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24"/>
  </p:notesMasterIdLst>
  <p:handoutMasterIdLst>
    <p:handoutMasterId r:id="rId25"/>
  </p:handoutMasterIdLst>
  <p:sldIdLst>
    <p:sldId id="493" r:id="rId2"/>
    <p:sldId id="538" r:id="rId3"/>
    <p:sldId id="545" r:id="rId4"/>
    <p:sldId id="521" r:id="rId5"/>
    <p:sldId id="560" r:id="rId6"/>
    <p:sldId id="547" r:id="rId7"/>
    <p:sldId id="539" r:id="rId8"/>
    <p:sldId id="546" r:id="rId9"/>
    <p:sldId id="540" r:id="rId10"/>
    <p:sldId id="548" r:id="rId11"/>
    <p:sldId id="549" r:id="rId12"/>
    <p:sldId id="550" r:id="rId13"/>
    <p:sldId id="551" r:id="rId14"/>
    <p:sldId id="552" r:id="rId15"/>
    <p:sldId id="553" r:id="rId16"/>
    <p:sldId id="554" r:id="rId17"/>
    <p:sldId id="555" r:id="rId18"/>
    <p:sldId id="556" r:id="rId19"/>
    <p:sldId id="557" r:id="rId20"/>
    <p:sldId id="558" r:id="rId21"/>
    <p:sldId id="559" r:id="rId22"/>
    <p:sldId id="537" r:id="rId23"/>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568" autoAdjust="0"/>
    <p:restoredTop sz="91449" autoAdjust="0"/>
  </p:normalViewPr>
  <p:slideViewPr>
    <p:cSldViewPr snapToGrid="0">
      <p:cViewPr>
        <p:scale>
          <a:sx n="240" d="100"/>
          <a:sy n="240" d="100"/>
        </p:scale>
        <p:origin x="-72" y="72"/>
      </p:cViewPr>
      <p:guideLst>
        <p:guide orient="horz" pos="679"/>
        <p:guide orient="horz" pos="30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p:scale>
          <a:sx n="346" d="100"/>
          <a:sy n="346" d="100"/>
        </p:scale>
        <p:origin x="-72" y="413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8/26/2016</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8/26/2016</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985332"/>
            <a:ext cx="9144000" cy="2743200"/>
          </a:xfrm>
          <a:prstGeom prst="rect">
            <a:avLst/>
          </a:prstGeom>
        </p:spPr>
      </p:pic>
      <p:sp>
        <p:nvSpPr>
          <p:cNvPr id="19" name="Rectangle 18"/>
          <p:cNvSpPr/>
          <p:nvPr userDrawn="1"/>
        </p:nvSpPr>
        <p:spPr>
          <a:xfrm>
            <a:off x="-378" y="4737717"/>
            <a:ext cx="9144000" cy="40866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600" dirty="0">
              <a:latin typeface="Arial"/>
            </a:endParaRPr>
          </a:p>
        </p:txBody>
      </p:sp>
      <p:sp>
        <p:nvSpPr>
          <p:cNvPr id="10" name="Title 9"/>
          <p:cNvSpPr>
            <a:spLocks noGrp="1"/>
          </p:cNvSpPr>
          <p:nvPr>
            <p:ph type="title" hasCustomPrompt="1"/>
          </p:nvPr>
        </p:nvSpPr>
        <p:spPr>
          <a:xfrm>
            <a:off x="457200" y="423844"/>
            <a:ext cx="8229600" cy="1085682"/>
          </a:xfrm>
        </p:spPr>
        <p:txBody>
          <a:bodyPr anchor="b" anchorCtr="0"/>
          <a:lstStyle>
            <a:lvl1pPr>
              <a:lnSpc>
                <a:spcPts val="3800"/>
              </a:lnSpc>
              <a:defRPr sz="2800" b="1" i="0">
                <a:solidFill>
                  <a:schemeClr val="accent1">
                    <a:lumMod val="75000"/>
                  </a:schemeClr>
                </a:solidFill>
                <a:effectLst/>
                <a:latin typeface="Calibri"/>
                <a:cs typeface="Calibri"/>
              </a:defRPr>
            </a:lvl1pPr>
          </a:lstStyle>
          <a:p>
            <a:r>
              <a:rPr lang="en-US" dirty="0" smtClean="0"/>
              <a:t>Click to edit </a:t>
            </a:r>
            <a:br>
              <a:rPr lang="en-US" dirty="0" smtClean="0"/>
            </a:br>
            <a:r>
              <a:rPr lang="en-US" dirty="0" smtClean="0"/>
              <a:t>Master title style</a:t>
            </a:r>
            <a:endParaRPr lang="en-US" dirty="0"/>
          </a:p>
        </p:txBody>
      </p:sp>
      <p:sp>
        <p:nvSpPr>
          <p:cNvPr id="12" name="Text Placeholder 11"/>
          <p:cNvSpPr>
            <a:spLocks noGrp="1"/>
          </p:cNvSpPr>
          <p:nvPr>
            <p:ph type="body" sz="quarter" idx="13"/>
          </p:nvPr>
        </p:nvSpPr>
        <p:spPr>
          <a:xfrm>
            <a:off x="457201" y="1518647"/>
            <a:ext cx="5629274" cy="277416"/>
          </a:xfrm>
        </p:spPr>
        <p:txBody>
          <a:bodyPr>
            <a:noAutofit/>
          </a:bodyPr>
          <a:lstStyle>
            <a:lvl1pPr>
              <a:lnSpc>
                <a:spcPts val="2200"/>
              </a:lnSpc>
              <a:buNone/>
              <a:defRPr sz="1600" b="0">
                <a:latin typeface="Calibri"/>
                <a:cs typeface="Calibri"/>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3" name="Text Placeholder 2"/>
          <p:cNvSpPr>
            <a:spLocks noGrp="1"/>
          </p:cNvSpPr>
          <p:nvPr>
            <p:ph type="body" sz="quarter" idx="14" hasCustomPrompt="1"/>
          </p:nvPr>
        </p:nvSpPr>
        <p:spPr>
          <a:xfrm>
            <a:off x="4572000" y="1812353"/>
            <a:ext cx="4572000" cy="453767"/>
          </a:xfrm>
        </p:spPr>
        <p:txBody>
          <a:bodyPr rIns="182880" anchor="b" anchorCtr="0">
            <a:noAutofit/>
          </a:bodyPr>
          <a:lstStyle>
            <a:lvl1pPr marL="57150" indent="0" algn="r">
              <a:spcBef>
                <a:spcPts val="0"/>
              </a:spcBef>
              <a:buNone/>
              <a:defRPr sz="14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smtClean="0"/>
              <a:t>Author’s Name</a:t>
            </a:r>
          </a:p>
          <a:p>
            <a:pPr lvl="0"/>
            <a:r>
              <a:rPr lang="en-US" dirty="0" smtClean="0"/>
              <a:t>Title</a:t>
            </a:r>
            <a:endParaRPr lang="en-US" dirty="0"/>
          </a:p>
        </p:txBody>
      </p:sp>
      <p:sp>
        <p:nvSpPr>
          <p:cNvPr id="14" name="TextBox 13"/>
          <p:cNvSpPr txBox="1"/>
          <p:nvPr userDrawn="1"/>
        </p:nvSpPr>
        <p:spPr>
          <a:xfrm>
            <a:off x="-20963" y="4792854"/>
            <a:ext cx="3722600" cy="353687"/>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600" kern="1200" dirty="0" smtClean="0">
                <a:solidFill>
                  <a:schemeClr val="bg1"/>
                </a:solidFill>
                <a:effectLst/>
                <a:latin typeface="Arial"/>
                <a:ea typeface="+mn-ea"/>
                <a:cs typeface="Arial"/>
              </a:rPr>
              <a:t>LLNL-PRES-701465</a:t>
            </a:r>
            <a:endParaRPr lang="en-US" sz="600" kern="1200" dirty="0" smtClean="0">
              <a:solidFill>
                <a:schemeClr val="bg1"/>
              </a:solidFill>
              <a:effectLst/>
              <a:latin typeface="Arial"/>
              <a:ea typeface="+mn-ea"/>
              <a:cs typeface="Arial"/>
            </a:endParaRPr>
          </a:p>
          <a:p>
            <a:pPr marL="0" algn="l" defTabSz="457200" rtl="0" eaLnBrk="1" latinLnBrk="0" hangingPunct="1">
              <a:lnSpc>
                <a:spcPct val="90000"/>
              </a:lnSpc>
              <a:spcAft>
                <a:spcPts val="600"/>
              </a:spcAft>
            </a:pPr>
            <a:r>
              <a:rPr lang="en-US" sz="500" kern="1200" dirty="0" smtClean="0">
                <a:solidFill>
                  <a:schemeClr val="bg1"/>
                </a:solidFill>
                <a:effectLst/>
                <a:latin typeface="Arial"/>
                <a:ea typeface="+mn-ea"/>
                <a:cs typeface="Arial"/>
              </a:rPr>
              <a:t>This work was performed under the auspices of the</a:t>
            </a:r>
            <a:r>
              <a:rPr lang="en-US" sz="500" kern="1200" baseline="0" dirty="0" smtClean="0">
                <a:solidFill>
                  <a:schemeClr val="bg1"/>
                </a:solidFill>
                <a:effectLst/>
                <a:latin typeface="Arial"/>
                <a:ea typeface="+mn-ea"/>
                <a:cs typeface="Arial"/>
              </a:rPr>
              <a:t> </a:t>
            </a:r>
            <a:r>
              <a:rPr lang="en-US" sz="500" kern="1200" dirty="0" smtClean="0">
                <a:solidFill>
                  <a:schemeClr val="bg1"/>
                </a:solidFill>
                <a:effectLst/>
                <a:latin typeface="Arial"/>
                <a:ea typeface="+mn-ea"/>
                <a:cs typeface="Arial"/>
              </a:rPr>
              <a:t>U.S. Department of Energy by Lawrence Livermore National Laboratory under contract DE-AC52-07NA27344.</a:t>
            </a:r>
            <a:r>
              <a:rPr lang="en-US" sz="500" kern="1200" baseline="0" dirty="0" smtClean="0">
                <a:solidFill>
                  <a:schemeClr val="bg1"/>
                </a:solidFill>
                <a:effectLst/>
                <a:latin typeface="Arial"/>
                <a:ea typeface="+mn-ea"/>
                <a:cs typeface="Arial"/>
              </a:rPr>
              <a:t> </a:t>
            </a:r>
            <a:r>
              <a:rPr lang="en-US" sz="500" kern="1200" dirty="0" smtClean="0">
                <a:solidFill>
                  <a:schemeClr val="bg1"/>
                </a:solidFill>
                <a:effectLst/>
                <a:latin typeface="Arial"/>
                <a:ea typeface="+mn-ea"/>
                <a:cs typeface="Arial"/>
              </a:rPr>
              <a:t>Lawrence Livermore National Security, LLC</a:t>
            </a:r>
            <a:endParaRPr lang="en-US" sz="500" kern="1200" dirty="0">
              <a:solidFill>
                <a:schemeClr val="bg1"/>
              </a:solidFill>
              <a:effectLst/>
              <a:latin typeface="Arial"/>
              <a:ea typeface="+mn-ea"/>
              <a:cs typeface="Arial"/>
            </a:endParaRPr>
          </a:p>
        </p:txBody>
      </p:sp>
      <p:pic>
        <p:nvPicPr>
          <p:cNvPr id="18" name="Picture 17" descr="LLNL_Logo_WHT-LRG.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84129" y="4818044"/>
            <a:ext cx="1588690" cy="268025"/>
          </a:xfrm>
          <a:prstGeom prst="rect">
            <a:avLst/>
          </a:prstGeom>
        </p:spPr>
      </p:pic>
      <p:sp>
        <p:nvSpPr>
          <p:cNvPr id="20" name="Rectangle 19"/>
          <p:cNvSpPr/>
          <p:nvPr userDrawn="1"/>
        </p:nvSpPr>
        <p:spPr>
          <a:xfrm>
            <a:off x="0" y="0"/>
            <a:ext cx="9144000" cy="84667"/>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1852" y="4078115"/>
            <a:ext cx="2710739" cy="457322"/>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smtClean="0"/>
              <a:t>Click to edit Master title style</a:t>
            </a:r>
            <a:endParaRPr lang="en-US" dirty="0"/>
          </a:p>
        </p:txBody>
      </p:sp>
      <p:sp>
        <p:nvSpPr>
          <p:cNvPr id="4" name="Content Placeholder 2"/>
          <p:cNvSpPr>
            <a:spLocks noGrp="1"/>
          </p:cNvSpPr>
          <p:nvPr>
            <p:ph idx="1"/>
          </p:nvPr>
        </p:nvSpPr>
        <p:spPr>
          <a:xfrm>
            <a:off x="465826" y="1077516"/>
            <a:ext cx="3968496" cy="3661149"/>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smtClean="0"/>
              <a:t>Click to edit Master title style</a:t>
            </a:r>
            <a:endParaRPr lang="en-US" dirty="0"/>
          </a:p>
        </p:txBody>
      </p:sp>
      <p:sp>
        <p:nvSpPr>
          <p:cNvPr id="4" name="Content Placeholder 2"/>
          <p:cNvSpPr>
            <a:spLocks noGrp="1"/>
          </p:cNvSpPr>
          <p:nvPr>
            <p:ph idx="1"/>
          </p:nvPr>
        </p:nvSpPr>
        <p:spPr>
          <a:xfrm>
            <a:off x="4726214" y="1077516"/>
            <a:ext cx="3968496" cy="3661149"/>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20831217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5826" y="1077516"/>
            <a:ext cx="3968496" cy="3661149"/>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Content Placeholder 2"/>
          <p:cNvSpPr>
            <a:spLocks noGrp="1"/>
          </p:cNvSpPr>
          <p:nvPr>
            <p:ph idx="10"/>
          </p:nvPr>
        </p:nvSpPr>
        <p:spPr>
          <a:xfrm>
            <a:off x="4718649" y="1077516"/>
            <a:ext cx="3968496" cy="3661149"/>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22941282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761782"/>
          </a:xfrm>
        </p:spPr>
        <p:txBody>
          <a:bodyPr/>
          <a:lstStyle/>
          <a:p>
            <a:r>
              <a:rPr lang="en-US" smtClean="0"/>
              <a:t>Click icon to add picture</a:t>
            </a:r>
            <a:endParaRPr lang="en-US" dirty="0"/>
          </a:p>
        </p:txBody>
      </p:sp>
      <p:sp>
        <p:nvSpPr>
          <p:cNvPr id="6" name="Title 5"/>
          <p:cNvSpPr>
            <a:spLocks noGrp="1"/>
          </p:cNvSpPr>
          <p:nvPr>
            <p:ph type="title"/>
          </p:nvPr>
        </p:nvSpPr>
        <p:spPr>
          <a:xfrm>
            <a:off x="1" y="1"/>
            <a:ext cx="9143999" cy="921680"/>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4761782"/>
          </a:xfrm>
        </p:spPr>
        <p:txBody>
          <a:bodyPr/>
          <a:lstStyle/>
          <a:p>
            <a:r>
              <a:rPr lang="en-US" smtClean="0"/>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4766310"/>
            <a:ext cx="9144000" cy="37719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dirty="0">
              <a:latin typeface="Arial"/>
            </a:endParaRPr>
          </a:p>
        </p:txBody>
      </p:sp>
      <p:sp>
        <p:nvSpPr>
          <p:cNvPr id="2" name="Title Placeholder 1"/>
          <p:cNvSpPr>
            <a:spLocks noGrp="1"/>
          </p:cNvSpPr>
          <p:nvPr>
            <p:ph type="title"/>
          </p:nvPr>
        </p:nvSpPr>
        <p:spPr>
          <a:xfrm>
            <a:off x="457200" y="165102"/>
            <a:ext cx="8229600" cy="75438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081143"/>
            <a:ext cx="8229600" cy="3680167"/>
          </a:xfrm>
          <a:prstGeom prst="rect">
            <a:avLst/>
          </a:prstGeom>
        </p:spPr>
        <p:txBody>
          <a:bodyPr vert="horz" lIns="0" tIns="0" rIns="0" bIns="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Rectangle 9"/>
          <p:cNvSpPr/>
          <p:nvPr/>
        </p:nvSpPr>
        <p:spPr bwMode="invGray">
          <a:xfrm>
            <a:off x="1" y="476631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a:endParaRPr>
          </a:p>
        </p:txBody>
      </p:sp>
      <p:sp>
        <p:nvSpPr>
          <p:cNvPr id="14" name="TextBox 13"/>
          <p:cNvSpPr txBox="1"/>
          <p:nvPr/>
        </p:nvSpPr>
        <p:spPr>
          <a:xfrm>
            <a:off x="401988" y="5029055"/>
            <a:ext cx="873871" cy="76944"/>
          </a:xfrm>
          <a:prstGeom prst="rect">
            <a:avLst/>
          </a:prstGeom>
          <a:noFill/>
        </p:spPr>
        <p:txBody>
          <a:bodyPr wrap="square" lIns="0" tIns="0" rIns="0" bIns="0" rtlCol="0" anchor="b" anchorCtr="0">
            <a:spAutoFit/>
          </a:bodyPr>
          <a:lstStyle/>
          <a:p>
            <a:pPr algn="l"/>
            <a:r>
              <a:rPr lang="en-US" sz="500" dirty="0" smtClean="0">
                <a:latin typeface="Arial"/>
                <a:cs typeface="Arial"/>
              </a:rPr>
              <a:t>LLNL-PRES-701465</a:t>
            </a:r>
            <a:endParaRPr lang="en-US" sz="500" dirty="0" smtClean="0">
              <a:latin typeface="Arial"/>
              <a:cs typeface="Arial"/>
            </a:endParaRPr>
          </a:p>
        </p:txBody>
      </p:sp>
      <p:sp>
        <p:nvSpPr>
          <p:cNvPr id="19" name="Slide Number Placeholder 7"/>
          <p:cNvSpPr txBox="1">
            <a:spLocks/>
          </p:cNvSpPr>
          <p:nvPr/>
        </p:nvSpPr>
        <p:spPr>
          <a:xfrm>
            <a:off x="8826124" y="4802440"/>
            <a:ext cx="317877" cy="341060"/>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cxnSp>
        <p:nvCxnSpPr>
          <p:cNvPr id="5" name="Straight Connector 4"/>
          <p:cNvCxnSpPr/>
          <p:nvPr/>
        </p:nvCxnSpPr>
        <p:spPr>
          <a:xfrm>
            <a:off x="-6059" y="950366"/>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NNSA_trans.png"/>
          <p:cNvPicPr>
            <a:picLocks noChangeAspect="1"/>
          </p:cNvPicPr>
          <p:nvPr/>
        </p:nvPicPr>
        <p:blipFill>
          <a:blip r:embed="rId12" cstate="print">
            <a:alphaModFix/>
            <a:extLst>
              <a:ext uri="{BEBA8EAE-BF5A-486C-A8C5-ECC9F3942E4B}">
                <a14:imgProps xmlns:a14="http://schemas.microsoft.com/office/drawing/2010/main">
                  <a14:imgLayer r:embed="rId13">
                    <a14:imgEffect>
                      <a14:saturation sat="87000"/>
                    </a14:imgEffect>
                  </a14:imgLayer>
                </a14:imgProps>
              </a:ext>
              <a:ext uri="{28A0092B-C50C-407E-A947-70E740481C1C}">
                <a14:useLocalDpi xmlns:a14="http://schemas.microsoft.com/office/drawing/2010/main"/>
              </a:ext>
            </a:extLst>
          </a:blip>
          <a:stretch>
            <a:fillRect/>
          </a:stretch>
        </p:blipFill>
        <p:spPr>
          <a:xfrm>
            <a:off x="8168104" y="4841530"/>
            <a:ext cx="716993" cy="276372"/>
          </a:xfrm>
          <a:prstGeom prst="rect">
            <a:avLst/>
          </a:prstGeom>
        </p:spPr>
      </p:pic>
      <p:pic>
        <p:nvPicPr>
          <p:cNvPr id="17" name="Picture 16" descr="lab_icon_text_no_background_rgb.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26429" y="4872247"/>
            <a:ext cx="2043496" cy="208436"/>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timing>
    <p:tnLst>
      <p:par>
        <p:cTn id="1" dur="indefinite" restart="never" nodeType="tmRoot"/>
      </p:par>
    </p:tnLst>
  </p:timing>
  <p:hf hdr="0" ftr="0" dt="0"/>
  <p:txStyles>
    <p:titleStyle>
      <a:lvl1pPr algn="l" rtl="0" eaLnBrk="1" latinLnBrk="0" hangingPunct="1">
        <a:lnSpc>
          <a:spcPct val="90000"/>
        </a:lnSpc>
        <a:spcBef>
          <a:spcPct val="0"/>
        </a:spcBef>
        <a:buNone/>
        <a:defRPr kumimoji="0" sz="24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18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16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4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2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2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efcog.org/safety/worker-safety-health-subgroup/laser-safety-task-group/" TargetMode="Externa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02586"/>
            <a:ext cx="8229600" cy="1085682"/>
          </a:xfrm>
        </p:spPr>
        <p:txBody>
          <a:bodyPr/>
          <a:lstStyle/>
          <a:p>
            <a:pPr>
              <a:lnSpc>
                <a:spcPts val="3000"/>
              </a:lnSpc>
            </a:pPr>
            <a:r>
              <a:rPr lang="en-US" dirty="0" smtClean="0"/>
              <a:t>DOE EFCOG Laser Safety Task Group - Benchmark Study of ANSI Z136.1 (2014) Controls Requirements</a:t>
            </a:r>
            <a:endParaRPr lang="en-US" dirty="0"/>
          </a:p>
        </p:txBody>
      </p:sp>
      <p:sp>
        <p:nvSpPr>
          <p:cNvPr id="11" name="Text Placeholder 10"/>
          <p:cNvSpPr>
            <a:spLocks noGrp="1"/>
          </p:cNvSpPr>
          <p:nvPr>
            <p:ph type="body" sz="quarter" idx="13"/>
          </p:nvPr>
        </p:nvSpPr>
        <p:spPr>
          <a:xfrm>
            <a:off x="457201" y="1410153"/>
            <a:ext cx="5629274" cy="277416"/>
          </a:xfrm>
        </p:spPr>
        <p:txBody>
          <a:bodyPr/>
          <a:lstStyle/>
          <a:p>
            <a:pPr marL="58738" indent="-1588"/>
            <a:r>
              <a:rPr lang="en-US" dirty="0" smtClean="0"/>
              <a:t>11</a:t>
            </a:r>
            <a:r>
              <a:rPr lang="en-US" baseline="30000" dirty="0" smtClean="0"/>
              <a:t>th</a:t>
            </a:r>
            <a:r>
              <a:rPr lang="en-US" dirty="0" smtClean="0"/>
              <a:t> DOE Laser Safety Officer Workshop</a:t>
            </a:r>
            <a:endParaRPr lang="en-US" dirty="0"/>
          </a:p>
        </p:txBody>
      </p:sp>
      <p:sp>
        <p:nvSpPr>
          <p:cNvPr id="5" name="Text Placeholder 4"/>
          <p:cNvSpPr>
            <a:spLocks noGrp="1"/>
          </p:cNvSpPr>
          <p:nvPr>
            <p:ph type="body" sz="quarter" idx="14"/>
          </p:nvPr>
        </p:nvSpPr>
        <p:spPr>
          <a:xfrm>
            <a:off x="4572000" y="1735769"/>
            <a:ext cx="4572000" cy="453767"/>
          </a:xfrm>
        </p:spPr>
        <p:txBody>
          <a:bodyPr/>
          <a:lstStyle/>
          <a:p>
            <a:pPr lvl="0"/>
            <a:r>
              <a:rPr lang="en-US" dirty="0" smtClean="0"/>
              <a:t>Jamie J. King, CLSO</a:t>
            </a:r>
          </a:p>
          <a:p>
            <a:pPr lvl="0"/>
            <a:r>
              <a:rPr lang="en-US" dirty="0" smtClean="0"/>
              <a:t>LLNL LSO</a:t>
            </a:r>
            <a:endParaRPr lang="en-US" dirty="0"/>
          </a:p>
        </p:txBody>
      </p:sp>
      <p:sp>
        <p:nvSpPr>
          <p:cNvPr id="9" name="Text Placeholder 10"/>
          <p:cNvSpPr txBox="1">
            <a:spLocks/>
          </p:cNvSpPr>
          <p:nvPr/>
        </p:nvSpPr>
        <p:spPr>
          <a:xfrm>
            <a:off x="492103" y="2085877"/>
            <a:ext cx="3278508" cy="298125"/>
          </a:xfrm>
          <a:prstGeom prst="rect">
            <a:avLst/>
          </a:prstGeom>
        </p:spPr>
        <p:txBody>
          <a:bodyPr vert="horz" lIns="0" tIns="91440" rIns="0" rtlCol="0" anchor="ctr" anchorCtr="0">
            <a:noAutofit/>
          </a:bodyPr>
          <a:lstStyle/>
          <a:p>
            <a:pPr lvl="0">
              <a:lnSpc>
                <a:spcPct val="80000"/>
              </a:lnSpc>
            </a:pPr>
            <a:r>
              <a:rPr lang="en-US" sz="1400" dirty="0" smtClean="0">
                <a:cs typeface="Lucida Handwriting"/>
              </a:rPr>
              <a:t>September 29, 2016</a:t>
            </a:r>
            <a:endParaRPr lang="en-US" sz="1400" dirty="0">
              <a:cs typeface="Lucida Handwriting"/>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Times New Roman"/>
              </a:rPr>
              <a:t>Laser Safety Officer (LSO) Training</a:t>
            </a:r>
            <a:endParaRPr lang="en-US" dirty="0"/>
          </a:p>
        </p:txBody>
      </p:sp>
      <p:sp>
        <p:nvSpPr>
          <p:cNvPr id="3" name="Content Placeholder 2"/>
          <p:cNvSpPr>
            <a:spLocks noGrp="1"/>
          </p:cNvSpPr>
          <p:nvPr>
            <p:ph idx="1"/>
          </p:nvPr>
        </p:nvSpPr>
        <p:spPr>
          <a:xfrm>
            <a:off x="465826" y="1077516"/>
            <a:ext cx="8220974" cy="3343759"/>
          </a:xfrm>
        </p:spPr>
        <p:txBody>
          <a:bodyPr>
            <a:normAutofit fontScale="92500" lnSpcReduction="10000"/>
          </a:bodyPr>
          <a:lstStyle/>
          <a:p>
            <a:pPr marL="228600" marR="0">
              <a:lnSpc>
                <a:spcPct val="115000"/>
              </a:lnSpc>
              <a:spcBef>
                <a:spcPts val="0"/>
              </a:spcBef>
              <a:spcAft>
                <a:spcPts val="1000"/>
              </a:spcAft>
            </a:pPr>
            <a:r>
              <a:rPr lang="en-US" dirty="0">
                <a:latin typeface="Calibri"/>
                <a:ea typeface="Calibri"/>
                <a:cs typeface="Times New Roman"/>
              </a:rPr>
              <a:t>LSO training</a:t>
            </a:r>
            <a:r>
              <a:rPr lang="en-US" i="1" dirty="0">
                <a:latin typeface="Calibri"/>
                <a:ea typeface="Calibri"/>
                <a:cs typeface="Times New Roman"/>
              </a:rPr>
              <a:t> </a:t>
            </a:r>
            <a:r>
              <a:rPr lang="en-US" i="1" dirty="0">
                <a:solidFill>
                  <a:srgbClr val="FF0000"/>
                </a:solidFill>
                <a:latin typeface="Calibri"/>
                <a:ea typeface="Calibri"/>
                <a:cs typeface="Times New Roman"/>
              </a:rPr>
              <a:t>shall</a:t>
            </a:r>
            <a:r>
              <a:rPr lang="en-US" dirty="0">
                <a:latin typeface="Calibri"/>
                <a:ea typeface="Calibri"/>
                <a:cs typeface="Times New Roman"/>
              </a:rPr>
              <a:t> be provided. The training </a:t>
            </a:r>
            <a:r>
              <a:rPr lang="en-US" i="1" dirty="0">
                <a:solidFill>
                  <a:srgbClr val="FF0000"/>
                </a:solidFill>
                <a:latin typeface="Calibri"/>
                <a:ea typeface="Calibri"/>
                <a:cs typeface="Times New Roman"/>
              </a:rPr>
              <a:t>shall</a:t>
            </a:r>
            <a:r>
              <a:rPr lang="en-US" dirty="0">
                <a:latin typeface="Calibri"/>
                <a:ea typeface="Calibri"/>
                <a:cs typeface="Times New Roman"/>
              </a:rPr>
              <a:t> be commensurate to the highest Class of laser under the jurisdiction of the LSO and </a:t>
            </a:r>
            <a:r>
              <a:rPr lang="en-US" i="1" dirty="0">
                <a:solidFill>
                  <a:srgbClr val="FF0000"/>
                </a:solidFill>
                <a:latin typeface="Calibri"/>
                <a:ea typeface="Calibri"/>
                <a:cs typeface="Times New Roman"/>
              </a:rPr>
              <a:t>shall</a:t>
            </a:r>
            <a:r>
              <a:rPr lang="en-US" dirty="0">
                <a:latin typeface="Calibri"/>
                <a:ea typeface="Calibri"/>
                <a:cs typeface="Times New Roman"/>
              </a:rPr>
              <a:t> include potential hazards, control measures, medical examinations, applicable standards, and non-beam hazards. The LSO</a:t>
            </a:r>
            <a:r>
              <a:rPr lang="en-US" i="1" dirty="0">
                <a:latin typeface="Calibri"/>
                <a:ea typeface="Calibri"/>
                <a:cs typeface="Times New Roman"/>
              </a:rPr>
              <a:t> </a:t>
            </a:r>
            <a:r>
              <a:rPr lang="en-US" i="1" dirty="0">
                <a:solidFill>
                  <a:srgbClr val="FF0000"/>
                </a:solidFill>
                <a:latin typeface="Calibri"/>
                <a:ea typeface="Calibri"/>
                <a:cs typeface="Times New Roman"/>
              </a:rPr>
              <a:t>shall</a:t>
            </a:r>
            <a:r>
              <a:rPr lang="en-US" dirty="0">
                <a:latin typeface="Calibri"/>
                <a:ea typeface="Calibri"/>
                <a:cs typeface="Times New Roman"/>
              </a:rPr>
              <a:t> participate as a member of the   DOE EFCOG Laser Safety Task Group (LSTG) and </a:t>
            </a:r>
            <a:r>
              <a:rPr lang="en-US" dirty="0">
                <a:solidFill>
                  <a:srgbClr val="FF0000"/>
                </a:solidFill>
                <a:latin typeface="Calibri"/>
                <a:ea typeface="Calibri"/>
                <a:cs typeface="Times New Roman"/>
              </a:rPr>
              <a:t>should</a:t>
            </a:r>
            <a:r>
              <a:rPr lang="en-US" dirty="0">
                <a:latin typeface="Calibri"/>
                <a:ea typeface="Calibri"/>
                <a:cs typeface="Times New Roman"/>
              </a:rPr>
              <a:t> obtain LSO certification with the Board of Laser Safety</a:t>
            </a:r>
            <a:r>
              <a:rPr lang="en-US" dirty="0" smtClean="0">
                <a:latin typeface="Calibri"/>
                <a:ea typeface="Calibri"/>
                <a:cs typeface="Times New Roman"/>
              </a:rPr>
              <a:t>.</a:t>
            </a:r>
          </a:p>
          <a:p>
            <a:pPr marL="342900" lvl="1">
              <a:lnSpc>
                <a:spcPct val="115000"/>
              </a:lnSpc>
              <a:spcAft>
                <a:spcPts val="0"/>
              </a:spcAft>
            </a:pPr>
            <a:r>
              <a:rPr lang="en-US" i="1" dirty="0">
                <a:latin typeface="Calibri"/>
                <a:ea typeface="Calibri"/>
                <a:cs typeface="Times New Roman"/>
              </a:rPr>
              <a:t>Deviations from </a:t>
            </a:r>
            <a:r>
              <a:rPr lang="en-US" i="1" dirty="0" smtClean="0">
                <a:latin typeface="Calibri"/>
                <a:ea typeface="Calibri"/>
                <a:cs typeface="Times New Roman"/>
              </a:rPr>
              <a:t>Z136.1-2014:</a:t>
            </a:r>
            <a:endParaRPr lang="en-US" dirty="0" smtClean="0">
              <a:latin typeface="Calibri"/>
              <a:ea typeface="Calibri"/>
              <a:cs typeface="Times New Roman"/>
            </a:endParaRPr>
          </a:p>
          <a:p>
            <a:pPr marL="514350" lvl="2">
              <a:lnSpc>
                <a:spcPct val="115000"/>
              </a:lnSpc>
              <a:spcAft>
                <a:spcPts val="0"/>
              </a:spcAft>
            </a:pPr>
            <a:r>
              <a:rPr lang="en-US" i="1" dirty="0" smtClean="0">
                <a:latin typeface="Calibri"/>
                <a:ea typeface="Calibri"/>
                <a:cs typeface="Times New Roman"/>
              </a:rPr>
              <a:t>Z136.1 </a:t>
            </a:r>
            <a:r>
              <a:rPr lang="en-US" i="1" dirty="0">
                <a:latin typeface="Calibri"/>
                <a:ea typeface="Calibri"/>
                <a:cs typeface="Times New Roman"/>
              </a:rPr>
              <a:t>does not have a requirement for </a:t>
            </a:r>
            <a:r>
              <a:rPr lang="en-US" i="1" dirty="0" smtClean="0">
                <a:latin typeface="Calibri"/>
                <a:ea typeface="Calibri"/>
                <a:cs typeface="Times New Roman"/>
              </a:rPr>
              <a:t>EFCOG					  </a:t>
            </a:r>
            <a:r>
              <a:rPr lang="en-US" i="1" dirty="0">
                <a:latin typeface="Calibri"/>
                <a:ea typeface="Calibri"/>
                <a:cs typeface="Times New Roman"/>
              </a:rPr>
              <a:t>participation or for LSO certification</a:t>
            </a:r>
            <a:r>
              <a:rPr lang="en-US" i="1" dirty="0" smtClean="0">
                <a:latin typeface="Calibri"/>
                <a:ea typeface="Calibri"/>
                <a:cs typeface="Times New Roman"/>
              </a:rPr>
              <a:t>.</a:t>
            </a:r>
          </a:p>
          <a:p>
            <a:pPr marL="0">
              <a:lnSpc>
                <a:spcPct val="115000"/>
              </a:lnSpc>
              <a:spcAft>
                <a:spcPts val="0"/>
              </a:spcAft>
            </a:pPr>
            <a:r>
              <a:rPr lang="en-US" dirty="0" smtClean="0">
                <a:effectLst/>
                <a:latin typeface="Calibri"/>
                <a:ea typeface="Calibri"/>
                <a:cs typeface="Times New Roman"/>
              </a:rPr>
              <a:t>Two Labs disagreed with the statement</a:t>
            </a:r>
          </a:p>
          <a:p>
            <a:pPr marL="228600">
              <a:lnSpc>
                <a:spcPct val="115000"/>
              </a:lnSpc>
              <a:spcAft>
                <a:spcPts val="0"/>
              </a:spcAft>
            </a:pPr>
            <a:r>
              <a:rPr lang="en-US" dirty="0" smtClean="0">
                <a:latin typeface="Calibri"/>
                <a:ea typeface="Calibri"/>
                <a:cs typeface="Times New Roman"/>
              </a:rPr>
              <a:t>A </a:t>
            </a:r>
            <a:r>
              <a:rPr lang="en-US" dirty="0">
                <a:latin typeface="Calibri"/>
                <a:ea typeface="Calibri"/>
                <a:cs typeface="Times New Roman"/>
              </a:rPr>
              <a:t>definition for LSO was added, “</a:t>
            </a:r>
            <a:r>
              <a:rPr lang="en-US" i="1" dirty="0">
                <a:latin typeface="Calibri"/>
                <a:ea typeface="Calibri"/>
                <a:cs typeface="Times New Roman"/>
              </a:rPr>
              <a:t>For the purpose of this document the LSO is the site-wide LSO with responsibility for the laser safety program at the site</a:t>
            </a:r>
            <a:r>
              <a:rPr lang="en-US" dirty="0">
                <a:latin typeface="Calibri"/>
                <a:ea typeface="Calibri"/>
                <a:cs typeface="Times New Roman"/>
              </a:rPr>
              <a:t>.”</a:t>
            </a:r>
          </a:p>
          <a:p>
            <a:pPr marL="0">
              <a:lnSpc>
                <a:spcPct val="115000"/>
              </a:lnSpc>
              <a:spcAft>
                <a:spcPts val="0"/>
              </a:spcAft>
            </a:pPr>
            <a:endParaRPr lang="en-US" dirty="0">
              <a:effectLst/>
              <a:latin typeface="Calibri"/>
              <a:ea typeface="Calibri"/>
              <a:cs typeface="Times New Roman"/>
            </a:endParaRPr>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smtClean="0">
                <a:solidFill>
                  <a:schemeClr val="bg1"/>
                </a:solidFill>
                <a:latin typeface="Calibri" panose="020F0502020204030204" pitchFamily="34" charset="0"/>
                <a:cs typeface="Calibri" panose="020F0502020204030204" pitchFamily="34" charset="0"/>
              </a:rPr>
              <a:t>The group felt that since there </a:t>
            </a:r>
            <a:r>
              <a:rPr lang="en-US" sz="1400" dirty="0">
                <a:solidFill>
                  <a:schemeClr val="bg1"/>
                </a:solidFill>
                <a:latin typeface="Calibri" panose="020F0502020204030204" pitchFamily="34" charset="0"/>
                <a:cs typeface="Calibri" panose="020F0502020204030204" pitchFamily="34" charset="0"/>
              </a:rPr>
              <a:t>is a credentialing body for LSOs we should not ignore certification.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0791" y="3016862"/>
            <a:ext cx="2498964" cy="75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1187" y="2152915"/>
            <a:ext cx="1878937" cy="107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9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Times New Roman"/>
              </a:rPr>
              <a:t>Standard Operating Procedures (SOPs) Requirements</a:t>
            </a:r>
            <a:endParaRPr lang="en-US" dirty="0"/>
          </a:p>
        </p:txBody>
      </p:sp>
      <p:sp>
        <p:nvSpPr>
          <p:cNvPr id="3" name="Content Placeholder 2"/>
          <p:cNvSpPr>
            <a:spLocks noGrp="1"/>
          </p:cNvSpPr>
          <p:nvPr>
            <p:ph idx="1"/>
          </p:nvPr>
        </p:nvSpPr>
        <p:spPr>
          <a:xfrm>
            <a:off x="465826" y="1077516"/>
            <a:ext cx="8220974" cy="3661149"/>
          </a:xfrm>
        </p:spPr>
        <p:txBody>
          <a:bodyPr>
            <a:normAutofit/>
          </a:bodyPr>
          <a:lstStyle/>
          <a:p>
            <a:pPr marL="228600" marR="0">
              <a:lnSpc>
                <a:spcPct val="115000"/>
              </a:lnSpc>
              <a:spcBef>
                <a:spcPts val="0"/>
              </a:spcBef>
              <a:spcAft>
                <a:spcPts val="1000"/>
              </a:spcAft>
            </a:pPr>
            <a:r>
              <a:rPr lang="en-US" sz="1700" dirty="0">
                <a:latin typeface="Calibri"/>
                <a:ea typeface="Calibri"/>
                <a:cs typeface="Times New Roman"/>
              </a:rPr>
              <a:t>SOPs for Class 3B and Class 4 lasers </a:t>
            </a:r>
            <a:r>
              <a:rPr lang="en-US" sz="1700" i="1" dirty="0">
                <a:solidFill>
                  <a:srgbClr val="FF0000"/>
                </a:solidFill>
                <a:latin typeface="Calibri"/>
                <a:ea typeface="Calibri"/>
                <a:cs typeface="Times New Roman"/>
              </a:rPr>
              <a:t>shall</a:t>
            </a:r>
            <a:r>
              <a:rPr lang="en-US" sz="1700" dirty="0">
                <a:latin typeface="Calibri"/>
                <a:ea typeface="Calibri"/>
                <a:cs typeface="Times New Roman"/>
              </a:rPr>
              <a:t> be required and approved by an LSO. Alignment procedures </a:t>
            </a:r>
            <a:r>
              <a:rPr lang="en-US" sz="1700" i="1" dirty="0">
                <a:solidFill>
                  <a:srgbClr val="FF0000"/>
                </a:solidFill>
                <a:latin typeface="Calibri"/>
                <a:ea typeface="Calibri"/>
                <a:cs typeface="Times New Roman"/>
              </a:rPr>
              <a:t>shall</a:t>
            </a:r>
            <a:r>
              <a:rPr lang="en-US" sz="1700" dirty="0">
                <a:latin typeface="Calibri"/>
                <a:ea typeface="Calibri"/>
                <a:cs typeface="Times New Roman"/>
              </a:rPr>
              <a:t> be included as part of the written SOP for both Class 3B and Class 4 lasers.</a:t>
            </a:r>
          </a:p>
          <a:p>
            <a:pPr marL="228600" marR="0">
              <a:lnSpc>
                <a:spcPct val="115000"/>
              </a:lnSpc>
              <a:spcBef>
                <a:spcPts val="0"/>
              </a:spcBef>
              <a:spcAft>
                <a:spcPts val="0"/>
              </a:spcAft>
            </a:pPr>
            <a:r>
              <a:rPr lang="en-US" sz="1600" dirty="0">
                <a:latin typeface="Calibri"/>
                <a:ea typeface="Calibri"/>
                <a:cs typeface="Times New Roman"/>
              </a:rPr>
              <a:t>The SOPs </a:t>
            </a:r>
            <a:r>
              <a:rPr lang="en-US" sz="1600" dirty="0">
                <a:solidFill>
                  <a:srgbClr val="FF0000"/>
                </a:solidFill>
                <a:latin typeface="Calibri"/>
                <a:ea typeface="Calibri"/>
                <a:cs typeface="Times New Roman"/>
              </a:rPr>
              <a:t>should</a:t>
            </a:r>
            <a:r>
              <a:rPr lang="en-US" sz="1600" dirty="0">
                <a:latin typeface="Calibri"/>
                <a:ea typeface="Calibri"/>
                <a:cs typeface="Times New Roman"/>
              </a:rPr>
              <a:t> include the following items.  If not included in the SOP they </a:t>
            </a:r>
            <a:r>
              <a:rPr lang="en-US" sz="1600" i="1" dirty="0">
                <a:solidFill>
                  <a:srgbClr val="FF0000"/>
                </a:solidFill>
                <a:latin typeface="Calibri"/>
                <a:ea typeface="Calibri"/>
                <a:cs typeface="Times New Roman"/>
              </a:rPr>
              <a:t>shall</a:t>
            </a:r>
            <a:r>
              <a:rPr lang="en-US" sz="1600" dirty="0">
                <a:latin typeface="Calibri"/>
                <a:ea typeface="Calibri"/>
                <a:cs typeface="Times New Roman"/>
              </a:rPr>
              <a:t> be documented </a:t>
            </a:r>
            <a:r>
              <a:rPr lang="en-US" sz="1600" dirty="0" smtClean="0">
                <a:latin typeface="Calibri"/>
                <a:ea typeface="Calibri"/>
                <a:cs typeface="Times New Roman"/>
              </a:rPr>
              <a:t>elsewhere:</a:t>
            </a:r>
          </a:p>
          <a:p>
            <a:pPr marL="342900" lvl="1">
              <a:lnSpc>
                <a:spcPct val="115000"/>
              </a:lnSpc>
              <a:spcAft>
                <a:spcPts val="0"/>
              </a:spcAft>
            </a:pPr>
            <a:r>
              <a:rPr lang="en-US" sz="1400" dirty="0" smtClean="0">
                <a:latin typeface="Calibri"/>
                <a:ea typeface="Calibri"/>
                <a:cs typeface="Times New Roman"/>
              </a:rPr>
              <a:t>The </a:t>
            </a:r>
            <a:r>
              <a:rPr lang="en-US" sz="1400" dirty="0">
                <a:latin typeface="Calibri"/>
                <a:ea typeface="Calibri"/>
                <a:cs typeface="Times New Roman"/>
              </a:rPr>
              <a:t>laser hazard parameters (power, pulse energy, pulse width, repetition rate</a:t>
            </a:r>
            <a:r>
              <a:rPr lang="en-US" sz="1400" dirty="0" smtClean="0">
                <a:latin typeface="Calibri"/>
                <a:ea typeface="Calibri"/>
                <a:cs typeface="Times New Roman"/>
              </a:rPr>
              <a:t>).</a:t>
            </a:r>
          </a:p>
          <a:p>
            <a:pPr marL="342900" lvl="1">
              <a:lnSpc>
                <a:spcPct val="115000"/>
              </a:lnSpc>
              <a:spcAft>
                <a:spcPts val="0"/>
              </a:spcAft>
            </a:pPr>
            <a:r>
              <a:rPr lang="en-US" sz="1400" dirty="0" smtClean="0">
                <a:latin typeface="Calibri"/>
                <a:ea typeface="Calibri"/>
                <a:cs typeface="Times New Roman"/>
              </a:rPr>
              <a:t>OD </a:t>
            </a:r>
            <a:r>
              <a:rPr lang="en-US" sz="1400" dirty="0">
                <a:latin typeface="Calibri"/>
                <a:ea typeface="Calibri"/>
                <a:cs typeface="Times New Roman"/>
              </a:rPr>
              <a:t>requirements and required </a:t>
            </a:r>
            <a:r>
              <a:rPr lang="en-US" sz="1400" dirty="0" smtClean="0">
                <a:latin typeface="Calibri"/>
                <a:ea typeface="Calibri"/>
                <a:cs typeface="Times New Roman"/>
              </a:rPr>
              <a:t>PPE.</a:t>
            </a:r>
          </a:p>
          <a:p>
            <a:pPr marL="342900" lvl="1">
              <a:lnSpc>
                <a:spcPct val="115000"/>
              </a:lnSpc>
              <a:spcAft>
                <a:spcPts val="0"/>
              </a:spcAft>
            </a:pPr>
            <a:r>
              <a:rPr lang="en-US" sz="1400" dirty="0" smtClean="0">
                <a:latin typeface="Calibri"/>
                <a:ea typeface="Calibri"/>
                <a:cs typeface="Times New Roman"/>
              </a:rPr>
              <a:t>Engineering </a:t>
            </a:r>
            <a:r>
              <a:rPr lang="en-US" sz="1400" dirty="0">
                <a:latin typeface="Calibri"/>
                <a:ea typeface="Calibri"/>
                <a:cs typeface="Times New Roman"/>
              </a:rPr>
              <a:t>and administrative controls. </a:t>
            </a:r>
            <a:endParaRPr lang="en-US" sz="1400" dirty="0" smtClean="0">
              <a:latin typeface="Calibri"/>
              <a:ea typeface="Calibri"/>
              <a:cs typeface="Times New Roman"/>
            </a:endParaRPr>
          </a:p>
          <a:p>
            <a:pPr marL="342900" lvl="1">
              <a:lnSpc>
                <a:spcPct val="115000"/>
              </a:lnSpc>
              <a:spcAft>
                <a:spcPts val="0"/>
              </a:spcAft>
            </a:pPr>
            <a:r>
              <a:rPr lang="en-US" sz="1400" dirty="0" smtClean="0">
                <a:latin typeface="Calibri"/>
                <a:ea typeface="Calibri"/>
                <a:cs typeface="Times New Roman"/>
              </a:rPr>
              <a:t>A </a:t>
            </a:r>
            <a:r>
              <a:rPr lang="en-US" sz="1400" dirty="0">
                <a:latin typeface="Calibri"/>
                <a:ea typeface="Calibri"/>
                <a:cs typeface="Times New Roman"/>
              </a:rPr>
              <a:t>schematic of the laser controlled area including where the lasers, emergency </a:t>
            </a:r>
            <a:r>
              <a:rPr lang="en-US" sz="1400" dirty="0" smtClean="0">
                <a:latin typeface="Calibri"/>
                <a:ea typeface="Calibri"/>
                <a:cs typeface="Times New Roman"/>
              </a:rPr>
              <a:t>		                stop </a:t>
            </a:r>
            <a:r>
              <a:rPr lang="en-US" sz="1400" dirty="0">
                <a:latin typeface="Calibri"/>
                <a:ea typeface="Calibri"/>
                <a:cs typeface="Times New Roman"/>
              </a:rPr>
              <a:t>buttons, and external safety shutters are located. </a:t>
            </a:r>
            <a:endParaRPr lang="en-US" sz="1400" dirty="0" smtClean="0">
              <a:latin typeface="Calibri"/>
              <a:ea typeface="Calibri"/>
              <a:cs typeface="Times New Roman"/>
            </a:endParaRPr>
          </a:p>
          <a:p>
            <a:pPr marL="342900" lvl="1">
              <a:lnSpc>
                <a:spcPct val="115000"/>
              </a:lnSpc>
              <a:spcAft>
                <a:spcPts val="0"/>
              </a:spcAft>
            </a:pPr>
            <a:r>
              <a:rPr lang="en-US" sz="1400" i="1" dirty="0">
                <a:latin typeface="Calibri"/>
                <a:ea typeface="Calibri"/>
                <a:cs typeface="Times New Roman"/>
              </a:rPr>
              <a:t>Deviations from </a:t>
            </a:r>
            <a:r>
              <a:rPr lang="en-US" sz="1400" i="1" dirty="0" smtClean="0">
                <a:latin typeface="Calibri"/>
                <a:ea typeface="Calibri"/>
                <a:cs typeface="Times New Roman"/>
              </a:rPr>
              <a:t>Z136.1-2014:</a:t>
            </a:r>
            <a:endParaRPr lang="en-US" sz="1400" dirty="0" smtClean="0">
              <a:latin typeface="Calibri"/>
              <a:ea typeface="Calibri"/>
              <a:cs typeface="Times New Roman"/>
            </a:endParaRPr>
          </a:p>
          <a:p>
            <a:pPr marL="514350" lvl="2">
              <a:lnSpc>
                <a:spcPct val="115000"/>
              </a:lnSpc>
              <a:spcAft>
                <a:spcPts val="0"/>
              </a:spcAft>
            </a:pPr>
            <a:r>
              <a:rPr lang="en-US" sz="1200" i="1" dirty="0" smtClean="0">
                <a:latin typeface="Calibri"/>
                <a:ea typeface="Calibri"/>
                <a:cs typeface="Times New Roman"/>
              </a:rPr>
              <a:t>Z136.1 </a:t>
            </a:r>
            <a:r>
              <a:rPr lang="en-US" sz="1200" i="1" dirty="0">
                <a:latin typeface="Calibri"/>
                <a:ea typeface="Calibri"/>
                <a:cs typeface="Times New Roman"/>
              </a:rPr>
              <a:t>gives requirements as </a:t>
            </a:r>
            <a:r>
              <a:rPr lang="en-US" sz="1200" dirty="0">
                <a:solidFill>
                  <a:srgbClr val="FF0000"/>
                </a:solidFill>
                <a:latin typeface="Calibri"/>
                <a:ea typeface="Calibri"/>
                <a:cs typeface="Times New Roman"/>
              </a:rPr>
              <a:t>should</a:t>
            </a:r>
            <a:r>
              <a:rPr lang="en-US" sz="1200" i="1" dirty="0">
                <a:solidFill>
                  <a:srgbClr val="FF0000"/>
                </a:solidFill>
                <a:latin typeface="Calibri"/>
                <a:ea typeface="Calibri"/>
                <a:cs typeface="Times New Roman"/>
              </a:rPr>
              <a:t> </a:t>
            </a:r>
            <a:r>
              <a:rPr lang="en-US" sz="1200" i="1" dirty="0">
                <a:latin typeface="Calibri"/>
                <a:ea typeface="Calibri"/>
                <a:cs typeface="Times New Roman"/>
              </a:rPr>
              <a:t>for Class 3B. </a:t>
            </a:r>
            <a:endParaRPr lang="en-US" sz="1200" dirty="0" smtClean="0">
              <a:latin typeface="Calibri"/>
              <a:ea typeface="Calibri"/>
              <a:cs typeface="Times New Roman"/>
            </a:endParaRPr>
          </a:p>
          <a:p>
            <a:pPr marL="514350" lvl="2">
              <a:lnSpc>
                <a:spcPct val="115000"/>
              </a:lnSpc>
              <a:spcAft>
                <a:spcPts val="0"/>
              </a:spcAft>
            </a:pPr>
            <a:r>
              <a:rPr lang="en-US" sz="1200" i="1" dirty="0" smtClean="0">
                <a:latin typeface="Calibri"/>
                <a:ea typeface="Calibri"/>
                <a:cs typeface="Times New Roman"/>
              </a:rPr>
              <a:t>Z136.1 </a:t>
            </a:r>
            <a:r>
              <a:rPr lang="en-US" sz="1200" i="1" dirty="0">
                <a:latin typeface="Calibri"/>
                <a:ea typeface="Calibri"/>
                <a:cs typeface="Times New Roman"/>
              </a:rPr>
              <a:t>does not specify the listed items to include in the SOP or to document elsewhere</a:t>
            </a:r>
            <a:r>
              <a:rPr lang="en-US" sz="1200" i="1" dirty="0" smtClean="0">
                <a:latin typeface="Calibri"/>
                <a:ea typeface="Calibri"/>
                <a:cs typeface="Times New Roman"/>
              </a:rPr>
              <a:t>.</a:t>
            </a:r>
            <a:endParaRPr lang="en-US" sz="1200" dirty="0" smtClean="0">
              <a:latin typeface="Calibri"/>
              <a:ea typeface="Calibri"/>
              <a:cs typeface="Times New Roman"/>
            </a:endParaRPr>
          </a:p>
          <a:p>
            <a:pPr marL="514350" lvl="2">
              <a:lnSpc>
                <a:spcPct val="115000"/>
              </a:lnSpc>
              <a:spcAft>
                <a:spcPts val="0"/>
              </a:spcAft>
            </a:pPr>
            <a:r>
              <a:rPr lang="en-US" sz="1200" i="1" dirty="0" smtClean="0">
                <a:latin typeface="Calibri"/>
                <a:ea typeface="Calibri"/>
                <a:cs typeface="Times New Roman"/>
              </a:rPr>
              <a:t>(</a:t>
            </a:r>
            <a:r>
              <a:rPr lang="en-US" sz="1200" i="1" dirty="0">
                <a:latin typeface="Calibri"/>
                <a:ea typeface="Calibri"/>
                <a:cs typeface="Times New Roman"/>
              </a:rPr>
              <a:t>Z136.8-2012 gives requirements as shall for Class 3B and Class 4.)</a:t>
            </a:r>
            <a:endParaRPr lang="en-US" sz="1200" dirty="0">
              <a:latin typeface="Calibri"/>
              <a:ea typeface="Calibri"/>
              <a:cs typeface="Times New Roman"/>
            </a:endParaRPr>
          </a:p>
          <a:p>
            <a:pPr marL="0">
              <a:lnSpc>
                <a:spcPct val="115000"/>
              </a:lnSpc>
              <a:spcAft>
                <a:spcPts val="0"/>
              </a:spcAft>
            </a:pPr>
            <a:endParaRPr lang="en-US" sz="1800" dirty="0">
              <a:effectLst/>
              <a:latin typeface="Calibri"/>
              <a:ea typeface="Calibri"/>
              <a:cs typeface="Times New Roman"/>
            </a:endParaRPr>
          </a:p>
        </p:txBody>
      </p:sp>
      <p:sp>
        <p:nvSpPr>
          <p:cNvPr id="4" name="Rectangle 7"/>
          <p:cNvSpPr>
            <a:spLocks noChangeArrowheads="1"/>
          </p:cNvSpPr>
          <p:nvPr/>
        </p:nvSpPr>
        <p:spPr bwMode="auto">
          <a:xfrm>
            <a:off x="0" y="4457104"/>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smtClean="0">
                <a:solidFill>
                  <a:schemeClr val="bg1"/>
                </a:solidFill>
                <a:latin typeface="Calibri" panose="020F0502020204030204" pitchFamily="34" charset="0"/>
                <a:cs typeface="Calibri" panose="020F0502020204030204" pitchFamily="34" charset="0"/>
              </a:rPr>
              <a:t>Although not required by Z136.1, Class 3B require an SOP due to hazard of said lasers at the upper end of classification.</a:t>
            </a:r>
            <a:endParaRPr lang="en-US" sz="1400" dirty="0">
              <a:solidFill>
                <a:schemeClr val="bg1"/>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89210" y="2165714"/>
            <a:ext cx="2306096" cy="2205082"/>
          </a:xfrm>
          <a:prstGeom prst="rect">
            <a:avLst/>
          </a:prstGeom>
          <a:noFill/>
          <a:ln>
            <a:noFill/>
          </a:ln>
          <a:effectLst>
            <a:outerShdw blurRad="50800" dist="38100" dir="2700000" algn="tl" rotWithShape="0">
              <a:prstClr val="black">
                <a:alpha val="40000"/>
              </a:prstClr>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Times New Roman"/>
              </a:rPr>
              <a:t>Skin PPE Requirements</a:t>
            </a:r>
            <a:endParaRPr lang="en-US" dirty="0"/>
          </a:p>
        </p:txBody>
      </p:sp>
      <p:sp>
        <p:nvSpPr>
          <p:cNvPr id="3" name="Content Placeholder 2"/>
          <p:cNvSpPr>
            <a:spLocks noGrp="1"/>
          </p:cNvSpPr>
          <p:nvPr>
            <p:ph idx="1"/>
          </p:nvPr>
        </p:nvSpPr>
        <p:spPr>
          <a:xfrm>
            <a:off x="465825" y="1077516"/>
            <a:ext cx="8185805" cy="3379587"/>
          </a:xfrm>
        </p:spPr>
        <p:txBody>
          <a:bodyPr>
            <a:normAutofit/>
          </a:bodyPr>
          <a:lstStyle/>
          <a:p>
            <a:pPr marL="228600" marR="0">
              <a:lnSpc>
                <a:spcPct val="115000"/>
              </a:lnSpc>
              <a:spcBef>
                <a:spcPts val="0"/>
              </a:spcBef>
              <a:spcAft>
                <a:spcPts val="1200"/>
              </a:spcAft>
            </a:pPr>
            <a:r>
              <a:rPr lang="en-US" dirty="0" smtClean="0">
                <a:latin typeface="Calibri"/>
                <a:ea typeface="Calibri"/>
                <a:cs typeface="Times New Roman"/>
              </a:rPr>
              <a:t>Skin </a:t>
            </a:r>
            <a:r>
              <a:rPr lang="en-US" dirty="0">
                <a:latin typeface="Calibri"/>
                <a:ea typeface="Calibri"/>
                <a:cs typeface="Times New Roman"/>
              </a:rPr>
              <a:t>protection </a:t>
            </a:r>
            <a:r>
              <a:rPr lang="en-US" i="1" dirty="0">
                <a:solidFill>
                  <a:srgbClr val="FF0000"/>
                </a:solidFill>
                <a:latin typeface="Calibri"/>
                <a:ea typeface="Calibri"/>
                <a:cs typeface="Times New Roman"/>
              </a:rPr>
              <a:t>shall</a:t>
            </a:r>
            <a:r>
              <a:rPr lang="en-US" dirty="0">
                <a:latin typeface="Calibri"/>
                <a:ea typeface="Calibri"/>
                <a:cs typeface="Times New Roman"/>
              </a:rPr>
              <a:t> be used if there may be UV radiation </a:t>
            </a:r>
            <a:r>
              <a:rPr lang="en-US" dirty="0" smtClean="0">
                <a:latin typeface="Calibri"/>
                <a:ea typeface="Calibri"/>
                <a:cs typeface="Times New Roman"/>
              </a:rPr>
              <a:t>		                     exposure </a:t>
            </a:r>
            <a:r>
              <a:rPr lang="en-US" dirty="0">
                <a:latin typeface="Calibri"/>
                <a:ea typeface="Calibri"/>
                <a:cs typeface="Times New Roman"/>
              </a:rPr>
              <a:t>above the MPE.</a:t>
            </a:r>
            <a:endParaRPr lang="en-US" sz="1600" dirty="0">
              <a:latin typeface="Calibri"/>
              <a:ea typeface="Calibri"/>
              <a:cs typeface="Times New Roman"/>
            </a:endParaRPr>
          </a:p>
          <a:p>
            <a:pPr marL="342900" lvl="1">
              <a:lnSpc>
                <a:spcPct val="115000"/>
              </a:lnSpc>
              <a:spcAft>
                <a:spcPts val="0"/>
              </a:spcAft>
            </a:pPr>
            <a:r>
              <a:rPr lang="en-US" i="1" dirty="0" smtClean="0">
                <a:latin typeface="Calibri"/>
                <a:ea typeface="Calibri"/>
                <a:cs typeface="Times New Roman"/>
              </a:rPr>
              <a:t>Informational </a:t>
            </a:r>
            <a:r>
              <a:rPr lang="en-US" i="1" dirty="0">
                <a:latin typeface="Calibri"/>
                <a:ea typeface="Calibri"/>
                <a:cs typeface="Times New Roman"/>
              </a:rPr>
              <a:t>Note:  Consideration needs to be given </a:t>
            </a:r>
            <a:r>
              <a:rPr lang="en-US" i="1" dirty="0" smtClean="0">
                <a:latin typeface="Calibri"/>
                <a:ea typeface="Calibri"/>
                <a:cs typeface="Times New Roman"/>
              </a:rPr>
              <a:t>for:</a:t>
            </a:r>
          </a:p>
          <a:p>
            <a:pPr marL="514350" lvl="2">
              <a:lnSpc>
                <a:spcPct val="115000"/>
              </a:lnSpc>
              <a:spcAft>
                <a:spcPts val="0"/>
              </a:spcAft>
            </a:pPr>
            <a:r>
              <a:rPr lang="en-US" i="1" dirty="0" smtClean="0">
                <a:latin typeface="Calibri"/>
                <a:ea typeface="Calibri"/>
                <a:cs typeface="Times New Roman"/>
              </a:rPr>
              <a:t>Chronic </a:t>
            </a:r>
            <a:r>
              <a:rPr lang="en-US" i="1" dirty="0">
                <a:latin typeface="Calibri"/>
                <a:ea typeface="Calibri"/>
                <a:cs typeface="Times New Roman"/>
              </a:rPr>
              <a:t>exposures to diffuse laser radiation </a:t>
            </a:r>
            <a:r>
              <a:rPr lang="en-US" i="1" dirty="0" smtClean="0">
                <a:latin typeface="Calibri"/>
                <a:ea typeface="Calibri"/>
                <a:cs typeface="Times New Roman"/>
              </a:rPr>
              <a:t>hazards.</a:t>
            </a:r>
          </a:p>
          <a:p>
            <a:pPr marL="514350" lvl="2">
              <a:lnSpc>
                <a:spcPct val="115000"/>
              </a:lnSpc>
              <a:spcAft>
                <a:spcPts val="1200"/>
              </a:spcAft>
            </a:pPr>
            <a:r>
              <a:rPr lang="en-US" i="1" dirty="0" smtClean="0">
                <a:latin typeface="Calibri"/>
                <a:ea typeface="Calibri"/>
                <a:cs typeface="Times New Roman"/>
              </a:rPr>
              <a:t>The </a:t>
            </a:r>
            <a:r>
              <a:rPr lang="en-US" i="1" dirty="0">
                <a:latin typeface="Calibri"/>
                <a:ea typeface="Calibri"/>
                <a:cs typeface="Times New Roman"/>
              </a:rPr>
              <a:t>use of a full face shield in addition to gloves and long-sleeved </a:t>
            </a:r>
            <a:r>
              <a:rPr lang="en-US" i="1" dirty="0" smtClean="0">
                <a:latin typeface="Calibri"/>
                <a:ea typeface="Calibri"/>
                <a:cs typeface="Times New Roman"/>
              </a:rPr>
              <a:t>clothing		                 </a:t>
            </a:r>
            <a:r>
              <a:rPr lang="en-US" i="1" dirty="0">
                <a:latin typeface="Calibri"/>
                <a:ea typeface="Calibri"/>
                <a:cs typeface="Times New Roman"/>
              </a:rPr>
              <a:t>for high powered laser </a:t>
            </a:r>
            <a:r>
              <a:rPr lang="en-US" i="1" dirty="0" smtClean="0">
                <a:latin typeface="Calibri"/>
                <a:ea typeface="Calibri"/>
                <a:cs typeface="Times New Roman"/>
              </a:rPr>
              <a:t>operations.</a:t>
            </a:r>
          </a:p>
          <a:p>
            <a:pPr marL="342900" lvl="1">
              <a:lnSpc>
                <a:spcPct val="115000"/>
              </a:lnSpc>
              <a:spcAft>
                <a:spcPts val="0"/>
              </a:spcAft>
            </a:pPr>
            <a:r>
              <a:rPr lang="en-US" i="1" dirty="0" smtClean="0">
                <a:latin typeface="Calibri"/>
                <a:ea typeface="Calibri"/>
                <a:cs typeface="Times New Roman"/>
              </a:rPr>
              <a:t>Deviations </a:t>
            </a:r>
            <a:r>
              <a:rPr lang="en-US" i="1" dirty="0">
                <a:latin typeface="Calibri"/>
                <a:ea typeface="Calibri"/>
                <a:cs typeface="Times New Roman"/>
              </a:rPr>
              <a:t>from </a:t>
            </a:r>
            <a:r>
              <a:rPr lang="en-US" i="1" dirty="0" smtClean="0">
                <a:latin typeface="Calibri"/>
                <a:ea typeface="Calibri"/>
                <a:cs typeface="Times New Roman"/>
              </a:rPr>
              <a:t>Z136.1-2014:</a:t>
            </a:r>
          </a:p>
          <a:p>
            <a:pPr marL="514350" lvl="2">
              <a:lnSpc>
                <a:spcPct val="115000"/>
              </a:lnSpc>
              <a:spcAft>
                <a:spcPts val="1200"/>
              </a:spcAft>
            </a:pPr>
            <a:r>
              <a:rPr lang="en-US" i="1" dirty="0" smtClean="0">
                <a:latin typeface="Calibri"/>
                <a:ea typeface="Calibri"/>
                <a:cs typeface="Times New Roman"/>
              </a:rPr>
              <a:t>None</a:t>
            </a:r>
          </a:p>
          <a:p>
            <a:pPr marL="0">
              <a:lnSpc>
                <a:spcPct val="115000"/>
              </a:lnSpc>
              <a:spcAft>
                <a:spcPts val="1200"/>
              </a:spcAft>
            </a:pPr>
            <a:r>
              <a:rPr lang="en-US" dirty="0" smtClean="0">
                <a:latin typeface="Calibri"/>
                <a:ea typeface="Calibri"/>
                <a:cs typeface="Times New Roman"/>
              </a:rPr>
              <a:t>There </a:t>
            </a:r>
            <a:r>
              <a:rPr lang="en-US" dirty="0">
                <a:latin typeface="Calibri"/>
                <a:ea typeface="Calibri"/>
                <a:cs typeface="Times New Roman"/>
              </a:rPr>
              <a:t>was 100% agreement on this </a:t>
            </a:r>
            <a:r>
              <a:rPr lang="en-US" dirty="0" smtClean="0">
                <a:latin typeface="Calibri"/>
                <a:ea typeface="Calibri"/>
                <a:cs typeface="Times New Roman"/>
              </a:rPr>
              <a:t>statement!</a:t>
            </a:r>
            <a:endParaRPr lang="en-US" dirty="0">
              <a:latin typeface="Calibri"/>
              <a:ea typeface="Calibri"/>
              <a:cs typeface="Times New Roman"/>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13358" y="596725"/>
            <a:ext cx="2465665" cy="36760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0" y="4457104"/>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a:solidFill>
                  <a:schemeClr val="bg1"/>
                </a:solidFill>
                <a:latin typeface="Calibri" panose="020F0502020204030204" pitchFamily="34" charset="0"/>
                <a:cs typeface="Calibri" panose="020F0502020204030204" pitchFamily="34" charset="0"/>
              </a:rPr>
              <a:t>Z136.1-2014 requires beam shields and skin </a:t>
            </a:r>
            <a:r>
              <a:rPr lang="en-US" sz="1400" dirty="0" smtClean="0">
                <a:solidFill>
                  <a:schemeClr val="bg1"/>
                </a:solidFill>
                <a:latin typeface="Calibri" panose="020F0502020204030204" pitchFamily="34" charset="0"/>
                <a:cs typeface="Calibri" panose="020F0502020204030204" pitchFamily="34" charset="0"/>
              </a:rPr>
              <a:t>protection for </a:t>
            </a:r>
            <a:r>
              <a:rPr lang="en-US" sz="1400" dirty="0">
                <a:solidFill>
                  <a:schemeClr val="bg1"/>
                </a:solidFill>
                <a:latin typeface="Calibri" panose="020F0502020204030204" pitchFamily="34" charset="0"/>
                <a:cs typeface="Calibri" panose="020F0502020204030204" pitchFamily="34" charset="0"/>
              </a:rPr>
              <a:t>UV lasers with exposure above the MPE.</a:t>
            </a:r>
          </a:p>
        </p:txBody>
      </p:sp>
    </p:spTree>
    <p:extLst>
      <p:ext uri="{BB962C8B-B14F-4D97-AF65-F5344CB8AC3E}">
        <p14:creationId xmlns:p14="http://schemas.microsoft.com/office/powerpoint/2010/main" val="9817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Times New Roman"/>
              </a:rPr>
              <a:t>Skin Exams (UV)</a:t>
            </a:r>
            <a:endParaRPr lang="en-US" dirty="0"/>
          </a:p>
        </p:txBody>
      </p:sp>
      <p:sp>
        <p:nvSpPr>
          <p:cNvPr id="3" name="Content Placeholder 2"/>
          <p:cNvSpPr>
            <a:spLocks noGrp="1"/>
          </p:cNvSpPr>
          <p:nvPr>
            <p:ph idx="1"/>
          </p:nvPr>
        </p:nvSpPr>
        <p:spPr>
          <a:xfrm>
            <a:off x="466537" y="1056168"/>
            <a:ext cx="8210926" cy="3493085"/>
          </a:xfrm>
        </p:spPr>
        <p:txBody>
          <a:bodyPr>
            <a:normAutofit fontScale="92500" lnSpcReduction="20000"/>
          </a:bodyPr>
          <a:lstStyle/>
          <a:p>
            <a:r>
              <a:rPr lang="en-US" dirty="0"/>
              <a:t>Personnel should request a skin exam if they experience any symptoms from exposure to UV laser beams.</a:t>
            </a:r>
            <a:r>
              <a:rPr lang="en-US" b="1" dirty="0"/>
              <a:t>  </a:t>
            </a:r>
            <a:r>
              <a:rPr lang="en-US" dirty="0"/>
              <a:t>If they are working with UV lasers and are at risk for exposure above the MPE, in particular if they have a history of photosensitivity, they should also request periodic skin exams.</a:t>
            </a:r>
          </a:p>
          <a:p>
            <a:r>
              <a:rPr lang="en-US" i="1" dirty="0"/>
              <a:t>Deviations from </a:t>
            </a:r>
            <a:r>
              <a:rPr lang="en-US" i="1" dirty="0" smtClean="0"/>
              <a:t>Z136.1-2014:</a:t>
            </a:r>
            <a:endParaRPr lang="en-US" dirty="0"/>
          </a:p>
          <a:p>
            <a:pPr lvl="1"/>
            <a:r>
              <a:rPr lang="en-US" sz="1400" i="1" dirty="0" smtClean="0"/>
              <a:t>Z136.1 </a:t>
            </a:r>
            <a:r>
              <a:rPr lang="en-US" sz="1400" i="1" dirty="0"/>
              <a:t>only gives a recommendation in </a:t>
            </a:r>
            <a:r>
              <a:rPr lang="en-US" sz="1400" i="1" dirty="0" smtClean="0"/>
              <a:t>an informational				        </a:t>
            </a:r>
            <a:r>
              <a:rPr lang="en-US" sz="1400" i="1" dirty="0"/>
              <a:t>appendix, with no “should” </a:t>
            </a:r>
            <a:r>
              <a:rPr lang="en-US" sz="1400" i="1" dirty="0" smtClean="0"/>
              <a:t>or “</a:t>
            </a:r>
            <a:r>
              <a:rPr lang="en-US" sz="1400" i="1" dirty="0"/>
              <a:t>shall” requirements</a:t>
            </a:r>
            <a:r>
              <a:rPr lang="en-US" sz="1400" i="1" dirty="0" smtClean="0"/>
              <a:t>.</a:t>
            </a:r>
            <a:endParaRPr lang="en-US" sz="1400" dirty="0"/>
          </a:p>
          <a:p>
            <a:pPr lvl="1"/>
            <a:r>
              <a:rPr lang="en-US" sz="1400" i="1" dirty="0" smtClean="0"/>
              <a:t>(</a:t>
            </a:r>
            <a:r>
              <a:rPr lang="en-US" sz="1400" i="1" dirty="0"/>
              <a:t>Z136.8 states that “Laser users </a:t>
            </a:r>
            <a:r>
              <a:rPr lang="en-US" sz="1400" i="1" dirty="0" smtClean="0"/>
              <a:t>chronically exposed </a:t>
            </a:r>
            <a:r>
              <a:rPr lang="en-US" sz="1400" i="1" dirty="0"/>
              <a:t>to </a:t>
            </a:r>
            <a:r>
              <a:rPr lang="en-US" sz="1400" i="1" dirty="0" smtClean="0"/>
              <a:t>				           artificial </a:t>
            </a:r>
            <a:r>
              <a:rPr lang="en-US" sz="1400" i="1" dirty="0"/>
              <a:t>sources of UV </a:t>
            </a:r>
            <a:r>
              <a:rPr lang="en-US" sz="1400" i="1" dirty="0" smtClean="0"/>
              <a:t>radiation should </a:t>
            </a:r>
            <a:r>
              <a:rPr lang="en-US" sz="1400" i="1" dirty="0"/>
              <a:t>obtain an </a:t>
            </a:r>
            <a:r>
              <a:rPr lang="en-US" sz="1400" i="1" dirty="0" smtClean="0"/>
              <a:t>annual				                  </a:t>
            </a:r>
            <a:r>
              <a:rPr lang="en-US" sz="1400" i="1" dirty="0"/>
              <a:t>skin cancer screening.”)</a:t>
            </a:r>
            <a:endParaRPr lang="en-US" sz="1400" dirty="0"/>
          </a:p>
          <a:p>
            <a:pPr marL="0">
              <a:lnSpc>
                <a:spcPct val="115000"/>
              </a:lnSpc>
              <a:spcAft>
                <a:spcPts val="0"/>
              </a:spcAft>
            </a:pPr>
            <a:r>
              <a:rPr lang="en-US" sz="1800" dirty="0" smtClean="0">
                <a:latin typeface="Calibri"/>
                <a:ea typeface="Calibri"/>
                <a:cs typeface="Times New Roman"/>
              </a:rPr>
              <a:t>One Lab disagreed with the statement.</a:t>
            </a:r>
          </a:p>
          <a:p>
            <a:pPr marL="228600">
              <a:lnSpc>
                <a:spcPct val="115000"/>
              </a:lnSpc>
              <a:spcAft>
                <a:spcPts val="0"/>
              </a:spcAft>
            </a:pPr>
            <a:r>
              <a:rPr lang="en-US" dirty="0">
                <a:latin typeface="Calibri"/>
                <a:ea typeface="Calibri"/>
                <a:cs typeface="Times New Roman"/>
              </a:rPr>
              <a:t>The requirement statement was updated to take into account input from the </a:t>
            </a:r>
            <a:r>
              <a:rPr lang="en-US" dirty="0" smtClean="0">
                <a:latin typeface="Calibri"/>
                <a:ea typeface="Calibri"/>
                <a:cs typeface="Times New Roman"/>
              </a:rPr>
              <a:t>EFCOG Occupational </a:t>
            </a:r>
            <a:r>
              <a:rPr lang="en-US" dirty="0">
                <a:latin typeface="Calibri"/>
                <a:ea typeface="Calibri"/>
                <a:cs typeface="Times New Roman"/>
              </a:rPr>
              <a:t>Medicine Task Group</a:t>
            </a:r>
          </a:p>
          <a:p>
            <a:pPr marL="0">
              <a:lnSpc>
                <a:spcPct val="115000"/>
              </a:lnSpc>
              <a:spcAft>
                <a:spcPts val="0"/>
              </a:spcAft>
            </a:pPr>
            <a:endParaRPr lang="en-US" sz="1800" dirty="0" smtClean="0">
              <a:latin typeface="Calibri"/>
              <a:ea typeface="Calibri"/>
              <a:cs typeface="Times New Roman"/>
            </a:endParaRPr>
          </a:p>
          <a:p>
            <a:pPr marL="0">
              <a:lnSpc>
                <a:spcPct val="115000"/>
              </a:lnSpc>
              <a:spcAft>
                <a:spcPts val="0"/>
              </a:spcAft>
            </a:pPr>
            <a:endParaRPr lang="en-US" sz="1800" dirty="0">
              <a:latin typeface="Calibri"/>
              <a:ea typeface="Calibri"/>
              <a:cs typeface="Times New Roman"/>
            </a:endParaRPr>
          </a:p>
          <a:p>
            <a:pPr marL="571500" lvl="1">
              <a:lnSpc>
                <a:spcPct val="115000"/>
              </a:lnSpc>
              <a:spcAft>
                <a:spcPts val="1200"/>
              </a:spcAft>
            </a:pPr>
            <a:endParaRPr lang="en-US" sz="1400" dirty="0">
              <a:latin typeface="Calibri"/>
              <a:ea typeface="Calibri"/>
              <a:cs typeface="Times New Roman"/>
            </a:endParaRPr>
          </a:p>
          <a:p>
            <a:endParaRPr lang="en-US" dirty="0"/>
          </a:p>
        </p:txBody>
      </p:sp>
      <p:sp>
        <p:nvSpPr>
          <p:cNvPr id="4" name="Rectangle 7"/>
          <p:cNvSpPr>
            <a:spLocks noChangeArrowheads="1"/>
          </p:cNvSpPr>
          <p:nvPr/>
        </p:nvSpPr>
        <p:spPr bwMode="auto">
          <a:xfrm>
            <a:off x="0" y="4457104"/>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a:solidFill>
                  <a:schemeClr val="bg1"/>
                </a:solidFill>
                <a:latin typeface="Calibri" panose="020F0502020204030204" pitchFamily="34" charset="0"/>
                <a:cs typeface="Calibri" panose="020F0502020204030204" pitchFamily="34" charset="0"/>
              </a:rPr>
              <a:t>Z136.1-2014 recommends skin exams for employees working with UV lasers.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2033" y="1680204"/>
            <a:ext cx="3980820" cy="223921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8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latin typeface="Calibri"/>
                <a:ea typeface="Calibri"/>
                <a:cs typeface="Times New Roman"/>
              </a:rPr>
              <a:t>Medical Baseline Eye Exam</a:t>
            </a:r>
            <a:r>
              <a:rPr lang="en-US" sz="2000" dirty="0">
                <a:latin typeface="Calibri"/>
                <a:ea typeface="Calibri"/>
                <a:cs typeface="Times New Roman"/>
              </a:rPr>
              <a:t/>
            </a:r>
            <a:br>
              <a:rPr lang="en-US" sz="2000" dirty="0">
                <a:latin typeface="Calibri"/>
                <a:ea typeface="Calibri"/>
                <a:cs typeface="Times New Roman"/>
              </a:rPr>
            </a:br>
            <a:endParaRPr lang="en-US" dirty="0"/>
          </a:p>
        </p:txBody>
      </p:sp>
      <p:sp>
        <p:nvSpPr>
          <p:cNvPr id="3" name="Content Placeholder 2"/>
          <p:cNvSpPr>
            <a:spLocks noGrp="1"/>
          </p:cNvSpPr>
          <p:nvPr>
            <p:ph idx="1"/>
          </p:nvPr>
        </p:nvSpPr>
        <p:spPr>
          <a:xfrm>
            <a:off x="465826" y="1077517"/>
            <a:ext cx="8215950" cy="3273420"/>
          </a:xfrm>
        </p:spPr>
        <p:txBody>
          <a:bodyPr/>
          <a:lstStyle/>
          <a:p>
            <a:pPr marL="228600" marR="0">
              <a:lnSpc>
                <a:spcPct val="115000"/>
              </a:lnSpc>
              <a:spcBef>
                <a:spcPts val="0"/>
              </a:spcBef>
              <a:spcAft>
                <a:spcPts val="1200"/>
              </a:spcAft>
            </a:pPr>
            <a:r>
              <a:rPr lang="en-US" dirty="0">
                <a:latin typeface="Calibri"/>
                <a:ea typeface="Calibri"/>
                <a:cs typeface="Times New Roman"/>
              </a:rPr>
              <a:t>A baseline eye exam </a:t>
            </a:r>
            <a:r>
              <a:rPr lang="en-US" dirty="0">
                <a:solidFill>
                  <a:srgbClr val="FF0000"/>
                </a:solidFill>
                <a:latin typeface="Calibri"/>
                <a:ea typeface="Calibri"/>
                <a:cs typeface="Times New Roman"/>
              </a:rPr>
              <a:t>should</a:t>
            </a:r>
            <a:r>
              <a:rPr lang="en-US" dirty="0">
                <a:latin typeface="Calibri"/>
                <a:ea typeface="Calibri"/>
                <a:cs typeface="Times New Roman"/>
              </a:rPr>
              <a:t> be performed prior to commencement of laser work by qualified laser persons working in NHZs where Class 3B or Class 4 laser beams are present.</a:t>
            </a:r>
          </a:p>
          <a:p>
            <a:pPr marL="342900" lvl="1">
              <a:lnSpc>
                <a:spcPct val="115000"/>
              </a:lnSpc>
              <a:spcAft>
                <a:spcPts val="0"/>
              </a:spcAft>
            </a:pPr>
            <a:r>
              <a:rPr lang="en-US" i="1" dirty="0">
                <a:latin typeface="Calibri"/>
                <a:ea typeface="Calibri"/>
                <a:cs typeface="Times New Roman"/>
              </a:rPr>
              <a:t>Deviations from </a:t>
            </a:r>
            <a:r>
              <a:rPr lang="en-US" i="1" dirty="0" smtClean="0">
                <a:latin typeface="Calibri"/>
                <a:ea typeface="Calibri"/>
                <a:cs typeface="Times New Roman"/>
              </a:rPr>
              <a:t>Z136.1-2014:</a:t>
            </a:r>
            <a:endParaRPr lang="en-US" dirty="0" smtClean="0">
              <a:latin typeface="Calibri"/>
              <a:ea typeface="Calibri"/>
              <a:cs typeface="Times New Roman"/>
            </a:endParaRPr>
          </a:p>
          <a:p>
            <a:pPr marL="514350" lvl="2">
              <a:lnSpc>
                <a:spcPct val="115000"/>
              </a:lnSpc>
              <a:spcAft>
                <a:spcPts val="0"/>
              </a:spcAft>
            </a:pPr>
            <a:r>
              <a:rPr lang="en-US" i="1" dirty="0" smtClean="0">
                <a:latin typeface="Calibri"/>
                <a:ea typeface="Calibri"/>
                <a:cs typeface="Times New Roman"/>
              </a:rPr>
              <a:t>Z136.1 </a:t>
            </a:r>
            <a:r>
              <a:rPr lang="en-US" i="1" dirty="0">
                <a:latin typeface="Calibri"/>
                <a:ea typeface="Calibri"/>
                <a:cs typeface="Times New Roman"/>
              </a:rPr>
              <a:t>gives requirements as </a:t>
            </a:r>
            <a:r>
              <a:rPr lang="en-US" dirty="0">
                <a:solidFill>
                  <a:srgbClr val="FF0000"/>
                </a:solidFill>
                <a:latin typeface="Calibri"/>
                <a:ea typeface="Calibri"/>
                <a:cs typeface="Times New Roman"/>
              </a:rPr>
              <a:t>should</a:t>
            </a:r>
            <a:r>
              <a:rPr lang="en-US" i="1" dirty="0">
                <a:latin typeface="Calibri"/>
                <a:ea typeface="Calibri"/>
                <a:cs typeface="Times New Roman"/>
              </a:rPr>
              <a:t> be considered for both </a:t>
            </a:r>
            <a:r>
              <a:rPr lang="en-US" i="1" dirty="0" smtClean="0">
                <a:latin typeface="Calibri"/>
                <a:ea typeface="Calibri"/>
                <a:cs typeface="Times New Roman"/>
              </a:rPr>
              <a:t>			               Class </a:t>
            </a:r>
            <a:r>
              <a:rPr lang="en-US" i="1" dirty="0">
                <a:latin typeface="Calibri"/>
                <a:ea typeface="Calibri"/>
                <a:cs typeface="Times New Roman"/>
              </a:rPr>
              <a:t>3B and </a:t>
            </a:r>
            <a:r>
              <a:rPr lang="en-US" i="1" dirty="0" smtClean="0">
                <a:latin typeface="Calibri"/>
                <a:ea typeface="Calibri"/>
                <a:cs typeface="Times New Roman"/>
              </a:rPr>
              <a:t>Class 4.</a:t>
            </a:r>
            <a:endParaRPr lang="en-US" dirty="0" smtClean="0">
              <a:latin typeface="Calibri"/>
              <a:ea typeface="Calibri"/>
              <a:cs typeface="Times New Roman"/>
            </a:endParaRPr>
          </a:p>
          <a:p>
            <a:pPr marL="514350" lvl="2">
              <a:lnSpc>
                <a:spcPct val="115000"/>
              </a:lnSpc>
              <a:spcAft>
                <a:spcPts val="0"/>
              </a:spcAft>
            </a:pPr>
            <a:r>
              <a:rPr lang="en-US" i="1" dirty="0" smtClean="0">
                <a:latin typeface="Calibri"/>
                <a:ea typeface="Calibri"/>
                <a:cs typeface="Times New Roman"/>
              </a:rPr>
              <a:t>(</a:t>
            </a:r>
            <a:r>
              <a:rPr lang="en-US" i="1" dirty="0">
                <a:latin typeface="Calibri"/>
                <a:ea typeface="Calibri"/>
                <a:cs typeface="Times New Roman"/>
              </a:rPr>
              <a:t>Z136.8-2012 gives requirement as</a:t>
            </a:r>
            <a:r>
              <a:rPr lang="en-US" i="1" dirty="0">
                <a:solidFill>
                  <a:srgbClr val="FF0000"/>
                </a:solidFill>
                <a:latin typeface="Calibri"/>
                <a:ea typeface="Calibri"/>
                <a:cs typeface="Times New Roman"/>
              </a:rPr>
              <a:t> </a:t>
            </a:r>
            <a:r>
              <a:rPr lang="en-US" dirty="0">
                <a:solidFill>
                  <a:srgbClr val="FF0000"/>
                </a:solidFill>
                <a:latin typeface="Calibri"/>
                <a:ea typeface="Calibri"/>
                <a:cs typeface="Times New Roman"/>
              </a:rPr>
              <a:t>should</a:t>
            </a:r>
            <a:r>
              <a:rPr lang="en-US" i="1" dirty="0">
                <a:solidFill>
                  <a:srgbClr val="FF0000"/>
                </a:solidFill>
                <a:latin typeface="Calibri"/>
                <a:ea typeface="Calibri"/>
                <a:cs typeface="Times New Roman"/>
              </a:rPr>
              <a:t> </a:t>
            </a:r>
            <a:r>
              <a:rPr lang="en-US" i="1" dirty="0">
                <a:latin typeface="Calibri"/>
                <a:ea typeface="Calibri"/>
                <a:cs typeface="Times New Roman"/>
              </a:rPr>
              <a:t>for both Class 3B </a:t>
            </a:r>
            <a:r>
              <a:rPr lang="en-US" i="1" dirty="0" smtClean="0">
                <a:latin typeface="Calibri"/>
                <a:ea typeface="Calibri"/>
                <a:cs typeface="Times New Roman"/>
              </a:rPr>
              <a:t>			                 and </a:t>
            </a:r>
            <a:r>
              <a:rPr lang="en-US" i="1" dirty="0">
                <a:latin typeface="Calibri"/>
                <a:ea typeface="Calibri"/>
                <a:cs typeface="Times New Roman"/>
              </a:rPr>
              <a:t>Class 4</a:t>
            </a:r>
            <a:r>
              <a:rPr lang="en-US" i="1" dirty="0" smtClean="0">
                <a:latin typeface="Calibri"/>
                <a:ea typeface="Calibri"/>
                <a:cs typeface="Times New Roman"/>
              </a:rPr>
              <a:t>.)</a:t>
            </a:r>
          </a:p>
          <a:p>
            <a:pPr marL="0">
              <a:lnSpc>
                <a:spcPct val="115000"/>
              </a:lnSpc>
              <a:spcAft>
                <a:spcPts val="0"/>
              </a:spcAft>
            </a:pPr>
            <a:r>
              <a:rPr lang="en-US" dirty="0" smtClean="0">
                <a:latin typeface="Calibri"/>
                <a:ea typeface="Calibri"/>
                <a:cs typeface="Times New Roman"/>
              </a:rPr>
              <a:t>Two labs disagreed with the requirement statement</a:t>
            </a:r>
            <a:endParaRPr lang="en-US" dirty="0">
              <a:latin typeface="Calibri"/>
              <a:ea typeface="Calibri"/>
              <a:cs typeface="Times New Roman"/>
            </a:endParaRPr>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smtClean="0">
                <a:solidFill>
                  <a:schemeClr val="bg1"/>
                </a:solidFill>
                <a:latin typeface="Calibri" panose="020F0502020204030204" pitchFamily="34" charset="0"/>
                <a:cs typeface="Calibri" panose="020F0502020204030204" pitchFamily="34" charset="0"/>
              </a:rPr>
              <a:t>The </a:t>
            </a:r>
            <a:r>
              <a:rPr lang="en-US" sz="1400" dirty="0">
                <a:solidFill>
                  <a:schemeClr val="bg1"/>
                </a:solidFill>
                <a:latin typeface="Calibri" panose="020F0502020204030204" pitchFamily="34" charset="0"/>
                <a:cs typeface="Calibri" panose="020F0502020204030204" pitchFamily="34" charset="0"/>
              </a:rPr>
              <a:t>group felt that the “shall” requirement was too stringent (thus keeping recommendation as “should</a:t>
            </a:r>
            <a:r>
              <a:rPr lang="en-US" sz="1400" dirty="0" smtClean="0">
                <a:solidFill>
                  <a:schemeClr val="bg1"/>
                </a:solidFill>
                <a:latin typeface="Calibri" panose="020F0502020204030204" pitchFamily="34" charset="0"/>
                <a:cs typeface="Calibri" panose="020F0502020204030204" pitchFamily="34" charset="0"/>
              </a:rPr>
              <a:t>”)</a:t>
            </a:r>
            <a:endParaRPr lang="en-US" sz="1400" dirty="0">
              <a:solidFill>
                <a:schemeClr val="bg1"/>
              </a:solidFill>
              <a:latin typeface="Calibri" panose="020F0502020204030204" pitchFamily="34" charset="0"/>
              <a:cs typeface="Calibri" panose="020F0502020204030204" pitchFamily="34"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22038" y="1630866"/>
            <a:ext cx="1895111" cy="132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5925" y="2951701"/>
            <a:ext cx="1587892" cy="150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61133" y="1806450"/>
            <a:ext cx="1333917" cy="1333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3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86468" y="1899138"/>
            <a:ext cx="3235836" cy="2160396"/>
          </a:xfrm>
          <a:prstGeom prst="rect">
            <a:avLst/>
          </a:prstGeom>
          <a:effectLst>
            <a:softEdge rad="63500"/>
          </a:effectLst>
        </p:spPr>
      </p:pic>
      <p:sp>
        <p:nvSpPr>
          <p:cNvPr id="2" name="Title 1"/>
          <p:cNvSpPr>
            <a:spLocks noGrp="1"/>
          </p:cNvSpPr>
          <p:nvPr>
            <p:ph type="title"/>
          </p:nvPr>
        </p:nvSpPr>
        <p:spPr>
          <a:xfrm>
            <a:off x="457200" y="139982"/>
            <a:ext cx="8229600" cy="754380"/>
          </a:xfrm>
        </p:spPr>
        <p:txBody>
          <a:bodyPr/>
          <a:lstStyle/>
          <a:p>
            <a:r>
              <a:rPr lang="en-US" smtClean="0">
                <a:latin typeface="Calibri"/>
                <a:ea typeface="Calibri"/>
                <a:cs typeface="Times New Roman"/>
              </a:rPr>
              <a:t>Full Protection Laser Eyewear</a:t>
            </a:r>
            <a:endParaRPr lang="en-US" dirty="0"/>
          </a:p>
        </p:txBody>
      </p:sp>
      <p:sp>
        <p:nvSpPr>
          <p:cNvPr id="3" name="Content Placeholder 2"/>
          <p:cNvSpPr>
            <a:spLocks noGrp="1"/>
          </p:cNvSpPr>
          <p:nvPr>
            <p:ph idx="1"/>
          </p:nvPr>
        </p:nvSpPr>
        <p:spPr>
          <a:xfrm>
            <a:off x="465826" y="1077517"/>
            <a:ext cx="8210926" cy="3263372"/>
          </a:xfrm>
        </p:spPr>
        <p:txBody>
          <a:bodyPr>
            <a:normAutofit/>
          </a:bodyPr>
          <a:lstStyle/>
          <a:p>
            <a:pPr marL="228600" marR="0">
              <a:spcBef>
                <a:spcPts val="0"/>
              </a:spcBef>
              <a:spcAft>
                <a:spcPts val="1200"/>
              </a:spcAft>
            </a:pPr>
            <a:r>
              <a:rPr lang="en-US" dirty="0" smtClean="0">
                <a:latin typeface="Calibri"/>
                <a:ea typeface="Calibri"/>
                <a:cs typeface="Times New Roman"/>
              </a:rPr>
              <a:t>Full protection eyewear </a:t>
            </a:r>
            <a:r>
              <a:rPr lang="en-US" i="1" dirty="0" smtClean="0">
                <a:solidFill>
                  <a:srgbClr val="FF0000"/>
                </a:solidFill>
                <a:latin typeface="Calibri"/>
                <a:ea typeface="Calibri"/>
                <a:cs typeface="Times New Roman"/>
              </a:rPr>
              <a:t>shall</a:t>
            </a:r>
            <a:r>
              <a:rPr lang="en-US" dirty="0" smtClean="0">
                <a:latin typeface="Calibri"/>
                <a:ea typeface="Calibri"/>
                <a:cs typeface="Times New Roman"/>
              </a:rPr>
              <a:t> be required whenever Class 3B or Class 4 laser radiation is accessible within the NHZ, unless the LSO approves use of alignment eyewear.</a:t>
            </a:r>
          </a:p>
          <a:p>
            <a:pPr marL="571500" lvl="1"/>
            <a:r>
              <a:rPr lang="en-US" i="1" dirty="0" smtClean="0">
                <a:latin typeface="Calibri"/>
                <a:ea typeface="Calibri"/>
                <a:cs typeface="Times New Roman"/>
              </a:rPr>
              <a:t>Deviations from Z136.1-2014:</a:t>
            </a:r>
            <a:endParaRPr lang="en-US" dirty="0" smtClean="0">
              <a:latin typeface="Calibri"/>
              <a:ea typeface="Calibri"/>
              <a:cs typeface="Times New Roman"/>
            </a:endParaRPr>
          </a:p>
          <a:p>
            <a:pPr marL="742950" lvl="2">
              <a:spcAft>
                <a:spcPts val="0"/>
              </a:spcAft>
            </a:pPr>
            <a:r>
              <a:rPr lang="en-US" i="1" dirty="0" smtClean="0">
                <a:latin typeface="Calibri"/>
                <a:ea typeface="Calibri"/>
                <a:cs typeface="Times New Roman"/>
              </a:rPr>
              <a:t>Z136.1 allows an exemption based on engineering and			 administrative controls.</a:t>
            </a:r>
            <a:endParaRPr lang="en-US" dirty="0" smtClean="0">
              <a:latin typeface="Calibri"/>
              <a:ea typeface="Calibri"/>
              <a:cs typeface="Times New Roman"/>
            </a:endParaRPr>
          </a:p>
          <a:p>
            <a:pPr marL="742950" lvl="2">
              <a:spcAft>
                <a:spcPts val="0"/>
              </a:spcAft>
            </a:pPr>
            <a:r>
              <a:rPr lang="en-US" i="1" dirty="0" smtClean="0">
                <a:latin typeface="Calibri"/>
                <a:ea typeface="Calibri"/>
                <a:cs typeface="Times New Roman"/>
              </a:rPr>
              <a:t>(Z136.8-2012 gives requirement as </a:t>
            </a:r>
            <a:r>
              <a:rPr lang="en-US" dirty="0" smtClean="0">
                <a:solidFill>
                  <a:srgbClr val="FF0000"/>
                </a:solidFill>
                <a:latin typeface="Calibri"/>
                <a:ea typeface="Calibri"/>
                <a:cs typeface="Times New Roman"/>
              </a:rPr>
              <a:t>should</a:t>
            </a:r>
            <a:r>
              <a:rPr lang="en-US" i="1" dirty="0" smtClean="0">
                <a:latin typeface="Calibri"/>
                <a:ea typeface="Calibri"/>
                <a:cs typeface="Times New Roman"/>
              </a:rPr>
              <a:t> for Class 3B and 			</a:t>
            </a:r>
          </a:p>
          <a:p>
            <a:pPr marL="571500" lvl="2" indent="0">
              <a:buNone/>
            </a:pPr>
            <a:r>
              <a:rPr lang="en-US" i="1" dirty="0" smtClean="0">
                <a:solidFill>
                  <a:srgbClr val="FF0000"/>
                </a:solidFill>
                <a:latin typeface="Calibri"/>
                <a:ea typeface="Calibri"/>
                <a:cs typeface="Times New Roman"/>
              </a:rPr>
              <a:t>    shall </a:t>
            </a:r>
            <a:r>
              <a:rPr lang="en-US" i="1" dirty="0" smtClean="0">
                <a:latin typeface="Calibri"/>
                <a:ea typeface="Calibri"/>
                <a:cs typeface="Times New Roman"/>
              </a:rPr>
              <a:t>for Class 4 and permits the same exemption as Z136.1.)</a:t>
            </a:r>
          </a:p>
          <a:p>
            <a:pPr marL="228600">
              <a:lnSpc>
                <a:spcPct val="110000"/>
              </a:lnSpc>
              <a:spcBef>
                <a:spcPts val="0"/>
              </a:spcBef>
              <a:spcAft>
                <a:spcPts val="0"/>
              </a:spcAft>
            </a:pPr>
            <a:r>
              <a:rPr lang="en-US" dirty="0" smtClean="0">
                <a:latin typeface="Calibri"/>
                <a:ea typeface="Calibri"/>
                <a:cs typeface="Times New Roman"/>
              </a:rPr>
              <a:t>There was 100% agreement with this requirement </a:t>
            </a:r>
          </a:p>
          <a:p>
            <a:pPr marL="0" indent="0">
              <a:lnSpc>
                <a:spcPct val="110000"/>
              </a:lnSpc>
              <a:spcBef>
                <a:spcPts val="0"/>
              </a:spcBef>
              <a:spcAft>
                <a:spcPts val="0"/>
              </a:spcAft>
              <a:buNone/>
            </a:pPr>
            <a:r>
              <a:rPr lang="en-US" dirty="0" smtClean="0">
                <a:latin typeface="Calibri"/>
                <a:ea typeface="Calibri"/>
                <a:cs typeface="Times New Roman"/>
              </a:rPr>
              <a:t>     statement!</a:t>
            </a:r>
          </a:p>
          <a:p>
            <a:pPr marL="285750" lvl="1" indent="0">
              <a:lnSpc>
                <a:spcPct val="115000"/>
              </a:lnSpc>
              <a:spcAft>
                <a:spcPts val="1200"/>
              </a:spcAft>
              <a:buNone/>
            </a:pPr>
            <a:endParaRPr lang="en-US" dirty="0" smtClean="0">
              <a:latin typeface="Calibri"/>
              <a:ea typeface="Calibri"/>
              <a:cs typeface="Times New Roman"/>
            </a:endParaRPr>
          </a:p>
          <a:p>
            <a:endParaRPr lang="en-US" dirty="0"/>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a:solidFill>
                  <a:schemeClr val="bg1"/>
                </a:solidFill>
                <a:latin typeface="Calibri" panose="020F0502020204030204" pitchFamily="34" charset="0"/>
                <a:cs typeface="Calibri" panose="020F0502020204030204" pitchFamily="34" charset="0"/>
              </a:rPr>
              <a:t>An exemption based on other engineering and administrative controls is not justified.</a:t>
            </a:r>
          </a:p>
        </p:txBody>
      </p:sp>
    </p:spTree>
    <p:extLst>
      <p:ext uri="{BB962C8B-B14F-4D97-AF65-F5344CB8AC3E}">
        <p14:creationId xmlns:p14="http://schemas.microsoft.com/office/powerpoint/2010/main" val="291307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46501" y="2708502"/>
            <a:ext cx="2394816" cy="163238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latin typeface="Calibri"/>
                <a:ea typeface="Calibri"/>
                <a:cs typeface="Times New Roman"/>
              </a:rPr>
              <a:t>Alignment Eyewear</a:t>
            </a:r>
            <a:endParaRPr lang="en-US" dirty="0"/>
          </a:p>
        </p:txBody>
      </p:sp>
      <p:sp>
        <p:nvSpPr>
          <p:cNvPr id="3" name="Content Placeholder 2"/>
          <p:cNvSpPr>
            <a:spLocks noGrp="1"/>
          </p:cNvSpPr>
          <p:nvPr>
            <p:ph idx="1"/>
          </p:nvPr>
        </p:nvSpPr>
        <p:spPr>
          <a:xfrm>
            <a:off x="465826" y="1077516"/>
            <a:ext cx="8220974" cy="3283469"/>
          </a:xfrm>
        </p:spPr>
        <p:txBody>
          <a:bodyPr>
            <a:normAutofit/>
          </a:bodyPr>
          <a:lstStyle/>
          <a:p>
            <a:pPr marL="228600" marR="0">
              <a:lnSpc>
                <a:spcPct val="115000"/>
              </a:lnSpc>
              <a:spcBef>
                <a:spcPts val="0"/>
              </a:spcBef>
              <a:spcAft>
                <a:spcPts val="0"/>
              </a:spcAft>
            </a:pPr>
            <a:r>
              <a:rPr lang="en-US" dirty="0">
                <a:latin typeface="Calibri"/>
                <a:ea typeface="Calibri"/>
                <a:cs typeface="Times New Roman"/>
              </a:rPr>
              <a:t>For all routine laser operations and for most laser alignment procedures, full protection eyewear</a:t>
            </a:r>
            <a:r>
              <a:rPr lang="en-US" i="1" dirty="0">
                <a:latin typeface="Calibri"/>
                <a:ea typeface="Calibri"/>
                <a:cs typeface="Times New Roman"/>
              </a:rPr>
              <a:t> </a:t>
            </a:r>
            <a:r>
              <a:rPr lang="en-US" i="1" dirty="0">
                <a:solidFill>
                  <a:srgbClr val="FF0000"/>
                </a:solidFill>
                <a:latin typeface="Calibri"/>
                <a:ea typeface="Calibri"/>
                <a:cs typeface="Times New Roman"/>
              </a:rPr>
              <a:t>shall</a:t>
            </a:r>
            <a:r>
              <a:rPr lang="en-US" dirty="0">
                <a:latin typeface="Calibri"/>
                <a:ea typeface="Calibri"/>
                <a:cs typeface="Times New Roman"/>
              </a:rPr>
              <a:t> be used.  Alignment eyewear may only be used for specific visible wavelength alignment procedures that have been appropriately evaluated, documented, and authorized by the LSO.  The minimum OD requirement for alignment eyewear </a:t>
            </a:r>
            <a:r>
              <a:rPr lang="en-US" i="1" dirty="0">
                <a:solidFill>
                  <a:srgbClr val="FF0000"/>
                </a:solidFill>
                <a:latin typeface="Calibri"/>
                <a:ea typeface="Calibri"/>
                <a:cs typeface="Times New Roman"/>
              </a:rPr>
              <a:t>shall</a:t>
            </a:r>
            <a:r>
              <a:rPr lang="en-US" dirty="0">
                <a:latin typeface="Calibri"/>
                <a:ea typeface="Calibri"/>
                <a:cs typeface="Times New Roman"/>
              </a:rPr>
              <a:t> be for viewing an ideal, point-source, diffuse reflection at a distance of 20 cm.  Laser users </a:t>
            </a:r>
            <a:r>
              <a:rPr lang="en-US" i="1" dirty="0">
                <a:solidFill>
                  <a:srgbClr val="FF0000"/>
                </a:solidFill>
                <a:latin typeface="Calibri"/>
                <a:ea typeface="Calibri"/>
                <a:cs typeface="Times New Roman"/>
              </a:rPr>
              <a:t>shall</a:t>
            </a:r>
            <a:r>
              <a:rPr lang="en-US" dirty="0">
                <a:latin typeface="Calibri"/>
                <a:ea typeface="Calibri"/>
                <a:cs typeface="Times New Roman"/>
              </a:rPr>
              <a:t> be notified that </a:t>
            </a:r>
          </a:p>
          <a:p>
            <a:pPr marL="0" marR="0" indent="0">
              <a:lnSpc>
                <a:spcPct val="115000"/>
              </a:lnSpc>
              <a:spcBef>
                <a:spcPts val="0"/>
              </a:spcBef>
              <a:spcAft>
                <a:spcPts val="0"/>
              </a:spcAft>
              <a:buNone/>
            </a:pPr>
            <a:r>
              <a:rPr lang="en-US" dirty="0" smtClean="0">
                <a:latin typeface="Calibri"/>
                <a:ea typeface="Calibri"/>
                <a:cs typeface="Times New Roman"/>
              </a:rPr>
              <a:t>    alignment </a:t>
            </a:r>
            <a:r>
              <a:rPr lang="en-US" dirty="0">
                <a:latin typeface="Calibri"/>
                <a:ea typeface="Calibri"/>
                <a:cs typeface="Times New Roman"/>
              </a:rPr>
              <a:t>eyewear will not protect them against a point </a:t>
            </a:r>
            <a:endParaRPr lang="en-US" dirty="0" smtClean="0">
              <a:latin typeface="Calibri"/>
              <a:ea typeface="Calibri"/>
              <a:cs typeface="Times New Roman"/>
            </a:endParaRPr>
          </a:p>
          <a:p>
            <a:pPr marL="0" marR="0" indent="0">
              <a:lnSpc>
                <a:spcPct val="115000"/>
              </a:lnSpc>
              <a:spcBef>
                <a:spcPts val="0"/>
              </a:spcBef>
              <a:spcAft>
                <a:spcPts val="1200"/>
              </a:spcAft>
              <a:buNone/>
            </a:pPr>
            <a:r>
              <a:rPr lang="en-US" dirty="0">
                <a:latin typeface="Calibri"/>
                <a:ea typeface="Calibri"/>
                <a:cs typeface="Times New Roman"/>
              </a:rPr>
              <a:t> </a:t>
            </a:r>
            <a:r>
              <a:rPr lang="en-US" dirty="0" smtClean="0">
                <a:latin typeface="Calibri"/>
                <a:ea typeface="Calibri"/>
                <a:cs typeface="Times New Roman"/>
              </a:rPr>
              <a:t>   source </a:t>
            </a:r>
            <a:r>
              <a:rPr lang="en-US" dirty="0" err="1">
                <a:latin typeface="Calibri"/>
                <a:ea typeface="Calibri"/>
                <a:cs typeface="Times New Roman"/>
              </a:rPr>
              <a:t>intrabeam</a:t>
            </a:r>
            <a:r>
              <a:rPr lang="en-US" dirty="0">
                <a:latin typeface="Calibri"/>
                <a:ea typeface="Calibri"/>
                <a:cs typeface="Times New Roman"/>
              </a:rPr>
              <a:t> exposure</a:t>
            </a:r>
            <a:r>
              <a:rPr lang="en-US" dirty="0" smtClean="0">
                <a:latin typeface="Calibri"/>
                <a:ea typeface="Calibri"/>
                <a:cs typeface="Times New Roman"/>
              </a:rPr>
              <a:t>.</a:t>
            </a:r>
          </a:p>
          <a:p>
            <a:pPr marL="228600" marR="0">
              <a:lnSpc>
                <a:spcPct val="115000"/>
              </a:lnSpc>
              <a:spcBef>
                <a:spcPts val="0"/>
              </a:spcBef>
              <a:spcAft>
                <a:spcPts val="1200"/>
              </a:spcAft>
            </a:pPr>
            <a:r>
              <a:rPr lang="en-US" dirty="0" smtClean="0">
                <a:effectLst/>
                <a:latin typeface="Calibri"/>
                <a:ea typeface="Calibri"/>
                <a:cs typeface="Times New Roman"/>
              </a:rPr>
              <a:t>There was 100% agreement with this requirement statement!</a:t>
            </a:r>
            <a:endParaRPr lang="en-US" dirty="0">
              <a:effectLst/>
              <a:latin typeface="Calibri"/>
              <a:ea typeface="Calibri"/>
              <a:cs typeface="Times New Roman"/>
            </a:endParaRPr>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a:solidFill>
                  <a:schemeClr val="bg1"/>
                </a:solidFill>
                <a:latin typeface="Calibri" panose="020F0502020204030204" pitchFamily="34" charset="0"/>
                <a:cs typeface="Calibri" panose="020F0502020204030204" pitchFamily="34" charset="0"/>
              </a:rPr>
              <a:t>If alignment eyewear were to be used routinely, a single mistake could result in an injury.</a:t>
            </a:r>
          </a:p>
        </p:txBody>
      </p:sp>
    </p:spTree>
    <p:extLst>
      <p:ext uri="{BB962C8B-B14F-4D97-AF65-F5344CB8AC3E}">
        <p14:creationId xmlns:p14="http://schemas.microsoft.com/office/powerpoint/2010/main" val="268922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Times New Roman"/>
              </a:rPr>
              <a:t>Master Key</a:t>
            </a:r>
            <a:endParaRPr lang="en-US" dirty="0"/>
          </a:p>
        </p:txBody>
      </p:sp>
      <p:sp>
        <p:nvSpPr>
          <p:cNvPr id="3" name="Content Placeholder 2"/>
          <p:cNvSpPr>
            <a:spLocks noGrp="1"/>
          </p:cNvSpPr>
          <p:nvPr>
            <p:ph idx="1"/>
          </p:nvPr>
        </p:nvSpPr>
        <p:spPr>
          <a:xfrm>
            <a:off x="465825" y="1077516"/>
            <a:ext cx="8075273" cy="3288493"/>
          </a:xfrm>
        </p:spPr>
        <p:txBody>
          <a:bodyPr>
            <a:normAutofit lnSpcReduction="10000"/>
          </a:bodyPr>
          <a:lstStyle/>
          <a:p>
            <a:pPr marL="0" marR="0">
              <a:lnSpc>
                <a:spcPct val="115000"/>
              </a:lnSpc>
              <a:spcBef>
                <a:spcPts val="0"/>
              </a:spcBef>
              <a:spcAft>
                <a:spcPts val="0"/>
              </a:spcAft>
            </a:pPr>
            <a:r>
              <a:rPr lang="en-US" dirty="0">
                <a:latin typeface="Calibri"/>
                <a:ea typeface="Calibri"/>
                <a:cs typeface="Times New Roman"/>
              </a:rPr>
              <a:t>A Master Key </a:t>
            </a:r>
            <a:r>
              <a:rPr lang="en-US" i="1" dirty="0">
                <a:solidFill>
                  <a:srgbClr val="FF0000"/>
                </a:solidFill>
                <a:latin typeface="Calibri"/>
                <a:ea typeface="Calibri"/>
                <a:cs typeface="Times New Roman"/>
              </a:rPr>
              <a:t>shall </a:t>
            </a:r>
            <a:r>
              <a:rPr lang="en-US" dirty="0">
                <a:latin typeface="Calibri"/>
                <a:ea typeface="Calibri"/>
                <a:cs typeface="Times New Roman"/>
              </a:rPr>
              <a:t>be provided for all Class 3B and Class 4 lasers or laser </a:t>
            </a:r>
          </a:p>
          <a:p>
            <a:pPr marL="0" marR="0" indent="0">
              <a:lnSpc>
                <a:spcPct val="115000"/>
              </a:lnSpc>
              <a:spcBef>
                <a:spcPts val="0"/>
              </a:spcBef>
              <a:spcAft>
                <a:spcPts val="0"/>
              </a:spcAft>
              <a:buNone/>
            </a:pPr>
            <a:r>
              <a:rPr lang="en-US" dirty="0" smtClean="0">
                <a:latin typeface="Calibri"/>
                <a:ea typeface="Calibri"/>
                <a:cs typeface="Times New Roman"/>
              </a:rPr>
              <a:t>    systems</a:t>
            </a:r>
            <a:r>
              <a:rPr lang="en-US" dirty="0">
                <a:latin typeface="Calibri"/>
                <a:ea typeface="Calibri"/>
                <a:cs typeface="Times New Roman"/>
              </a:rPr>
              <a:t>.</a:t>
            </a:r>
            <a:endParaRPr lang="en-US" sz="1600" dirty="0">
              <a:latin typeface="Calibri"/>
              <a:ea typeface="Calibri"/>
              <a:cs typeface="Times New Roman"/>
            </a:endParaRPr>
          </a:p>
          <a:p>
            <a:pPr marL="342900" lvl="1">
              <a:lnSpc>
                <a:spcPct val="115000"/>
              </a:lnSpc>
              <a:spcAft>
                <a:spcPts val="0"/>
              </a:spcAft>
            </a:pPr>
            <a:r>
              <a:rPr lang="en-US" i="1" dirty="0">
                <a:latin typeface="Calibri"/>
                <a:ea typeface="Calibri"/>
                <a:cs typeface="Times New Roman"/>
              </a:rPr>
              <a:t>Deviations from </a:t>
            </a:r>
            <a:r>
              <a:rPr lang="en-US" i="1" dirty="0" smtClean="0">
                <a:latin typeface="Calibri"/>
                <a:ea typeface="Calibri"/>
                <a:cs typeface="Times New Roman"/>
              </a:rPr>
              <a:t>Z136.1-2014:</a:t>
            </a:r>
            <a:endParaRPr lang="en-US" sz="1400" dirty="0" smtClean="0">
              <a:latin typeface="Calibri"/>
              <a:ea typeface="Calibri"/>
              <a:cs typeface="Times New Roman"/>
            </a:endParaRPr>
          </a:p>
          <a:p>
            <a:pPr marL="514350" lvl="2">
              <a:lnSpc>
                <a:spcPct val="115000"/>
              </a:lnSpc>
              <a:spcAft>
                <a:spcPts val="0"/>
              </a:spcAft>
            </a:pPr>
            <a:r>
              <a:rPr lang="en-US" i="1" dirty="0" smtClean="0">
                <a:latin typeface="Calibri"/>
                <a:ea typeface="Calibri"/>
                <a:cs typeface="Times New Roman"/>
              </a:rPr>
              <a:t>Z136.1 </a:t>
            </a:r>
            <a:r>
              <a:rPr lang="en-US" i="1" dirty="0">
                <a:latin typeface="Calibri"/>
                <a:ea typeface="Calibri"/>
                <a:cs typeface="Times New Roman"/>
              </a:rPr>
              <a:t>gives requirements as </a:t>
            </a:r>
            <a:r>
              <a:rPr lang="en-US" dirty="0">
                <a:solidFill>
                  <a:srgbClr val="FF0000"/>
                </a:solidFill>
                <a:latin typeface="Calibri"/>
                <a:ea typeface="Calibri"/>
                <a:cs typeface="Times New Roman"/>
              </a:rPr>
              <a:t>should</a:t>
            </a:r>
            <a:r>
              <a:rPr lang="en-US" i="1" dirty="0">
                <a:solidFill>
                  <a:srgbClr val="FF0000"/>
                </a:solidFill>
                <a:latin typeface="Calibri"/>
                <a:ea typeface="Calibri"/>
                <a:cs typeface="Times New Roman"/>
              </a:rPr>
              <a:t> </a:t>
            </a:r>
            <a:r>
              <a:rPr lang="en-US" i="1" dirty="0">
                <a:latin typeface="Calibri"/>
                <a:ea typeface="Calibri"/>
                <a:cs typeface="Times New Roman"/>
              </a:rPr>
              <a:t>for both Class 3B and Class </a:t>
            </a:r>
            <a:r>
              <a:rPr lang="en-US" i="1" dirty="0" smtClean="0">
                <a:latin typeface="Calibri"/>
                <a:ea typeface="Calibri"/>
                <a:cs typeface="Times New Roman"/>
              </a:rPr>
              <a:t>4.</a:t>
            </a:r>
            <a:endParaRPr lang="en-US" dirty="0" smtClean="0">
              <a:latin typeface="Calibri"/>
              <a:ea typeface="Calibri"/>
              <a:cs typeface="Times New Roman"/>
            </a:endParaRPr>
          </a:p>
          <a:p>
            <a:pPr marL="514350" lvl="2">
              <a:lnSpc>
                <a:spcPct val="115000"/>
              </a:lnSpc>
              <a:spcAft>
                <a:spcPts val="0"/>
              </a:spcAft>
            </a:pPr>
            <a:r>
              <a:rPr lang="en-US" i="1" dirty="0" smtClean="0">
                <a:latin typeface="Calibri"/>
                <a:ea typeface="Calibri"/>
                <a:cs typeface="Times New Roman"/>
              </a:rPr>
              <a:t>Z136.1 </a:t>
            </a:r>
            <a:r>
              <a:rPr lang="en-US" i="1" dirty="0">
                <a:latin typeface="Calibri"/>
                <a:ea typeface="Calibri"/>
                <a:cs typeface="Times New Roman"/>
              </a:rPr>
              <a:t>allows a coded access control as an alternative to a </a:t>
            </a:r>
            <a:endParaRPr lang="en-US" i="1" dirty="0" smtClean="0">
              <a:latin typeface="Calibri"/>
              <a:ea typeface="Calibri"/>
              <a:cs typeface="Times New Roman"/>
            </a:endParaRPr>
          </a:p>
          <a:p>
            <a:pPr marL="342900" lvl="2" indent="0">
              <a:lnSpc>
                <a:spcPct val="115000"/>
              </a:lnSpc>
              <a:spcAft>
                <a:spcPts val="0"/>
              </a:spcAft>
              <a:buNone/>
            </a:pPr>
            <a:r>
              <a:rPr lang="en-US" i="1" dirty="0">
                <a:latin typeface="Calibri"/>
                <a:ea typeface="Calibri"/>
                <a:cs typeface="Times New Roman"/>
              </a:rPr>
              <a:t> </a:t>
            </a:r>
            <a:r>
              <a:rPr lang="en-US" i="1" dirty="0" smtClean="0">
                <a:latin typeface="Calibri"/>
                <a:ea typeface="Calibri"/>
                <a:cs typeface="Times New Roman"/>
              </a:rPr>
              <a:t>   removable </a:t>
            </a:r>
            <a:r>
              <a:rPr lang="en-US" i="1" dirty="0">
                <a:latin typeface="Calibri"/>
                <a:ea typeface="Calibri"/>
                <a:cs typeface="Times New Roman"/>
              </a:rPr>
              <a:t>Master Key</a:t>
            </a:r>
            <a:r>
              <a:rPr lang="en-US" i="1" dirty="0" smtClean="0">
                <a:latin typeface="Calibri"/>
                <a:ea typeface="Calibri"/>
                <a:cs typeface="Times New Roman"/>
              </a:rPr>
              <a:t>.</a:t>
            </a:r>
          </a:p>
          <a:p>
            <a:pPr marL="0">
              <a:lnSpc>
                <a:spcPct val="115000"/>
              </a:lnSpc>
              <a:spcAft>
                <a:spcPts val="0"/>
              </a:spcAft>
            </a:pPr>
            <a:r>
              <a:rPr lang="en-US" dirty="0" smtClean="0">
                <a:latin typeface="Calibri"/>
                <a:cs typeface="Times New Roman"/>
              </a:rPr>
              <a:t>Four Labs disagreed with the requirement statement.</a:t>
            </a:r>
          </a:p>
          <a:p>
            <a:pPr marL="0" marR="0">
              <a:lnSpc>
                <a:spcPct val="115000"/>
              </a:lnSpc>
              <a:spcBef>
                <a:spcPts val="0"/>
              </a:spcBef>
              <a:spcAft>
                <a:spcPts val="0"/>
              </a:spcAft>
            </a:pPr>
            <a:r>
              <a:rPr lang="en-US" i="1" dirty="0">
                <a:latin typeface="Calibri"/>
                <a:ea typeface="Calibri"/>
                <a:cs typeface="Times New Roman"/>
              </a:rPr>
              <a:t>Response to </a:t>
            </a:r>
            <a:r>
              <a:rPr lang="en-US" i="1" dirty="0" smtClean="0">
                <a:latin typeface="Calibri"/>
                <a:ea typeface="Calibri"/>
                <a:cs typeface="Times New Roman"/>
              </a:rPr>
              <a:t>comments</a:t>
            </a:r>
            <a:r>
              <a:rPr lang="en-US" dirty="0" smtClean="0">
                <a:latin typeface="Calibri"/>
                <a:ea typeface="Calibri"/>
                <a:cs typeface="Times New Roman"/>
              </a:rPr>
              <a:t>:</a:t>
            </a:r>
            <a:endParaRPr lang="en-US" sz="1600" dirty="0" smtClean="0">
              <a:latin typeface="Calibri"/>
              <a:ea typeface="Calibri"/>
              <a:cs typeface="Times New Roman"/>
            </a:endParaRPr>
          </a:p>
          <a:p>
            <a:pPr marL="342900" lvl="1">
              <a:lnSpc>
                <a:spcPct val="115000"/>
              </a:lnSpc>
              <a:spcAft>
                <a:spcPts val="0"/>
              </a:spcAft>
            </a:pPr>
            <a:r>
              <a:rPr lang="en-US" dirty="0" smtClean="0">
                <a:latin typeface="Calibri"/>
                <a:ea typeface="Calibri"/>
                <a:cs typeface="Times New Roman"/>
              </a:rPr>
              <a:t>The </a:t>
            </a:r>
            <a:r>
              <a:rPr lang="en-US" dirty="0">
                <a:latin typeface="Calibri"/>
                <a:ea typeface="Calibri"/>
                <a:cs typeface="Times New Roman"/>
              </a:rPr>
              <a:t>group felt that all commercially sold Class 3B and Class 4 laser must have a key-controlled power supply, so the device is already in place for these.  For most lab-built lasers it is generally not very expensive to add a key control.  For other lab-built lasers, where it may not be practical to add a key control, alternative controls can be put in place.</a:t>
            </a:r>
            <a:endParaRPr lang="en-US" sz="1400" dirty="0">
              <a:latin typeface="Calibri"/>
              <a:ea typeface="Calibri"/>
              <a:cs typeface="Times New Roman"/>
            </a:endParaRPr>
          </a:p>
          <a:p>
            <a:pPr marL="0">
              <a:lnSpc>
                <a:spcPct val="115000"/>
              </a:lnSpc>
              <a:spcAft>
                <a:spcPts val="0"/>
              </a:spcAft>
            </a:pPr>
            <a:endParaRPr lang="en-US" dirty="0"/>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smtClean="0">
                <a:solidFill>
                  <a:schemeClr val="bg1"/>
                </a:solidFill>
                <a:latin typeface="Calibri" panose="020F0502020204030204" pitchFamily="34" charset="0"/>
                <a:cs typeface="Calibri" panose="020F0502020204030204" pitchFamily="34" charset="0"/>
              </a:rPr>
              <a:t>The </a:t>
            </a:r>
            <a:r>
              <a:rPr lang="en-US" sz="1400" dirty="0">
                <a:solidFill>
                  <a:schemeClr val="bg1"/>
                </a:solidFill>
                <a:latin typeface="Calibri" panose="020F0502020204030204" pitchFamily="34" charset="0"/>
                <a:cs typeface="Calibri" panose="020F0502020204030204" pitchFamily="34" charset="0"/>
              </a:rPr>
              <a:t>group added, “An LCA may have a single Master Key or multiple Master Keys” to the Informational </a:t>
            </a:r>
            <a:r>
              <a:rPr lang="en-US" sz="1400" dirty="0" smtClean="0">
                <a:solidFill>
                  <a:schemeClr val="bg1"/>
                </a:solidFill>
                <a:latin typeface="Calibri" panose="020F0502020204030204" pitchFamily="34" charset="0"/>
                <a:cs typeface="Calibri" panose="020F0502020204030204" pitchFamily="34" charset="0"/>
              </a:rPr>
              <a:t>Note.</a:t>
            </a:r>
            <a:endParaRPr lang="en-US" sz="1400" dirty="0">
              <a:solidFill>
                <a:schemeClr val="bg1"/>
              </a:solidFill>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450851" y="1080197"/>
            <a:ext cx="1439427" cy="215597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33066" y="1964454"/>
            <a:ext cx="2047745" cy="1367172"/>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22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Times New Roman"/>
              </a:rPr>
              <a:t>Cover Interlock for a Class 1 Enclosure or Protective Housing</a:t>
            </a:r>
            <a:endParaRPr lang="en-US" dirty="0"/>
          </a:p>
        </p:txBody>
      </p:sp>
      <p:sp>
        <p:nvSpPr>
          <p:cNvPr id="3" name="Content Placeholder 2"/>
          <p:cNvSpPr>
            <a:spLocks noGrp="1"/>
          </p:cNvSpPr>
          <p:nvPr>
            <p:ph idx="1"/>
          </p:nvPr>
        </p:nvSpPr>
        <p:spPr>
          <a:xfrm>
            <a:off x="465825" y="1077517"/>
            <a:ext cx="8236047" cy="3379588"/>
          </a:xfrm>
        </p:spPr>
        <p:txBody>
          <a:bodyPr>
            <a:normAutofit fontScale="92500" lnSpcReduction="10000"/>
          </a:bodyPr>
          <a:lstStyle/>
          <a:p>
            <a:pPr marL="0" marR="0">
              <a:lnSpc>
                <a:spcPct val="115000"/>
              </a:lnSpc>
              <a:spcBef>
                <a:spcPts val="0"/>
              </a:spcBef>
              <a:spcAft>
                <a:spcPts val="0"/>
              </a:spcAft>
            </a:pPr>
            <a:r>
              <a:rPr lang="en-US" sz="1700" dirty="0">
                <a:latin typeface="Calibri"/>
                <a:ea typeface="Calibri"/>
                <a:cs typeface="Times New Roman"/>
              </a:rPr>
              <a:t>Class 1 enclosure or Protective Housing </a:t>
            </a:r>
            <a:r>
              <a:rPr lang="en-US" sz="1700" dirty="0" smtClean="0">
                <a:latin typeface="Calibri"/>
                <a:ea typeface="Calibri"/>
                <a:cs typeface="Times New Roman"/>
              </a:rPr>
              <a:t>covers:</a:t>
            </a:r>
          </a:p>
          <a:p>
            <a:pPr marL="342900" lvl="1">
              <a:lnSpc>
                <a:spcPct val="115000"/>
              </a:lnSpc>
              <a:spcAft>
                <a:spcPts val="0"/>
              </a:spcAft>
            </a:pPr>
            <a:r>
              <a:rPr lang="en-US" sz="1500" dirty="0" smtClean="0">
                <a:latin typeface="Calibri"/>
                <a:ea typeface="Calibri"/>
                <a:cs typeface="Times New Roman"/>
              </a:rPr>
              <a:t>If </a:t>
            </a:r>
            <a:r>
              <a:rPr lang="en-US" sz="1500" dirty="0">
                <a:latin typeface="Calibri"/>
                <a:ea typeface="Calibri"/>
                <a:cs typeface="Times New Roman"/>
              </a:rPr>
              <a:t>removable during normal operation or maintenance </a:t>
            </a:r>
            <a:r>
              <a:rPr lang="en-US" sz="1500" i="1" dirty="0">
                <a:solidFill>
                  <a:srgbClr val="FF0000"/>
                </a:solidFill>
                <a:latin typeface="Calibri"/>
                <a:ea typeface="Calibri"/>
                <a:cs typeface="Times New Roman"/>
              </a:rPr>
              <a:t>shall</a:t>
            </a:r>
            <a:r>
              <a:rPr lang="en-US" sz="1500" dirty="0">
                <a:latin typeface="Calibri"/>
                <a:ea typeface="Calibri"/>
                <a:cs typeface="Times New Roman"/>
              </a:rPr>
              <a:t> be provided with failsafe or redundant </a:t>
            </a:r>
            <a:r>
              <a:rPr lang="en-US" sz="1500" dirty="0" smtClean="0">
                <a:latin typeface="Calibri"/>
                <a:ea typeface="Calibri"/>
                <a:cs typeface="Times New Roman"/>
              </a:rPr>
              <a:t>interlocks.</a:t>
            </a:r>
          </a:p>
          <a:p>
            <a:pPr marL="342900" lvl="1">
              <a:lnSpc>
                <a:spcPct val="115000"/>
              </a:lnSpc>
              <a:spcAft>
                <a:spcPts val="0"/>
              </a:spcAft>
            </a:pPr>
            <a:r>
              <a:rPr lang="en-US" sz="1500" dirty="0" smtClean="0">
                <a:latin typeface="Calibri"/>
                <a:ea typeface="Calibri"/>
                <a:cs typeface="Times New Roman"/>
              </a:rPr>
              <a:t>If </a:t>
            </a:r>
            <a:r>
              <a:rPr lang="en-US" sz="1500" dirty="0">
                <a:latin typeface="Calibri"/>
                <a:ea typeface="Calibri"/>
                <a:cs typeface="Times New Roman"/>
              </a:rPr>
              <a:t>only removed during infrequent service tasks </a:t>
            </a:r>
            <a:r>
              <a:rPr lang="en-US" sz="1500" i="1" dirty="0">
                <a:solidFill>
                  <a:srgbClr val="FF0000"/>
                </a:solidFill>
                <a:latin typeface="Calibri"/>
                <a:ea typeface="Calibri"/>
                <a:cs typeface="Times New Roman"/>
              </a:rPr>
              <a:t>shall</a:t>
            </a:r>
            <a:r>
              <a:rPr lang="en-US" sz="1500" dirty="0">
                <a:latin typeface="Calibri"/>
                <a:ea typeface="Calibri"/>
                <a:cs typeface="Times New Roman"/>
              </a:rPr>
              <a:t> </a:t>
            </a:r>
            <a:r>
              <a:rPr lang="en-US" sz="1500" dirty="0" smtClean="0">
                <a:latin typeface="Calibri"/>
                <a:ea typeface="Calibri"/>
                <a:cs typeface="Times New Roman"/>
              </a:rPr>
              <a:t>either:</a:t>
            </a:r>
          </a:p>
          <a:p>
            <a:pPr marL="514350" lvl="2">
              <a:lnSpc>
                <a:spcPct val="115000"/>
              </a:lnSpc>
              <a:spcAft>
                <a:spcPts val="0"/>
              </a:spcAft>
            </a:pPr>
            <a:r>
              <a:rPr lang="en-US" sz="1300" dirty="0" smtClean="0">
                <a:latin typeface="Calibri"/>
                <a:ea typeface="Calibri"/>
                <a:cs typeface="Times New Roman"/>
              </a:rPr>
              <a:t>be </a:t>
            </a:r>
            <a:r>
              <a:rPr lang="en-US" sz="1300" dirty="0">
                <a:latin typeface="Calibri"/>
                <a:ea typeface="Calibri"/>
                <a:cs typeface="Times New Roman"/>
              </a:rPr>
              <a:t>interlocked (failsafe or redundant interlocks not required), </a:t>
            </a:r>
            <a:r>
              <a:rPr lang="en-US" sz="1300" dirty="0" smtClean="0">
                <a:latin typeface="Calibri"/>
                <a:ea typeface="Calibri"/>
                <a:cs typeface="Times New Roman"/>
              </a:rPr>
              <a:t>or</a:t>
            </a:r>
          </a:p>
          <a:p>
            <a:pPr marL="514350" lvl="2">
              <a:lnSpc>
                <a:spcPct val="115000"/>
              </a:lnSpc>
              <a:spcAft>
                <a:spcPts val="0"/>
              </a:spcAft>
            </a:pPr>
            <a:r>
              <a:rPr lang="en-US" sz="1300" dirty="0" smtClean="0">
                <a:latin typeface="Calibri"/>
                <a:ea typeface="Calibri"/>
                <a:cs typeface="Times New Roman"/>
              </a:rPr>
              <a:t>be </a:t>
            </a:r>
            <a:r>
              <a:rPr lang="en-US" sz="1300" dirty="0">
                <a:latin typeface="Calibri"/>
                <a:ea typeface="Calibri"/>
                <a:cs typeface="Times New Roman"/>
              </a:rPr>
              <a:t>secured requiring a tool to </a:t>
            </a:r>
            <a:r>
              <a:rPr lang="en-US" sz="1300" dirty="0" smtClean="0">
                <a:latin typeface="Calibri"/>
                <a:ea typeface="Calibri"/>
                <a:cs typeface="Times New Roman"/>
              </a:rPr>
              <a:t>remove.</a:t>
            </a:r>
          </a:p>
          <a:p>
            <a:pPr marL="342900" lvl="1">
              <a:lnSpc>
                <a:spcPct val="115000"/>
              </a:lnSpc>
              <a:spcAft>
                <a:spcPts val="0"/>
              </a:spcAft>
            </a:pPr>
            <a:r>
              <a:rPr lang="en-US" sz="1500" dirty="0" smtClean="0">
                <a:latin typeface="Calibri"/>
                <a:ea typeface="Calibri"/>
                <a:cs typeface="Times New Roman"/>
              </a:rPr>
              <a:t>If </a:t>
            </a:r>
            <a:r>
              <a:rPr lang="en-US" sz="1500" dirty="0" err="1">
                <a:latin typeface="Calibri"/>
                <a:ea typeface="Calibri"/>
                <a:cs typeface="Times New Roman"/>
              </a:rPr>
              <a:t>defeatable</a:t>
            </a:r>
            <a:r>
              <a:rPr lang="en-US" sz="1500" dirty="0">
                <a:latin typeface="Calibri"/>
                <a:ea typeface="Calibri"/>
                <a:cs typeface="Times New Roman"/>
              </a:rPr>
              <a:t> interlocks are used, it </a:t>
            </a:r>
            <a:r>
              <a:rPr lang="en-US" sz="1500" i="1" dirty="0">
                <a:solidFill>
                  <a:srgbClr val="FF0000"/>
                </a:solidFill>
                <a:latin typeface="Calibri"/>
                <a:ea typeface="Calibri"/>
                <a:cs typeface="Times New Roman"/>
              </a:rPr>
              <a:t>shall </a:t>
            </a:r>
            <a:r>
              <a:rPr lang="en-US" sz="1500" dirty="0">
                <a:latin typeface="Calibri"/>
                <a:ea typeface="Calibri"/>
                <a:cs typeface="Times New Roman"/>
              </a:rPr>
              <a:t>not be possible to replace the </a:t>
            </a:r>
            <a:r>
              <a:rPr lang="en-US" sz="1500" dirty="0" smtClean="0">
                <a:latin typeface="Calibri"/>
                <a:ea typeface="Calibri"/>
                <a:cs typeface="Times New Roman"/>
              </a:rPr>
              <a:t>			                cover </a:t>
            </a:r>
            <a:r>
              <a:rPr lang="en-US" sz="1500" dirty="0">
                <a:latin typeface="Calibri"/>
                <a:ea typeface="Calibri"/>
                <a:cs typeface="Times New Roman"/>
              </a:rPr>
              <a:t>with the interlock </a:t>
            </a:r>
            <a:r>
              <a:rPr lang="en-US" sz="1500" dirty="0" smtClean="0">
                <a:latin typeface="Calibri"/>
                <a:ea typeface="Calibri"/>
                <a:cs typeface="Times New Roman"/>
              </a:rPr>
              <a:t>defeated.</a:t>
            </a:r>
          </a:p>
          <a:p>
            <a:pPr marL="342900" lvl="1">
              <a:lnSpc>
                <a:spcPct val="115000"/>
              </a:lnSpc>
              <a:spcAft>
                <a:spcPts val="0"/>
              </a:spcAft>
            </a:pPr>
            <a:r>
              <a:rPr lang="en-US" sz="1500" dirty="0" smtClean="0">
                <a:latin typeface="Calibri"/>
                <a:ea typeface="Calibri"/>
                <a:cs typeface="Times New Roman"/>
              </a:rPr>
              <a:t>If </a:t>
            </a:r>
            <a:r>
              <a:rPr lang="en-US" sz="1500" dirty="0" err="1">
                <a:latin typeface="Calibri"/>
                <a:ea typeface="Calibri"/>
                <a:cs typeface="Times New Roman"/>
              </a:rPr>
              <a:t>defeatable</a:t>
            </a:r>
            <a:r>
              <a:rPr lang="en-US" sz="1500" dirty="0">
                <a:latin typeface="Calibri"/>
                <a:ea typeface="Calibri"/>
                <a:cs typeface="Times New Roman"/>
              </a:rPr>
              <a:t> interlocks are used, the cover </a:t>
            </a:r>
            <a:r>
              <a:rPr lang="en-US" sz="1500" i="1" dirty="0">
                <a:solidFill>
                  <a:srgbClr val="FF0000"/>
                </a:solidFill>
                <a:latin typeface="Calibri"/>
                <a:ea typeface="Calibri"/>
                <a:cs typeface="Times New Roman"/>
              </a:rPr>
              <a:t>shall</a:t>
            </a:r>
            <a:r>
              <a:rPr lang="en-US" sz="1500" dirty="0">
                <a:latin typeface="Calibri"/>
                <a:ea typeface="Calibri"/>
                <a:cs typeface="Times New Roman"/>
              </a:rPr>
              <a:t> have a warning label to </a:t>
            </a:r>
            <a:r>
              <a:rPr lang="en-US" sz="1500" dirty="0" smtClean="0">
                <a:latin typeface="Calibri"/>
                <a:ea typeface="Calibri"/>
                <a:cs typeface="Times New Roman"/>
              </a:rPr>
              <a:t>		                                    identify </a:t>
            </a:r>
            <a:r>
              <a:rPr lang="en-US" sz="1500" dirty="0">
                <a:latin typeface="Calibri"/>
                <a:ea typeface="Calibri"/>
                <a:cs typeface="Times New Roman"/>
              </a:rPr>
              <a:t>this and to identify the </a:t>
            </a:r>
            <a:r>
              <a:rPr lang="en-US" sz="1500" dirty="0" smtClean="0">
                <a:latin typeface="Calibri"/>
                <a:ea typeface="Calibri"/>
                <a:cs typeface="Times New Roman"/>
              </a:rPr>
              <a:t>class </a:t>
            </a:r>
            <a:r>
              <a:rPr lang="en-US" sz="1500" dirty="0">
                <a:latin typeface="Calibri"/>
                <a:ea typeface="Calibri"/>
                <a:cs typeface="Times New Roman"/>
              </a:rPr>
              <a:t>and wavelength of the enclosed laser(s</a:t>
            </a:r>
            <a:r>
              <a:rPr lang="en-US" sz="1500" dirty="0" smtClean="0">
                <a:latin typeface="Calibri"/>
                <a:ea typeface="Calibri"/>
                <a:cs typeface="Times New Roman"/>
              </a:rPr>
              <a:t>).</a:t>
            </a:r>
          </a:p>
          <a:p>
            <a:pPr marL="342900" lvl="1">
              <a:lnSpc>
                <a:spcPct val="115000"/>
              </a:lnSpc>
              <a:spcAft>
                <a:spcPts val="0"/>
              </a:spcAft>
            </a:pPr>
            <a:r>
              <a:rPr lang="en-US" sz="1500" i="1" dirty="0">
                <a:latin typeface="Calibri"/>
                <a:ea typeface="Calibri"/>
                <a:cs typeface="Times New Roman"/>
              </a:rPr>
              <a:t>Deviations from </a:t>
            </a:r>
            <a:r>
              <a:rPr lang="en-US" sz="1500" i="1" dirty="0" smtClean="0">
                <a:latin typeface="Calibri"/>
                <a:ea typeface="Calibri"/>
                <a:cs typeface="Times New Roman"/>
              </a:rPr>
              <a:t>Z136.1-2014:</a:t>
            </a:r>
            <a:endParaRPr lang="en-US" sz="1500" dirty="0" smtClean="0">
              <a:latin typeface="Calibri"/>
              <a:ea typeface="Calibri"/>
              <a:cs typeface="Times New Roman"/>
            </a:endParaRPr>
          </a:p>
          <a:p>
            <a:pPr marL="514350" lvl="2">
              <a:lnSpc>
                <a:spcPct val="115000"/>
              </a:lnSpc>
              <a:spcAft>
                <a:spcPts val="0"/>
              </a:spcAft>
            </a:pPr>
            <a:r>
              <a:rPr lang="en-US" sz="1300" i="1" dirty="0" smtClean="0">
                <a:latin typeface="Calibri"/>
                <a:ea typeface="Calibri"/>
                <a:cs typeface="Times New Roman"/>
              </a:rPr>
              <a:t>Z136.1 </a:t>
            </a:r>
            <a:r>
              <a:rPr lang="en-US" sz="1300" i="1" dirty="0">
                <a:latin typeface="Calibri"/>
                <a:ea typeface="Calibri"/>
                <a:cs typeface="Times New Roman"/>
              </a:rPr>
              <a:t>only describes requirements for protective housings and </a:t>
            </a:r>
            <a:r>
              <a:rPr lang="en-US" sz="1300" i="1" dirty="0" smtClean="0">
                <a:latin typeface="Calibri"/>
                <a:ea typeface="Calibri"/>
                <a:cs typeface="Times New Roman"/>
              </a:rPr>
              <a:t>			                   not </a:t>
            </a:r>
            <a:r>
              <a:rPr lang="en-US" sz="1300" i="1" dirty="0">
                <a:latin typeface="Calibri"/>
                <a:ea typeface="Calibri"/>
                <a:cs typeface="Times New Roman"/>
              </a:rPr>
              <a:t>for Class 1 enclosures</a:t>
            </a:r>
            <a:r>
              <a:rPr lang="en-US" sz="1300" i="1" dirty="0" smtClean="0">
                <a:latin typeface="Calibri"/>
                <a:ea typeface="Calibri"/>
                <a:cs typeface="Times New Roman"/>
              </a:rPr>
              <a:t>.</a:t>
            </a:r>
            <a:endParaRPr lang="en-US" sz="1300" dirty="0" smtClean="0">
              <a:latin typeface="Calibri"/>
              <a:ea typeface="Calibri"/>
              <a:cs typeface="Times New Roman"/>
            </a:endParaRPr>
          </a:p>
          <a:p>
            <a:pPr marL="514350" lvl="2">
              <a:lnSpc>
                <a:spcPct val="115000"/>
              </a:lnSpc>
              <a:spcAft>
                <a:spcPts val="0"/>
              </a:spcAft>
            </a:pPr>
            <a:r>
              <a:rPr lang="en-US" sz="1300" i="1" dirty="0" smtClean="0">
                <a:latin typeface="Calibri"/>
                <a:ea typeface="Calibri"/>
                <a:cs typeface="Times New Roman"/>
              </a:rPr>
              <a:t>(</a:t>
            </a:r>
            <a:r>
              <a:rPr lang="en-US" sz="1300" i="1" dirty="0">
                <a:latin typeface="Calibri"/>
                <a:ea typeface="Calibri"/>
                <a:cs typeface="Times New Roman"/>
              </a:rPr>
              <a:t>Z136.8-2012 considers that securing with a tool is equivalent </a:t>
            </a:r>
            <a:r>
              <a:rPr lang="en-US" sz="1300" i="1" dirty="0" smtClean="0">
                <a:latin typeface="Calibri"/>
                <a:ea typeface="Calibri"/>
                <a:cs typeface="Times New Roman"/>
              </a:rPr>
              <a:t>			                      to </a:t>
            </a:r>
            <a:r>
              <a:rPr lang="en-US" sz="1300" i="1" dirty="0">
                <a:latin typeface="Calibri"/>
                <a:ea typeface="Calibri"/>
                <a:cs typeface="Times New Roman"/>
              </a:rPr>
              <a:t>an interlock</a:t>
            </a:r>
            <a:r>
              <a:rPr lang="en-US" sz="1300" i="1" dirty="0" smtClean="0">
                <a:latin typeface="Calibri"/>
                <a:ea typeface="Calibri"/>
                <a:cs typeface="Times New Roman"/>
              </a:rPr>
              <a:t>.)</a:t>
            </a:r>
          </a:p>
          <a:p>
            <a:pPr marL="0">
              <a:lnSpc>
                <a:spcPct val="115000"/>
              </a:lnSpc>
              <a:spcAft>
                <a:spcPts val="0"/>
              </a:spcAft>
            </a:pPr>
            <a:r>
              <a:rPr lang="en-US" sz="1700" dirty="0" smtClean="0">
                <a:latin typeface="Calibri"/>
                <a:ea typeface="Calibri"/>
                <a:cs typeface="Times New Roman"/>
              </a:rPr>
              <a:t>One Lab disagreed with the requirement statement</a:t>
            </a:r>
            <a:endParaRPr lang="en-US" sz="1700" dirty="0">
              <a:latin typeface="Calibri"/>
              <a:ea typeface="Calibri"/>
              <a:cs typeface="Times New Roman"/>
            </a:endParaRPr>
          </a:p>
          <a:p>
            <a:pPr marL="342900" lvl="1">
              <a:lnSpc>
                <a:spcPct val="115000"/>
              </a:lnSpc>
              <a:spcAft>
                <a:spcPts val="0"/>
              </a:spcAft>
            </a:pPr>
            <a:endParaRPr lang="en-US" sz="1400" dirty="0">
              <a:latin typeface="Calibri"/>
              <a:ea typeface="Calibri"/>
              <a:cs typeface="Times New Roman"/>
            </a:endParaRPr>
          </a:p>
          <a:p>
            <a:endParaRPr lang="en-US" dirty="0"/>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a:solidFill>
                  <a:schemeClr val="bg1"/>
                </a:solidFill>
                <a:latin typeface="Calibri" panose="020F0502020204030204" pitchFamily="34" charset="0"/>
                <a:cs typeface="Calibri" panose="020F0502020204030204" pitchFamily="34" charset="0"/>
              </a:rPr>
              <a:t>Engineering controls are emphasized.</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24574" y="1577583"/>
            <a:ext cx="1544974" cy="1157139"/>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72238" y="3059723"/>
            <a:ext cx="3597310" cy="1357476"/>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31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Times New Roman"/>
              </a:rPr>
              <a:t>Beam Stop/Attenuator</a:t>
            </a:r>
            <a:endParaRPr lang="en-US" dirty="0"/>
          </a:p>
        </p:txBody>
      </p:sp>
      <p:sp>
        <p:nvSpPr>
          <p:cNvPr id="3" name="Content Placeholder 2"/>
          <p:cNvSpPr>
            <a:spLocks noGrp="1"/>
          </p:cNvSpPr>
          <p:nvPr>
            <p:ph idx="1"/>
          </p:nvPr>
        </p:nvSpPr>
        <p:spPr>
          <a:xfrm>
            <a:off x="465826" y="1077516"/>
            <a:ext cx="8220974" cy="3308589"/>
          </a:xfrm>
        </p:spPr>
        <p:txBody>
          <a:bodyPr/>
          <a:lstStyle/>
          <a:p>
            <a:r>
              <a:rPr lang="en-US" dirty="0">
                <a:latin typeface="Calibri"/>
                <a:ea typeface="Calibri"/>
                <a:cs typeface="Times New Roman"/>
              </a:rPr>
              <a:t>A Class 3B and Class 4 laser or laser system </a:t>
            </a:r>
            <a:r>
              <a:rPr lang="en-US" dirty="0">
                <a:solidFill>
                  <a:srgbClr val="FF0000"/>
                </a:solidFill>
                <a:latin typeface="Calibri"/>
                <a:ea typeface="Calibri"/>
                <a:cs typeface="Times New Roman"/>
              </a:rPr>
              <a:t>should </a:t>
            </a:r>
            <a:r>
              <a:rPr lang="en-US" dirty="0">
                <a:latin typeface="Calibri"/>
                <a:ea typeface="Calibri"/>
                <a:cs typeface="Times New Roman"/>
              </a:rPr>
              <a:t>be provided with a beam stop or attenuator</a:t>
            </a:r>
            <a:r>
              <a:rPr lang="en-US" dirty="0" smtClean="0">
                <a:latin typeface="Calibri"/>
                <a:ea typeface="Calibri"/>
                <a:cs typeface="Times New Roman"/>
              </a:rPr>
              <a:t>.</a:t>
            </a:r>
          </a:p>
          <a:p>
            <a:pPr marL="342900" lvl="1">
              <a:lnSpc>
                <a:spcPct val="115000"/>
              </a:lnSpc>
              <a:spcAft>
                <a:spcPts val="0"/>
              </a:spcAft>
            </a:pPr>
            <a:r>
              <a:rPr lang="en-US" i="1" dirty="0">
                <a:latin typeface="Calibri"/>
                <a:ea typeface="Calibri"/>
                <a:cs typeface="Times New Roman"/>
              </a:rPr>
              <a:t>Deviations from </a:t>
            </a:r>
            <a:r>
              <a:rPr lang="en-US" i="1" dirty="0" smtClean="0">
                <a:latin typeface="Calibri"/>
                <a:ea typeface="Calibri"/>
                <a:cs typeface="Times New Roman"/>
              </a:rPr>
              <a:t>Z136.1-2014:</a:t>
            </a:r>
            <a:endParaRPr lang="en-US" sz="1400" dirty="0" smtClean="0">
              <a:latin typeface="Calibri"/>
              <a:ea typeface="Calibri"/>
              <a:cs typeface="Times New Roman"/>
            </a:endParaRPr>
          </a:p>
          <a:p>
            <a:pPr marL="514350" lvl="2">
              <a:lnSpc>
                <a:spcPct val="115000"/>
              </a:lnSpc>
              <a:spcAft>
                <a:spcPts val="0"/>
              </a:spcAft>
            </a:pPr>
            <a:r>
              <a:rPr lang="en-US" i="1" dirty="0" smtClean="0">
                <a:latin typeface="Calibri"/>
                <a:ea typeface="Calibri"/>
                <a:cs typeface="Times New Roman"/>
              </a:rPr>
              <a:t>Z136.1 </a:t>
            </a:r>
            <a:r>
              <a:rPr lang="en-US" i="1" dirty="0">
                <a:latin typeface="Calibri"/>
                <a:ea typeface="Calibri"/>
                <a:cs typeface="Times New Roman"/>
              </a:rPr>
              <a:t>has no requirement.  This was present in the 2007 revision. </a:t>
            </a:r>
            <a:endParaRPr lang="en-US" dirty="0" smtClean="0">
              <a:latin typeface="Calibri"/>
              <a:ea typeface="Calibri"/>
              <a:cs typeface="Times New Roman"/>
            </a:endParaRPr>
          </a:p>
          <a:p>
            <a:pPr marL="514350" lvl="2">
              <a:lnSpc>
                <a:spcPct val="115000"/>
              </a:lnSpc>
              <a:spcAft>
                <a:spcPts val="0"/>
              </a:spcAft>
            </a:pPr>
            <a:r>
              <a:rPr lang="en-US" i="1" dirty="0" smtClean="0">
                <a:latin typeface="Calibri"/>
                <a:ea typeface="Calibri"/>
                <a:cs typeface="Times New Roman"/>
              </a:rPr>
              <a:t>(</a:t>
            </a:r>
            <a:r>
              <a:rPr lang="en-US" i="1" dirty="0">
                <a:latin typeface="Calibri"/>
                <a:ea typeface="Calibri"/>
                <a:cs typeface="Times New Roman"/>
              </a:rPr>
              <a:t>Z136.8-2012 also has no requirement</a:t>
            </a:r>
            <a:r>
              <a:rPr lang="en-US" i="1" dirty="0" smtClean="0">
                <a:latin typeface="Calibri"/>
                <a:ea typeface="Calibri"/>
                <a:cs typeface="Times New Roman"/>
              </a:rPr>
              <a:t>.)</a:t>
            </a:r>
          </a:p>
          <a:p>
            <a:pPr marL="0">
              <a:lnSpc>
                <a:spcPct val="115000"/>
              </a:lnSpc>
              <a:spcAft>
                <a:spcPts val="0"/>
              </a:spcAft>
            </a:pPr>
            <a:endParaRPr lang="en-US" dirty="0" smtClean="0">
              <a:latin typeface="Calibri"/>
              <a:ea typeface="Calibri"/>
              <a:cs typeface="Times New Roman"/>
            </a:endParaRPr>
          </a:p>
          <a:p>
            <a:pPr marL="0">
              <a:lnSpc>
                <a:spcPct val="115000"/>
              </a:lnSpc>
              <a:spcAft>
                <a:spcPts val="0"/>
              </a:spcAft>
            </a:pPr>
            <a:endParaRPr lang="en-US" dirty="0">
              <a:latin typeface="Calibri"/>
              <a:ea typeface="Calibri"/>
              <a:cs typeface="Times New Roman"/>
            </a:endParaRPr>
          </a:p>
          <a:p>
            <a:pPr marL="0">
              <a:lnSpc>
                <a:spcPct val="115000"/>
              </a:lnSpc>
              <a:spcAft>
                <a:spcPts val="0"/>
              </a:spcAft>
            </a:pPr>
            <a:endParaRPr lang="en-US" dirty="0" smtClean="0">
              <a:latin typeface="Calibri"/>
              <a:ea typeface="Calibri"/>
              <a:cs typeface="Times New Roman"/>
            </a:endParaRPr>
          </a:p>
          <a:p>
            <a:pPr marL="0">
              <a:lnSpc>
                <a:spcPct val="115000"/>
              </a:lnSpc>
              <a:spcAft>
                <a:spcPts val="0"/>
              </a:spcAft>
            </a:pPr>
            <a:r>
              <a:rPr lang="en-US" dirty="0" smtClean="0">
                <a:latin typeface="Calibri"/>
                <a:ea typeface="Calibri"/>
                <a:cs typeface="Times New Roman"/>
              </a:rPr>
              <a:t>One Lab disagreed with the requirement statement</a:t>
            </a:r>
            <a:endParaRPr lang="en-US" dirty="0">
              <a:latin typeface="Calibri"/>
              <a:ea typeface="Calibri"/>
              <a:cs typeface="Times New Roman"/>
            </a:endParaRPr>
          </a:p>
          <a:p>
            <a:endParaRPr lang="en-US" dirty="0"/>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a:solidFill>
                  <a:schemeClr val="bg1"/>
                </a:solidFill>
                <a:latin typeface="Calibri" panose="020F0502020204030204" pitchFamily="34" charset="0"/>
                <a:cs typeface="Calibri" panose="020F0502020204030204" pitchFamily="34" charset="0"/>
              </a:rPr>
              <a:t>This is useful for reducing a laser hazard without turning off the laser.</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78530" y="1375644"/>
            <a:ext cx="2267162" cy="1505689"/>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56621" y="2580663"/>
            <a:ext cx="1992087" cy="135411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99539" y="2368241"/>
            <a:ext cx="2107188" cy="158160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29578" y="2523777"/>
            <a:ext cx="1899138" cy="1426068"/>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4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8914" y="1120391"/>
            <a:ext cx="2592476" cy="2592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81143"/>
            <a:ext cx="8229600" cy="3160519"/>
          </a:xfrm>
        </p:spPr>
        <p:txBody>
          <a:bodyPr>
            <a:normAutofit fontScale="85000" lnSpcReduction="20000"/>
          </a:bodyPr>
          <a:lstStyle/>
          <a:p>
            <a:r>
              <a:rPr lang="en-US" dirty="0"/>
              <a:t>Working Group commissioned by Laser Safety Task Group of EFCOG</a:t>
            </a:r>
          </a:p>
          <a:p>
            <a:pPr lvl="1"/>
            <a:r>
              <a:rPr lang="en-US" dirty="0"/>
              <a:t>Jamie King (LLNL) Chair</a:t>
            </a:r>
          </a:p>
          <a:p>
            <a:pPr lvl="1"/>
            <a:r>
              <a:rPr lang="en-US" dirty="0"/>
              <a:t>Joanna </a:t>
            </a:r>
            <a:r>
              <a:rPr lang="en-US" dirty="0" err="1"/>
              <a:t>Casson</a:t>
            </a:r>
            <a:r>
              <a:rPr lang="en-US" dirty="0"/>
              <a:t> (LANL)</a:t>
            </a:r>
          </a:p>
          <a:p>
            <a:pPr lvl="1"/>
            <a:r>
              <a:rPr lang="en-US" dirty="0"/>
              <a:t>Mathew Dabney (NREL)</a:t>
            </a:r>
          </a:p>
          <a:p>
            <a:pPr lvl="1"/>
            <a:r>
              <a:rPr lang="en-US" dirty="0"/>
              <a:t>Mike Woods (SLAC</a:t>
            </a:r>
            <a:r>
              <a:rPr lang="en-US" dirty="0" smtClean="0"/>
              <a:t>)</a:t>
            </a:r>
          </a:p>
          <a:p>
            <a:r>
              <a:rPr lang="en-US" dirty="0" smtClean="0"/>
              <a:t>Harmonization of best laser safety practices across the </a:t>
            </a:r>
            <a:r>
              <a:rPr lang="en-US" dirty="0"/>
              <a:t>	</a:t>
            </a:r>
            <a:r>
              <a:rPr lang="en-US" dirty="0" smtClean="0"/>
              <a:t>			              DOE Complex</a:t>
            </a:r>
          </a:p>
          <a:p>
            <a:r>
              <a:rPr lang="en-US" dirty="0" smtClean="0"/>
              <a:t>Benchmark control requirements of ANSI Z136.1 (2014)</a:t>
            </a:r>
          </a:p>
          <a:p>
            <a:r>
              <a:rPr lang="en-US" dirty="0" smtClean="0"/>
              <a:t>Motivation</a:t>
            </a:r>
          </a:p>
          <a:p>
            <a:pPr lvl="1"/>
            <a:r>
              <a:rPr lang="en-US" dirty="0"/>
              <a:t>A lack of specificity for certain controls requirements.</a:t>
            </a:r>
          </a:p>
          <a:p>
            <a:pPr lvl="1"/>
            <a:r>
              <a:rPr lang="en-US" dirty="0"/>
              <a:t>A lack of clarity for certain controls requirements.</a:t>
            </a:r>
            <a:endParaRPr lang="en-US" sz="1400" dirty="0"/>
          </a:p>
          <a:p>
            <a:pPr lvl="1"/>
            <a:r>
              <a:rPr lang="en-US" dirty="0"/>
              <a:t>Changes in controls requirements between the 2000, 2007, and 2014 revisions</a:t>
            </a:r>
            <a:r>
              <a:rPr lang="en-US" dirty="0" smtClean="0"/>
              <a:t>.</a:t>
            </a:r>
          </a:p>
          <a:p>
            <a:pPr lvl="1"/>
            <a:r>
              <a:rPr lang="en-US" dirty="0" smtClean="0"/>
              <a:t>Lack of consistency was found in 2014 </a:t>
            </a:r>
            <a:endParaRPr lang="en-US" dirty="0"/>
          </a:p>
          <a:p>
            <a:pPr lvl="1"/>
            <a:endParaRPr lang="en-US" dirty="0" smtClean="0"/>
          </a:p>
        </p:txBody>
      </p:sp>
      <p:sp>
        <p:nvSpPr>
          <p:cNvPr id="13" name="Title 12"/>
          <p:cNvSpPr>
            <a:spLocks noGrp="1"/>
          </p:cNvSpPr>
          <p:nvPr>
            <p:ph type="title" idx="4294967295"/>
          </p:nvPr>
        </p:nvSpPr>
        <p:spPr>
          <a:xfrm>
            <a:off x="457200" y="164631"/>
            <a:ext cx="8530683" cy="756578"/>
          </a:xfrm>
        </p:spPr>
        <p:txBody>
          <a:bodyPr/>
          <a:lstStyle/>
          <a:p>
            <a:r>
              <a:rPr lang="en-US" dirty="0" smtClean="0"/>
              <a:t>Purpose</a:t>
            </a:r>
            <a:br>
              <a:rPr lang="en-US" dirty="0" smtClean="0"/>
            </a:br>
            <a:endParaRPr lang="en-US" sz="1800" b="0" dirty="0"/>
          </a:p>
        </p:txBody>
      </p:sp>
      <p:sp>
        <p:nvSpPr>
          <p:cNvPr id="5"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smtClean="0">
                <a:solidFill>
                  <a:schemeClr val="bg1"/>
                </a:solidFill>
                <a:latin typeface="Calibri" panose="020F0502020204030204" pitchFamily="34" charset="0"/>
                <a:cs typeface="Calibri" panose="020F0502020204030204" pitchFamily="34" charset="0"/>
              </a:rPr>
              <a:t>Address ambiguity written into ANSI Z136.1</a:t>
            </a:r>
            <a:endParaRPr lang="en-U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780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65825" y="1077516"/>
            <a:ext cx="6829277" cy="3661149"/>
          </a:xfrm>
        </p:spPr>
        <p:txBody>
          <a:bodyPr>
            <a:normAutofit lnSpcReduction="10000"/>
          </a:bodyPr>
          <a:lstStyle/>
          <a:p>
            <a:r>
              <a:rPr lang="en-US" dirty="0" smtClean="0"/>
              <a:t>Overall great participation and agreement</a:t>
            </a:r>
          </a:p>
          <a:p>
            <a:r>
              <a:rPr lang="en-US" dirty="0" smtClean="0"/>
              <a:t>The hope is that LSOs at DOE Labs will cut-and-	                paste controls right into their Laser Safety Manuals</a:t>
            </a:r>
          </a:p>
          <a:p>
            <a:r>
              <a:rPr lang="en-US" dirty="0" smtClean="0"/>
              <a:t>This will be a living document where we will 		            continue to add topics</a:t>
            </a:r>
          </a:p>
          <a:p>
            <a:pPr lvl="1"/>
            <a:r>
              <a:rPr lang="en-US" dirty="0" smtClean="0"/>
              <a:t>Next year one of the items will be how the LSO 		               function is managed at each of the Labs along 			                                                             number and types of laser laboratories</a:t>
            </a:r>
          </a:p>
          <a:p>
            <a:r>
              <a:rPr lang="en-US" dirty="0" smtClean="0"/>
              <a:t>Report is published at the EFCOG Laser Safety Task Group Wed Site:</a:t>
            </a:r>
          </a:p>
          <a:p>
            <a:pPr lvl="1"/>
            <a:r>
              <a:rPr lang="en-US" dirty="0">
                <a:hlinkClick r:id="rId2"/>
              </a:rPr>
              <a:t>http://efcog.org/safety/worker-safety-health-subgroup/laser-safety-task-group</a:t>
            </a:r>
            <a:r>
              <a:rPr lang="en-US" dirty="0" smtClean="0">
                <a:hlinkClick r:id="rId2"/>
              </a:rPr>
              <a:t>/</a:t>
            </a:r>
            <a:endParaRPr lang="en-US" dirty="0" smtClean="0"/>
          </a:p>
          <a:p>
            <a:endParaRPr lang="en-US" dirty="0" smtClean="0"/>
          </a:p>
          <a:p>
            <a:endParaRPr lang="en-US" dirty="0"/>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7508" y="2571582"/>
            <a:ext cx="2055136" cy="119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91908" y="1103925"/>
            <a:ext cx="3331028" cy="167852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257423" y="2626848"/>
            <a:ext cx="1590150" cy="205096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31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130062" y="1668576"/>
            <a:ext cx="3141706" cy="24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756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Assumes a DOE Facility with a laser program as follows:</a:t>
            </a:r>
          </a:p>
          <a:p>
            <a:pPr lvl="1"/>
            <a:r>
              <a:rPr lang="en-US" dirty="0" smtClean="0"/>
              <a:t>More </a:t>
            </a:r>
            <a:r>
              <a:rPr lang="en-US" dirty="0"/>
              <a:t>than one Class 3B or Class 4 LCA, and the LCAs often have more than one Class 3B or Class 4 laser.</a:t>
            </a:r>
            <a:endParaRPr lang="en-US" sz="1400" dirty="0"/>
          </a:p>
          <a:p>
            <a:pPr lvl="1"/>
            <a:r>
              <a:rPr lang="en-US" dirty="0"/>
              <a:t>A typical laser lab has:</a:t>
            </a:r>
          </a:p>
          <a:p>
            <a:pPr lvl="2"/>
            <a:r>
              <a:rPr lang="en-US" dirty="0"/>
              <a:t>A contained indoor LCA (enclosed within a room).</a:t>
            </a:r>
            <a:endParaRPr lang="en-US" sz="1200" dirty="0"/>
          </a:p>
          <a:p>
            <a:pPr lvl="2"/>
            <a:r>
              <a:rPr lang="en-US" dirty="0"/>
              <a:t>A single entrance.</a:t>
            </a:r>
            <a:endParaRPr lang="en-US" sz="1200" dirty="0"/>
          </a:p>
          <a:p>
            <a:pPr lvl="2"/>
            <a:r>
              <a:rPr lang="en-US" dirty="0"/>
              <a:t>A Safety Interlock System with an access control panel at the entrance.</a:t>
            </a:r>
            <a:endParaRPr lang="en-US" sz="1200" dirty="0"/>
          </a:p>
          <a:p>
            <a:pPr lvl="2"/>
            <a:r>
              <a:rPr lang="en-US" dirty="0"/>
              <a:t>All lasers located within the LCA.</a:t>
            </a:r>
            <a:endParaRPr lang="en-US" sz="1200" dirty="0"/>
          </a:p>
          <a:p>
            <a:endParaRPr lang="en-US" dirty="0"/>
          </a:p>
        </p:txBody>
      </p:sp>
      <p:sp>
        <p:nvSpPr>
          <p:cNvPr id="3" name="Title 2"/>
          <p:cNvSpPr>
            <a:spLocks noGrp="1"/>
          </p:cNvSpPr>
          <p:nvPr>
            <p:ph type="title" idx="4294967295"/>
          </p:nvPr>
        </p:nvSpPr>
        <p:spPr>
          <a:xfrm>
            <a:off x="457200" y="164631"/>
            <a:ext cx="8229600" cy="756578"/>
          </a:xfrm>
        </p:spPr>
        <p:txBody>
          <a:bodyPr/>
          <a:lstStyle/>
          <a:p>
            <a:r>
              <a:rPr lang="en-US" dirty="0" smtClean="0"/>
              <a:t>Basis for Report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5066" y="3038947"/>
            <a:ext cx="3640505" cy="165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8046" y="3038947"/>
            <a:ext cx="3640504" cy="165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Topics of focus</a:t>
            </a:r>
            <a:endParaRPr lang="en-US" dirty="0"/>
          </a:p>
        </p:txBody>
      </p:sp>
      <p:sp>
        <p:nvSpPr>
          <p:cNvPr id="5"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smtClean="0">
                <a:solidFill>
                  <a:schemeClr val="bg1"/>
                </a:solidFill>
                <a:latin typeface="Calibri" panose="020F0502020204030204" pitchFamily="34" charset="0"/>
                <a:cs typeface="Calibri" panose="020F0502020204030204" pitchFamily="34" charset="0"/>
              </a:rPr>
              <a:t>Topics were selected based on a 2015 survey send out to the DOE Labs</a:t>
            </a:r>
            <a:endParaRPr lang="en-US" sz="1400" dirty="0">
              <a:solidFill>
                <a:schemeClr val="bg1"/>
              </a:solidFill>
              <a:latin typeface="Calibri" panose="020F0502020204030204" pitchFamily="34" charset="0"/>
              <a:cs typeface="Calibri" panose="020F0502020204030204" pitchFamily="34" charset="0"/>
            </a:endParaRPr>
          </a:p>
        </p:txBody>
      </p:sp>
      <p:sp>
        <p:nvSpPr>
          <p:cNvPr id="4" name="Content Placeholder 1"/>
          <p:cNvSpPr txBox="1">
            <a:spLocks/>
          </p:cNvSpPr>
          <p:nvPr/>
        </p:nvSpPr>
        <p:spPr>
          <a:xfrm>
            <a:off x="457200" y="1081143"/>
            <a:ext cx="8229600" cy="3160519"/>
          </a:xfrm>
          <a:prstGeom prst="rect">
            <a:avLst/>
          </a:prstGeom>
        </p:spPr>
        <p:txBody>
          <a:bodyPr>
            <a:normAutofit/>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18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16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4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2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2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endParaRPr lang="en-US" dirty="0" smtClean="0"/>
          </a:p>
        </p:txBody>
      </p:sp>
      <p:sp>
        <p:nvSpPr>
          <p:cNvPr id="3" name="Rectangle 2"/>
          <p:cNvSpPr/>
          <p:nvPr/>
        </p:nvSpPr>
        <p:spPr>
          <a:xfrm>
            <a:off x="457199" y="1075130"/>
            <a:ext cx="6782637" cy="3313215"/>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Laser Controlled Area (LCA) Warning Device</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Emergency Stop Button</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Remote Interlock Connector</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Laser Safety Officer Training</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Standard Operating Procedure (SOP) </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Skin Personal Protective Equipment (PPE) (Ultraviolet [UV])</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Skin Exams (UV)</a:t>
            </a:r>
          </a:p>
          <a:p>
            <a:pPr marL="342900" marR="0" lvl="0" indent="-342900">
              <a:lnSpc>
                <a:spcPct val="115000"/>
              </a:lnSpc>
              <a:spcBef>
                <a:spcPts val="0"/>
              </a:spcBef>
              <a:spcAft>
                <a:spcPts val="0"/>
              </a:spcAft>
              <a:buFont typeface="Symbol"/>
              <a:buChar char=""/>
            </a:pPr>
            <a:r>
              <a:rPr lang="en-US" sz="1400" dirty="0" smtClean="0">
                <a:latin typeface="Calibri"/>
                <a:ea typeface="Calibri"/>
                <a:cs typeface="Times New Roman"/>
              </a:rPr>
              <a:t>Medical Baseline Eye Exam</a:t>
            </a:r>
          </a:p>
          <a:p>
            <a:pPr marL="342900" marR="0" lvl="0" indent="-342900">
              <a:lnSpc>
                <a:spcPct val="115000"/>
              </a:lnSpc>
              <a:spcBef>
                <a:spcPts val="0"/>
              </a:spcBef>
              <a:spcAft>
                <a:spcPts val="0"/>
              </a:spcAft>
              <a:buFont typeface="Symbol"/>
              <a:buChar char=""/>
            </a:pPr>
            <a:r>
              <a:rPr lang="en-US" sz="1400" dirty="0" smtClean="0">
                <a:latin typeface="Calibri"/>
                <a:ea typeface="Calibri"/>
                <a:cs typeface="Times New Roman"/>
              </a:rPr>
              <a:t>Full </a:t>
            </a:r>
            <a:r>
              <a:rPr lang="en-US" sz="1400" dirty="0">
                <a:latin typeface="Calibri"/>
                <a:ea typeface="Calibri"/>
                <a:cs typeface="Times New Roman"/>
              </a:rPr>
              <a:t>Protection Eyewear</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Alignment Eyewear</a:t>
            </a:r>
          </a:p>
          <a:p>
            <a:pPr marL="342900" marR="0" lvl="0" indent="-342900">
              <a:lnSpc>
                <a:spcPct val="115000"/>
              </a:lnSpc>
              <a:spcBef>
                <a:spcPts val="0"/>
              </a:spcBef>
              <a:spcAft>
                <a:spcPts val="0"/>
              </a:spcAft>
              <a:buFont typeface="Symbol"/>
              <a:buChar char=""/>
            </a:pPr>
            <a:r>
              <a:rPr lang="en-US" sz="1400" dirty="0">
                <a:latin typeface="Calibri"/>
                <a:ea typeface="Calibri"/>
                <a:cs typeface="Times New Roman"/>
              </a:rPr>
              <a:t>Master Key</a:t>
            </a:r>
          </a:p>
          <a:p>
            <a:pPr marL="342900" marR="0" lvl="0" indent="-342900">
              <a:lnSpc>
                <a:spcPct val="115000"/>
              </a:lnSpc>
              <a:spcBef>
                <a:spcPts val="0"/>
              </a:spcBef>
              <a:spcAft>
                <a:spcPts val="0"/>
              </a:spcAft>
              <a:buFont typeface="Symbol"/>
              <a:buChar char=""/>
            </a:pPr>
            <a:r>
              <a:rPr lang="en-US" sz="1400" dirty="0" smtClean="0">
                <a:latin typeface="Calibri"/>
                <a:ea typeface="Calibri"/>
                <a:cs typeface="Times New Roman"/>
              </a:rPr>
              <a:t>Cover Interlock for a Class 1 Enclosure and Protective Housing </a:t>
            </a:r>
          </a:p>
          <a:p>
            <a:pPr marL="342900" marR="0" lvl="0" indent="-342900">
              <a:lnSpc>
                <a:spcPct val="115000"/>
              </a:lnSpc>
              <a:spcBef>
                <a:spcPts val="0"/>
              </a:spcBef>
              <a:spcAft>
                <a:spcPts val="0"/>
              </a:spcAft>
              <a:buFont typeface="Symbol"/>
              <a:buChar char=""/>
            </a:pPr>
            <a:r>
              <a:rPr lang="en-US" sz="1400" dirty="0" smtClean="0">
                <a:latin typeface="Calibri"/>
                <a:ea typeface="Calibri"/>
                <a:cs typeface="Times New Roman"/>
              </a:rPr>
              <a:t>Beam Stop/Attenuator</a:t>
            </a:r>
            <a:endParaRPr lang="en-US" sz="1400" dirty="0">
              <a:effectLst/>
              <a:latin typeface="Calibri"/>
              <a:ea typeface="Calibri"/>
              <a:cs typeface="Times New Roman"/>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819489" y="2678271"/>
            <a:ext cx="1206809" cy="80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13628" y="1544442"/>
            <a:ext cx="747344" cy="74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19489" y="1743850"/>
            <a:ext cx="1199721" cy="86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802512" y="1032602"/>
            <a:ext cx="1258586" cy="68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902360" y="2233105"/>
            <a:ext cx="1623855" cy="43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671916" y="1091042"/>
            <a:ext cx="2070155" cy="96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329837" y="2731737"/>
            <a:ext cx="1402892" cy="935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445378" y="1165553"/>
            <a:ext cx="1138238"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957942" y="2697531"/>
            <a:ext cx="1091813" cy="100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254647" y="2761414"/>
            <a:ext cx="1020430" cy="87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252379" y="3562287"/>
            <a:ext cx="1166970" cy="82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443791" y="3483991"/>
            <a:ext cx="1147876" cy="86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1"/>
          <p:cNvSpPr txBox="1">
            <a:spLocks/>
          </p:cNvSpPr>
          <p:nvPr/>
        </p:nvSpPr>
        <p:spPr>
          <a:xfrm>
            <a:off x="457200" y="1081143"/>
            <a:ext cx="8229600" cy="3680167"/>
          </a:xfrm>
          <a:prstGeom prst="rect">
            <a:avLst/>
          </a:prstGeom>
        </p:spPr>
        <p:txBody>
          <a:bodyPr/>
          <a:lst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18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16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4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2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2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lstStyle>
          <a:p>
            <a:pPr defTabSz="914400"/>
            <a:r>
              <a:rPr lang="en-US" dirty="0" smtClean="0"/>
              <a:t>Definitions- Where available/applicable used ANSI definitions.</a:t>
            </a:r>
          </a:p>
          <a:p>
            <a:pPr defTabSz="914400"/>
            <a:r>
              <a:rPr lang="en-US" dirty="0"/>
              <a:t>This report should not be viewed as an attempt to set policy as this is left up to each of the individual contractor-operated Laboratories and their DOE oversight</a:t>
            </a:r>
            <a:r>
              <a:rPr lang="en-US" dirty="0" smtClean="0"/>
              <a:t>.</a:t>
            </a:r>
          </a:p>
          <a:p>
            <a:pPr defTabSz="914400"/>
            <a:r>
              <a:rPr lang="en-US" dirty="0" smtClean="0"/>
              <a:t>A rationale statement was included for each item. This is the group’s thought process behind the policy statement.</a:t>
            </a:r>
          </a:p>
          <a:p>
            <a:pPr defTabSz="914400"/>
            <a:r>
              <a:rPr lang="en-US" dirty="0" smtClean="0"/>
              <a:t>Comparison was made with the Z136.1-2014 (Z136.8 for some controls).</a:t>
            </a:r>
          </a:p>
          <a:p>
            <a:pPr defTabSz="914400"/>
            <a:r>
              <a:rPr lang="en-US" dirty="0" smtClean="0"/>
              <a:t>A follow-up survey (2015) was performed based on agreement to the controls.</a:t>
            </a:r>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a:solidFill>
                  <a:schemeClr val="bg1"/>
                </a:solidFill>
                <a:latin typeface="Calibri" panose="020F0502020204030204" pitchFamily="34" charset="0"/>
                <a:cs typeface="Calibri" panose="020F0502020204030204" pitchFamily="34" charset="0"/>
              </a:rPr>
              <a:t>Feedback from </a:t>
            </a:r>
            <a:r>
              <a:rPr lang="en-US" sz="1400" dirty="0" err="1">
                <a:solidFill>
                  <a:schemeClr val="bg1"/>
                </a:solidFill>
                <a:latin typeface="Calibri" panose="020F0502020204030204" pitchFamily="34" charset="0"/>
                <a:cs typeface="Calibri" panose="020F0502020204030204" pitchFamily="34" charset="0"/>
              </a:rPr>
              <a:t>Occ</a:t>
            </a:r>
            <a:r>
              <a:rPr lang="en-US" sz="1400" dirty="0">
                <a:solidFill>
                  <a:schemeClr val="bg1"/>
                </a:solidFill>
                <a:latin typeface="Calibri" panose="020F0502020204030204" pitchFamily="34" charset="0"/>
                <a:cs typeface="Calibri" panose="020F0502020204030204" pitchFamily="34" charset="0"/>
              </a:rPr>
              <a:t> Med Task Group on both eye/skin exam controls requirement.</a:t>
            </a:r>
          </a:p>
        </p:txBody>
      </p:sp>
    </p:spTree>
    <p:extLst>
      <p:ext uri="{BB962C8B-B14F-4D97-AF65-F5344CB8AC3E}">
        <p14:creationId xmlns:p14="http://schemas.microsoft.com/office/powerpoint/2010/main" val="24109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Calibri"/>
                <a:ea typeface="Calibri"/>
                <a:cs typeface="Times New Roman"/>
              </a:rPr>
              <a:t>Out of the twenty possible LSTG member Labs, there were sixteen survey responses from fourteen </a:t>
            </a:r>
            <a:r>
              <a:rPr lang="en-US" dirty="0" smtClean="0">
                <a:latin typeface="Calibri"/>
                <a:ea typeface="Calibri"/>
                <a:cs typeface="Times New Roman"/>
              </a:rPr>
              <a:t>Labs</a:t>
            </a:r>
          </a:p>
          <a:p>
            <a:pPr marL="284163" indent="-284163">
              <a:lnSpc>
                <a:spcPct val="115000"/>
              </a:lnSpc>
              <a:spcBef>
                <a:spcPts val="0"/>
              </a:spcBef>
            </a:pPr>
            <a:r>
              <a:rPr lang="en-US" dirty="0">
                <a:latin typeface="Calibri"/>
                <a:ea typeface="Calibri"/>
                <a:cs typeface="Times New Roman"/>
              </a:rPr>
              <a:t>Overall there was excellent agreement on the recommended policy requirement statements</a:t>
            </a:r>
            <a:r>
              <a:rPr lang="en-US" dirty="0" smtClean="0">
                <a:latin typeface="Calibri"/>
                <a:ea typeface="Calibri"/>
                <a:cs typeface="Times New Roman"/>
              </a:rPr>
              <a:t>*:</a:t>
            </a:r>
            <a:endParaRPr lang="en-US" sz="1600" dirty="0" smtClean="0">
              <a:latin typeface="Calibri"/>
              <a:ea typeface="Calibri"/>
              <a:cs typeface="Times New Roman"/>
            </a:endParaRPr>
          </a:p>
          <a:p>
            <a:pPr marL="342900" lvl="1">
              <a:lnSpc>
                <a:spcPct val="115000"/>
              </a:lnSpc>
            </a:pPr>
            <a:r>
              <a:rPr lang="en-US" dirty="0" smtClean="0">
                <a:latin typeface="Calibri"/>
                <a:ea typeface="Calibri"/>
                <a:cs typeface="Times New Roman"/>
              </a:rPr>
              <a:t>5 </a:t>
            </a:r>
            <a:r>
              <a:rPr lang="en-US" dirty="0">
                <a:latin typeface="Calibri"/>
                <a:ea typeface="Calibri"/>
                <a:cs typeface="Times New Roman"/>
              </a:rPr>
              <a:t>controls statements had unanimous agreement from the 14 </a:t>
            </a:r>
            <a:r>
              <a:rPr lang="en-US" dirty="0" smtClean="0">
                <a:latin typeface="Calibri"/>
                <a:ea typeface="Calibri"/>
                <a:cs typeface="Times New Roman"/>
              </a:rPr>
              <a:t>Labs</a:t>
            </a:r>
            <a:endParaRPr lang="en-US" sz="1400" dirty="0" smtClean="0">
              <a:latin typeface="Calibri"/>
              <a:ea typeface="Calibri"/>
              <a:cs typeface="Times New Roman"/>
            </a:endParaRPr>
          </a:p>
          <a:p>
            <a:pPr marL="342900" lvl="1">
              <a:lnSpc>
                <a:spcPct val="115000"/>
              </a:lnSpc>
            </a:pPr>
            <a:r>
              <a:rPr lang="en-US" dirty="0" smtClean="0">
                <a:latin typeface="Calibri"/>
                <a:ea typeface="Calibri"/>
                <a:cs typeface="Times New Roman"/>
              </a:rPr>
              <a:t>5 </a:t>
            </a:r>
            <a:r>
              <a:rPr lang="en-US" dirty="0">
                <a:latin typeface="Calibri"/>
                <a:ea typeface="Calibri"/>
                <a:cs typeface="Times New Roman"/>
              </a:rPr>
              <a:t>controls statements had 13 Labs agreeing and 1 </a:t>
            </a:r>
            <a:r>
              <a:rPr lang="en-US" dirty="0" smtClean="0">
                <a:latin typeface="Calibri"/>
                <a:ea typeface="Calibri"/>
                <a:cs typeface="Times New Roman"/>
              </a:rPr>
              <a:t>disagreeing</a:t>
            </a:r>
          </a:p>
          <a:p>
            <a:pPr marL="342900" lvl="1">
              <a:lnSpc>
                <a:spcPct val="115000"/>
              </a:lnSpc>
            </a:pPr>
            <a:r>
              <a:rPr lang="en-US" dirty="0" smtClean="0">
                <a:latin typeface="Calibri"/>
                <a:ea typeface="Calibri"/>
                <a:cs typeface="Times New Roman"/>
              </a:rPr>
              <a:t>2 </a:t>
            </a:r>
            <a:r>
              <a:rPr lang="en-US" dirty="0">
                <a:latin typeface="Calibri"/>
                <a:ea typeface="Calibri"/>
                <a:cs typeface="Times New Roman"/>
              </a:rPr>
              <a:t>controls statements had 12 Labs agreeing and 2 </a:t>
            </a:r>
            <a:r>
              <a:rPr lang="en-US" dirty="0" smtClean="0">
                <a:latin typeface="Calibri"/>
                <a:ea typeface="Calibri"/>
                <a:cs typeface="Times New Roman"/>
              </a:rPr>
              <a:t>disagreeing</a:t>
            </a:r>
          </a:p>
          <a:p>
            <a:pPr marL="342900" lvl="1">
              <a:lnSpc>
                <a:spcPct val="115000"/>
              </a:lnSpc>
            </a:pPr>
            <a:r>
              <a:rPr lang="en-US" dirty="0" smtClean="0">
                <a:latin typeface="Calibri"/>
                <a:ea typeface="Calibri"/>
                <a:cs typeface="Times New Roman"/>
              </a:rPr>
              <a:t>1 </a:t>
            </a:r>
            <a:r>
              <a:rPr lang="en-US" dirty="0">
                <a:latin typeface="Calibri"/>
                <a:ea typeface="Calibri"/>
                <a:cs typeface="Times New Roman"/>
              </a:rPr>
              <a:t>controls statement had 10 Labs agreeing and 4 </a:t>
            </a:r>
            <a:r>
              <a:rPr lang="en-US" dirty="0" smtClean="0">
                <a:latin typeface="Calibri"/>
                <a:ea typeface="Calibri"/>
                <a:cs typeface="Times New Roman"/>
              </a:rPr>
              <a:t>disagreeing</a:t>
            </a:r>
          </a:p>
          <a:p>
            <a:pPr marL="342900" lvl="2" indent="0">
              <a:lnSpc>
                <a:spcPct val="115000"/>
              </a:lnSpc>
              <a:buNone/>
            </a:pPr>
            <a:r>
              <a:rPr lang="en-US" dirty="0" smtClean="0">
                <a:latin typeface="Calibri"/>
                <a:ea typeface="Calibri"/>
                <a:cs typeface="Times New Roman"/>
              </a:rPr>
              <a:t>*When </a:t>
            </a:r>
            <a:r>
              <a:rPr lang="en-US" dirty="0">
                <a:latin typeface="Calibri"/>
                <a:ea typeface="Calibri"/>
                <a:cs typeface="Times New Roman"/>
              </a:rPr>
              <a:t>two responses came from one Lab, the response from the LSO took precedence.</a:t>
            </a:r>
            <a:endParaRPr lang="en-US" sz="1400" dirty="0">
              <a:latin typeface="Calibri"/>
              <a:ea typeface="Calibri"/>
              <a:cs typeface="Times New Roman"/>
            </a:endParaRPr>
          </a:p>
          <a:p>
            <a:endParaRPr lang="en-US" dirty="0"/>
          </a:p>
        </p:txBody>
      </p:sp>
      <p:sp>
        <p:nvSpPr>
          <p:cNvPr id="3" name="Title 2"/>
          <p:cNvSpPr>
            <a:spLocks noGrp="1"/>
          </p:cNvSpPr>
          <p:nvPr>
            <p:ph type="title" idx="4294967295"/>
          </p:nvPr>
        </p:nvSpPr>
        <p:spPr>
          <a:xfrm>
            <a:off x="457200" y="164631"/>
            <a:ext cx="8229600" cy="756578"/>
          </a:xfrm>
        </p:spPr>
        <p:txBody>
          <a:bodyPr/>
          <a:lstStyle/>
          <a:p>
            <a:r>
              <a:rPr lang="en-US" dirty="0" smtClean="0"/>
              <a:t>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4160400"/>
              </p:ext>
            </p:extLst>
          </p:nvPr>
        </p:nvGraphicFramePr>
        <p:xfrm>
          <a:off x="1306286" y="3778177"/>
          <a:ext cx="6600824" cy="929670"/>
        </p:xfrm>
        <a:graphic>
          <a:graphicData uri="http://schemas.openxmlformats.org/drawingml/2006/table">
            <a:tbl>
              <a:tblPr firstRow="1" firstCol="1" bandRow="1">
                <a:tableStyleId>{5C22544A-7EE6-4342-B048-85BDC9FD1C3A}</a:tableStyleId>
              </a:tblPr>
              <a:tblGrid>
                <a:gridCol w="5895882"/>
                <a:gridCol w="704942"/>
              </a:tblGrid>
              <a:tr h="351312">
                <a:tc>
                  <a:txBody>
                    <a:bodyPr/>
                    <a:lstStyle/>
                    <a:p>
                      <a:pPr marL="0" marR="0">
                        <a:lnSpc>
                          <a:spcPct val="115000"/>
                        </a:lnSpc>
                        <a:spcBef>
                          <a:spcPts val="0"/>
                        </a:spcBef>
                        <a:spcAft>
                          <a:spcPts val="0"/>
                        </a:spcAft>
                      </a:pPr>
                      <a:r>
                        <a:rPr lang="en-US" sz="1100" dirty="0">
                          <a:effectLst/>
                        </a:rPr>
                        <a:t>Research Laser Labs (with associated Principal Investigators or Program Managers)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100%</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User Facility (provided for non-employee research and investigations)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51.74%</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Industrial Laser (primarily operated as Class 1 laser systems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64.29%</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dirty="0">
                          <a:effectLst/>
                        </a:rPr>
                        <a:t>Other</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0.00%</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5943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57200" y="164631"/>
            <a:ext cx="8229600" cy="756578"/>
          </a:xfrm>
        </p:spPr>
        <p:txBody>
          <a:bodyPr/>
          <a:lstStyle/>
          <a:p>
            <a:r>
              <a:rPr lang="en-US" dirty="0" smtClean="0"/>
              <a:t>LCA Warning Device</a:t>
            </a:r>
            <a:endParaRPr lang="en-US" dirty="0"/>
          </a:p>
        </p:txBody>
      </p:sp>
      <p:sp>
        <p:nvSpPr>
          <p:cNvPr id="5"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smtClean="0">
                <a:solidFill>
                  <a:schemeClr val="bg1"/>
                </a:solidFill>
                <a:latin typeface="Calibri" panose="020F0502020204030204" pitchFamily="34" charset="0"/>
                <a:cs typeface="Calibri" panose="020F0502020204030204" pitchFamily="34" charset="0"/>
              </a:rPr>
              <a:t>The engineered control ensures worker protection rather than relying on a worker to announce…</a:t>
            </a:r>
            <a:endParaRPr lang="en-US" sz="1400" dirty="0">
              <a:solidFill>
                <a:schemeClr val="bg1"/>
              </a:solidFill>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457199" y="1077516"/>
            <a:ext cx="8209503" cy="3318638"/>
          </a:xfrm>
        </p:spPr>
        <p:txBody>
          <a:bodyPr>
            <a:normAutofit fontScale="85000" lnSpcReduction="20000"/>
          </a:bodyPr>
          <a:lstStyle/>
          <a:p>
            <a:pPr marL="0" marR="0">
              <a:lnSpc>
                <a:spcPct val="115000"/>
              </a:lnSpc>
              <a:spcBef>
                <a:spcPts val="0"/>
              </a:spcBef>
              <a:spcAft>
                <a:spcPts val="1000"/>
              </a:spcAft>
            </a:pPr>
            <a:r>
              <a:rPr lang="en-US" dirty="0">
                <a:latin typeface="Calibri"/>
                <a:ea typeface="Calibri"/>
                <a:cs typeface="Times New Roman"/>
              </a:rPr>
              <a:t>An LCA Warning Device </a:t>
            </a:r>
            <a:r>
              <a:rPr lang="en-US" i="1" dirty="0">
                <a:solidFill>
                  <a:srgbClr val="FF0000"/>
                </a:solidFill>
                <a:latin typeface="Calibri"/>
                <a:ea typeface="Calibri"/>
                <a:cs typeface="Times New Roman"/>
              </a:rPr>
              <a:t>shall</a:t>
            </a:r>
            <a:r>
              <a:rPr lang="en-US" dirty="0">
                <a:solidFill>
                  <a:srgbClr val="FF0000"/>
                </a:solidFill>
                <a:latin typeface="Calibri"/>
                <a:ea typeface="Calibri"/>
                <a:cs typeface="Times New Roman"/>
              </a:rPr>
              <a:t> </a:t>
            </a:r>
            <a:r>
              <a:rPr lang="en-US" dirty="0">
                <a:latin typeface="Calibri"/>
                <a:ea typeface="Calibri"/>
                <a:cs typeface="Times New Roman"/>
              </a:rPr>
              <a:t>be installed at the LCA entryway so it is visible prior to entry.  It </a:t>
            </a:r>
            <a:r>
              <a:rPr lang="en-US" i="1" dirty="0">
                <a:solidFill>
                  <a:srgbClr val="FF0000"/>
                </a:solidFill>
                <a:latin typeface="Calibri"/>
                <a:ea typeface="Calibri"/>
                <a:cs typeface="Times New Roman"/>
              </a:rPr>
              <a:t>shall</a:t>
            </a:r>
            <a:r>
              <a:rPr lang="en-US" dirty="0">
                <a:latin typeface="Calibri"/>
                <a:ea typeface="Calibri"/>
                <a:cs typeface="Times New Roman"/>
              </a:rPr>
              <a:t> also be installed inside the LCA, where it </a:t>
            </a:r>
            <a:r>
              <a:rPr lang="en-US" dirty="0">
                <a:solidFill>
                  <a:srgbClr val="FF0000"/>
                </a:solidFill>
                <a:latin typeface="Calibri"/>
                <a:ea typeface="Calibri"/>
                <a:cs typeface="Times New Roman"/>
              </a:rPr>
              <a:t>should</a:t>
            </a:r>
            <a:r>
              <a:rPr lang="en-US" dirty="0">
                <a:latin typeface="Calibri"/>
                <a:ea typeface="Calibri"/>
                <a:cs typeface="Times New Roman"/>
              </a:rPr>
              <a:t> be easily viewable to persons in the LCA.  It </a:t>
            </a:r>
            <a:r>
              <a:rPr lang="en-US" dirty="0">
                <a:solidFill>
                  <a:srgbClr val="FF0000"/>
                </a:solidFill>
                <a:latin typeface="Calibri"/>
                <a:ea typeface="Calibri"/>
                <a:cs typeface="Times New Roman"/>
              </a:rPr>
              <a:t>should </a:t>
            </a:r>
            <a:r>
              <a:rPr lang="en-US" dirty="0">
                <a:latin typeface="Calibri"/>
                <a:ea typeface="Calibri"/>
                <a:cs typeface="Times New Roman"/>
              </a:rPr>
              <a:t>be electronically interfaced to a laser power supply, safety shutter, or safety interlock system.</a:t>
            </a:r>
            <a:endParaRPr lang="en-US" sz="1600" dirty="0">
              <a:latin typeface="Calibri"/>
              <a:ea typeface="Calibri"/>
              <a:cs typeface="Times New Roman"/>
            </a:endParaRPr>
          </a:p>
          <a:p>
            <a:pPr marL="0" marR="0">
              <a:lnSpc>
                <a:spcPct val="115000"/>
              </a:lnSpc>
              <a:spcBef>
                <a:spcPts val="0"/>
              </a:spcBef>
              <a:spcAft>
                <a:spcPts val="1000"/>
              </a:spcAft>
            </a:pPr>
            <a:r>
              <a:rPr lang="en-US" dirty="0">
                <a:latin typeface="Calibri"/>
                <a:ea typeface="Calibri"/>
                <a:cs typeface="Times New Roman"/>
              </a:rPr>
              <a:t>An exception to the LCA Warning Device requirements above is permitted in cases where the Laser Safety Officer (LSO) determines that the NHZ within the LCA is very limited in extent.  In this case the LSO </a:t>
            </a:r>
            <a:r>
              <a:rPr lang="en-US" i="1" dirty="0">
                <a:solidFill>
                  <a:srgbClr val="FF0000"/>
                </a:solidFill>
                <a:latin typeface="Calibri"/>
                <a:ea typeface="Calibri"/>
                <a:cs typeface="Times New Roman"/>
              </a:rPr>
              <a:t>shall</a:t>
            </a:r>
            <a:r>
              <a:rPr lang="en-US" dirty="0">
                <a:solidFill>
                  <a:srgbClr val="FF0000"/>
                </a:solidFill>
                <a:latin typeface="Calibri"/>
                <a:ea typeface="Calibri"/>
                <a:cs typeface="Times New Roman"/>
              </a:rPr>
              <a:t> </a:t>
            </a:r>
            <a:r>
              <a:rPr lang="en-US" dirty="0">
                <a:latin typeface="Calibri"/>
                <a:ea typeface="Calibri"/>
                <a:cs typeface="Times New Roman"/>
              </a:rPr>
              <a:t>require an NHZ warning device, sign or label to clearly communicate where laser radiation may be present above Class 3R levels</a:t>
            </a:r>
            <a:r>
              <a:rPr lang="en-US" dirty="0" smtClean="0">
                <a:latin typeface="Calibri"/>
                <a:ea typeface="Calibri"/>
                <a:cs typeface="Times New Roman"/>
              </a:rPr>
              <a:t>.</a:t>
            </a:r>
          </a:p>
          <a:p>
            <a:pPr marL="342900" lvl="1">
              <a:lnSpc>
                <a:spcPct val="115000"/>
              </a:lnSpc>
            </a:pPr>
            <a:r>
              <a:rPr lang="en-US" i="1" dirty="0">
                <a:latin typeface="Calibri"/>
                <a:ea typeface="Calibri"/>
                <a:cs typeface="Times New Roman"/>
              </a:rPr>
              <a:t>Deviations from Z136.1-2014: </a:t>
            </a:r>
            <a:endParaRPr lang="en-US" dirty="0" smtClean="0">
              <a:latin typeface="Calibri"/>
              <a:ea typeface="Calibri"/>
              <a:cs typeface="Times New Roman"/>
            </a:endParaRPr>
          </a:p>
          <a:p>
            <a:pPr marL="514350" lvl="2">
              <a:lnSpc>
                <a:spcPct val="115000"/>
              </a:lnSpc>
            </a:pPr>
            <a:r>
              <a:rPr lang="en-US" i="1" dirty="0" smtClean="0">
                <a:latin typeface="Calibri"/>
                <a:ea typeface="Calibri"/>
                <a:cs typeface="Times New Roman"/>
              </a:rPr>
              <a:t>Z136.1 </a:t>
            </a:r>
            <a:r>
              <a:rPr lang="en-US" i="1" dirty="0">
                <a:latin typeface="Calibri"/>
                <a:ea typeface="Calibri"/>
                <a:cs typeface="Times New Roman"/>
              </a:rPr>
              <a:t>gives requirement as </a:t>
            </a:r>
            <a:r>
              <a:rPr lang="en-US" dirty="0">
                <a:solidFill>
                  <a:srgbClr val="FF0000"/>
                </a:solidFill>
                <a:latin typeface="Calibri"/>
                <a:ea typeface="Calibri"/>
                <a:cs typeface="Times New Roman"/>
              </a:rPr>
              <a:t>should</a:t>
            </a:r>
            <a:r>
              <a:rPr lang="en-US" i="1" dirty="0">
                <a:latin typeface="Calibri"/>
                <a:ea typeface="Calibri"/>
                <a:cs typeface="Times New Roman"/>
              </a:rPr>
              <a:t> for Class </a:t>
            </a:r>
            <a:r>
              <a:rPr lang="en-US" i="1" dirty="0" smtClean="0">
                <a:latin typeface="Calibri"/>
                <a:ea typeface="Calibri"/>
                <a:cs typeface="Times New Roman"/>
              </a:rPr>
              <a:t>3B.</a:t>
            </a:r>
            <a:endParaRPr lang="en-US" dirty="0" smtClean="0">
              <a:latin typeface="Calibri"/>
              <a:ea typeface="Calibri"/>
              <a:cs typeface="Times New Roman"/>
            </a:endParaRPr>
          </a:p>
          <a:p>
            <a:pPr marL="514350" lvl="2">
              <a:lnSpc>
                <a:spcPct val="115000"/>
              </a:lnSpc>
            </a:pPr>
            <a:r>
              <a:rPr lang="en-US" i="1" dirty="0" smtClean="0">
                <a:latin typeface="Calibri"/>
                <a:ea typeface="Calibri"/>
                <a:cs typeface="Times New Roman"/>
              </a:rPr>
              <a:t>Z136.1 </a:t>
            </a:r>
            <a:r>
              <a:rPr lang="en-US" i="1" dirty="0">
                <a:latin typeface="Calibri"/>
                <a:ea typeface="Calibri"/>
                <a:cs typeface="Times New Roman"/>
              </a:rPr>
              <a:t>states separate requirements for an Area Warning Device </a:t>
            </a:r>
            <a:r>
              <a:rPr lang="en-US" i="1" dirty="0" smtClean="0">
                <a:latin typeface="Calibri"/>
                <a:ea typeface="Calibri"/>
                <a:cs typeface="Times New Roman"/>
              </a:rPr>
              <a:t>				              (</a:t>
            </a:r>
            <a:r>
              <a:rPr lang="en-US" i="1" dirty="0">
                <a:latin typeface="Calibri"/>
                <a:ea typeface="Calibri"/>
                <a:cs typeface="Times New Roman"/>
              </a:rPr>
              <a:t>visible prior to entry) and a Laser Radiation Emission Warning (visible inside the LCA). </a:t>
            </a:r>
            <a:endParaRPr lang="en-US" dirty="0" smtClean="0">
              <a:latin typeface="Calibri"/>
              <a:ea typeface="Calibri"/>
              <a:cs typeface="Times New Roman"/>
            </a:endParaRPr>
          </a:p>
          <a:p>
            <a:pPr marL="514350" lvl="2">
              <a:lnSpc>
                <a:spcPct val="115000"/>
              </a:lnSpc>
            </a:pPr>
            <a:r>
              <a:rPr lang="en-US" i="1" dirty="0" smtClean="0">
                <a:latin typeface="Calibri"/>
                <a:ea typeface="Calibri"/>
                <a:cs typeface="Times New Roman"/>
              </a:rPr>
              <a:t>Z136.1 </a:t>
            </a:r>
            <a:r>
              <a:rPr lang="en-US" i="1" dirty="0">
                <a:latin typeface="Calibri"/>
                <a:ea typeface="Calibri"/>
                <a:cs typeface="Times New Roman"/>
              </a:rPr>
              <a:t>does not describe the exception noted for NHZs with limited </a:t>
            </a:r>
            <a:r>
              <a:rPr lang="en-US" i="1" dirty="0" smtClean="0">
                <a:latin typeface="Calibri"/>
                <a:ea typeface="Calibri"/>
                <a:cs typeface="Times New Roman"/>
              </a:rPr>
              <a:t>extent Z136.1 		                  does </a:t>
            </a:r>
            <a:r>
              <a:rPr lang="en-US" i="1" dirty="0">
                <a:latin typeface="Calibri"/>
                <a:ea typeface="Calibri"/>
                <a:cs typeface="Times New Roman"/>
              </a:rPr>
              <a:t>not define an LCA Warning Device, but instead gives examples of visible and </a:t>
            </a:r>
            <a:r>
              <a:rPr lang="en-US" i="1" dirty="0" smtClean="0">
                <a:latin typeface="Calibri"/>
                <a:ea typeface="Calibri"/>
                <a:cs typeface="Times New Roman"/>
              </a:rPr>
              <a:t>                                                                                 audible </a:t>
            </a:r>
            <a:r>
              <a:rPr lang="en-US" i="1" dirty="0">
                <a:latin typeface="Calibri"/>
                <a:ea typeface="Calibri"/>
                <a:cs typeface="Times New Roman"/>
              </a:rPr>
              <a:t>devices</a:t>
            </a:r>
            <a:r>
              <a:rPr lang="en-US" i="1" dirty="0" smtClean="0">
                <a:latin typeface="Calibri"/>
                <a:ea typeface="Calibri"/>
                <a:cs typeface="Times New Roman"/>
              </a:rPr>
              <a:t>.</a:t>
            </a:r>
          </a:p>
          <a:p>
            <a:pPr marL="0">
              <a:lnSpc>
                <a:spcPct val="115000"/>
              </a:lnSpc>
              <a:spcBef>
                <a:spcPts val="600"/>
              </a:spcBef>
            </a:pPr>
            <a:r>
              <a:rPr lang="en-US" dirty="0" smtClean="0">
                <a:latin typeface="Calibri"/>
                <a:ea typeface="Calibri"/>
                <a:cs typeface="Times New Roman"/>
              </a:rPr>
              <a:t>One Lab disagreed with the statement</a:t>
            </a:r>
            <a:endParaRPr lang="en-US" dirty="0">
              <a:latin typeface="Calibri"/>
              <a:ea typeface="Calibri"/>
              <a:cs typeface="Times New Roman"/>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tretch/>
        </p:blipFill>
        <p:spPr bwMode="auto">
          <a:xfrm>
            <a:off x="6245051" y="2572817"/>
            <a:ext cx="2568633" cy="168748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3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81144"/>
            <a:ext cx="8229600" cy="3375962"/>
          </a:xfrm>
        </p:spPr>
        <p:txBody>
          <a:bodyPr>
            <a:normAutofit/>
          </a:bodyPr>
          <a:lstStyle/>
          <a:p>
            <a:pPr marL="0" marR="0">
              <a:lnSpc>
                <a:spcPct val="115000"/>
              </a:lnSpc>
              <a:spcBef>
                <a:spcPts val="0"/>
              </a:spcBef>
              <a:spcAft>
                <a:spcPts val="1000"/>
              </a:spcAft>
            </a:pPr>
            <a:r>
              <a:rPr lang="en-US" dirty="0">
                <a:latin typeface="Calibri"/>
                <a:ea typeface="Calibri"/>
                <a:cs typeface="Times New Roman"/>
              </a:rPr>
              <a:t>A Class 4 LCA </a:t>
            </a:r>
            <a:r>
              <a:rPr lang="en-US" i="1" dirty="0">
                <a:solidFill>
                  <a:srgbClr val="FF0000"/>
                </a:solidFill>
                <a:latin typeface="Calibri"/>
                <a:ea typeface="Calibri"/>
                <a:cs typeface="Times New Roman"/>
              </a:rPr>
              <a:t>shall</a:t>
            </a:r>
            <a:r>
              <a:rPr lang="en-US" dirty="0">
                <a:latin typeface="Calibri"/>
                <a:ea typeface="Calibri"/>
                <a:cs typeface="Times New Roman"/>
              </a:rPr>
              <a:t> have and a Class 3B LCA </a:t>
            </a:r>
            <a:r>
              <a:rPr lang="en-US" dirty="0">
                <a:solidFill>
                  <a:srgbClr val="FF0000"/>
                </a:solidFill>
                <a:latin typeface="Calibri"/>
                <a:ea typeface="Calibri"/>
                <a:cs typeface="Times New Roman"/>
              </a:rPr>
              <a:t>should</a:t>
            </a:r>
            <a:r>
              <a:rPr lang="en-US" dirty="0">
                <a:latin typeface="Calibri"/>
                <a:ea typeface="Calibri"/>
                <a:cs typeface="Times New Roman"/>
              </a:rPr>
              <a:t> have a clearly marked Emergency Stop (OFF) device.</a:t>
            </a:r>
          </a:p>
          <a:p>
            <a:pPr marL="342900" lvl="1">
              <a:lnSpc>
                <a:spcPct val="115000"/>
              </a:lnSpc>
            </a:pPr>
            <a:r>
              <a:rPr lang="en-US" i="1" dirty="0">
                <a:latin typeface="Calibri"/>
                <a:ea typeface="Calibri"/>
                <a:cs typeface="Times New Roman"/>
              </a:rPr>
              <a:t>Deviations from </a:t>
            </a:r>
            <a:r>
              <a:rPr lang="en-US" i="1" dirty="0" smtClean="0">
                <a:latin typeface="Calibri"/>
                <a:ea typeface="Calibri"/>
                <a:cs typeface="Times New Roman"/>
              </a:rPr>
              <a:t>Z136.1-2014:</a:t>
            </a:r>
            <a:endParaRPr lang="en-US" dirty="0" smtClean="0">
              <a:latin typeface="Calibri"/>
              <a:ea typeface="Calibri"/>
              <a:cs typeface="Times New Roman"/>
            </a:endParaRPr>
          </a:p>
          <a:p>
            <a:pPr marL="514350" lvl="2">
              <a:lnSpc>
                <a:spcPct val="115000"/>
              </a:lnSpc>
            </a:pPr>
            <a:r>
              <a:rPr lang="en-US" i="1" dirty="0" smtClean="0">
                <a:latin typeface="Calibri"/>
                <a:ea typeface="Calibri"/>
                <a:cs typeface="Times New Roman"/>
              </a:rPr>
              <a:t>Z136.1 </a:t>
            </a:r>
            <a:r>
              <a:rPr lang="en-US" i="1" dirty="0">
                <a:latin typeface="Calibri"/>
                <a:ea typeface="Calibri"/>
                <a:cs typeface="Times New Roman"/>
              </a:rPr>
              <a:t>has no requirement for Class 3B LCAs</a:t>
            </a:r>
            <a:r>
              <a:rPr lang="en-US" i="1" dirty="0" smtClean="0">
                <a:latin typeface="Calibri"/>
                <a:ea typeface="Calibri"/>
                <a:cs typeface="Times New Roman"/>
              </a:rPr>
              <a:t>.</a:t>
            </a:r>
            <a:endParaRPr lang="en-US" dirty="0">
              <a:latin typeface="Calibri"/>
              <a:ea typeface="Calibri"/>
              <a:cs typeface="Times New Roman"/>
            </a:endParaRPr>
          </a:p>
          <a:p>
            <a:pPr marL="514350" lvl="2">
              <a:lnSpc>
                <a:spcPct val="115000"/>
              </a:lnSpc>
            </a:pPr>
            <a:r>
              <a:rPr lang="en-US" i="1" dirty="0" smtClean="0">
                <a:latin typeface="Calibri"/>
                <a:ea typeface="Calibri"/>
                <a:cs typeface="Times New Roman"/>
              </a:rPr>
              <a:t>(</a:t>
            </a:r>
            <a:r>
              <a:rPr lang="en-US" i="1" dirty="0">
                <a:latin typeface="Calibri"/>
                <a:ea typeface="Calibri"/>
                <a:cs typeface="Times New Roman"/>
              </a:rPr>
              <a:t>Z136.8-2012 does not require an Emergency Stop/Off/Shutdown provision</a:t>
            </a:r>
            <a:r>
              <a:rPr lang="en-US" i="1" dirty="0" smtClean="0">
                <a:latin typeface="Calibri"/>
                <a:ea typeface="Calibri"/>
                <a:cs typeface="Times New Roman"/>
              </a:rPr>
              <a:t>.)</a:t>
            </a:r>
            <a:endParaRPr lang="en-US" dirty="0" smtClean="0">
              <a:cs typeface="Times New Roman"/>
            </a:endParaRPr>
          </a:p>
          <a:p>
            <a:pPr marL="0">
              <a:lnSpc>
                <a:spcPct val="115000"/>
              </a:lnSpc>
            </a:pPr>
            <a:r>
              <a:rPr lang="en-US" dirty="0" smtClean="0">
                <a:latin typeface="Calibri"/>
                <a:ea typeface="Calibri"/>
                <a:cs typeface="Times New Roman"/>
              </a:rPr>
              <a:t>One lab disagreed with the statement</a:t>
            </a:r>
          </a:p>
        </p:txBody>
      </p:sp>
      <p:sp>
        <p:nvSpPr>
          <p:cNvPr id="3" name="Title 2"/>
          <p:cNvSpPr>
            <a:spLocks noGrp="1"/>
          </p:cNvSpPr>
          <p:nvPr>
            <p:ph type="title" idx="4294967295"/>
          </p:nvPr>
        </p:nvSpPr>
        <p:spPr>
          <a:xfrm>
            <a:off x="457200" y="164631"/>
            <a:ext cx="8229600" cy="756578"/>
          </a:xfrm>
        </p:spPr>
        <p:txBody>
          <a:bodyPr/>
          <a:lstStyle/>
          <a:p>
            <a:r>
              <a:rPr lang="en-US" dirty="0"/>
              <a:t>Emergency Stop (OFF) Device (Class 3B or Class 4 LCA)</a:t>
            </a:r>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smtClean="0">
                <a:solidFill>
                  <a:schemeClr val="bg1"/>
                </a:solidFill>
                <a:latin typeface="Calibri" panose="020F0502020204030204" pitchFamily="34" charset="0"/>
                <a:cs typeface="Calibri" panose="020F0502020204030204" pitchFamily="34" charset="0"/>
              </a:rPr>
              <a:t>A marked switch on a power supply or even a keystroke is generally not sufficient if emergency personnel must enter</a:t>
            </a:r>
            <a:endParaRPr lang="en-US" sz="1400" dirty="0">
              <a:solidFill>
                <a:schemeClr val="bg1"/>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7500" y="1542423"/>
            <a:ext cx="2185104" cy="219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13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libri"/>
                <a:ea typeface="Calibri"/>
                <a:cs typeface="Times New Roman"/>
              </a:rPr>
              <a:t>Remote Interlock Connector (Class 3B or Class 4)</a:t>
            </a:r>
            <a:endParaRPr lang="en-US" dirty="0"/>
          </a:p>
        </p:txBody>
      </p:sp>
      <p:sp>
        <p:nvSpPr>
          <p:cNvPr id="6" name="Content Placeholder 5"/>
          <p:cNvSpPr>
            <a:spLocks noGrp="1"/>
          </p:cNvSpPr>
          <p:nvPr>
            <p:ph idx="1"/>
          </p:nvPr>
        </p:nvSpPr>
        <p:spPr>
          <a:xfrm>
            <a:off x="465825" y="1077516"/>
            <a:ext cx="8020007" cy="3661149"/>
          </a:xfrm>
        </p:spPr>
        <p:txBody>
          <a:bodyPr/>
          <a:lstStyle/>
          <a:p>
            <a:r>
              <a:rPr lang="en-US" dirty="0">
                <a:latin typeface="Calibri"/>
                <a:ea typeface="Calibri"/>
                <a:cs typeface="Times New Roman"/>
              </a:rPr>
              <a:t>Class 3B and Class 4 laser sources </a:t>
            </a:r>
            <a:r>
              <a:rPr lang="en-US" dirty="0">
                <a:solidFill>
                  <a:srgbClr val="FF0000"/>
                </a:solidFill>
                <a:latin typeface="Calibri"/>
                <a:ea typeface="Calibri"/>
                <a:cs typeface="Times New Roman"/>
              </a:rPr>
              <a:t>should</a:t>
            </a:r>
            <a:r>
              <a:rPr lang="en-US" dirty="0">
                <a:latin typeface="Calibri"/>
                <a:ea typeface="Calibri"/>
                <a:cs typeface="Times New Roman"/>
              </a:rPr>
              <a:t> have a remote interlock </a:t>
            </a:r>
            <a:r>
              <a:rPr lang="en-US" dirty="0" smtClean="0">
                <a:latin typeface="Calibri"/>
                <a:ea typeface="Calibri"/>
                <a:cs typeface="Times New Roman"/>
              </a:rPr>
              <a:t>connector</a:t>
            </a:r>
          </a:p>
          <a:p>
            <a:pPr lvl="1"/>
            <a:r>
              <a:rPr lang="en-US" i="1" dirty="0" smtClean="0">
                <a:latin typeface="Calibri"/>
                <a:ea typeface="Calibri"/>
                <a:cs typeface="Times New Roman"/>
              </a:rPr>
              <a:t>Deviations </a:t>
            </a:r>
            <a:r>
              <a:rPr lang="en-US" i="1" dirty="0">
                <a:latin typeface="Calibri"/>
                <a:ea typeface="Calibri"/>
                <a:cs typeface="Times New Roman"/>
              </a:rPr>
              <a:t>from </a:t>
            </a:r>
            <a:r>
              <a:rPr lang="en-US" i="1" dirty="0" smtClean="0">
                <a:latin typeface="Calibri"/>
                <a:ea typeface="Calibri"/>
                <a:cs typeface="Times New Roman"/>
              </a:rPr>
              <a:t>Z136.1-2014:</a:t>
            </a:r>
            <a:endParaRPr lang="en-US" dirty="0">
              <a:latin typeface="Calibri"/>
              <a:ea typeface="Calibri"/>
              <a:cs typeface="Times New Roman"/>
            </a:endParaRPr>
          </a:p>
          <a:p>
            <a:pPr lvl="2"/>
            <a:r>
              <a:rPr lang="en-US" i="1" dirty="0" smtClean="0">
                <a:latin typeface="Calibri"/>
                <a:ea typeface="Calibri"/>
                <a:cs typeface="Times New Roman"/>
              </a:rPr>
              <a:t>Z136.1 </a:t>
            </a:r>
            <a:r>
              <a:rPr lang="en-US" i="1" dirty="0">
                <a:latin typeface="Calibri"/>
                <a:ea typeface="Calibri"/>
                <a:cs typeface="Times New Roman"/>
              </a:rPr>
              <a:t>has no requirement.  This was present in the 2007 revision</a:t>
            </a:r>
            <a:r>
              <a:rPr lang="en-US" i="1" dirty="0" smtClean="0">
                <a:latin typeface="Calibri"/>
                <a:ea typeface="Calibri"/>
                <a:cs typeface="Times New Roman"/>
              </a:rPr>
              <a:t>.</a:t>
            </a:r>
            <a:endParaRPr lang="en-US" dirty="0" smtClean="0">
              <a:latin typeface="Calibri"/>
              <a:ea typeface="Calibri"/>
              <a:cs typeface="Times New Roman"/>
            </a:endParaRPr>
          </a:p>
          <a:p>
            <a:pPr lvl="2"/>
            <a:r>
              <a:rPr lang="en-US" i="1" dirty="0" smtClean="0">
                <a:latin typeface="Calibri"/>
                <a:ea typeface="Calibri"/>
                <a:cs typeface="Times New Roman"/>
              </a:rPr>
              <a:t>(</a:t>
            </a:r>
            <a:r>
              <a:rPr lang="en-US" i="1" dirty="0">
                <a:latin typeface="Calibri"/>
                <a:ea typeface="Calibri"/>
                <a:cs typeface="Times New Roman"/>
              </a:rPr>
              <a:t>Z136.8-2012 also has no requirement</a:t>
            </a:r>
            <a:r>
              <a:rPr lang="en-US" i="1" dirty="0" smtClean="0">
                <a:latin typeface="Calibri"/>
                <a:ea typeface="Calibri"/>
                <a:cs typeface="Times New Roman"/>
              </a:rPr>
              <a:t>.)</a:t>
            </a:r>
          </a:p>
          <a:p>
            <a:pPr marL="0">
              <a:lnSpc>
                <a:spcPct val="115000"/>
              </a:lnSpc>
              <a:spcAft>
                <a:spcPts val="0"/>
              </a:spcAft>
            </a:pPr>
            <a:r>
              <a:rPr lang="en-US" dirty="0" smtClean="0">
                <a:latin typeface="Calibri"/>
                <a:ea typeface="Calibri"/>
                <a:cs typeface="Times New Roman"/>
              </a:rPr>
              <a:t>There was no disagreement on this statement</a:t>
            </a:r>
          </a:p>
        </p:txBody>
      </p:sp>
      <p:sp>
        <p:nvSpPr>
          <p:cNvPr id="4" name="Rectangle 7"/>
          <p:cNvSpPr>
            <a:spLocks noChangeArrowheads="1"/>
          </p:cNvSpPr>
          <p:nvPr/>
        </p:nvSpPr>
        <p:spPr bwMode="auto">
          <a:xfrm>
            <a:off x="0" y="4457105"/>
            <a:ext cx="9144000" cy="307777"/>
          </a:xfrm>
          <a:prstGeom prst="rect">
            <a:avLst/>
          </a:prstGeom>
          <a:solidFill>
            <a:schemeClr val="accent1">
              <a:lumMod val="75000"/>
            </a:schemeClr>
          </a:solidFill>
          <a:ln w="9525">
            <a:noFill/>
            <a:miter lim="800000"/>
            <a:headEnd/>
            <a:tailEnd/>
          </a:ln>
        </p:spPr>
        <p:txBody>
          <a:bodyPr wrap="square" anchor="b" anchorCtr="0">
            <a:spAutoFit/>
          </a:bodyPr>
          <a:lstStyle/>
          <a:p>
            <a:pPr algn="ctr" eaLnBrk="0" hangingPunct="0"/>
            <a:r>
              <a:rPr lang="en-US" sz="1400" dirty="0">
                <a:solidFill>
                  <a:schemeClr val="bg1"/>
                </a:solidFill>
                <a:latin typeface="Calibri" panose="020F0502020204030204" pitchFamily="34" charset="0"/>
                <a:cs typeface="Calibri" panose="020F0502020204030204" pitchFamily="34" charset="0"/>
              </a:rPr>
              <a:t>The use of a remote interlock connector is paramount for the protection of non-laser </a:t>
            </a:r>
            <a:r>
              <a:rPr lang="en-US" sz="1400" dirty="0" smtClean="0">
                <a:solidFill>
                  <a:schemeClr val="bg1"/>
                </a:solidFill>
                <a:latin typeface="Calibri" panose="020F0502020204030204" pitchFamily="34" charset="0"/>
                <a:cs typeface="Calibri" panose="020F0502020204030204" pitchFamily="34" charset="0"/>
              </a:rPr>
              <a:t>workers. </a:t>
            </a:r>
            <a:endParaRPr lang="en-US" sz="1400" dirty="0">
              <a:solidFill>
                <a:schemeClr val="bg1"/>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474247" y="1396409"/>
            <a:ext cx="1493854" cy="2910441"/>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9234" y="2133189"/>
            <a:ext cx="2005013" cy="2401888"/>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8.24_wide-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2015_PPT_UNC_V8.24_wide-16x9</Template>
  <TotalTime>9118</TotalTime>
  <Words>1708</Words>
  <Application>Microsoft Office PowerPoint</Application>
  <PresentationFormat>On-screen Show (16:9)</PresentationFormat>
  <Paragraphs>191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2015_PPT_UNC_V8.24_wide-16x9</vt:lpstr>
      <vt:lpstr>DOE EFCOG Laser Safety Task Group - Benchmark Study of ANSI Z136.1 (2014) Controls Requirements</vt:lpstr>
      <vt:lpstr>Purpose </vt:lpstr>
      <vt:lpstr>Basis for Report</vt:lpstr>
      <vt:lpstr>Topics of focus</vt:lpstr>
      <vt:lpstr>Approach</vt:lpstr>
      <vt:lpstr>Data</vt:lpstr>
      <vt:lpstr>LCA Warning Device</vt:lpstr>
      <vt:lpstr>Emergency Stop (OFF) Device (Class 3B or Class 4 LCA)</vt:lpstr>
      <vt:lpstr>Remote Interlock Connector (Class 3B or Class 4)</vt:lpstr>
      <vt:lpstr>Laser Safety Officer (LSO) Training</vt:lpstr>
      <vt:lpstr>Standard Operating Procedures (SOPs) Requirements</vt:lpstr>
      <vt:lpstr>Skin PPE Requirements</vt:lpstr>
      <vt:lpstr>Skin Exams (UV)</vt:lpstr>
      <vt:lpstr>Medical Baseline Eye Exam </vt:lpstr>
      <vt:lpstr>Full Protection Laser Eyewear</vt:lpstr>
      <vt:lpstr>Alignment Eyewear</vt:lpstr>
      <vt:lpstr>Master Key</vt:lpstr>
      <vt:lpstr>Cover Interlock for a Class 1 Enclosure or Protective Housing</vt:lpstr>
      <vt:lpstr>Beam Stop/Attenuator</vt:lpstr>
      <vt:lpstr>Summary</vt:lpstr>
      <vt:lpstr>THANK YOU!</vt:lpstr>
      <vt:lpstr>PowerPoint Presentation</vt:lpstr>
    </vt:vector>
  </TitlesOfParts>
  <Company>LLNL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EFCOG Laser Safety Task Group - Benchmark Study of ANSI Z136.1 (2014) Controls Requirements</dc:title>
  <dc:creator>King, Jamie J.</dc:creator>
  <cp:lastModifiedBy>King, Jamie J.</cp:lastModifiedBy>
  <cp:revision>59</cp:revision>
  <cp:lastPrinted>2015-04-28T22:04:16Z</cp:lastPrinted>
  <dcterms:created xsi:type="dcterms:W3CDTF">2016-08-02T16:46:09Z</dcterms:created>
  <dcterms:modified xsi:type="dcterms:W3CDTF">2016-08-26T18:04:53Z</dcterms:modified>
</cp:coreProperties>
</file>