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32"/>
  </p:notesMasterIdLst>
  <p:handoutMasterIdLst>
    <p:handoutMasterId r:id="rId33"/>
  </p:handoutMasterIdLst>
  <p:sldIdLst>
    <p:sldId id="265" r:id="rId3"/>
    <p:sldId id="266" r:id="rId4"/>
    <p:sldId id="296" r:id="rId5"/>
    <p:sldId id="297" r:id="rId6"/>
    <p:sldId id="299" r:id="rId7"/>
    <p:sldId id="273" r:id="rId8"/>
    <p:sldId id="269" r:id="rId9"/>
    <p:sldId id="268" r:id="rId10"/>
    <p:sldId id="272" r:id="rId11"/>
    <p:sldId id="276" r:id="rId12"/>
    <p:sldId id="280" r:id="rId13"/>
    <p:sldId id="281" r:id="rId14"/>
    <p:sldId id="279" r:id="rId15"/>
    <p:sldId id="282" r:id="rId16"/>
    <p:sldId id="283" r:id="rId17"/>
    <p:sldId id="284" r:id="rId18"/>
    <p:sldId id="287" r:id="rId19"/>
    <p:sldId id="289" r:id="rId20"/>
    <p:sldId id="291" r:id="rId21"/>
    <p:sldId id="290" r:id="rId22"/>
    <p:sldId id="293" r:id="rId23"/>
    <p:sldId id="270" r:id="rId24"/>
    <p:sldId id="294" r:id="rId25"/>
    <p:sldId id="303" r:id="rId26"/>
    <p:sldId id="306" r:id="rId27"/>
    <p:sldId id="307" r:id="rId28"/>
    <p:sldId id="304" r:id="rId29"/>
    <p:sldId id="295" r:id="rId30"/>
    <p:sldId id="305" r:id="rId3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kumi Matsuzaw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53" autoAdjust="0"/>
  </p:normalViewPr>
  <p:slideViewPr>
    <p:cSldViewPr snapToGrid="0" snapToObjects="1">
      <p:cViewPr>
        <p:scale>
          <a:sx n="90" d="100"/>
          <a:sy n="90" d="100"/>
        </p:scale>
        <p:origin x="-1616" y="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commentAuthors" Target="commentAuthors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625C2E3-26C0-2040-9C7C-701D6480040C}" type="datetimeFigureOut">
              <a:rPr lang="en-US"/>
              <a:pPr>
                <a:defRPr/>
              </a:pPr>
              <a:t>8/6/15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16E29C1B-3F1F-E741-ABDB-57177FA004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4648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8571AD5-49C6-DC4C-9450-4D82D6EA01A7}" type="datetimeFigureOut">
              <a:rPr lang="en-US"/>
              <a:pPr>
                <a:defRPr/>
              </a:pPr>
              <a:t>8/6/15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A16EC801-68E6-BB4D-9CD1-6C5027B9F9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159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EC801-68E6-BB4D-9CD1-6C5027B9F9D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8828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EC801-68E6-BB4D-9CD1-6C5027B9F9D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513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EC801-68E6-BB4D-9CD1-6C5027B9F9D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513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Normalize</a:t>
            </a:r>
            <a:r>
              <a:rPr lang="en-US" baseline="0" dirty="0" smtClean="0"/>
              <a:t> the histograms</a:t>
            </a:r>
            <a:endParaRPr lang="en-US" dirty="0" smtClean="0"/>
          </a:p>
          <a:p>
            <a:r>
              <a:rPr lang="en-US" dirty="0" smtClean="0"/>
              <a:t>Make these into one plot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EC801-68E6-BB4D-9CD1-6C5027B9F9D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513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EC801-68E6-BB4D-9CD1-6C5027B9F9D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513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EC801-68E6-BB4D-9CD1-6C5027B9F9D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513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Hadron flashes</a:t>
            </a:r>
          </a:p>
          <a:p>
            <a:r>
              <a:rPr lang="en-US" dirty="0" smtClean="0"/>
              <a:t>Cosmic ray veto</a:t>
            </a:r>
            <a:r>
              <a:rPr lang="en-US" baseline="0" dirty="0" smtClean="0"/>
              <a:t>-</a:t>
            </a:r>
          </a:p>
          <a:p>
            <a:pPr marL="0" indent="0">
              <a:buNone/>
            </a:pPr>
            <a:r>
              <a:rPr lang="en-US" baseline="0" dirty="0" smtClean="0"/>
              <a:t>1. Cosmic-ray-induced-background scales up with the live window unlike other background. High duty factor</a:t>
            </a:r>
          </a:p>
          <a:p>
            <a:pPr marL="0" indent="0">
              <a:buNone/>
            </a:pPr>
            <a:r>
              <a:rPr lang="en-US" dirty="0" smtClean="0"/>
              <a:t>2.</a:t>
            </a:r>
            <a:r>
              <a:rPr lang="en-US" baseline="0" dirty="0" smtClean="0"/>
              <a:t> Produced neutrons and gammas could false vetoes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EC801-68E6-BB4D-9CD1-6C5027B9F9D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5131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EC801-68E6-BB4D-9CD1-6C5027B9F9D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5131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EC801-68E6-BB4D-9CD1-6C5027B9F9D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719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Quark</a:t>
            </a:r>
            <a:r>
              <a:rPr lang="en-US" baseline="0" dirty="0" smtClean="0"/>
              <a:t> Mixing- CKM matrix (</a:t>
            </a:r>
            <a:r>
              <a:rPr lang="en-US" baseline="0" dirty="0" err="1" smtClean="0"/>
              <a:t>cabibbo-kobayashi-masukawa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Neutrino Mixing- PMNS matrix (</a:t>
            </a:r>
            <a:r>
              <a:rPr lang="en-US" baseline="0" dirty="0" err="1" smtClean="0"/>
              <a:t>Pontecorvo</a:t>
            </a:r>
            <a:r>
              <a:rPr lang="en-US" baseline="0" dirty="0" smtClean="0"/>
              <a:t>-Maki-Nakagawa-Sakata)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EC801-68E6-BB4D-9CD1-6C5027B9F9D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063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EC801-68E6-BB4D-9CD1-6C5027B9F9D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719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EC801-68E6-BB4D-9CD1-6C5027B9F9D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82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EC801-68E6-BB4D-9CD1-6C5027B9F9D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043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Antiproto</a:t>
            </a:r>
            <a:r>
              <a:rPr lang="en-US" baseline="0" dirty="0" smtClean="0"/>
              <a:t>n production threshold: K.E. ≥ </a:t>
            </a:r>
            <a:r>
              <a:rPr lang="en-US" dirty="0" smtClean="0"/>
              <a:t>5.6 </a:t>
            </a:r>
            <a:r>
              <a:rPr lang="en-US" dirty="0" err="1" smtClean="0"/>
              <a:t>GeV</a:t>
            </a:r>
            <a:r>
              <a:rPr lang="en-US" dirty="0" smtClean="0"/>
              <a:t> and, due to Fermi motion, ∼ 4.3 </a:t>
            </a:r>
            <a:r>
              <a:rPr lang="en-US" dirty="0" err="1" smtClean="0"/>
              <a:t>GeV</a:t>
            </a:r>
            <a:r>
              <a:rPr lang="en-US" dirty="0" smtClean="0"/>
              <a:t> for a nuclear target</a:t>
            </a:r>
          </a:p>
          <a:p>
            <a:endParaRPr lang="en-US" dirty="0" smtClean="0"/>
          </a:p>
          <a:p>
            <a:r>
              <a:rPr lang="en-US" dirty="0" smtClean="0"/>
              <a:t>A modest upgrade of the cryogenic cooling capacity for the PIP-II superconducting </a:t>
            </a:r>
            <a:r>
              <a:rPr lang="en-US" dirty="0" err="1" smtClean="0"/>
              <a:t>linac</a:t>
            </a:r>
            <a:r>
              <a:rPr lang="en-US" dirty="0" smtClean="0"/>
              <a:t> will permit the proton beam to operate with nearly a 100% duty factor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PIP-II’s capabilities to improve Mu2e sensitivity have been studied by the collaboration [72]. PIP-II would replace the 8kW, 8-GeV proton beam of PIP-I with an 80kW 1-GeV beam with flexible proton pulse timing and a proton pulse width of 100 </a:t>
            </a:r>
            <a:r>
              <a:rPr lang="en-US" dirty="0" err="1" smtClean="0"/>
              <a:t>nsec</a:t>
            </a:r>
            <a:r>
              <a:rPr lang="en-US" dirty="0" smtClean="0"/>
              <a:t>, about half the proton width of PIP-I.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EC801-68E6-BB4D-9CD1-6C5027B9F9D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513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EC801-68E6-BB4D-9CD1-6C5027B9F9D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513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EC801-68E6-BB4D-9CD1-6C5027B9F9D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5131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6EC801-68E6-BB4D-9CD1-6C5027B9F9D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51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6163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fld id="{8BC0BA73-20C8-AD49-B98D-2735A87E9E28}" type="datetime1">
              <a:rPr lang="en-US"/>
              <a:pPr>
                <a:defRPr/>
              </a:pPr>
              <a:t>8/6/15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fld id="{F8A288C0-2E02-7649-908F-1FF1994705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81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BE5D4-A01A-0D43-A895-A9DB436C7A42}" type="datetime1">
              <a:rPr lang="en-US"/>
              <a:pPr>
                <a:defRPr/>
              </a:pPr>
              <a:t>8/6/15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36DD8-D283-5944-AF40-E52C69E3F6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077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51532-A673-1B4F-90AB-13192CF778A7}" type="datetime1">
              <a:rPr lang="en-US"/>
              <a:pPr>
                <a:defRPr/>
              </a:pPr>
              <a:t>8/6/15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6136D-F0DE-5B41-88D1-94C65C05F0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14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BD98D-7FA7-1247-845E-2A371DE0E09D}" type="datetime1">
              <a:rPr lang="en-US"/>
              <a:pPr>
                <a:defRPr/>
              </a:pPr>
              <a:t>8/6/15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39303-6E69-084B-AB55-30DEF0BB58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853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00135-BA3C-EE4F-AA85-9ECFC1348E3A}" type="datetime1">
              <a:rPr lang="en-US"/>
              <a:pPr>
                <a:defRPr/>
              </a:pPr>
              <a:t>8/6/15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E516B-D876-2F4E-A9D5-3E320E7251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97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1FCD2-0A82-164D-B5A3-2F7B7CEEF3E8}" type="datetime1">
              <a:rPr lang="en-US"/>
              <a:pPr>
                <a:defRPr/>
              </a:pPr>
              <a:t>8/6/15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5648B-0F75-C542-8BDF-133EB1211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020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DEC09-36E6-1743-BC02-57EACA503028}" type="datetime1">
              <a:rPr lang="en-US"/>
              <a:pPr>
                <a:defRPr/>
              </a:pPr>
              <a:t>8/6/15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BF3F7-E15D-D245-929D-CDDCAF4CB5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3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EA107-DD7C-6E41-AAB2-FEE099F327C2}" type="datetime1">
              <a:rPr lang="en-US"/>
              <a:pPr>
                <a:defRPr/>
              </a:pPr>
              <a:t>8/6/15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85A46-1852-7E4D-8F0A-A979F315B7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92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AF99A219-4CA2-3D47-82E9-329A18D63245}" type="datetime1">
              <a:rPr lang="en-US"/>
              <a:pPr>
                <a:defRPr/>
              </a:pPr>
              <a:t>8/6/15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A486D19C-1EB0-9E44-9224-ACB3244757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12" r:id="rId3"/>
    <p:sldLayoutId id="2147484113" r:id="rId4"/>
    <p:sldLayoutId id="2147484114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fld id="{8B956A95-DA61-C641-A429-6B023EE906A0}" type="datetime1">
              <a:rPr lang="en-US"/>
              <a:pPr>
                <a:defRPr/>
              </a:pPr>
              <a:t>8/6/15</a:t>
            </a:fld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</a:defRPr>
            </a:lvl1pPr>
          </a:lstStyle>
          <a:p>
            <a:pPr>
              <a:defRPr/>
            </a:pPr>
            <a:fld id="{8905EF2E-48B4-6F49-9A85-67FA0824B6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25.wmf"/><Relationship Id="rId7" Type="http://schemas.openxmlformats.org/officeDocument/2006/relationships/image" Target="../media/image26.wmf"/><Relationship Id="rId8" Type="http://schemas.openxmlformats.org/officeDocument/2006/relationships/image" Target="../media/image27.wmf"/><Relationship Id="rId9" Type="http://schemas.openxmlformats.org/officeDocument/2006/relationships/image" Target="../media/image28.wmf"/><Relationship Id="rId10" Type="http://schemas.openxmlformats.org/officeDocument/2006/relationships/image" Target="../media/image29.wmf"/><Relationship Id="rId11" Type="http://schemas.openxmlformats.org/officeDocument/2006/relationships/image" Target="../media/image30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9.emf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emf"/><Relationship Id="rId8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Helvetica" charset="0"/>
              </a:rPr>
              <a:t>Targeting Studies </a:t>
            </a:r>
            <a:br>
              <a:rPr lang="en-US" dirty="0" smtClean="0">
                <a:latin typeface="Helvetica" charset="0"/>
              </a:rPr>
            </a:br>
            <a:r>
              <a:rPr lang="en-US" dirty="0" smtClean="0">
                <a:latin typeface="Helvetica" charset="0"/>
              </a:rPr>
              <a:t>for an 800 MeV beam for Mu2e-II</a:t>
            </a:r>
            <a:endParaRPr lang="en-US" dirty="0">
              <a:latin typeface="Helvetica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Helvetica" charset="0"/>
              </a:rPr>
              <a:t>Takumi Matsuzawa</a:t>
            </a:r>
          </a:p>
          <a:p>
            <a:pPr eaLnBrk="1" hangingPunct="1"/>
            <a:r>
              <a:rPr lang="en-US" dirty="0" smtClean="0">
                <a:latin typeface="Helvetica" charset="0"/>
              </a:rPr>
              <a:t>Lee </a:t>
            </a:r>
            <a:r>
              <a:rPr lang="en-US" dirty="0" err="1" smtClean="0">
                <a:latin typeface="Helvetica" charset="0"/>
              </a:rPr>
              <a:t>Teng</a:t>
            </a:r>
            <a:r>
              <a:rPr lang="en-US" dirty="0" smtClean="0">
                <a:latin typeface="Helvetica" charset="0"/>
              </a:rPr>
              <a:t> Internship </a:t>
            </a:r>
            <a:r>
              <a:rPr lang="en-US" dirty="0" smtClean="0">
                <a:latin typeface="Helvetica" charset="0"/>
              </a:rPr>
              <a:t>Presentation</a:t>
            </a:r>
            <a:endParaRPr lang="en-US" dirty="0">
              <a:latin typeface="Helvetica" charset="0"/>
            </a:endParaRPr>
          </a:p>
          <a:p>
            <a:pPr eaLnBrk="1" hangingPunct="1"/>
            <a:r>
              <a:rPr lang="en-US" dirty="0" smtClean="0">
                <a:latin typeface="Helvetica" charset="0"/>
              </a:rPr>
              <a:t>Mentors: Thomas Roberts and Eric </a:t>
            </a:r>
            <a:r>
              <a:rPr lang="en-US" dirty="0" err="1" smtClean="0">
                <a:latin typeface="Helvetica" charset="0"/>
              </a:rPr>
              <a:t>Prebys</a:t>
            </a:r>
            <a:endParaRPr lang="en-US" dirty="0">
              <a:latin typeface="Helvetica" charset="0"/>
            </a:endParaRPr>
          </a:p>
          <a:p>
            <a:pPr eaLnBrk="1" hangingPunct="1"/>
            <a:r>
              <a:rPr lang="en-US" dirty="0" smtClean="0">
                <a:latin typeface="Helvetica" charset="0"/>
              </a:rPr>
              <a:t>August, </a:t>
            </a:r>
            <a:r>
              <a:rPr lang="en-US" dirty="0">
                <a:latin typeface="Helvetica" charset="0"/>
              </a:rPr>
              <a:t>2015</a:t>
            </a:r>
          </a:p>
          <a:p>
            <a:pPr eaLnBrk="1" hangingPunct="1"/>
            <a:endParaRPr lang="en-US" dirty="0"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Potential of Mu2e-II</a:t>
            </a:r>
            <a:endParaRPr lang="en-US" dirty="0">
              <a:latin typeface="Helvetica" charset="0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915400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dirty="0" smtClean="0">
                <a:latin typeface="Helvetica" charset="0"/>
              </a:rPr>
              <a:t>A 800 MeV proton beam (8-100 kW) will be available. </a:t>
            </a:r>
          </a:p>
          <a:p>
            <a:endParaRPr lang="en-US" dirty="0">
              <a:latin typeface="Helvetica" charset="0"/>
            </a:endParaRPr>
          </a:p>
          <a:p>
            <a:r>
              <a:rPr lang="en-US" dirty="0" smtClean="0">
                <a:latin typeface="Helvetica" charset="0"/>
              </a:rPr>
              <a:t>More protons</a:t>
            </a:r>
          </a:p>
          <a:p>
            <a:r>
              <a:rPr lang="en-US" dirty="0" smtClean="0">
                <a:latin typeface="Helvetica" charset="0"/>
              </a:rPr>
              <a:t>No </a:t>
            </a:r>
            <a:r>
              <a:rPr lang="en-US" dirty="0">
                <a:latin typeface="Helvetica" charset="0"/>
              </a:rPr>
              <a:t>antiproton </a:t>
            </a:r>
            <a:r>
              <a:rPr lang="en-US" dirty="0" smtClean="0">
                <a:latin typeface="Helvetica" charset="0"/>
              </a:rPr>
              <a:t>background</a:t>
            </a:r>
          </a:p>
          <a:p>
            <a:r>
              <a:rPr lang="en-US" dirty="0" smtClean="0">
                <a:latin typeface="Helvetica" charset="0"/>
              </a:rPr>
              <a:t>Less radiation damage to the Production </a:t>
            </a:r>
            <a:r>
              <a:rPr lang="en-US" dirty="0" smtClean="0">
                <a:latin typeface="Helvetica" charset="0"/>
              </a:rPr>
              <a:t>Solenoid / POT</a:t>
            </a:r>
            <a:endParaRPr lang="en-US" dirty="0" smtClean="0">
              <a:latin typeface="Helvetica" charset="0"/>
            </a:endParaRPr>
          </a:p>
          <a:p>
            <a:r>
              <a:rPr lang="en-US" dirty="0" smtClean="0">
                <a:latin typeface="Helvetica" charset="0"/>
              </a:rPr>
              <a:t>Less </a:t>
            </a:r>
            <a:r>
              <a:rPr lang="en-US" dirty="0" err="1" smtClean="0">
                <a:latin typeface="Helvetica" charset="0"/>
              </a:rPr>
              <a:t>Radiative</a:t>
            </a:r>
            <a:r>
              <a:rPr lang="en-US" dirty="0" smtClean="0">
                <a:latin typeface="Helvetica" charset="0"/>
              </a:rPr>
              <a:t> </a:t>
            </a:r>
            <a:r>
              <a:rPr lang="en-US" dirty="0" smtClean="0">
                <a:latin typeface="Helvetica" charset="0"/>
              </a:rPr>
              <a:t>Pion Capture (RPC) due to the narrower proton pulse</a:t>
            </a:r>
            <a:endParaRPr lang="en-US" dirty="0">
              <a:latin typeface="Helvetica" charset="0"/>
            </a:endParaRPr>
          </a:p>
          <a:p>
            <a:r>
              <a:rPr lang="en-US" dirty="0" smtClean="0">
                <a:latin typeface="Helvetica" charset="0"/>
              </a:rPr>
              <a:t>Improved duty factor</a:t>
            </a:r>
          </a:p>
          <a:p>
            <a:endParaRPr lang="en-US" dirty="0">
              <a:latin typeface="Helvetica" charset="0"/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004C97"/>
                </a:solidFill>
                <a:latin typeface="Helvetica" charset="0"/>
              </a:rPr>
              <a:t>How does the low K.E. beam affect the </a:t>
            </a:r>
            <a:r>
              <a:rPr lang="en-US" dirty="0" err="1">
                <a:solidFill>
                  <a:srgbClr val="004C97"/>
                </a:solidFill>
                <a:latin typeface="Helvetica" charset="0"/>
              </a:rPr>
              <a:t>muon</a:t>
            </a:r>
            <a:r>
              <a:rPr lang="en-US" dirty="0">
                <a:solidFill>
                  <a:srgbClr val="004C97"/>
                </a:solidFill>
                <a:latin typeface="Helvetica" charset="0"/>
              </a:rPr>
              <a:t> production rate?</a:t>
            </a:r>
          </a:p>
          <a:p>
            <a:pPr marL="0" indent="0">
              <a:buNone/>
            </a:pPr>
            <a:endParaRPr lang="en-US" i="1" dirty="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A7328C08-C9F5-4B4D-9A8D-D85B1497109A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10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Takumi Matsuzawa </a:t>
            </a:r>
            <a:r>
              <a:rPr lang="en-US" sz="900" dirty="0">
                <a:solidFill>
                  <a:srgbClr val="004C97"/>
                </a:solidFill>
                <a:latin typeface="Helvetica" charset="0"/>
              </a:rPr>
              <a:t>| </a:t>
            </a:r>
            <a:r>
              <a:rPr lang="en-US" sz="900" dirty="0">
                <a:latin typeface="Helvetica" charset="0"/>
              </a:rPr>
              <a:t>Targeting Studies f</a:t>
            </a:r>
            <a:r>
              <a:rPr lang="en-US" sz="900" dirty="0" smtClean="0">
                <a:latin typeface="Helvetica" charset="0"/>
              </a:rPr>
              <a:t>or </a:t>
            </a:r>
            <a:r>
              <a:rPr lang="en-US" sz="900" dirty="0">
                <a:latin typeface="Helvetica" charset="0"/>
              </a:rPr>
              <a:t>an 800MeV beam for Mu2e-II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33FB4E3-CEF4-4E8C-8855-45F0AB0257D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8/6/2015</a:t>
            </a:r>
          </a:p>
          <a:p>
            <a:pPr eaLnBrk="1" hangingPunct="1"/>
            <a:endParaRPr lang="en-US" sz="900" dirty="0">
              <a:solidFill>
                <a:srgbClr val="004C97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620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Simulation Details (1)</a:t>
            </a:r>
            <a:endParaRPr lang="en-US" dirty="0">
              <a:latin typeface="Helvetica" charset="0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915400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dirty="0" smtClean="0">
                <a:latin typeface="Helvetica" charset="0"/>
              </a:rPr>
              <a:t>Software: G4beamline</a:t>
            </a:r>
          </a:p>
          <a:p>
            <a:pPr marL="0" indent="0">
              <a:buNone/>
            </a:pPr>
            <a:r>
              <a:rPr lang="en-US" dirty="0" smtClean="0">
                <a:latin typeface="Helvetica" charset="0"/>
              </a:rPr>
              <a:t>Kinetic Energy of a beam: 8GeV and 800MeV</a:t>
            </a:r>
          </a:p>
          <a:p>
            <a:pPr marL="0" indent="0">
              <a:buNone/>
            </a:pPr>
            <a:r>
              <a:rPr lang="en-US" dirty="0" smtClean="0">
                <a:latin typeface="Helvetica" charset="0"/>
              </a:rPr>
              <a:t>Starting position of a beam: 2 mm in front of the production target</a:t>
            </a:r>
          </a:p>
          <a:p>
            <a:pPr marL="0" indent="0">
              <a:buNone/>
            </a:pPr>
            <a:r>
              <a:rPr lang="en-US" dirty="0" smtClean="0">
                <a:latin typeface="Helvetica" charset="0"/>
              </a:rPr>
              <a:t>Detectors: at the entrance and exit of the transport solenoid, and at the stopping target </a:t>
            </a:r>
          </a:p>
          <a:p>
            <a:pPr marL="0" indent="0">
              <a:buNone/>
            </a:pPr>
            <a:endParaRPr lang="en-US" dirty="0" smtClean="0">
              <a:latin typeface="Helvetica" charset="0"/>
            </a:endParaRPr>
          </a:p>
          <a:p>
            <a:pPr marL="0" indent="0">
              <a:buNone/>
            </a:pPr>
            <a:endParaRPr lang="en-US" dirty="0" smtClean="0">
              <a:latin typeface="Helvetica" charset="0"/>
            </a:endParaRPr>
          </a:p>
          <a:p>
            <a:pPr marL="0" indent="0">
              <a:buNone/>
            </a:pPr>
            <a:endParaRPr lang="en-US" dirty="0">
              <a:latin typeface="Helvetica" charset="0"/>
            </a:endParaRPr>
          </a:p>
          <a:p>
            <a:pPr marL="0" indent="0">
              <a:buNone/>
            </a:pPr>
            <a:endParaRPr lang="en-US" dirty="0" smtClean="0">
              <a:latin typeface="Helvetica" charset="0"/>
            </a:endParaRP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A7328C08-C9F5-4B4D-9A8D-D85B1497109A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11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95" y="3577907"/>
            <a:ext cx="7723219" cy="2453006"/>
          </a:xfrm>
          <a:prstGeom prst="rect">
            <a:avLst/>
          </a:prstGeom>
        </p:spPr>
      </p:pic>
      <p:sp>
        <p:nvSpPr>
          <p:cNvPr id="3" name="Up Arrow 2"/>
          <p:cNvSpPr/>
          <p:nvPr/>
        </p:nvSpPr>
        <p:spPr>
          <a:xfrm rot="975700">
            <a:off x="1776121" y="4762802"/>
            <a:ext cx="422114" cy="1233687"/>
          </a:xfrm>
          <a:prstGeom prst="upArrow">
            <a:avLst>
              <a:gd name="adj1" fmla="val 35086"/>
              <a:gd name="adj2" fmla="val 61305"/>
            </a:avLst>
          </a:prstGeom>
          <a:solidFill>
            <a:srgbClr val="E40059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5097933" y="5279599"/>
            <a:ext cx="422114" cy="1233687"/>
          </a:xfrm>
          <a:prstGeom prst="upArrow">
            <a:avLst>
              <a:gd name="adj1" fmla="val 35086"/>
              <a:gd name="adj2" fmla="val 61305"/>
            </a:avLst>
          </a:prstGeom>
          <a:solidFill>
            <a:srgbClr val="E40059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9580676">
            <a:off x="5226208" y="3826048"/>
            <a:ext cx="422114" cy="1233687"/>
          </a:xfrm>
          <a:prstGeom prst="upArrow">
            <a:avLst>
              <a:gd name="adj1" fmla="val 35086"/>
              <a:gd name="adj2" fmla="val 61305"/>
            </a:avLst>
          </a:prstGeom>
          <a:solidFill>
            <a:srgbClr val="E40059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Takumi Matsuzawa </a:t>
            </a:r>
            <a:r>
              <a:rPr lang="en-US" sz="900" dirty="0">
                <a:solidFill>
                  <a:srgbClr val="004C97"/>
                </a:solidFill>
                <a:latin typeface="Helvetica" charset="0"/>
              </a:rPr>
              <a:t>| </a:t>
            </a:r>
            <a:r>
              <a:rPr lang="en-US" sz="900" dirty="0">
                <a:latin typeface="Helvetica" charset="0"/>
              </a:rPr>
              <a:t>Targeting Studies f</a:t>
            </a:r>
            <a:r>
              <a:rPr lang="en-US" sz="900" dirty="0" smtClean="0">
                <a:latin typeface="Helvetica" charset="0"/>
              </a:rPr>
              <a:t>or </a:t>
            </a:r>
            <a:r>
              <a:rPr lang="en-US" sz="900" dirty="0">
                <a:latin typeface="Helvetica" charset="0"/>
              </a:rPr>
              <a:t>an 800MeV beam for Mu2e-II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33FB4E3-CEF4-4E8C-8855-45F0AB0257D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5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8/6/2015</a:t>
            </a:r>
          </a:p>
          <a:p>
            <a:pPr eaLnBrk="1" hangingPunct="1"/>
            <a:endParaRPr lang="en-US" sz="900" dirty="0">
              <a:solidFill>
                <a:srgbClr val="004C97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237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Simulation Details (2)</a:t>
            </a:r>
            <a:endParaRPr lang="en-US" dirty="0">
              <a:latin typeface="Helvetica" charset="0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915400" cy="521212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dirty="0" smtClean="0">
                <a:latin typeface="Helvetica" charset="0"/>
              </a:rPr>
              <a:t>Number of </a:t>
            </a:r>
            <a:r>
              <a:rPr lang="en-US" dirty="0" smtClean="0">
                <a:latin typeface="Helvetica" charset="0"/>
              </a:rPr>
              <a:t>Simulated Events</a:t>
            </a:r>
          </a:p>
          <a:p>
            <a:endParaRPr lang="en-US" dirty="0">
              <a:latin typeface="Helvetica" charset="0"/>
            </a:endParaRPr>
          </a:p>
          <a:p>
            <a:endParaRPr lang="en-US" dirty="0" smtClean="0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  <a:p>
            <a:endParaRPr lang="en-US" dirty="0" smtClean="0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  <a:p>
            <a:r>
              <a:rPr lang="en-US" dirty="0" smtClean="0">
                <a:latin typeface="Helvetica" charset="0"/>
              </a:rPr>
              <a:t>Submit jobs on </a:t>
            </a:r>
            <a:r>
              <a:rPr lang="en-US" dirty="0" err="1" smtClean="0">
                <a:latin typeface="Helvetica" charset="0"/>
              </a:rPr>
              <a:t>FermiGrid</a:t>
            </a:r>
            <a:endParaRPr lang="en-US" dirty="0" smtClean="0">
              <a:latin typeface="Helvetica" charset="0"/>
            </a:endParaRPr>
          </a:p>
          <a:p>
            <a:pPr marL="0" indent="0">
              <a:buNone/>
            </a:pPr>
            <a:r>
              <a:rPr lang="en-US" altLang="ja-JP" dirty="0" smtClean="0">
                <a:latin typeface="Helvetica" charset="0"/>
              </a:rPr>
              <a:t>	→ ~2 days using 100 nodes</a:t>
            </a:r>
            <a:endParaRPr lang="en-US" dirty="0">
              <a:latin typeface="Helvetica" charset="0"/>
            </a:endParaRPr>
          </a:p>
          <a:p>
            <a:endParaRPr lang="en-US" dirty="0" smtClean="0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  <a:p>
            <a:endParaRPr lang="en-US" dirty="0" smtClean="0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  <a:p>
            <a:pPr marL="0" indent="0">
              <a:buNone/>
            </a:pPr>
            <a:endParaRPr lang="en-US" dirty="0" smtClean="0"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  <a:p>
            <a:endParaRPr lang="en-US" dirty="0" smtClean="0">
              <a:latin typeface="Helvetica" charset="0"/>
            </a:endParaRP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A7328C08-C9F5-4B4D-9A8D-D85B1497109A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12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4" name="Picture 3" descr="Simulated_Even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1792351"/>
            <a:ext cx="7554103" cy="1329676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Takumi Matsuzawa </a:t>
            </a:r>
            <a:r>
              <a:rPr lang="en-US" sz="900" dirty="0">
                <a:solidFill>
                  <a:srgbClr val="004C97"/>
                </a:solidFill>
                <a:latin typeface="Helvetica" charset="0"/>
              </a:rPr>
              <a:t>| </a:t>
            </a:r>
            <a:r>
              <a:rPr lang="en-US" sz="900" dirty="0">
                <a:latin typeface="Helvetica" charset="0"/>
              </a:rPr>
              <a:t>Targeting Studies f</a:t>
            </a:r>
            <a:r>
              <a:rPr lang="en-US" sz="900" dirty="0" smtClean="0">
                <a:latin typeface="Helvetica" charset="0"/>
              </a:rPr>
              <a:t>or </a:t>
            </a:r>
            <a:r>
              <a:rPr lang="en-US" sz="900" dirty="0">
                <a:latin typeface="Helvetica" charset="0"/>
              </a:rPr>
              <a:t>an 800MeV beam for Mu2e-II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2" name="Picture 1" descr="Screen Shot 2015-07-23 at 7.06.3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716" y="3277249"/>
            <a:ext cx="3579329" cy="2846973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/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33FB4E3-CEF4-4E8C-8855-45F0AB0257D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8/6/2015</a:t>
            </a:r>
          </a:p>
          <a:p>
            <a:pPr eaLnBrk="1" hangingPunct="1"/>
            <a:endParaRPr lang="en-US" sz="900" dirty="0">
              <a:solidFill>
                <a:srgbClr val="004C97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882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Simulation Results (1)</a:t>
            </a:r>
            <a:endParaRPr lang="en-US" dirty="0">
              <a:latin typeface="Helvetica" charset="0"/>
            </a:endParaRP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A7328C08-C9F5-4B4D-9A8D-D85B1497109A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13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7" name="Picture 6" descr="Resul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582232"/>
            <a:ext cx="8686800" cy="1233728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Takumi Matsuzawa </a:t>
            </a:r>
            <a:r>
              <a:rPr lang="en-US" sz="900" dirty="0">
                <a:solidFill>
                  <a:srgbClr val="004C97"/>
                </a:solidFill>
                <a:latin typeface="Helvetica" charset="0"/>
              </a:rPr>
              <a:t>| </a:t>
            </a:r>
            <a:r>
              <a:rPr lang="en-US" sz="900" dirty="0">
                <a:latin typeface="Helvetica" charset="0"/>
              </a:rPr>
              <a:t>Targeting Studies f</a:t>
            </a:r>
            <a:r>
              <a:rPr lang="en-US" sz="900" dirty="0" smtClean="0">
                <a:latin typeface="Helvetica" charset="0"/>
              </a:rPr>
              <a:t>or </a:t>
            </a:r>
            <a:r>
              <a:rPr lang="en-US" sz="900" dirty="0">
                <a:latin typeface="Helvetica" charset="0"/>
              </a:rPr>
              <a:t>an 800MeV beam for Mu2e-II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33FB4E3-CEF4-4E8C-8855-45F0AB0257D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8/6/2015</a:t>
            </a:r>
          </a:p>
          <a:p>
            <a:pPr eaLnBrk="1" hangingPunct="1"/>
            <a:endParaRPr lang="en-US" sz="900" dirty="0">
              <a:solidFill>
                <a:srgbClr val="004C97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76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Resul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582232"/>
            <a:ext cx="8686800" cy="1233728"/>
          </a:xfrm>
          <a:prstGeom prst="rect">
            <a:avLst/>
          </a:prstGeom>
        </p:spPr>
      </p:pic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Simulation Results (2)</a:t>
            </a:r>
            <a:endParaRPr lang="en-US" dirty="0">
              <a:latin typeface="Helvetica" charset="0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 bwMode="auto">
          <a:xfrm>
            <a:off x="676276" y="4737213"/>
            <a:ext cx="2841911" cy="8481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algn="r">
              <a:buNone/>
            </a:pPr>
            <a:r>
              <a:rPr lang="en-US" sz="1600" dirty="0" smtClean="0">
                <a:latin typeface="Helvetica" charset="0"/>
              </a:rPr>
              <a:t>(K. </a:t>
            </a:r>
            <a:r>
              <a:rPr lang="en-US" sz="1600" dirty="0" err="1">
                <a:latin typeface="Helvetica" charset="0"/>
              </a:rPr>
              <a:t>Knoepfel</a:t>
            </a:r>
            <a:r>
              <a:rPr lang="en-US" sz="1600" dirty="0">
                <a:latin typeface="Helvetica" charset="0"/>
              </a:rPr>
              <a:t> </a:t>
            </a:r>
            <a:r>
              <a:rPr lang="en-US" sz="1600" i="1" dirty="0">
                <a:latin typeface="Helvetica" charset="0"/>
              </a:rPr>
              <a:t>et al</a:t>
            </a:r>
            <a:r>
              <a:rPr lang="en-US" sz="1600" dirty="0">
                <a:latin typeface="Helvetica" charset="0"/>
              </a:rPr>
              <a:t>. 2013</a:t>
            </a:r>
            <a:r>
              <a:rPr lang="en-US" sz="1600" dirty="0" smtClean="0">
                <a:latin typeface="Helvetica" charset="0"/>
              </a:rPr>
              <a:t>)</a:t>
            </a:r>
          </a:p>
          <a:p>
            <a:pPr marL="0" indent="0" algn="r">
              <a:buNone/>
            </a:pPr>
            <a:r>
              <a:rPr lang="en-US" sz="1600" dirty="0" smtClean="0">
                <a:latin typeface="Helvetica" charset="0"/>
              </a:rPr>
              <a:t>Simulated Events=100 x 10</a:t>
            </a:r>
            <a:r>
              <a:rPr lang="en-US" sz="1600" baseline="30000" dirty="0" smtClean="0">
                <a:latin typeface="Helvetica" charset="0"/>
              </a:rPr>
              <a:t>6</a:t>
            </a:r>
            <a:endParaRPr lang="en-US" sz="1600" dirty="0" smtClean="0">
              <a:latin typeface="Helvetica" charset="0"/>
            </a:endParaRP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A7328C08-C9F5-4B4D-9A8D-D85B1497109A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14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4" name="Picture 3" descr="Result_Knoepfe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1" y="3897119"/>
            <a:ext cx="3154120" cy="78460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218939" y="2306682"/>
            <a:ext cx="13284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189743" y="4532177"/>
            <a:ext cx="13284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68874" y="3536885"/>
            <a:ext cx="524652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The result is consistent with a previous study in 2013.</a:t>
            </a:r>
          </a:p>
          <a:p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Takumi Matsuzawa </a:t>
            </a:r>
            <a:r>
              <a:rPr lang="en-US" sz="900" dirty="0">
                <a:solidFill>
                  <a:srgbClr val="004C97"/>
                </a:solidFill>
                <a:latin typeface="Helvetica" charset="0"/>
              </a:rPr>
              <a:t>| </a:t>
            </a:r>
            <a:r>
              <a:rPr lang="en-US" sz="900" dirty="0">
                <a:latin typeface="Helvetica" charset="0"/>
              </a:rPr>
              <a:t>Targeting Studies f</a:t>
            </a:r>
            <a:r>
              <a:rPr lang="en-US" sz="900" dirty="0" smtClean="0">
                <a:latin typeface="Helvetica" charset="0"/>
              </a:rPr>
              <a:t>or </a:t>
            </a:r>
            <a:r>
              <a:rPr lang="en-US" sz="900" dirty="0">
                <a:latin typeface="Helvetica" charset="0"/>
              </a:rPr>
              <a:t>an 800MeV beam for Mu2e-II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33FB4E3-CEF4-4E8C-8855-45F0AB0257D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8/6/2015</a:t>
            </a:r>
          </a:p>
          <a:p>
            <a:pPr eaLnBrk="1" hangingPunct="1"/>
            <a:endParaRPr lang="en-US" sz="900" dirty="0">
              <a:solidFill>
                <a:srgbClr val="004C97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3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Resul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582232"/>
            <a:ext cx="8686800" cy="1233728"/>
          </a:xfrm>
          <a:prstGeom prst="rect">
            <a:avLst/>
          </a:prstGeom>
        </p:spPr>
      </p:pic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Simulation Results (3)</a:t>
            </a:r>
            <a:endParaRPr lang="en-US" dirty="0">
              <a:latin typeface="Helvetica" charset="0"/>
            </a:endParaRP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A7328C08-C9F5-4B4D-9A8D-D85B1497109A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15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218939" y="2306682"/>
            <a:ext cx="13284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07861" y="3313856"/>
            <a:ext cx="84006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err="1" smtClean="0">
                <a:solidFill>
                  <a:schemeClr val="accent6"/>
                </a:solidFill>
              </a:rPr>
              <a:t>Muon</a:t>
            </a:r>
            <a:r>
              <a:rPr lang="en-US" dirty="0" smtClean="0">
                <a:solidFill>
                  <a:schemeClr val="accent6"/>
                </a:solidFill>
              </a:rPr>
              <a:t> Production/POT dropped by a factor of 16.3.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>
                <a:solidFill>
                  <a:schemeClr val="accent6"/>
                </a:solidFill>
              </a:rPr>
              <a:t>Muon</a:t>
            </a:r>
            <a:r>
              <a:rPr lang="en-US" dirty="0">
                <a:solidFill>
                  <a:schemeClr val="accent6"/>
                </a:solidFill>
              </a:rPr>
              <a:t> Production</a:t>
            </a:r>
            <a:r>
              <a:rPr lang="en-US" dirty="0" smtClean="0">
                <a:solidFill>
                  <a:schemeClr val="accent6"/>
                </a:solidFill>
              </a:rPr>
              <a:t>/Power dropped </a:t>
            </a:r>
            <a:r>
              <a:rPr lang="en-US" dirty="0">
                <a:solidFill>
                  <a:schemeClr val="accent6"/>
                </a:solidFill>
              </a:rPr>
              <a:t>by a factor of </a:t>
            </a:r>
            <a:r>
              <a:rPr lang="en-US" dirty="0" smtClean="0">
                <a:solidFill>
                  <a:schemeClr val="accent6"/>
                </a:solidFill>
              </a:rPr>
              <a:t>1.63.</a:t>
            </a:r>
            <a:endParaRPr lang="en-US" dirty="0">
              <a:solidFill>
                <a:schemeClr val="accent6"/>
              </a:solidFill>
            </a:endParaRPr>
          </a:p>
          <a:p>
            <a:endParaRPr lang="en-US" dirty="0" smtClean="0">
              <a:solidFill>
                <a:schemeClr val="accent6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accent6"/>
                </a:solidFill>
              </a:rPr>
              <a:t>Mu2e (8GeV, 8kW): 6.086 </a:t>
            </a:r>
            <a:r>
              <a:rPr lang="en-US" altLang="ja-JP" dirty="0">
                <a:solidFill>
                  <a:schemeClr val="accent6"/>
                </a:solidFill>
              </a:rPr>
              <a:t>× 10</a:t>
            </a:r>
            <a:r>
              <a:rPr lang="en-US" altLang="ja-JP" baseline="30000" dirty="0">
                <a:solidFill>
                  <a:schemeClr val="accent6"/>
                </a:solidFill>
              </a:rPr>
              <a:t>17</a:t>
            </a:r>
            <a:r>
              <a:rPr lang="en-US" altLang="ja-JP" dirty="0">
                <a:solidFill>
                  <a:schemeClr val="accent6"/>
                </a:solidFill>
              </a:rPr>
              <a:t> stops</a:t>
            </a: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accent6"/>
                </a:solidFill>
              </a:rPr>
              <a:t>Mu2e-II (800 MeV, 100 kW): 4.657 </a:t>
            </a:r>
            <a:r>
              <a:rPr lang="en-US" altLang="ja-JP" dirty="0">
                <a:solidFill>
                  <a:schemeClr val="accent6"/>
                </a:solidFill>
              </a:rPr>
              <a:t>× 10</a:t>
            </a:r>
            <a:r>
              <a:rPr lang="en-US" altLang="ja-JP" baseline="30000" dirty="0">
                <a:solidFill>
                  <a:schemeClr val="accent6"/>
                </a:solidFill>
              </a:rPr>
              <a:t>18</a:t>
            </a:r>
            <a:r>
              <a:rPr lang="en-US" altLang="ja-JP" dirty="0">
                <a:solidFill>
                  <a:schemeClr val="accent6"/>
                </a:solidFill>
              </a:rPr>
              <a:t> stops</a:t>
            </a:r>
            <a:endParaRPr lang="en-US" dirty="0">
              <a:solidFill>
                <a:schemeClr val="accent6"/>
              </a:solidFill>
            </a:endParaRPr>
          </a:p>
          <a:p>
            <a:r>
              <a:rPr lang="en-US" altLang="ja-JP" dirty="0" smtClean="0">
                <a:solidFill>
                  <a:schemeClr val="accent6"/>
                </a:solidFill>
              </a:rPr>
              <a:t>	→ This is </a:t>
            </a:r>
            <a:r>
              <a:rPr lang="en-US" altLang="ja-JP" dirty="0" smtClean="0">
                <a:solidFill>
                  <a:srgbClr val="FF0000"/>
                </a:solidFill>
              </a:rPr>
              <a:t>7.65</a:t>
            </a:r>
            <a:r>
              <a:rPr lang="en-US" altLang="ja-JP" dirty="0" smtClean="0">
                <a:solidFill>
                  <a:schemeClr val="accent6"/>
                </a:solidFill>
              </a:rPr>
              <a:t> times more stopped </a:t>
            </a:r>
            <a:r>
              <a:rPr lang="en-US" altLang="ja-JP" dirty="0" err="1" smtClean="0">
                <a:solidFill>
                  <a:schemeClr val="accent6"/>
                </a:solidFill>
              </a:rPr>
              <a:t>muons</a:t>
            </a:r>
            <a:r>
              <a:rPr lang="en-US" altLang="ja-JP" dirty="0">
                <a:solidFill>
                  <a:schemeClr val="accent6"/>
                </a:solidFill>
              </a:rPr>
              <a:t>.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218939" y="2608494"/>
            <a:ext cx="13284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796770" y="2306682"/>
            <a:ext cx="13106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796770" y="2608492"/>
            <a:ext cx="1310629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Takumi Matsuzawa </a:t>
            </a:r>
            <a:r>
              <a:rPr lang="en-US" sz="900" dirty="0">
                <a:solidFill>
                  <a:srgbClr val="004C97"/>
                </a:solidFill>
                <a:latin typeface="Helvetica" charset="0"/>
              </a:rPr>
              <a:t>| </a:t>
            </a:r>
            <a:r>
              <a:rPr lang="en-US" sz="900" dirty="0">
                <a:latin typeface="Helvetica" charset="0"/>
              </a:rPr>
              <a:t>Targeting Studies f</a:t>
            </a:r>
            <a:r>
              <a:rPr lang="en-US" sz="900" dirty="0" smtClean="0">
                <a:latin typeface="Helvetica" charset="0"/>
              </a:rPr>
              <a:t>or </a:t>
            </a:r>
            <a:r>
              <a:rPr lang="en-US" sz="900" dirty="0">
                <a:latin typeface="Helvetica" charset="0"/>
              </a:rPr>
              <a:t>an 800MeV beam for Mu2e-II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33FB4E3-CEF4-4E8C-8855-45F0AB0257D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8/6/2015</a:t>
            </a:r>
          </a:p>
          <a:p>
            <a:pPr eaLnBrk="1" hangingPunct="1"/>
            <a:endParaRPr lang="en-US" sz="900" dirty="0">
              <a:solidFill>
                <a:srgbClr val="004C97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01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Why does it drop by only a factor of 1.63?</a:t>
            </a:r>
            <a:endParaRPr lang="en-US" dirty="0">
              <a:latin typeface="Helvetica" charset="0"/>
            </a:endParaRP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A7328C08-C9F5-4B4D-9A8D-D85B1497109A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16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415" y="4414523"/>
            <a:ext cx="840064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The momentum distribution of 800 MeV has a shorter tail. 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>
                <a:solidFill>
                  <a:schemeClr val="accent6"/>
                </a:solidFill>
              </a:rPr>
              <a:t>Pions</a:t>
            </a:r>
            <a:r>
              <a:rPr lang="en-US" dirty="0" smtClean="0">
                <a:solidFill>
                  <a:schemeClr val="accent6"/>
                </a:solidFill>
              </a:rPr>
              <a:t>/</a:t>
            </a:r>
            <a:r>
              <a:rPr lang="en-US" dirty="0" err="1" smtClean="0">
                <a:solidFill>
                  <a:schemeClr val="accent6"/>
                </a:solidFill>
              </a:rPr>
              <a:t>muons</a:t>
            </a:r>
            <a:r>
              <a:rPr lang="en-US" dirty="0" smtClean="0">
                <a:solidFill>
                  <a:schemeClr val="accent6"/>
                </a:solidFill>
              </a:rPr>
              <a:t> with high momentum are thrown away in the TS.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>
                <a:solidFill>
                  <a:schemeClr val="accent6"/>
                </a:solidFill>
              </a:rPr>
              <a:t>Muons</a:t>
            </a:r>
            <a:r>
              <a:rPr lang="en-US" dirty="0" smtClean="0">
                <a:solidFill>
                  <a:schemeClr val="accent6"/>
                </a:solidFill>
              </a:rPr>
              <a:t> with 15-100 MeV/c survive the TS.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944137"/>
            <a:ext cx="840064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Momentum Distribution of </a:t>
            </a:r>
            <a:r>
              <a:rPr lang="en-US" dirty="0" err="1" smtClean="0">
                <a:solidFill>
                  <a:schemeClr val="accent6"/>
                </a:solidFill>
              </a:rPr>
              <a:t>muons</a:t>
            </a:r>
            <a:r>
              <a:rPr lang="en-US" dirty="0" smtClean="0">
                <a:solidFill>
                  <a:schemeClr val="accent6"/>
                </a:solidFill>
              </a:rPr>
              <a:t> before TS</a:t>
            </a:r>
            <a:endParaRPr lang="en-US" dirty="0">
              <a:solidFill>
                <a:schemeClr val="accent6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 smtClean="0">
              <a:solidFill>
                <a:schemeClr val="accent6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Takumi Matsuzawa </a:t>
            </a:r>
            <a:r>
              <a:rPr lang="en-US" sz="900" dirty="0">
                <a:solidFill>
                  <a:srgbClr val="004C97"/>
                </a:solidFill>
                <a:latin typeface="Helvetica" charset="0"/>
              </a:rPr>
              <a:t>| </a:t>
            </a:r>
            <a:r>
              <a:rPr lang="en-US" sz="900" dirty="0">
                <a:latin typeface="Helvetica" charset="0"/>
              </a:rPr>
              <a:t>Targeting Studies f</a:t>
            </a:r>
            <a:r>
              <a:rPr lang="en-US" sz="900" dirty="0" smtClean="0">
                <a:latin typeface="Helvetica" charset="0"/>
              </a:rPr>
              <a:t>or </a:t>
            </a:r>
            <a:r>
              <a:rPr lang="en-US" sz="900" dirty="0">
                <a:latin typeface="Helvetica" charset="0"/>
              </a:rPr>
              <a:t>an 800MeV beam for Mu2e-II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725988" y="1758579"/>
            <a:ext cx="3794124" cy="2560323"/>
            <a:chOff x="30947612" y="14695187"/>
            <a:chExt cx="6372247" cy="4324795"/>
          </a:xfrm>
        </p:grpSpPr>
        <p:pic>
          <p:nvPicPr>
            <p:cNvPr id="52" name="Picture 51" descr="Screen Shot 2015-07-31 at 11.43.07 A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"/>
            <a:stretch/>
          </p:blipFill>
          <p:spPr>
            <a:xfrm>
              <a:off x="30947612" y="14695187"/>
              <a:ext cx="6372247" cy="4324795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33279130" y="15712612"/>
              <a:ext cx="3827432" cy="2495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accent6"/>
                  </a:solidFill>
                </a:rPr>
                <a:t>Mu2e (8 </a:t>
              </a:r>
              <a:r>
                <a:rPr lang="en-US" sz="1800" dirty="0" err="1" smtClean="0">
                  <a:solidFill>
                    <a:schemeClr val="accent6"/>
                  </a:solidFill>
                </a:rPr>
                <a:t>GeV</a:t>
              </a:r>
              <a:r>
                <a:rPr lang="en-US" sz="1800" dirty="0" smtClean="0">
                  <a:solidFill>
                    <a:schemeClr val="accent6"/>
                  </a:solidFill>
                </a:rPr>
                <a:t>)</a:t>
              </a:r>
            </a:p>
            <a:p>
              <a:endParaRPr lang="en-US" sz="1800" dirty="0" smtClean="0">
                <a:solidFill>
                  <a:schemeClr val="accent6"/>
                </a:solidFill>
              </a:endParaRPr>
            </a:p>
            <a:p>
              <a:r>
                <a:rPr lang="en-US" sz="1800" dirty="0" smtClean="0">
                  <a:solidFill>
                    <a:srgbClr val="000000"/>
                  </a:solidFill>
                </a:rPr>
                <a:t>- </a:t>
              </a:r>
              <a:r>
                <a:rPr lang="en-US" sz="1800" dirty="0" err="1" smtClean="0">
                  <a:solidFill>
                    <a:srgbClr val="000000"/>
                  </a:solidFill>
                </a:rPr>
                <a:t>Muons</a:t>
              </a:r>
              <a:r>
                <a:rPr lang="en-US" sz="1800" dirty="0" smtClean="0">
                  <a:solidFill>
                    <a:srgbClr val="000000"/>
                  </a:solidFill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</a:rPr>
                <a:t>beforeTS</a:t>
              </a:r>
              <a:endParaRPr lang="en-US" sz="1800" dirty="0" smtClean="0">
                <a:solidFill>
                  <a:srgbClr val="000000"/>
                </a:solidFill>
              </a:endParaRPr>
            </a:p>
            <a:p>
              <a:r>
                <a:rPr lang="en-US" sz="18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- </a:t>
              </a:r>
              <a:r>
                <a:rPr lang="en-US" sz="1800" dirty="0" err="1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Muons</a:t>
              </a:r>
              <a:r>
                <a:rPr lang="en-US" sz="18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 </a:t>
              </a:r>
              <a:r>
                <a:rPr lang="en-US" sz="1800" dirty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after </a:t>
              </a:r>
              <a:r>
                <a:rPr lang="en-US" sz="1800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</a:rPr>
                <a:t>TS</a:t>
              </a:r>
            </a:p>
            <a:p>
              <a:pPr marL="342900" indent="-342900">
                <a:buFontTx/>
                <a:buChar char="-"/>
              </a:pPr>
              <a:endParaRPr lang="en-US" sz="1800" dirty="0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49275" y="1763140"/>
            <a:ext cx="3835399" cy="2560322"/>
            <a:chOff x="24504037" y="15163800"/>
            <a:chExt cx="6474012" cy="4404606"/>
          </a:xfrm>
        </p:grpSpPr>
        <p:pic>
          <p:nvPicPr>
            <p:cNvPr id="55" name="Picture 54" descr="Screen Shot 2015-07-31 at 11.38.38 A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04037" y="15163800"/>
              <a:ext cx="6474012" cy="4404606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26954386" y="16204854"/>
              <a:ext cx="3552047" cy="2541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chemeClr val="accent6"/>
                  </a:solidFill>
                </a:rPr>
                <a:t>Mu2e-II (800 </a:t>
              </a:r>
              <a:r>
                <a:rPr lang="en-US" sz="1800" dirty="0">
                  <a:solidFill>
                    <a:schemeClr val="accent6"/>
                  </a:solidFill>
                </a:rPr>
                <a:t>M</a:t>
              </a:r>
              <a:r>
                <a:rPr lang="en-US" sz="1800" dirty="0" smtClean="0">
                  <a:solidFill>
                    <a:schemeClr val="accent6"/>
                  </a:solidFill>
                </a:rPr>
                <a:t>eV)</a:t>
              </a:r>
            </a:p>
            <a:p>
              <a:endParaRPr lang="en-US" sz="1800" dirty="0" smtClean="0">
                <a:solidFill>
                  <a:schemeClr val="accent6"/>
                </a:solidFill>
              </a:endParaRPr>
            </a:p>
            <a:p>
              <a:r>
                <a:rPr lang="en-US" sz="1800" dirty="0" smtClean="0">
                  <a:solidFill>
                    <a:schemeClr val="accent6"/>
                  </a:solidFill>
                </a:rPr>
                <a:t>- </a:t>
              </a:r>
              <a:r>
                <a:rPr lang="en-US" sz="1800" dirty="0" err="1" smtClean="0">
                  <a:solidFill>
                    <a:schemeClr val="accent6"/>
                  </a:solidFill>
                </a:rPr>
                <a:t>Muons</a:t>
              </a:r>
              <a:r>
                <a:rPr lang="en-US" sz="1800" dirty="0" smtClean="0">
                  <a:solidFill>
                    <a:schemeClr val="accent6"/>
                  </a:solidFill>
                </a:rPr>
                <a:t> </a:t>
              </a:r>
              <a:r>
                <a:rPr lang="en-US" sz="1800" dirty="0" err="1" smtClean="0">
                  <a:solidFill>
                    <a:schemeClr val="accent6"/>
                  </a:solidFill>
                </a:rPr>
                <a:t>beforeTS</a:t>
              </a:r>
              <a:endParaRPr lang="en-US" sz="1800" dirty="0" smtClean="0">
                <a:solidFill>
                  <a:schemeClr val="accent6"/>
                </a:solidFill>
              </a:endParaRPr>
            </a:p>
            <a:p>
              <a:r>
                <a:rPr lang="en-US" sz="1800" dirty="0" smtClean="0">
                  <a:solidFill>
                    <a:srgbClr val="E6B9B8"/>
                  </a:solidFill>
                </a:rPr>
                <a:t>- </a:t>
              </a:r>
              <a:r>
                <a:rPr lang="en-US" sz="1800" dirty="0" err="1" smtClean="0">
                  <a:solidFill>
                    <a:srgbClr val="E6B9B8"/>
                  </a:solidFill>
                </a:rPr>
                <a:t>Muons</a:t>
              </a:r>
              <a:r>
                <a:rPr lang="en-US" sz="1800" dirty="0" smtClean="0">
                  <a:solidFill>
                    <a:srgbClr val="E6B9B8"/>
                  </a:solidFill>
                </a:rPr>
                <a:t> </a:t>
              </a:r>
              <a:r>
                <a:rPr lang="en-US" sz="1800" dirty="0">
                  <a:solidFill>
                    <a:srgbClr val="E6B9B8"/>
                  </a:solidFill>
                </a:rPr>
                <a:t>after </a:t>
              </a:r>
              <a:r>
                <a:rPr lang="en-US" sz="1800" dirty="0" smtClean="0">
                  <a:solidFill>
                    <a:srgbClr val="E6B9B8"/>
                  </a:solidFill>
                </a:rPr>
                <a:t>TS</a:t>
              </a:r>
            </a:p>
            <a:p>
              <a:pPr marL="342900" indent="-342900">
                <a:buFontTx/>
                <a:buChar char="-"/>
              </a:pPr>
              <a:endParaRPr lang="en-US" sz="1800" dirty="0"/>
            </a:p>
          </p:txBody>
        </p:sp>
      </p:grpSp>
      <p:sp>
        <p:nvSpPr>
          <p:cNvPr id="57" name="Slide Number Placeholder 5"/>
          <p:cNvSpPr txBox="1">
            <a:spLocks/>
          </p:cNvSpPr>
          <p:nvPr/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33FB4E3-CEF4-4E8C-8855-45F0AB0257D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8/6/2015</a:t>
            </a:r>
          </a:p>
          <a:p>
            <a:pPr eaLnBrk="1" hangingPunct="1"/>
            <a:endParaRPr lang="en-US" sz="900" dirty="0">
              <a:solidFill>
                <a:srgbClr val="004C97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091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esul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582232"/>
            <a:ext cx="8686800" cy="1233728"/>
          </a:xfrm>
          <a:prstGeom prst="rect">
            <a:avLst/>
          </a:prstGeom>
        </p:spPr>
      </p:pic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Simulation Results (4)</a:t>
            </a:r>
            <a:endParaRPr lang="en-US" dirty="0">
              <a:latin typeface="Helvetica" charset="0"/>
            </a:endParaRP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A7328C08-C9F5-4B4D-9A8D-D85B1497109A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17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861" y="3313856"/>
            <a:ext cx="84006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Momentum distributions of survived </a:t>
            </a:r>
            <a:r>
              <a:rPr lang="en-US" dirty="0" err="1" smtClean="0">
                <a:solidFill>
                  <a:schemeClr val="accent6"/>
                </a:solidFill>
              </a:rPr>
              <a:t>muons</a:t>
            </a:r>
            <a:r>
              <a:rPr lang="en-US" dirty="0" smtClean="0">
                <a:solidFill>
                  <a:schemeClr val="accent6"/>
                </a:solidFill>
              </a:rPr>
              <a:t> for both scenarios were very alike.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~38% of the survived </a:t>
            </a:r>
            <a:r>
              <a:rPr lang="en-US" dirty="0" err="1" smtClean="0">
                <a:solidFill>
                  <a:schemeClr val="accent6"/>
                </a:solidFill>
              </a:rPr>
              <a:t>muons</a:t>
            </a:r>
            <a:r>
              <a:rPr lang="en-US" dirty="0" smtClean="0">
                <a:solidFill>
                  <a:schemeClr val="accent6"/>
                </a:solidFill>
              </a:rPr>
              <a:t> are stopped.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chemeClr val="accent6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 smtClean="0">
              <a:solidFill>
                <a:schemeClr val="accent6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6659305" y="2306682"/>
            <a:ext cx="77694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668325" y="2606428"/>
            <a:ext cx="77694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Takumi Matsuzawa </a:t>
            </a:r>
            <a:r>
              <a:rPr lang="en-US" sz="900" dirty="0">
                <a:solidFill>
                  <a:srgbClr val="004C97"/>
                </a:solidFill>
                <a:latin typeface="Helvetica" charset="0"/>
              </a:rPr>
              <a:t>| </a:t>
            </a:r>
            <a:r>
              <a:rPr lang="en-US" sz="900" dirty="0">
                <a:latin typeface="Helvetica" charset="0"/>
              </a:rPr>
              <a:t>Targeting Studies f</a:t>
            </a:r>
            <a:r>
              <a:rPr lang="en-US" sz="900" dirty="0" smtClean="0">
                <a:latin typeface="Helvetica" charset="0"/>
              </a:rPr>
              <a:t>or </a:t>
            </a:r>
            <a:r>
              <a:rPr lang="en-US" sz="900" dirty="0">
                <a:latin typeface="Helvetica" charset="0"/>
              </a:rPr>
              <a:t>an 800MeV beam for Mu2e-II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33FB4E3-CEF4-4E8C-8855-45F0AB0257D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8/6/2015</a:t>
            </a:r>
          </a:p>
          <a:p>
            <a:pPr eaLnBrk="1" hangingPunct="1"/>
            <a:endParaRPr lang="en-US" sz="900" dirty="0">
              <a:solidFill>
                <a:srgbClr val="004C97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596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4654" y="4470945"/>
            <a:ext cx="84006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The arrival time is independent of proton beam energy.</a:t>
            </a:r>
          </a:p>
          <a:p>
            <a:r>
              <a:rPr lang="en-US" altLang="ja-JP" dirty="0" smtClean="0">
                <a:solidFill>
                  <a:schemeClr val="accent6"/>
                </a:solidFill>
              </a:rPr>
              <a:t>     → Timing structure of a beam may be retained.</a:t>
            </a:r>
            <a:endParaRPr lang="en-US" dirty="0">
              <a:solidFill>
                <a:schemeClr val="accent6"/>
              </a:solidFill>
            </a:endParaRPr>
          </a:p>
          <a:p>
            <a:pPr algn="ctr"/>
            <a:endParaRPr lang="en-US" dirty="0" smtClean="0">
              <a:solidFill>
                <a:schemeClr val="accent6"/>
              </a:solidFill>
            </a:endParaRPr>
          </a:p>
          <a:p>
            <a:pPr algn="ctr"/>
            <a:endParaRPr lang="en-US" dirty="0">
              <a:solidFill>
                <a:schemeClr val="accent6"/>
              </a:solidFill>
            </a:endParaRPr>
          </a:p>
          <a:p>
            <a:pPr algn="ctr"/>
            <a:endParaRPr lang="en-US" dirty="0" smtClean="0">
              <a:solidFill>
                <a:schemeClr val="accent6"/>
              </a:solidFill>
            </a:endParaRPr>
          </a:p>
          <a:p>
            <a:pPr algn="ctr"/>
            <a:endParaRPr lang="en-US" dirty="0">
              <a:solidFill>
                <a:schemeClr val="accent6"/>
              </a:solidFill>
            </a:endParaRPr>
          </a:p>
          <a:p>
            <a:pPr algn="ctr"/>
            <a:endParaRPr lang="en-US" dirty="0" smtClean="0">
              <a:solidFill>
                <a:schemeClr val="accent6"/>
              </a:solidFill>
            </a:endParaRPr>
          </a:p>
          <a:p>
            <a:pPr algn="ctr"/>
            <a:endParaRPr lang="en-US" dirty="0">
              <a:solidFill>
                <a:schemeClr val="accent6"/>
              </a:solidFill>
            </a:endParaRPr>
          </a:p>
          <a:p>
            <a:pPr algn="ctr"/>
            <a:endParaRPr lang="en-US" dirty="0" smtClean="0">
              <a:solidFill>
                <a:schemeClr val="accent6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Simulation Results (5)</a:t>
            </a:r>
            <a:endParaRPr lang="en-US" dirty="0">
              <a:latin typeface="Helvetica" charset="0"/>
            </a:endParaRP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A7328C08-C9F5-4B4D-9A8D-D85B1497109A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18</a:t>
            </a:fld>
            <a:endParaRPr lang="en-US" sz="900" dirty="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861" y="1085031"/>
            <a:ext cx="84006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Arrival Time of </a:t>
            </a:r>
            <a:r>
              <a:rPr lang="en-US" dirty="0" err="1" smtClean="0">
                <a:solidFill>
                  <a:schemeClr val="accent6"/>
                </a:solidFill>
              </a:rPr>
              <a:t>Muons</a:t>
            </a:r>
            <a:endParaRPr lang="en-US" dirty="0" smtClean="0">
              <a:solidFill>
                <a:schemeClr val="accent6"/>
              </a:solidFill>
            </a:endParaRPr>
          </a:p>
          <a:p>
            <a:pPr algn="ctr"/>
            <a:endParaRPr lang="en-US" dirty="0">
              <a:solidFill>
                <a:schemeClr val="accent6"/>
              </a:solidFill>
            </a:endParaRPr>
          </a:p>
          <a:p>
            <a:pPr algn="ctr"/>
            <a:endParaRPr lang="en-US" dirty="0" smtClean="0">
              <a:solidFill>
                <a:schemeClr val="accent6"/>
              </a:solidFill>
            </a:endParaRPr>
          </a:p>
          <a:p>
            <a:pPr algn="ctr"/>
            <a:endParaRPr lang="en-US" dirty="0">
              <a:solidFill>
                <a:schemeClr val="accent6"/>
              </a:solidFill>
            </a:endParaRPr>
          </a:p>
          <a:p>
            <a:pPr algn="ctr"/>
            <a:endParaRPr lang="en-US" dirty="0" smtClean="0">
              <a:solidFill>
                <a:schemeClr val="accent6"/>
              </a:solidFill>
            </a:endParaRPr>
          </a:p>
          <a:p>
            <a:pPr algn="ctr"/>
            <a:endParaRPr lang="en-US" dirty="0">
              <a:solidFill>
                <a:schemeClr val="accent6"/>
              </a:solidFill>
            </a:endParaRPr>
          </a:p>
          <a:p>
            <a:pPr algn="ctr"/>
            <a:endParaRPr lang="en-US" dirty="0" smtClean="0">
              <a:solidFill>
                <a:schemeClr val="accent6"/>
              </a:solidFill>
            </a:endParaRPr>
          </a:p>
          <a:p>
            <a:pPr algn="ctr"/>
            <a:endParaRPr lang="en-US" dirty="0">
              <a:solidFill>
                <a:schemeClr val="accent6"/>
              </a:solidFill>
            </a:endParaRPr>
          </a:p>
          <a:p>
            <a:pPr algn="ctr"/>
            <a:endParaRPr lang="en-US" dirty="0" smtClean="0">
              <a:solidFill>
                <a:schemeClr val="accent6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4" name="Picture 3" descr="Arrival_Time_muon_800MeV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1" y="1629363"/>
            <a:ext cx="4019823" cy="2762521"/>
          </a:xfrm>
          <a:prstGeom prst="rect">
            <a:avLst/>
          </a:prstGeom>
        </p:spPr>
      </p:pic>
      <p:pic>
        <p:nvPicPr>
          <p:cNvPr id="6" name="Picture 5" descr="Arrival_Time_muon_8GeV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961" y="1629363"/>
            <a:ext cx="4028430" cy="2762521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Takumi Matsuzawa </a:t>
            </a:r>
            <a:r>
              <a:rPr lang="en-US" sz="900" dirty="0">
                <a:solidFill>
                  <a:srgbClr val="004C97"/>
                </a:solidFill>
                <a:latin typeface="Helvetica" charset="0"/>
              </a:rPr>
              <a:t>| </a:t>
            </a:r>
            <a:r>
              <a:rPr lang="en-US" sz="900" dirty="0">
                <a:latin typeface="Helvetica" charset="0"/>
              </a:rPr>
              <a:t>Targeting Studies f</a:t>
            </a:r>
            <a:r>
              <a:rPr lang="en-US" sz="900" dirty="0" smtClean="0">
                <a:latin typeface="Helvetica" charset="0"/>
              </a:rPr>
              <a:t>or </a:t>
            </a:r>
            <a:r>
              <a:rPr lang="en-US" sz="900" dirty="0">
                <a:latin typeface="Helvetica" charset="0"/>
              </a:rPr>
              <a:t>an 800MeV beam for Mu2e-II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4" name="Slide Number Placeholder 5"/>
          <p:cNvSpPr txBox="1">
            <a:spLocks/>
          </p:cNvSpPr>
          <p:nvPr/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33FB4E3-CEF4-4E8C-8855-45F0AB0257D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8/6/2015</a:t>
            </a:r>
          </a:p>
          <a:p>
            <a:pPr eaLnBrk="1" hangingPunct="1"/>
            <a:endParaRPr lang="en-US" sz="900" dirty="0">
              <a:solidFill>
                <a:srgbClr val="004C97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19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Remaining Questions</a:t>
            </a:r>
            <a:endParaRPr lang="en-US" dirty="0">
              <a:latin typeface="Helvetica" charset="0"/>
            </a:endParaRP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A7328C08-C9F5-4B4D-9A8D-D85B1497109A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19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861" y="909081"/>
            <a:ext cx="8400646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How </a:t>
            </a:r>
            <a:r>
              <a:rPr lang="en-US" dirty="0">
                <a:solidFill>
                  <a:schemeClr val="accent6"/>
                </a:solidFill>
              </a:rPr>
              <a:t>would we get protons to the primary target?</a:t>
            </a:r>
          </a:p>
          <a:p>
            <a:pPr algn="r"/>
            <a:r>
              <a:rPr lang="en-US" dirty="0" smtClean="0">
                <a:solidFill>
                  <a:schemeClr val="accent6"/>
                </a:solidFill>
              </a:rPr>
              <a:t>(On Progress)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______________________________________________________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Background study with a PIP-II scenario</a:t>
            </a:r>
          </a:p>
          <a:p>
            <a:pPr marL="342900" indent="-342900">
              <a:buFont typeface="Arial"/>
              <a:buChar char="•"/>
            </a:pPr>
            <a:endParaRPr lang="en-US" dirty="0" smtClean="0">
              <a:solidFill>
                <a:schemeClr val="accent6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Cosmic </a:t>
            </a:r>
            <a:r>
              <a:rPr lang="en-US" dirty="0">
                <a:solidFill>
                  <a:schemeClr val="accent6"/>
                </a:solidFill>
              </a:rPr>
              <a:t>Ray Veto </a:t>
            </a:r>
            <a:r>
              <a:rPr lang="en-US" dirty="0" smtClean="0">
                <a:solidFill>
                  <a:schemeClr val="accent6"/>
                </a:solidFill>
              </a:rPr>
              <a:t>considerations</a:t>
            </a:r>
          </a:p>
          <a:p>
            <a:pPr marL="342900" indent="-342900">
              <a:buFont typeface="Arial"/>
              <a:buChar char="•"/>
            </a:pPr>
            <a:r>
              <a:rPr lang="en-US" dirty="0" err="1" smtClean="0">
                <a:solidFill>
                  <a:schemeClr val="accent6"/>
                </a:solidFill>
              </a:rPr>
              <a:t>Hadronic</a:t>
            </a:r>
            <a:r>
              <a:rPr lang="en-US" dirty="0" smtClean="0">
                <a:solidFill>
                  <a:schemeClr val="accent6"/>
                </a:solidFill>
              </a:rPr>
              <a:t> flash</a:t>
            </a:r>
          </a:p>
          <a:p>
            <a:endParaRPr lang="en-US" dirty="0" smtClean="0">
              <a:solidFill>
                <a:schemeClr val="accent6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>
                <a:solidFill>
                  <a:schemeClr val="accent6"/>
                </a:solidFill>
              </a:rPr>
              <a:t>For PIP-</a:t>
            </a:r>
            <a:r>
              <a:rPr lang="en-US" dirty="0" smtClean="0">
                <a:solidFill>
                  <a:schemeClr val="accent6"/>
                </a:solidFill>
              </a:rPr>
              <a:t>II, </a:t>
            </a:r>
            <a:r>
              <a:rPr lang="en-US" dirty="0">
                <a:solidFill>
                  <a:schemeClr val="accent6"/>
                </a:solidFill>
              </a:rPr>
              <a:t>we are not constrained to the 1695 ns time cycle. </a:t>
            </a:r>
            <a:endParaRPr lang="en-US" dirty="0" smtClean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 smtClean="0">
                <a:solidFill>
                  <a:schemeClr val="accent6"/>
                </a:solidFill>
              </a:rPr>
              <a:t>    – </a:t>
            </a:r>
            <a:r>
              <a:rPr lang="en-US" dirty="0">
                <a:solidFill>
                  <a:schemeClr val="accent6"/>
                </a:solidFill>
              </a:rPr>
              <a:t>What would be ideal for Mu2e-II</a:t>
            </a:r>
            <a:r>
              <a:rPr lang="en-US" dirty="0" smtClean="0">
                <a:solidFill>
                  <a:schemeClr val="accent6"/>
                </a:solidFill>
              </a:rPr>
              <a:t>?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Takumi Matsuzawa </a:t>
            </a:r>
            <a:r>
              <a:rPr lang="en-US" sz="900" dirty="0">
                <a:solidFill>
                  <a:srgbClr val="004C97"/>
                </a:solidFill>
                <a:latin typeface="Helvetica" charset="0"/>
              </a:rPr>
              <a:t>| </a:t>
            </a:r>
            <a:r>
              <a:rPr lang="en-US" sz="900" dirty="0">
                <a:latin typeface="Helvetica" charset="0"/>
              </a:rPr>
              <a:t>Targeting Studies f</a:t>
            </a:r>
            <a:r>
              <a:rPr lang="en-US" sz="900" dirty="0" smtClean="0">
                <a:latin typeface="Helvetica" charset="0"/>
              </a:rPr>
              <a:t>or </a:t>
            </a:r>
            <a:r>
              <a:rPr lang="en-US" sz="900" dirty="0">
                <a:latin typeface="Helvetica" charset="0"/>
              </a:rPr>
              <a:t>an 800MeV beam for Mu2e-II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33FB4E3-CEF4-4E8C-8855-45F0AB0257D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8/6/2015</a:t>
            </a:r>
          </a:p>
          <a:p>
            <a:pPr eaLnBrk="1" hangingPunct="1"/>
            <a:endParaRPr lang="en-US" sz="900" dirty="0">
              <a:solidFill>
                <a:srgbClr val="004C97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387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>
                <a:latin typeface="Helvetica" charset="0"/>
              </a:rPr>
              <a:t>Outline</a:t>
            </a: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0610AD2D-4020-B047-ACB8-C2E76ED90C81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2</a:t>
            </a:fld>
            <a:endParaRPr lang="en-US" sz="900" dirty="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Overview</a:t>
            </a:r>
          </a:p>
          <a:p>
            <a:pPr lvl="1"/>
            <a:r>
              <a:rPr lang="en-US" dirty="0" smtClean="0">
                <a:latin typeface="Helvetica" charset="0"/>
              </a:rPr>
              <a:t>Motivation for Mu2e</a:t>
            </a:r>
          </a:p>
          <a:p>
            <a:pPr lvl="1"/>
            <a:r>
              <a:rPr lang="en-US" dirty="0" smtClean="0">
                <a:latin typeface="Helvetica" charset="0"/>
              </a:rPr>
              <a:t>Mu2e and Mu2e-II</a:t>
            </a:r>
          </a:p>
          <a:p>
            <a:r>
              <a:rPr lang="en-US" dirty="0" smtClean="0">
                <a:latin typeface="Helvetica" charset="0"/>
              </a:rPr>
              <a:t>Simulation Details</a:t>
            </a:r>
          </a:p>
          <a:p>
            <a:r>
              <a:rPr lang="en-US" dirty="0" smtClean="0">
                <a:latin typeface="Helvetica" charset="0"/>
              </a:rPr>
              <a:t>Simulation Results</a:t>
            </a:r>
          </a:p>
          <a:p>
            <a:r>
              <a:rPr lang="en-US" dirty="0" smtClean="0">
                <a:latin typeface="Helvetica" charset="0"/>
              </a:rPr>
              <a:t>Summary</a:t>
            </a:r>
            <a:endParaRPr lang="en-US" dirty="0">
              <a:latin typeface="Helvetica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Takumi Matsuzawa </a:t>
            </a:r>
            <a:r>
              <a:rPr lang="en-US" sz="900" dirty="0">
                <a:solidFill>
                  <a:srgbClr val="004C97"/>
                </a:solidFill>
                <a:latin typeface="Helvetica" charset="0"/>
              </a:rPr>
              <a:t>| </a:t>
            </a:r>
            <a:r>
              <a:rPr lang="en-US" sz="900" dirty="0">
                <a:latin typeface="Helvetica" charset="0"/>
              </a:rPr>
              <a:t>Targeting Studies f</a:t>
            </a:r>
            <a:r>
              <a:rPr lang="en-US" sz="900" dirty="0" smtClean="0">
                <a:latin typeface="Helvetica" charset="0"/>
              </a:rPr>
              <a:t>or </a:t>
            </a:r>
            <a:r>
              <a:rPr lang="en-US" sz="900" dirty="0">
                <a:latin typeface="Helvetica" charset="0"/>
              </a:rPr>
              <a:t>an 800MeV beam for Mu2e-II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33FB4E3-CEF4-4E8C-8855-45F0AB0257D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8/6/2015</a:t>
            </a:r>
          </a:p>
          <a:p>
            <a:pPr eaLnBrk="1" hangingPunct="1"/>
            <a:endParaRPr lang="en-US" sz="900" dirty="0">
              <a:solidFill>
                <a:srgbClr val="004C97"/>
              </a:solidFill>
              <a:latin typeface="Helvetic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Summary</a:t>
            </a:r>
            <a:endParaRPr lang="en-US" dirty="0">
              <a:latin typeface="Helvetica" charset="0"/>
            </a:endParaRP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A7328C08-C9F5-4B4D-9A8D-D85B1497109A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20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9630" y="2679075"/>
            <a:ext cx="82391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altLang="ja-JP" dirty="0" smtClean="0">
                <a:solidFill>
                  <a:schemeClr val="accent6"/>
                </a:solidFill>
              </a:rPr>
              <a:t>Mu2e-II targets ×</a:t>
            </a:r>
            <a:r>
              <a:rPr lang="en-US" altLang="ja-JP" dirty="0">
                <a:solidFill>
                  <a:schemeClr val="accent6"/>
                </a:solidFill>
              </a:rPr>
              <a:t>10 better </a:t>
            </a:r>
            <a:r>
              <a:rPr lang="en-US" altLang="ja-JP" dirty="0" smtClean="0">
                <a:solidFill>
                  <a:schemeClr val="accent6"/>
                </a:solidFill>
              </a:rPr>
              <a:t>sensitivity.</a:t>
            </a:r>
            <a:endParaRPr lang="en-US" altLang="ja-JP" dirty="0">
              <a:solidFill>
                <a:schemeClr val="accent6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 smtClean="0">
              <a:solidFill>
                <a:schemeClr val="accent6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err="1" smtClean="0">
                <a:solidFill>
                  <a:schemeClr val="accent6"/>
                </a:solidFill>
              </a:rPr>
              <a:t>Muon</a:t>
            </a:r>
            <a:r>
              <a:rPr lang="en-US" dirty="0" smtClean="0">
                <a:solidFill>
                  <a:schemeClr val="accent6"/>
                </a:solidFill>
              </a:rPr>
              <a:t> Production/Power dropped by a factor of 1.63.</a:t>
            </a:r>
          </a:p>
          <a:p>
            <a:pPr marL="342900" indent="-342900">
              <a:buFont typeface="Arial"/>
              <a:buChar char="•"/>
            </a:pPr>
            <a:r>
              <a:rPr lang="en-US" altLang="ja-JP" dirty="0" smtClean="0">
                <a:solidFill>
                  <a:schemeClr val="accent6"/>
                </a:solidFill>
              </a:rPr>
              <a:t>Mu2e-II may produce </a:t>
            </a:r>
            <a:r>
              <a:rPr lang="en-US" altLang="ja-JP" dirty="0">
                <a:solidFill>
                  <a:srgbClr val="FF0000"/>
                </a:solidFill>
              </a:rPr>
              <a:t>7.65</a:t>
            </a:r>
            <a:r>
              <a:rPr lang="en-US" altLang="ja-JP" dirty="0">
                <a:solidFill>
                  <a:srgbClr val="404040"/>
                </a:solidFill>
              </a:rPr>
              <a:t> </a:t>
            </a:r>
            <a:r>
              <a:rPr lang="en-US" altLang="ja-JP" dirty="0">
                <a:solidFill>
                  <a:schemeClr val="accent6"/>
                </a:solidFill>
              </a:rPr>
              <a:t>times more stopped </a:t>
            </a:r>
            <a:r>
              <a:rPr lang="en-US" altLang="ja-JP" dirty="0" err="1" smtClean="0">
                <a:solidFill>
                  <a:schemeClr val="accent6"/>
                </a:solidFill>
              </a:rPr>
              <a:t>muons</a:t>
            </a:r>
            <a:r>
              <a:rPr lang="en-US" altLang="ja-JP" dirty="0" smtClean="0">
                <a:solidFill>
                  <a:schemeClr val="accent6"/>
                </a:solidFill>
              </a:rPr>
              <a:t> than Mu2e during 3 years.</a:t>
            </a:r>
            <a:endParaRPr lang="en-US" dirty="0" smtClean="0">
              <a:solidFill>
                <a:schemeClr val="accent6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 smtClean="0">
              <a:solidFill>
                <a:schemeClr val="accent6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accent6"/>
                </a:solidFill>
              </a:rPr>
              <a:t>High power with a low-energy beam would eliminate antiproton background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Takumi Matsuzawa </a:t>
            </a:r>
            <a:r>
              <a:rPr lang="en-US" sz="900" dirty="0">
                <a:solidFill>
                  <a:srgbClr val="004C97"/>
                </a:solidFill>
                <a:latin typeface="Helvetica" charset="0"/>
              </a:rPr>
              <a:t>| </a:t>
            </a:r>
            <a:r>
              <a:rPr lang="en-US" sz="900" dirty="0">
                <a:latin typeface="Helvetica" charset="0"/>
              </a:rPr>
              <a:t>Targeting Studies f</a:t>
            </a:r>
            <a:r>
              <a:rPr lang="en-US" sz="900" dirty="0" smtClean="0">
                <a:latin typeface="Helvetica" charset="0"/>
              </a:rPr>
              <a:t>or </a:t>
            </a:r>
            <a:r>
              <a:rPr lang="en-US" sz="900" dirty="0">
                <a:latin typeface="Helvetica" charset="0"/>
              </a:rPr>
              <a:t>an 800MeV beam for Mu2e-II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10" name="Picture 9" descr="Resul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65368"/>
            <a:ext cx="8686800" cy="1233728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/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33FB4E3-CEF4-4E8C-8855-45F0AB0257D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8/6/2015</a:t>
            </a:r>
          </a:p>
          <a:p>
            <a:pPr eaLnBrk="1" hangingPunct="1"/>
            <a:endParaRPr lang="en-US" sz="900" dirty="0">
              <a:solidFill>
                <a:srgbClr val="004C97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64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A288C0-2E02-7649-908F-1FF19947053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Takumi Matsuzawa </a:t>
            </a:r>
            <a:r>
              <a:rPr lang="en-US" sz="900" dirty="0">
                <a:solidFill>
                  <a:srgbClr val="004C97"/>
                </a:solidFill>
                <a:latin typeface="Helvetica" charset="0"/>
              </a:rPr>
              <a:t>| </a:t>
            </a:r>
            <a:r>
              <a:rPr lang="en-US" sz="900" dirty="0">
                <a:latin typeface="Helvetica" charset="0"/>
              </a:rPr>
              <a:t>Targeting Studies f</a:t>
            </a:r>
            <a:r>
              <a:rPr lang="en-US" sz="900" dirty="0" smtClean="0">
                <a:latin typeface="Helvetica" charset="0"/>
              </a:rPr>
              <a:t>or </a:t>
            </a:r>
            <a:r>
              <a:rPr lang="en-US" sz="900" dirty="0">
                <a:latin typeface="Helvetica" charset="0"/>
              </a:rPr>
              <a:t>an 800MeV beam for Mu2e-II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2" indent="0">
              <a:buNone/>
            </a:pPr>
            <a:r>
              <a:rPr lang="en-US" sz="2400" dirty="0">
                <a:solidFill>
                  <a:schemeClr val="accent6"/>
                </a:solidFill>
                <a:latin typeface="Calibri" charset="0"/>
              </a:rPr>
              <a:t>I am very grateful to my mentor, Thomas J. Roberts for his valuable </a:t>
            </a:r>
            <a:r>
              <a:rPr lang="en-US" sz="2400" dirty="0" smtClean="0">
                <a:solidFill>
                  <a:schemeClr val="accent6"/>
                </a:solidFill>
                <a:latin typeface="Calibri" charset="0"/>
              </a:rPr>
              <a:t>advice, Eric </a:t>
            </a:r>
            <a:r>
              <a:rPr lang="en-US" sz="2400" dirty="0" err="1" smtClean="0">
                <a:solidFill>
                  <a:schemeClr val="accent6"/>
                </a:solidFill>
                <a:latin typeface="Calibri" charset="0"/>
              </a:rPr>
              <a:t>Prebys</a:t>
            </a:r>
            <a:r>
              <a:rPr lang="en-US" sz="2400" dirty="0" smtClean="0">
                <a:solidFill>
                  <a:schemeClr val="accent6"/>
                </a:solidFill>
                <a:latin typeface="Calibri" charset="0"/>
              </a:rPr>
              <a:t>, and </a:t>
            </a:r>
            <a:r>
              <a:rPr lang="en-US" sz="2400" dirty="0" err="1" smtClean="0">
                <a:solidFill>
                  <a:schemeClr val="accent6"/>
                </a:solidFill>
                <a:latin typeface="Calibri" charset="0"/>
              </a:rPr>
              <a:t>Tanja</a:t>
            </a:r>
            <a:r>
              <a:rPr lang="en-US" sz="2400" dirty="0" smtClean="0">
                <a:solidFill>
                  <a:schemeClr val="accent6"/>
                </a:solidFill>
                <a:latin typeface="Calibri" charset="0"/>
              </a:rPr>
              <a:t> </a:t>
            </a:r>
            <a:r>
              <a:rPr lang="en-US" sz="2400" dirty="0" err="1" smtClean="0">
                <a:solidFill>
                  <a:schemeClr val="accent6"/>
                </a:solidFill>
                <a:latin typeface="Calibri" charset="0"/>
              </a:rPr>
              <a:t>Waltrip</a:t>
            </a:r>
            <a:r>
              <a:rPr lang="en-US" sz="2400" dirty="0" smtClean="0">
                <a:solidFill>
                  <a:schemeClr val="accent6"/>
                </a:solidFill>
                <a:latin typeface="Calibri" charset="0"/>
              </a:rPr>
              <a:t> </a:t>
            </a:r>
            <a:r>
              <a:rPr lang="en-US" sz="2400" dirty="0">
                <a:solidFill>
                  <a:schemeClr val="accent6"/>
                </a:solidFill>
                <a:latin typeface="Calibri" charset="0"/>
              </a:rPr>
              <a:t>for organizing the internship. </a:t>
            </a:r>
            <a:endParaRPr lang="en-US" sz="2400" dirty="0" smtClean="0">
              <a:solidFill>
                <a:schemeClr val="accent6"/>
              </a:solidFill>
              <a:latin typeface="Calibri" charset="0"/>
            </a:endParaRPr>
          </a:p>
          <a:p>
            <a:pPr marL="0" lvl="2" indent="0">
              <a:buNone/>
            </a:pPr>
            <a:endParaRPr lang="en-US" sz="2400" dirty="0" smtClean="0">
              <a:solidFill>
                <a:schemeClr val="accent6"/>
              </a:solidFill>
              <a:latin typeface="Calibri" charset="0"/>
            </a:endParaRPr>
          </a:p>
          <a:p>
            <a:pPr marL="0" lvl="2" indent="0">
              <a:buNone/>
            </a:pPr>
            <a:r>
              <a:rPr lang="en-US" sz="2400" dirty="0" smtClean="0">
                <a:solidFill>
                  <a:schemeClr val="accent6"/>
                </a:solidFill>
                <a:latin typeface="Calibri" charset="0"/>
              </a:rPr>
              <a:t>I learnt significant amount of knowledge about accelerator physics at US Particle Accelerator School thanks to William Barletta, </a:t>
            </a:r>
            <a:r>
              <a:rPr lang="en-US" sz="2400" dirty="0">
                <a:solidFill>
                  <a:schemeClr val="accent6"/>
                </a:solidFill>
                <a:latin typeface="Calibri" charset="0"/>
              </a:rPr>
              <a:t>Linda </a:t>
            </a:r>
            <a:r>
              <a:rPr lang="en-US" sz="2400" dirty="0" err="1">
                <a:solidFill>
                  <a:schemeClr val="accent6"/>
                </a:solidFill>
                <a:latin typeface="Calibri" charset="0"/>
              </a:rPr>
              <a:t>Spentzouris</a:t>
            </a:r>
            <a:r>
              <a:rPr lang="en-US" sz="2400" dirty="0" smtClean="0">
                <a:solidFill>
                  <a:schemeClr val="accent6"/>
                </a:solidFill>
                <a:latin typeface="Calibri" charset="0"/>
              </a:rPr>
              <a:t>, and Elvin Harms.</a:t>
            </a:r>
            <a:endParaRPr lang="en-US" sz="2400" dirty="0">
              <a:solidFill>
                <a:schemeClr val="accent6"/>
              </a:solidFill>
              <a:latin typeface="Calibri" charset="0"/>
            </a:endParaRPr>
          </a:p>
          <a:p>
            <a:pPr marL="0" lvl="2" indent="0">
              <a:buNone/>
            </a:pPr>
            <a:endParaRPr lang="en-US" sz="2400" dirty="0" smtClean="0">
              <a:solidFill>
                <a:schemeClr val="accent6"/>
              </a:solidFill>
              <a:latin typeface="Calibri" charset="0"/>
            </a:endParaRPr>
          </a:p>
          <a:p>
            <a:pPr marL="0" lvl="2" indent="0">
              <a:buNone/>
            </a:pPr>
            <a:r>
              <a:rPr lang="en-US" sz="2400" dirty="0" smtClean="0">
                <a:solidFill>
                  <a:schemeClr val="accent6"/>
                </a:solidFill>
                <a:latin typeface="Calibri" charset="0"/>
              </a:rPr>
              <a:t>Finally, I would like </a:t>
            </a:r>
            <a:r>
              <a:rPr lang="en-US" sz="2400" dirty="0">
                <a:solidFill>
                  <a:schemeClr val="accent6"/>
                </a:solidFill>
                <a:latin typeface="Calibri" charset="0"/>
              </a:rPr>
              <a:t>thank the Fermi National Accelerator Laboratory, </a:t>
            </a:r>
            <a:r>
              <a:rPr lang="en-US" sz="2400" dirty="0" smtClean="0">
                <a:solidFill>
                  <a:schemeClr val="accent6"/>
                </a:solidFill>
                <a:latin typeface="Calibri" charset="0"/>
              </a:rPr>
              <a:t> the </a:t>
            </a:r>
            <a:r>
              <a:rPr lang="en-US" sz="2400" dirty="0">
                <a:solidFill>
                  <a:schemeClr val="accent6"/>
                </a:solidFill>
                <a:latin typeface="Calibri" charset="0"/>
              </a:rPr>
              <a:t>Illinois Accelerator </a:t>
            </a:r>
            <a:r>
              <a:rPr lang="en-US" sz="2400" dirty="0" smtClean="0">
                <a:solidFill>
                  <a:schemeClr val="accent6"/>
                </a:solidFill>
                <a:latin typeface="Calibri" charset="0"/>
              </a:rPr>
              <a:t>Institute, and Department of Energy </a:t>
            </a:r>
            <a:r>
              <a:rPr lang="en-US" sz="2400" dirty="0">
                <a:solidFill>
                  <a:schemeClr val="accent6"/>
                </a:solidFill>
                <a:latin typeface="Calibri" charset="0"/>
              </a:rPr>
              <a:t>for funding the </a:t>
            </a:r>
            <a:r>
              <a:rPr lang="en-US" sz="2400" dirty="0" smtClean="0">
                <a:solidFill>
                  <a:schemeClr val="accent6"/>
                </a:solidFill>
                <a:latin typeface="Calibri" charset="0"/>
              </a:rPr>
              <a:t>internship.</a:t>
            </a:r>
          </a:p>
          <a:p>
            <a:pPr marL="0" lvl="2" indent="0">
              <a:buNone/>
            </a:pPr>
            <a:endParaRPr lang="en-US" sz="2400" dirty="0" smtClean="0">
              <a:solidFill>
                <a:schemeClr val="accent6"/>
              </a:solidFill>
              <a:latin typeface="Calibri" charset="0"/>
            </a:endParaRPr>
          </a:p>
          <a:p>
            <a:pPr marL="0" lvl="2" indent="0">
              <a:buNone/>
            </a:pPr>
            <a:endParaRPr lang="en-US" sz="2400" dirty="0">
              <a:solidFill>
                <a:schemeClr val="accent6"/>
              </a:solidFill>
              <a:latin typeface="Calibri" charset="0"/>
            </a:endParaRPr>
          </a:p>
          <a:p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33FB4E3-CEF4-4E8C-8855-45F0AB0257D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8/6/2015</a:t>
            </a:r>
          </a:p>
          <a:p>
            <a:pPr eaLnBrk="1" hangingPunct="1"/>
            <a:endParaRPr lang="en-US" sz="900" dirty="0">
              <a:solidFill>
                <a:srgbClr val="004C97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334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Reference</a:t>
            </a:r>
            <a:endParaRPr lang="en-US" dirty="0">
              <a:latin typeface="Helvetica" charset="0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sz="2000" dirty="0">
                <a:latin typeface="Helvetica" charset="0"/>
              </a:rPr>
              <a:t>[1] K. </a:t>
            </a:r>
            <a:r>
              <a:rPr lang="en-US" sz="2000" dirty="0" err="1">
                <a:latin typeface="Helvetica" charset="0"/>
              </a:rPr>
              <a:t>Knoepfel</a:t>
            </a:r>
            <a:r>
              <a:rPr lang="en-US" sz="2000" dirty="0">
                <a:latin typeface="Helvetica" charset="0"/>
              </a:rPr>
              <a:t> et al., </a:t>
            </a:r>
            <a:r>
              <a:rPr lang="en-US" sz="2000" dirty="0" smtClean="0">
                <a:latin typeface="Helvetica" charset="0"/>
              </a:rPr>
              <a:t>“Feasibility Study for a New-Generation-Mu2e Experiment”</a:t>
            </a:r>
            <a:r>
              <a:rPr lang="en-US" sz="2000" dirty="0">
                <a:latin typeface="Helvetica" charset="0"/>
              </a:rPr>
              <a:t>, </a:t>
            </a:r>
            <a:r>
              <a:rPr lang="en-US" sz="2000" dirty="0" smtClean="0">
                <a:latin typeface="Helvetica" charset="0"/>
              </a:rPr>
              <a:t>2013, arXiv</a:t>
            </a:r>
            <a:r>
              <a:rPr lang="en-US" sz="2000" dirty="0">
                <a:latin typeface="Helvetica" charset="0"/>
              </a:rPr>
              <a:t>:1307.1168v2 [</a:t>
            </a:r>
            <a:r>
              <a:rPr lang="en-US" sz="2000" dirty="0" err="1">
                <a:latin typeface="Helvetica" charset="0"/>
              </a:rPr>
              <a:t>physics.ins-det</a:t>
            </a:r>
            <a:r>
              <a:rPr lang="en-US" sz="2000" dirty="0">
                <a:latin typeface="Helvetica" charset="0"/>
              </a:rPr>
              <a:t>]</a:t>
            </a:r>
            <a:r>
              <a:rPr lang="en-US" sz="2000" dirty="0" smtClean="0">
                <a:latin typeface="Helvetica" charset="0"/>
              </a:rPr>
              <a:t>.</a:t>
            </a:r>
          </a:p>
          <a:p>
            <a:pPr marL="0" indent="0">
              <a:buNone/>
            </a:pPr>
            <a:r>
              <a:rPr lang="en-US" sz="2000" dirty="0" smtClean="0">
                <a:latin typeface="Helvetica" charset="0"/>
              </a:rPr>
              <a:t>[2] Mu2e Collaboration, “Mu2e Technical Design Report”, 2014</a:t>
            </a:r>
          </a:p>
          <a:p>
            <a:pPr marL="0" indent="0">
              <a:buNone/>
            </a:pPr>
            <a:r>
              <a:rPr lang="en-US" sz="2000" dirty="0" smtClean="0"/>
              <a:t>[3] T.J</a:t>
            </a:r>
            <a:r>
              <a:rPr lang="en-US" sz="2000" dirty="0"/>
              <a:t>. Roberts and D.M. Kaplan, “G4beamline simulation program for </a:t>
            </a:r>
            <a:r>
              <a:rPr lang="en-US" sz="2000" dirty="0" smtClean="0"/>
              <a:t>matter-dominated </a:t>
            </a:r>
            <a:r>
              <a:rPr lang="en-US" sz="2000" dirty="0" err="1" smtClean="0"/>
              <a:t>beamlines</a:t>
            </a:r>
            <a:r>
              <a:rPr lang="en-US" sz="2000" dirty="0"/>
              <a:t>”, Proceedings of the Particle Accelerator </a:t>
            </a:r>
            <a:r>
              <a:rPr lang="en-US" sz="2000" dirty="0" smtClean="0"/>
              <a:t>Conference, 2007, Albuquerque</a:t>
            </a:r>
            <a:r>
              <a:rPr lang="en-US" sz="2000" dirty="0"/>
              <a:t>, NM, USA, PAC.IEEE, 3468.</a:t>
            </a:r>
            <a:endParaRPr lang="en-US" sz="2000" dirty="0">
              <a:latin typeface="Helvetica" charset="0"/>
            </a:endParaRP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A7328C08-C9F5-4B4D-9A8D-D85B1497109A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22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Takumi Matsuzawa </a:t>
            </a:r>
            <a:r>
              <a:rPr lang="en-US" sz="900" dirty="0">
                <a:solidFill>
                  <a:srgbClr val="004C97"/>
                </a:solidFill>
                <a:latin typeface="Helvetica" charset="0"/>
              </a:rPr>
              <a:t>| </a:t>
            </a:r>
            <a:r>
              <a:rPr lang="en-US" sz="900" dirty="0">
                <a:latin typeface="Helvetica" charset="0"/>
              </a:rPr>
              <a:t>Targeting Studies f</a:t>
            </a:r>
            <a:r>
              <a:rPr lang="en-US" sz="900" dirty="0" smtClean="0">
                <a:latin typeface="Helvetica" charset="0"/>
              </a:rPr>
              <a:t>or </a:t>
            </a:r>
            <a:r>
              <a:rPr lang="en-US" sz="900" dirty="0">
                <a:latin typeface="Helvetica" charset="0"/>
              </a:rPr>
              <a:t>an 800MeV beam for Mu2e-II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33FB4E3-CEF4-4E8C-8855-45F0AB0257D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8/6/2015</a:t>
            </a:r>
          </a:p>
          <a:p>
            <a:pPr eaLnBrk="1" hangingPunct="1"/>
            <a:endParaRPr lang="en-US" sz="900" dirty="0">
              <a:solidFill>
                <a:srgbClr val="004C97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051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A288C0-2E02-7649-908F-1FF19947053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33FB4E3-CEF4-4E8C-8855-45F0AB0257D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Takumi Matsuzawa </a:t>
            </a:r>
            <a:r>
              <a:rPr lang="en-US" sz="900" dirty="0">
                <a:solidFill>
                  <a:srgbClr val="004C97"/>
                </a:solidFill>
                <a:latin typeface="Helvetica" charset="0"/>
              </a:rPr>
              <a:t>| </a:t>
            </a:r>
            <a:r>
              <a:rPr lang="en-US" sz="900" dirty="0">
                <a:latin typeface="Helvetica" charset="0"/>
              </a:rPr>
              <a:t>Targeting Studies f</a:t>
            </a:r>
            <a:r>
              <a:rPr lang="en-US" sz="900" dirty="0" smtClean="0">
                <a:latin typeface="Helvetica" charset="0"/>
              </a:rPr>
              <a:t>or </a:t>
            </a:r>
            <a:r>
              <a:rPr lang="en-US" sz="900" dirty="0">
                <a:latin typeface="Helvetica" charset="0"/>
              </a:rPr>
              <a:t>an 800MeV beam for Mu2e-II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8/6/2015</a:t>
            </a:r>
          </a:p>
          <a:p>
            <a:pPr eaLnBrk="1" hangingPunct="1"/>
            <a:endParaRPr lang="en-US" sz="900" dirty="0">
              <a:solidFill>
                <a:srgbClr val="004C97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669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Charged-Lepton-Flavor Violation (CLFV)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075346"/>
            <a:ext cx="8686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/>
              <a:buChar char="•"/>
              <a:defRPr/>
            </a:pPr>
            <a:r>
              <a:rPr lang="en-US" dirty="0" smtClean="0">
                <a:solidFill>
                  <a:srgbClr val="404040"/>
                </a:solidFill>
                <a:latin typeface="Helvetica" charset="0"/>
              </a:rPr>
              <a:t>CLFV is extremely suppressed in the Standard Model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404040"/>
                </a:solidFill>
                <a:latin typeface="Helvetica" charset="0"/>
              </a:rPr>
              <a:t>	</a:t>
            </a:r>
            <a:r>
              <a:rPr lang="en-US" dirty="0" smtClean="0">
                <a:solidFill>
                  <a:srgbClr val="404040"/>
                </a:solidFill>
                <a:latin typeface="Helvetica" charset="0"/>
              </a:rPr>
              <a:t>e.g.- </a:t>
            </a:r>
          </a:p>
          <a:p>
            <a:pPr algn="ctr" eaLnBrk="1" hangingPunct="1">
              <a:defRPr/>
            </a:pPr>
            <a:endParaRPr lang="en-US" dirty="0" smtClean="0">
              <a:solidFill>
                <a:srgbClr val="404040"/>
              </a:solidFill>
              <a:latin typeface="Helvetica" charset="0"/>
            </a:endParaRPr>
          </a:p>
          <a:p>
            <a:pPr algn="ctr" eaLnBrk="1" hangingPunct="1">
              <a:defRPr/>
            </a:pPr>
            <a:endParaRPr lang="en-US" dirty="0">
              <a:solidFill>
                <a:srgbClr val="404040"/>
              </a:solidFill>
              <a:latin typeface="Helvetica" charset="0"/>
            </a:endParaRPr>
          </a:p>
          <a:p>
            <a:pPr algn="ctr" eaLnBrk="1" hangingPunct="1">
              <a:defRPr/>
            </a:pPr>
            <a:endParaRPr lang="en-US" altLang="ja-JP" dirty="0" smtClean="0">
              <a:solidFill>
                <a:srgbClr val="404040"/>
              </a:solidFill>
              <a:latin typeface="Helvetica" charset="0"/>
            </a:endParaRPr>
          </a:p>
          <a:p>
            <a:pPr algn="ctr" eaLnBrk="1" hangingPunct="1">
              <a:defRPr/>
            </a:pPr>
            <a:r>
              <a:rPr lang="en-US" altLang="ja-JP" dirty="0" smtClean="0">
                <a:solidFill>
                  <a:srgbClr val="404040"/>
                </a:solidFill>
                <a:latin typeface="Helvetica" charset="0"/>
              </a:rPr>
              <a:t>A signal of CLFV → Evidence of </a:t>
            </a:r>
            <a:r>
              <a:rPr lang="en-US" altLang="ja-JP" i="1" dirty="0" smtClean="0">
                <a:solidFill>
                  <a:srgbClr val="FF0000"/>
                </a:solidFill>
                <a:latin typeface="Helvetica" charset="0"/>
              </a:rPr>
              <a:t>New Physics</a:t>
            </a:r>
            <a:r>
              <a:rPr lang="en-US" altLang="ja-JP" i="1" dirty="0" smtClean="0">
                <a:solidFill>
                  <a:srgbClr val="404040"/>
                </a:solidFill>
                <a:latin typeface="Helvetica" charset="0"/>
              </a:rPr>
              <a:t>!</a:t>
            </a:r>
            <a:endParaRPr lang="en-US" altLang="ja-JP" dirty="0" smtClean="0">
              <a:solidFill>
                <a:srgbClr val="404040"/>
              </a:solidFill>
              <a:latin typeface="Helvetica" charset="0"/>
            </a:endParaRPr>
          </a:p>
          <a:p>
            <a:pPr marL="342900" indent="-342900" eaLnBrk="1" hangingPunct="1">
              <a:lnSpc>
                <a:spcPct val="150000"/>
              </a:lnSpc>
              <a:buFont typeface="Arial"/>
              <a:buChar char="•"/>
              <a:defRPr/>
            </a:pPr>
            <a:r>
              <a:rPr lang="en-US" altLang="ja-JP" dirty="0" smtClean="0">
                <a:solidFill>
                  <a:srgbClr val="404040"/>
                </a:solidFill>
                <a:latin typeface="Helvetica" charset="0"/>
              </a:rPr>
              <a:t>Several theories suggest CLFV with higher sensitivities. </a:t>
            </a:r>
          </a:p>
          <a:p>
            <a:pPr marL="342900" indent="-342900" eaLnBrk="1" hangingPunct="1">
              <a:buFont typeface="Arial"/>
              <a:buChar char="•"/>
              <a:defRPr/>
            </a:pPr>
            <a:endParaRPr lang="en-US" i="1" dirty="0">
              <a:solidFill>
                <a:srgbClr val="404040"/>
              </a:solidFill>
              <a:latin typeface="Helvetica" charset="0"/>
            </a:endParaRPr>
          </a:p>
          <a:p>
            <a:pPr marL="342900" indent="-342900" eaLnBrk="1" hangingPunct="1">
              <a:buFont typeface="Arial"/>
              <a:buChar char="•"/>
              <a:defRPr/>
            </a:pPr>
            <a:endParaRPr lang="en-US" i="1" dirty="0">
              <a:solidFill>
                <a:srgbClr val="404040"/>
              </a:solidFill>
              <a:latin typeface="Helvetica" charset="0"/>
            </a:endParaRPr>
          </a:p>
        </p:txBody>
      </p:sp>
      <p:pic>
        <p:nvPicPr>
          <p:cNvPr id="5" name="Picture 4" descr="Screen Shot 2015-08-05 at 12.18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15" y="1538043"/>
            <a:ext cx="1181100" cy="368300"/>
          </a:xfrm>
          <a:prstGeom prst="rect">
            <a:avLst/>
          </a:prstGeom>
        </p:spPr>
      </p:pic>
      <p:pic>
        <p:nvPicPr>
          <p:cNvPr id="7" name="Picture 6" descr="Screen Shot 2015-08-05 at 12.18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707" y="1538043"/>
            <a:ext cx="2779737" cy="1405369"/>
          </a:xfrm>
          <a:prstGeom prst="rect">
            <a:avLst/>
          </a:prstGeom>
        </p:spPr>
      </p:pic>
      <p:pic>
        <p:nvPicPr>
          <p:cNvPr id="15" name="Picture 14" descr="Screen Shot 2015-08-05 at 12.18.1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92" y="1876461"/>
            <a:ext cx="4865119" cy="932481"/>
          </a:xfrm>
          <a:prstGeom prst="rect">
            <a:avLst/>
          </a:prstGeom>
        </p:spPr>
      </p:pic>
      <p:pic>
        <p:nvPicPr>
          <p:cNvPr id="43" name="Picture 5" descr="higg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279" b="5280"/>
          <a:stretch>
            <a:fillRect/>
          </a:stretch>
        </p:blipFill>
        <p:spPr bwMode="auto">
          <a:xfrm>
            <a:off x="3581667" y="5313907"/>
            <a:ext cx="1816473" cy="9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6" descr="pointlik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200" b="5280"/>
          <a:stretch>
            <a:fillRect/>
          </a:stretch>
        </p:blipFill>
        <p:spPr bwMode="auto">
          <a:xfrm>
            <a:off x="1045876" y="5385830"/>
            <a:ext cx="1816473" cy="859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11" descr="newz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200" b="5040"/>
          <a:stretch>
            <a:fillRect/>
          </a:stretch>
        </p:blipFill>
        <p:spPr bwMode="auto">
          <a:xfrm>
            <a:off x="6281641" y="5383570"/>
            <a:ext cx="1785155" cy="84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14" descr="susyloo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680" b="5760"/>
          <a:stretch>
            <a:fillRect/>
          </a:stretch>
        </p:blipFill>
        <p:spPr bwMode="auto">
          <a:xfrm>
            <a:off x="1081126" y="3936826"/>
            <a:ext cx="1816473" cy="9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17" descr="heavynu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760" b="5280"/>
          <a:stretch>
            <a:fillRect/>
          </a:stretch>
        </p:blipFill>
        <p:spPr bwMode="auto">
          <a:xfrm>
            <a:off x="3535349" y="3958340"/>
            <a:ext cx="1879110" cy="98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20" descr="leptoquar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480" b="7440"/>
          <a:stretch>
            <a:fillRect/>
          </a:stretch>
        </p:blipFill>
        <p:spPr bwMode="auto">
          <a:xfrm>
            <a:off x="6296584" y="4218802"/>
            <a:ext cx="1816473" cy="84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228600" y="3880248"/>
            <a:ext cx="1505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accent6"/>
                </a:solidFill>
              </a:rPr>
              <a:t>Supersymmetry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8600" y="5045016"/>
            <a:ext cx="14507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Compositeness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67638" y="3884570"/>
            <a:ext cx="15707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Heavy Neutrinos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767638" y="5045016"/>
            <a:ext cx="2000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Second Higgs Doublet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14459" y="3880248"/>
            <a:ext cx="1216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accent6"/>
                </a:solidFill>
              </a:rPr>
              <a:t>Leptoquarks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414459" y="5045016"/>
            <a:ext cx="3159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6"/>
                </a:solidFill>
              </a:rPr>
              <a:t>Heavy Z’ and Anomalous Z Coupling</a:t>
            </a:r>
            <a:endParaRPr lang="en-US" sz="1600" dirty="0">
              <a:solidFill>
                <a:schemeClr val="accent6"/>
              </a:solidFill>
            </a:endParaRPr>
          </a:p>
        </p:txBody>
      </p:sp>
      <p:sp>
        <p:nvSpPr>
          <p:cNvPr id="5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Takumi Matsuzawa </a:t>
            </a:r>
            <a:r>
              <a:rPr lang="en-US" sz="900" dirty="0">
                <a:solidFill>
                  <a:srgbClr val="004C97"/>
                </a:solidFill>
                <a:latin typeface="Helvetica" charset="0"/>
              </a:rPr>
              <a:t>| </a:t>
            </a:r>
            <a:r>
              <a:rPr lang="en-US" sz="900" dirty="0">
                <a:latin typeface="Helvetica" charset="0"/>
              </a:rPr>
              <a:t>Targeting Studies f</a:t>
            </a:r>
            <a:r>
              <a:rPr lang="en-US" sz="900" dirty="0" smtClean="0">
                <a:latin typeface="Helvetica" charset="0"/>
              </a:rPr>
              <a:t>or </a:t>
            </a:r>
            <a:r>
              <a:rPr lang="en-US" sz="900" dirty="0">
                <a:latin typeface="Helvetica" charset="0"/>
              </a:rPr>
              <a:t>an 800MeV beam for Mu2e-II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20" name="Slide Number Placeholder 5"/>
          <p:cNvSpPr txBox="1">
            <a:spLocks/>
          </p:cNvSpPr>
          <p:nvPr/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33FB4E3-CEF4-4E8C-8855-45F0AB0257D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8/6/2015</a:t>
            </a:r>
          </a:p>
          <a:p>
            <a:pPr eaLnBrk="1" hangingPunct="1"/>
            <a:endParaRPr lang="en-US" sz="900" dirty="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pPr>
              <a:defRPr/>
            </a:pPr>
            <a:fld id="{F8A288C0-2E02-7649-908F-1FF19947053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26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CLFV History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A288C0-2E02-7649-908F-1FF19947053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872402"/>
            <a:ext cx="7670301" cy="534564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 flipV="1">
            <a:off x="5884334" y="5023556"/>
            <a:ext cx="1425222" cy="1411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/>
          <p:cNvSpPr txBox="1">
            <a:spLocks/>
          </p:cNvSpPr>
          <p:nvPr/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33FB4E3-CEF4-4E8C-8855-45F0AB0257D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Takumi Matsuzawa </a:t>
            </a:r>
            <a:r>
              <a:rPr lang="en-US" sz="900" dirty="0">
                <a:solidFill>
                  <a:srgbClr val="004C97"/>
                </a:solidFill>
                <a:latin typeface="Helvetica" charset="0"/>
              </a:rPr>
              <a:t>| </a:t>
            </a:r>
            <a:r>
              <a:rPr lang="en-US" sz="900" dirty="0">
                <a:latin typeface="Helvetica" charset="0"/>
              </a:rPr>
              <a:t>Targeting Studies f</a:t>
            </a:r>
            <a:r>
              <a:rPr lang="en-US" sz="900" dirty="0" smtClean="0">
                <a:latin typeface="Helvetica" charset="0"/>
              </a:rPr>
              <a:t>or </a:t>
            </a:r>
            <a:r>
              <a:rPr lang="en-US" sz="900" dirty="0">
                <a:latin typeface="Helvetica" charset="0"/>
              </a:rPr>
              <a:t>an 800MeV beam for Mu2e-II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8/6/2015</a:t>
            </a:r>
          </a:p>
          <a:p>
            <a:pPr eaLnBrk="1" hangingPunct="1"/>
            <a:endParaRPr lang="en-US" sz="900" dirty="0">
              <a:solidFill>
                <a:srgbClr val="004C97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365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CLFV Parameter Space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A288C0-2E02-7649-908F-1FF19947053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113" y="2356555"/>
            <a:ext cx="3256025" cy="3911600"/>
          </a:xfrm>
          <a:prstGeom prst="rect">
            <a:avLst/>
          </a:prstGeom>
        </p:spPr>
      </p:pic>
      <p:pic>
        <p:nvPicPr>
          <p:cNvPr id="8" name="Picture 7" descr="CLFV Eff Lagrangia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958" y="1618544"/>
            <a:ext cx="5816600" cy="723900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33FB4E3-CEF4-4E8C-8855-45F0AB0257D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1075346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/>
              <a:buChar char="•"/>
              <a:defRPr/>
            </a:pPr>
            <a:r>
              <a:rPr lang="en-US" dirty="0" smtClean="0">
                <a:solidFill>
                  <a:srgbClr val="404040"/>
                </a:solidFill>
                <a:latin typeface="Helvetica" charset="0"/>
              </a:rPr>
              <a:t>Model-Independent-CLFV </a:t>
            </a:r>
            <a:r>
              <a:rPr lang="en-US" dirty="0" err="1" smtClean="0">
                <a:solidFill>
                  <a:srgbClr val="404040"/>
                </a:solidFill>
                <a:latin typeface="Helvetica" charset="0"/>
              </a:rPr>
              <a:t>Lagrangian</a:t>
            </a:r>
            <a:endParaRPr lang="en-US" i="1" dirty="0">
              <a:solidFill>
                <a:srgbClr val="404040"/>
              </a:solidFill>
              <a:latin typeface="Helvetica" charset="0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Takumi Matsuzawa </a:t>
            </a:r>
            <a:r>
              <a:rPr lang="en-US" sz="900" dirty="0">
                <a:solidFill>
                  <a:srgbClr val="004C97"/>
                </a:solidFill>
                <a:latin typeface="Helvetica" charset="0"/>
              </a:rPr>
              <a:t>| </a:t>
            </a:r>
            <a:r>
              <a:rPr lang="en-US" sz="900" dirty="0">
                <a:latin typeface="Helvetica" charset="0"/>
              </a:rPr>
              <a:t>Targeting Studies f</a:t>
            </a:r>
            <a:r>
              <a:rPr lang="en-US" sz="900" dirty="0" smtClean="0">
                <a:latin typeface="Helvetica" charset="0"/>
              </a:rPr>
              <a:t>or </a:t>
            </a:r>
            <a:r>
              <a:rPr lang="en-US" sz="900" dirty="0">
                <a:latin typeface="Helvetica" charset="0"/>
              </a:rPr>
              <a:t>an 800MeV beam for Mu2e-II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8/6/2015</a:t>
            </a:r>
          </a:p>
          <a:p>
            <a:pPr eaLnBrk="1" hangingPunct="1"/>
            <a:endParaRPr lang="en-US" sz="900" dirty="0">
              <a:solidFill>
                <a:srgbClr val="004C97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30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>
                <a:latin typeface="Helvetica" charset="0"/>
              </a:rPr>
              <a:t>Proton Improvement Plan-II (PIP-II)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rcRect t="4590" b="4590"/>
          <a:stretch>
            <a:fillRect/>
          </a:stretch>
        </p:blipFill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A7328C08-C9F5-4B4D-9A8D-D85B1497109A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27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Takumi Matsuzawa </a:t>
            </a:r>
            <a:r>
              <a:rPr lang="en-US" sz="900" dirty="0">
                <a:solidFill>
                  <a:srgbClr val="004C97"/>
                </a:solidFill>
                <a:latin typeface="Helvetica" charset="0"/>
              </a:rPr>
              <a:t>| </a:t>
            </a:r>
            <a:r>
              <a:rPr lang="en-US" sz="900" dirty="0">
                <a:latin typeface="Helvetica" charset="0"/>
              </a:rPr>
              <a:t>Targeting Studies f</a:t>
            </a:r>
            <a:r>
              <a:rPr lang="en-US" sz="900" dirty="0" smtClean="0">
                <a:latin typeface="Helvetica" charset="0"/>
              </a:rPr>
              <a:t>or </a:t>
            </a:r>
            <a:r>
              <a:rPr lang="en-US" sz="900" dirty="0">
                <a:latin typeface="Helvetica" charset="0"/>
              </a:rPr>
              <a:t>an 800MeV beam for Mu2e-II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33FB4E3-CEF4-4E8C-8855-45F0AB0257D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8/6/2015</a:t>
            </a:r>
          </a:p>
          <a:p>
            <a:pPr eaLnBrk="1" hangingPunct="1"/>
            <a:endParaRPr lang="en-US" sz="900" dirty="0">
              <a:solidFill>
                <a:srgbClr val="004C97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24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Structure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A288C0-2E02-7649-908F-1FF19947053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752353" y="5050118"/>
            <a:ext cx="2855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Knopfel</a:t>
            </a:r>
            <a:r>
              <a:rPr lang="en-US" dirty="0"/>
              <a:t> </a:t>
            </a:r>
            <a:r>
              <a:rPr lang="en-US" dirty="0" smtClean="0"/>
              <a:t>et </a:t>
            </a:r>
            <a:r>
              <a:rPr lang="en-US" dirty="0" smtClean="0"/>
              <a:t>al., </a:t>
            </a:r>
            <a:r>
              <a:rPr lang="en-US" dirty="0" smtClean="0"/>
              <a:t>2013)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600768" y="1361904"/>
            <a:ext cx="1922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Mu2e (8 </a:t>
            </a:r>
            <a:r>
              <a:rPr lang="en-US" dirty="0" err="1" smtClean="0"/>
              <a:t>GeV</a:t>
            </a:r>
            <a:r>
              <a:rPr lang="en-US" dirty="0" smtClean="0"/>
              <a:t>) </a:t>
            </a:r>
            <a:endParaRPr lang="en-US" i="1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Takumi Matsuzawa </a:t>
            </a:r>
            <a:r>
              <a:rPr lang="en-US" sz="900" dirty="0">
                <a:solidFill>
                  <a:srgbClr val="004C97"/>
                </a:solidFill>
                <a:latin typeface="Helvetica" charset="0"/>
              </a:rPr>
              <a:t>| </a:t>
            </a:r>
            <a:r>
              <a:rPr lang="en-US" sz="900" dirty="0">
                <a:latin typeface="Helvetica" charset="0"/>
              </a:rPr>
              <a:t>Targeting Studies f</a:t>
            </a:r>
            <a:r>
              <a:rPr lang="en-US" sz="900" dirty="0" smtClean="0">
                <a:latin typeface="Helvetica" charset="0"/>
              </a:rPr>
              <a:t>or </a:t>
            </a:r>
            <a:r>
              <a:rPr lang="en-US" sz="900" dirty="0">
                <a:latin typeface="Helvetica" charset="0"/>
              </a:rPr>
              <a:t>an 800MeV beam for Mu2e-II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43748" y="1828417"/>
            <a:ext cx="8276496" cy="3206760"/>
            <a:chOff x="543748" y="1828417"/>
            <a:chExt cx="8276496" cy="3206760"/>
          </a:xfrm>
        </p:grpSpPr>
        <p:pic>
          <p:nvPicPr>
            <p:cNvPr id="7" name="Picture 6" descr="Timing Structure of a Beam (8GeV) Knoepfel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748" y="1828417"/>
              <a:ext cx="8276496" cy="320676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4243293" y="3062941"/>
              <a:ext cx="3899647" cy="1494118"/>
            </a:xfrm>
            <a:prstGeom prst="rect">
              <a:avLst/>
            </a:prstGeom>
            <a:solidFill>
              <a:srgbClr val="F9C695">
                <a:alpha val="5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Live Search Window</a:t>
              </a:r>
            </a:p>
          </p:txBody>
        </p:sp>
      </p:grpSp>
      <p:sp>
        <p:nvSpPr>
          <p:cNvPr id="11" name="Slide Number Placeholder 5"/>
          <p:cNvSpPr txBox="1">
            <a:spLocks/>
          </p:cNvSpPr>
          <p:nvPr/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33FB4E3-CEF4-4E8C-8855-45F0AB0257D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8/6/2015</a:t>
            </a:r>
          </a:p>
          <a:p>
            <a:pPr eaLnBrk="1" hangingPunct="1"/>
            <a:endParaRPr lang="en-US" sz="900" dirty="0">
              <a:solidFill>
                <a:srgbClr val="004C97"/>
              </a:solidFill>
              <a:latin typeface="Helvetica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495778" y="4767249"/>
            <a:ext cx="0" cy="57525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3181" y="5342505"/>
            <a:ext cx="195148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The width will be halved for Mu2e-II.</a:t>
            </a:r>
            <a:endParaRPr lang="en-US" sz="1600" dirty="0">
              <a:solidFill>
                <a:schemeClr val="tx2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2356557" y="2485288"/>
            <a:ext cx="265288" cy="43571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792111" y="1161849"/>
            <a:ext cx="195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Pion arrival time will be narrower for Mu2e-II due to the narrower proton pulse. [1]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67550" y="2935942"/>
            <a:ext cx="1951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Arrival time of </a:t>
            </a:r>
            <a:r>
              <a:rPr lang="en-US" sz="1600" dirty="0" err="1" smtClean="0">
                <a:solidFill>
                  <a:schemeClr val="tx2"/>
                </a:solidFill>
              </a:rPr>
              <a:t>muons</a:t>
            </a:r>
            <a:r>
              <a:rPr lang="en-US" sz="1600" dirty="0" smtClean="0">
                <a:solidFill>
                  <a:schemeClr val="tx2"/>
                </a:solidFill>
              </a:rPr>
              <a:t> will not change for Mu2e-II.</a:t>
            </a:r>
            <a:endParaRPr lang="en-US" sz="1600" dirty="0">
              <a:solidFill>
                <a:schemeClr val="tx2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2889374" y="3766939"/>
            <a:ext cx="378176" cy="288411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743597" y="5201394"/>
            <a:ext cx="1951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DIO has to be studied for Mu2e-II background.</a:t>
            </a:r>
            <a:endParaRPr lang="en-US" sz="1600" dirty="0">
              <a:solidFill>
                <a:schemeClr val="tx2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3600768" y="4388556"/>
            <a:ext cx="142829" cy="1171893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371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of Mu2e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A288C0-2E02-7649-908F-1FF19947053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Takumi Matsuzawa </a:t>
            </a:r>
            <a:r>
              <a:rPr lang="en-US" sz="900" dirty="0">
                <a:solidFill>
                  <a:srgbClr val="004C97"/>
                </a:solidFill>
                <a:latin typeface="Helvetica" charset="0"/>
              </a:rPr>
              <a:t>| </a:t>
            </a:r>
            <a:r>
              <a:rPr lang="en-US" sz="900" dirty="0">
                <a:latin typeface="Helvetica" charset="0"/>
              </a:rPr>
              <a:t>Targeting Studies f</a:t>
            </a:r>
            <a:r>
              <a:rPr lang="en-US" sz="900" dirty="0" smtClean="0">
                <a:latin typeface="Helvetica" charset="0"/>
              </a:rPr>
              <a:t>or </a:t>
            </a:r>
            <a:r>
              <a:rPr lang="en-US" sz="900" dirty="0">
                <a:latin typeface="Helvetica" charset="0"/>
              </a:rPr>
              <a:t>an 800MeV beam for Mu2e-II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11" name="Picture 10" descr="Background 8Ge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99" y="1006827"/>
            <a:ext cx="8415585" cy="47505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80138" y="1942278"/>
            <a:ext cx="716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55%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94249" y="4897734"/>
            <a:ext cx="716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23%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826246" y="2102555"/>
            <a:ext cx="629537" cy="705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826246" y="5147732"/>
            <a:ext cx="629537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177317" y="4210888"/>
            <a:ext cx="716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3%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826246" y="4526387"/>
            <a:ext cx="612605" cy="2516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146778" y="4658443"/>
            <a:ext cx="1778000" cy="23929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159000" y="4526387"/>
            <a:ext cx="931334" cy="251638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0555" y="4212464"/>
            <a:ext cx="35701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No antiproton background for Mu2e-II.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7" name="Slide Number Placeholder 5"/>
          <p:cNvSpPr txBox="1">
            <a:spLocks/>
          </p:cNvSpPr>
          <p:nvPr/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33FB4E3-CEF4-4E8C-8855-45F0AB0257D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2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8/6/2015</a:t>
            </a:r>
          </a:p>
          <a:p>
            <a:pPr eaLnBrk="1" hangingPunct="1"/>
            <a:endParaRPr lang="en-US" sz="900" dirty="0">
              <a:solidFill>
                <a:srgbClr val="004C97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810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Standard Model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A288C0-2E02-7649-908F-1FF19947053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33FB4E3-CEF4-4E8C-8855-45F0AB0257D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8116" y="1213827"/>
            <a:ext cx="5760261" cy="501703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-104589" y="1821215"/>
            <a:ext cx="175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Mixing</a:t>
            </a:r>
            <a:endParaRPr lang="en-US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602587" y="2177025"/>
            <a:ext cx="340172" cy="7559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43647" y="4529125"/>
            <a:ext cx="1538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  <a:latin typeface="Helvetica"/>
                <a:cs typeface="Helvetica"/>
              </a:rPr>
              <a:t>Mixing</a:t>
            </a:r>
            <a:endParaRPr lang="en-US" dirty="0">
              <a:solidFill>
                <a:srgbClr val="FF0000"/>
              </a:solidFill>
              <a:latin typeface="Helvetica"/>
              <a:cs typeface="Helvetica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889841" y="4815151"/>
            <a:ext cx="212878" cy="9193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479473" y="2305529"/>
            <a:ext cx="0" cy="309923"/>
          </a:xfrm>
          <a:prstGeom prst="line">
            <a:avLst/>
          </a:prstGeom>
          <a:ln w="25400"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74419" y="2284069"/>
            <a:ext cx="0" cy="309923"/>
          </a:xfrm>
          <a:prstGeom prst="line">
            <a:avLst/>
          </a:prstGeom>
          <a:ln w="25400"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007678" y="2284070"/>
            <a:ext cx="0" cy="309923"/>
          </a:xfrm>
          <a:prstGeom prst="line">
            <a:avLst/>
          </a:prstGeom>
          <a:ln w="25400"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495805" y="4808812"/>
            <a:ext cx="0" cy="309923"/>
          </a:xfrm>
          <a:prstGeom prst="line">
            <a:avLst/>
          </a:prstGeom>
          <a:ln w="25400"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90751" y="4787352"/>
            <a:ext cx="0" cy="309923"/>
          </a:xfrm>
          <a:prstGeom prst="line">
            <a:avLst/>
          </a:prstGeom>
          <a:ln w="25400"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024010" y="4787353"/>
            <a:ext cx="0" cy="309923"/>
          </a:xfrm>
          <a:prstGeom prst="line">
            <a:avLst/>
          </a:prstGeom>
          <a:ln w="25400"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699907" y="2299188"/>
            <a:ext cx="384315" cy="361619"/>
          </a:xfrm>
          <a:prstGeom prst="line">
            <a:avLst/>
          </a:prstGeom>
          <a:ln w="25400"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713813" y="2275293"/>
            <a:ext cx="340172" cy="400632"/>
          </a:xfrm>
          <a:prstGeom prst="line">
            <a:avLst/>
          </a:prstGeom>
          <a:ln w="25400"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457057" y="2292847"/>
            <a:ext cx="384315" cy="361619"/>
          </a:xfrm>
          <a:prstGeom prst="line">
            <a:avLst/>
          </a:prstGeom>
          <a:ln w="25400"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470963" y="2268952"/>
            <a:ext cx="340172" cy="400632"/>
          </a:xfrm>
          <a:prstGeom prst="line">
            <a:avLst/>
          </a:prstGeom>
          <a:ln w="25400">
            <a:solidFill>
              <a:schemeClr val="bg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835831" y="3666167"/>
            <a:ext cx="786175" cy="854179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3487892" y="5303514"/>
            <a:ext cx="355290" cy="1"/>
          </a:xfrm>
          <a:prstGeom prst="line">
            <a:avLst/>
          </a:prstGeom>
          <a:ln w="25400">
            <a:solidFill>
              <a:srgbClr val="0000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99906" y="5306243"/>
            <a:ext cx="355290" cy="1"/>
          </a:xfrm>
          <a:prstGeom prst="line">
            <a:avLst/>
          </a:prstGeom>
          <a:ln w="25400">
            <a:solidFill>
              <a:srgbClr val="0000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2607681" y="5587765"/>
            <a:ext cx="1253642" cy="8777"/>
          </a:xfrm>
          <a:prstGeom prst="line">
            <a:avLst/>
          </a:prstGeom>
          <a:ln w="25400">
            <a:solidFill>
              <a:srgbClr val="0000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63682" y="4543025"/>
            <a:ext cx="3533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Helvetica"/>
                <a:cs typeface="Helvetica"/>
              </a:rPr>
              <a:t>Weak charged current interactions “flip” fundamental fermions (analogous to spin flip)</a:t>
            </a:r>
            <a:endParaRPr lang="en-US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30013" y="748351"/>
            <a:ext cx="1595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Helvetica"/>
                <a:cs typeface="Helvetica"/>
              </a:rPr>
              <a:t>Fermions</a:t>
            </a:r>
            <a:endParaRPr lang="en-US" sz="24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48060" y="764687"/>
            <a:ext cx="1595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00FF"/>
                </a:solidFill>
                <a:latin typeface="Helvetica"/>
                <a:cs typeface="Helvetica"/>
              </a:rPr>
              <a:t>Bosons</a:t>
            </a:r>
            <a:endParaRPr lang="en-US" sz="2400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4588" y="5244518"/>
            <a:ext cx="1829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00FF"/>
                </a:solidFill>
                <a:latin typeface="Helvetica"/>
                <a:cs typeface="Helvetica"/>
              </a:rPr>
              <a:t>Neutrino Oscillations</a:t>
            </a:r>
            <a:endParaRPr lang="en-US" dirty="0">
              <a:solidFill>
                <a:srgbClr val="0000FF"/>
              </a:solidFill>
              <a:latin typeface="Helvetica"/>
              <a:cs typeface="Helvetic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31811" y="3708151"/>
            <a:ext cx="2568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6600"/>
                </a:solidFill>
              </a:rPr>
              <a:t>Flavor Violations?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3462185" y="4575292"/>
            <a:ext cx="355290" cy="1"/>
          </a:xfrm>
          <a:prstGeom prst="line">
            <a:avLst/>
          </a:prstGeom>
          <a:ln w="25400">
            <a:solidFill>
              <a:srgbClr val="FF66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674199" y="4578021"/>
            <a:ext cx="355290" cy="1"/>
          </a:xfrm>
          <a:prstGeom prst="line">
            <a:avLst/>
          </a:prstGeom>
          <a:ln w="25400">
            <a:solidFill>
              <a:srgbClr val="FF66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607681" y="4290871"/>
            <a:ext cx="1253642" cy="8777"/>
          </a:xfrm>
          <a:prstGeom prst="line">
            <a:avLst/>
          </a:prstGeom>
          <a:ln w="25400">
            <a:solidFill>
              <a:srgbClr val="FF66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8/6/2015</a:t>
            </a:r>
          </a:p>
          <a:p>
            <a:pPr eaLnBrk="1" hangingPunct="1"/>
            <a:endParaRPr lang="en-US" sz="900" dirty="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4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Takumi Matsuzawa </a:t>
            </a:r>
            <a:r>
              <a:rPr lang="en-US" sz="900" dirty="0">
                <a:solidFill>
                  <a:srgbClr val="004C97"/>
                </a:solidFill>
                <a:latin typeface="Helvetica" charset="0"/>
              </a:rPr>
              <a:t>| </a:t>
            </a:r>
            <a:r>
              <a:rPr lang="en-US" sz="900" dirty="0">
                <a:latin typeface="Helvetica" charset="0"/>
              </a:rPr>
              <a:t>Targeting Studies f</a:t>
            </a:r>
            <a:r>
              <a:rPr lang="en-US" sz="900" dirty="0" smtClean="0">
                <a:latin typeface="Helvetica" charset="0"/>
              </a:rPr>
              <a:t>or </a:t>
            </a:r>
            <a:r>
              <a:rPr lang="en-US" sz="900" dirty="0">
                <a:latin typeface="Helvetica" charset="0"/>
              </a:rPr>
              <a:t>an 800MeV beam for Mu2e-II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91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7" grpId="0" animBg="1"/>
      <p:bldP spid="31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Charged-Lepton-Flavor Violation (CLFV)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075346"/>
            <a:ext cx="8686800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/>
              <a:buChar char="•"/>
              <a:defRPr/>
            </a:pPr>
            <a:endParaRPr lang="en-US" dirty="0" smtClean="0">
              <a:solidFill>
                <a:srgbClr val="404040"/>
              </a:solidFill>
              <a:latin typeface="Helvetica" charset="0"/>
            </a:endParaRPr>
          </a:p>
          <a:p>
            <a:pPr marL="342900" indent="-342900" eaLnBrk="1" hangingPunct="1">
              <a:buFont typeface="Arial"/>
              <a:buChar char="•"/>
              <a:defRPr/>
            </a:pPr>
            <a:r>
              <a:rPr lang="en-US" dirty="0" smtClean="0">
                <a:solidFill>
                  <a:srgbClr val="404040"/>
                </a:solidFill>
                <a:latin typeface="Helvetica" charset="0"/>
              </a:rPr>
              <a:t>CLFV is extremely suppressed in the Standard Model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404040"/>
                </a:solidFill>
                <a:latin typeface="Helvetica" charset="0"/>
              </a:rPr>
              <a:t>	</a:t>
            </a:r>
            <a:r>
              <a:rPr lang="en-US" dirty="0" smtClean="0">
                <a:solidFill>
                  <a:srgbClr val="404040"/>
                </a:solidFill>
                <a:latin typeface="Helvetica" charset="0"/>
              </a:rPr>
              <a:t>e.g.- 			   Single-event-sensitivity</a:t>
            </a:r>
          </a:p>
          <a:p>
            <a:pPr algn="ctr" eaLnBrk="1" hangingPunct="1">
              <a:defRPr/>
            </a:pPr>
            <a:endParaRPr lang="en-US" dirty="0" smtClean="0">
              <a:solidFill>
                <a:srgbClr val="404040"/>
              </a:solidFill>
              <a:latin typeface="Helvetica" charset="0"/>
            </a:endParaRPr>
          </a:p>
          <a:p>
            <a:pPr algn="ctr" eaLnBrk="1" hangingPunct="1">
              <a:defRPr/>
            </a:pPr>
            <a:endParaRPr lang="en-US" dirty="0">
              <a:solidFill>
                <a:srgbClr val="404040"/>
              </a:solidFill>
              <a:latin typeface="Helvetica" charset="0"/>
            </a:endParaRPr>
          </a:p>
          <a:p>
            <a:pPr algn="ctr" eaLnBrk="1" hangingPunct="1">
              <a:defRPr/>
            </a:pPr>
            <a:endParaRPr lang="en-US" altLang="ja-JP" dirty="0" smtClean="0">
              <a:solidFill>
                <a:srgbClr val="404040"/>
              </a:solidFill>
              <a:latin typeface="Helvetica" charset="0"/>
            </a:endParaRPr>
          </a:p>
          <a:p>
            <a:pPr algn="ctr" eaLnBrk="1" hangingPunct="1">
              <a:defRPr/>
            </a:pPr>
            <a:endParaRPr lang="en-US" altLang="ja-JP" dirty="0" smtClean="0">
              <a:solidFill>
                <a:srgbClr val="404040"/>
              </a:solidFill>
              <a:latin typeface="Helvetica" charset="0"/>
            </a:endParaRPr>
          </a:p>
          <a:p>
            <a:pPr algn="ctr" eaLnBrk="1" hangingPunct="1">
              <a:defRPr/>
            </a:pPr>
            <a:endParaRPr lang="en-US" altLang="ja-JP" dirty="0" smtClean="0">
              <a:solidFill>
                <a:srgbClr val="404040"/>
              </a:solidFill>
              <a:latin typeface="Helvetica" charset="0"/>
            </a:endParaRPr>
          </a:p>
          <a:p>
            <a:pPr algn="ctr" eaLnBrk="1" hangingPunct="1">
              <a:defRPr/>
            </a:pPr>
            <a:r>
              <a:rPr lang="en-US" altLang="ja-JP" dirty="0" smtClean="0">
                <a:solidFill>
                  <a:srgbClr val="404040"/>
                </a:solidFill>
                <a:latin typeface="Helvetica" charset="0"/>
              </a:rPr>
              <a:t>A signal of CLFV → Evidence of </a:t>
            </a:r>
            <a:r>
              <a:rPr lang="en-US" altLang="ja-JP" i="1" dirty="0" smtClean="0">
                <a:solidFill>
                  <a:srgbClr val="FF0000"/>
                </a:solidFill>
                <a:latin typeface="Helvetica" charset="0"/>
              </a:rPr>
              <a:t>New Physics</a:t>
            </a:r>
            <a:r>
              <a:rPr lang="en-US" altLang="ja-JP" i="1" dirty="0" smtClean="0">
                <a:solidFill>
                  <a:srgbClr val="404040"/>
                </a:solidFill>
                <a:latin typeface="Helvetica" charset="0"/>
              </a:rPr>
              <a:t>!</a:t>
            </a:r>
            <a:endParaRPr lang="en-US" altLang="ja-JP" dirty="0" smtClean="0">
              <a:solidFill>
                <a:srgbClr val="404040"/>
              </a:solidFill>
              <a:latin typeface="Helvetica" charset="0"/>
            </a:endParaRPr>
          </a:p>
          <a:p>
            <a:pPr eaLnBrk="1" hangingPunct="1">
              <a:defRPr/>
            </a:pPr>
            <a:endParaRPr lang="en-US" i="1" dirty="0">
              <a:solidFill>
                <a:srgbClr val="404040"/>
              </a:solidFill>
              <a:latin typeface="Helvetica" charset="0"/>
            </a:endParaRPr>
          </a:p>
          <a:p>
            <a:pPr marL="342900" indent="-342900" eaLnBrk="1" hangingPunct="1">
              <a:buFont typeface="Arial"/>
              <a:buChar char="•"/>
              <a:defRPr/>
            </a:pPr>
            <a:endParaRPr lang="en-US" i="1" dirty="0">
              <a:solidFill>
                <a:srgbClr val="404040"/>
              </a:solidFill>
              <a:latin typeface="Helvetica" charset="0"/>
            </a:endParaRPr>
          </a:p>
        </p:txBody>
      </p:sp>
      <p:pic>
        <p:nvPicPr>
          <p:cNvPr id="5" name="Picture 4" descr="Screen Shot 2015-08-05 at 12.18.3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15" y="1890821"/>
            <a:ext cx="1181100" cy="368300"/>
          </a:xfrm>
          <a:prstGeom prst="rect">
            <a:avLst/>
          </a:prstGeom>
        </p:spPr>
      </p:pic>
      <p:pic>
        <p:nvPicPr>
          <p:cNvPr id="7" name="Picture 6" descr="Screen Shot 2015-08-05 at 12.18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686" y="2369140"/>
            <a:ext cx="2779737" cy="1405369"/>
          </a:xfrm>
          <a:prstGeom prst="rect">
            <a:avLst/>
          </a:prstGeom>
        </p:spPr>
      </p:pic>
      <p:pic>
        <p:nvPicPr>
          <p:cNvPr id="15" name="Picture 14" descr="Screen Shot 2015-08-05 at 12.18.16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08" t="31813" b="27328"/>
          <a:stretch/>
        </p:blipFill>
        <p:spPr>
          <a:xfrm>
            <a:off x="6138332" y="1849899"/>
            <a:ext cx="923967" cy="381000"/>
          </a:xfrm>
          <a:prstGeom prst="rect">
            <a:avLst/>
          </a:prstGeom>
        </p:spPr>
      </p:pic>
      <p:sp>
        <p:nvSpPr>
          <p:cNvPr id="5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Takumi Matsuzawa </a:t>
            </a:r>
            <a:r>
              <a:rPr lang="en-US" sz="900" dirty="0">
                <a:solidFill>
                  <a:srgbClr val="004C97"/>
                </a:solidFill>
                <a:latin typeface="Helvetica" charset="0"/>
              </a:rPr>
              <a:t>| </a:t>
            </a:r>
            <a:r>
              <a:rPr lang="en-US" sz="900" dirty="0">
                <a:latin typeface="Helvetica" charset="0"/>
              </a:rPr>
              <a:t>Targeting Studies f</a:t>
            </a:r>
            <a:r>
              <a:rPr lang="en-US" sz="900" dirty="0" smtClean="0">
                <a:latin typeface="Helvetica" charset="0"/>
              </a:rPr>
              <a:t>or </a:t>
            </a:r>
            <a:r>
              <a:rPr lang="en-US" sz="900" dirty="0">
                <a:latin typeface="Helvetica" charset="0"/>
              </a:rPr>
              <a:t>an 800MeV beam for Mu2e-II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56" name="Slide Number Placeholder 5"/>
          <p:cNvSpPr txBox="1">
            <a:spLocks/>
          </p:cNvSpPr>
          <p:nvPr/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33FB4E3-CEF4-4E8C-8855-45F0AB0257D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7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8/6/2015</a:t>
            </a:r>
          </a:p>
          <a:p>
            <a:pPr eaLnBrk="1" hangingPunct="1"/>
            <a:endParaRPr lang="en-US" sz="900" dirty="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pPr>
              <a:defRPr/>
            </a:pPr>
            <a:fld id="{F8A288C0-2E02-7649-908F-1FF19947053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746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Mu2e Experiment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" y="1075346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/>
              <a:buChar char="•"/>
              <a:defRPr/>
            </a:pPr>
            <a:endParaRPr lang="en-US" i="1" dirty="0">
              <a:solidFill>
                <a:srgbClr val="404040"/>
              </a:solidFill>
              <a:latin typeface="Helvetica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 bwMode="auto">
          <a:xfrm>
            <a:off x="228599" y="1042988"/>
            <a:ext cx="8686801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Mu2e searches for </a:t>
            </a:r>
            <a:r>
              <a:rPr lang="en-US" dirty="0" err="1" smtClean="0">
                <a:latin typeface="Helvetica" charset="0"/>
              </a:rPr>
              <a:t>muon</a:t>
            </a:r>
            <a:r>
              <a:rPr lang="en-US" dirty="0" smtClean="0">
                <a:latin typeface="Helvetica" charset="0"/>
              </a:rPr>
              <a:t>-to-electron conversion</a:t>
            </a:r>
          </a:p>
          <a:p>
            <a:pPr marL="0" indent="0">
              <a:buNone/>
            </a:pPr>
            <a:r>
              <a:rPr lang="en-US" dirty="0">
                <a:latin typeface="Helvetica" charset="0"/>
              </a:rPr>
              <a:t> </a:t>
            </a:r>
            <a:r>
              <a:rPr lang="en-US" dirty="0" smtClean="0">
                <a:latin typeface="Helvetica" charset="0"/>
              </a:rPr>
              <a:t>   with presence of a nucleus. </a:t>
            </a:r>
          </a:p>
          <a:p>
            <a:pPr marL="0" indent="0">
              <a:buNone/>
            </a:pPr>
            <a:endParaRPr lang="en-US" dirty="0" smtClean="0">
              <a:latin typeface="Helvetica" charset="0"/>
            </a:endParaRPr>
          </a:p>
          <a:p>
            <a:endParaRPr lang="en-US" dirty="0" smtClean="0">
              <a:latin typeface="Helvetica" charset="0"/>
            </a:endParaRPr>
          </a:p>
          <a:p>
            <a:r>
              <a:rPr lang="en-US" dirty="0" smtClean="0">
                <a:latin typeface="Helvetica" charset="0"/>
              </a:rPr>
              <a:t>Mu2e measures the single-event-sensitivity:</a:t>
            </a:r>
          </a:p>
          <a:p>
            <a:endParaRPr lang="en-US" dirty="0">
              <a:latin typeface="Helvetica" charset="0"/>
            </a:endParaRPr>
          </a:p>
          <a:p>
            <a:pPr marL="0" indent="0">
              <a:buNone/>
            </a:pPr>
            <a:endParaRPr lang="en-US" dirty="0" smtClean="0">
              <a:latin typeface="Helvetica" charset="0"/>
            </a:endParaRPr>
          </a:p>
          <a:p>
            <a:r>
              <a:rPr lang="en-US" dirty="0" smtClean="0">
                <a:latin typeface="Helvetica" charset="0"/>
              </a:rPr>
              <a:t>Target sensitivity: </a:t>
            </a:r>
          </a:p>
          <a:p>
            <a:pPr lvl="1"/>
            <a:r>
              <a:rPr lang="en-US" dirty="0" smtClean="0">
                <a:latin typeface="Helvetica" charset="0"/>
              </a:rPr>
              <a:t>Current </a:t>
            </a:r>
            <a:r>
              <a:rPr lang="en-US" dirty="0">
                <a:latin typeface="Helvetica" charset="0"/>
              </a:rPr>
              <a:t>limit: 			   (SINDRUM-II)</a:t>
            </a:r>
          </a:p>
          <a:p>
            <a:endParaRPr lang="en-US" dirty="0">
              <a:latin typeface="Helvetica" charset="0"/>
            </a:endParaRPr>
          </a:p>
          <a:p>
            <a:r>
              <a:rPr lang="en-US" dirty="0" smtClean="0">
                <a:latin typeface="Helvetica" charset="0"/>
              </a:rPr>
              <a:t>Upgrade: Mu2e-II</a:t>
            </a: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236314"/>
              </p:ext>
            </p:extLst>
          </p:nvPr>
        </p:nvGraphicFramePr>
        <p:xfrm>
          <a:off x="2289028" y="3103403"/>
          <a:ext cx="4767759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3" imgW="2362200" imgH="546100" progId="Equation.3">
                  <p:embed/>
                </p:oleObj>
              </mc:Choice>
              <mc:Fallback>
                <p:oleObj name="Equation" r:id="rId3" imgW="23622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028" y="3103403"/>
                        <a:ext cx="4767759" cy="11033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4123" y="4154236"/>
            <a:ext cx="1656065" cy="2917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7136" y="4554711"/>
            <a:ext cx="1299578" cy="291742"/>
          </a:xfrm>
          <a:prstGeom prst="rect">
            <a:avLst/>
          </a:prstGeom>
        </p:spPr>
      </p:pic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Takumi Matsuzawa </a:t>
            </a:r>
            <a:r>
              <a:rPr lang="en-US" sz="900" dirty="0">
                <a:solidFill>
                  <a:srgbClr val="004C97"/>
                </a:solidFill>
                <a:latin typeface="Helvetica" charset="0"/>
              </a:rPr>
              <a:t>| </a:t>
            </a:r>
            <a:r>
              <a:rPr lang="en-US" sz="900" dirty="0">
                <a:latin typeface="Helvetica" charset="0"/>
              </a:rPr>
              <a:t>Targeting Studies f</a:t>
            </a:r>
            <a:r>
              <a:rPr lang="en-US" sz="900" dirty="0" smtClean="0">
                <a:latin typeface="Helvetica" charset="0"/>
              </a:rPr>
              <a:t>or </a:t>
            </a:r>
            <a:r>
              <a:rPr lang="en-US" sz="900" dirty="0">
                <a:latin typeface="Helvetica" charset="0"/>
              </a:rPr>
              <a:t>an 800MeV beam for Mu2e-II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17" name="Picture 2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346" y="1979965"/>
            <a:ext cx="3446463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lide Number Placeholder 5"/>
          <p:cNvSpPr txBox="1">
            <a:spLocks/>
          </p:cNvSpPr>
          <p:nvPr/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33FB4E3-CEF4-4E8C-8855-45F0AB0257D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20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8/6/2015</a:t>
            </a:r>
          </a:p>
          <a:p>
            <a:pPr eaLnBrk="1" hangingPunct="1"/>
            <a:endParaRPr lang="en-US" sz="900" dirty="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515100"/>
            <a:ext cx="447675" cy="241300"/>
          </a:xfrm>
        </p:spPr>
        <p:txBody>
          <a:bodyPr/>
          <a:lstStyle/>
          <a:p>
            <a:pPr>
              <a:defRPr/>
            </a:pPr>
            <a:fld id="{F8A288C0-2E02-7649-908F-1FF19947053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" name="Picture 2" descr="Screen Shot 2015-07-31 at 9.37.45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967" y="1424123"/>
            <a:ext cx="2174700" cy="137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087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Mu2e Upgrade by Proton Improvement Plan-II</a:t>
            </a:r>
            <a:endParaRPr lang="en-US" dirty="0">
              <a:latin typeface="Helvetica" charset="0"/>
            </a:endParaRP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A7328C08-C9F5-4B4D-9A8D-D85B1497109A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6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004C97"/>
                </a:solidFill>
                <a:latin typeface="Helvetica" charset="0"/>
              </a:rPr>
              <a:t>Mu2e-II aims to achieve </a:t>
            </a:r>
            <a:r>
              <a:rPr lang="en-US" altLang="ja-JP" b="1" dirty="0">
                <a:solidFill>
                  <a:srgbClr val="004C97"/>
                </a:solidFill>
                <a:latin typeface="Helvetica" charset="0"/>
              </a:rPr>
              <a:t>×10 Mu2e sensitivity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400" dirty="0" smtClean="0"/>
              <a:t>		</a:t>
            </a:r>
            <a:r>
              <a:rPr lang="en-US" sz="1600" dirty="0" smtClean="0"/>
              <a:t>*hopefully achieved by the upgrade</a:t>
            </a:r>
          </a:p>
          <a:p>
            <a:r>
              <a:rPr lang="en-US" dirty="0" smtClean="0"/>
              <a:t>Hopefully, only modest changes to the Mu2e design are required to pursue Mu2e-II.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After PIP-II is complete,</a:t>
            </a:r>
          </a:p>
          <a:p>
            <a:r>
              <a:rPr lang="en-US" dirty="0" smtClean="0"/>
              <a:t>Beam power increase from 8 kW to ~100 kW</a:t>
            </a:r>
          </a:p>
          <a:p>
            <a:r>
              <a:rPr lang="en-US" dirty="0" smtClean="0"/>
              <a:t>Improved duty factor</a:t>
            </a:r>
          </a:p>
        </p:txBody>
      </p:sp>
      <p:pic>
        <p:nvPicPr>
          <p:cNvPr id="4" name="Picture 3" descr="Screen Shot 2015-07-30 at 2.39.0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219" y="1412687"/>
            <a:ext cx="7168310" cy="1381393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Takumi Matsuzawa </a:t>
            </a:r>
            <a:r>
              <a:rPr lang="en-US" sz="900" dirty="0">
                <a:solidFill>
                  <a:srgbClr val="004C97"/>
                </a:solidFill>
                <a:latin typeface="Helvetica" charset="0"/>
              </a:rPr>
              <a:t>| </a:t>
            </a:r>
            <a:r>
              <a:rPr lang="en-US" sz="900" dirty="0">
                <a:latin typeface="Helvetica" charset="0"/>
              </a:rPr>
              <a:t>Targeting Studies f</a:t>
            </a:r>
            <a:r>
              <a:rPr lang="en-US" sz="900" dirty="0" smtClean="0">
                <a:latin typeface="Helvetica" charset="0"/>
              </a:rPr>
              <a:t>or </a:t>
            </a:r>
            <a:r>
              <a:rPr lang="en-US" sz="900" dirty="0">
                <a:latin typeface="Helvetica" charset="0"/>
              </a:rPr>
              <a:t>an 800MeV beam for Mu2e-II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33FB4E3-CEF4-4E8C-8855-45F0AB0257D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8/6/2015</a:t>
            </a:r>
          </a:p>
          <a:p>
            <a:pPr eaLnBrk="1" hangingPunct="1"/>
            <a:endParaRPr lang="en-US" sz="900" dirty="0">
              <a:solidFill>
                <a:srgbClr val="004C97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541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Why consider Mu2e-II?</a:t>
            </a:r>
            <a:endParaRPr lang="en-US" dirty="0">
              <a:latin typeface="Helvetica" charset="0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 bwMode="auto">
          <a:xfrm>
            <a:off x="19412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US" dirty="0" smtClean="0">
                <a:latin typeface="Helvetica" charset="0"/>
              </a:rPr>
              <a:t>Regardless the Mu2e result, Mu2e-II is important:</a:t>
            </a:r>
          </a:p>
          <a:p>
            <a:endParaRPr lang="en-US" dirty="0" smtClean="0">
              <a:latin typeface="Helvetica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4C97"/>
                </a:solidFill>
                <a:latin typeface="Helvetica" charset="0"/>
              </a:rPr>
              <a:t>Mu2e observes CLFV ≥ 5</a:t>
            </a:r>
            <a:r>
              <a:rPr lang="en-US" altLang="ja-JP" dirty="0">
                <a:solidFill>
                  <a:srgbClr val="004C97"/>
                </a:solidFill>
                <a:latin typeface="Helvetica" charset="0"/>
              </a:rPr>
              <a:t>σ</a:t>
            </a:r>
          </a:p>
          <a:p>
            <a:pPr marL="0" indent="0">
              <a:buNone/>
            </a:pPr>
            <a:r>
              <a:rPr lang="en-US" dirty="0">
                <a:latin typeface="Helvetica" charset="0"/>
              </a:rPr>
              <a:t>	</a:t>
            </a:r>
            <a:r>
              <a:rPr lang="en-US" dirty="0" smtClean="0">
                <a:latin typeface="Helvetica" charset="0"/>
              </a:rPr>
              <a:t>- Switch targets and measure the ratio of rates to further discriminate models of underlying physics</a:t>
            </a:r>
          </a:p>
          <a:p>
            <a:pPr marL="0" indent="0">
              <a:buNone/>
            </a:pPr>
            <a:endParaRPr lang="en-US" dirty="0" smtClean="0">
              <a:latin typeface="Helvetica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4C97"/>
                </a:solidFill>
                <a:latin typeface="Helvetica" charset="0"/>
              </a:rPr>
              <a:t>Mu2e observes CLFV at 3</a:t>
            </a:r>
            <a:r>
              <a:rPr lang="en-US" altLang="ja-JP" dirty="0">
                <a:solidFill>
                  <a:srgbClr val="004C97"/>
                </a:solidFill>
                <a:latin typeface="Helvetica" charset="0"/>
              </a:rPr>
              <a:t>σ</a:t>
            </a:r>
          </a:p>
          <a:p>
            <a:pPr marL="0" indent="0">
              <a:buNone/>
            </a:pPr>
            <a:r>
              <a:rPr lang="en-US" altLang="ja-JP" dirty="0">
                <a:latin typeface="Helvetica" charset="0"/>
              </a:rPr>
              <a:t>	</a:t>
            </a:r>
            <a:r>
              <a:rPr lang="en-US" altLang="ja-JP" dirty="0" smtClean="0">
                <a:latin typeface="Helvetica" charset="0"/>
              </a:rPr>
              <a:t>- Collect ×10 data to definitely resolve the situation</a:t>
            </a:r>
          </a:p>
          <a:p>
            <a:pPr marL="0" indent="0">
              <a:buNone/>
            </a:pPr>
            <a:endParaRPr lang="en-US" altLang="ja-JP" dirty="0">
              <a:solidFill>
                <a:srgbClr val="004C97"/>
              </a:solidFill>
              <a:latin typeface="Helvetica" charset="0"/>
            </a:endParaRPr>
          </a:p>
          <a:p>
            <a:pPr marL="0" indent="0">
              <a:buNone/>
            </a:pPr>
            <a:r>
              <a:rPr lang="en-US" altLang="ja-JP" dirty="0">
                <a:solidFill>
                  <a:srgbClr val="004C97"/>
                </a:solidFill>
                <a:latin typeface="Helvetica" charset="0"/>
              </a:rPr>
              <a:t>Mu2e sets stringent new limit on CLFV</a:t>
            </a:r>
          </a:p>
          <a:p>
            <a:pPr marL="0" indent="0">
              <a:buNone/>
            </a:pPr>
            <a:r>
              <a:rPr lang="en-US" altLang="ja-JP" dirty="0">
                <a:latin typeface="Helvetica" charset="0"/>
              </a:rPr>
              <a:t>	</a:t>
            </a:r>
            <a:r>
              <a:rPr lang="en-US" altLang="ja-JP" dirty="0" smtClean="0">
                <a:latin typeface="Helvetica" charset="0"/>
              </a:rPr>
              <a:t>- Collect ×10 data and explore new parameter space </a:t>
            </a:r>
            <a:endParaRPr lang="en-US" altLang="ja-JP" dirty="0">
              <a:latin typeface="Helvetica" charset="0"/>
            </a:endParaRPr>
          </a:p>
          <a:p>
            <a:pPr marL="0" indent="0">
              <a:buNone/>
            </a:pPr>
            <a:endParaRPr lang="en-US" dirty="0">
              <a:latin typeface="Helvetica" charset="0"/>
            </a:endParaRPr>
          </a:p>
          <a:p>
            <a:pPr marL="0" indent="0">
              <a:buNone/>
            </a:pPr>
            <a:endParaRPr lang="en-US" dirty="0">
              <a:latin typeface="Helvetica" charset="0"/>
            </a:endParaRP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A7328C08-C9F5-4B4D-9A8D-D85B1497109A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7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Takumi Matsuzawa </a:t>
            </a:r>
            <a:r>
              <a:rPr lang="en-US" sz="900" dirty="0">
                <a:solidFill>
                  <a:srgbClr val="004C97"/>
                </a:solidFill>
                <a:latin typeface="Helvetica" charset="0"/>
              </a:rPr>
              <a:t>| </a:t>
            </a:r>
            <a:r>
              <a:rPr lang="en-US" sz="900" dirty="0">
                <a:latin typeface="Helvetica" charset="0"/>
              </a:rPr>
              <a:t>Targeting Studies f</a:t>
            </a:r>
            <a:r>
              <a:rPr lang="en-US" sz="900" dirty="0" smtClean="0">
                <a:latin typeface="Helvetica" charset="0"/>
              </a:rPr>
              <a:t>or </a:t>
            </a:r>
            <a:r>
              <a:rPr lang="en-US" sz="900" dirty="0">
                <a:latin typeface="Helvetica" charset="0"/>
              </a:rPr>
              <a:t>an 800MeV beam for Mu2e-II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33FB4E3-CEF4-4E8C-8855-45F0AB0257D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8/6/2015</a:t>
            </a:r>
          </a:p>
          <a:p>
            <a:pPr eaLnBrk="1" hangingPunct="1"/>
            <a:endParaRPr lang="en-US" sz="900" dirty="0">
              <a:solidFill>
                <a:srgbClr val="004C97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229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228600" y="118129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Beam Assumption</a:t>
            </a:r>
            <a:endParaRPr lang="en-US" dirty="0">
              <a:latin typeface="Helvetica" charset="0"/>
            </a:endParaRP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A7328C08-C9F5-4B4D-9A8D-D85B1497109A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8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pic>
        <p:nvPicPr>
          <p:cNvPr id="13" name="Picture 12" descr="Screen Shot 2015-07-27 at 3.12.4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"/>
          <a:stretch/>
        </p:blipFill>
        <p:spPr>
          <a:xfrm>
            <a:off x="248138" y="1623194"/>
            <a:ext cx="8534400" cy="3695657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Takumi Matsuzawa </a:t>
            </a:r>
            <a:r>
              <a:rPr lang="en-US" sz="900" dirty="0">
                <a:solidFill>
                  <a:srgbClr val="004C97"/>
                </a:solidFill>
                <a:latin typeface="Helvetica" charset="0"/>
              </a:rPr>
              <a:t>| </a:t>
            </a:r>
            <a:r>
              <a:rPr lang="en-US" sz="900" dirty="0">
                <a:latin typeface="Helvetica" charset="0"/>
              </a:rPr>
              <a:t>Targeting Studies f</a:t>
            </a:r>
            <a:r>
              <a:rPr lang="en-US" sz="900" dirty="0" smtClean="0">
                <a:latin typeface="Helvetica" charset="0"/>
              </a:rPr>
              <a:t>or </a:t>
            </a:r>
            <a:r>
              <a:rPr lang="en-US" sz="900" dirty="0">
                <a:latin typeface="Helvetica" charset="0"/>
              </a:rPr>
              <a:t>an 800MeV beam for Mu2e-II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33FB4E3-CEF4-4E8C-8855-45F0AB0257D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8/6/2015</a:t>
            </a:r>
          </a:p>
          <a:p>
            <a:pPr eaLnBrk="1" hangingPunct="1"/>
            <a:endParaRPr lang="en-US" sz="900" dirty="0">
              <a:solidFill>
                <a:srgbClr val="004C97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669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creen Shot 2015-07-27 at 3.12.42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"/>
          <a:stretch/>
        </p:blipFill>
        <p:spPr>
          <a:xfrm>
            <a:off x="248138" y="1623194"/>
            <a:ext cx="8534400" cy="3695657"/>
          </a:xfrm>
          <a:prstGeom prst="rect">
            <a:avLst/>
          </a:prstGeom>
        </p:spPr>
      </p:pic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228600" y="103188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Beam Assumption</a:t>
            </a:r>
            <a:endParaRPr lang="en-US" dirty="0">
              <a:latin typeface="Helvetica" charset="0"/>
            </a:endParaRPr>
          </a:p>
        </p:txBody>
      </p:sp>
      <p:sp>
        <p:nvSpPr>
          <p:cNvPr id="1843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A7328C08-C9F5-4B4D-9A8D-D85B1497109A}" type="slidenum">
              <a:rPr lang="en-US" sz="900">
                <a:solidFill>
                  <a:srgbClr val="004C97"/>
                </a:solidFill>
                <a:latin typeface="Helvetica" charset="0"/>
              </a:rPr>
              <a:pPr eaLnBrk="1" hangingPunct="1"/>
              <a:t>9</a:t>
            </a:fld>
            <a:endParaRPr lang="en-US" sz="900">
              <a:solidFill>
                <a:srgbClr val="004C97"/>
              </a:solidFill>
              <a:latin typeface="Helvetica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896916" y="3084117"/>
            <a:ext cx="276701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898116" y="2374791"/>
            <a:ext cx="276701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6450" y="6515100"/>
            <a:ext cx="5373688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Takumi Matsuzawa </a:t>
            </a:r>
            <a:r>
              <a:rPr lang="en-US" sz="900" dirty="0">
                <a:solidFill>
                  <a:srgbClr val="004C97"/>
                </a:solidFill>
                <a:latin typeface="Helvetica" charset="0"/>
              </a:rPr>
              <a:t>| </a:t>
            </a:r>
            <a:r>
              <a:rPr lang="en-US" sz="900" dirty="0">
                <a:latin typeface="Helvetica" charset="0"/>
              </a:rPr>
              <a:t>Targeting Studies f</a:t>
            </a:r>
            <a:r>
              <a:rPr lang="en-US" sz="900" dirty="0" smtClean="0">
                <a:latin typeface="Helvetica" charset="0"/>
              </a:rPr>
              <a:t>or </a:t>
            </a:r>
            <a:r>
              <a:rPr lang="en-US" sz="900" dirty="0">
                <a:latin typeface="Helvetica" charset="0"/>
              </a:rPr>
              <a:t>an 800MeV beam for Mu2e-II</a:t>
            </a:r>
            <a:endParaRPr lang="en-US" sz="900" b="1" dirty="0">
              <a:solidFill>
                <a:srgbClr val="004C97"/>
              </a:solidFill>
              <a:latin typeface="Helvetica" charset="0"/>
            </a:endParaRP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833FB4E3-CEF4-4E8C-8855-45F0AB0257D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15100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4C97"/>
                </a:solidFill>
                <a:latin typeface="Helvetica" charset="0"/>
              </a:rPr>
              <a:t>8/6/2015</a:t>
            </a:r>
          </a:p>
          <a:p>
            <a:pPr eaLnBrk="1" hangingPunct="1"/>
            <a:endParaRPr lang="en-US" sz="900" dirty="0">
              <a:solidFill>
                <a:srgbClr val="004C97"/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057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10321</TotalTime>
  <Words>1690</Words>
  <Application>Microsoft Macintosh PowerPoint</Application>
  <PresentationFormat>On-screen Show (4:3)</PresentationFormat>
  <Paragraphs>347</Paragraphs>
  <Slides>29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FNAL_TemplateMac_060514</vt:lpstr>
      <vt:lpstr>Fermilab: Footer Only</vt:lpstr>
      <vt:lpstr>Equation</vt:lpstr>
      <vt:lpstr>Targeting Studies  for an 800 MeV beam for Mu2e-II</vt:lpstr>
      <vt:lpstr>Outline</vt:lpstr>
      <vt:lpstr>The Standard Model</vt:lpstr>
      <vt:lpstr>Charged-Lepton-Flavor Violation (CLFV)</vt:lpstr>
      <vt:lpstr>Mu2e Experiment</vt:lpstr>
      <vt:lpstr>Mu2e Upgrade by Proton Improvement Plan-II</vt:lpstr>
      <vt:lpstr>Why consider Mu2e-II?</vt:lpstr>
      <vt:lpstr>Beam Assumption</vt:lpstr>
      <vt:lpstr>Beam Assumption</vt:lpstr>
      <vt:lpstr>Potential of Mu2e-II</vt:lpstr>
      <vt:lpstr>Simulation Details (1)</vt:lpstr>
      <vt:lpstr>Simulation Details (2)</vt:lpstr>
      <vt:lpstr>Simulation Results (1)</vt:lpstr>
      <vt:lpstr>Simulation Results (2)</vt:lpstr>
      <vt:lpstr>Simulation Results (3)</vt:lpstr>
      <vt:lpstr>Why does it drop by only a factor of 1.63?</vt:lpstr>
      <vt:lpstr>Simulation Results (4)</vt:lpstr>
      <vt:lpstr>Simulation Results (5)</vt:lpstr>
      <vt:lpstr>Remaining Questions</vt:lpstr>
      <vt:lpstr>Summary</vt:lpstr>
      <vt:lpstr>Acknowledgements</vt:lpstr>
      <vt:lpstr>Reference</vt:lpstr>
      <vt:lpstr>Backup Slides</vt:lpstr>
      <vt:lpstr>Charged-Lepton-Flavor Violation (CLFV)</vt:lpstr>
      <vt:lpstr>CLFV History</vt:lpstr>
      <vt:lpstr>CLFV Parameter Space</vt:lpstr>
      <vt:lpstr>Proton Improvement Plan-II (PIP-II)</vt:lpstr>
      <vt:lpstr>Timing Structure</vt:lpstr>
      <vt:lpstr>Background of Mu2e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Takumi Matsuzawa</cp:lastModifiedBy>
  <cp:revision>232</cp:revision>
  <cp:lastPrinted>2014-01-20T19:40:21Z</cp:lastPrinted>
  <dcterms:created xsi:type="dcterms:W3CDTF">2014-01-03T20:18:13Z</dcterms:created>
  <dcterms:modified xsi:type="dcterms:W3CDTF">2015-08-06T16:05:59Z</dcterms:modified>
</cp:coreProperties>
</file>