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8" r:id="rId3"/>
    <p:sldId id="281" r:id="rId4"/>
    <p:sldId id="280" r:id="rId5"/>
    <p:sldId id="272" r:id="rId6"/>
    <p:sldId id="271" r:id="rId7"/>
    <p:sldId id="273" r:id="rId8"/>
    <p:sldId id="274" r:id="rId9"/>
    <p:sldId id="257" r:id="rId10"/>
    <p:sldId id="258" r:id="rId11"/>
    <p:sldId id="276" r:id="rId12"/>
    <p:sldId id="275" r:id="rId13"/>
    <p:sldId id="297" r:id="rId14"/>
    <p:sldId id="295" r:id="rId15"/>
    <p:sldId id="259" r:id="rId16"/>
    <p:sldId id="260" r:id="rId17"/>
    <p:sldId id="262" r:id="rId18"/>
    <p:sldId id="282" r:id="rId19"/>
    <p:sldId id="285" r:id="rId20"/>
    <p:sldId id="284" r:id="rId21"/>
    <p:sldId id="293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79" r:id="rId30"/>
    <p:sldId id="296" r:id="rId31"/>
    <p:sldId id="29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19A2E-1F87-444A-842C-0D21DC96BEC0}" type="datetimeFigureOut">
              <a:rPr lang="en-US" smtClean="0"/>
              <a:t>3/18/16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E384F-33C7-6B4A-AF84-909A9BC5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0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27538-B99C-ED4B-AEC4-8CE6594D2637}" type="datetimeFigureOut">
              <a:rPr lang="en-US" smtClean="0"/>
              <a:t>3/18/16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AC643-EE67-DE47-B68C-967037791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1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969D-8AA7-D04C-9AD5-B0505A0B09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many details.</a:t>
            </a:r>
          </a:p>
          <a:p>
            <a:r>
              <a:rPr lang="en-US" dirty="0" smtClean="0"/>
              <a:t>Shorten</a:t>
            </a:r>
            <a:r>
              <a:rPr lang="en-US" baseline="0" dirty="0" smtClean="0"/>
              <a:t> and highlight future possibilities.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969D-8AA7-D04C-9AD5-B0505A0B09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3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D8B53-D46F-4847-97EE-349473F04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6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Liquid </a:t>
            </a:r>
            <a:r>
              <a:rPr lang="en-US" dirty="0" smtClean="0">
                <a:latin typeface="Garamond"/>
                <a:cs typeface="Garamond"/>
              </a:rPr>
              <a:t>Scintillator </a:t>
            </a:r>
            <a:r>
              <a:rPr lang="en-US" dirty="0" smtClean="0">
                <a:latin typeface="Garamond"/>
                <a:cs typeface="Garamond"/>
              </a:rPr>
              <a:t>Purification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dirty="0" smtClean="0">
                <a:latin typeface="Garamond"/>
                <a:cs typeface="Garamond"/>
              </a:rPr>
              <a:t>for Solar Neutri</a:t>
            </a:r>
            <a:r>
              <a:rPr lang="en-US" dirty="0" smtClean="0">
                <a:latin typeface="Garamond"/>
                <a:cs typeface="Garamond"/>
              </a:rPr>
              <a:t>nos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Frank </a:t>
            </a:r>
            <a:r>
              <a:rPr lang="en-US" dirty="0" err="1" smtClean="0">
                <a:latin typeface="Garamond"/>
                <a:cs typeface="Garamond"/>
              </a:rPr>
              <a:t>Calaprice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Princeton University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7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906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Pseudocumene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Purification During Filling Operations.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7" name="Content Placeholder 6" descr="BX Purification Syste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 b="18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Solar Neutrino Spectra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>
                <a:latin typeface="Garamond"/>
                <a:cs typeface="Garamond"/>
              </a:rPr>
              <a:t>Neutrino Energy Spectrum</a:t>
            </a:r>
          </a:p>
        </p:txBody>
      </p:sp>
      <p:pic>
        <p:nvPicPr>
          <p:cNvPr id="7" name="Content Placeholder 3" descr="Solar neutrino spectrum- long paper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15" b="-17715"/>
          <a:stretch>
            <a:fillRect/>
          </a:stretch>
        </p:blipFill>
        <p:spPr>
          <a:xfrm>
            <a:off x="457200" y="2189816"/>
            <a:ext cx="4040188" cy="3951288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45025" y="1763713"/>
            <a:ext cx="4041775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0" dirty="0">
                <a:latin typeface="Garamond"/>
                <a:cs typeface="Garamond"/>
              </a:rPr>
              <a:t>Neutrino-Electron Elastic Scattering</a:t>
            </a:r>
            <a:br>
              <a:rPr lang="en-US" b="0" dirty="0">
                <a:latin typeface="Garamond"/>
                <a:cs typeface="Garamond"/>
              </a:rPr>
            </a:br>
            <a:r>
              <a:rPr lang="en-US" b="0" dirty="0">
                <a:latin typeface="Garamond"/>
                <a:cs typeface="Garamond"/>
              </a:rPr>
              <a:t>Energy </a:t>
            </a:r>
            <a:r>
              <a:rPr lang="en-US" b="0" dirty="0" smtClean="0">
                <a:latin typeface="Garamond"/>
                <a:cs typeface="Garamond"/>
              </a:rPr>
              <a:t>Spectrum</a:t>
            </a:r>
          </a:p>
        </p:txBody>
      </p:sp>
      <p:pic>
        <p:nvPicPr>
          <p:cNvPr id="10" name="Content Placeholder 9" descr="solar_nu_sim_pe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51" r="-21251"/>
          <a:stretch>
            <a:fillRect/>
          </a:stretch>
        </p:blipFill>
        <p:spPr>
          <a:xfrm rot="5400000">
            <a:off x="4645025" y="2141009"/>
            <a:ext cx="4041775" cy="39512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61067" y="3217333"/>
            <a:ext cx="3522133" cy="626534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2133" y="3556000"/>
            <a:ext cx="3894667" cy="762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07729" y="3793065"/>
            <a:ext cx="4318004" cy="897471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30104" y="4538120"/>
            <a:ext cx="3979359" cy="660413"/>
          </a:xfrm>
          <a:prstGeom prst="straightConnector1">
            <a:avLst/>
          </a:prstGeom>
          <a:ln w="127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9732" y="3403600"/>
            <a:ext cx="829733" cy="128693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591733" y="3843867"/>
            <a:ext cx="5334000" cy="1049866"/>
          </a:xfrm>
          <a:prstGeom prst="straightConnector1">
            <a:avLst/>
          </a:prstGeom>
          <a:ln w="127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70599" y="555413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X2 for </a:t>
            </a:r>
            <a:r>
              <a:rPr lang="en-US" dirty="0" err="1" smtClean="0">
                <a:latin typeface="Garamond"/>
                <a:cs typeface="Garamond"/>
              </a:rPr>
              <a:t>keV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aramond"/>
                <a:cs typeface="Garamond"/>
              </a:rPr>
              <a:t>Borexino</a:t>
            </a:r>
            <a:r>
              <a:rPr lang="en-US" dirty="0" smtClean="0">
                <a:latin typeface="Garamond"/>
                <a:cs typeface="Garamond"/>
              </a:rPr>
              <a:t> First Spectrum 2007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9" name="Content Placeholder 8" descr="BX 2007 First Spectrum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" b="-2325"/>
          <a:stretch/>
        </p:blipFill>
        <p:spPr>
          <a:xfrm>
            <a:off x="457199" y="1707449"/>
            <a:ext cx="4038601" cy="3090335"/>
          </a:xfrm>
        </p:spPr>
      </p:pic>
      <p:pic>
        <p:nvPicPr>
          <p:cNvPr id="10" name="Content Placeholder 9" descr="BX First Spectrum Fit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 b="320"/>
          <a:stretch/>
        </p:blipFill>
        <p:spPr>
          <a:xfrm>
            <a:off x="4648200" y="1707449"/>
            <a:ext cx="4252188" cy="309033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1667" y="5207000"/>
            <a:ext cx="868872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 high rate of</a:t>
            </a:r>
            <a:r>
              <a:rPr lang="en-US" baseline="30000" dirty="0" smtClean="0"/>
              <a:t> 210</a:t>
            </a:r>
            <a:r>
              <a:rPr lang="en-US" dirty="0" smtClean="0"/>
              <a:t>Po </a:t>
            </a:r>
            <a:r>
              <a:rPr lang="en-US" dirty="0" smtClean="0">
                <a:latin typeface="Symbol" charset="2"/>
                <a:cs typeface="Symbol" charset="2"/>
              </a:rPr>
              <a:t>a’</a:t>
            </a:r>
            <a:r>
              <a:rPr lang="en-US" dirty="0" smtClean="0">
                <a:latin typeface="Garamond"/>
                <a:cs typeface="Garamond"/>
              </a:rPr>
              <a:t>s</a:t>
            </a:r>
            <a:r>
              <a:rPr lang="en-US" dirty="0" smtClean="0"/>
              <a:t>:  ~ 8000 </a:t>
            </a:r>
            <a:r>
              <a:rPr lang="en-US" dirty="0" err="1" smtClean="0"/>
              <a:t>cpd</a:t>
            </a:r>
            <a:r>
              <a:rPr lang="en-US" dirty="0" smtClean="0"/>
              <a:t>/100t        Note low </a:t>
            </a:r>
            <a:r>
              <a:rPr lang="en-US" baseline="30000" dirty="0" smtClean="0"/>
              <a:t>210</a:t>
            </a:r>
            <a:r>
              <a:rPr lang="en-US" dirty="0" smtClean="0"/>
              <a:t>Bi rate:   ~15 </a:t>
            </a:r>
            <a:r>
              <a:rPr lang="en-US" dirty="0" err="1" smtClean="0"/>
              <a:t>cpd</a:t>
            </a:r>
            <a:r>
              <a:rPr lang="en-US" dirty="0" smtClean="0"/>
              <a:t>/100t </a:t>
            </a:r>
          </a:p>
          <a:p>
            <a:endParaRPr lang="en-US" dirty="0"/>
          </a:p>
          <a:p>
            <a:r>
              <a:rPr lang="en-US" dirty="0" smtClean="0"/>
              <a:t>The last decays of</a:t>
            </a:r>
            <a:r>
              <a:rPr lang="en-US" baseline="30000" dirty="0" smtClean="0"/>
              <a:t> 222</a:t>
            </a:r>
            <a:r>
              <a:rPr lang="en-US" dirty="0" smtClean="0"/>
              <a:t>Rn decay chain:  </a:t>
            </a:r>
            <a:r>
              <a:rPr lang="en-US" baseline="30000" dirty="0" smtClean="0"/>
              <a:t>210</a:t>
            </a:r>
            <a:r>
              <a:rPr lang="en-US" dirty="0" smtClean="0"/>
              <a:t>Pb (22 </a:t>
            </a:r>
            <a:r>
              <a:rPr lang="en-US" dirty="0" err="1" smtClean="0"/>
              <a:t>yr</a:t>
            </a:r>
            <a:r>
              <a:rPr lang="en-US" dirty="0" smtClean="0"/>
              <a:t>) -&gt; </a:t>
            </a:r>
            <a:r>
              <a:rPr lang="en-US" baseline="30000" dirty="0" smtClean="0"/>
              <a:t>210</a:t>
            </a:r>
            <a:r>
              <a:rPr lang="en-US" dirty="0" smtClean="0"/>
              <a:t>Bi (5 d) -&gt; </a:t>
            </a:r>
            <a:r>
              <a:rPr lang="en-US" baseline="30000" dirty="0" smtClean="0"/>
              <a:t>210</a:t>
            </a:r>
            <a:r>
              <a:rPr lang="en-US" dirty="0" smtClean="0"/>
              <a:t>Po (138 d) -&gt; </a:t>
            </a:r>
            <a:r>
              <a:rPr lang="en-US" baseline="30000" dirty="0" smtClean="0"/>
              <a:t>206</a:t>
            </a:r>
            <a:r>
              <a:rPr lang="en-US" dirty="0" smtClean="0"/>
              <a:t>Pb  </a:t>
            </a:r>
          </a:p>
          <a:p>
            <a:r>
              <a:rPr lang="en-US" dirty="0" smtClean="0"/>
              <a:t>How did secu</a:t>
            </a:r>
            <a:r>
              <a:rPr lang="en-US" dirty="0"/>
              <a:t>l</a:t>
            </a:r>
            <a:r>
              <a:rPr lang="en-US" dirty="0" smtClean="0"/>
              <a:t>ar equilibrium get broken so badly?  Purification removed </a:t>
            </a:r>
            <a:r>
              <a:rPr lang="en-US" baseline="30000" dirty="0" smtClean="0"/>
              <a:t>210</a:t>
            </a:r>
            <a:r>
              <a:rPr lang="en-US" dirty="0" smtClean="0"/>
              <a:t>Pb but not </a:t>
            </a:r>
            <a:r>
              <a:rPr lang="en-US" baseline="30000" dirty="0" smtClean="0"/>
              <a:t>210</a:t>
            </a:r>
            <a:r>
              <a:rPr lang="en-US" dirty="0" smtClean="0"/>
              <a:t>Po. 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605811" y="3051244"/>
            <a:ext cx="496342" cy="2155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321057" y="3970998"/>
            <a:ext cx="1708009" cy="13431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60785" y="4767902"/>
            <a:ext cx="13664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7</a:t>
            </a:r>
            <a:r>
              <a:rPr lang="en-US" dirty="0" smtClean="0"/>
              <a:t>Be neutrino</a:t>
            </a:r>
            <a:endParaRPr lang="en-US" baseline="30000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1972235" y="3645647"/>
            <a:ext cx="1888550" cy="1306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</p:cNvCxnSpPr>
          <p:nvPr/>
        </p:nvCxnSpPr>
        <p:spPr>
          <a:xfrm flipV="1">
            <a:off x="5227227" y="3645647"/>
            <a:ext cx="1959479" cy="1306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05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1" y="206906"/>
            <a:ext cx="8229600" cy="1143000"/>
          </a:xfrm>
          <a:noFill/>
          <a:ln w="38100" cmpd="sng"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Phase I spectrum with backgrounds 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9" name="Content Placeholder 8" descr="BX3 Energy Spectrum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6" r="-2114"/>
          <a:stretch/>
        </p:blipFill>
        <p:spPr>
          <a:xfrm>
            <a:off x="2259180" y="1600200"/>
            <a:ext cx="673242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Berkeley  Colloquium Oct 19 2015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501533"/>
            <a:ext cx="167640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11</a:t>
            </a:r>
            <a:r>
              <a:rPr lang="en-US" sz="3200" dirty="0" smtClean="0"/>
              <a:t>C</a:t>
            </a:r>
            <a:endParaRPr lang="en-US" sz="3200" baseline="30000" dirty="0" smtClean="0"/>
          </a:p>
          <a:p>
            <a:endParaRPr lang="en-US" sz="3200" baseline="30000" dirty="0"/>
          </a:p>
          <a:p>
            <a:r>
              <a:rPr lang="en-US" sz="3200" baseline="30000" dirty="0" smtClean="0"/>
              <a:t>210</a:t>
            </a:r>
            <a:r>
              <a:rPr lang="en-US" sz="3200" dirty="0" smtClean="0"/>
              <a:t>Po</a:t>
            </a:r>
            <a:endParaRPr lang="en-US" sz="3200" dirty="0"/>
          </a:p>
          <a:p>
            <a:endParaRPr lang="en-US" sz="3200" baseline="30000" dirty="0" smtClean="0"/>
          </a:p>
          <a:p>
            <a:r>
              <a:rPr lang="en-US" sz="3200" baseline="30000" dirty="0" smtClean="0"/>
              <a:t>210</a:t>
            </a:r>
            <a:r>
              <a:rPr lang="en-US" sz="3200" dirty="0" smtClean="0"/>
              <a:t>Bi</a:t>
            </a:r>
          </a:p>
          <a:p>
            <a:endParaRPr lang="en-US" sz="3200" dirty="0" smtClean="0"/>
          </a:p>
          <a:p>
            <a:r>
              <a:rPr lang="en-US" sz="3200" baseline="30000" dirty="0" smtClean="0"/>
              <a:t>85</a:t>
            </a:r>
            <a:r>
              <a:rPr lang="en-US" sz="3200" dirty="0" smtClean="0"/>
              <a:t>Kr</a:t>
            </a:r>
          </a:p>
          <a:p>
            <a:endParaRPr lang="en-US" sz="3200" dirty="0" smtClean="0"/>
          </a:p>
          <a:p>
            <a:r>
              <a:rPr lang="en-US" sz="3200" dirty="0" smtClean="0"/>
              <a:t>CNO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447800" y="4495800"/>
            <a:ext cx="3429000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47800" y="3581400"/>
            <a:ext cx="4445000" cy="9144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00200" y="4953000"/>
            <a:ext cx="4292600" cy="457200"/>
          </a:xfrm>
          <a:prstGeom prst="straightConnector1">
            <a:avLst/>
          </a:prstGeom>
          <a:ln w="38100" cmpd="sng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600200" y="2667000"/>
            <a:ext cx="2497667" cy="6858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7800" y="1913467"/>
            <a:ext cx="5359400" cy="1998133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9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Phase II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6002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Scintillator Re-purification 2010-2011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Water extraction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N</a:t>
            </a:r>
            <a:r>
              <a:rPr lang="en-US" baseline="-25000" dirty="0" smtClean="0">
                <a:latin typeface="Garamond"/>
                <a:cs typeface="Garamond"/>
              </a:rPr>
              <a:t>2</a:t>
            </a:r>
            <a:r>
              <a:rPr lang="en-US" dirty="0" smtClean="0">
                <a:latin typeface="Garamond"/>
                <a:cs typeface="Garamond"/>
              </a:rPr>
              <a:t> stripping</a:t>
            </a:r>
          </a:p>
          <a:p>
            <a:r>
              <a:rPr lang="en-US" dirty="0" smtClean="0">
                <a:latin typeface="Garamond"/>
                <a:cs typeface="Garamond"/>
              </a:rPr>
              <a:t>Data acquisition 2011-2014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r>
              <a:rPr lang="en-US" dirty="0" smtClean="0">
                <a:latin typeface="Garamond"/>
                <a:cs typeface="Garamond"/>
              </a:rPr>
              <a:t> First direct measurement of </a:t>
            </a:r>
            <a:r>
              <a:rPr lang="en-US" dirty="0" err="1" smtClean="0">
                <a:latin typeface="Garamond"/>
                <a:cs typeface="Garamond"/>
              </a:rPr>
              <a:t>pp</a:t>
            </a:r>
            <a:r>
              <a:rPr lang="en-US" dirty="0" smtClean="0">
                <a:latin typeface="Garamond"/>
                <a:cs typeface="Garamond"/>
              </a:rPr>
              <a:t>- </a:t>
            </a:r>
            <a:r>
              <a:rPr lang="en-US" dirty="0" smtClean="0">
                <a:latin typeface="Garamond"/>
                <a:cs typeface="Garamond"/>
              </a:rPr>
              <a:t>neutrinos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Berkeley  Colloquium Oct 19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5" y="39612"/>
            <a:ext cx="8229600" cy="146526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Garamond"/>
                <a:cs typeface="Garamond"/>
              </a:rPr>
              <a:t>Borexino</a:t>
            </a:r>
            <a:r>
              <a:rPr lang="en-US" dirty="0" smtClean="0">
                <a:latin typeface="Garamond"/>
                <a:cs typeface="Garamond"/>
              </a:rPr>
              <a:t> Re-Purification Systems</a:t>
            </a:r>
            <a:r>
              <a:rPr lang="en-US" dirty="0">
                <a:latin typeface="Garamond"/>
                <a:cs typeface="Garamond"/>
              </a:rPr>
              <a:t/>
            </a:r>
            <a:br>
              <a:rPr lang="en-US" dirty="0">
                <a:latin typeface="Garamond"/>
                <a:cs typeface="Garamond"/>
              </a:rPr>
            </a:br>
            <a:r>
              <a:rPr lang="en-US" sz="3100" dirty="0" smtClean="0">
                <a:latin typeface="Garamond"/>
                <a:cs typeface="Garamond"/>
              </a:rPr>
              <a:t>Water Extraction or Distillation followed by N</a:t>
            </a:r>
            <a:r>
              <a:rPr lang="en-US" sz="3100" baseline="-25000" dirty="0" smtClean="0">
                <a:latin typeface="Garamond"/>
                <a:cs typeface="Garamond"/>
              </a:rPr>
              <a:t>2</a:t>
            </a:r>
            <a:r>
              <a:rPr lang="en-US" sz="3100" dirty="0" smtClean="0">
                <a:latin typeface="Garamond"/>
                <a:cs typeface="Garamond"/>
              </a:rPr>
              <a:t> Stripping </a:t>
            </a:r>
            <a:endParaRPr lang="en-US" sz="3100" dirty="0">
              <a:latin typeface="Garamond"/>
              <a:cs typeface="Garamond"/>
            </a:endParaRPr>
          </a:p>
        </p:txBody>
      </p:sp>
      <p:pic>
        <p:nvPicPr>
          <p:cNvPr id="7" name="Content Placeholder 6" descr="BX Re-purification systm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b="430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416300" y="5232400"/>
            <a:ext cx="114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683933" y="5113867"/>
            <a:ext cx="732367" cy="32173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820333" y="1738117"/>
            <a:ext cx="3246967" cy="3943016"/>
            <a:chOff x="1820333" y="1738117"/>
            <a:chExt cx="3246967" cy="3943016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235200" y="3581400"/>
              <a:ext cx="0" cy="16510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255685" y="5232400"/>
              <a:ext cx="355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30600" y="5232400"/>
              <a:ext cx="0" cy="2667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530600" y="5499100"/>
              <a:ext cx="1841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330700" y="5499100"/>
              <a:ext cx="736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067300" y="1888067"/>
              <a:ext cx="0" cy="36110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683933" y="1888067"/>
              <a:ext cx="238336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235200" y="2099733"/>
              <a:ext cx="0" cy="7789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683933" y="5113867"/>
              <a:ext cx="732367" cy="32173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14750" y="5342467"/>
              <a:ext cx="615950" cy="33866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20333" y="1738117"/>
              <a:ext cx="863600" cy="36161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Performance of Scintillator Purification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4133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Garamond"/>
                <a:cs typeface="Garamond"/>
              </a:rPr>
              <a:t>Distillation system</a:t>
            </a:r>
          </a:p>
          <a:p>
            <a:pPr lvl="1">
              <a:buFont typeface="Zapf Dingbats" charset="0"/>
              <a:buChar char="✓"/>
            </a:pPr>
            <a:r>
              <a:rPr lang="en-US" dirty="0" smtClean="0">
                <a:latin typeface="Garamond"/>
                <a:cs typeface="Garamond"/>
                <a:sym typeface="Zapf Dingbats"/>
              </a:rPr>
              <a:t>Achieved low</a:t>
            </a:r>
            <a:r>
              <a:rPr lang="en-US" dirty="0">
                <a:latin typeface="Garamond"/>
                <a:cs typeface="Garamond"/>
                <a:sym typeface="Zapf Dingbats"/>
              </a:rPr>
              <a:t> </a:t>
            </a:r>
            <a:r>
              <a:rPr lang="en-US" dirty="0" smtClean="0">
                <a:latin typeface="Garamond"/>
                <a:cs typeface="Garamond"/>
                <a:sym typeface="Zapf Dingbats"/>
              </a:rPr>
              <a:t>radioactivity</a:t>
            </a:r>
            <a:r>
              <a:rPr lang="en-US" dirty="0" smtClean="0">
                <a:latin typeface="Garamond"/>
                <a:cs typeface="Garamond"/>
              </a:rPr>
              <a:t> after first purification</a:t>
            </a:r>
          </a:p>
          <a:p>
            <a:pPr lvl="2">
              <a:buFont typeface="Zapf Dingbats" charset="0"/>
              <a:buChar char="✓"/>
            </a:pPr>
            <a:r>
              <a:rPr lang="en-US" dirty="0" smtClean="0">
                <a:latin typeface="Garamond"/>
                <a:cs typeface="Garamond"/>
              </a:rPr>
              <a:t>Low level of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 ~ 15 </a:t>
            </a:r>
            <a:r>
              <a:rPr lang="en-US" dirty="0" err="1" smtClean="0">
                <a:latin typeface="Garamond"/>
                <a:cs typeface="Garamond"/>
              </a:rPr>
              <a:t>cpd</a:t>
            </a:r>
            <a:r>
              <a:rPr lang="en-US" dirty="0" smtClean="0">
                <a:latin typeface="Garamond"/>
                <a:cs typeface="Garamond"/>
              </a:rPr>
              <a:t>/100t</a:t>
            </a:r>
          </a:p>
          <a:p>
            <a:pPr marL="914400" lvl="2" indent="0">
              <a:buNone/>
            </a:pP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✗ </a:t>
            </a:r>
            <a:r>
              <a:rPr lang="en-US" dirty="0" smtClean="0">
                <a:latin typeface="Garamond"/>
                <a:cs typeface="Garamond"/>
                <a:sym typeface="Zapf Dingbats"/>
              </a:rPr>
              <a:t>Poor for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Po: ~ 8000 </a:t>
            </a:r>
            <a:r>
              <a:rPr lang="en-US" dirty="0" err="1" smtClean="0">
                <a:latin typeface="Garamond"/>
                <a:cs typeface="Garamond"/>
              </a:rPr>
              <a:t>cpd</a:t>
            </a:r>
            <a:r>
              <a:rPr lang="en-US" dirty="0" smtClean="0">
                <a:latin typeface="Garamond"/>
                <a:cs typeface="Garamond"/>
              </a:rPr>
              <a:t>/100t   (Why? </a:t>
            </a:r>
            <a:r>
              <a:rPr lang="en-US" dirty="0">
                <a:latin typeface="Garamond"/>
                <a:cs typeface="Garamond"/>
              </a:rPr>
              <a:t>F</a:t>
            </a:r>
            <a:r>
              <a:rPr lang="en-US" dirty="0" smtClean="0">
                <a:latin typeface="Garamond"/>
                <a:cs typeface="Garamond"/>
              </a:rPr>
              <a:t>rom groundwater</a:t>
            </a:r>
            <a:r>
              <a:rPr lang="en-US" dirty="0">
                <a:latin typeface="Garamond"/>
                <a:cs typeface="Garamond"/>
              </a:rPr>
              <a:t>?</a:t>
            </a:r>
            <a:r>
              <a:rPr lang="en-US" dirty="0" smtClean="0">
                <a:latin typeface="Garamond"/>
                <a:cs typeface="Garamond"/>
              </a:rPr>
              <a:t>)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N</a:t>
            </a:r>
            <a:r>
              <a:rPr lang="en-US" baseline="-25000" dirty="0" smtClean="0">
                <a:latin typeface="Garamond"/>
                <a:cs typeface="Garamond"/>
              </a:rPr>
              <a:t>2</a:t>
            </a:r>
            <a:r>
              <a:rPr lang="en-US" dirty="0" smtClean="0">
                <a:latin typeface="Garamond"/>
                <a:cs typeface="Garamond"/>
              </a:rPr>
              <a:t> stripping</a:t>
            </a:r>
          </a:p>
          <a:p>
            <a:pPr lvl="1">
              <a:buFont typeface="Zapf Dingbats" charset="0"/>
              <a:buChar char="✓"/>
            </a:pP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 Removed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85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Kr during scintillator re-purification.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Water extraction (</a:t>
            </a:r>
            <a:r>
              <a:rPr lang="en-US" dirty="0">
                <a:latin typeface="Garamond"/>
                <a:ea typeface="Zapf Dingbats"/>
                <a:cs typeface="Garamond"/>
                <a:sym typeface="Zapf Dingbats"/>
              </a:rPr>
              <a:t>R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e-purification)</a:t>
            </a:r>
          </a:p>
          <a:p>
            <a:pPr lvl="1">
              <a:buFont typeface="Zapf Dingbats" charset="0"/>
              <a:buChar char="✓"/>
            </a:pP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 Reduced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238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U and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232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Th upper chain.</a:t>
            </a:r>
          </a:p>
          <a:p>
            <a:pPr lvl="1">
              <a:buFont typeface="Zapf Dingbats" charset="0"/>
              <a:buChar char="✓"/>
            </a:pP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 Moderate reduction of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210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Pb </a:t>
            </a:r>
          </a:p>
          <a:p>
            <a:pPr marL="457200" lvl="1" indent="0">
              <a:buNone/>
            </a:pP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✕ 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Poor removal of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210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Po 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(volatile </a:t>
            </a:r>
            <a:r>
              <a:rPr lang="en-US" baseline="30000" dirty="0" smtClean="0">
                <a:latin typeface="Garamond"/>
                <a:ea typeface="Zapf Dingbats"/>
                <a:cs typeface="Garamond"/>
                <a:sym typeface="Zapf Dingbats"/>
              </a:rPr>
              <a:t>210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Po 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in </a:t>
            </a:r>
            <a:r>
              <a:rPr lang="en-US" dirty="0" smtClean="0">
                <a:latin typeface="Garamond"/>
                <a:ea typeface="Zapf Dingbats"/>
                <a:cs typeface="Garamond"/>
                <a:sym typeface="Zapf Dingbats"/>
              </a:rPr>
              <a:t>groundwater?)</a:t>
            </a:r>
            <a:endParaRPr lang="en-US" dirty="0" smtClean="0">
              <a:latin typeface="Garamond"/>
              <a:ea typeface="Zapf Dingbats"/>
              <a:cs typeface="Garamond"/>
              <a:sym typeface="Zapf Dingbats"/>
            </a:endParaRPr>
          </a:p>
          <a:p>
            <a:pPr lvl="1">
              <a:buFont typeface="Arial"/>
              <a:buChar char="•"/>
            </a:pP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0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7" y="253992"/>
            <a:ext cx="8483601" cy="124832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Results of Re-purification by Water Extraction</a:t>
            </a:r>
            <a:r>
              <a:rPr lang="en-US" sz="4000" dirty="0" smtClean="0">
                <a:latin typeface="Garamond"/>
                <a:cs typeface="Garamond"/>
              </a:rPr>
              <a:t/>
            </a:r>
            <a:br>
              <a:rPr lang="en-US" sz="4000" dirty="0" smtClean="0">
                <a:latin typeface="Garamond"/>
                <a:cs typeface="Garamond"/>
              </a:rPr>
            </a:b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29" y="1138258"/>
            <a:ext cx="8229600" cy="5140118"/>
          </a:xfrm>
        </p:spPr>
        <p:txBody>
          <a:bodyPr>
            <a:normAutofit fontScale="92500" lnSpcReduction="10000"/>
          </a:bodyPr>
          <a:lstStyle/>
          <a:p>
            <a:r>
              <a:rPr lang="en-US" sz="2400" baseline="30000" dirty="0" smtClean="0">
                <a:latin typeface="Garamond"/>
                <a:cs typeface="Garamond"/>
              </a:rPr>
              <a:t>85</a:t>
            </a:r>
            <a:r>
              <a:rPr lang="en-US" sz="2400" dirty="0" smtClean="0">
                <a:latin typeface="Garamond"/>
                <a:cs typeface="Garamond"/>
              </a:rPr>
              <a:t>Kr</a:t>
            </a:r>
            <a:r>
              <a:rPr lang="en-US" sz="2400" dirty="0">
                <a:latin typeface="Garamond"/>
                <a:cs typeface="Garamond"/>
              </a:rPr>
              <a:t>:	</a:t>
            </a:r>
            <a:r>
              <a:rPr lang="en-US" sz="2400" dirty="0" smtClean="0">
                <a:latin typeface="Garamond"/>
                <a:cs typeface="Garamond"/>
              </a:rPr>
              <a:t>		30 </a:t>
            </a:r>
            <a:r>
              <a:rPr lang="en-US" sz="2400" dirty="0" err="1" smtClean="0">
                <a:latin typeface="Garamond"/>
                <a:cs typeface="Garamond"/>
              </a:rPr>
              <a:t>cpd</a:t>
            </a:r>
            <a:r>
              <a:rPr lang="en-US" sz="2400" dirty="0" smtClean="0">
                <a:latin typeface="Garamond"/>
                <a:cs typeface="Garamond"/>
              </a:rPr>
              <a:t>/100t </a:t>
            </a:r>
            <a:r>
              <a:rPr lang="en-US" sz="2400" dirty="0">
                <a:latin typeface="Garamond"/>
                <a:cs typeface="Garamond"/>
              </a:rPr>
              <a:t>→ </a:t>
            </a:r>
            <a:r>
              <a:rPr lang="en-US" sz="2400" dirty="0" smtClean="0">
                <a:latin typeface="Garamond"/>
                <a:cs typeface="Garamond"/>
              </a:rPr>
              <a:t> 	&lt; </a:t>
            </a:r>
            <a:r>
              <a:rPr lang="en-US" sz="2400" dirty="0">
                <a:latin typeface="Garamond"/>
                <a:cs typeface="Garamond"/>
              </a:rPr>
              <a:t>5 </a:t>
            </a:r>
            <a:r>
              <a:rPr lang="en-US" sz="2400" dirty="0" err="1">
                <a:latin typeface="Garamond"/>
                <a:cs typeface="Garamond"/>
              </a:rPr>
              <a:t>cpd</a:t>
            </a:r>
            <a:r>
              <a:rPr lang="en-US" sz="2400" dirty="0">
                <a:latin typeface="Garamond"/>
                <a:cs typeface="Garamond"/>
              </a:rPr>
              <a:t>/</a:t>
            </a:r>
            <a:r>
              <a:rPr lang="en-US" sz="2400" dirty="0" smtClean="0">
                <a:latin typeface="Garamond"/>
                <a:cs typeface="Garamond"/>
              </a:rPr>
              <a:t>100t</a:t>
            </a:r>
          </a:p>
          <a:p>
            <a:endParaRPr lang="en-US" sz="2400" dirty="0" smtClean="0">
              <a:latin typeface="Garamond"/>
              <a:cs typeface="Garamond"/>
            </a:endParaRPr>
          </a:p>
          <a:p>
            <a:r>
              <a:rPr lang="en-US" sz="2400" baseline="30000" dirty="0">
                <a:latin typeface="Garamond"/>
                <a:cs typeface="Garamond"/>
              </a:rPr>
              <a:t>238</a:t>
            </a:r>
            <a:r>
              <a:rPr lang="en-US" sz="2400" dirty="0">
                <a:latin typeface="Garamond"/>
                <a:cs typeface="Garamond"/>
              </a:rPr>
              <a:t>U (</a:t>
            </a:r>
            <a:r>
              <a:rPr lang="en-US" sz="2400" baseline="30000" dirty="0">
                <a:latin typeface="Garamond"/>
                <a:cs typeface="Garamond"/>
              </a:rPr>
              <a:t>226</a:t>
            </a:r>
            <a:r>
              <a:rPr lang="en-US" sz="2400" dirty="0">
                <a:latin typeface="Garamond"/>
                <a:cs typeface="Garamond"/>
              </a:rPr>
              <a:t>Ra): 	</a:t>
            </a:r>
            <a:r>
              <a:rPr lang="en-US" sz="2400" dirty="0" smtClean="0">
                <a:latin typeface="Garamond"/>
                <a:cs typeface="Garamond"/>
              </a:rPr>
              <a:t>	[</a:t>
            </a:r>
            <a:r>
              <a:rPr lang="en-US" sz="2400" dirty="0">
                <a:latin typeface="Garamond"/>
                <a:cs typeface="Garamond"/>
              </a:rPr>
              <a:t>(</a:t>
            </a:r>
            <a:r>
              <a:rPr lang="en-US" sz="2400" dirty="0" smtClean="0">
                <a:latin typeface="Garamond"/>
                <a:cs typeface="Garamond"/>
              </a:rPr>
              <a:t>530 </a:t>
            </a:r>
            <a:r>
              <a:rPr lang="en-US" sz="2400" dirty="0">
                <a:latin typeface="Garamond"/>
                <a:cs typeface="Garamond"/>
              </a:rPr>
              <a:t>± </a:t>
            </a:r>
            <a:r>
              <a:rPr lang="en-US" sz="2400" dirty="0" smtClean="0">
                <a:latin typeface="Garamond"/>
                <a:cs typeface="Garamond"/>
              </a:rPr>
              <a:t>50) </a:t>
            </a:r>
            <a:r>
              <a:rPr lang="en-US" sz="2400" dirty="0">
                <a:latin typeface="Garamond"/>
                <a:cs typeface="Garamond"/>
              </a:rPr>
              <a:t>→ </a:t>
            </a:r>
            <a:r>
              <a:rPr lang="en-US" sz="2400" dirty="0" smtClean="0">
                <a:latin typeface="Garamond"/>
                <a:cs typeface="Garamond"/>
              </a:rPr>
              <a:t>		&lt; 8 </a:t>
            </a:r>
            <a:r>
              <a:rPr lang="en-US" sz="2400" dirty="0">
                <a:latin typeface="Garamond"/>
                <a:cs typeface="Garamond"/>
              </a:rPr>
              <a:t>x 10</a:t>
            </a:r>
            <a:r>
              <a:rPr lang="en-US" sz="2400" baseline="30000" dirty="0" smtClean="0">
                <a:latin typeface="Garamond"/>
                <a:cs typeface="Garamond"/>
              </a:rPr>
              <a:t>-20 </a:t>
            </a:r>
            <a:r>
              <a:rPr lang="en-US" sz="2400" dirty="0" err="1" smtClean="0">
                <a:latin typeface="Garamond"/>
                <a:cs typeface="Garamond"/>
              </a:rPr>
              <a:t>gU</a:t>
            </a:r>
            <a:r>
              <a:rPr lang="en-US" sz="2400" dirty="0" smtClean="0">
                <a:latin typeface="Garamond"/>
                <a:cs typeface="Garamond"/>
              </a:rPr>
              <a:t>/</a:t>
            </a:r>
            <a:r>
              <a:rPr lang="en-US" sz="2400" dirty="0">
                <a:latin typeface="Garamond"/>
                <a:cs typeface="Garamond"/>
              </a:rPr>
              <a:t>g</a:t>
            </a:r>
          </a:p>
          <a:p>
            <a:pPr marL="0" indent="0">
              <a:buNone/>
            </a:pPr>
            <a:r>
              <a:rPr lang="en-US" sz="2400" dirty="0">
                <a:latin typeface="Garamond"/>
                <a:cs typeface="Garamond"/>
              </a:rPr>
              <a:t>         </a:t>
            </a:r>
            <a:r>
              <a:rPr lang="en-US" sz="2400" baseline="30000" dirty="0">
                <a:latin typeface="Garamond"/>
                <a:cs typeface="Garamond"/>
              </a:rPr>
              <a:t>214</a:t>
            </a:r>
            <a:r>
              <a:rPr lang="en-US" sz="2400" dirty="0">
                <a:latin typeface="Garamond"/>
                <a:cs typeface="Garamond"/>
              </a:rPr>
              <a:t>Bi-</a:t>
            </a:r>
            <a:r>
              <a:rPr lang="en-US" sz="2400" baseline="30000" dirty="0">
                <a:latin typeface="Garamond"/>
                <a:cs typeface="Garamond"/>
              </a:rPr>
              <a:t>214</a:t>
            </a:r>
            <a:r>
              <a:rPr lang="en-US" sz="2400" dirty="0">
                <a:latin typeface="Garamond"/>
                <a:cs typeface="Garamond"/>
              </a:rPr>
              <a:t>Po	            Reduction factor </a:t>
            </a:r>
            <a:r>
              <a:rPr lang="en-US" sz="2400" dirty="0" smtClean="0">
                <a:latin typeface="Garamond"/>
                <a:cs typeface="Garamond"/>
              </a:rPr>
              <a:t>&gt; 77      (&lt; 0.8 count/</a:t>
            </a:r>
            <a:r>
              <a:rPr lang="en-US" sz="2400" dirty="0">
                <a:latin typeface="Garamond"/>
                <a:cs typeface="Garamond"/>
              </a:rPr>
              <a:t>100t/</a:t>
            </a:r>
            <a:r>
              <a:rPr lang="en-US" sz="2400" dirty="0" err="1" smtClean="0">
                <a:latin typeface="Garamond"/>
                <a:cs typeface="Garamond"/>
              </a:rPr>
              <a:t>yr</a:t>
            </a:r>
            <a:r>
              <a:rPr lang="en-US" sz="2400" dirty="0" smtClean="0">
                <a:latin typeface="Garamond"/>
                <a:cs typeface="Garamond"/>
              </a:rPr>
              <a:t>).</a:t>
            </a:r>
            <a:endParaRPr lang="en-US" sz="2400" dirty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r>
              <a:rPr lang="en-US" sz="2400" baseline="30000" dirty="0">
                <a:latin typeface="Garamond"/>
                <a:cs typeface="Garamond"/>
              </a:rPr>
              <a:t>232</a:t>
            </a:r>
            <a:r>
              <a:rPr lang="en-US" sz="2400" dirty="0">
                <a:latin typeface="Garamond"/>
                <a:cs typeface="Garamond"/>
              </a:rPr>
              <a:t>Th:		[(3.8 ± 0.8 → </a:t>
            </a:r>
            <a:r>
              <a:rPr lang="en-US" sz="2400" dirty="0" smtClean="0">
                <a:latin typeface="Garamond"/>
                <a:cs typeface="Garamond"/>
              </a:rPr>
              <a:t>		&lt; 1.0]  </a:t>
            </a:r>
            <a:r>
              <a:rPr lang="en-US" sz="2400" dirty="0">
                <a:latin typeface="Garamond"/>
                <a:cs typeface="Garamond"/>
              </a:rPr>
              <a:t>x 10</a:t>
            </a:r>
            <a:r>
              <a:rPr lang="en-US" sz="2400" baseline="30000" dirty="0">
                <a:latin typeface="Garamond"/>
                <a:cs typeface="Garamond"/>
              </a:rPr>
              <a:t>-18 </a:t>
            </a:r>
            <a:r>
              <a:rPr lang="en-US" sz="2400" dirty="0" err="1" smtClean="0">
                <a:latin typeface="Garamond"/>
                <a:cs typeface="Garamond"/>
              </a:rPr>
              <a:t>gTh</a:t>
            </a:r>
            <a:r>
              <a:rPr lang="en-US" sz="2400" dirty="0" smtClean="0">
                <a:latin typeface="Garamond"/>
                <a:cs typeface="Garamond"/>
              </a:rPr>
              <a:t>/g</a:t>
            </a:r>
            <a:endParaRPr lang="en-US" sz="2400" dirty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sz="2400" dirty="0">
                <a:latin typeface="Garamond"/>
                <a:cs typeface="Garamond"/>
              </a:rPr>
              <a:t>           </a:t>
            </a:r>
            <a:r>
              <a:rPr lang="en-US" sz="2400" baseline="30000" dirty="0">
                <a:latin typeface="Garamond"/>
                <a:cs typeface="Garamond"/>
              </a:rPr>
              <a:t>212</a:t>
            </a:r>
            <a:r>
              <a:rPr lang="en-US" sz="2400" dirty="0">
                <a:latin typeface="Garamond"/>
                <a:cs typeface="Garamond"/>
              </a:rPr>
              <a:t>Bi-</a:t>
            </a:r>
            <a:r>
              <a:rPr lang="en-US" sz="2400" baseline="30000" dirty="0">
                <a:latin typeface="Garamond"/>
                <a:cs typeface="Garamond"/>
              </a:rPr>
              <a:t>212</a:t>
            </a:r>
            <a:r>
              <a:rPr lang="en-US" sz="2400" dirty="0">
                <a:latin typeface="Garamond"/>
                <a:cs typeface="Garamond"/>
              </a:rPr>
              <a:t>Po	</a:t>
            </a:r>
            <a:r>
              <a:rPr lang="en-US" sz="2400" dirty="0" smtClean="0">
                <a:latin typeface="Garamond"/>
                <a:cs typeface="Garamond"/>
              </a:rPr>
              <a:t>Reduction </a:t>
            </a:r>
            <a:r>
              <a:rPr lang="en-US" sz="2400" dirty="0">
                <a:latin typeface="Garamond"/>
                <a:cs typeface="Garamond"/>
              </a:rPr>
              <a:t>factor &gt; 3.    </a:t>
            </a:r>
            <a:r>
              <a:rPr lang="en-US" sz="2400" dirty="0" smtClean="0">
                <a:latin typeface="Garamond"/>
                <a:cs typeface="Garamond"/>
              </a:rPr>
              <a:t> ( &lt; 0.8 count.</a:t>
            </a:r>
            <a:r>
              <a:rPr lang="en-US" sz="2400" dirty="0">
                <a:latin typeface="Garamond"/>
                <a:cs typeface="Garamond"/>
              </a:rPr>
              <a:t>/</a:t>
            </a:r>
            <a:r>
              <a:rPr lang="en-US" sz="2400" dirty="0" smtClean="0">
                <a:latin typeface="Garamond"/>
                <a:cs typeface="Garamond"/>
              </a:rPr>
              <a:t>100t/</a:t>
            </a:r>
            <a:r>
              <a:rPr lang="en-US" sz="2400" dirty="0" err="1" smtClean="0">
                <a:latin typeface="Garamond"/>
                <a:cs typeface="Garamond"/>
              </a:rPr>
              <a:t>yr</a:t>
            </a:r>
            <a:r>
              <a:rPr lang="en-US" sz="2400" dirty="0" smtClean="0">
                <a:latin typeface="Garamond"/>
                <a:cs typeface="Garamond"/>
              </a:rPr>
              <a:t>)</a:t>
            </a:r>
            <a:endParaRPr lang="en-US" sz="2400" dirty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sz="2400" dirty="0" smtClean="0">
                <a:latin typeface="Garamond"/>
                <a:cs typeface="Garamond"/>
              </a:rPr>
              <a:t> </a:t>
            </a:r>
            <a:r>
              <a:rPr lang="en-US" sz="2400" dirty="0">
                <a:latin typeface="Garamond"/>
                <a:cs typeface="Garamond"/>
              </a:rPr>
              <a:t>		</a:t>
            </a:r>
          </a:p>
          <a:p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Bi</a:t>
            </a:r>
            <a:r>
              <a:rPr lang="en-US" sz="2400" dirty="0">
                <a:latin typeface="Garamond"/>
                <a:cs typeface="Garamond"/>
              </a:rPr>
              <a:t>:	</a:t>
            </a:r>
            <a:r>
              <a:rPr lang="en-US" sz="2400" dirty="0" smtClean="0">
                <a:latin typeface="Garamond"/>
                <a:cs typeface="Garamond"/>
              </a:rPr>
              <a:t>		70 </a:t>
            </a:r>
            <a:r>
              <a:rPr lang="en-US" sz="2400" dirty="0" err="1" smtClean="0">
                <a:latin typeface="Garamond"/>
                <a:cs typeface="Garamond"/>
              </a:rPr>
              <a:t>cpd</a:t>
            </a:r>
            <a:r>
              <a:rPr lang="en-US" sz="2400" dirty="0" smtClean="0">
                <a:latin typeface="Garamond"/>
                <a:cs typeface="Garamond"/>
              </a:rPr>
              <a:t>/100t →		 20 ± 5 </a:t>
            </a:r>
            <a:r>
              <a:rPr lang="en-US" sz="2400" dirty="0" err="1">
                <a:latin typeface="Garamond"/>
                <a:cs typeface="Garamond"/>
              </a:rPr>
              <a:t>cpd</a:t>
            </a:r>
            <a:r>
              <a:rPr lang="en-US" sz="2400" dirty="0">
                <a:latin typeface="Garamond"/>
                <a:cs typeface="Garamond"/>
              </a:rPr>
              <a:t>/</a:t>
            </a:r>
            <a:r>
              <a:rPr lang="en-US" sz="2400" dirty="0" smtClean="0">
                <a:latin typeface="Garamond"/>
                <a:cs typeface="Garamond"/>
              </a:rPr>
              <a:t>100t </a:t>
            </a:r>
          </a:p>
          <a:p>
            <a:pPr marL="2743200" lvl="6" indent="0">
              <a:buNone/>
            </a:pPr>
            <a:endParaRPr lang="en-US" sz="2400" baseline="30000" dirty="0">
              <a:solidFill>
                <a:srgbClr val="FF0000"/>
              </a:solidFill>
              <a:latin typeface="Garamond"/>
              <a:cs typeface="Garamond"/>
            </a:endParaRPr>
          </a:p>
          <a:p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Po</a:t>
            </a:r>
            <a:r>
              <a:rPr lang="en-US" sz="2400" dirty="0">
                <a:latin typeface="Garamond"/>
                <a:cs typeface="Garamond"/>
              </a:rPr>
              <a:t>:	</a:t>
            </a:r>
            <a:r>
              <a:rPr lang="en-US" sz="2400" dirty="0" smtClean="0">
                <a:latin typeface="Garamond"/>
                <a:cs typeface="Garamond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Essentially not reduced!! </a:t>
            </a:r>
            <a:r>
              <a:rPr lang="en-US" sz="240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en-US" sz="2400" dirty="0" smtClean="0">
                <a:latin typeface="Garamond"/>
                <a:cs typeface="Garamond"/>
              </a:rPr>
              <a:t>Volatile </a:t>
            </a:r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Po?</a:t>
            </a:r>
            <a:endParaRPr lang="en-US" sz="2400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 marL="11430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 marL="114300" indent="0">
              <a:buNone/>
            </a:pPr>
            <a:r>
              <a:rPr lang="en-US" sz="2400" dirty="0" smtClean="0">
                <a:latin typeface="Garamond"/>
                <a:cs typeface="Garamond"/>
              </a:rPr>
              <a:t>Rates before </a:t>
            </a:r>
            <a:r>
              <a:rPr lang="en-US" sz="2400" dirty="0" err="1" smtClean="0">
                <a:latin typeface="Garamond"/>
                <a:cs typeface="Garamond"/>
              </a:rPr>
              <a:t>purifcation</a:t>
            </a:r>
            <a:r>
              <a:rPr lang="en-US" sz="2400" dirty="0" smtClean="0">
                <a:latin typeface="Garamond"/>
                <a:cs typeface="Garamond"/>
              </a:rPr>
              <a:t> are based on 153.6 ton-</a:t>
            </a:r>
            <a:r>
              <a:rPr lang="en-US" sz="2400" dirty="0" err="1" smtClean="0">
                <a:latin typeface="Garamond"/>
                <a:cs typeface="Garamond"/>
              </a:rPr>
              <a:t>yr</a:t>
            </a:r>
            <a:r>
              <a:rPr lang="en-US" sz="2400" dirty="0" smtClean="0">
                <a:latin typeface="Garamond"/>
                <a:cs typeface="Garamond"/>
              </a:rPr>
              <a:t> exposure taken in 740.7 d between May 16, 2007 and May 8, 2010.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aramond"/>
                <a:cs typeface="Garamond"/>
              </a:rPr>
              <a:t>FROST Workshop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69"/>
            <a:ext cx="8229600" cy="1278382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Garamond"/>
                <a:cs typeface="Garamond"/>
              </a:rPr>
              <a:t>Borexino</a:t>
            </a:r>
            <a:r>
              <a:rPr lang="en-US" dirty="0" smtClean="0">
                <a:latin typeface="Garamond"/>
                <a:cs typeface="Garamond"/>
              </a:rPr>
              <a:t> Measurements</a:t>
            </a:r>
            <a:endParaRPr lang="en-US" sz="27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085"/>
            <a:ext cx="8229600" cy="1899227"/>
          </a:xfrm>
        </p:spPr>
        <p:txBody>
          <a:bodyPr>
            <a:normAutofit fontScale="32500" lnSpcReduction="20000"/>
          </a:bodyPr>
          <a:lstStyle/>
          <a:p>
            <a:pPr marL="457200" lvl="1" indent="0">
              <a:buNone/>
            </a:pPr>
            <a:endParaRPr lang="it-IT" sz="2400" dirty="0">
              <a:solidFill>
                <a:srgbClr val="FFFFFF"/>
              </a:solidFill>
              <a:latin typeface="Garamond"/>
              <a:ea typeface="Zapf Dingbats"/>
              <a:cs typeface="Garamond"/>
              <a:sym typeface="Zapf Dingbats"/>
            </a:endParaRPr>
          </a:p>
          <a:p>
            <a:pPr marL="457200" lvl="1" indent="0">
              <a:buNone/>
            </a:pPr>
            <a:r>
              <a:rPr lang="it-IT" sz="6200" dirty="0" smtClean="0">
                <a:solidFill>
                  <a:srgbClr val="FFFFFF"/>
                </a:solidFill>
                <a:latin typeface="Garamond"/>
                <a:ea typeface="Zapf Dingbats"/>
                <a:cs typeface="Garamond"/>
                <a:sym typeface="Zapf Dingbats"/>
              </a:rPr>
              <a:t>✓ </a:t>
            </a:r>
            <a:r>
              <a:rPr lang="it-IT" sz="6200" baseline="30000" dirty="0" smtClean="0">
                <a:solidFill>
                  <a:srgbClr val="FFFFFF"/>
                </a:solidFill>
                <a:latin typeface="Garamond"/>
                <a:cs typeface="Garamond"/>
              </a:rPr>
              <a:t>7</a:t>
            </a:r>
            <a:r>
              <a:rPr lang="it-IT" sz="6200" dirty="0" smtClean="0">
                <a:solidFill>
                  <a:srgbClr val="FFFFFF"/>
                </a:solidFill>
                <a:latin typeface="Garamond"/>
                <a:cs typeface="Garamond"/>
              </a:rPr>
              <a:t>Be</a:t>
            </a:r>
            <a:r>
              <a:rPr lang="it-IT" sz="6200" dirty="0" smtClean="0">
                <a:latin typeface="Garamond"/>
                <a:cs typeface="Garamond"/>
              </a:rPr>
              <a:t> </a:t>
            </a:r>
            <a:r>
              <a:rPr lang="it-IT" sz="6200" dirty="0">
                <a:latin typeface="Garamond"/>
                <a:cs typeface="Garamond"/>
              </a:rPr>
              <a:t>	 	46.0  </a:t>
            </a:r>
            <a:r>
              <a:rPr lang="it-IT" sz="6200" dirty="0" err="1">
                <a:latin typeface="Garamond"/>
                <a:cs typeface="Garamond"/>
              </a:rPr>
              <a:t>cpd</a:t>
            </a:r>
            <a:r>
              <a:rPr lang="it-IT" sz="6200" dirty="0">
                <a:latin typeface="Garamond"/>
                <a:cs typeface="Garamond"/>
              </a:rPr>
              <a:t>/100t		± 5%.</a:t>
            </a:r>
            <a:r>
              <a:rPr lang="it-IT" sz="6200" baseline="30000" dirty="0">
                <a:latin typeface="Garamond"/>
                <a:cs typeface="Garamond"/>
              </a:rPr>
              <a:t> 	</a:t>
            </a:r>
            <a:r>
              <a:rPr lang="it-IT" sz="6200" dirty="0">
                <a:latin typeface="Garamond"/>
                <a:cs typeface="Garamond"/>
              </a:rPr>
              <a:t>PRL  	2011</a:t>
            </a:r>
            <a:endParaRPr lang="it-IT" sz="6200" baseline="30000" dirty="0">
              <a:latin typeface="Garamond"/>
              <a:cs typeface="Garamond"/>
            </a:endParaRPr>
          </a:p>
          <a:p>
            <a:pPr lvl="1">
              <a:buFont typeface="Zapf Dingbats" charset="0"/>
              <a:buChar char="✓"/>
            </a:pPr>
            <a:r>
              <a:rPr lang="it-IT" sz="6200" baseline="30000" dirty="0">
                <a:latin typeface="Garamond"/>
                <a:cs typeface="Garamond"/>
              </a:rPr>
              <a:t>8</a:t>
            </a:r>
            <a:r>
              <a:rPr lang="it-IT" sz="6200" dirty="0">
                <a:latin typeface="Garamond"/>
                <a:cs typeface="Garamond"/>
              </a:rPr>
              <a:t>B </a:t>
            </a:r>
            <a:r>
              <a:rPr lang="it-IT" sz="6200" dirty="0" smtClean="0">
                <a:latin typeface="Garamond"/>
                <a:cs typeface="Garamond"/>
              </a:rPr>
              <a:t> (</a:t>
            </a:r>
            <a:r>
              <a:rPr lang="it-IT" sz="6200" dirty="0">
                <a:latin typeface="Garamond"/>
                <a:cs typeface="Garamond"/>
              </a:rPr>
              <a:t>&gt; 3 </a:t>
            </a:r>
            <a:r>
              <a:rPr lang="it-IT" sz="6200" dirty="0" err="1">
                <a:latin typeface="Garamond"/>
                <a:cs typeface="Garamond"/>
              </a:rPr>
              <a:t>MeV</a:t>
            </a:r>
            <a:r>
              <a:rPr lang="it-IT" sz="6200" dirty="0" smtClean="0">
                <a:latin typeface="Garamond"/>
                <a:cs typeface="Garamond"/>
              </a:rPr>
              <a:t>)	0.22  </a:t>
            </a:r>
            <a:r>
              <a:rPr lang="it-IT" sz="6200" dirty="0" err="1">
                <a:latin typeface="Garamond"/>
                <a:cs typeface="Garamond"/>
              </a:rPr>
              <a:t>cpd</a:t>
            </a:r>
            <a:r>
              <a:rPr lang="it-IT" sz="6200" dirty="0">
                <a:latin typeface="Garamond"/>
                <a:cs typeface="Garamond"/>
              </a:rPr>
              <a:t>/100t		± 19</a:t>
            </a:r>
            <a:r>
              <a:rPr lang="it-IT" sz="6200" dirty="0" smtClean="0">
                <a:latin typeface="Garamond"/>
                <a:cs typeface="Garamond"/>
              </a:rPr>
              <a:t>% 	 </a:t>
            </a:r>
            <a:r>
              <a:rPr lang="it-IT" sz="6200" dirty="0">
                <a:latin typeface="Garamond"/>
                <a:cs typeface="Garamond"/>
              </a:rPr>
              <a:t>PRD 	2010</a:t>
            </a:r>
          </a:p>
          <a:p>
            <a:pPr lvl="1">
              <a:buFont typeface="Zapf Dingbats" charset="0"/>
              <a:buChar char="✓"/>
            </a:pPr>
            <a:r>
              <a:rPr lang="it-IT" sz="6200" dirty="0" err="1">
                <a:latin typeface="Garamond"/>
                <a:cs typeface="Garamond"/>
              </a:rPr>
              <a:t>pep</a:t>
            </a:r>
            <a:r>
              <a:rPr lang="it-IT" sz="6200" dirty="0">
                <a:latin typeface="Garamond"/>
                <a:cs typeface="Garamond"/>
              </a:rPr>
              <a:t>	 	3.1    </a:t>
            </a:r>
            <a:r>
              <a:rPr lang="it-IT" sz="6200" dirty="0" err="1">
                <a:latin typeface="Garamond"/>
                <a:cs typeface="Garamond"/>
              </a:rPr>
              <a:t>cpd</a:t>
            </a:r>
            <a:r>
              <a:rPr lang="it-IT" sz="6200" dirty="0">
                <a:latin typeface="Garamond"/>
                <a:cs typeface="Garamond"/>
              </a:rPr>
              <a:t>/100t		± 22%	PRL	</a:t>
            </a:r>
            <a:r>
              <a:rPr lang="it-IT" sz="6200" dirty="0" smtClean="0">
                <a:latin typeface="Garamond"/>
                <a:cs typeface="Garamond"/>
              </a:rPr>
              <a:t>2012</a:t>
            </a:r>
          </a:p>
          <a:p>
            <a:pPr lvl="1">
              <a:buFont typeface="Zapf Dingbats" charset="0"/>
              <a:buChar char="✓"/>
            </a:pPr>
            <a:r>
              <a:rPr lang="it-IT" sz="6200" dirty="0">
                <a:latin typeface="Garamond"/>
                <a:cs typeface="Garamond"/>
              </a:rPr>
              <a:t>CNO </a:t>
            </a:r>
            <a:r>
              <a:rPr lang="it-IT" sz="6200" dirty="0" err="1">
                <a:latin typeface="Garamond"/>
                <a:cs typeface="Garamond"/>
              </a:rPr>
              <a:t>limit</a:t>
            </a:r>
            <a:r>
              <a:rPr lang="it-IT" sz="6200" dirty="0">
                <a:latin typeface="Garamond"/>
                <a:cs typeface="Garamond"/>
              </a:rPr>
              <a:t>:           </a:t>
            </a:r>
            <a:r>
              <a:rPr lang="it-IT" sz="6200" dirty="0" smtClean="0">
                <a:latin typeface="Garamond"/>
                <a:cs typeface="Garamond"/>
              </a:rPr>
              <a:t>&lt; </a:t>
            </a:r>
            <a:r>
              <a:rPr lang="it-IT" sz="6200" dirty="0">
                <a:latin typeface="Garamond"/>
                <a:cs typeface="Garamond"/>
              </a:rPr>
              <a:t>7.9   </a:t>
            </a:r>
            <a:r>
              <a:rPr lang="it-IT" sz="6200" dirty="0" err="1">
                <a:latin typeface="Garamond"/>
                <a:cs typeface="Garamond"/>
              </a:rPr>
              <a:t>cpd</a:t>
            </a:r>
            <a:r>
              <a:rPr lang="it-IT" sz="6200" dirty="0">
                <a:latin typeface="Garamond"/>
                <a:cs typeface="Garamond"/>
              </a:rPr>
              <a:t>/100t 			PRL	2012    </a:t>
            </a:r>
          </a:p>
          <a:p>
            <a:pPr lvl="1">
              <a:buFont typeface="Zapf Dingbats" charset="0"/>
              <a:buChar char="✓"/>
            </a:pPr>
            <a:r>
              <a:rPr lang="it-IT" sz="6200" dirty="0" err="1">
                <a:latin typeface="Garamond"/>
                <a:cs typeface="Garamond"/>
              </a:rPr>
              <a:t>pp</a:t>
            </a:r>
            <a:r>
              <a:rPr lang="it-IT" sz="6200" dirty="0">
                <a:latin typeface="Garamond"/>
                <a:cs typeface="Garamond"/>
              </a:rPr>
              <a:t>		144   </a:t>
            </a:r>
            <a:r>
              <a:rPr lang="it-IT" sz="6200" dirty="0" err="1">
                <a:latin typeface="Garamond"/>
                <a:cs typeface="Garamond"/>
              </a:rPr>
              <a:t>cpd</a:t>
            </a:r>
            <a:r>
              <a:rPr lang="it-IT" sz="6200" dirty="0">
                <a:latin typeface="Garamond"/>
                <a:cs typeface="Garamond"/>
              </a:rPr>
              <a:t>/100t		± 16%	Nature	</a:t>
            </a:r>
            <a:r>
              <a:rPr lang="it-IT" sz="6200" dirty="0" smtClean="0">
                <a:latin typeface="Garamond"/>
                <a:cs typeface="Garamond"/>
              </a:rPr>
              <a:t>2014 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rcRect l="-8537" r="-8537"/>
          <a:stretch>
            <a:fillRect/>
          </a:stretch>
        </p:blipFill>
        <p:spPr>
          <a:xfrm>
            <a:off x="1467557" y="3005776"/>
            <a:ext cx="6067778" cy="3337044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6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after Re-purification </a:t>
            </a:r>
            <a:r>
              <a:rPr lang="en-US" dirty="0">
                <a:latin typeface="Garamond"/>
                <a:cs typeface="Garamond"/>
              </a:rPr>
              <a:t>&amp;</a:t>
            </a:r>
            <a:r>
              <a:rPr lang="en-US" dirty="0" smtClean="0">
                <a:latin typeface="Garamond"/>
                <a:cs typeface="Garamond"/>
              </a:rPr>
              <a:t> CNO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257300"/>
            <a:ext cx="4470400" cy="47461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The CNO spectrum is obscured by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beta decay in scintillator.</a:t>
            </a:r>
          </a:p>
          <a:p>
            <a:pPr lvl="1"/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beta decay    = 1.16 MeV</a:t>
            </a:r>
          </a:p>
          <a:p>
            <a:pPr lvl="1"/>
            <a:r>
              <a:rPr lang="en-US" baseline="30000" dirty="0" smtClean="0">
                <a:latin typeface="Garamond"/>
                <a:cs typeface="Garamond"/>
              </a:rPr>
              <a:t>15</a:t>
            </a:r>
            <a:r>
              <a:rPr lang="en-US" dirty="0" smtClean="0">
                <a:latin typeface="Garamond"/>
                <a:cs typeface="Garamond"/>
              </a:rPr>
              <a:t>O solar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Garamond"/>
                <a:cs typeface="Garamond"/>
              </a:rPr>
              <a:t>-e max = 1.51 MeV</a:t>
            </a:r>
          </a:p>
          <a:p>
            <a:pPr lvl="1"/>
            <a:endParaRPr lang="en-US" dirty="0" smtClean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dirty="0">
                <a:latin typeface="Garamond"/>
                <a:cs typeface="Garamond"/>
              </a:rPr>
              <a:t>S</a:t>
            </a:r>
            <a:r>
              <a:rPr lang="en-US" dirty="0" smtClean="0">
                <a:latin typeface="Garamond"/>
                <a:cs typeface="Garamond"/>
              </a:rPr>
              <a:t>trategies to reduce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Bi:</a:t>
            </a:r>
            <a:endParaRPr lang="en-US" dirty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Measure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rate from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by secular equilibrium.    </a:t>
            </a: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latin typeface="Garamond"/>
              <a:cs typeface="Garamond"/>
            </a:endParaRPr>
          </a:p>
          <a:p>
            <a:pPr lvl="1"/>
            <a:r>
              <a:rPr lang="en-US" dirty="0" smtClean="0">
                <a:latin typeface="Garamond"/>
                <a:cs typeface="Garamond"/>
              </a:rPr>
              <a:t>Pule shape discrimination gives clean signal for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alphas</a:t>
            </a:r>
            <a:r>
              <a:rPr lang="en-US" dirty="0" smtClean="0">
                <a:latin typeface="Garamond"/>
                <a:cs typeface="Garamond"/>
              </a:rPr>
              <a:t>.</a:t>
            </a:r>
            <a:endParaRPr lang="en-US" dirty="0">
              <a:latin typeface="Garamond"/>
              <a:cs typeface="Garamond"/>
            </a:endParaRPr>
          </a:p>
          <a:p>
            <a:pPr lvl="1"/>
            <a:r>
              <a:rPr lang="en-US" dirty="0" smtClean="0">
                <a:latin typeface="Garamond"/>
                <a:cs typeface="Garamond"/>
              </a:rPr>
              <a:t>Secular equilibrium requires stable detector temperature, to avoid motion of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by convection.</a:t>
            </a:r>
            <a:endParaRPr lang="en-US" dirty="0" smtClean="0">
              <a:latin typeface="Garamond"/>
              <a:cs typeface="Garamond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Reduce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background by scintillator re-purification.  </a:t>
            </a: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latin typeface="Garamond"/>
              <a:cs typeface="Garamond"/>
              <a:sym typeface="Zapf Dingbats"/>
            </a:endParaRPr>
          </a:p>
          <a:p>
            <a:pPr lvl="1"/>
            <a:endParaRPr lang="en-US" dirty="0" smtClean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FROST Workshop</a:t>
            </a:r>
            <a:endParaRPr lang="en-US" dirty="0"/>
          </a:p>
        </p:txBody>
      </p:sp>
      <p:pic>
        <p:nvPicPr>
          <p:cNvPr id="7" name="Content Placeholder 10" descr="BXspcLow copy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9" b="-1209"/>
          <a:stretch/>
        </p:blipFill>
        <p:spPr>
          <a:xfrm>
            <a:off x="4737100" y="1198051"/>
            <a:ext cx="4038600" cy="2705100"/>
          </a:xfrm>
        </p:spPr>
      </p:pic>
      <p:pic>
        <p:nvPicPr>
          <p:cNvPr id="8" name="Content Placeholder 8" descr="210Pb decay chai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56" b="-9484"/>
          <a:stretch/>
        </p:blipFill>
        <p:spPr>
          <a:xfrm>
            <a:off x="4830287" y="3903151"/>
            <a:ext cx="4038600" cy="21002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1" y="134938"/>
            <a:ext cx="859366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Low-Background Strategy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424"/>
            <a:ext cx="8229600" cy="49050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Garamond"/>
                <a:cs typeface="Garamond"/>
              </a:rPr>
              <a:t>Water,  Buffers(2) </a:t>
            </a:r>
            <a:r>
              <a:rPr lang="en-US" dirty="0">
                <a:latin typeface="Garamond"/>
                <a:cs typeface="Garamond"/>
              </a:rPr>
              <a:t>and </a:t>
            </a:r>
            <a:r>
              <a:rPr lang="en-US" dirty="0" smtClean="0">
                <a:latin typeface="Garamond"/>
                <a:cs typeface="Garamond"/>
              </a:rPr>
              <a:t>Scintillator Self-Shielding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Designed to suppress external backgrounds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S</a:t>
            </a:r>
            <a:r>
              <a:rPr lang="en-US" dirty="0" smtClean="0">
                <a:latin typeface="Garamond"/>
                <a:cs typeface="Garamond"/>
              </a:rPr>
              <a:t>cintillator and vessel radioactivity are left as the main background sources.</a:t>
            </a:r>
            <a:endParaRPr lang="en-US" dirty="0">
              <a:latin typeface="Garamond"/>
              <a:cs typeface="Garamond"/>
            </a:endParaRPr>
          </a:p>
          <a:p>
            <a:pPr lvl="1"/>
            <a:endParaRPr lang="en-US" dirty="0">
              <a:latin typeface="Garamond"/>
              <a:cs typeface="Garamond"/>
            </a:endParaRPr>
          </a:p>
          <a:p>
            <a:r>
              <a:rPr lang="en-US" dirty="0">
                <a:latin typeface="Garamond"/>
                <a:cs typeface="Garamond"/>
              </a:rPr>
              <a:t>Scintillator Containment </a:t>
            </a:r>
            <a:r>
              <a:rPr lang="en-US" dirty="0" smtClean="0">
                <a:latin typeface="Garamond"/>
                <a:cs typeface="Garamond"/>
              </a:rPr>
              <a:t>Vessel 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N</a:t>
            </a:r>
            <a:r>
              <a:rPr lang="en-US" dirty="0" smtClean="0">
                <a:latin typeface="Garamond"/>
                <a:cs typeface="Garamond"/>
              </a:rPr>
              <a:t>ylon balloon with small mass and low radioactivity.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Built in low-radon cleanroom to avoid dust and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 (22 </a:t>
            </a:r>
            <a:r>
              <a:rPr lang="en-US" dirty="0" err="1" smtClean="0">
                <a:latin typeface="Garamond"/>
                <a:cs typeface="Garamond"/>
              </a:rPr>
              <a:t>yr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Expect ~ 1cpd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 due to radon exposure during construction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Two nylon vessels motivated by CTF results.</a:t>
            </a:r>
            <a:endParaRPr lang="en-US" dirty="0">
              <a:latin typeface="Garamond"/>
              <a:cs typeface="Garamond"/>
            </a:endParaRPr>
          </a:p>
          <a:p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Purification of liquid scintillator</a:t>
            </a:r>
            <a:endParaRPr lang="en-US" dirty="0">
              <a:latin typeface="Garamond"/>
              <a:cs typeface="Garamond"/>
            </a:endParaRPr>
          </a:p>
          <a:p>
            <a:pPr lvl="1"/>
            <a:r>
              <a:rPr lang="en-US" dirty="0" err="1" smtClean="0">
                <a:latin typeface="Garamond"/>
                <a:cs typeface="Garamond"/>
              </a:rPr>
              <a:t>Pseudocumene</a:t>
            </a:r>
            <a:r>
              <a:rPr lang="en-US" dirty="0" smtClean="0">
                <a:latin typeface="Garamond"/>
                <a:cs typeface="Garamond"/>
              </a:rPr>
              <a:t> (PC) + 1.5 g/l PPO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Distillation, water extraction, and N</a:t>
            </a:r>
            <a:r>
              <a:rPr lang="en-US" baseline="-25000" dirty="0" smtClean="0">
                <a:latin typeface="Garamond"/>
                <a:cs typeface="Garamond"/>
              </a:rPr>
              <a:t>2</a:t>
            </a:r>
            <a:r>
              <a:rPr lang="en-US" dirty="0" smtClean="0">
                <a:latin typeface="Garamond"/>
                <a:cs typeface="Garamond"/>
              </a:rPr>
              <a:t> gas stripping.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P</a:t>
            </a:r>
            <a:r>
              <a:rPr lang="en-US" dirty="0" smtClean="0">
                <a:latin typeface="Garamond"/>
                <a:cs typeface="Garamond"/>
              </a:rPr>
              <a:t>recision cleaning methods.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What’s Next?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3100" dirty="0" smtClean="0">
                <a:latin typeface="Garamond"/>
                <a:cs typeface="Garamond"/>
              </a:rPr>
              <a:t>On-going Efforts with </a:t>
            </a:r>
            <a:r>
              <a:rPr lang="en-US" sz="3100" dirty="0" err="1" smtClean="0">
                <a:latin typeface="Garamond"/>
                <a:cs typeface="Garamond"/>
              </a:rPr>
              <a:t>Borexino</a:t>
            </a:r>
            <a:endParaRPr lang="en-US" sz="31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Data Analysis: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4 years of data since scintillator re-purification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Improve all measurements:  </a:t>
            </a:r>
            <a:r>
              <a:rPr lang="en-US" dirty="0" err="1" smtClean="0">
                <a:latin typeface="Garamond"/>
                <a:cs typeface="Garamond"/>
              </a:rPr>
              <a:t>pp</a:t>
            </a:r>
            <a:r>
              <a:rPr lang="en-US" dirty="0" smtClean="0">
                <a:latin typeface="Garamond"/>
                <a:cs typeface="Garamond"/>
              </a:rPr>
              <a:t>, </a:t>
            </a:r>
            <a:r>
              <a:rPr lang="en-US" baseline="30000" dirty="0" smtClean="0">
                <a:latin typeface="Garamond"/>
                <a:cs typeface="Garamond"/>
              </a:rPr>
              <a:t>7</a:t>
            </a:r>
            <a:r>
              <a:rPr lang="en-US" dirty="0" smtClean="0">
                <a:latin typeface="Garamond"/>
                <a:cs typeface="Garamond"/>
              </a:rPr>
              <a:t>Be, pep, </a:t>
            </a:r>
            <a:r>
              <a:rPr lang="en-US" baseline="30000" dirty="0" smtClean="0">
                <a:latin typeface="Garamond"/>
                <a:cs typeface="Garamond"/>
              </a:rPr>
              <a:t>8</a:t>
            </a:r>
            <a:r>
              <a:rPr lang="en-US" dirty="0" smtClean="0">
                <a:latin typeface="Garamond"/>
                <a:cs typeface="Garamond"/>
              </a:rPr>
              <a:t>B neutrinos.</a:t>
            </a:r>
            <a:endParaRPr lang="en-US" dirty="0">
              <a:latin typeface="Garamond"/>
              <a:cs typeface="Garamond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Refine MSW vacuum-to-matter oscillation transition</a:t>
            </a:r>
          </a:p>
          <a:p>
            <a:pPr lvl="1"/>
            <a:endParaRPr lang="en-US" dirty="0">
              <a:solidFill>
                <a:srgbClr val="FF0000"/>
              </a:solidFill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Detector hardware upgrades for CNO: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Added </a:t>
            </a:r>
            <a:r>
              <a:rPr lang="en-US" dirty="0" smtClean="0">
                <a:latin typeface="Garamond"/>
                <a:cs typeface="Garamond"/>
              </a:rPr>
              <a:t>thermal insulation to water tank.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Stabilize temperature to prevent convection currents that move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from vessel surface into </a:t>
            </a:r>
            <a:r>
              <a:rPr lang="en-US" dirty="0" err="1" smtClean="0">
                <a:latin typeface="Garamond"/>
                <a:cs typeface="Garamond"/>
              </a:rPr>
              <a:t>fiducial</a:t>
            </a:r>
            <a:r>
              <a:rPr lang="en-US" dirty="0" smtClean="0">
                <a:latin typeface="Garamond"/>
                <a:cs typeface="Garamond"/>
              </a:rPr>
              <a:t> volume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The should achieve secular equilibrium in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Pb-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Bi-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sequence.</a:t>
            </a:r>
            <a:endParaRPr lang="en-US" dirty="0">
              <a:latin typeface="Garamond"/>
              <a:cs typeface="Garamond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Upgrade  scintillator re-purification</a:t>
            </a:r>
            <a:r>
              <a:rPr lang="en-US" dirty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systems.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Remove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by water extraction/distillation.</a:t>
            </a:r>
          </a:p>
          <a:p>
            <a:pPr>
              <a:buFont typeface="Arial"/>
              <a:buChar char="•"/>
            </a:pPr>
            <a:endParaRPr lang="en-US" dirty="0" smtClean="0">
              <a:latin typeface="Garamond"/>
              <a:cs typeface="Garamond"/>
            </a:endParaRPr>
          </a:p>
          <a:p>
            <a:pPr lvl="1"/>
            <a:endParaRPr lang="en-US" dirty="0" smtClean="0">
              <a:latin typeface="Garamond"/>
              <a:cs typeface="Garamond"/>
            </a:endParaRPr>
          </a:p>
          <a:p>
            <a:pPr lvl="1"/>
            <a:endParaRPr lang="en-US" dirty="0" smtClean="0">
              <a:latin typeface="Garamond"/>
              <a:cs typeface="Garamond"/>
            </a:endParaRPr>
          </a:p>
          <a:p>
            <a:pPr lvl="2"/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2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/>
                <a:cs typeface="Garamond"/>
              </a:rPr>
              <a:t>S</a:t>
            </a:r>
            <a:r>
              <a:rPr lang="en-US" dirty="0" smtClean="0">
                <a:latin typeface="Garamond"/>
                <a:cs typeface="Garamond"/>
              </a:rPr>
              <a:t>cience Motivation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700" dirty="0" err="1" smtClean="0">
                <a:latin typeface="Garamond"/>
                <a:cs typeface="Garamond"/>
              </a:rPr>
              <a:t>Borexino</a:t>
            </a:r>
            <a:r>
              <a:rPr lang="en-US" sz="2700" dirty="0" smtClean="0">
                <a:latin typeface="Garamond"/>
                <a:cs typeface="Garamond"/>
              </a:rPr>
              <a:t> </a:t>
            </a:r>
            <a:r>
              <a:rPr lang="en-US" sz="2700" dirty="0" smtClean="0">
                <a:latin typeface="Garamond"/>
                <a:cs typeface="Garamond"/>
              </a:rPr>
              <a:t>Phase </a:t>
            </a:r>
            <a:r>
              <a:rPr lang="en-US" sz="2700" dirty="0" smtClean="0">
                <a:latin typeface="Garamond"/>
                <a:cs typeface="Garamond"/>
              </a:rPr>
              <a:t>III:  Precision </a:t>
            </a:r>
            <a:r>
              <a:rPr lang="en-US" sz="2700" dirty="0" smtClean="0">
                <a:latin typeface="Garamond"/>
                <a:cs typeface="Garamond"/>
              </a:rPr>
              <a:t>Solar Neutrino Measurements</a:t>
            </a:r>
            <a:endParaRPr lang="en-US" sz="27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754" y="2169951"/>
            <a:ext cx="7738540" cy="205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Solar </a:t>
            </a:r>
            <a:r>
              <a:rPr lang="en-US" dirty="0" err="1" smtClean="0">
                <a:latin typeface="Garamond"/>
                <a:cs typeface="Garamond"/>
              </a:rPr>
              <a:t>Metallicity</a:t>
            </a:r>
            <a:r>
              <a:rPr lang="en-US" dirty="0" smtClean="0">
                <a:latin typeface="Garamond"/>
                <a:cs typeface="Garamond"/>
              </a:rPr>
              <a:t> Problem and CNO</a:t>
            </a:r>
          </a:p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Comparing </a:t>
            </a:r>
            <a:r>
              <a:rPr lang="en-US" dirty="0" smtClean="0">
                <a:latin typeface="Garamond"/>
                <a:cs typeface="Garamond"/>
              </a:rPr>
              <a:t>neutrino and radiant luminosities.</a:t>
            </a:r>
          </a:p>
          <a:p>
            <a:pPr marL="0" indent="0">
              <a:buNone/>
            </a:pPr>
            <a:r>
              <a:rPr lang="en-US" dirty="0" smtClean="0">
                <a:latin typeface="Garamond"/>
                <a:cs typeface="Garamond"/>
              </a:rPr>
              <a:t>Neutrino </a:t>
            </a:r>
            <a:r>
              <a:rPr lang="en-US" dirty="0" smtClean="0">
                <a:latin typeface="Garamond"/>
                <a:cs typeface="Garamond"/>
              </a:rPr>
              <a:t>physics beyond standard model</a:t>
            </a:r>
            <a:r>
              <a:rPr lang="en-US" dirty="0" smtClean="0">
                <a:latin typeface="Garamond"/>
                <a:cs typeface="Garamond"/>
              </a:rPr>
              <a:t>.</a:t>
            </a:r>
            <a:endParaRPr lang="en-US" dirty="0" smtClean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Berkeley  Colloquium Oct 19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Temperature &amp;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instabilities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581" r="-756"/>
          <a:stretch/>
        </p:blipFill>
        <p:spPr>
          <a:xfrm>
            <a:off x="5841987" y="1767684"/>
            <a:ext cx="314960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-296" b="-1419"/>
          <a:stretch/>
        </p:blipFill>
        <p:spPr>
          <a:xfrm>
            <a:off x="389468" y="1881443"/>
            <a:ext cx="5307134" cy="3471333"/>
          </a:xfrm>
        </p:spPr>
      </p:pic>
      <p:sp>
        <p:nvSpPr>
          <p:cNvPr id="6" name="TextBox 5"/>
          <p:cNvSpPr txBox="1"/>
          <p:nvPr/>
        </p:nvSpPr>
        <p:spPr>
          <a:xfrm>
            <a:off x="390739" y="5303565"/>
            <a:ext cx="5138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is moved from vessel surface by convection</a:t>
            </a:r>
          </a:p>
          <a:p>
            <a:r>
              <a:rPr lang="en-US" dirty="0" smtClean="0">
                <a:latin typeface="Garamond"/>
                <a:cs typeface="Garamond"/>
              </a:rPr>
              <a:t> currents driven by temperature changes.  This </a:t>
            </a:r>
            <a:r>
              <a:rPr lang="en-US" dirty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breaks</a:t>
            </a:r>
          </a:p>
          <a:p>
            <a:r>
              <a:rPr lang="en-US" dirty="0" smtClean="0">
                <a:latin typeface="Garamond"/>
                <a:cs typeface="Garamond"/>
              </a:rPr>
              <a:t>secular relationship between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 and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Po.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28" y="1451499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non-exponential decay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375" y="1381715"/>
            <a:ext cx="306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Seasonal Temperature variations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4889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Thermal Insulation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Rockwool: 20 cm thickness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k = 0.03 W/m/K</a:t>
            </a:r>
            <a:br>
              <a:rPr lang="en-US" sz="2200" dirty="0" smtClean="0">
                <a:latin typeface="Garamond"/>
                <a:cs typeface="Garamond"/>
              </a:rPr>
            </a:br>
            <a:endParaRPr lang="en-US" sz="2200" dirty="0">
              <a:latin typeface="Garamond"/>
              <a:cs typeface="Garamond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aramond"/>
                <a:cs typeface="Garamond"/>
              </a:rPr>
              <a:t>Before Insulation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12" name="Picture 2" descr="C:\Caren\bx_watertank_phot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aramond"/>
                <a:cs typeface="Garamond"/>
              </a:rPr>
              <a:t>During Insulation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21378" r="-213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95" b="-7295"/>
          <a:stretch/>
        </p:blipFill>
        <p:spPr>
          <a:xfrm>
            <a:off x="474133" y="1566334"/>
            <a:ext cx="8229600" cy="4525963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48642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Temperatures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1. T</a:t>
            </a:r>
            <a:r>
              <a:rPr lang="en-US" sz="2200" dirty="0" smtClean="0">
                <a:latin typeface="Garamond"/>
                <a:cs typeface="Garamond"/>
              </a:rPr>
              <a:t>hermal insulation partially complete</a:t>
            </a:r>
            <a:r>
              <a:rPr lang="en-US" sz="2200" dirty="0" smtClean="0">
                <a:latin typeface="Garamond"/>
                <a:cs typeface="Garamond"/>
              </a:rPr>
              <a:t/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 2. Water circulation </a:t>
            </a:r>
            <a:r>
              <a:rPr lang="en-US" sz="2200" dirty="0" smtClean="0">
                <a:latin typeface="Garamond"/>
                <a:cs typeface="Garamond"/>
              </a:rPr>
              <a:t>in </a:t>
            </a:r>
            <a:r>
              <a:rPr lang="en-US" sz="2200" dirty="0" smtClean="0">
                <a:latin typeface="Garamond"/>
                <a:cs typeface="Garamond"/>
              </a:rPr>
              <a:t>External Tank turned off</a:t>
            </a:r>
            <a:endParaRPr lang="en-US" sz="2200" dirty="0">
              <a:latin typeface="Garamond"/>
              <a:cs typeface="Garamond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3/18/16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24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58798" y="2133612"/>
            <a:ext cx="8164237" cy="3544442"/>
            <a:chOff x="558798" y="2133612"/>
            <a:chExt cx="8164237" cy="3544442"/>
          </a:xfrm>
        </p:grpSpPr>
        <p:grpSp>
          <p:nvGrpSpPr>
            <p:cNvPr id="37" name="Group 36"/>
            <p:cNvGrpSpPr/>
            <p:nvPr/>
          </p:nvGrpSpPr>
          <p:grpSpPr>
            <a:xfrm>
              <a:off x="558798" y="2133612"/>
              <a:ext cx="3200397" cy="3417324"/>
              <a:chOff x="558798" y="2133612"/>
              <a:chExt cx="3200397" cy="341732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58798" y="3335867"/>
                <a:ext cx="2319869" cy="15578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92664" y="5181604"/>
                <a:ext cx="1052654" cy="369332"/>
              </a:xfrm>
              <a:prstGeom prst="rect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Insulated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846667" y="4893733"/>
                <a:ext cx="304800" cy="28787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Left Brace 20"/>
              <p:cNvSpPr/>
              <p:nvPr/>
            </p:nvSpPr>
            <p:spPr>
              <a:xfrm>
                <a:off x="3098796" y="3335867"/>
                <a:ext cx="660399" cy="1422404"/>
              </a:xfrm>
              <a:prstGeom prst="leftBrace">
                <a:avLst>
                  <a:gd name="adj1" fmla="val 8333"/>
                  <a:gd name="adj2" fmla="val 4880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Left Brace 21"/>
              <p:cNvSpPr/>
              <p:nvPr/>
            </p:nvSpPr>
            <p:spPr>
              <a:xfrm>
                <a:off x="3069165" y="2336823"/>
                <a:ext cx="660399" cy="880510"/>
              </a:xfrm>
              <a:prstGeom prst="leftBrace">
                <a:avLst>
                  <a:gd name="adj1" fmla="val 8333"/>
                  <a:gd name="adj2" fmla="val 4880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2664" y="2540000"/>
                <a:ext cx="2319869" cy="660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92664" y="2133612"/>
                <a:ext cx="131684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Uninsulated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890932" y="2150549"/>
              <a:ext cx="832103" cy="3527505"/>
              <a:chOff x="7890932" y="2150549"/>
              <a:chExt cx="832103" cy="352750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9515" y="2150549"/>
                <a:ext cx="603520" cy="3527505"/>
                <a:chOff x="8119515" y="2150549"/>
                <a:chExt cx="603520" cy="3527505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128000" y="2150549"/>
                  <a:ext cx="595035" cy="3693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17 C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8127994" y="4267293"/>
                  <a:ext cx="595035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13 C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8127988" y="3191978"/>
                  <a:ext cx="595035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15 C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119515" y="5308722"/>
                  <a:ext cx="595035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11 C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H="1">
                <a:off x="7890932" y="2336823"/>
                <a:ext cx="203200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916327" y="3369791"/>
                <a:ext cx="203200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933255" y="4453561"/>
                <a:ext cx="203200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933249" y="5503463"/>
                <a:ext cx="203200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3831167" y="4470406"/>
            <a:ext cx="4101317" cy="1787497"/>
            <a:chOff x="3831167" y="4470406"/>
            <a:chExt cx="4101317" cy="178749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5723467" y="4470406"/>
              <a:ext cx="0" cy="140546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31167" y="5875872"/>
              <a:ext cx="2236510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Water </a:t>
              </a:r>
              <a:r>
                <a:rPr lang="en-US" dirty="0" err="1" smtClean="0"/>
                <a:t>reciculation</a:t>
              </a:r>
              <a:r>
                <a:rPr lang="en-US" dirty="0" smtClean="0"/>
                <a:t> off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50000" y="5888571"/>
              <a:ext cx="1582484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To Rock @ 8 C</a:t>
              </a:r>
              <a:endParaRPr lang="en-US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7133167" y="5143622"/>
              <a:ext cx="0" cy="7195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906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Temperature </a:t>
            </a:r>
            <a:r>
              <a:rPr lang="en-US" dirty="0" smtClean="0">
                <a:latin typeface="Garamond"/>
                <a:cs typeface="Garamond"/>
              </a:rPr>
              <a:t>Profiles</a:t>
            </a:r>
            <a:r>
              <a:rPr lang="en-US" dirty="0">
                <a:latin typeface="Garamond"/>
                <a:cs typeface="Garamond"/>
              </a:rPr>
              <a:t/>
            </a:r>
            <a:br>
              <a:rPr lang="en-US" dirty="0">
                <a:latin typeface="Garamond"/>
                <a:cs typeface="Garamond"/>
              </a:rPr>
            </a:br>
            <a:r>
              <a:rPr lang="en-US" sz="2700" dirty="0" smtClean="0">
                <a:latin typeface="Garamond"/>
                <a:cs typeface="Garamond"/>
              </a:rPr>
              <a:t>Insulation completed early December 2015 </a:t>
            </a:r>
            <a:br>
              <a:rPr lang="en-US" sz="2700" dirty="0" smtClean="0">
                <a:latin typeface="Garamond"/>
                <a:cs typeface="Garamond"/>
              </a:rPr>
            </a:br>
            <a:r>
              <a:rPr lang="en-US" sz="2700" dirty="0" smtClean="0">
                <a:latin typeface="Garamond"/>
                <a:cs typeface="Garamond"/>
              </a:rPr>
              <a:t>Data up to January 2016</a:t>
            </a:r>
            <a:endParaRPr lang="en-US" sz="2700" dirty="0">
              <a:latin typeface="Garamond"/>
              <a:cs typeface="Garamond"/>
            </a:endParaRPr>
          </a:p>
        </p:txBody>
      </p:sp>
      <p:pic>
        <p:nvPicPr>
          <p:cNvPr id="7" name="Content Placeholder 6" descr="BX TEmperatures Jan 2016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4" b="-8324"/>
          <a:stretch>
            <a:fillRect/>
          </a:stretch>
        </p:blipFill>
        <p:spPr>
          <a:xfrm>
            <a:off x="457200" y="1302661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9859" y="5554140"/>
            <a:ext cx="706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Temperatures are continuing to </a:t>
            </a:r>
            <a:r>
              <a:rPr lang="en-US" dirty="0" smtClean="0"/>
              <a:t>stabilize</a:t>
            </a:r>
            <a:r>
              <a:rPr lang="en-US" dirty="0" smtClean="0"/>
              <a:t>-   Data in analysis, results </a:t>
            </a:r>
            <a:r>
              <a:rPr lang="en-US" dirty="0" smtClean="0"/>
              <a:t>2016?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Upgrade of </a:t>
            </a:r>
            <a:r>
              <a:rPr lang="en-US" dirty="0" smtClean="0">
                <a:latin typeface="Garamond"/>
                <a:cs typeface="Garamond"/>
              </a:rPr>
              <a:t>Water Purification </a:t>
            </a:r>
            <a:r>
              <a:rPr lang="en-US" dirty="0" smtClean="0">
                <a:latin typeface="Garamond"/>
                <a:cs typeface="Garamond"/>
              </a:rPr>
              <a:t>System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700" dirty="0" smtClean="0">
                <a:latin typeface="Garamond"/>
                <a:cs typeface="Garamond"/>
              </a:rPr>
              <a:t>Reducing  </a:t>
            </a:r>
            <a:r>
              <a:rPr lang="en-US" sz="2700" baseline="30000" dirty="0" smtClean="0">
                <a:latin typeface="Garamond"/>
                <a:cs typeface="Garamond"/>
              </a:rPr>
              <a:t>210</a:t>
            </a:r>
            <a:r>
              <a:rPr lang="en-US" sz="2700" dirty="0" smtClean="0">
                <a:latin typeface="Garamond"/>
                <a:cs typeface="Garamond"/>
              </a:rPr>
              <a:t>Pb/</a:t>
            </a:r>
            <a:r>
              <a:rPr lang="en-US" sz="2700" baseline="30000" dirty="0" smtClean="0">
                <a:latin typeface="Garamond"/>
                <a:cs typeface="Garamond"/>
              </a:rPr>
              <a:t>210</a:t>
            </a:r>
            <a:r>
              <a:rPr lang="en-US" sz="2700" dirty="0" smtClean="0">
                <a:latin typeface="Garamond"/>
                <a:cs typeface="Garamond"/>
              </a:rPr>
              <a:t>Po from Scintillator  </a:t>
            </a:r>
            <a:endParaRPr lang="en-US" sz="2700" dirty="0">
              <a:latin typeface="Garamond"/>
              <a:cs typeface="Garamond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Garamond"/>
                <a:cs typeface="Garamond"/>
              </a:rPr>
              <a:t>Recent studies show that </a:t>
            </a:r>
            <a:r>
              <a:rPr lang="en-US" dirty="0" smtClean="0">
                <a:latin typeface="Garamond"/>
                <a:cs typeface="Garamond"/>
              </a:rPr>
              <a:t>ground water </a:t>
            </a:r>
            <a:r>
              <a:rPr lang="en-US" dirty="0" smtClean="0">
                <a:latin typeface="Garamond"/>
                <a:cs typeface="Garamond"/>
              </a:rPr>
              <a:t>purified by ion exchange methods </a:t>
            </a:r>
            <a:r>
              <a:rPr lang="en-US" dirty="0" smtClean="0">
                <a:latin typeface="Garamond"/>
                <a:cs typeface="Garamond"/>
              </a:rPr>
              <a:t>has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trace </a:t>
            </a:r>
            <a:r>
              <a:rPr lang="en-US" dirty="0" smtClean="0">
                <a:latin typeface="Garamond"/>
                <a:cs typeface="Garamond"/>
              </a:rPr>
              <a:t>concentrations of 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Pb.  This can be removed with </a:t>
            </a:r>
            <a:r>
              <a:rPr lang="en-US" dirty="0" smtClean="0">
                <a:latin typeface="Garamond"/>
                <a:cs typeface="Garamond"/>
              </a:rPr>
              <a:t>distillation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r>
              <a:rPr lang="en-US" dirty="0" smtClean="0">
                <a:latin typeface="Garamond"/>
                <a:cs typeface="Garamond"/>
              </a:rPr>
              <a:t>Studies also show that even distillation may not remove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Po, due to a biological process of micro-</a:t>
            </a:r>
            <a:r>
              <a:rPr lang="en-US" dirty="0" smtClean="0">
                <a:latin typeface="Garamond"/>
                <a:cs typeface="Garamond"/>
              </a:rPr>
              <a:t>organisms </a:t>
            </a:r>
            <a:r>
              <a:rPr lang="en-US" dirty="0" smtClean="0">
                <a:latin typeface="Garamond"/>
                <a:cs typeface="Garamond"/>
              </a:rPr>
              <a:t>in groundwater that produce </a:t>
            </a:r>
            <a:r>
              <a:rPr lang="en-US" i="1" dirty="0" smtClean="0">
                <a:latin typeface="Garamond"/>
                <a:cs typeface="Garamond"/>
              </a:rPr>
              <a:t>dimethyl polonium, a volatile compound (B.P. ~ </a:t>
            </a:r>
            <a:r>
              <a:rPr lang="en-US" i="1" dirty="0" smtClean="0">
                <a:latin typeface="Garamond"/>
                <a:cs typeface="Garamond"/>
              </a:rPr>
              <a:t>130 C)</a:t>
            </a:r>
            <a:endParaRPr lang="en-US" i="1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New fractional distillation columns </a:t>
            </a:r>
            <a:r>
              <a:rPr lang="en-US" dirty="0" smtClean="0">
                <a:latin typeface="Garamond"/>
                <a:cs typeface="Garamond"/>
              </a:rPr>
              <a:t>were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added to </a:t>
            </a:r>
            <a:r>
              <a:rPr lang="en-US" dirty="0" smtClean="0">
                <a:latin typeface="Garamond"/>
                <a:cs typeface="Garamond"/>
              </a:rPr>
              <a:t>water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purification </a:t>
            </a:r>
            <a:r>
              <a:rPr lang="en-US" dirty="0" smtClean="0">
                <a:latin typeface="Garamond"/>
                <a:cs typeface="Garamond"/>
              </a:rPr>
              <a:t>systems.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>
                <a:latin typeface="Garamond"/>
                <a:cs typeface="Garamond"/>
              </a:rPr>
              <a:t>M</a:t>
            </a:r>
            <a:r>
              <a:rPr lang="en-US" dirty="0" smtClean="0">
                <a:latin typeface="Garamond"/>
                <a:cs typeface="Garamond"/>
              </a:rPr>
              <a:t>ore effective </a:t>
            </a:r>
            <a:r>
              <a:rPr lang="en-US" dirty="0" smtClean="0">
                <a:latin typeface="Garamond"/>
                <a:cs typeface="Garamond"/>
              </a:rPr>
              <a:t>removal of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Designed to remove </a:t>
            </a:r>
            <a:r>
              <a:rPr lang="en-US" dirty="0" smtClean="0">
                <a:latin typeface="Garamond"/>
                <a:cs typeface="Garamond"/>
              </a:rPr>
              <a:t>dimethyl </a:t>
            </a:r>
            <a:r>
              <a:rPr lang="en-US" dirty="0" smtClean="0">
                <a:latin typeface="Garamond"/>
                <a:cs typeface="Garamond"/>
              </a:rPr>
              <a:t>polonium </a:t>
            </a:r>
            <a:r>
              <a:rPr lang="en-US" dirty="0" smtClean="0">
                <a:latin typeface="Garamond"/>
                <a:cs typeface="Garamond"/>
              </a:rPr>
              <a:t>(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Po)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8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1"/>
            <a:ext cx="8229600" cy="144509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Borexino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Water Extraction </a:t>
            </a:r>
            <a:r>
              <a:rPr lang="en-US" dirty="0">
                <a:solidFill>
                  <a:srgbClr val="FFFFFF"/>
                </a:solidFill>
                <a:latin typeface="Garamond"/>
                <a:cs typeface="Garamond"/>
              </a:rPr>
              <a:t>Systems</a:t>
            </a:r>
            <a:br>
              <a:rPr lang="en-US" dirty="0">
                <a:solidFill>
                  <a:srgbClr val="FFFFFF"/>
                </a:solidFill>
                <a:latin typeface="Garamond"/>
                <a:cs typeface="Garamond"/>
              </a:rPr>
            </a:b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Original</a:t>
            </a: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&amp; upgraded systems with 2 new fractional </a:t>
            </a:r>
            <a:r>
              <a:rPr lang="en-US" sz="2200" dirty="0">
                <a:solidFill>
                  <a:srgbClr val="FFFFFF"/>
                </a:solidFill>
                <a:latin typeface="Garamond"/>
                <a:cs typeface="Garamond"/>
              </a:rPr>
              <a:t>d</a:t>
            </a: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istillation </a:t>
            </a: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columns</a:t>
            </a:r>
            <a:b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</a:b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Avoiding ground </a:t>
            </a:r>
            <a:r>
              <a:rPr lang="en-US" sz="2200" dirty="0" smtClean="0">
                <a:solidFill>
                  <a:srgbClr val="FFFFFF"/>
                </a:solidFill>
                <a:latin typeface="Garamond"/>
                <a:cs typeface="Garamond"/>
              </a:rPr>
              <a:t>water is also being considered.</a:t>
            </a:r>
            <a:endParaRPr lang="en-US" sz="22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FROST Workshop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6994" y="5387126"/>
            <a:ext cx="20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Make-up water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system not shown.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43" y="1649719"/>
            <a:ext cx="109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Proposed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System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6630" y="1697872"/>
            <a:ext cx="135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Present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System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1714" y="5343329"/>
            <a:ext cx="20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Make-up water</a:t>
            </a:r>
          </a:p>
          <a:p>
            <a:r>
              <a:rPr lang="en-US" dirty="0">
                <a:solidFill>
                  <a:schemeClr val="bg1"/>
                </a:solidFill>
              </a:rPr>
              <a:t> system not shown.</a:t>
            </a:r>
          </a:p>
        </p:txBody>
      </p:sp>
      <p:pic>
        <p:nvPicPr>
          <p:cNvPr id="8" name="Content Placeholder 7" descr="Water Extraction System Upgrade_RV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42" b="-6642"/>
          <a:stretch>
            <a:fillRect/>
          </a:stretch>
        </p:blipFill>
        <p:spPr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4846630" y="1803400"/>
            <a:ext cx="117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Upgraded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System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Content Placeholder 19" descr="Water Extraction System-small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" b="-981"/>
          <a:stretch>
            <a:fillRect/>
          </a:stretch>
        </p:blipFill>
        <p:spPr/>
      </p:pic>
      <p:sp>
        <p:nvSpPr>
          <p:cNvPr id="21" name="TextBox 20"/>
          <p:cNvSpPr txBox="1"/>
          <p:nvPr/>
        </p:nvSpPr>
        <p:spPr>
          <a:xfrm>
            <a:off x="637812" y="1972884"/>
            <a:ext cx="9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Original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System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4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871538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Summary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76" y="1172633"/>
            <a:ext cx="868082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err="1" smtClean="0">
                <a:latin typeface="Garamond"/>
                <a:cs typeface="Garamond"/>
              </a:rPr>
              <a:t>Borexino</a:t>
            </a:r>
            <a:r>
              <a:rPr lang="en-US" sz="3400" dirty="0" smtClean="0">
                <a:latin typeface="Garamond"/>
                <a:cs typeface="Garamond"/>
              </a:rPr>
              <a:t> is a unique liquid scintillator detector that achieved an extremely low background and high sensitivity to rare solar neutrino events. </a:t>
            </a:r>
            <a:endParaRPr lang="en-US" sz="3400" dirty="0" smtClean="0">
              <a:latin typeface="Garamond"/>
              <a:cs typeface="Garamond"/>
            </a:endParaRPr>
          </a:p>
          <a:p>
            <a:r>
              <a:rPr lang="en-US" sz="3400" dirty="0" smtClean="0">
                <a:latin typeface="Garamond"/>
                <a:cs typeface="Garamond"/>
              </a:rPr>
              <a:t>Liquid scintillator purification was a key factor for low background.</a:t>
            </a:r>
            <a:r>
              <a:rPr lang="en-US" sz="3400" dirty="0" smtClean="0">
                <a:latin typeface="Garamond"/>
                <a:cs typeface="Garamond"/>
              </a:rPr>
              <a:t> </a:t>
            </a:r>
            <a:endParaRPr lang="en-US" sz="3400" dirty="0" smtClean="0">
              <a:latin typeface="Garamond"/>
              <a:cs typeface="Garamond"/>
            </a:endParaRPr>
          </a:p>
          <a:p>
            <a:r>
              <a:rPr lang="en-US" sz="3400" dirty="0" smtClean="0">
                <a:latin typeface="Garamond"/>
                <a:cs typeface="Garamond"/>
              </a:rPr>
              <a:t>Results:</a:t>
            </a:r>
          </a:p>
          <a:p>
            <a:pPr lvl="1"/>
            <a:r>
              <a:rPr lang="en-US" sz="3000" dirty="0">
                <a:latin typeface="Garamond"/>
                <a:cs typeface="Garamond"/>
              </a:rPr>
              <a:t>F</a:t>
            </a:r>
            <a:r>
              <a:rPr lang="en-US" sz="3000" dirty="0" smtClean="0">
                <a:latin typeface="Garamond"/>
                <a:cs typeface="Garamond"/>
              </a:rPr>
              <a:t>irst </a:t>
            </a:r>
            <a:r>
              <a:rPr lang="en-US" sz="3000" dirty="0" smtClean="0">
                <a:latin typeface="Garamond"/>
                <a:cs typeface="Garamond"/>
              </a:rPr>
              <a:t>direct spectroscopic measurements of </a:t>
            </a:r>
            <a:r>
              <a:rPr lang="en-US" sz="3000" dirty="0" smtClean="0">
                <a:latin typeface="Garamond"/>
                <a:cs typeface="Garamond"/>
              </a:rPr>
              <a:t>all four </a:t>
            </a:r>
            <a:r>
              <a:rPr lang="en-US" sz="3000" dirty="0" smtClean="0">
                <a:latin typeface="Garamond"/>
                <a:cs typeface="Garamond"/>
              </a:rPr>
              <a:t>solar </a:t>
            </a:r>
            <a:r>
              <a:rPr lang="en-US" sz="3000" dirty="0" smtClean="0">
                <a:latin typeface="Garamond"/>
                <a:cs typeface="Garamond"/>
              </a:rPr>
              <a:t>neutrinos in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pp</a:t>
            </a:r>
            <a:r>
              <a:rPr lang="en-US" dirty="0" smtClean="0">
                <a:latin typeface="Garamond"/>
                <a:cs typeface="Garamond"/>
              </a:rPr>
              <a:t> fusion reactions, confirming </a:t>
            </a:r>
            <a:r>
              <a:rPr lang="en-US" dirty="0" smtClean="0">
                <a:latin typeface="Garamond"/>
                <a:cs typeface="Garamond"/>
              </a:rPr>
              <a:t>Bethe’s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theory of energy production in </a:t>
            </a:r>
            <a:r>
              <a:rPr lang="en-US" dirty="0" smtClean="0">
                <a:latin typeface="Garamond"/>
                <a:cs typeface="Garamond"/>
              </a:rPr>
              <a:t>stars.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Confirmation of</a:t>
            </a:r>
            <a:r>
              <a:rPr lang="en-US" dirty="0" smtClean="0">
                <a:latin typeface="Garamond"/>
                <a:cs typeface="Garamond"/>
              </a:rPr>
              <a:t> MSW theory of neutrino oscillations. 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Strong scientific motivation</a:t>
            </a:r>
            <a:r>
              <a:rPr lang="en-US" dirty="0" smtClean="0">
                <a:latin typeface="Garamond"/>
                <a:cs typeface="Garamond"/>
              </a:rPr>
              <a:t> motivates on-going e</a:t>
            </a:r>
            <a:r>
              <a:rPr lang="en-US" dirty="0" smtClean="0">
                <a:latin typeface="Garamond"/>
                <a:cs typeface="Garamond"/>
              </a:rPr>
              <a:t>ffort to reduce background for CNO measurement. </a:t>
            </a:r>
          </a:p>
          <a:p>
            <a:r>
              <a:rPr lang="en-US" dirty="0" smtClean="0">
                <a:latin typeface="Garamond"/>
                <a:cs typeface="Garamond"/>
              </a:rPr>
              <a:t>Meanwhile, lessons from </a:t>
            </a:r>
            <a:r>
              <a:rPr lang="en-US" dirty="0" err="1" smtClean="0">
                <a:latin typeface="Garamond"/>
                <a:cs typeface="Garamond"/>
              </a:rPr>
              <a:t>Borexino</a:t>
            </a:r>
            <a:r>
              <a:rPr lang="en-US" dirty="0" smtClean="0">
                <a:latin typeface="Garamond"/>
                <a:cs typeface="Garamond"/>
              </a:rPr>
              <a:t> inform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future </a:t>
            </a:r>
            <a:r>
              <a:rPr lang="en-US" dirty="0" smtClean="0">
                <a:latin typeface="Garamond"/>
                <a:cs typeface="Garamond"/>
              </a:rPr>
              <a:t>experiments on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solar </a:t>
            </a:r>
            <a:r>
              <a:rPr lang="en-US" dirty="0" smtClean="0">
                <a:latin typeface="Garamond"/>
                <a:cs typeface="Garamond"/>
              </a:rPr>
              <a:t>neutrinos</a:t>
            </a:r>
            <a:r>
              <a:rPr lang="en-US" dirty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to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search </a:t>
            </a:r>
            <a:r>
              <a:rPr lang="en-US" dirty="0" smtClean="0">
                <a:latin typeface="Garamond"/>
                <a:cs typeface="Garamond"/>
              </a:rPr>
              <a:t>for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new </a:t>
            </a:r>
            <a:r>
              <a:rPr lang="en-US" dirty="0" smtClean="0">
                <a:latin typeface="Garamond"/>
                <a:cs typeface="Garamond"/>
              </a:rPr>
              <a:t>neutrino physics and to study </a:t>
            </a:r>
            <a:r>
              <a:rPr lang="en-US" dirty="0" smtClean="0">
                <a:latin typeface="Garamond"/>
                <a:cs typeface="Garamond"/>
              </a:rPr>
              <a:t>the </a:t>
            </a:r>
            <a:r>
              <a:rPr lang="en-US" dirty="0" smtClean="0">
                <a:latin typeface="Garamond"/>
                <a:cs typeface="Garamond"/>
              </a:rPr>
              <a:t>Sun.</a:t>
            </a:r>
            <a:endParaRPr lang="en-US" dirty="0" smtClean="0">
              <a:latin typeface="Garamond"/>
              <a:cs typeface="Garamond"/>
            </a:endParaRPr>
          </a:p>
          <a:p>
            <a:endParaRPr lang="en-US" sz="1100" dirty="0" smtClean="0">
              <a:latin typeface="Garamond"/>
              <a:cs typeface="Garamond"/>
            </a:endParaRPr>
          </a:p>
          <a:p>
            <a:endParaRPr lang="en-US" sz="3400" dirty="0" smtClean="0">
              <a:latin typeface="Garamond"/>
              <a:cs typeface="Garamond"/>
            </a:endParaRPr>
          </a:p>
          <a:p>
            <a:endParaRPr lang="en-US" sz="1100" dirty="0" smtClean="0">
              <a:latin typeface="Garamond"/>
              <a:cs typeface="Garamond"/>
            </a:endParaRPr>
          </a:p>
          <a:p>
            <a:endParaRPr lang="en-US" sz="3400" dirty="0" smtClean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4234" y="179559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The End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9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pic>
        <p:nvPicPr>
          <p:cNvPr id="10" name="Content Placeholder 3" descr="Borexino detector.pd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r="-865"/>
          <a:stretch/>
        </p:blipFill>
        <p:spPr>
          <a:xfrm>
            <a:off x="1086554" y="555977"/>
            <a:ext cx="6632223" cy="4525963"/>
          </a:xfrm>
        </p:spPr>
      </p:pic>
      <p:sp>
        <p:nvSpPr>
          <p:cNvPr id="11" name="TextBox 10"/>
          <p:cNvSpPr txBox="1"/>
          <p:nvPr/>
        </p:nvSpPr>
        <p:spPr>
          <a:xfrm>
            <a:off x="1905000" y="5122335"/>
            <a:ext cx="51505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aramond"/>
                <a:cs typeface="Garamond"/>
              </a:rPr>
              <a:t>Shielding Against External Background</a:t>
            </a:r>
            <a:r>
              <a:rPr lang="en-US" sz="2400" dirty="0">
                <a:latin typeface="Garamond"/>
                <a:cs typeface="Garamond"/>
              </a:rPr>
              <a:t>.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Water:		   </a:t>
            </a:r>
            <a:r>
              <a:rPr lang="en-US" dirty="0" smtClean="0">
                <a:latin typeface="Garamond"/>
                <a:cs typeface="Garamond"/>
              </a:rPr>
              <a:t>			 </a:t>
            </a:r>
            <a:r>
              <a:rPr lang="en-US" dirty="0">
                <a:latin typeface="Garamond"/>
                <a:cs typeface="Garamond"/>
              </a:rPr>
              <a:t>2.25m  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Buffer zones:	     </a:t>
            </a:r>
            <a:r>
              <a:rPr lang="en-US" dirty="0" smtClean="0">
                <a:latin typeface="Garamond"/>
                <a:cs typeface="Garamond"/>
              </a:rPr>
              <a:t>		 	 2.5 </a:t>
            </a:r>
            <a:r>
              <a:rPr lang="en-US" dirty="0">
                <a:latin typeface="Garamond"/>
                <a:cs typeface="Garamond"/>
              </a:rPr>
              <a:t>m	 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Outer scintillator zone:   </a:t>
            </a:r>
            <a:r>
              <a:rPr lang="en-US" dirty="0" smtClean="0">
                <a:latin typeface="Garamond"/>
                <a:cs typeface="Garamond"/>
              </a:rPr>
              <a:t>		1.25 </a:t>
            </a:r>
            <a:r>
              <a:rPr lang="en-US" dirty="0">
                <a:latin typeface="Garamond"/>
                <a:cs typeface="Garamond"/>
              </a:rPr>
              <a:t>m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3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/>
                <a:cs typeface="Garamond"/>
              </a:rPr>
              <a:t>S</a:t>
            </a:r>
            <a:r>
              <a:rPr lang="en-US" dirty="0" smtClean="0">
                <a:latin typeface="Garamond"/>
                <a:cs typeface="Garamond"/>
              </a:rPr>
              <a:t>cience Motivation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700" dirty="0" smtClean="0">
                <a:latin typeface="Garamond"/>
                <a:cs typeface="Garamond"/>
              </a:rPr>
              <a:t>Precision Phase of Solar Neutrino Measurements</a:t>
            </a:r>
            <a:endParaRPr lang="en-US" sz="27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8" y="1617133"/>
            <a:ext cx="8398934" cy="4671485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Solar </a:t>
            </a:r>
            <a:r>
              <a:rPr lang="en-US" dirty="0" err="1" smtClean="0">
                <a:latin typeface="Garamond"/>
                <a:cs typeface="Garamond"/>
              </a:rPr>
              <a:t>Metallicity</a:t>
            </a:r>
            <a:r>
              <a:rPr lang="en-US" dirty="0" smtClean="0">
                <a:latin typeface="Garamond"/>
                <a:cs typeface="Garamond"/>
              </a:rPr>
              <a:t> Problem and CNO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All elements heavier than </a:t>
            </a:r>
            <a:r>
              <a:rPr lang="en-US" baseline="30000" dirty="0" smtClean="0">
                <a:latin typeface="Garamond"/>
                <a:cs typeface="Garamond"/>
              </a:rPr>
              <a:t>4</a:t>
            </a:r>
            <a:r>
              <a:rPr lang="en-US" dirty="0" smtClean="0">
                <a:latin typeface="Garamond"/>
                <a:cs typeface="Garamond"/>
              </a:rPr>
              <a:t>He in the Sun were made before the Sun formed. </a:t>
            </a:r>
            <a:r>
              <a:rPr lang="en-US" dirty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 Their concentrations should be uniformly distributed in Sun, contrary to data that implies lower </a:t>
            </a:r>
            <a:r>
              <a:rPr lang="en-US" dirty="0" err="1" smtClean="0">
                <a:latin typeface="Garamond"/>
                <a:cs typeface="Garamond"/>
              </a:rPr>
              <a:t>metallicity</a:t>
            </a:r>
            <a:r>
              <a:rPr lang="en-US" dirty="0" smtClean="0">
                <a:latin typeface="Garamond"/>
                <a:cs typeface="Garamond"/>
              </a:rPr>
              <a:t> in photosphere compared to core.   </a:t>
            </a:r>
          </a:p>
          <a:p>
            <a:pPr marL="742950" lvl="2" indent="-342900">
              <a:buFont typeface="Arial"/>
              <a:buChar char="•"/>
            </a:pPr>
            <a:r>
              <a:rPr lang="en-US" sz="3000" dirty="0" smtClean="0">
                <a:latin typeface="Garamond"/>
                <a:cs typeface="Garamond"/>
              </a:rPr>
              <a:t>CNO rate </a:t>
            </a:r>
            <a:r>
              <a:rPr lang="en-US" sz="3000" dirty="0">
                <a:latin typeface="Garamond"/>
                <a:cs typeface="Garamond"/>
              </a:rPr>
              <a:t>differs </a:t>
            </a:r>
            <a:r>
              <a:rPr lang="en-US" sz="3000" dirty="0" smtClean="0">
                <a:latin typeface="Garamond"/>
                <a:cs typeface="Garamond"/>
              </a:rPr>
              <a:t>by 30% for </a:t>
            </a:r>
            <a:r>
              <a:rPr lang="en-US" sz="3000" dirty="0">
                <a:latin typeface="Garamond"/>
                <a:cs typeface="Garamond"/>
              </a:rPr>
              <a:t>high and low </a:t>
            </a:r>
            <a:r>
              <a:rPr lang="en-US" sz="3000" dirty="0" err="1" smtClean="0">
                <a:latin typeface="Garamond"/>
                <a:cs typeface="Garamond"/>
              </a:rPr>
              <a:t>metallicity</a:t>
            </a:r>
            <a:endParaRPr lang="en-US" sz="3000" dirty="0" smtClean="0">
              <a:latin typeface="Garamond"/>
              <a:cs typeface="Garamond"/>
            </a:endParaRPr>
          </a:p>
          <a:p>
            <a:pPr marL="742950" lvl="2" indent="-342900">
              <a:buFont typeface="Arial"/>
              <a:buChar char="•"/>
            </a:pPr>
            <a:r>
              <a:rPr lang="en-US" sz="3000" dirty="0" smtClean="0">
                <a:latin typeface="Garamond"/>
                <a:cs typeface="Garamond"/>
              </a:rPr>
              <a:t>An accurate measurement of CNO can clarify the </a:t>
            </a:r>
            <a:r>
              <a:rPr lang="en-US" sz="3000" dirty="0" err="1" smtClean="0">
                <a:latin typeface="Garamond"/>
                <a:cs typeface="Garamond"/>
              </a:rPr>
              <a:t>metallicity</a:t>
            </a:r>
            <a:r>
              <a:rPr lang="en-US" sz="3000" dirty="0" smtClean="0">
                <a:latin typeface="Garamond"/>
                <a:cs typeface="Garamond"/>
              </a:rPr>
              <a:t> problem. 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Comparison neutrino and radiant luminosities.</a:t>
            </a:r>
          </a:p>
          <a:p>
            <a:pPr marL="742950" lvl="2" indent="-342900">
              <a:buFont typeface="Arial"/>
              <a:buChar char="•"/>
            </a:pPr>
            <a:r>
              <a:rPr lang="en-US" sz="2800" dirty="0" smtClean="0">
                <a:latin typeface="Garamond"/>
                <a:cs typeface="Garamond"/>
              </a:rPr>
              <a:t>Stability of Sun’s energy output, sterile neutrinos.</a:t>
            </a:r>
          </a:p>
          <a:p>
            <a:pPr marL="742950" lvl="2" indent="-342900">
              <a:buFont typeface="Arial"/>
              <a:buChar char="•"/>
            </a:pPr>
            <a:r>
              <a:rPr lang="en-US" sz="2800" dirty="0">
                <a:latin typeface="Garamond"/>
                <a:cs typeface="Garamond"/>
              </a:rPr>
              <a:t>Improve measurement of </a:t>
            </a:r>
            <a:r>
              <a:rPr lang="en-US" sz="2800" dirty="0" err="1">
                <a:latin typeface="Garamond"/>
                <a:cs typeface="Garamond"/>
              </a:rPr>
              <a:t>pp</a:t>
            </a:r>
            <a:r>
              <a:rPr lang="en-US" sz="2800" dirty="0">
                <a:latin typeface="Garamond"/>
                <a:cs typeface="Garamond"/>
              </a:rPr>
              <a:t> neutrinos to few </a:t>
            </a:r>
            <a:r>
              <a:rPr lang="en-US" sz="2800" dirty="0" smtClean="0">
                <a:latin typeface="Garamond"/>
                <a:cs typeface="Garamond"/>
              </a:rPr>
              <a:t>%.</a:t>
            </a:r>
          </a:p>
          <a:p>
            <a:pPr marL="1200150" lvl="3" indent="-342900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Liquid scintillator with low </a:t>
            </a:r>
            <a:r>
              <a:rPr lang="en-US" baseline="30000" dirty="0" smtClean="0">
                <a:latin typeface="Garamond"/>
                <a:cs typeface="Garamond"/>
              </a:rPr>
              <a:t>14</a:t>
            </a:r>
            <a:r>
              <a:rPr lang="en-US" dirty="0" smtClean="0">
                <a:latin typeface="Garamond"/>
                <a:cs typeface="Garamond"/>
              </a:rPr>
              <a:t>C;  Liquid xenon dark matter detector (LZ)</a:t>
            </a:r>
            <a:endParaRPr lang="is-IS" dirty="0" smtClean="0">
              <a:latin typeface="Garamond"/>
              <a:cs typeface="Garamond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Neutrino physics beyond standard model.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Garamond"/>
                <a:cs typeface="Garamond"/>
              </a:rPr>
              <a:t>Mapping out vacuum to matter-effect </a:t>
            </a:r>
            <a:r>
              <a:rPr lang="en-US" dirty="0" smtClean="0">
                <a:latin typeface="Garamond"/>
                <a:cs typeface="Garamond"/>
              </a:rPr>
              <a:t>transition, etc. 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Garamond"/>
                <a:cs typeface="Garamond"/>
              </a:rPr>
              <a:t>See, M. </a:t>
            </a:r>
            <a:r>
              <a:rPr lang="en-US" dirty="0" err="1" smtClean="0">
                <a:latin typeface="Garamond"/>
                <a:cs typeface="Garamond"/>
              </a:rPr>
              <a:t>Maltoni</a:t>
            </a:r>
            <a:r>
              <a:rPr lang="en-US" dirty="0" smtClean="0">
                <a:latin typeface="Garamond"/>
                <a:cs typeface="Garamond"/>
              </a:rPr>
              <a:t> and A. Smirnov, “Solar Neutrinos and Neutrino Physics”,  </a:t>
            </a:r>
            <a:r>
              <a:rPr lang="en-US" dirty="0" err="1" smtClean="0">
                <a:latin typeface="Garamond"/>
                <a:cs typeface="Garamond"/>
              </a:rPr>
              <a:t>arXiv</a:t>
            </a:r>
            <a:r>
              <a:rPr lang="en-US" dirty="0" smtClean="0">
                <a:latin typeface="Garamond"/>
                <a:cs typeface="Garamond"/>
              </a:rPr>
              <a:t>: 1507, 11 Aug. 2015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Berkeley  Colloquium Oct 19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8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lang="en-US" baseline="30000" dirty="0" smtClean="0">
                <a:solidFill>
                  <a:srgbClr val="FFFFFF"/>
                </a:solidFill>
                <a:latin typeface="Garamond"/>
                <a:cs typeface="Garamond"/>
              </a:rPr>
              <a:t>238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U and </a:t>
            </a:r>
            <a:r>
              <a:rPr lang="en-US" baseline="30000" dirty="0" smtClean="0">
                <a:solidFill>
                  <a:srgbClr val="FFFFFF"/>
                </a:solidFill>
                <a:latin typeface="Garamond"/>
                <a:cs typeface="Garamond"/>
              </a:rPr>
              <a:t>232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Th Decay Chains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134" y="5538375"/>
            <a:ext cx="819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Radon deposits </a:t>
            </a:r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Pb (22 </a:t>
            </a:r>
            <a:r>
              <a:rPr lang="en-US" sz="2400" dirty="0" err="1" smtClean="0">
                <a:latin typeface="Garamond"/>
                <a:cs typeface="Garamond"/>
              </a:rPr>
              <a:t>yr</a:t>
            </a:r>
            <a:r>
              <a:rPr lang="en-US" sz="2400" dirty="0" smtClean="0">
                <a:latin typeface="Garamond"/>
                <a:cs typeface="Garamond"/>
              </a:rPr>
              <a:t>) which later contaminates scintillator with </a:t>
            </a:r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Bi (1 MeV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latin typeface="Garamond"/>
                <a:cs typeface="Garamond"/>
              </a:rPr>
              <a:t>) and </a:t>
            </a:r>
            <a:r>
              <a:rPr lang="en-US" sz="2400" baseline="30000" dirty="0" smtClean="0">
                <a:latin typeface="Garamond"/>
                <a:cs typeface="Garamond"/>
              </a:rPr>
              <a:t>210</a:t>
            </a:r>
            <a:r>
              <a:rPr lang="en-US" sz="2400" dirty="0" smtClean="0">
                <a:latin typeface="Garamond"/>
                <a:cs typeface="Garamond"/>
              </a:rPr>
              <a:t>Po (5 MeV 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latin typeface="Garamond"/>
                <a:cs typeface="Garamond"/>
              </a:rPr>
              <a:t>). 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Berkeley  Colloquium Oct 19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44C2-94C5-664B-85B4-0FEBE2CE0F04}" type="slidenum">
              <a:rPr lang="en-US" smtClean="0"/>
              <a:t>31</a:t>
            </a:fld>
            <a:endParaRPr lang="en-US" dirty="0"/>
          </a:p>
        </p:txBody>
      </p:sp>
      <p:pic>
        <p:nvPicPr>
          <p:cNvPr id="11" name="Content Placeholder 10" descr="238U decay chain RV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" r="-695"/>
          <a:stretch/>
        </p:blipFill>
        <p:spPr>
          <a:xfrm>
            <a:off x="1388535" y="1143008"/>
            <a:ext cx="6637868" cy="4411219"/>
          </a:xfrm>
        </p:spPr>
      </p:pic>
    </p:spTree>
    <p:extLst>
      <p:ext uri="{BB962C8B-B14F-4D97-AF65-F5344CB8AC3E}">
        <p14:creationId xmlns:p14="http://schemas.microsoft.com/office/powerpoint/2010/main" val="318317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111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Special Backgrounds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Garamond"/>
                <a:cs typeface="Garamond"/>
              </a:rPr>
              <a:t>Radioactive isotopes made by cosmic ray interactions in liquid scintillator:</a:t>
            </a:r>
          </a:p>
          <a:p>
            <a:pPr lvl="1"/>
            <a:r>
              <a:rPr lang="en-US" baseline="30000" dirty="0" smtClean="0">
                <a:latin typeface="Garamond"/>
                <a:cs typeface="Garamond"/>
              </a:rPr>
              <a:t>12</a:t>
            </a:r>
            <a:r>
              <a:rPr lang="en-US" dirty="0" smtClean="0">
                <a:latin typeface="Garamond"/>
                <a:cs typeface="Garamond"/>
              </a:rPr>
              <a:t>C +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Garamond"/>
                <a:cs typeface="Garamond"/>
              </a:rPr>
              <a:t> -&gt; </a:t>
            </a:r>
            <a:r>
              <a:rPr lang="en-US" baseline="30000" dirty="0" smtClean="0">
                <a:latin typeface="Garamond"/>
                <a:cs typeface="Garamond"/>
              </a:rPr>
              <a:t>11</a:t>
            </a:r>
            <a:r>
              <a:rPr lang="en-US" dirty="0" smtClean="0">
                <a:latin typeface="Garamond"/>
                <a:cs typeface="Garamond"/>
              </a:rPr>
              <a:t>C +n +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Garamond"/>
                <a:cs typeface="Garamond"/>
              </a:rPr>
              <a:t>’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baseline="30000" dirty="0" smtClean="0">
                <a:latin typeface="Garamond"/>
                <a:cs typeface="Garamond"/>
              </a:rPr>
              <a:t>11</a:t>
            </a:r>
            <a:r>
              <a:rPr lang="en-US" dirty="0" smtClean="0">
                <a:latin typeface="Garamond"/>
                <a:cs typeface="Garamond"/>
              </a:rPr>
              <a:t>C  -&gt; </a:t>
            </a:r>
            <a:r>
              <a:rPr lang="en-US" baseline="30000" dirty="0" smtClean="0">
                <a:latin typeface="Garamond"/>
                <a:cs typeface="Garamond"/>
              </a:rPr>
              <a:t>11</a:t>
            </a:r>
            <a:r>
              <a:rPr lang="en-US" dirty="0" smtClean="0">
                <a:latin typeface="Garamond"/>
                <a:cs typeface="Garamond"/>
              </a:rPr>
              <a:t>B + e</a:t>
            </a:r>
            <a:r>
              <a:rPr lang="en-US" baseline="30000" dirty="0" smtClean="0">
                <a:latin typeface="Garamond"/>
                <a:cs typeface="Garamond"/>
              </a:rPr>
              <a:t>+</a:t>
            </a:r>
            <a:r>
              <a:rPr lang="en-US" dirty="0" smtClean="0">
                <a:latin typeface="Garamond"/>
                <a:cs typeface="Garamond"/>
              </a:rPr>
              <a:t> +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Garamond"/>
                <a:cs typeface="Garamond"/>
              </a:rPr>
              <a:t>   (t</a:t>
            </a:r>
            <a:r>
              <a:rPr lang="en-US" baseline="-25000" dirty="0" smtClean="0">
                <a:latin typeface="Garamond"/>
                <a:cs typeface="Garamond"/>
              </a:rPr>
              <a:t>1/2 </a:t>
            </a:r>
            <a:r>
              <a:rPr lang="en-US" dirty="0" smtClean="0">
                <a:latin typeface="Garamond"/>
                <a:cs typeface="Garamond"/>
              </a:rPr>
              <a:t>~20 min, KE ~1 MeV)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Ultimate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solution</a:t>
            </a:r>
            <a:r>
              <a:rPr lang="en-US" dirty="0" smtClean="0">
                <a:latin typeface="Garamond"/>
                <a:cs typeface="Garamond"/>
              </a:rPr>
              <a:t>:  </a:t>
            </a:r>
            <a:r>
              <a:rPr lang="en-US" dirty="0" smtClean="0">
                <a:latin typeface="Garamond"/>
                <a:cs typeface="Garamond"/>
              </a:rPr>
              <a:t>a </a:t>
            </a:r>
            <a:r>
              <a:rPr lang="en-US" dirty="0" smtClean="0">
                <a:latin typeface="Garamond"/>
                <a:cs typeface="Garamond"/>
              </a:rPr>
              <a:t>deeper </a:t>
            </a:r>
            <a:r>
              <a:rPr lang="en-US" dirty="0" smtClean="0">
                <a:latin typeface="Garamond"/>
                <a:cs typeface="Garamond"/>
              </a:rPr>
              <a:t>laboratory such as SNO </a:t>
            </a:r>
            <a:r>
              <a:rPr lang="en-US" dirty="0" smtClean="0">
                <a:latin typeface="Garamond"/>
                <a:cs typeface="Garamond"/>
              </a:rPr>
              <a:t>Lab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Cuts for positrons and </a:t>
            </a:r>
            <a:r>
              <a:rPr lang="en-US" dirty="0" err="1" smtClean="0">
                <a:latin typeface="Garamond"/>
                <a:cs typeface="Garamond"/>
              </a:rPr>
              <a:t>muon</a:t>
            </a:r>
            <a:r>
              <a:rPr lang="en-US" dirty="0" smtClean="0">
                <a:latin typeface="Garamond"/>
                <a:cs typeface="Garamond"/>
              </a:rPr>
              <a:t> produced events.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Mobile radioactivity on liquid scintillator vessel.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Movement by diffusion or convection of radon and its daughters from scintillator vessel into the </a:t>
            </a:r>
            <a:r>
              <a:rPr lang="en-US" dirty="0" err="1" smtClean="0">
                <a:latin typeface="Garamond"/>
                <a:cs typeface="Garamond"/>
              </a:rPr>
              <a:t>fiducial</a:t>
            </a:r>
            <a:r>
              <a:rPr lang="en-US" dirty="0" smtClean="0">
                <a:latin typeface="Garamond"/>
                <a:cs typeface="Garamond"/>
              </a:rPr>
              <a:t> volume. </a:t>
            </a:r>
          </a:p>
          <a:p>
            <a:pPr lvl="1"/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Pb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Garamond"/>
                <a:cs typeface="Garamond"/>
              </a:rPr>
              <a:t>, 22 y) -&gt;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Bi(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Garamond"/>
                <a:cs typeface="Garamond"/>
              </a:rPr>
              <a:t>, 5 d)  -&gt; </a:t>
            </a:r>
            <a:r>
              <a:rPr lang="en-US" baseline="30000" dirty="0" smtClean="0">
                <a:latin typeface="Garamond"/>
                <a:cs typeface="Garamond"/>
              </a:rPr>
              <a:t>210</a:t>
            </a:r>
            <a:r>
              <a:rPr lang="en-US" dirty="0" smtClean="0">
                <a:latin typeface="Garamond"/>
                <a:cs typeface="Garamond"/>
              </a:rPr>
              <a:t>Po (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Garamond"/>
                <a:cs typeface="Garamond"/>
              </a:rPr>
              <a:t>, 138d)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Requires clean fabrication of vessel in radon-free cleanroom.</a:t>
            </a:r>
          </a:p>
          <a:p>
            <a:pPr marL="457200" lvl="1" indent="0">
              <a:buNone/>
            </a:pPr>
            <a:endParaRPr lang="en-US" dirty="0">
              <a:latin typeface="Garamond"/>
              <a:cs typeface="Garamond"/>
            </a:endParaRPr>
          </a:p>
          <a:p>
            <a:pPr marL="457200" lvl="1" indent="0">
              <a:buNone/>
            </a:pPr>
            <a:endParaRPr lang="en-US" dirty="0" smtClean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8546-5E52-384E-BEF7-13D36C054F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9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Radial Distribution of External Background in Stainless Steel Sphere</a:t>
            </a:r>
            <a:endParaRPr lang="en-US" dirty="0"/>
          </a:p>
        </p:txBody>
      </p:sp>
      <p:pic>
        <p:nvPicPr>
          <p:cNvPr id="7" name="Content Placeholder 6" descr="Radial distribution of external background in SS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8" r="-22808"/>
          <a:stretch>
            <a:fillRect/>
          </a:stretch>
        </p:blipFill>
        <p:spPr>
          <a:xfrm>
            <a:off x="457200" y="1761192"/>
            <a:ext cx="8229600" cy="452596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5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Radial Distribution of </a:t>
            </a:r>
            <a:br>
              <a:rPr lang="en-US" dirty="0" smtClean="0"/>
            </a:br>
            <a:r>
              <a:rPr lang="en-US" dirty="0" smtClean="0"/>
              <a:t>External Background in Inner Vessel</a:t>
            </a:r>
            <a:br>
              <a:rPr lang="en-US" dirty="0" smtClean="0"/>
            </a:br>
            <a:r>
              <a:rPr lang="en-US" sz="2200" dirty="0" smtClean="0"/>
              <a:t>(0.2-0.8 MeV)</a:t>
            </a:r>
            <a:endParaRPr lang="en-US" sz="2200" dirty="0"/>
          </a:p>
        </p:txBody>
      </p:sp>
      <p:pic>
        <p:nvPicPr>
          <p:cNvPr id="4" name="Content Placeholder 3" descr="Radial distribution of background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0" r="-8070"/>
          <a:stretch>
            <a:fillRect/>
          </a:stretch>
        </p:blipFill>
        <p:spPr>
          <a:xfrm>
            <a:off x="457200" y="1940072"/>
            <a:ext cx="8229600" cy="4525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Ideal Purification System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Garamond"/>
                <a:cs typeface="Garamond"/>
              </a:rPr>
              <a:t>High efficiency to remove impurities.</a:t>
            </a:r>
          </a:p>
          <a:p>
            <a:r>
              <a:rPr lang="en-US" dirty="0" smtClean="0">
                <a:latin typeface="Garamond"/>
                <a:cs typeface="Garamond"/>
              </a:rPr>
              <a:t>All parts accessible to “precision cleaning” without dead-ends.  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Mechanical and electro-polished stainless steel minimizes </a:t>
            </a:r>
            <a:r>
              <a:rPr lang="en-US" dirty="0" smtClean="0">
                <a:latin typeface="Garamond"/>
                <a:cs typeface="Garamond"/>
              </a:rPr>
              <a:t>surface area</a:t>
            </a:r>
            <a:r>
              <a:rPr lang="en-US" dirty="0" smtClean="0">
                <a:latin typeface="Garamond"/>
                <a:cs typeface="Garamond"/>
              </a:rPr>
              <a:t> and makes it easier to remove contaminants. </a:t>
            </a:r>
            <a:endParaRPr lang="en-US" dirty="0" smtClean="0">
              <a:latin typeface="Garamond"/>
              <a:cs typeface="Garamond"/>
            </a:endParaRPr>
          </a:p>
          <a:p>
            <a:pPr lvl="1"/>
            <a:r>
              <a:rPr lang="en-US" dirty="0" smtClean="0">
                <a:latin typeface="Garamond"/>
                <a:cs typeface="Garamond"/>
              </a:rPr>
              <a:t>Turbulent flow and </a:t>
            </a:r>
            <a:r>
              <a:rPr lang="en-US" dirty="0" smtClean="0">
                <a:latin typeface="Garamond"/>
                <a:cs typeface="Garamond"/>
              </a:rPr>
              <a:t>spray balls </a:t>
            </a:r>
            <a:r>
              <a:rPr lang="en-US" dirty="0" smtClean="0">
                <a:latin typeface="Garamond"/>
                <a:cs typeface="Garamond"/>
              </a:rPr>
              <a:t>remove surface </a:t>
            </a:r>
            <a:r>
              <a:rPr lang="en-US" dirty="0" smtClean="0">
                <a:latin typeface="Garamond"/>
                <a:cs typeface="Garamond"/>
              </a:rPr>
              <a:t>contamination well.</a:t>
            </a:r>
            <a:endParaRPr lang="en-US" dirty="0" smtClean="0">
              <a:latin typeface="Garamond"/>
              <a:cs typeface="Garamond"/>
            </a:endParaRPr>
          </a:p>
          <a:p>
            <a:pPr lvl="1"/>
            <a:r>
              <a:rPr lang="en-US" dirty="0">
                <a:latin typeface="Garamond"/>
                <a:cs typeface="Garamond"/>
              </a:rPr>
              <a:t>W</a:t>
            </a:r>
            <a:r>
              <a:rPr lang="en-US" dirty="0" smtClean="0">
                <a:latin typeface="Garamond"/>
                <a:cs typeface="Garamond"/>
              </a:rPr>
              <a:t>ell</a:t>
            </a:r>
            <a:r>
              <a:rPr lang="en-US" dirty="0" smtClean="0">
                <a:latin typeface="Garamond"/>
                <a:cs typeface="Garamond"/>
              </a:rPr>
              <a:t>-planned cleaning procedure.</a:t>
            </a:r>
          </a:p>
          <a:p>
            <a:r>
              <a:rPr lang="en-US" dirty="0" smtClean="0">
                <a:latin typeface="Garamond"/>
                <a:cs typeface="Garamond"/>
              </a:rPr>
              <a:t>Self-cleaning during </a:t>
            </a:r>
            <a:r>
              <a:rPr lang="en-US" dirty="0" smtClean="0">
                <a:latin typeface="Garamond"/>
                <a:cs typeface="Garamond"/>
              </a:rPr>
              <a:t>purification operation </a:t>
            </a:r>
            <a:r>
              <a:rPr lang="en-US" dirty="0" smtClean="0">
                <a:latin typeface="Garamond"/>
                <a:cs typeface="Garamond"/>
              </a:rPr>
              <a:t>removes impurities.</a:t>
            </a:r>
          </a:p>
          <a:p>
            <a:r>
              <a:rPr lang="en-US" dirty="0" smtClean="0">
                <a:latin typeface="Garamond"/>
                <a:cs typeface="Garamond"/>
              </a:rPr>
              <a:t>Maintains chemical composition of scintillator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Solvent, wave-length shifter, other components(?)</a:t>
            </a:r>
          </a:p>
          <a:p>
            <a:r>
              <a:rPr lang="en-US" dirty="0" smtClean="0">
                <a:latin typeface="Garamond"/>
                <a:cs typeface="Garamond"/>
              </a:rPr>
              <a:t>A “counting test facility” </a:t>
            </a:r>
            <a:r>
              <a:rPr lang="en-US" dirty="0" smtClean="0">
                <a:latin typeface="Garamond"/>
                <a:cs typeface="Garamond"/>
              </a:rPr>
              <a:t>is </a:t>
            </a:r>
            <a:r>
              <a:rPr lang="en-US" dirty="0" smtClean="0">
                <a:latin typeface="Garamond"/>
                <a:cs typeface="Garamond"/>
              </a:rPr>
              <a:t>very useful measure effectivenes</a:t>
            </a:r>
            <a:r>
              <a:rPr lang="en-US" dirty="0" smtClean="0">
                <a:latin typeface="Garamond"/>
                <a:cs typeface="Garamond"/>
              </a:rPr>
              <a:t>s of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operations.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5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Garamond"/>
                <a:cs typeface="Garamond"/>
              </a:rPr>
              <a:t>Borexino</a:t>
            </a:r>
            <a:r>
              <a:rPr lang="en-US" dirty="0" smtClean="0">
                <a:latin typeface="Garamond"/>
                <a:cs typeface="Garamond"/>
              </a:rPr>
              <a:t> Scintillator Purification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Garamond"/>
                <a:cs typeface="Garamond"/>
              </a:rPr>
              <a:t>Distillation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Separate distillation plants for </a:t>
            </a:r>
            <a:r>
              <a:rPr lang="en-US" dirty="0" err="1" smtClean="0">
                <a:latin typeface="Garamond"/>
                <a:cs typeface="Garamond"/>
              </a:rPr>
              <a:t>pseudocumene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and PPO.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Systems are design to </a:t>
            </a:r>
            <a:r>
              <a:rPr lang="en-US" dirty="0" smtClean="0">
                <a:latin typeface="Garamond"/>
                <a:cs typeface="Garamond"/>
              </a:rPr>
              <a:t>reject </a:t>
            </a:r>
            <a:r>
              <a:rPr lang="en-US" dirty="0" smtClean="0">
                <a:latin typeface="Garamond"/>
                <a:cs typeface="Garamond"/>
              </a:rPr>
              <a:t>components </a:t>
            </a:r>
            <a:r>
              <a:rPr lang="en-US" dirty="0" smtClean="0">
                <a:latin typeface="Garamond"/>
                <a:cs typeface="Garamond"/>
              </a:rPr>
              <a:t>with </a:t>
            </a:r>
            <a:r>
              <a:rPr lang="en-US" dirty="0" smtClean="0">
                <a:latin typeface="Garamond"/>
                <a:cs typeface="Garamond"/>
              </a:rPr>
              <a:t>boiling point </a:t>
            </a:r>
            <a:r>
              <a:rPr lang="en-US" dirty="0" smtClean="0">
                <a:latin typeface="Garamond"/>
                <a:cs typeface="Garamond"/>
              </a:rPr>
              <a:t>higher than scintillator. Impurities </a:t>
            </a:r>
            <a:r>
              <a:rPr lang="en-US" dirty="0" smtClean="0">
                <a:latin typeface="Garamond"/>
                <a:cs typeface="Garamond"/>
              </a:rPr>
              <a:t>are left in</a:t>
            </a:r>
            <a:r>
              <a:rPr lang="en-US" dirty="0" smtClean="0">
                <a:latin typeface="Garamond"/>
                <a:cs typeface="Garamond"/>
              </a:rPr>
              <a:t> bottom </a:t>
            </a:r>
            <a:r>
              <a:rPr lang="en-US" dirty="0" smtClean="0">
                <a:latin typeface="Garamond"/>
                <a:cs typeface="Garamond"/>
              </a:rPr>
              <a:t>of the </a:t>
            </a:r>
            <a:r>
              <a:rPr lang="en-US" dirty="0" smtClean="0">
                <a:latin typeface="Garamond"/>
                <a:cs typeface="Garamond"/>
              </a:rPr>
              <a:t>evaporator </a:t>
            </a:r>
            <a:r>
              <a:rPr lang="en-US" dirty="0" smtClean="0">
                <a:latin typeface="Garamond"/>
                <a:cs typeface="Garamond"/>
              </a:rPr>
              <a:t>continuously </a:t>
            </a:r>
            <a:r>
              <a:rPr lang="en-US" dirty="0" smtClean="0">
                <a:latin typeface="Garamond"/>
                <a:cs typeface="Garamond"/>
              </a:rPr>
              <a:t>wasted.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Water Extraction</a:t>
            </a:r>
          </a:p>
          <a:p>
            <a:pPr lvl="1"/>
            <a:r>
              <a:rPr lang="en-US" dirty="0">
                <a:latin typeface="Garamond"/>
                <a:cs typeface="Garamond"/>
              </a:rPr>
              <a:t>t</a:t>
            </a:r>
            <a:r>
              <a:rPr lang="en-US" dirty="0" smtClean="0">
                <a:latin typeface="Garamond"/>
                <a:cs typeface="Garamond"/>
              </a:rPr>
              <a:t>ransfer </a:t>
            </a:r>
            <a:r>
              <a:rPr lang="en-US" dirty="0" smtClean="0">
                <a:latin typeface="Garamond"/>
                <a:cs typeface="Garamond"/>
              </a:rPr>
              <a:t>of impurities from scintillator to water when </a:t>
            </a:r>
            <a:r>
              <a:rPr lang="en-US" dirty="0" smtClean="0">
                <a:latin typeface="Garamond"/>
                <a:cs typeface="Garamond"/>
              </a:rPr>
              <a:t>two </a:t>
            </a:r>
            <a:r>
              <a:rPr lang="en-US" dirty="0" smtClean="0">
                <a:latin typeface="Garamond"/>
                <a:cs typeface="Garamond"/>
              </a:rPr>
              <a:t>components </a:t>
            </a:r>
            <a:r>
              <a:rPr lang="en-US" dirty="0" smtClean="0">
                <a:latin typeface="Garamond"/>
                <a:cs typeface="Garamond"/>
              </a:rPr>
              <a:t>are mixed thoroughly </a:t>
            </a:r>
            <a:r>
              <a:rPr lang="en-US" dirty="0" smtClean="0">
                <a:latin typeface="Garamond"/>
                <a:cs typeface="Garamond"/>
              </a:rPr>
              <a:t>in </a:t>
            </a:r>
            <a:r>
              <a:rPr lang="en-US" dirty="0" smtClean="0">
                <a:latin typeface="Garamond"/>
                <a:cs typeface="Garamond"/>
              </a:rPr>
              <a:t>a </a:t>
            </a:r>
            <a:r>
              <a:rPr lang="en-US" dirty="0" smtClean="0">
                <a:latin typeface="Garamond"/>
                <a:cs typeface="Garamond"/>
              </a:rPr>
              <a:t>column</a:t>
            </a:r>
            <a:r>
              <a:rPr lang="en-US" dirty="0" smtClean="0">
                <a:latin typeface="Garamond"/>
                <a:cs typeface="Garamond"/>
              </a:rPr>
              <a:t>. Works best to remove polar molecules from scintillator, but works also for less polar species. </a:t>
            </a:r>
            <a:endParaRPr lang="en-US" dirty="0" smtClean="0">
              <a:latin typeface="Garamond"/>
              <a:cs typeface="Garamond"/>
            </a:endParaRPr>
          </a:p>
          <a:p>
            <a:pPr lvl="1"/>
            <a:r>
              <a:rPr lang="en-US" dirty="0" smtClean="0">
                <a:latin typeface="Garamond"/>
                <a:cs typeface="Garamond"/>
              </a:rPr>
              <a:t>Water and scintillator are </a:t>
            </a:r>
            <a:r>
              <a:rPr lang="en-US" dirty="0" smtClean="0">
                <a:latin typeface="Garamond"/>
                <a:cs typeface="Garamond"/>
              </a:rPr>
              <a:t>immiscible  </a:t>
            </a:r>
            <a:r>
              <a:rPr lang="en-US" dirty="0" smtClean="0">
                <a:latin typeface="Garamond"/>
                <a:cs typeface="Garamond"/>
              </a:rPr>
              <a:t>and separate after mixing. 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Water is more dense and flows down column while scintillator </a:t>
            </a:r>
            <a:r>
              <a:rPr lang="en-US" dirty="0" smtClean="0">
                <a:latin typeface="Garamond"/>
                <a:cs typeface="Garamond"/>
              </a:rPr>
              <a:t>flows up. </a:t>
            </a:r>
            <a:endParaRPr lang="en-US" dirty="0" smtClean="0">
              <a:latin typeface="Garamond"/>
              <a:cs typeface="Garamond"/>
            </a:endParaRPr>
          </a:p>
          <a:p>
            <a:pPr lvl="1"/>
            <a:r>
              <a:rPr lang="en-US" dirty="0" smtClean="0">
                <a:latin typeface="Garamond"/>
                <a:cs typeface="Garamond"/>
              </a:rPr>
              <a:t>Structured packing </a:t>
            </a:r>
            <a:r>
              <a:rPr lang="en-US" dirty="0" smtClean="0">
                <a:latin typeface="Garamond"/>
                <a:cs typeface="Garamond"/>
              </a:rPr>
              <a:t>inside  </a:t>
            </a:r>
            <a:r>
              <a:rPr lang="en-US" dirty="0" smtClean="0">
                <a:latin typeface="Garamond"/>
                <a:cs typeface="Garamond"/>
              </a:rPr>
              <a:t>column assures good contact between two fluids.</a:t>
            </a:r>
          </a:p>
          <a:p>
            <a:r>
              <a:rPr lang="en-US" dirty="0" smtClean="0">
                <a:latin typeface="Garamond"/>
                <a:cs typeface="Garamond"/>
              </a:rPr>
              <a:t>Nitrogen Stripping</a:t>
            </a:r>
          </a:p>
          <a:p>
            <a:pPr lvl="1"/>
            <a:r>
              <a:rPr lang="en-US" dirty="0" smtClean="0">
                <a:latin typeface="Garamond"/>
                <a:cs typeface="Garamond"/>
              </a:rPr>
              <a:t>High purity nitrogen is used in </a:t>
            </a:r>
            <a:r>
              <a:rPr lang="en-US" dirty="0" smtClean="0">
                <a:latin typeface="Garamond"/>
                <a:cs typeface="Garamond"/>
              </a:rPr>
              <a:t>separate volatile </a:t>
            </a:r>
            <a:r>
              <a:rPr lang="en-US" dirty="0" smtClean="0">
                <a:latin typeface="Garamond"/>
                <a:cs typeface="Garamond"/>
              </a:rPr>
              <a:t>components from </a:t>
            </a:r>
            <a:r>
              <a:rPr lang="en-US" dirty="0" smtClean="0">
                <a:latin typeface="Garamond"/>
                <a:cs typeface="Garamond"/>
              </a:rPr>
              <a:t>scintillator</a:t>
            </a:r>
            <a:r>
              <a:rPr lang="en-US" dirty="0" smtClean="0">
                <a:latin typeface="Garamond"/>
                <a:cs typeface="Garamond"/>
              </a:rPr>
              <a:t>. This includes water, and rare </a:t>
            </a:r>
            <a:r>
              <a:rPr lang="en-US" dirty="0" smtClean="0">
                <a:latin typeface="Garamond"/>
                <a:cs typeface="Garamond"/>
              </a:rPr>
              <a:t>gasses, especially </a:t>
            </a:r>
            <a:r>
              <a:rPr lang="en-US" baseline="30000" dirty="0" smtClean="0">
                <a:latin typeface="Garamond"/>
                <a:cs typeface="Garamond"/>
              </a:rPr>
              <a:t>85</a:t>
            </a:r>
            <a:r>
              <a:rPr lang="en-US" dirty="0" smtClean="0">
                <a:latin typeface="Garamond"/>
                <a:cs typeface="Garamond"/>
              </a:rPr>
              <a:t>Kr</a:t>
            </a:r>
            <a:r>
              <a:rPr lang="en-US" dirty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and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baseline="30000" dirty="0" smtClean="0">
                <a:latin typeface="Garamond"/>
                <a:cs typeface="Garamond"/>
              </a:rPr>
              <a:t>222</a:t>
            </a:r>
            <a:r>
              <a:rPr lang="en-US" dirty="0" smtClean="0">
                <a:latin typeface="Garamond"/>
                <a:cs typeface="Garamond"/>
              </a:rPr>
              <a:t>Rn. 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3/18/16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6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958"/>
            <a:ext cx="8229600" cy="135843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Scintillator Purification System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1000" dirty="0" smtClean="0">
                <a:latin typeface="Garamond"/>
                <a:cs typeface="Garamond"/>
              </a:rPr>
              <a:t/>
            </a:r>
            <a:br>
              <a:rPr lang="en-US" sz="1000" dirty="0" smtClean="0">
                <a:latin typeface="Garamond"/>
                <a:cs typeface="Garamond"/>
              </a:rPr>
            </a:br>
            <a:r>
              <a:rPr lang="en-US" sz="2400" dirty="0" smtClean="0">
                <a:latin typeface="Garamond"/>
                <a:cs typeface="Garamond"/>
              </a:rPr>
              <a:t>Distillation, N</a:t>
            </a:r>
            <a:r>
              <a:rPr lang="en-US" sz="2400" baseline="-25000" dirty="0" smtClean="0">
                <a:latin typeface="Garamond"/>
                <a:cs typeface="Garamond"/>
              </a:rPr>
              <a:t>2</a:t>
            </a:r>
            <a:r>
              <a:rPr lang="en-US" sz="2400" dirty="0" smtClean="0">
                <a:latin typeface="Garamond"/>
                <a:cs typeface="Garamond"/>
              </a:rPr>
              <a:t> Stripping, Water Extraction @ ~1 ton/</a:t>
            </a:r>
            <a:r>
              <a:rPr lang="en-US" sz="2400" dirty="0" err="1" smtClean="0">
                <a:latin typeface="Garamond"/>
                <a:cs typeface="Garamond"/>
              </a:rPr>
              <a:t>hr</a:t>
            </a:r>
            <a:r>
              <a:rPr lang="en-US" dirty="0" smtClean="0">
                <a:latin typeface="Garamond"/>
                <a:cs typeface="Garamond"/>
              </a:rPr>
              <a:t/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2200" u="sng" dirty="0" smtClean="0">
                <a:latin typeface="Garamond"/>
                <a:cs typeface="Garamond"/>
              </a:rPr>
              <a:t>Precision Cleaned.  Assembled in Low-radon Clean Room</a:t>
            </a:r>
            <a:endParaRPr lang="en-US" sz="2200" u="sng" dirty="0">
              <a:latin typeface="Garamond"/>
              <a:cs typeface="Garamon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FROST Workshop</a:t>
            </a:r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89" y="1788298"/>
            <a:ext cx="6928555" cy="447703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118100" y="1803400"/>
            <a:ext cx="161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4-story tall skid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8B53-D46F-4847-97EE-349473F046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3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2735</TotalTime>
  <Words>1687</Words>
  <Application>Microsoft Macintosh PowerPoint</Application>
  <PresentationFormat>On-screen Show (4:3)</PresentationFormat>
  <Paragraphs>307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Black</vt:lpstr>
      <vt:lpstr>Liquid Scintillator Purification for Solar Neutrinos</vt:lpstr>
      <vt:lpstr>Low-Background Strategy</vt:lpstr>
      <vt:lpstr>PowerPoint Presentation</vt:lpstr>
      <vt:lpstr>Special Backgrounds </vt:lpstr>
      <vt:lpstr>Radial Distribution of External Background in Stainless Steel Sphere</vt:lpstr>
      <vt:lpstr>Radial Distribution of  External Background in Inner Vessel (0.2-0.8 MeV)</vt:lpstr>
      <vt:lpstr>Ideal Purification System</vt:lpstr>
      <vt:lpstr>Borexino Scintillator Purification</vt:lpstr>
      <vt:lpstr>Scintillator Purification System  Distillation, N2 Stripping, Water Extraction @ ~1 ton/hr Precision Cleaned.  Assembled in Low-radon Clean Room</vt:lpstr>
      <vt:lpstr>Pseudocumene Purification During Filling Operations.</vt:lpstr>
      <vt:lpstr>Solar Neutrino Spectra</vt:lpstr>
      <vt:lpstr>Borexino First Spectrum 2007</vt:lpstr>
      <vt:lpstr>Phase I spectrum with backgrounds </vt:lpstr>
      <vt:lpstr>Phase II</vt:lpstr>
      <vt:lpstr>Borexino Re-Purification Systems Water Extraction or Distillation followed by N2 Stripping </vt:lpstr>
      <vt:lpstr>Performance of Scintillator Purification</vt:lpstr>
      <vt:lpstr>Results of Re-purification by Water Extraction </vt:lpstr>
      <vt:lpstr>Borexino Measurements</vt:lpstr>
      <vt:lpstr> 210Bi after Re-purification &amp; CNO</vt:lpstr>
      <vt:lpstr>What’s Next? On-going Efforts with Borexino</vt:lpstr>
      <vt:lpstr>Science Motivation Borexino Phase III:  Precision Solar Neutrino Measurements</vt:lpstr>
      <vt:lpstr>Temperature &amp; 210Po instabilities</vt:lpstr>
      <vt:lpstr>Thermal Insulation Rockwool: 20 cm thickness k = 0.03 W/m/K </vt:lpstr>
      <vt:lpstr>Temperatures 1. Thermal insulation partially complete  2. Water circulation in External Tank turned off</vt:lpstr>
      <vt:lpstr>Temperature Profiles Insulation completed early December 2015  Data up to January 2016</vt:lpstr>
      <vt:lpstr>Upgrade of Water Purification System Reducing  210Pb/210Po from Scintillator  </vt:lpstr>
      <vt:lpstr>Borexino Water Extraction Systems Original &amp; upgraded systems with 2 new fractional distillation columns Avoiding ground water is also being considered.</vt:lpstr>
      <vt:lpstr>Summary</vt:lpstr>
      <vt:lpstr>The End</vt:lpstr>
      <vt:lpstr>Science Motivation Precision Phase of Solar Neutrino Measurements</vt:lpstr>
      <vt:lpstr>The 238U and 232Th Decay Chains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50</cp:revision>
  <dcterms:created xsi:type="dcterms:W3CDTF">2016-03-17T14:12:23Z</dcterms:created>
  <dcterms:modified xsi:type="dcterms:W3CDTF">2016-03-19T11:47:56Z</dcterms:modified>
</cp:coreProperties>
</file>