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847" r:id="rId1"/>
    <p:sldMasterId id="2147483859" r:id="rId2"/>
    <p:sldMasterId id="2147483871" r:id="rId3"/>
    <p:sldMasterId id="2147483946" r:id="rId4"/>
    <p:sldMasterId id="2147484277" r:id="rId5"/>
  </p:sldMasterIdLst>
  <p:notesMasterIdLst>
    <p:notesMasterId r:id="rId36"/>
  </p:notesMasterIdLst>
  <p:sldIdLst>
    <p:sldId id="373" r:id="rId6"/>
    <p:sldId id="276" r:id="rId7"/>
    <p:sldId id="257" r:id="rId8"/>
    <p:sldId id="258" r:id="rId9"/>
    <p:sldId id="374" r:id="rId10"/>
    <p:sldId id="375" r:id="rId11"/>
    <p:sldId id="376" r:id="rId12"/>
    <p:sldId id="259" r:id="rId13"/>
    <p:sldId id="261" r:id="rId14"/>
    <p:sldId id="273" r:id="rId15"/>
    <p:sldId id="263" r:id="rId16"/>
    <p:sldId id="272" r:id="rId17"/>
    <p:sldId id="295" r:id="rId18"/>
    <p:sldId id="378" r:id="rId19"/>
    <p:sldId id="379" r:id="rId20"/>
    <p:sldId id="383" r:id="rId21"/>
    <p:sldId id="380" r:id="rId22"/>
    <p:sldId id="381" r:id="rId23"/>
    <p:sldId id="382" r:id="rId24"/>
    <p:sldId id="386" r:id="rId25"/>
    <p:sldId id="267" r:id="rId26"/>
    <p:sldId id="274" r:id="rId27"/>
    <p:sldId id="389" r:id="rId28"/>
    <p:sldId id="390" r:id="rId29"/>
    <p:sldId id="387" r:id="rId30"/>
    <p:sldId id="388" r:id="rId31"/>
    <p:sldId id="391" r:id="rId32"/>
    <p:sldId id="275" r:id="rId33"/>
    <p:sldId id="385" r:id="rId34"/>
    <p:sldId id="384" r:id="rId35"/>
  </p:sldIdLst>
  <p:sldSz cx="13004800" cy="9753600"/>
  <p:notesSz cx="6858000" cy="9144000"/>
  <p:defaultTextStyle>
    <a:defPPr>
      <a:defRPr lang="en-US"/>
    </a:defPPr>
    <a:lvl1pPr algn="l" defTabSz="454081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1pPr>
    <a:lvl2pPr marL="226272" indent="229432" algn="l" defTabSz="454081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2pPr>
    <a:lvl3pPr marL="454081" indent="457257" algn="l" defTabSz="454081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3pPr>
    <a:lvl4pPr marL="680382" indent="686679" algn="l" defTabSz="454081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4pPr>
    <a:lvl5pPr marL="908184" indent="914524" algn="l" defTabSz="454081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5pPr>
    <a:lvl6pPr marL="2278413" algn="l" defTabSz="455667" rtl="0" eaLnBrk="1" latinLnBrk="0" hangingPunct="1">
      <a:defRPr sz="11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6pPr>
    <a:lvl7pPr marL="2734079" algn="l" defTabSz="455667" rtl="0" eaLnBrk="1" latinLnBrk="0" hangingPunct="1">
      <a:defRPr sz="11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7pPr>
    <a:lvl8pPr marL="3189768" algn="l" defTabSz="455667" rtl="0" eaLnBrk="1" latinLnBrk="0" hangingPunct="1">
      <a:defRPr sz="11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8pPr>
    <a:lvl9pPr marL="3645453" algn="l" defTabSz="455667" rtl="0" eaLnBrk="1" latinLnBrk="0" hangingPunct="1">
      <a:defRPr sz="11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5D1A"/>
    <a:srgbClr val="7A18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992" y="-11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2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Lucida Grande" charset="0"/>
              </a:rPr>
              <a:t>Second level</a:t>
            </a:r>
          </a:p>
          <a:p>
            <a:pPr lvl="2"/>
            <a:r>
              <a:rPr lang="en-US" noProof="0" smtClean="0">
                <a:sym typeface="Lucida Grande" charset="0"/>
              </a:rPr>
              <a:t>Third level</a:t>
            </a:r>
          </a:p>
          <a:p>
            <a:pPr lvl="3"/>
            <a:r>
              <a:rPr lang="en-US" noProof="0" smtClean="0">
                <a:sym typeface="Lucida Grande" charset="0"/>
              </a:rPr>
              <a:t>Fourth level</a:t>
            </a:r>
          </a:p>
          <a:p>
            <a:pPr lvl="4"/>
            <a:r>
              <a:rPr lang="en-US" noProof="0" smtClean="0">
                <a:sym typeface="Lucida Grand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78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9605" rtl="0" eaLnBrk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Lucida Grande" charset="0"/>
        <a:ea typeface="ＭＳ Ｐゴシック" charset="0"/>
        <a:cs typeface="Lucida Grande" charset="0"/>
        <a:sym typeface="Lucida Grande" charset="0"/>
      </a:defRPr>
    </a:lvl1pPr>
    <a:lvl2pPr marL="226272" algn="l" defTabSz="819605" rtl="0" eaLnBrk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marL="454081" algn="l" defTabSz="819605" rtl="0" eaLnBrk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marL="680382" algn="l" defTabSz="819605" rtl="0" eaLnBrk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marL="908184" algn="l" defTabSz="819605" rtl="0" eaLnBrk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71067" algn="l" defTabSz="4541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25281" algn="l" defTabSz="4541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79509" algn="l" defTabSz="4541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33715" algn="l" defTabSz="4541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fld id="{5EEAADB8-5A07-2742-BEE8-87FA92E92D7F}" type="slidenum">
              <a:rPr lang="en-US"/>
              <a:pPr eaLnBrk="1"/>
              <a:t>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22824" eaLnBrk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fld id="{6F94502F-A8C3-CE4D-AC5C-0A1346D15024}" type="slidenum">
              <a:rPr lang="en-US"/>
              <a:pPr eaLnBrk="1"/>
              <a:t>11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22824" eaLnBrk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fld id="{5E59E45E-54E8-8A4A-9FF1-F87247AD4732}" type="slidenum">
              <a:rPr lang="en-US"/>
              <a:pPr eaLnBrk="1"/>
              <a:t>21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22824" eaLnBrk="1"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74726" y="4833940"/>
            <a:ext cx="111633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950722"/>
            <a:ext cx="11162453" cy="2740942"/>
          </a:xfrm>
        </p:spPr>
        <p:txBody>
          <a:bodyPr anchor="b">
            <a:noAutofit/>
          </a:bodyPr>
          <a:lstStyle>
            <a:lvl1pPr>
              <a:defRPr sz="77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4985173"/>
            <a:ext cx="9103360" cy="249258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6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38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8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3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76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22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6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5193D-B28B-BF40-958F-EBF1CA5CF36B}" type="datetime1">
              <a:rPr lang="en-US"/>
              <a:pPr>
                <a:defRPr/>
              </a:pPr>
              <a:t>16-03-18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182" hangingPunct="0">
              <a:defRPr>
                <a:latin typeface="Helvetica" charset="0"/>
                <a:sym typeface="Helvetica" charset="0"/>
              </a:defRPr>
            </a:lvl1pPr>
          </a:lstStyle>
          <a:p>
            <a:pPr>
              <a:defRPr/>
            </a:pPr>
            <a:fld id="{6E212751-B7EE-FA4B-8110-024511731B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5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7577-17FF-9B4E-A820-6C4B3EDBE6A0}" type="datetime1">
              <a:rPr lang="en-US"/>
              <a:pPr>
                <a:defRPr/>
              </a:pPr>
              <a:t>16-03-18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182" hangingPunct="0">
              <a:defRPr>
                <a:sym typeface="Helvetica" charset="0"/>
              </a:defRPr>
            </a:lvl1pPr>
          </a:lstStyle>
          <a:p>
            <a:pPr>
              <a:defRPr/>
            </a:pPr>
            <a:fld id="{32355564-DFDA-FC47-8895-07C032B3B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8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866988"/>
            <a:ext cx="2926080" cy="8344747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866988"/>
            <a:ext cx="8561493" cy="83447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10BC2-5D8C-6049-9AED-0DCC459AEF75}" type="datetime1">
              <a:rPr lang="en-US"/>
              <a:pPr>
                <a:defRPr/>
              </a:pPr>
              <a:t>16-03-18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182" hangingPunct="0">
              <a:defRPr>
                <a:sym typeface="Helvetica" charset="0"/>
              </a:defRPr>
            </a:lvl1pPr>
          </a:lstStyle>
          <a:p>
            <a:pPr>
              <a:defRPr/>
            </a:pPr>
            <a:fld id="{1A1BBC41-0849-B148-90DA-36F44D417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8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931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2959" indent="0" algn="ctr">
              <a:buNone/>
              <a:defRPr/>
            </a:lvl2pPr>
            <a:lvl3pPr marL="905974" indent="0" algn="ctr">
              <a:buNone/>
              <a:defRPr/>
            </a:lvl3pPr>
            <a:lvl4pPr marL="1359029" indent="0" algn="ctr">
              <a:buNone/>
              <a:defRPr/>
            </a:lvl4pPr>
            <a:lvl5pPr marL="1812004" indent="0" algn="ctr">
              <a:buNone/>
              <a:defRPr/>
            </a:lvl5pPr>
            <a:lvl6pPr marL="2265043" indent="0" algn="ctr">
              <a:buNone/>
              <a:defRPr/>
            </a:lvl6pPr>
            <a:lvl7pPr marL="2718033" indent="0" algn="ctr">
              <a:buNone/>
              <a:defRPr/>
            </a:lvl7pPr>
            <a:lvl8pPr marL="3171067" indent="0" algn="ctr">
              <a:buNone/>
              <a:defRPr/>
            </a:lvl8pPr>
            <a:lvl9pPr marL="362407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4182" hangingPunct="0">
              <a:defRPr>
                <a:sym typeface="Helvetica" charset="0"/>
              </a:defRPr>
            </a:lvl1pPr>
          </a:lstStyle>
          <a:p>
            <a:pPr>
              <a:defRPr/>
            </a:pPr>
            <a:fld id="{625F88A1-8A5D-7B4F-A702-4C0A0FD50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8773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4182" hangingPunct="0">
              <a:defRPr>
                <a:sym typeface="Helvetica" charset="0"/>
              </a:defRPr>
            </a:lvl1pPr>
          </a:lstStyle>
          <a:p>
            <a:pPr>
              <a:defRPr/>
            </a:pPr>
            <a:fld id="{7D30C08C-FBA8-7E40-83C5-21C8D984A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6072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959" indent="0">
              <a:buNone/>
              <a:defRPr sz="1800"/>
            </a:lvl2pPr>
            <a:lvl3pPr marL="905974" indent="0">
              <a:buNone/>
              <a:defRPr sz="1600"/>
            </a:lvl3pPr>
            <a:lvl4pPr marL="1359029" indent="0">
              <a:buNone/>
              <a:defRPr sz="1400"/>
            </a:lvl4pPr>
            <a:lvl5pPr marL="1812004" indent="0">
              <a:buNone/>
              <a:defRPr sz="1400"/>
            </a:lvl5pPr>
            <a:lvl6pPr marL="2265043" indent="0">
              <a:buNone/>
              <a:defRPr sz="1400"/>
            </a:lvl6pPr>
            <a:lvl7pPr marL="2718033" indent="0">
              <a:buNone/>
              <a:defRPr sz="1400"/>
            </a:lvl7pPr>
            <a:lvl8pPr marL="3171067" indent="0">
              <a:buNone/>
              <a:defRPr sz="1400"/>
            </a:lvl8pPr>
            <a:lvl9pPr marL="362407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4182" hangingPunct="0">
              <a:defRPr>
                <a:sym typeface="Helvetica" charset="0"/>
              </a:defRPr>
            </a:lvl1pPr>
          </a:lstStyle>
          <a:p>
            <a:pPr>
              <a:defRPr/>
            </a:pPr>
            <a:fld id="{918C0110-3B63-4F42-AF1F-86F45F2A1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8628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289" y="2273300"/>
            <a:ext cx="5775324" cy="7475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2273300"/>
            <a:ext cx="5776912" cy="7475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4182" hangingPunct="0">
              <a:defRPr>
                <a:sym typeface="Helvetica" charset="0"/>
              </a:defRPr>
            </a:lvl1pPr>
          </a:lstStyle>
          <a:p>
            <a:pPr>
              <a:defRPr/>
            </a:pPr>
            <a:fld id="{72F3FCE6-074C-6144-9B3C-7F99A1882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194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959" indent="0">
              <a:buNone/>
              <a:defRPr sz="2000" b="1"/>
            </a:lvl2pPr>
            <a:lvl3pPr marL="905974" indent="0">
              <a:buNone/>
              <a:defRPr sz="1800" b="1"/>
            </a:lvl3pPr>
            <a:lvl4pPr marL="1359029" indent="0">
              <a:buNone/>
              <a:defRPr sz="1600" b="1"/>
            </a:lvl4pPr>
            <a:lvl5pPr marL="1812004" indent="0">
              <a:buNone/>
              <a:defRPr sz="1600" b="1"/>
            </a:lvl5pPr>
            <a:lvl6pPr marL="2265043" indent="0">
              <a:buNone/>
              <a:defRPr sz="1600" b="1"/>
            </a:lvl6pPr>
            <a:lvl7pPr marL="2718033" indent="0">
              <a:buNone/>
              <a:defRPr sz="1600" b="1"/>
            </a:lvl7pPr>
            <a:lvl8pPr marL="3171067" indent="0">
              <a:buNone/>
              <a:defRPr sz="1600" b="1"/>
            </a:lvl8pPr>
            <a:lvl9pPr marL="362407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959" indent="0">
              <a:buNone/>
              <a:defRPr sz="2000" b="1"/>
            </a:lvl2pPr>
            <a:lvl3pPr marL="905974" indent="0">
              <a:buNone/>
              <a:defRPr sz="1800" b="1"/>
            </a:lvl3pPr>
            <a:lvl4pPr marL="1359029" indent="0">
              <a:buNone/>
              <a:defRPr sz="1600" b="1"/>
            </a:lvl4pPr>
            <a:lvl5pPr marL="1812004" indent="0">
              <a:buNone/>
              <a:defRPr sz="1600" b="1"/>
            </a:lvl5pPr>
            <a:lvl6pPr marL="2265043" indent="0">
              <a:buNone/>
              <a:defRPr sz="1600" b="1"/>
            </a:lvl6pPr>
            <a:lvl7pPr marL="2718033" indent="0">
              <a:buNone/>
              <a:defRPr sz="1600" b="1"/>
            </a:lvl7pPr>
            <a:lvl8pPr marL="3171067" indent="0">
              <a:buNone/>
              <a:defRPr sz="1600" b="1"/>
            </a:lvl8pPr>
            <a:lvl9pPr marL="362407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4182" hangingPunct="0">
              <a:defRPr>
                <a:sym typeface="Helvetica" charset="0"/>
              </a:defRPr>
            </a:lvl1pPr>
          </a:lstStyle>
          <a:p>
            <a:pPr>
              <a:defRPr/>
            </a:pPr>
            <a:fld id="{AA10017F-DDAB-DF42-8ECF-B9E983B91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87415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4182" hangingPunct="0">
              <a:defRPr>
                <a:sym typeface="Helvetica" charset="0"/>
              </a:defRPr>
            </a:lvl1pPr>
          </a:lstStyle>
          <a:p>
            <a:pPr>
              <a:defRPr/>
            </a:pPr>
            <a:fld id="{5CA76998-0DCC-FC46-BCD3-D47047FDA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46321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4182" hangingPunct="0">
              <a:defRPr>
                <a:sym typeface="Helvetica" charset="0"/>
              </a:defRPr>
            </a:lvl1pPr>
          </a:lstStyle>
          <a:p>
            <a:pPr>
              <a:defRPr/>
            </a:pPr>
            <a:fld id="{844B641F-ACAF-4743-9EB7-C0325872A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4654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31" y="389195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131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2959" indent="0">
              <a:buNone/>
              <a:defRPr sz="1100"/>
            </a:lvl2pPr>
            <a:lvl3pPr marL="905974" indent="0">
              <a:buNone/>
              <a:defRPr sz="1000"/>
            </a:lvl3pPr>
            <a:lvl4pPr marL="1359029" indent="0">
              <a:buNone/>
              <a:defRPr sz="900"/>
            </a:lvl4pPr>
            <a:lvl5pPr marL="1812004" indent="0">
              <a:buNone/>
              <a:defRPr sz="900"/>
            </a:lvl5pPr>
            <a:lvl6pPr marL="2265043" indent="0">
              <a:buNone/>
              <a:defRPr sz="900"/>
            </a:lvl6pPr>
            <a:lvl7pPr marL="2718033" indent="0">
              <a:buNone/>
              <a:defRPr sz="900"/>
            </a:lvl7pPr>
            <a:lvl8pPr marL="3171067" indent="0">
              <a:buNone/>
              <a:defRPr sz="900"/>
            </a:lvl8pPr>
            <a:lvl9pPr marL="362407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4182" hangingPunct="0">
              <a:defRPr>
                <a:sym typeface="Helvetica" charset="0"/>
              </a:defRPr>
            </a:lvl1pPr>
          </a:lstStyle>
          <a:p>
            <a:pPr>
              <a:defRPr/>
            </a:pPr>
            <a:fld id="{EC8E0088-920A-914B-ABEA-307377F37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8796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DA1D-E890-9E4D-B528-2A63E9D08A27}" type="datetime1">
              <a:rPr lang="en-US"/>
              <a:pPr>
                <a:defRPr/>
              </a:pPr>
              <a:t>16-03-18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182" hangingPunct="0">
              <a:defRPr>
                <a:sym typeface="Helvetica" charset="0"/>
              </a:defRPr>
            </a:lvl1pPr>
          </a:lstStyle>
          <a:p>
            <a:pPr>
              <a:defRPr/>
            </a:pPr>
            <a:fld id="{70EEF553-8C6C-024C-BF8D-F51477AE5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8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781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781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2959" indent="0">
              <a:buNone/>
              <a:defRPr sz="2800"/>
            </a:lvl2pPr>
            <a:lvl3pPr marL="905974" indent="0">
              <a:buNone/>
              <a:defRPr sz="2400"/>
            </a:lvl3pPr>
            <a:lvl4pPr marL="1359029" indent="0">
              <a:buNone/>
              <a:defRPr sz="2000"/>
            </a:lvl4pPr>
            <a:lvl5pPr marL="1812004" indent="0">
              <a:buNone/>
              <a:defRPr sz="2000"/>
            </a:lvl5pPr>
            <a:lvl6pPr marL="2265043" indent="0">
              <a:buNone/>
              <a:defRPr sz="2000"/>
            </a:lvl6pPr>
            <a:lvl7pPr marL="2718033" indent="0">
              <a:buNone/>
              <a:defRPr sz="2000"/>
            </a:lvl7pPr>
            <a:lvl8pPr marL="3171067" indent="0">
              <a:buNone/>
              <a:defRPr sz="2000"/>
            </a:lvl8pPr>
            <a:lvl9pPr marL="3624070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781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2959" indent="0">
              <a:buNone/>
              <a:defRPr sz="1100"/>
            </a:lvl2pPr>
            <a:lvl3pPr marL="905974" indent="0">
              <a:buNone/>
              <a:defRPr sz="1000"/>
            </a:lvl3pPr>
            <a:lvl4pPr marL="1359029" indent="0">
              <a:buNone/>
              <a:defRPr sz="900"/>
            </a:lvl4pPr>
            <a:lvl5pPr marL="1812004" indent="0">
              <a:buNone/>
              <a:defRPr sz="900"/>
            </a:lvl5pPr>
            <a:lvl6pPr marL="2265043" indent="0">
              <a:buNone/>
              <a:defRPr sz="900"/>
            </a:lvl6pPr>
            <a:lvl7pPr marL="2718033" indent="0">
              <a:buNone/>
              <a:defRPr sz="900"/>
            </a:lvl7pPr>
            <a:lvl8pPr marL="3171067" indent="0">
              <a:buNone/>
              <a:defRPr sz="900"/>
            </a:lvl8pPr>
            <a:lvl9pPr marL="362407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4182" hangingPunct="0">
              <a:defRPr>
                <a:sym typeface="Helvetica" charset="0"/>
              </a:defRPr>
            </a:lvl1pPr>
          </a:lstStyle>
          <a:p>
            <a:pPr>
              <a:defRPr/>
            </a:pPr>
            <a:fld id="{91DE91CB-2DE6-A84E-BF92-2E97B8EB4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0638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4182" hangingPunct="0">
              <a:defRPr>
                <a:sym typeface="Helvetica" charset="0"/>
              </a:defRPr>
            </a:lvl1pPr>
          </a:lstStyle>
          <a:p>
            <a:pPr>
              <a:defRPr/>
            </a:pPr>
            <a:fld id="{C1065652-6278-0643-A765-BF3DFB4D3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276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127002"/>
            <a:ext cx="2925761" cy="962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9288" y="127002"/>
            <a:ext cx="8626475" cy="962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4182" hangingPunct="0">
              <a:defRPr>
                <a:sym typeface="Helvetica" charset="0"/>
              </a:defRPr>
            </a:lvl1pPr>
          </a:lstStyle>
          <a:p>
            <a:pPr>
              <a:defRPr/>
            </a:pPr>
            <a:fld id="{0CF8F33E-5119-AC4D-9F3C-B2F539922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7952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6" descr="candles.jpg"/>
          <p:cNvPicPr>
            <a:picLocks noChangeAspect="1"/>
          </p:cNvPicPr>
          <p:nvPr userDrawn="1"/>
        </p:nvPicPr>
        <p:blipFill>
          <a:blip r:embed="rId2" cstate="screen">
            <a:lum bright="24000" contras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5402" y="731839"/>
            <a:ext cx="8604250" cy="860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2111025"/>
            <a:ext cx="11054080" cy="2090702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47805" y="4824873"/>
            <a:ext cx="9103360" cy="2492587"/>
          </a:xfrm>
        </p:spPr>
        <p:txBody>
          <a:bodyPr/>
          <a:lstStyle>
            <a:lvl1pPr marL="0" indent="0" algn="ctr">
              <a:buSzTx/>
              <a:buFont typeface="Wingdings" pitchFamily="2" charset="2"/>
              <a:buNone/>
              <a:defRPr sz="28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21552" y="7539038"/>
            <a:ext cx="3035300" cy="676275"/>
          </a:xfrm>
        </p:spPr>
        <p:txBody>
          <a:bodyPr/>
          <a:lstStyle>
            <a:lvl1pPr defTabSz="454182" fontAlgn="base">
              <a:spcBef>
                <a:spcPct val="0"/>
              </a:spcBef>
              <a:spcAft>
                <a:spcPct val="0"/>
              </a:spcAft>
              <a:defRPr>
                <a:cs typeface="Helvetica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5243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182" fontAlgn="base">
              <a:spcBef>
                <a:spcPct val="0"/>
              </a:spcBef>
              <a:spcAft>
                <a:spcPct val="0"/>
              </a:spcAft>
              <a:defRPr>
                <a:cs typeface="Helvetica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11799889" y="8926513"/>
            <a:ext cx="1038225" cy="677862"/>
          </a:xfrm>
        </p:spPr>
        <p:txBody>
          <a:bodyPr/>
          <a:lstStyle>
            <a:lvl1pPr defTabSz="454182" fontAlgn="base">
              <a:spcBef>
                <a:spcPct val="0"/>
              </a:spcBef>
              <a:spcAft>
                <a:spcPct val="0"/>
              </a:spcAft>
              <a:defRPr dirty="0">
                <a:cs typeface="Helvetica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 kumimoji="0" sz="2100" dirty="0" smtClean="0">
                <a:cs typeface="Helvetica" charset="0"/>
              </a:defRPr>
            </a:lvl1pPr>
          </a:lstStyle>
          <a:p>
            <a:pPr>
              <a:defRPr/>
            </a:pPr>
            <a:r>
              <a:rPr lang="en-US" altLang="ja-JP"/>
              <a:t>UMEHARA </a:t>
            </a:r>
            <a:r>
              <a:rPr lang="en-US" altLang="ja-JP" err="1"/>
              <a:t>Saori</a:t>
            </a:r>
            <a:r>
              <a:rPr lang="en-US" altLang="ja-JP"/>
              <a:t>, 28</a:t>
            </a:r>
            <a:r>
              <a:rPr lang="en-US" altLang="ja-JP" baseline="30000"/>
              <a:t>th</a:t>
            </a:r>
            <a:r>
              <a:rPr lang="en-US" altLang="ja-JP"/>
              <a:t> Jul. 2011, PANIC11</a:t>
            </a:r>
          </a:p>
        </p:txBody>
      </p:sp>
    </p:spTree>
    <p:extLst>
      <p:ext uri="{BB962C8B-B14F-4D97-AF65-F5344CB8AC3E}">
        <p14:creationId xmlns:p14="http://schemas.microsoft.com/office/powerpoint/2010/main" val="1930700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74726" y="4833940"/>
            <a:ext cx="111633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950722"/>
            <a:ext cx="11162453" cy="2740942"/>
          </a:xfrm>
        </p:spPr>
        <p:txBody>
          <a:bodyPr anchor="b">
            <a:noAutofit/>
          </a:bodyPr>
          <a:lstStyle>
            <a:lvl1pPr>
              <a:defRPr sz="77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4985173"/>
            <a:ext cx="9103360" cy="249258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39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85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31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78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24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70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C8A432C8-69A7-458B-9684-2BFA64B31948}" type="datetime2">
              <a:rPr lang="en-US"/>
              <a:pPr>
                <a:defRPr/>
              </a:pPr>
              <a:t>Friday, March 18, 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DF5D2685-CEBE-C446-9AFB-08ED6227B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0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6396A3A3-94A6-4E5B-AF39-173ACA3E61CC}" type="datetime2">
              <a:rPr lang="en-US"/>
              <a:pPr>
                <a:defRPr/>
              </a:pPr>
              <a:t>Friday, March 18,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4F61184B-97CB-AC4C-BF9B-845CED63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12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39814" y="6542090"/>
            <a:ext cx="111633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3359574"/>
            <a:ext cx="11054080" cy="3129280"/>
          </a:xfrm>
        </p:spPr>
        <p:txBody>
          <a:bodyPr anchor="b"/>
          <a:lstStyle>
            <a:lvl1pPr algn="l">
              <a:defRPr sz="6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6580596"/>
            <a:ext cx="11054080" cy="2133599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2"/>
                </a:solidFill>
              </a:defRPr>
            </a:lvl1pPr>
            <a:lvl2pPr marL="64631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267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390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853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317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780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244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707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9933D019-A32C-4EAD-B8E6-DBDA699692FD}" type="datetime2">
              <a:rPr lang="en-US"/>
              <a:pPr>
                <a:defRPr/>
              </a:pPr>
              <a:t>Friday, March 18, 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44298704-C63D-404A-8925-0381A5E91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56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379878"/>
            <a:ext cx="5743787" cy="671047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379878"/>
            <a:ext cx="5743787" cy="671047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CCEBA98F-560C-4997-81C4-81D4D9187EAB}" type="datetime2">
              <a:rPr lang="en-US"/>
              <a:pPr>
                <a:defRPr/>
              </a:pPr>
              <a:t>Friday, March 18,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56D3C46A-2A8F-5D4E-83EF-FC5C421A4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13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155156" y="5753986"/>
            <a:ext cx="6696075" cy="158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384213"/>
            <a:ext cx="5592064" cy="90988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</a:defRPr>
            </a:lvl1pPr>
            <a:lvl2pPr marL="646319" indent="0">
              <a:buNone/>
              <a:defRPr sz="2800" b="1"/>
            </a:lvl2pPr>
            <a:lvl3pPr marL="1292677" indent="0">
              <a:buNone/>
              <a:defRPr sz="2600" b="1"/>
            </a:lvl3pPr>
            <a:lvl4pPr marL="1939042" indent="0">
              <a:buNone/>
              <a:defRPr sz="2300" b="1"/>
            </a:lvl4pPr>
            <a:lvl5pPr marL="2585396" indent="0">
              <a:buNone/>
              <a:defRPr sz="2300" b="1"/>
            </a:lvl5pPr>
            <a:lvl6pPr marL="3231776" indent="0">
              <a:buNone/>
              <a:defRPr sz="2300" b="1"/>
            </a:lvl6pPr>
            <a:lvl7pPr marL="3878089" indent="0">
              <a:buNone/>
              <a:defRPr sz="2300" b="1"/>
            </a:lvl7pPr>
            <a:lvl8pPr marL="4524435" indent="0">
              <a:buNone/>
              <a:defRPr sz="2300" b="1"/>
            </a:lvl8pPr>
            <a:lvl9pPr marL="517076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67946"/>
            <a:ext cx="5592064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2496" y="2384213"/>
            <a:ext cx="5592064" cy="90988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6319" indent="0">
              <a:buNone/>
              <a:defRPr sz="2800" b="1"/>
            </a:lvl2pPr>
            <a:lvl3pPr marL="1292677" indent="0">
              <a:buNone/>
              <a:defRPr sz="2600" b="1"/>
            </a:lvl3pPr>
            <a:lvl4pPr marL="1939042" indent="0">
              <a:buNone/>
              <a:defRPr sz="2300" b="1"/>
            </a:lvl4pPr>
            <a:lvl5pPr marL="2585396" indent="0">
              <a:buNone/>
              <a:defRPr sz="2300" b="1"/>
            </a:lvl5pPr>
            <a:lvl6pPr marL="3231776" indent="0">
              <a:buNone/>
              <a:defRPr sz="2300" b="1"/>
            </a:lvl6pPr>
            <a:lvl7pPr marL="3878089" indent="0">
              <a:buNone/>
              <a:defRPr sz="2300" b="1"/>
            </a:lvl7pPr>
            <a:lvl8pPr marL="4524435" indent="0">
              <a:buNone/>
              <a:defRPr sz="2300" b="1"/>
            </a:lvl8pPr>
            <a:lvl9pPr marL="517076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2496" y="3467946"/>
            <a:ext cx="5592064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150972B2-CA5C-437D-87D0-8081271A9E4B}" type="datetime2">
              <a:rPr lang="en-US"/>
              <a:pPr>
                <a:defRPr/>
              </a:pPr>
              <a:t>Friday, March 18, 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6F7073FF-A052-E141-9CD0-E0E5B714C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9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39814" y="6542090"/>
            <a:ext cx="111633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3359574"/>
            <a:ext cx="11054080" cy="3129280"/>
          </a:xfrm>
        </p:spPr>
        <p:txBody>
          <a:bodyPr anchor="b"/>
          <a:lstStyle>
            <a:lvl1pPr algn="l">
              <a:defRPr sz="6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6580609"/>
            <a:ext cx="11054080" cy="2133599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2"/>
                </a:solidFill>
              </a:defRPr>
            </a:lvl1pPr>
            <a:lvl2pPr marL="64602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207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381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84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30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763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223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683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F696-DC34-FF45-A23F-C07CB466E3DE}" type="datetime1">
              <a:rPr lang="en-US"/>
              <a:pPr>
                <a:defRPr/>
              </a:pPr>
              <a:t>16-03-18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64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79CD4847-11EF-4466-A8AD-85CDB7B49118}" type="datetime2">
              <a:rPr lang="en-US"/>
              <a:pPr>
                <a:defRPr/>
              </a:pPr>
              <a:t>Friday, March 18,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37CF62A4-22C5-4F4B-8BAD-E1D752231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25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F168457A-3AB9-4880-8A0C-9F8524491207}" type="datetime2">
              <a:rPr lang="en-US"/>
              <a:pPr>
                <a:defRPr/>
              </a:pPr>
              <a:t>Friday, March 18,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30A17DB4-322D-6048-8A10-A519D47D7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78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8254" y="5091907"/>
            <a:ext cx="7932737" cy="317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126514"/>
            <a:ext cx="3043123" cy="1794662"/>
          </a:xfrm>
        </p:spPr>
        <p:txBody>
          <a:bodyPr anchor="b">
            <a:noAutofit/>
          </a:bodyPr>
          <a:lstStyle>
            <a:lvl1pPr algn="l">
              <a:defRPr sz="3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560" y="1126514"/>
            <a:ext cx="8128000" cy="793292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3030120"/>
            <a:ext cx="3043123" cy="6035364"/>
          </a:xfrm>
        </p:spPr>
        <p:txBody>
          <a:bodyPr/>
          <a:lstStyle>
            <a:lvl1pPr marL="0" indent="0">
              <a:buNone/>
              <a:defRPr sz="2000"/>
            </a:lvl1pPr>
            <a:lvl2pPr marL="646319" indent="0">
              <a:buNone/>
              <a:defRPr sz="1700"/>
            </a:lvl2pPr>
            <a:lvl3pPr marL="1292677" indent="0">
              <a:buNone/>
              <a:defRPr sz="1400"/>
            </a:lvl3pPr>
            <a:lvl4pPr marL="1939042" indent="0">
              <a:buNone/>
              <a:defRPr sz="1300"/>
            </a:lvl4pPr>
            <a:lvl5pPr marL="2585396" indent="0">
              <a:buNone/>
              <a:defRPr sz="1300"/>
            </a:lvl5pPr>
            <a:lvl6pPr marL="3231776" indent="0">
              <a:buNone/>
              <a:defRPr sz="1300"/>
            </a:lvl6pPr>
            <a:lvl7pPr marL="3878089" indent="0">
              <a:buNone/>
              <a:defRPr sz="1300"/>
            </a:lvl7pPr>
            <a:lvl8pPr marL="4524435" indent="0">
              <a:buNone/>
              <a:defRPr sz="1300"/>
            </a:lvl8pPr>
            <a:lvl9pPr marL="517076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3FE976D3-5B7F-4300-ABED-C91F1B2AE209}" type="datetime2">
              <a:rPr lang="en-US"/>
              <a:pPr>
                <a:defRPr/>
              </a:pPr>
              <a:t>Friday, March 18, 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EADD5773-CE3A-7142-A9DA-4C8416C25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60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127083"/>
            <a:ext cx="3047367" cy="1798997"/>
          </a:xfrm>
        </p:spPr>
        <p:txBody>
          <a:bodyPr anchor="b"/>
          <a:lstStyle>
            <a:lvl1pPr algn="l">
              <a:defRPr sz="3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5580" y="1192108"/>
            <a:ext cx="8397355" cy="7822871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46319" indent="0">
              <a:buNone/>
              <a:defRPr sz="4000"/>
            </a:lvl2pPr>
            <a:lvl3pPr marL="1292677" indent="0">
              <a:buNone/>
              <a:defRPr sz="3400"/>
            </a:lvl3pPr>
            <a:lvl4pPr marL="1939042" indent="0">
              <a:buNone/>
              <a:defRPr sz="2800"/>
            </a:lvl4pPr>
            <a:lvl5pPr marL="2585396" indent="0">
              <a:buNone/>
              <a:defRPr sz="2800"/>
            </a:lvl5pPr>
            <a:lvl6pPr marL="3231776" indent="0">
              <a:buNone/>
              <a:defRPr sz="2800"/>
            </a:lvl6pPr>
            <a:lvl7pPr marL="3878089" indent="0">
              <a:buNone/>
              <a:defRPr sz="2800"/>
            </a:lvl7pPr>
            <a:lvl8pPr marL="4524435" indent="0">
              <a:buNone/>
              <a:defRPr sz="2800"/>
            </a:lvl8pPr>
            <a:lvl9pPr marL="5170762" indent="0">
              <a:buNone/>
              <a:defRPr sz="28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3034453"/>
            <a:ext cx="3043123" cy="6034227"/>
          </a:xfrm>
        </p:spPr>
        <p:txBody>
          <a:bodyPr/>
          <a:lstStyle>
            <a:lvl1pPr marL="0" indent="0">
              <a:buNone/>
              <a:defRPr sz="2000"/>
            </a:lvl1pPr>
            <a:lvl2pPr marL="646319" indent="0">
              <a:buNone/>
              <a:defRPr sz="1700"/>
            </a:lvl2pPr>
            <a:lvl3pPr marL="1292677" indent="0">
              <a:buNone/>
              <a:defRPr sz="1400"/>
            </a:lvl3pPr>
            <a:lvl4pPr marL="1939042" indent="0">
              <a:buNone/>
              <a:defRPr sz="1300"/>
            </a:lvl4pPr>
            <a:lvl5pPr marL="2585396" indent="0">
              <a:buNone/>
              <a:defRPr sz="1300"/>
            </a:lvl5pPr>
            <a:lvl6pPr marL="3231776" indent="0">
              <a:buNone/>
              <a:defRPr sz="1300"/>
            </a:lvl6pPr>
            <a:lvl7pPr marL="3878089" indent="0">
              <a:buNone/>
              <a:defRPr sz="1300"/>
            </a:lvl7pPr>
            <a:lvl8pPr marL="4524435" indent="0">
              <a:buNone/>
              <a:defRPr sz="1300"/>
            </a:lvl8pPr>
            <a:lvl9pPr marL="517076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EBDC1E59-17DD-41CE-97CA-624A472382D4}" type="datetime2">
              <a:rPr lang="en-US"/>
              <a:pPr>
                <a:defRPr/>
              </a:pPr>
              <a:t>Friday, March 18,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BB49C0B4-609D-1649-97C4-087D25811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57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8CC057FC-95B6-4D89-AFDA-ABA33EE921E5}" type="datetime2">
              <a:rPr lang="en-US"/>
              <a:pPr>
                <a:defRPr/>
              </a:pPr>
              <a:t>Friday, March 18,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5E5A4669-FBC0-D247-B104-BFF099760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80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866988"/>
            <a:ext cx="2926080" cy="8344747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866988"/>
            <a:ext cx="8561493" cy="83447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EC4549AC-EB31-477F-92A9-B1988E232878}" type="datetime2">
              <a:rPr lang="en-US"/>
              <a:pPr>
                <a:defRPr/>
              </a:pPr>
              <a:t>Friday, March 18,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182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Helvetica" charset="0"/>
              </a:defRPr>
            </a:lvl1pPr>
          </a:lstStyle>
          <a:p>
            <a:pPr>
              <a:defRPr/>
            </a:pPr>
            <a:fld id="{57AA1C7B-1D07-CB41-B59E-1706F7DBC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75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950722"/>
            <a:ext cx="11162453" cy="2740942"/>
          </a:xfrm>
        </p:spPr>
        <p:txBody>
          <a:bodyPr anchor="b">
            <a:noAutofit/>
          </a:bodyPr>
          <a:lstStyle>
            <a:lvl1pPr>
              <a:defRPr sz="77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4985173"/>
            <a:ext cx="9103360" cy="249258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9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8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8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8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7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>
                <a:latin typeface="Arial"/>
              </a:rPr>
              <a:pPr/>
              <a:t>Friday, March 18, 16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75360" y="4833451"/>
            <a:ext cx="11162453" cy="2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773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latin typeface="Arial"/>
              </a:rPr>
              <a:pPr/>
              <a:t>Friday, March 18, 16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674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3359574"/>
            <a:ext cx="11054080" cy="3129280"/>
          </a:xfrm>
        </p:spPr>
        <p:txBody>
          <a:bodyPr anchor="b">
            <a:normAutofit/>
          </a:bodyPr>
          <a:lstStyle>
            <a:lvl1pPr algn="l">
              <a:defRPr sz="6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6580451"/>
            <a:ext cx="11054080" cy="2133599"/>
          </a:xfrm>
        </p:spPr>
        <p:txBody>
          <a:bodyPr anchor="t">
            <a:normAutofit/>
          </a:bodyPr>
          <a:lstStyle>
            <a:lvl1pPr marL="0" indent="0">
              <a:buNone/>
              <a:defRPr sz="3400">
                <a:solidFill>
                  <a:schemeClr val="tx2"/>
                </a:solidFill>
              </a:defRPr>
            </a:lvl1pPr>
            <a:lvl2pPr marL="64972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94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91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89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8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83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81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78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>
                <a:latin typeface="Arial"/>
              </a:rPr>
              <a:pPr/>
              <a:t>Friday, March 18, 16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40384" y="6541415"/>
            <a:ext cx="11162453" cy="2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489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379878"/>
            <a:ext cx="5743787" cy="671047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379878"/>
            <a:ext cx="5743787" cy="671047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latin typeface="Arial"/>
              </a:rPr>
              <a:pPr/>
              <a:t>Friday, March 18, 16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90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379878"/>
            <a:ext cx="5743787" cy="671047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379878"/>
            <a:ext cx="5743787" cy="671047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A8B6-5B52-964D-96D4-1E5F67692F13}" type="datetime1">
              <a:rPr lang="en-US"/>
              <a:pPr>
                <a:defRPr/>
              </a:pPr>
              <a:t>16-03-18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0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384213"/>
            <a:ext cx="5592064" cy="90988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</a:defRPr>
            </a:lvl1pPr>
            <a:lvl2pPr marL="649726" indent="0">
              <a:buNone/>
              <a:defRPr sz="2800" b="1"/>
            </a:lvl2pPr>
            <a:lvl3pPr marL="1299458" indent="0">
              <a:buNone/>
              <a:defRPr sz="2600" b="1"/>
            </a:lvl3pPr>
            <a:lvl4pPr marL="1949196" indent="0">
              <a:buNone/>
              <a:defRPr sz="2300" b="1"/>
            </a:lvl4pPr>
            <a:lvl5pPr marL="2598925" indent="0">
              <a:buNone/>
              <a:defRPr sz="2300" b="1"/>
            </a:lvl5pPr>
            <a:lvl6pPr marL="3248653" indent="0">
              <a:buNone/>
              <a:defRPr sz="2300" b="1"/>
            </a:lvl6pPr>
            <a:lvl7pPr marL="3898390" indent="0">
              <a:buNone/>
              <a:defRPr sz="2300" b="1"/>
            </a:lvl7pPr>
            <a:lvl8pPr marL="4548112" indent="0">
              <a:buNone/>
              <a:defRPr sz="2300" b="1"/>
            </a:lvl8pPr>
            <a:lvl9pPr marL="519784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67946"/>
            <a:ext cx="5592064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2496" y="2384213"/>
            <a:ext cx="5592064" cy="90988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9726" indent="0">
              <a:buNone/>
              <a:defRPr sz="2800" b="1"/>
            </a:lvl2pPr>
            <a:lvl3pPr marL="1299458" indent="0">
              <a:buNone/>
              <a:defRPr sz="2600" b="1"/>
            </a:lvl3pPr>
            <a:lvl4pPr marL="1949196" indent="0">
              <a:buNone/>
              <a:defRPr sz="2300" b="1"/>
            </a:lvl4pPr>
            <a:lvl5pPr marL="2598925" indent="0">
              <a:buNone/>
              <a:defRPr sz="2300" b="1"/>
            </a:lvl5pPr>
            <a:lvl6pPr marL="3248653" indent="0">
              <a:buNone/>
              <a:defRPr sz="2300" b="1"/>
            </a:lvl6pPr>
            <a:lvl7pPr marL="3898390" indent="0">
              <a:buNone/>
              <a:defRPr sz="2300" b="1"/>
            </a:lvl7pPr>
            <a:lvl8pPr marL="4548112" indent="0">
              <a:buNone/>
              <a:defRPr sz="2300" b="1"/>
            </a:lvl8pPr>
            <a:lvl9pPr marL="519784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2496" y="3467946"/>
            <a:ext cx="5592064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latin typeface="Arial"/>
              </a:rPr>
              <a:pPr/>
              <a:t>Friday, March 18, 16</a:t>
            </a:fld>
            <a:endParaRPr lang="en-US"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154229" y="5754061"/>
            <a:ext cx="6697472" cy="112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283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latin typeface="Arial"/>
              </a:rPr>
              <a:pPr/>
              <a:t>Friday, March 18, 16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294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latin typeface="Arial"/>
              </a:rPr>
              <a:pPr/>
              <a:t>Friday, March 18, 16</a:t>
            </a:fld>
            <a:endParaRPr lang="en-US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853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126514"/>
            <a:ext cx="3043123" cy="1794662"/>
          </a:xfrm>
        </p:spPr>
        <p:txBody>
          <a:bodyPr anchor="b">
            <a:noAutofit/>
          </a:bodyPr>
          <a:lstStyle>
            <a:lvl1pPr algn="l">
              <a:defRPr sz="3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560" y="1126514"/>
            <a:ext cx="8128000" cy="793292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3030120"/>
            <a:ext cx="3043123" cy="6035364"/>
          </a:xfrm>
        </p:spPr>
        <p:txBody>
          <a:bodyPr/>
          <a:lstStyle>
            <a:lvl1pPr marL="0" indent="0">
              <a:buNone/>
              <a:defRPr sz="2000"/>
            </a:lvl1pPr>
            <a:lvl2pPr marL="649726" indent="0">
              <a:buNone/>
              <a:defRPr sz="1700"/>
            </a:lvl2pPr>
            <a:lvl3pPr marL="1299458" indent="0">
              <a:buNone/>
              <a:defRPr sz="1400"/>
            </a:lvl3pPr>
            <a:lvl4pPr marL="1949196" indent="0">
              <a:buNone/>
              <a:defRPr sz="1300"/>
            </a:lvl4pPr>
            <a:lvl5pPr marL="2598925" indent="0">
              <a:buNone/>
              <a:defRPr sz="1300"/>
            </a:lvl5pPr>
            <a:lvl6pPr marL="3248653" indent="0">
              <a:buNone/>
              <a:defRPr sz="1300"/>
            </a:lvl6pPr>
            <a:lvl7pPr marL="3898390" indent="0">
              <a:buNone/>
              <a:defRPr sz="1300"/>
            </a:lvl7pPr>
            <a:lvl8pPr marL="4548112" indent="0">
              <a:buNone/>
              <a:defRPr sz="1300"/>
            </a:lvl8pPr>
            <a:lvl9pPr marL="519784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latin typeface="Arial"/>
              </a:rPr>
              <a:pPr/>
              <a:t>Friday, March 18, 16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8654" y="5091849"/>
            <a:ext cx="7932928" cy="2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740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127083"/>
            <a:ext cx="3047367" cy="1798997"/>
          </a:xfrm>
        </p:spPr>
        <p:txBody>
          <a:bodyPr anchor="b">
            <a:normAutofit/>
          </a:bodyPr>
          <a:lstStyle>
            <a:lvl1pPr algn="l">
              <a:defRPr sz="3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5580" y="1192108"/>
            <a:ext cx="8397355" cy="7822871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4600"/>
            </a:lvl1pPr>
            <a:lvl2pPr marL="649726" indent="0">
              <a:buNone/>
              <a:defRPr sz="4000"/>
            </a:lvl2pPr>
            <a:lvl3pPr marL="1299458" indent="0">
              <a:buNone/>
              <a:defRPr sz="3400"/>
            </a:lvl3pPr>
            <a:lvl4pPr marL="1949196" indent="0">
              <a:buNone/>
              <a:defRPr sz="2800"/>
            </a:lvl4pPr>
            <a:lvl5pPr marL="2598925" indent="0">
              <a:buNone/>
              <a:defRPr sz="2800"/>
            </a:lvl5pPr>
            <a:lvl6pPr marL="3248653" indent="0">
              <a:buNone/>
              <a:defRPr sz="2800"/>
            </a:lvl6pPr>
            <a:lvl7pPr marL="3898390" indent="0">
              <a:buNone/>
              <a:defRPr sz="2800"/>
            </a:lvl7pPr>
            <a:lvl8pPr marL="4548112" indent="0">
              <a:buNone/>
              <a:defRPr sz="2800"/>
            </a:lvl8pPr>
            <a:lvl9pPr marL="5197849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3034453"/>
            <a:ext cx="3043123" cy="6034227"/>
          </a:xfrm>
        </p:spPr>
        <p:txBody>
          <a:bodyPr/>
          <a:lstStyle>
            <a:lvl1pPr marL="0" indent="0">
              <a:buNone/>
              <a:defRPr sz="2000"/>
            </a:lvl1pPr>
            <a:lvl2pPr marL="649726" indent="0">
              <a:buNone/>
              <a:defRPr sz="1700"/>
            </a:lvl2pPr>
            <a:lvl3pPr marL="1299458" indent="0">
              <a:buNone/>
              <a:defRPr sz="1400"/>
            </a:lvl3pPr>
            <a:lvl4pPr marL="1949196" indent="0">
              <a:buNone/>
              <a:defRPr sz="1300"/>
            </a:lvl4pPr>
            <a:lvl5pPr marL="2598925" indent="0">
              <a:buNone/>
              <a:defRPr sz="1300"/>
            </a:lvl5pPr>
            <a:lvl6pPr marL="3248653" indent="0">
              <a:buNone/>
              <a:defRPr sz="1300"/>
            </a:lvl6pPr>
            <a:lvl7pPr marL="3898390" indent="0">
              <a:buNone/>
              <a:defRPr sz="1300"/>
            </a:lvl7pPr>
            <a:lvl8pPr marL="4548112" indent="0">
              <a:buNone/>
              <a:defRPr sz="1300"/>
            </a:lvl8pPr>
            <a:lvl9pPr marL="519784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latin typeface="Arial"/>
              </a:rPr>
              <a:pPr/>
              <a:t>Friday, March 18, 16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910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latin typeface="Arial"/>
              </a:rPr>
              <a:pPr/>
              <a:t>Friday, March 18, 16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821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866988"/>
            <a:ext cx="2926080" cy="8344747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866988"/>
            <a:ext cx="8561493" cy="83447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latin typeface="Arial"/>
              </a:rPr>
              <a:pPr/>
              <a:t>Friday, March 18, 16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890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155156" y="5753986"/>
            <a:ext cx="6696075" cy="158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384213"/>
            <a:ext cx="5592064" cy="90988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</a:defRPr>
            </a:lvl1pPr>
            <a:lvl2pPr marL="646022" indent="0">
              <a:buNone/>
              <a:defRPr sz="2800" b="1"/>
            </a:lvl2pPr>
            <a:lvl3pPr marL="1292079" indent="0">
              <a:buNone/>
              <a:defRPr sz="2600" b="1"/>
            </a:lvl3pPr>
            <a:lvl4pPr marL="1938147" indent="0">
              <a:buNone/>
              <a:defRPr sz="2300" b="1"/>
            </a:lvl4pPr>
            <a:lvl5pPr marL="2584206" indent="0">
              <a:buNone/>
              <a:defRPr sz="2300" b="1"/>
            </a:lvl5pPr>
            <a:lvl6pPr marL="3230291" indent="0">
              <a:buNone/>
              <a:defRPr sz="2300" b="1"/>
            </a:lvl6pPr>
            <a:lvl7pPr marL="3876300" indent="0">
              <a:buNone/>
              <a:defRPr sz="2300" b="1"/>
            </a:lvl7pPr>
            <a:lvl8pPr marL="4522349" indent="0">
              <a:buNone/>
              <a:defRPr sz="2300" b="1"/>
            </a:lvl8pPr>
            <a:lvl9pPr marL="5168381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67946"/>
            <a:ext cx="5592064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2496" y="2384213"/>
            <a:ext cx="5592064" cy="90988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6022" indent="0">
              <a:buNone/>
              <a:defRPr sz="2800" b="1"/>
            </a:lvl2pPr>
            <a:lvl3pPr marL="1292079" indent="0">
              <a:buNone/>
              <a:defRPr sz="2600" b="1"/>
            </a:lvl3pPr>
            <a:lvl4pPr marL="1938147" indent="0">
              <a:buNone/>
              <a:defRPr sz="2300" b="1"/>
            </a:lvl4pPr>
            <a:lvl5pPr marL="2584206" indent="0">
              <a:buNone/>
              <a:defRPr sz="2300" b="1"/>
            </a:lvl5pPr>
            <a:lvl6pPr marL="3230291" indent="0">
              <a:buNone/>
              <a:defRPr sz="2300" b="1"/>
            </a:lvl6pPr>
            <a:lvl7pPr marL="3876300" indent="0">
              <a:buNone/>
              <a:defRPr sz="2300" b="1"/>
            </a:lvl7pPr>
            <a:lvl8pPr marL="4522349" indent="0">
              <a:buNone/>
              <a:defRPr sz="2300" b="1"/>
            </a:lvl8pPr>
            <a:lvl9pPr marL="5168381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2496" y="3467946"/>
            <a:ext cx="5592064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7998-4689-E447-B208-9AFE98BBFE27}" type="datetime1">
              <a:rPr lang="en-US"/>
              <a:pPr>
                <a:defRPr/>
              </a:pPr>
              <a:t>16-03-18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182" hangingPunct="0">
              <a:defRPr>
                <a:sym typeface="Helvetica" charset="0"/>
              </a:defRPr>
            </a:lvl1pPr>
          </a:lstStyle>
          <a:p>
            <a:pPr>
              <a:defRPr/>
            </a:pPr>
            <a:fld id="{DC774D03-BECA-B74B-9D49-205FFF269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2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39106-919D-5846-9424-B39B6E6E713E}" type="datetime1">
              <a:rPr lang="en-US"/>
              <a:pPr>
                <a:defRPr/>
              </a:pPr>
              <a:t>16-03-18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7CF4E-7448-DD4F-928F-E8E373EFDB37}" type="datetime1">
              <a:rPr lang="en-US"/>
              <a:pPr>
                <a:defRPr/>
              </a:pPr>
              <a:t>16-03-18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182" hangingPunct="0">
              <a:defRPr>
                <a:sym typeface="Helvetica" charset="0"/>
              </a:defRPr>
            </a:lvl1pPr>
          </a:lstStyle>
          <a:p>
            <a:pPr>
              <a:defRPr/>
            </a:pPr>
            <a:fld id="{A4B57806-02FB-C843-A876-829D76382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8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8254" y="5091907"/>
            <a:ext cx="7932737" cy="317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126514"/>
            <a:ext cx="3043123" cy="1794662"/>
          </a:xfrm>
        </p:spPr>
        <p:txBody>
          <a:bodyPr anchor="b">
            <a:noAutofit/>
          </a:bodyPr>
          <a:lstStyle>
            <a:lvl1pPr algn="l">
              <a:defRPr sz="3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560" y="1126514"/>
            <a:ext cx="8128000" cy="793292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3030120"/>
            <a:ext cx="3043123" cy="6035364"/>
          </a:xfrm>
        </p:spPr>
        <p:txBody>
          <a:bodyPr/>
          <a:lstStyle>
            <a:lvl1pPr marL="0" indent="0">
              <a:buNone/>
              <a:defRPr sz="2000"/>
            </a:lvl1pPr>
            <a:lvl2pPr marL="646022" indent="0">
              <a:buNone/>
              <a:defRPr sz="1700"/>
            </a:lvl2pPr>
            <a:lvl3pPr marL="1292079" indent="0">
              <a:buNone/>
              <a:defRPr sz="1400"/>
            </a:lvl3pPr>
            <a:lvl4pPr marL="1938147" indent="0">
              <a:buNone/>
              <a:defRPr sz="1300"/>
            </a:lvl4pPr>
            <a:lvl5pPr marL="2584206" indent="0">
              <a:buNone/>
              <a:defRPr sz="1300"/>
            </a:lvl5pPr>
            <a:lvl6pPr marL="3230291" indent="0">
              <a:buNone/>
              <a:defRPr sz="1300"/>
            </a:lvl6pPr>
            <a:lvl7pPr marL="3876300" indent="0">
              <a:buNone/>
              <a:defRPr sz="1300"/>
            </a:lvl7pPr>
            <a:lvl8pPr marL="4522349" indent="0">
              <a:buNone/>
              <a:defRPr sz="1300"/>
            </a:lvl8pPr>
            <a:lvl9pPr marL="516838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09402-4643-0E41-8485-2E952BD5687F}" type="datetime1">
              <a:rPr lang="en-US"/>
              <a:pPr>
                <a:defRPr/>
              </a:pPr>
              <a:t>16-03-18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0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127083"/>
            <a:ext cx="3047367" cy="1798997"/>
          </a:xfrm>
        </p:spPr>
        <p:txBody>
          <a:bodyPr anchor="b"/>
          <a:lstStyle>
            <a:lvl1pPr algn="l">
              <a:defRPr sz="3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5580" y="1192108"/>
            <a:ext cx="8397355" cy="7822871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46022" indent="0">
              <a:buNone/>
              <a:defRPr sz="4000"/>
            </a:lvl2pPr>
            <a:lvl3pPr marL="1292079" indent="0">
              <a:buNone/>
              <a:defRPr sz="3400"/>
            </a:lvl3pPr>
            <a:lvl4pPr marL="1938147" indent="0">
              <a:buNone/>
              <a:defRPr sz="2800"/>
            </a:lvl4pPr>
            <a:lvl5pPr marL="2584206" indent="0">
              <a:buNone/>
              <a:defRPr sz="2800"/>
            </a:lvl5pPr>
            <a:lvl6pPr marL="3230291" indent="0">
              <a:buNone/>
              <a:defRPr sz="2800"/>
            </a:lvl6pPr>
            <a:lvl7pPr marL="3876300" indent="0">
              <a:buNone/>
              <a:defRPr sz="2800"/>
            </a:lvl7pPr>
            <a:lvl8pPr marL="4522349" indent="0">
              <a:buNone/>
              <a:defRPr sz="2800"/>
            </a:lvl8pPr>
            <a:lvl9pPr marL="5168381" indent="0">
              <a:buNone/>
              <a:defRPr sz="28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3034453"/>
            <a:ext cx="3043123" cy="6034227"/>
          </a:xfrm>
        </p:spPr>
        <p:txBody>
          <a:bodyPr/>
          <a:lstStyle>
            <a:lvl1pPr marL="0" indent="0">
              <a:buNone/>
              <a:defRPr sz="2000"/>
            </a:lvl1pPr>
            <a:lvl2pPr marL="646022" indent="0">
              <a:buNone/>
              <a:defRPr sz="1700"/>
            </a:lvl2pPr>
            <a:lvl3pPr marL="1292079" indent="0">
              <a:buNone/>
              <a:defRPr sz="1400"/>
            </a:lvl3pPr>
            <a:lvl4pPr marL="1938147" indent="0">
              <a:buNone/>
              <a:defRPr sz="1300"/>
            </a:lvl4pPr>
            <a:lvl5pPr marL="2584206" indent="0">
              <a:buNone/>
              <a:defRPr sz="1300"/>
            </a:lvl5pPr>
            <a:lvl6pPr marL="3230291" indent="0">
              <a:buNone/>
              <a:defRPr sz="1300"/>
            </a:lvl6pPr>
            <a:lvl7pPr marL="3876300" indent="0">
              <a:buNone/>
              <a:defRPr sz="1300"/>
            </a:lvl7pPr>
            <a:lvl8pPr marL="4522349" indent="0">
              <a:buNone/>
              <a:defRPr sz="1300"/>
            </a:lvl8pPr>
            <a:lvl9pPr marL="516838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B194-0C2C-8347-8036-5D2DD396F69D}" type="datetime1">
              <a:rPr lang="en-US"/>
              <a:pPr>
                <a:defRPr/>
              </a:pPr>
              <a:t>16-03-18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182" hangingPunct="0">
              <a:defRPr>
                <a:sym typeface="Helvetica" charset="0"/>
              </a:defRPr>
            </a:lvl1pPr>
          </a:lstStyle>
          <a:p>
            <a:pPr>
              <a:defRPr/>
            </a:pPr>
            <a:fld id="{F84F1679-38D0-6741-906C-CAA6B39C4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0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4325"/>
            <a:ext cx="13004800" cy="3254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197" tIns="64599" rIns="129197" bIns="64599" anchor="ctr"/>
          <a:lstStyle/>
          <a:p>
            <a:pPr algn="ctr" defTabSz="454182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6" y="758826"/>
            <a:ext cx="11703050" cy="1408112"/>
          </a:xfrm>
          <a:prstGeom prst="rect">
            <a:avLst/>
          </a:prstGeom>
        </p:spPr>
        <p:txBody>
          <a:bodyPr vert="horz" lIns="129197" tIns="64599" rIns="129197" bIns="645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6" y="2276474"/>
            <a:ext cx="1170305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9197" tIns="64599" rIns="129197" bIns="645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"/>
            <a:ext cx="13004800" cy="52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197" tIns="64599" rIns="129197" bIns="64599" anchor="ctr"/>
          <a:lstStyle/>
          <a:p>
            <a:pPr algn="ctr" defTabSz="454182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967" y="25401"/>
            <a:ext cx="4117975" cy="468314"/>
          </a:xfrm>
          <a:prstGeom prst="rect">
            <a:avLst/>
          </a:prstGeom>
        </p:spPr>
        <p:txBody>
          <a:bodyPr vert="horz" lIns="129197" tIns="64599" rIns="129197" bIns="64599" rtlCol="0" anchor="ctr"/>
          <a:lstStyle>
            <a:lvl1pPr algn="l" defTabSz="454182">
              <a:defRPr sz="1700" smtClean="0">
                <a:solidFill>
                  <a:srgbClr val="FFFFFF"/>
                </a:solidFill>
                <a:cs typeface="Helvetica" charset="0"/>
              </a:defRPr>
            </a:lvl1pPr>
          </a:lstStyle>
          <a:p>
            <a:pPr>
              <a:defRPr/>
            </a:pPr>
            <a:fld id="{32FC990F-A9FA-E144-91E4-47090C68A101}" type="datetime1">
              <a:rPr lang="en-US"/>
              <a:pPr>
                <a:defRPr/>
              </a:pPr>
              <a:t>16-03-18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00" y="25401"/>
            <a:ext cx="5851526" cy="468314"/>
          </a:xfrm>
          <a:prstGeom prst="rect">
            <a:avLst/>
          </a:prstGeom>
        </p:spPr>
        <p:txBody>
          <a:bodyPr vert="horz" lIns="129197" tIns="64599" rIns="129197" bIns="64599" rtlCol="0" anchor="ctr"/>
          <a:lstStyle>
            <a:lvl1pPr algn="ctr" defTabSz="454182">
              <a:defRPr sz="1700" dirty="0">
                <a:solidFill>
                  <a:srgbClr val="FFFFFF"/>
                </a:solidFill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863" y="25401"/>
            <a:ext cx="1516062" cy="468314"/>
          </a:xfrm>
          <a:prstGeom prst="rect">
            <a:avLst/>
          </a:prstGeom>
        </p:spPr>
        <p:txBody>
          <a:bodyPr vert="horz" lIns="129197" tIns="64599" rIns="129197" bIns="64599" rtlCol="0" anchor="ctr"/>
          <a:lstStyle>
            <a:lvl1pPr algn="l" defTabSz="1288498" hangingPunct="1">
              <a:defRPr sz="2000" b="1" smtClean="0">
                <a:solidFill>
                  <a:srgbClr val="FFFFFF"/>
                </a:solidFill>
                <a:latin typeface="Arial"/>
                <a:cs typeface="Helvetica" charset="0"/>
                <a:sym typeface="Arial" charset="0"/>
              </a:defRPr>
            </a:lvl1pPr>
          </a:lstStyle>
          <a:p>
            <a:pPr>
              <a:defRPr/>
            </a:pPr>
            <a:fld id="{1D636CA7-4539-D64F-A8CC-B3FFB24C5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hf hdr="0" ftr="0" dt="0"/>
  <p:txStyles>
    <p:titleStyle>
      <a:lvl1pPr algn="l" defTabSz="1291080" rtl="0" fontAlgn="base">
        <a:spcBef>
          <a:spcPct val="0"/>
        </a:spcBef>
        <a:spcAft>
          <a:spcPct val="0"/>
        </a:spcAft>
        <a:defRPr sz="5700" kern="1200" spc="-142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1291080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1291080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1291080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1291080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5667" algn="l" defTabSz="1291080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1351" algn="l" defTabSz="1291080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67044" algn="l" defTabSz="1291080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2719" algn="l" defTabSz="1291080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886" indent="-257886" algn="l" defTabSz="1291080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3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45551" indent="-257886" algn="l" defTabSz="1291080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33183" indent="-257886" algn="l" defTabSz="1291080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420833" indent="-257886" algn="l" defTabSz="1291080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78739" indent="-193028" algn="l" defTabSz="1291080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938147" indent="-258395" algn="l" defTabSz="1292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196569" indent="-258395" algn="l" defTabSz="1292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454999" indent="-258395" algn="l" defTabSz="1292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13417" indent="-258395" algn="l" defTabSz="1292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207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6022" algn="l" defTabSz="129207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079" algn="l" defTabSz="129207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8147" algn="l" defTabSz="129207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4206" algn="l" defTabSz="129207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0291" algn="l" defTabSz="129207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6300" algn="l" defTabSz="129207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2349" algn="l" defTabSz="129207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68381" algn="l" defTabSz="129207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9380" y="127002"/>
            <a:ext cx="1170463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306" tIns="50306" rIns="113955" bIns="503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9380" y="2273300"/>
            <a:ext cx="11704637" cy="747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306" tIns="50306" rIns="113955" bIns="50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666505" y="8880475"/>
            <a:ext cx="3397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0615" tIns="45277" rIns="90615" bIns="45277" numCol="1" anchor="t" anchorCtr="0" compatLnSpc="1">
            <a:prstTxWarp prst="textNoShape">
              <a:avLst/>
            </a:prstTxWarp>
          </a:bodyPr>
          <a:lstStyle>
            <a:lvl1pPr algn="ctr" defTabSz="1288631" hangingPunct="1">
              <a:lnSpc>
                <a:spcPct val="100000"/>
              </a:lnSpc>
              <a:defRPr sz="1600" smtClean="0">
                <a:solidFill>
                  <a:srgbClr val="000000"/>
                </a:solidFill>
                <a:latin typeface="Arial"/>
                <a:ea typeface="ＭＳ Ｐゴシック" charset="0"/>
                <a:cs typeface="Arial" charset="0"/>
                <a:sym typeface="Arial" charset="0"/>
              </a:defRPr>
            </a:lvl1pPr>
            <a:lvl2pPr>
              <a:defRPr sz="11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1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1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1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A4859942-63C2-5447-B033-CDEFC072A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ransition xmlns:p14="http://schemas.microsoft.com/office/powerpoint/2010/main"/>
  <p:hf hdr="0" ftr="0" dt="0"/>
  <p:txStyles>
    <p:titleStyle>
      <a:lvl1pPr marL="11113" indent="-11113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11113" indent="-11113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11113" indent="-11113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11113" indent="-11113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11113" indent="-11113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65566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8632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565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4607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422476" indent="-373397" algn="l" rtl="0" eaLnBrk="0" fontAlgn="base" hangingPunct="0">
        <a:spcBef>
          <a:spcPts val="1000"/>
        </a:spcBef>
        <a:spcAft>
          <a:spcPct val="0"/>
        </a:spcAft>
        <a:buSzPct val="100000"/>
        <a:buFont typeface="Arial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808531" indent="-311701" algn="l" rtl="0" eaLnBrk="0" fontAlgn="base" hangingPunct="0">
        <a:spcBef>
          <a:spcPts val="900"/>
        </a:spcBef>
        <a:spcAft>
          <a:spcPct val="0"/>
        </a:spcAft>
        <a:buSzPct val="100000"/>
        <a:buFont typeface="Arial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246790" indent="-249993" algn="l" rtl="0" eaLnBrk="0" fontAlgn="base" hangingPunct="0">
        <a:spcBef>
          <a:spcPts val="799"/>
        </a:spcBef>
        <a:spcAft>
          <a:spcPct val="0"/>
        </a:spcAft>
        <a:buSzPct val="100000"/>
        <a:buFont typeface="Arial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745192" indent="-249993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245179" indent="-249993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699203" indent="-250110" algn="l" rtl="0" fontAlgn="base">
        <a:spcBef>
          <a:spcPts val="700"/>
        </a:spcBef>
        <a:spcAft>
          <a:spcPct val="0"/>
        </a:spcAft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152178" indent="-250110" algn="l" rtl="0" fontAlgn="base">
        <a:spcBef>
          <a:spcPts val="700"/>
        </a:spcBef>
        <a:spcAft>
          <a:spcPct val="0"/>
        </a:spcAft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605195" indent="-250110" algn="l" rtl="0" fontAlgn="base">
        <a:spcBef>
          <a:spcPts val="700"/>
        </a:spcBef>
        <a:spcAft>
          <a:spcPct val="0"/>
        </a:spcAft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058187" indent="-250110" algn="l" rtl="0" fontAlgn="base">
        <a:spcBef>
          <a:spcPts val="700"/>
        </a:spcBef>
        <a:spcAft>
          <a:spcPct val="0"/>
        </a:spcAft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959" algn="l" defTabSz="45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974" algn="l" defTabSz="45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029" algn="l" defTabSz="45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004" algn="l" defTabSz="45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5043" algn="l" defTabSz="45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8033" algn="l" defTabSz="45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1067" algn="l" defTabSz="45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4070" algn="l" defTabSz="45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図 6" descr="candles2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165100"/>
            <a:ext cx="2528887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図 11" descr="candles2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801" y="165100"/>
            <a:ext cx="2528887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1864" y="282576"/>
            <a:ext cx="8499474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197" tIns="64599" rIns="129197" bIns="645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878" y="8882062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197" tIns="64599" rIns="129197" bIns="64599" numCol="1" anchor="t" anchorCtr="0" compatLnSpc="1">
            <a:prstTxWarp prst="textNoShape">
              <a:avLst/>
            </a:prstTxWarp>
          </a:bodyPr>
          <a:lstStyle>
            <a:lvl1pPr defTabSz="1292079" eaLnBrk="1" fontAlgn="auto" hangingPunct="1">
              <a:spcBef>
                <a:spcPts val="0"/>
              </a:spcBef>
              <a:spcAft>
                <a:spcPts val="0"/>
              </a:spcAft>
              <a:defRPr kumimoji="1" sz="20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15702" y="8882062"/>
            <a:ext cx="10382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197" tIns="64599" rIns="129197" bIns="64599" numCol="1" anchor="t" anchorCtr="0" compatLnSpc="1">
            <a:prstTxWarp prst="textNoShape">
              <a:avLst/>
            </a:prstTxWarp>
          </a:bodyPr>
          <a:lstStyle>
            <a:lvl1pPr algn="r" defTabSz="1292079" eaLnBrk="1" fontAlgn="auto" hangingPunct="1">
              <a:spcBef>
                <a:spcPts val="0"/>
              </a:spcBef>
              <a:spcAft>
                <a:spcPts val="0"/>
              </a:spcAft>
              <a:defRPr kumimoji="1" sz="2000" smtClean="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fld id="{12A2BCD9-783E-544B-80DE-8BE03F82F82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561976" y="8972550"/>
            <a:ext cx="11880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9197" tIns="64599" rIns="129197" bIns="64599"/>
          <a:lstStyle/>
          <a:p>
            <a:endParaRPr lang="en-US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2459038" y="1497013"/>
            <a:ext cx="819149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9197" tIns="64599" rIns="129197" bIns="64599"/>
          <a:lstStyle/>
          <a:p>
            <a:endParaRPr lang="en-US"/>
          </a:p>
        </p:txBody>
      </p:sp>
      <p:sp>
        <p:nvSpPr>
          <p:cNvPr id="2334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6" y="1908177"/>
            <a:ext cx="1170305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197" tIns="64599" rIns="129197" bIns="645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3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7015256" y="8923338"/>
            <a:ext cx="5938837" cy="676275"/>
          </a:xfrm>
          <a:prstGeom prst="rect">
            <a:avLst/>
          </a:prstGeom>
        </p:spPr>
        <p:txBody>
          <a:bodyPr lIns="129197" tIns="64599" rIns="129197" bIns="64599"/>
          <a:lstStyle>
            <a:lvl1pPr defTabSz="1292079" fontAlgn="auto" hangingPunct="1">
              <a:spcBef>
                <a:spcPts val="0"/>
              </a:spcBef>
              <a:spcAft>
                <a:spcPts val="0"/>
              </a:spcAft>
              <a:defRPr kumimoji="1" sz="2100" smtClean="0"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UMEHARA Saori, 28</a:t>
            </a:r>
            <a:r>
              <a:rPr lang="en-US" altLang="ja-JP" baseline="30000"/>
              <a:t>th</a:t>
            </a:r>
            <a:r>
              <a:rPr lang="en-US" altLang="ja-JP"/>
              <a:t> Jul. 2011, PANIC11</a:t>
            </a:r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  <a:cs typeface="ＭＳ Ｐゴシック" charset="0"/>
        </a:defRPr>
      </a:lvl5pPr>
      <a:lvl6pPr marL="646022" algn="ctr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1292079" algn="ctr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938147" algn="ctr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2584206" algn="ctr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484174" indent="-484174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5"/>
        </a:buBlip>
        <a:defRPr kumimoji="1" sz="3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ＭＳ Ｐゴシック" charset="0"/>
        </a:defRPr>
      </a:lvl1pPr>
      <a:lvl2pPr marL="1049008" indent="-403498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6"/>
        </a:buBlip>
        <a:defRPr kumimoji="1" sz="31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613887" indent="-322757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7"/>
        </a:buBlip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2261018" indent="-322757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7"/>
        </a:buBlip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906539" indent="-322757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7"/>
        </a:buBlip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3553297" indent="-322993" algn="l" rtl="0" fontAlgn="base">
        <a:spcBef>
          <a:spcPct val="20000"/>
        </a:spcBef>
        <a:spcAft>
          <a:spcPct val="0"/>
        </a:spcAft>
        <a:buSzPct val="150000"/>
        <a:buBlip>
          <a:blip r:embed="rId7"/>
        </a:buBlip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4199324" indent="-322993" algn="l" rtl="0" fontAlgn="base">
        <a:spcBef>
          <a:spcPct val="20000"/>
        </a:spcBef>
        <a:spcAft>
          <a:spcPct val="0"/>
        </a:spcAft>
        <a:buSzPct val="150000"/>
        <a:buBlip>
          <a:blip r:embed="rId7"/>
        </a:buBlip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4845367" indent="-322993" algn="l" rtl="0" fontAlgn="base">
        <a:spcBef>
          <a:spcPct val="20000"/>
        </a:spcBef>
        <a:spcAft>
          <a:spcPct val="0"/>
        </a:spcAft>
        <a:buSzPct val="150000"/>
        <a:buBlip>
          <a:blip r:embed="rId7"/>
        </a:buBlip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5491396" indent="-322993" algn="l" rtl="0" fontAlgn="base">
        <a:spcBef>
          <a:spcPct val="20000"/>
        </a:spcBef>
        <a:spcAft>
          <a:spcPct val="0"/>
        </a:spcAft>
        <a:buSzPct val="150000"/>
        <a:buBlip>
          <a:blip r:embed="rId7"/>
        </a:buBlip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129207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6022" algn="l" defTabSz="129207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079" algn="l" defTabSz="129207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8147" algn="l" defTabSz="129207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4206" algn="l" defTabSz="129207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0291" algn="l" defTabSz="129207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6300" algn="l" defTabSz="129207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2349" algn="l" defTabSz="129207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68381" algn="l" defTabSz="129207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4325"/>
            <a:ext cx="13004800" cy="3254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258" tIns="64629" rIns="129258" bIns="64629" anchor="ctr"/>
          <a:lstStyle/>
          <a:p>
            <a:pPr algn="ctr" defTabSz="1292677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6" y="758826"/>
            <a:ext cx="11703050" cy="1408112"/>
          </a:xfrm>
          <a:prstGeom prst="rect">
            <a:avLst/>
          </a:prstGeom>
        </p:spPr>
        <p:txBody>
          <a:bodyPr vert="horz" lIns="129258" tIns="64629" rIns="129258" bIns="646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6" y="2276474"/>
            <a:ext cx="1170305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9258" tIns="64629" rIns="129258" bIns="64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"/>
            <a:ext cx="13004800" cy="52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258" tIns="64629" rIns="129258" bIns="64629" anchor="ctr"/>
          <a:lstStyle/>
          <a:p>
            <a:pPr algn="ctr" defTabSz="1292677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967" y="25401"/>
            <a:ext cx="4117975" cy="468314"/>
          </a:xfrm>
          <a:prstGeom prst="rect">
            <a:avLst/>
          </a:prstGeom>
        </p:spPr>
        <p:txBody>
          <a:bodyPr vert="horz" lIns="129258" tIns="64629" rIns="129258" bIns="64629" rtlCol="0" anchor="ctr"/>
          <a:lstStyle>
            <a:lvl1pPr algn="l" defTabSz="1292677" fontAlgn="auto" hangingPunct="1">
              <a:spcBef>
                <a:spcPts val="0"/>
              </a:spcBef>
              <a:spcAft>
                <a:spcPts val="0"/>
              </a:spcAft>
              <a:defRPr sz="1700" smtClean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A80CB818-7379-467D-8E76-EF9D9074A26C}" type="datetime2">
              <a:rPr lang="en-US"/>
              <a:pPr>
                <a:defRPr/>
              </a:pPr>
              <a:t>Friday, March 18,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00" y="25401"/>
            <a:ext cx="5851526" cy="468314"/>
          </a:xfrm>
          <a:prstGeom prst="rect">
            <a:avLst/>
          </a:prstGeom>
        </p:spPr>
        <p:txBody>
          <a:bodyPr vert="horz" lIns="129258" tIns="64629" rIns="129258" bIns="64629" rtlCol="0" anchor="ctr"/>
          <a:lstStyle>
            <a:lvl1pPr algn="r" defTabSz="1292677" fontAlgn="auto" hangingPunct="1">
              <a:spcBef>
                <a:spcPts val="0"/>
              </a:spcBef>
              <a:spcAft>
                <a:spcPts val="0"/>
              </a:spcAft>
              <a:defRPr sz="1700" dirty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863" y="25401"/>
            <a:ext cx="1516062" cy="468314"/>
          </a:xfrm>
          <a:prstGeom prst="rect">
            <a:avLst/>
          </a:prstGeom>
        </p:spPr>
        <p:txBody>
          <a:bodyPr vert="horz" lIns="129258" tIns="64629" rIns="129258" bIns="64629" rtlCol="0" anchor="ctr"/>
          <a:lstStyle>
            <a:lvl1pPr algn="l" defTabSz="1292677" fontAlgn="auto" hangingPunct="1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67644075-AE0C-F54D-8E5A-EA204B2A47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sldNum="0" hdr="0" ftr="0" dt="0"/>
  <p:txStyles>
    <p:titleStyle>
      <a:lvl1pPr algn="l" defTabSz="1292667" rtl="0" fontAlgn="base">
        <a:spcBef>
          <a:spcPct val="0"/>
        </a:spcBef>
        <a:spcAft>
          <a:spcPct val="0"/>
        </a:spcAft>
        <a:defRPr sz="5700" kern="1200" spc="-142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1292667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1292667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1292667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1292667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5667" algn="l" defTabSz="1292667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1351" algn="l" defTabSz="1292667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67044" algn="l" defTabSz="1292667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2719" algn="l" defTabSz="1292667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886" indent="-257886" algn="l" defTabSz="1292667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3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45551" indent="-257886" algn="l" defTabSz="1292667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33183" indent="-257886" algn="l" defTabSz="1292667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420833" indent="-257886" algn="l" defTabSz="1292667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80324" indent="-193028" algn="l" defTabSz="1292667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939042" indent="-258516" algn="l" defTabSz="12926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197581" indent="-258516" algn="l" defTabSz="12926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456129" indent="-258516" algn="l" defTabSz="12926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14663" indent="-258516" algn="l" defTabSz="12926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2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6319" algn="l" defTabSz="1292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677" algn="l" defTabSz="1292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9042" algn="l" defTabSz="1292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396" algn="l" defTabSz="1292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1776" algn="l" defTabSz="1292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089" algn="l" defTabSz="1292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4435" algn="l" defTabSz="1292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70762" algn="l" defTabSz="1292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4007"/>
            <a:ext cx="13004800" cy="325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45" tIns="64973" rIns="129945" bIns="64973" rtlCol="0" anchor="ctr"/>
          <a:lstStyle/>
          <a:p>
            <a:pPr algn="ctr" defTabSz="1299458" fontAlgn="auto" hangingPunct="1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758615"/>
            <a:ext cx="11704320" cy="1408853"/>
          </a:xfrm>
          <a:prstGeom prst="rect">
            <a:avLst/>
          </a:prstGeom>
        </p:spPr>
        <p:txBody>
          <a:bodyPr vert="horz" lIns="129945" tIns="64973" rIns="129945" bIns="649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0"/>
            <a:ext cx="11704320" cy="6935893"/>
          </a:xfrm>
          <a:prstGeom prst="rect">
            <a:avLst/>
          </a:prstGeom>
        </p:spPr>
        <p:txBody>
          <a:bodyPr vert="horz" lIns="129945" tIns="64973" rIns="129945" bIns="649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3004800" cy="520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45" tIns="64973" rIns="129945" bIns="64973" rtlCol="0" anchor="ctr"/>
          <a:lstStyle/>
          <a:p>
            <a:pPr algn="ctr" defTabSz="1299458" fontAlgn="auto" hangingPunct="1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26011"/>
            <a:ext cx="4118187" cy="468173"/>
          </a:xfrm>
          <a:prstGeom prst="rect">
            <a:avLst/>
          </a:prstGeom>
        </p:spPr>
        <p:txBody>
          <a:bodyPr vert="horz" lIns="129945" tIns="64973" rIns="129945" bIns="64973" rtlCol="0" anchor="ctr"/>
          <a:lstStyle>
            <a:lvl1pPr algn="l">
              <a:defRPr sz="1700">
                <a:solidFill>
                  <a:srgbClr val="FFFFFF"/>
                </a:solidFill>
              </a:defRPr>
            </a:lvl1pPr>
          </a:lstStyle>
          <a:p>
            <a:pPr defTabSz="1299458" fontAlgn="auto" hangingPunct="1">
              <a:spcBef>
                <a:spcPts val="0"/>
              </a:spcBef>
              <a:spcAft>
                <a:spcPts val="0"/>
              </a:spcAft>
            </a:pPr>
            <a:fld id="{A80CB818-7379-467D-8E76-EF9D9074A26C}" type="datetime2">
              <a:rPr lang="en-US" smtClean="0">
                <a:latin typeface="Arial"/>
              </a:rPr>
              <a:pPr defTabSz="1299458" fontAlgn="auto" hangingPunct="1">
                <a:spcBef>
                  <a:spcPts val="0"/>
                </a:spcBef>
                <a:spcAft>
                  <a:spcPts val="0"/>
                </a:spcAft>
              </a:pPr>
              <a:t>Friday, March 18, 16</a:t>
            </a:fld>
            <a:endParaRPr lang="en-US" dirty="0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00" y="26011"/>
            <a:ext cx="5852160" cy="468173"/>
          </a:xfrm>
          <a:prstGeom prst="rect">
            <a:avLst/>
          </a:prstGeom>
        </p:spPr>
        <p:txBody>
          <a:bodyPr vert="horz" lIns="129945" tIns="64973" rIns="129945" bIns="64973" rtlCol="0" anchor="ctr"/>
          <a:lstStyle>
            <a:lvl1pPr algn="ctr">
              <a:defRPr sz="1700">
                <a:solidFill>
                  <a:srgbClr val="FFFFFF"/>
                </a:solidFill>
              </a:defRPr>
            </a:lvl1pPr>
          </a:lstStyle>
          <a:p>
            <a:pPr algn="r" defTabSz="1299458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26011"/>
            <a:ext cx="1517227" cy="468173"/>
          </a:xfrm>
          <a:prstGeom prst="rect">
            <a:avLst/>
          </a:prstGeom>
        </p:spPr>
        <p:txBody>
          <a:bodyPr vert="horz" lIns="129945" tIns="64973" rIns="129945" bIns="64973" rtlCol="0" anchor="ctr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pPr defTabSz="1299458" fontAlgn="auto" hangingPunct="1">
              <a:spcBef>
                <a:spcPts val="0"/>
              </a:spcBef>
              <a:spcAft>
                <a:spcPts val="0"/>
              </a:spcAft>
            </a:pPr>
            <a:fld id="{0CFEC368-1D7A-4F81-ABF6-AE0E36BAF64C}" type="slidenum">
              <a:rPr lang="en-US" smtClean="0">
                <a:latin typeface="Arial"/>
              </a:rPr>
              <a:pPr defTabSz="1299458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8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hf sldNum="0" hdr="0" ftr="0" dt="0"/>
  <p:txStyles>
    <p:titleStyle>
      <a:lvl1pPr algn="l" defTabSz="1299458" rtl="0" eaLnBrk="1" latinLnBrk="0" hangingPunct="1">
        <a:spcBef>
          <a:spcPct val="0"/>
        </a:spcBef>
        <a:buNone/>
        <a:defRPr sz="5700" kern="1200" spc="-142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9891" indent="-259891" algn="l" defTabSz="129945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649726" indent="-259891" algn="l" defTabSz="129945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561" indent="-259891" algn="l" defTabSz="1299458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29403" indent="-259891" algn="l" defTabSz="129945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89298" indent="-194920" algn="l" defTabSz="1299458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949196" indent="-259891" algn="l" defTabSz="129945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083" indent="-259891" algn="l" defTabSz="129945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468975" indent="-259891" algn="l" defTabSz="129945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8870" indent="-259891" algn="l" defTabSz="129945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4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726" algn="l" defTabSz="12994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458" algn="l" defTabSz="12994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196" algn="l" defTabSz="12994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925" algn="l" defTabSz="12994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653" algn="l" defTabSz="12994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390" algn="l" defTabSz="12994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112" algn="l" defTabSz="12994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7849" algn="l" defTabSz="12994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9.emf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31.emf"/><Relationship Id="rId3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wmf"/><Relationship Id="rId3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AutoShape 12"/>
          <p:cNvSpPr>
            <a:spLocks/>
          </p:cNvSpPr>
          <p:nvPr/>
        </p:nvSpPr>
        <p:spPr bwMode="auto">
          <a:xfrm>
            <a:off x="165697" y="844352"/>
            <a:ext cx="6768752" cy="77048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431" tIns="50431" rIns="50431" bIns="50431" anchor="ctr"/>
          <a:lstStyle/>
          <a:p>
            <a:pPr defTabSz="454064">
              <a:defRPr/>
            </a:pPr>
            <a:r>
              <a:rPr lang="en-US" sz="4400" b="1" dirty="0" err="1" smtClean="0">
                <a:cs typeface="Helvetica" charset="0"/>
              </a:rPr>
              <a:t>Neutrinoless</a:t>
            </a:r>
            <a:r>
              <a:rPr lang="en-US" sz="4400" b="1" dirty="0" smtClean="0">
                <a:cs typeface="Helvetica" charset="0"/>
              </a:rPr>
              <a:t> Double Beta Decay in</a:t>
            </a:r>
          </a:p>
          <a:p>
            <a:pPr defTabSz="454064">
              <a:defRPr/>
            </a:pPr>
            <a:r>
              <a:rPr lang="en-US" sz="4400" b="1" dirty="0" smtClean="0">
                <a:cs typeface="Helvetica" charset="0"/>
              </a:rPr>
              <a:t>Liquid Scintillator</a:t>
            </a:r>
          </a:p>
          <a:p>
            <a:pPr defTabSz="454064">
              <a:defRPr/>
            </a:pPr>
            <a:endParaRPr lang="en-US" sz="4400" b="1" dirty="0">
              <a:cs typeface="Helvetica" charset="0"/>
            </a:endParaRPr>
          </a:p>
          <a:p>
            <a:pPr defTabSz="454064">
              <a:defRPr/>
            </a:pPr>
            <a:endParaRPr lang="en-US" sz="4400" b="1" dirty="0" smtClean="0">
              <a:cs typeface="Helvetica" charset="0"/>
            </a:endParaRPr>
          </a:p>
          <a:p>
            <a:pPr defTabSz="454064">
              <a:defRPr/>
            </a:pPr>
            <a:endParaRPr lang="en-US" sz="2300" i="1" dirty="0">
              <a:cs typeface="Helvetica" charset="0"/>
            </a:endParaRPr>
          </a:p>
          <a:p>
            <a:pPr defTabSz="454064">
              <a:defRPr/>
            </a:pPr>
            <a:r>
              <a:rPr lang="en-US" sz="2800" i="1" dirty="0" smtClean="0">
                <a:cs typeface="Helvetica" charset="0"/>
              </a:rPr>
              <a:t>Mark </a:t>
            </a:r>
            <a:r>
              <a:rPr lang="en-US" sz="2800" i="1" dirty="0">
                <a:cs typeface="Helvetica" charset="0"/>
              </a:rPr>
              <a:t>Chen</a:t>
            </a:r>
          </a:p>
          <a:p>
            <a:pPr defTabSz="454064">
              <a:defRPr/>
            </a:pPr>
            <a:r>
              <a:rPr lang="en-US" sz="2800" i="1" dirty="0">
                <a:cs typeface="Helvetica" charset="0"/>
              </a:rPr>
              <a:t>Queen’s </a:t>
            </a:r>
            <a:r>
              <a:rPr lang="en-US" sz="2800" i="1" dirty="0" smtClean="0">
                <a:cs typeface="Helvetica" charset="0"/>
              </a:rPr>
              <a:t>University</a:t>
            </a:r>
            <a:endParaRPr lang="en-US" sz="2300" i="1" dirty="0" smtClean="0">
              <a:solidFill>
                <a:srgbClr val="660066"/>
              </a:solidFill>
              <a:cs typeface="Helvetica" charset="0"/>
            </a:endParaRPr>
          </a:p>
          <a:p>
            <a:pPr defTabSz="454064">
              <a:defRPr/>
            </a:pPr>
            <a:endParaRPr lang="en-US" sz="2300" i="1" dirty="0">
              <a:solidFill>
                <a:srgbClr val="660066"/>
              </a:solidFill>
              <a:cs typeface="Helvetica" charset="0"/>
            </a:endParaRPr>
          </a:p>
          <a:p>
            <a:pPr defTabSz="454064">
              <a:defRPr/>
            </a:pPr>
            <a:endParaRPr lang="en-US" sz="2300" i="1" dirty="0" smtClean="0">
              <a:solidFill>
                <a:srgbClr val="660066"/>
              </a:solidFill>
              <a:cs typeface="Helvetica" charset="0"/>
            </a:endParaRPr>
          </a:p>
          <a:p>
            <a:pPr defTabSz="454064">
              <a:defRPr/>
            </a:pPr>
            <a:endParaRPr lang="en-US" sz="2300" i="1" dirty="0">
              <a:solidFill>
                <a:srgbClr val="660066"/>
              </a:solidFill>
              <a:cs typeface="Helvetica" charset="0"/>
            </a:endParaRPr>
          </a:p>
          <a:p>
            <a:pPr defTabSz="454064">
              <a:defRPr/>
            </a:pPr>
            <a:r>
              <a:rPr lang="en-US" sz="2300" i="1" dirty="0" err="1" smtClean="0">
                <a:solidFill>
                  <a:srgbClr val="660066"/>
                </a:solidFill>
                <a:cs typeface="Helvetica" charset="0"/>
              </a:rPr>
              <a:t>FroST</a:t>
            </a:r>
            <a:r>
              <a:rPr lang="en-US" sz="2300" i="1" dirty="0" smtClean="0">
                <a:solidFill>
                  <a:srgbClr val="660066"/>
                </a:solidFill>
                <a:cs typeface="Helvetica" charset="0"/>
              </a:rPr>
              <a:t> Workshop</a:t>
            </a:r>
            <a:endParaRPr lang="en-US" sz="2300" i="1" dirty="0">
              <a:solidFill>
                <a:srgbClr val="660066"/>
              </a:solidFill>
              <a:cs typeface="Helvetica" charset="0"/>
            </a:endParaRPr>
          </a:p>
          <a:p>
            <a:pPr defTabSz="454064">
              <a:defRPr/>
            </a:pPr>
            <a:r>
              <a:rPr lang="en-US" sz="2300" i="1" dirty="0" smtClean="0">
                <a:solidFill>
                  <a:srgbClr val="660066"/>
                </a:solidFill>
                <a:cs typeface="Helvetica" charset="0"/>
              </a:rPr>
              <a:t>March 18, 2016</a:t>
            </a:r>
            <a:endParaRPr lang="en-US" dirty="0">
              <a:solidFill>
                <a:srgbClr val="660066"/>
              </a:solidFill>
              <a:cs typeface="Helvetica" charset="0"/>
            </a:endParaRPr>
          </a:p>
        </p:txBody>
      </p:sp>
      <p:pic>
        <p:nvPicPr>
          <p:cNvPr id="5" name="Picture 4" descr="tumblr_inline_n5tta2giHZ1sfqy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2" y="1"/>
            <a:ext cx="6552728" cy="984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013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00" y="1347788"/>
            <a:ext cx="5403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77492">
            <a:normAutofit/>
          </a:bodyPr>
          <a:lstStyle/>
          <a:p>
            <a:pPr marL="62878" indent="0" algn="l" eaLnBrk="1" hangingPunct="1">
              <a:defRPr/>
            </a:pPr>
            <a:r>
              <a:rPr lang="en-US" sz="6000" dirty="0" err="1">
                <a:latin typeface="Helvetica"/>
                <a:cs typeface="Helvetica"/>
              </a:rPr>
              <a:t>Neutrinoless</a:t>
            </a:r>
            <a:r>
              <a:rPr lang="en-US" sz="6000" dirty="0">
                <a:latin typeface="Helvetica"/>
                <a:cs typeface="Helvetica"/>
              </a:rPr>
              <a:t> Double Beta Decay Amplitude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>
          <a:xfrm>
            <a:off x="649380" y="2273300"/>
            <a:ext cx="6500811" cy="7475538"/>
          </a:xfrm>
        </p:spPr>
        <p:txBody>
          <a:bodyPr rIns="177492"/>
          <a:lstStyle/>
          <a:p>
            <a:pPr marL="423191" indent="-374286" eaLnBrk="1" hangingPunct="1">
              <a:defRPr/>
            </a:pPr>
            <a:r>
              <a:rPr lang="en-US" sz="3100" dirty="0">
                <a:latin typeface="Helvetica"/>
                <a:cs typeface="Helvetica"/>
              </a:rPr>
              <a:t>if and only if </a:t>
            </a:r>
            <a:r>
              <a:rPr lang="en-US" sz="3100" dirty="0" err="1">
                <a:latin typeface="Helvetica"/>
                <a:cs typeface="Helvetica"/>
              </a:rPr>
              <a:t>Majorana</a:t>
            </a:r>
            <a:endParaRPr lang="en-US" sz="3100" dirty="0">
              <a:latin typeface="Helvetica"/>
              <a:cs typeface="Helvetica"/>
            </a:endParaRPr>
          </a:p>
          <a:p>
            <a:pPr marL="860196" lvl="1" indent="-313033" eaLnBrk="1" hangingPunct="1">
              <a:defRPr/>
            </a:pPr>
            <a:r>
              <a:rPr lang="en-US" sz="2400" dirty="0">
                <a:latin typeface="Helvetica"/>
                <a:cs typeface="Helvetica"/>
              </a:rPr>
              <a:t>antineutrino = neutrino</a:t>
            </a:r>
          </a:p>
          <a:p>
            <a:pPr marL="423191" indent="-374286" eaLnBrk="1" hangingPunct="1">
              <a:defRPr/>
            </a:pPr>
            <a:r>
              <a:rPr lang="en-US" sz="3100" dirty="0" smtClean="0">
                <a:latin typeface="Helvetica"/>
                <a:cs typeface="Helvetica"/>
              </a:rPr>
              <a:t>chirality mismatch</a:t>
            </a:r>
            <a:endParaRPr lang="en-US" sz="3100" dirty="0">
              <a:latin typeface="Helvetica"/>
              <a:cs typeface="Helvetica"/>
            </a:endParaRPr>
          </a:p>
          <a:p>
            <a:pPr marL="860196" lvl="1" indent="-313033" eaLnBrk="1" hangingPunct="1">
              <a:defRPr/>
            </a:pPr>
            <a:r>
              <a:rPr lang="en-US" sz="2400" dirty="0">
                <a:latin typeface="Helvetica"/>
                <a:cs typeface="Helvetica"/>
              </a:rPr>
              <a:t>antineutrino is dominantly right-handed </a:t>
            </a:r>
            <a:r>
              <a:rPr lang="en-US" sz="2400" dirty="0" smtClean="0">
                <a:latin typeface="Helvetica"/>
                <a:cs typeface="Helvetica"/>
              </a:rPr>
              <a:t>with </a:t>
            </a:r>
            <a:r>
              <a:rPr lang="en-US" sz="2400" dirty="0">
                <a:latin typeface="Helvetica"/>
                <a:cs typeface="Helvetica"/>
              </a:rPr>
              <a:t>component m/E that is left-</a:t>
            </a:r>
            <a:r>
              <a:rPr lang="en-US" sz="2400" dirty="0" smtClean="0">
                <a:latin typeface="Helvetica"/>
                <a:cs typeface="Helvetica"/>
              </a:rPr>
              <a:t>handed</a:t>
            </a:r>
            <a:endParaRPr lang="en-US" sz="2400" dirty="0">
              <a:latin typeface="Helvetica"/>
              <a:cs typeface="Helvetica"/>
            </a:endParaRPr>
          </a:p>
          <a:p>
            <a:pPr marL="423191" indent="-374286" eaLnBrk="1" hangingPunct="1">
              <a:defRPr/>
            </a:pPr>
            <a:r>
              <a:rPr lang="en-US" sz="3100" dirty="0">
                <a:latin typeface="Helvetica"/>
                <a:cs typeface="Helvetica"/>
              </a:rPr>
              <a:t>amplitude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911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316" y="4013203"/>
            <a:ext cx="2984501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11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9065" y="5884864"/>
            <a:ext cx="3624262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1142" name="Rectangle 8"/>
          <p:cNvSpPr>
            <a:spLocks/>
          </p:cNvSpPr>
          <p:nvPr/>
        </p:nvSpPr>
        <p:spPr bwMode="auto">
          <a:xfrm>
            <a:off x="5422901" y="6184902"/>
            <a:ext cx="5324474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1886" bIns="0">
            <a:spAutoFit/>
          </a:bodyPr>
          <a:lstStyle/>
          <a:p>
            <a:pPr marL="50618" defTabSz="1287914" hangingPunct="1">
              <a:lnSpc>
                <a:spcPct val="97000"/>
              </a:lnSpc>
            </a:pPr>
            <a:r>
              <a:rPr lang="en-US" sz="2800">
                <a:solidFill>
                  <a:srgbClr val="200063"/>
                </a:solidFill>
                <a:latin typeface="Arial Italic" charset="0"/>
                <a:cs typeface="Arial Italic" charset="0"/>
                <a:sym typeface="Arial Italic" charset="0"/>
              </a:rPr>
              <a:t>decay rate is amplitude squared, </a:t>
            </a:r>
          </a:p>
          <a:p>
            <a:pPr marL="50618" defTabSz="1287914" hangingPunct="1">
              <a:lnSpc>
                <a:spcPct val="97000"/>
              </a:lnSpc>
            </a:pPr>
            <a:r>
              <a:rPr lang="en-US" sz="2800">
                <a:solidFill>
                  <a:srgbClr val="200063"/>
                </a:solidFill>
                <a:latin typeface="Arial Italic" charset="0"/>
                <a:cs typeface="Arial Italic" charset="0"/>
                <a:sym typeface="Arial Italic" charset="0"/>
              </a:rPr>
              <a:t>hence</a:t>
            </a:r>
          </a:p>
        </p:txBody>
      </p:sp>
      <p:pic>
        <p:nvPicPr>
          <p:cNvPr id="9114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863" y="6616792"/>
            <a:ext cx="1770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1144" name="TextBox 1"/>
          <p:cNvSpPr txBox="1">
            <a:spLocks noChangeArrowheads="1"/>
          </p:cNvSpPr>
          <p:nvPr/>
        </p:nvSpPr>
        <p:spPr bwMode="auto">
          <a:xfrm>
            <a:off x="525465" y="7756563"/>
            <a:ext cx="11809412" cy="52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3" tIns="45405" rIns="90853" bIns="45405">
            <a:spAutoFit/>
          </a:bodyPr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2800" i="1" dirty="0"/>
              <a:t>take note: it’s the sum of complex-valued </a:t>
            </a:r>
            <a:r>
              <a:rPr lang="en-US" sz="2800" i="1" dirty="0" err="1"/>
              <a:t>U</a:t>
            </a:r>
            <a:r>
              <a:rPr lang="en-US" sz="2800" i="1" baseline="-25000" dirty="0" err="1"/>
              <a:t>ei</a:t>
            </a:r>
            <a:r>
              <a:rPr lang="en-US" sz="2800" i="1" dirty="0"/>
              <a:t>  with the “</a:t>
            </a:r>
            <a:r>
              <a:rPr lang="en-US" altLang="ja-JP" sz="2800" i="1" dirty="0" err="1"/>
              <a:t>Majorana</a:t>
            </a:r>
            <a:r>
              <a:rPr lang="en-US" altLang="ja-JP" sz="2800" i="1" dirty="0"/>
              <a:t> phases</a:t>
            </a:r>
            <a:r>
              <a:rPr lang="en-US" sz="2800" i="1" dirty="0"/>
              <a:t>”</a:t>
            </a:r>
          </a:p>
        </p:txBody>
      </p:sp>
      <p:pic>
        <p:nvPicPr>
          <p:cNvPr id="91145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243" y="8104281"/>
            <a:ext cx="989647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699" indent="0" algn="l" eaLnBrk="1" hangingPunct="1">
              <a:defRPr/>
            </a:pPr>
            <a:r>
              <a:rPr lang="en-US" dirty="0"/>
              <a:t>       </a:t>
            </a:r>
            <a:r>
              <a:rPr lang="en-US" sz="4800" dirty="0"/>
              <a:t>and the Neutrino Mass Hierarchy</a:t>
            </a:r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57200" y="606426"/>
          <a:ext cx="1757363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Equation" r:id="rId4" imgW="393700" imgH="279400" progId="Equation.DSMT4">
                  <p:embed/>
                </p:oleObj>
              </mc:Choice>
              <mc:Fallback>
                <p:oleObj name="Equation" r:id="rId4" imgW="3937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6426"/>
                        <a:ext cx="1757363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6188" y="1708448"/>
            <a:ext cx="10296525" cy="755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478064" y="9046350"/>
            <a:ext cx="9526736" cy="7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53" tIns="45405" rIns="90853" bIns="45405">
            <a:spAutoFit/>
          </a:bodyPr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2000" dirty="0" smtClean="0">
                <a:solidFill>
                  <a:srgbClr val="008000"/>
                </a:solidFill>
              </a:rPr>
              <a:t>updated figure by S. </a:t>
            </a:r>
            <a:r>
              <a:rPr lang="en-US" sz="2000" dirty="0" err="1" smtClean="0">
                <a:solidFill>
                  <a:srgbClr val="008000"/>
                </a:solidFill>
              </a:rPr>
              <a:t>Pascoli</a:t>
            </a:r>
            <a:r>
              <a:rPr lang="en-US" sz="2000" dirty="0" smtClean="0">
                <a:solidFill>
                  <a:srgbClr val="008000"/>
                </a:solidFill>
              </a:rPr>
              <a:t> in RPP 2013 “Neutrino Mass, Mixing and Oscillations”, </a:t>
            </a:r>
          </a:p>
          <a:p>
            <a:pPr eaLnBrk="1"/>
            <a:r>
              <a:rPr lang="en-US" sz="2000" dirty="0" smtClean="0">
                <a:solidFill>
                  <a:srgbClr val="008000"/>
                </a:solidFill>
              </a:rPr>
              <a:t>originally in S. </a:t>
            </a:r>
            <a:r>
              <a:rPr lang="en-US" sz="2000" dirty="0" err="1" smtClean="0">
                <a:solidFill>
                  <a:srgbClr val="008000"/>
                </a:solidFill>
              </a:rPr>
              <a:t>Pascoli</a:t>
            </a:r>
            <a:r>
              <a:rPr lang="en-US" sz="2000" dirty="0" smtClean="0">
                <a:solidFill>
                  <a:srgbClr val="008000"/>
                </a:solidFill>
              </a:rPr>
              <a:t> and S</a:t>
            </a:r>
            <a:r>
              <a:rPr lang="en-US" sz="2000" dirty="0">
                <a:solidFill>
                  <a:srgbClr val="008000"/>
                </a:solidFill>
              </a:rPr>
              <a:t>. </a:t>
            </a:r>
            <a:r>
              <a:rPr lang="en-US" sz="2000" dirty="0" err="1">
                <a:solidFill>
                  <a:srgbClr val="008000"/>
                </a:solidFill>
              </a:rPr>
              <a:t>Petcov</a:t>
            </a:r>
            <a:r>
              <a:rPr lang="en-US" sz="2000" dirty="0">
                <a:solidFill>
                  <a:srgbClr val="008000"/>
                </a:solidFill>
              </a:rPr>
              <a:t>, </a:t>
            </a:r>
            <a:r>
              <a:rPr lang="en-US" sz="2000" dirty="0" smtClean="0">
                <a:solidFill>
                  <a:srgbClr val="008000"/>
                </a:solidFill>
              </a:rPr>
              <a:t>PRD 77, 113003 (2008)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2614615" y="2139950"/>
            <a:ext cx="6048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3" tIns="45405" rIns="90853" bIns="45405">
            <a:spAutoFit/>
          </a:bodyPr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2000" dirty="0"/>
              <a:t>best-fit oscillation parameters with ±2σ for θ</a:t>
            </a:r>
            <a:r>
              <a:rPr lang="en-US" sz="2000" baseline="-25000" dirty="0"/>
              <a:t>13</a:t>
            </a:r>
            <a:r>
              <a:rPr lang="en-US" sz="2000" dirty="0"/>
              <a:t>, </a:t>
            </a:r>
            <a:r>
              <a:rPr lang="en-US" sz="2000" dirty="0" err="1"/>
              <a:t>δ</a:t>
            </a:r>
            <a:r>
              <a:rPr lang="en-US" sz="2000" dirty="0"/>
              <a:t>=0, ±1σ for the other relevant oscillation parameters </a:t>
            </a:r>
          </a:p>
          <a:p>
            <a:pPr eaLnBrk="1"/>
            <a:r>
              <a:rPr lang="en-US" sz="2000" dirty="0"/>
              <a:t>all </a:t>
            </a:r>
            <a:r>
              <a:rPr lang="en-US" sz="2000" dirty="0" err="1"/>
              <a:t>Majorana</a:t>
            </a:r>
            <a:r>
              <a:rPr lang="en-US" sz="2000" dirty="0"/>
              <a:t> phases 𝛼 from [ 0, </a:t>
            </a:r>
            <a:r>
              <a:rPr lang="en-US" sz="2000" dirty="0">
                <a:latin typeface="Symbol" charset="0"/>
                <a:cs typeface="Symbol" charset="0"/>
              </a:rPr>
              <a:t>π</a:t>
            </a:r>
            <a:r>
              <a:rPr lang="en-US" sz="2000" dirty="0"/>
              <a:t> ]</a:t>
            </a:r>
          </a:p>
          <a:p>
            <a:pPr eaLnBrk="1"/>
            <a:r>
              <a:rPr lang="en-US" sz="2000" dirty="0"/>
              <a:t>Blue and Green: CP-conserving </a:t>
            </a:r>
            <a:r>
              <a:rPr lang="en-US" sz="2000" dirty="0" err="1"/>
              <a:t>Majorana</a:t>
            </a:r>
            <a:r>
              <a:rPr lang="en-US" sz="2000" dirty="0"/>
              <a:t> phases</a:t>
            </a:r>
          </a:p>
          <a:p>
            <a:pPr eaLnBrk="1"/>
            <a:r>
              <a:rPr lang="en-US" sz="2000" dirty="0"/>
              <a:t>Red: at least one of 𝛼</a:t>
            </a:r>
            <a:r>
              <a:rPr lang="en-US" sz="2000" baseline="-25000" dirty="0"/>
              <a:t>21,31</a:t>
            </a:r>
            <a:r>
              <a:rPr lang="en-US" sz="2000" dirty="0"/>
              <a:t> and (𝛼</a:t>
            </a:r>
            <a:r>
              <a:rPr lang="en-US" sz="2000" baseline="-25000" dirty="0"/>
              <a:t>31</a:t>
            </a:r>
            <a:r>
              <a:rPr lang="en-US" sz="2000" dirty="0"/>
              <a:t>–𝛼</a:t>
            </a:r>
            <a:r>
              <a:rPr lang="en-US" sz="2000" baseline="-25000" dirty="0"/>
              <a:t>21</a:t>
            </a:r>
            <a:r>
              <a:rPr lang="en-US" sz="2000" dirty="0"/>
              <a:t>) CP-violating 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11257200" y="3148608"/>
            <a:ext cx="827088" cy="0"/>
          </a:xfrm>
          <a:prstGeom prst="straightConnector1">
            <a:avLst/>
          </a:prstGeom>
          <a:solidFill>
            <a:srgbClr val="76D6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11257200" y="4983759"/>
            <a:ext cx="828675" cy="0"/>
          </a:xfrm>
          <a:prstGeom prst="straightConnector1">
            <a:avLst/>
          </a:prstGeom>
          <a:solidFill>
            <a:srgbClr val="76D6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11223474" y="2356520"/>
            <a:ext cx="1543622" cy="7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53" tIns="45405" rIns="90853" bIns="45405">
            <a:spAutoFit/>
          </a:bodyPr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2000" i="1" dirty="0">
                <a:solidFill>
                  <a:srgbClr val="3366FF"/>
                </a:solidFill>
              </a:rPr>
              <a:t>e.g. </a:t>
            </a:r>
            <a:r>
              <a:rPr lang="en-US" sz="2000" i="1" dirty="0" err="1">
                <a:solidFill>
                  <a:srgbClr val="3366FF"/>
                </a:solidFill>
              </a:rPr>
              <a:t>HdM</a:t>
            </a:r>
            <a:endParaRPr lang="en-US" sz="2000" i="1" dirty="0">
              <a:solidFill>
                <a:srgbClr val="3366FF"/>
              </a:solidFill>
            </a:endParaRPr>
          </a:p>
          <a:p>
            <a:pPr eaLnBrk="1"/>
            <a:r>
              <a:rPr lang="en-US" sz="2000" dirty="0" smtClean="0"/>
              <a:t>10 kg </a:t>
            </a:r>
            <a:r>
              <a:rPr lang="en-US" sz="2000" dirty="0"/>
              <a:t>scale</a:t>
            </a:r>
          </a:p>
        </p:txBody>
      </p:sp>
      <p:sp>
        <p:nvSpPr>
          <p:cNvPr id="6153" name="TextBox 14"/>
          <p:cNvSpPr txBox="1">
            <a:spLocks noChangeArrowheads="1"/>
          </p:cNvSpPr>
          <p:nvPr/>
        </p:nvSpPr>
        <p:spPr bwMode="auto">
          <a:xfrm>
            <a:off x="11241343" y="4516760"/>
            <a:ext cx="1813785" cy="39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53" tIns="45405" rIns="90853" bIns="45405">
            <a:spAutoFit/>
          </a:bodyPr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2000" dirty="0" smtClean="0"/>
              <a:t>1000 kg </a:t>
            </a:r>
            <a:r>
              <a:rPr lang="en-US" sz="2000" dirty="0"/>
              <a:t>scale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863600" y="342901"/>
            <a:ext cx="11722101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3579" bIns="0" anchor="ctr"/>
          <a:lstStyle/>
          <a:p>
            <a:pPr marL="61714"/>
            <a:r>
              <a:rPr lang="en-US" sz="6300">
                <a:solidFill>
                  <a:srgbClr val="333399"/>
                </a:solidFill>
                <a:latin typeface="Arial" charset="0"/>
                <a:cs typeface="Arial" charset="0"/>
                <a:sym typeface="Arial" charset="0"/>
              </a:rPr>
              <a:t>Which </a:t>
            </a:r>
            <a:r>
              <a:rPr lang="en-US" sz="6300" smtClean="0">
                <a:solidFill>
                  <a:srgbClr val="333399"/>
                </a:solidFill>
                <a:latin typeface="Arial" charset="0"/>
                <a:cs typeface="Arial" charset="0"/>
                <a:sym typeface="Arial" charset="0"/>
              </a:rPr>
              <a:t>Isotope?</a:t>
            </a:r>
            <a:endParaRPr lang="en-US" sz="6300">
              <a:solidFill>
                <a:srgbClr val="333399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1038225" y="1406617"/>
            <a:ext cx="10445750" cy="15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" name="Rectangle 33"/>
          <p:cNvSpPr>
            <a:spLocks/>
          </p:cNvSpPr>
          <p:nvPr/>
        </p:nvSpPr>
        <p:spPr bwMode="auto">
          <a:xfrm>
            <a:off x="650874" y="1636713"/>
            <a:ext cx="11709400" cy="811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3565" bIns="0"/>
          <a:lstStyle/>
          <a:p>
            <a:pPr marL="373397" indent="-373397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000" dirty="0">
                <a:latin typeface="Arial" charset="0"/>
                <a:cs typeface="Arial" charset="0"/>
                <a:sym typeface="Arial" charset="0"/>
              </a:rPr>
              <a:t>35 naturally-occurring isotopes can double beta decay</a:t>
            </a:r>
          </a:p>
          <a:p>
            <a:pPr marL="601265" lvl="1" indent="-373397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double beta isotopes with Q &gt; 2 </a:t>
            </a:r>
            <a:r>
              <a:rPr lang="en-US" sz="2400" dirty="0" smtClean="0">
                <a:latin typeface="Arial" charset="0"/>
                <a:cs typeface="Arial" charset="0"/>
                <a:sym typeface="Arial" charset="0"/>
              </a:rPr>
              <a:t>MeV listed below</a:t>
            </a:r>
            <a:endParaRPr lang="en-US" sz="2400" dirty="0">
              <a:latin typeface="Arial" charset="0"/>
              <a:cs typeface="Arial" charset="0"/>
              <a:sym typeface="Arial" charset="0"/>
            </a:endParaRPr>
          </a:p>
          <a:p>
            <a:pPr marL="373397" indent="-373397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3000" dirty="0">
              <a:latin typeface="Arial" charset="0"/>
              <a:cs typeface="Arial" charset="0"/>
              <a:sym typeface="Arial" charset="0"/>
            </a:endParaRPr>
          </a:p>
          <a:p>
            <a:pPr marL="373397" indent="-373397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3000" dirty="0">
              <a:latin typeface="Arial" charset="0"/>
              <a:cs typeface="Arial" charset="0"/>
              <a:sym typeface="Arial" charset="0"/>
            </a:endParaRPr>
          </a:p>
          <a:p>
            <a:pPr marL="373397" indent="-373397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3000" dirty="0">
              <a:latin typeface="Arial" charset="0"/>
              <a:cs typeface="Arial" charset="0"/>
              <a:sym typeface="Arial" charset="0"/>
            </a:endParaRPr>
          </a:p>
          <a:p>
            <a:pPr marL="373397" indent="-373397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3000" dirty="0">
              <a:latin typeface="Arial" charset="0"/>
              <a:cs typeface="Arial" charset="0"/>
              <a:sym typeface="Arial" charset="0"/>
            </a:endParaRPr>
          </a:p>
          <a:p>
            <a:pPr marL="373397" indent="-373397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3000" dirty="0">
              <a:latin typeface="Arial" charset="0"/>
              <a:cs typeface="Arial" charset="0"/>
              <a:sym typeface="Arial" charset="0"/>
            </a:endParaRPr>
          </a:p>
          <a:p>
            <a:pPr marL="373397" indent="-373397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3000" dirty="0">
              <a:latin typeface="Arial" charset="0"/>
              <a:cs typeface="Arial" charset="0"/>
              <a:sym typeface="Arial" charset="0"/>
            </a:endParaRPr>
          </a:p>
          <a:p>
            <a:pPr marL="373397" indent="-373397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3000" dirty="0">
              <a:latin typeface="Arial" charset="0"/>
              <a:cs typeface="Arial" charset="0"/>
              <a:sym typeface="Arial" charset="0"/>
            </a:endParaRPr>
          </a:p>
          <a:p>
            <a:pPr marL="373397" indent="-373397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3000" dirty="0">
              <a:latin typeface="Arial" charset="0"/>
              <a:cs typeface="Arial" charset="0"/>
              <a:sym typeface="Arial" charset="0"/>
            </a:endParaRPr>
          </a:p>
          <a:p>
            <a:pPr marL="373397" indent="-373397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3000" dirty="0">
              <a:latin typeface="Arial" charset="0"/>
              <a:cs typeface="Arial" charset="0"/>
              <a:sym typeface="Arial" charset="0"/>
            </a:endParaRPr>
          </a:p>
          <a:p>
            <a:pPr marL="373397" indent="-373397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3000" dirty="0">
              <a:latin typeface="Arial" charset="0"/>
              <a:cs typeface="Arial" charset="0"/>
              <a:sym typeface="Arial" charset="0"/>
            </a:endParaRPr>
          </a:p>
          <a:p>
            <a:pPr marL="373397" indent="-373397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000" dirty="0">
                <a:latin typeface="Arial" charset="0"/>
                <a:cs typeface="Arial" charset="0"/>
                <a:sym typeface="Arial" charset="0"/>
              </a:rPr>
              <a:t>34 naturally-occurring isotopes can EC/EC, EC/β</a:t>
            </a:r>
            <a:r>
              <a:rPr lang="en-US" sz="3000" baseline="30000" dirty="0">
                <a:latin typeface="Arial" charset="0"/>
                <a:cs typeface="Arial" charset="0"/>
                <a:sym typeface="Arial" charset="0"/>
              </a:rPr>
              <a:t>+</a:t>
            </a:r>
            <a:r>
              <a:rPr lang="en-US" sz="3000" dirty="0">
                <a:latin typeface="Arial" charset="0"/>
                <a:cs typeface="Arial" charset="0"/>
                <a:sym typeface="Arial" charset="0"/>
              </a:rPr>
              <a:t>, β</a:t>
            </a:r>
            <a:r>
              <a:rPr lang="en-US" sz="3000" baseline="30000" dirty="0">
                <a:latin typeface="Arial" charset="0"/>
                <a:cs typeface="Arial" charset="0"/>
                <a:sym typeface="Arial" charset="0"/>
              </a:rPr>
              <a:t>+</a:t>
            </a:r>
            <a:r>
              <a:rPr lang="en-US" sz="3000" dirty="0">
                <a:latin typeface="Arial" charset="0"/>
                <a:cs typeface="Arial" charset="0"/>
                <a:sym typeface="Arial" charset="0"/>
              </a:rPr>
              <a:t>/β</a:t>
            </a:r>
            <a:r>
              <a:rPr lang="en-US" sz="3000" baseline="30000" dirty="0">
                <a:latin typeface="Arial" charset="0"/>
                <a:cs typeface="Arial" charset="0"/>
                <a:sym typeface="Arial" charset="0"/>
              </a:rPr>
              <a:t>+</a:t>
            </a:r>
          </a:p>
          <a:p>
            <a:pPr marL="601265" lvl="1" indent="-373397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only six of them have high enough Q to emit double positron</a:t>
            </a:r>
            <a:endParaRPr lang="en-US" sz="3000" dirty="0">
              <a:latin typeface="Arial" charset="0"/>
              <a:cs typeface="Arial" charset="0"/>
              <a:sym typeface="Arial" charset="0"/>
            </a:endParaRPr>
          </a:p>
        </p:txBody>
      </p:sp>
      <p:graphicFrame>
        <p:nvGraphicFramePr>
          <p:cNvPr id="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325330"/>
              </p:ext>
            </p:extLst>
          </p:nvPr>
        </p:nvGraphicFramePr>
        <p:xfrm>
          <a:off x="1533527" y="2789241"/>
          <a:ext cx="9729788" cy="5519735"/>
        </p:xfrm>
        <a:graphic>
          <a:graphicData uri="http://schemas.openxmlformats.org/drawingml/2006/table">
            <a:tbl>
              <a:tblPr/>
              <a:tblGrid>
                <a:gridCol w="2806713"/>
                <a:gridCol w="2761552"/>
                <a:gridCol w="4161523"/>
              </a:tblGrid>
              <a:tr h="715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isotope</a:t>
                      </a:r>
                    </a:p>
                  </a:txBody>
                  <a:tcPr marL="130062" marR="130062" marT="65025" marB="650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Q-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value [MeV]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30062" marR="130062" marT="65025" marB="65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natural abundance</a:t>
                      </a:r>
                    </a:p>
                  </a:txBody>
                  <a:tcPr marL="130062" marR="130062" marT="65025" marB="65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48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</a:t>
                      </a:r>
                    </a:p>
                  </a:txBody>
                  <a:tcPr marL="130062" marR="130062" marT="65025" marB="650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4.27</a:t>
                      </a:r>
                    </a:p>
                  </a:txBody>
                  <a:tcPr marL="130062" marR="130062" marT="65025" marB="65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0.187%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30062" marR="130062" marT="65025" marB="65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150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Nd</a:t>
                      </a:r>
                    </a:p>
                  </a:txBody>
                  <a:tcPr marL="130062" marR="130062" marT="65025" marB="650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3.37</a:t>
                      </a:r>
                    </a:p>
                  </a:txBody>
                  <a:tcPr marL="130062" marR="130062" marT="65025" marB="65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5.6%</a:t>
                      </a:r>
                    </a:p>
                  </a:txBody>
                  <a:tcPr marL="130062" marR="130062" marT="65025" marB="65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96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Zr</a:t>
                      </a:r>
                    </a:p>
                  </a:txBody>
                  <a:tcPr marL="130062" marR="130062" marT="65025" marB="650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3.35</a:t>
                      </a:r>
                    </a:p>
                  </a:txBody>
                  <a:tcPr marL="130062" marR="130062" marT="65025" marB="65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2.8%</a:t>
                      </a:r>
                    </a:p>
                  </a:txBody>
                  <a:tcPr marL="130062" marR="130062" marT="65025" marB="65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</a:t>
                      </a:r>
                    </a:p>
                  </a:txBody>
                  <a:tcPr marL="130062" marR="130062" marT="65025" marB="650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3.03</a:t>
                      </a:r>
                    </a:p>
                  </a:txBody>
                  <a:tcPr marL="130062" marR="130062" marT="65025" marB="65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9.8%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30062" marR="130062" marT="65025" marB="65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82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</a:t>
                      </a:r>
                    </a:p>
                  </a:txBody>
                  <a:tcPr marL="130062" marR="130062" marT="65025" marB="650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3.00</a:t>
                      </a:r>
                    </a:p>
                  </a:txBody>
                  <a:tcPr marL="130062" marR="130062" marT="65025" marB="65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8.7%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30062" marR="130062" marT="65025" marB="65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7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116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130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136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124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76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110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Pd</a:t>
                      </a:r>
                    </a:p>
                  </a:txBody>
                  <a:tcPr marL="130062" marR="130062" marT="65025" marB="650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2.53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2.01</a:t>
                      </a:r>
                    </a:p>
                  </a:txBody>
                  <a:tcPr marL="130062" marR="130062" marT="65025" marB="65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7.5%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34.1%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8.86%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5.8%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7.73%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11.7%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30062" marR="130062" marT="65025" marB="65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4" name="TextBox 1"/>
          <p:cNvSpPr txBox="1">
            <a:spLocks noChangeArrowheads="1"/>
          </p:cNvSpPr>
          <p:nvPr/>
        </p:nvSpPr>
        <p:spPr bwMode="auto">
          <a:xfrm>
            <a:off x="9312326" y="3581432"/>
            <a:ext cx="1406497" cy="2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53" tIns="45405" rIns="90853" bIns="45405">
            <a:spAutoFit/>
          </a:bodyPr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dirty="0">
                <a:solidFill>
                  <a:srgbClr val="660066"/>
                </a:solidFill>
              </a:rPr>
              <a:t>CANDLES, </a:t>
            </a:r>
            <a:r>
              <a:rPr lang="en-US" dirty="0" err="1" smtClean="0">
                <a:solidFill>
                  <a:srgbClr val="660066"/>
                </a:solidFill>
              </a:rPr>
              <a:t>AMoRE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12851" y="4084713"/>
            <a:ext cx="1077562" cy="266997"/>
          </a:xfrm>
          <a:prstGeom prst="rect">
            <a:avLst/>
          </a:prstGeom>
          <a:noFill/>
        </p:spPr>
        <p:txBody>
          <a:bodyPr wrap="none" lIns="90853" tIns="45405" rIns="90853" bIns="45405">
            <a:spAutoFit/>
          </a:bodyPr>
          <a:lstStyle/>
          <a:p>
            <a:pPr defTabSz="454182">
              <a:defRPr/>
            </a:pPr>
            <a:r>
              <a:rPr lang="en-US" strike="sngStrike" dirty="0">
                <a:solidFill>
                  <a:srgbClr val="660066"/>
                </a:solidFill>
                <a:cs typeface="Helvetica" charset="0"/>
              </a:rPr>
              <a:t>SNO+</a:t>
            </a:r>
            <a:r>
              <a:rPr lang="en-US" dirty="0">
                <a:solidFill>
                  <a:srgbClr val="660066"/>
                </a:solidFill>
                <a:cs typeface="Helvetica" charset="0"/>
              </a:rPr>
              <a:t>, DCBA</a:t>
            </a:r>
          </a:p>
        </p:txBody>
      </p:sp>
      <p:sp>
        <p:nvSpPr>
          <p:cNvPr id="4136" name="TextBox 37"/>
          <p:cNvSpPr txBox="1">
            <a:spLocks noChangeArrowheads="1"/>
          </p:cNvSpPr>
          <p:nvPr/>
        </p:nvSpPr>
        <p:spPr bwMode="auto">
          <a:xfrm>
            <a:off x="9312325" y="5452887"/>
            <a:ext cx="1665000" cy="2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53" tIns="45405" rIns="90853" bIns="45405">
            <a:spAutoFit/>
          </a:bodyPr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dirty="0" err="1">
                <a:solidFill>
                  <a:srgbClr val="660066"/>
                </a:solidFill>
              </a:rPr>
              <a:t>SuperNEMO</a:t>
            </a:r>
            <a:r>
              <a:rPr lang="en-US" dirty="0">
                <a:solidFill>
                  <a:srgbClr val="660066"/>
                </a:solidFill>
              </a:rPr>
              <a:t>, LUCIFER</a:t>
            </a:r>
          </a:p>
        </p:txBody>
      </p:sp>
      <p:sp>
        <p:nvSpPr>
          <p:cNvPr id="4137" name="TextBox 38"/>
          <p:cNvSpPr txBox="1">
            <a:spLocks noChangeArrowheads="1"/>
          </p:cNvSpPr>
          <p:nvPr/>
        </p:nvSpPr>
        <p:spPr bwMode="auto">
          <a:xfrm>
            <a:off x="9312331" y="6303999"/>
            <a:ext cx="1159359" cy="2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53" tIns="45405" rIns="90853" bIns="45405">
            <a:spAutoFit/>
          </a:bodyPr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>
                <a:solidFill>
                  <a:srgbClr val="660066"/>
                </a:solidFill>
              </a:rPr>
              <a:t>CUORE, SNO+</a:t>
            </a:r>
          </a:p>
        </p:txBody>
      </p:sp>
      <p:sp>
        <p:nvSpPr>
          <p:cNvPr id="4138" name="TextBox 39"/>
          <p:cNvSpPr txBox="1">
            <a:spLocks noChangeArrowheads="1"/>
          </p:cNvSpPr>
          <p:nvPr/>
        </p:nvSpPr>
        <p:spPr bwMode="auto">
          <a:xfrm>
            <a:off x="9310742" y="6677062"/>
            <a:ext cx="1978844" cy="2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53" tIns="45405" rIns="90853" bIns="45405">
            <a:spAutoFit/>
          </a:bodyPr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dirty="0" err="1">
                <a:solidFill>
                  <a:srgbClr val="660066"/>
                </a:solidFill>
              </a:rPr>
              <a:t>KamLAND</a:t>
            </a:r>
            <a:r>
              <a:rPr lang="en-US" dirty="0">
                <a:solidFill>
                  <a:srgbClr val="660066"/>
                </a:solidFill>
              </a:rPr>
              <a:t>-Zen, EXO, NEXT</a:t>
            </a:r>
          </a:p>
        </p:txBody>
      </p:sp>
      <p:sp>
        <p:nvSpPr>
          <p:cNvPr id="4139" name="TextBox 40"/>
          <p:cNvSpPr txBox="1">
            <a:spLocks noChangeArrowheads="1"/>
          </p:cNvSpPr>
          <p:nvPr/>
        </p:nvSpPr>
        <p:spPr bwMode="auto">
          <a:xfrm>
            <a:off x="9312320" y="7489862"/>
            <a:ext cx="1547285" cy="2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53" tIns="45405" rIns="90853" bIns="45405">
            <a:spAutoFit/>
          </a:bodyPr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dirty="0">
                <a:solidFill>
                  <a:srgbClr val="660066"/>
                </a:solidFill>
              </a:rPr>
              <a:t>GERDA, MAJORANA</a:t>
            </a:r>
          </a:p>
        </p:txBody>
      </p:sp>
      <p:sp>
        <p:nvSpPr>
          <p:cNvPr id="4140" name="TextBox 41"/>
          <p:cNvSpPr txBox="1">
            <a:spLocks noChangeArrowheads="1"/>
          </p:cNvSpPr>
          <p:nvPr/>
        </p:nvSpPr>
        <p:spPr bwMode="auto">
          <a:xfrm>
            <a:off x="9312328" y="5907128"/>
            <a:ext cx="653855" cy="2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53" tIns="45405" rIns="90853" bIns="45405">
            <a:spAutoFit/>
          </a:bodyPr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dirty="0">
                <a:solidFill>
                  <a:srgbClr val="660066"/>
                </a:solidFill>
              </a:rPr>
              <a:t>C0BRA</a:t>
            </a:r>
          </a:p>
        </p:txBody>
      </p:sp>
      <p:sp>
        <p:nvSpPr>
          <p:cNvPr id="4141" name="TextBox 42"/>
          <p:cNvSpPr txBox="1">
            <a:spLocks noChangeArrowheads="1"/>
          </p:cNvSpPr>
          <p:nvPr/>
        </p:nvSpPr>
        <p:spPr bwMode="auto">
          <a:xfrm>
            <a:off x="9312325" y="4975672"/>
            <a:ext cx="1892231" cy="2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53" tIns="45405" rIns="90853" bIns="45405">
            <a:spAutoFit/>
          </a:bodyPr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dirty="0">
                <a:solidFill>
                  <a:srgbClr val="660066"/>
                </a:solidFill>
              </a:rPr>
              <a:t>MOON, </a:t>
            </a:r>
            <a:r>
              <a:rPr lang="en-US" dirty="0" err="1" smtClean="0">
                <a:solidFill>
                  <a:srgbClr val="660066"/>
                </a:solidFill>
              </a:rPr>
              <a:t>AMoRE</a:t>
            </a:r>
            <a:r>
              <a:rPr lang="en-US" dirty="0" smtClean="0">
                <a:solidFill>
                  <a:srgbClr val="660066"/>
                </a:solidFill>
              </a:rPr>
              <a:t>, LUMINEU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4142" name="TextBox 43"/>
          <p:cNvSpPr txBox="1">
            <a:spLocks noChangeArrowheads="1"/>
          </p:cNvSpPr>
          <p:nvPr/>
        </p:nvSpPr>
        <p:spPr bwMode="auto">
          <a:xfrm>
            <a:off x="9312329" y="7073936"/>
            <a:ext cx="1492940" cy="2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53" tIns="45405" rIns="90853" bIns="45405">
            <a:spAutoFit/>
          </a:bodyPr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>
                <a:solidFill>
                  <a:srgbClr val="660066"/>
                </a:solidFill>
              </a:rPr>
              <a:t>Sn-loaded scintillator</a:t>
            </a:r>
          </a:p>
        </p:txBody>
      </p:sp>
      <p:sp>
        <p:nvSpPr>
          <p:cNvPr id="4143" name="Line 1"/>
          <p:cNvSpPr>
            <a:spLocks noChangeShapeType="1"/>
          </p:cNvSpPr>
          <p:nvPr/>
        </p:nvSpPr>
        <p:spPr bwMode="auto">
          <a:xfrm>
            <a:off x="377825" y="8477341"/>
            <a:ext cx="12247563" cy="1589"/>
          </a:xfrm>
          <a:prstGeom prst="line">
            <a:avLst/>
          </a:prstGeom>
          <a:noFill/>
          <a:ln w="127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292677"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Nuclear Matrix Element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477515"/>
            <a:ext cx="11703050" cy="6935788"/>
          </a:xfrm>
        </p:spPr>
        <p:txBody>
          <a:bodyPr rtlCol="0">
            <a:normAutofit/>
          </a:bodyPr>
          <a:lstStyle/>
          <a:p>
            <a:pPr marL="258516" indent="-258516" defTabSz="1292677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>
                <a:ea typeface="+mn-ea"/>
                <a:cs typeface="+mn-cs"/>
              </a:rPr>
              <a:t>rate of </a:t>
            </a:r>
            <a:r>
              <a:rPr lang="en-US" sz="3100" dirty="0">
                <a:latin typeface="Symbol" charset="2"/>
                <a:ea typeface="+mn-ea"/>
                <a:cs typeface="Symbol" charset="2"/>
              </a:rPr>
              <a:t>0νββ</a:t>
            </a:r>
            <a:r>
              <a:rPr lang="en-US" sz="3100" dirty="0">
                <a:ea typeface="+mn-ea"/>
                <a:cs typeface="+mn-cs"/>
              </a:rPr>
              <a:t> decay:</a:t>
            </a:r>
          </a:p>
          <a:p>
            <a:pPr marL="0" indent="0" defTabSz="1292677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258516" indent="-258516" defTabSz="1292677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G</a:t>
            </a:r>
            <a:r>
              <a:rPr lang="en-US" sz="2800" baseline="-25000" dirty="0">
                <a:latin typeface="Symbol" charset="2"/>
                <a:ea typeface="+mn-ea"/>
                <a:cs typeface="Symbol" charset="2"/>
              </a:rPr>
              <a:t>0ν</a:t>
            </a:r>
            <a:r>
              <a:rPr lang="en-US" sz="2800" dirty="0">
                <a:ea typeface="+mn-ea"/>
                <a:cs typeface="Symbol" charset="2"/>
              </a:rPr>
              <a:t> is the phase space integral </a:t>
            </a:r>
            <a:r>
              <a:rPr lang="en-US" sz="2800" dirty="0" smtClean="0">
                <a:ea typeface="+mn-ea"/>
                <a:cs typeface="Symbol" charset="2"/>
              </a:rPr>
              <a:t>(“precisely” </a:t>
            </a:r>
            <a:r>
              <a:rPr lang="en-US" sz="2800" dirty="0">
                <a:ea typeface="+mn-ea"/>
                <a:cs typeface="Symbol" charset="2"/>
              </a:rPr>
              <a:t>calculable</a:t>
            </a:r>
            <a:r>
              <a:rPr lang="en-US" sz="2800" dirty="0" smtClean="0">
                <a:ea typeface="+mn-ea"/>
                <a:cs typeface="Symbol" charset="2"/>
              </a:rPr>
              <a:t>)   </a:t>
            </a:r>
            <a:r>
              <a:rPr lang="en-US" sz="2400" dirty="0" smtClean="0">
                <a:solidFill>
                  <a:srgbClr val="660066"/>
                </a:solidFill>
                <a:ea typeface="+mn-ea"/>
                <a:cs typeface="Symbol" charset="2"/>
              </a:rPr>
              <a:t>[</a:t>
            </a:r>
            <a:r>
              <a:rPr lang="en-US" sz="2400" dirty="0" err="1" smtClean="0">
                <a:solidFill>
                  <a:srgbClr val="660066"/>
                </a:solidFill>
                <a:ea typeface="+mn-ea"/>
                <a:cs typeface="Symbol" charset="2"/>
              </a:rPr>
              <a:t>g</a:t>
            </a:r>
            <a:r>
              <a:rPr lang="en-US" sz="2400" baseline="-25000" dirty="0" err="1" smtClean="0">
                <a:solidFill>
                  <a:srgbClr val="660066"/>
                </a:solidFill>
                <a:ea typeface="+mn-ea"/>
                <a:cs typeface="Symbol" charset="2"/>
              </a:rPr>
              <a:t>A</a:t>
            </a:r>
            <a:r>
              <a:rPr lang="en-US" sz="2400" dirty="0" smtClean="0">
                <a:solidFill>
                  <a:srgbClr val="660066"/>
                </a:solidFill>
                <a:ea typeface="+mn-ea"/>
                <a:cs typeface="Symbol" charset="2"/>
              </a:rPr>
              <a:t> is here too]</a:t>
            </a:r>
            <a:endParaRPr lang="en-US" sz="2800" dirty="0">
              <a:solidFill>
                <a:srgbClr val="660066"/>
              </a:solidFill>
              <a:ea typeface="+mn-ea"/>
              <a:cs typeface="Symbol" charset="2"/>
            </a:endParaRPr>
          </a:p>
          <a:p>
            <a:pPr marL="258516" indent="-258516" defTabSz="1292677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ea typeface="+mn-ea"/>
                <a:cs typeface="Symbol" charset="2"/>
              </a:rPr>
              <a:t>M</a:t>
            </a:r>
            <a:r>
              <a:rPr lang="en-US" sz="2800" baseline="-25000" dirty="0">
                <a:latin typeface="Symbol" charset="2"/>
                <a:ea typeface="+mn-ea"/>
                <a:cs typeface="Symbol" charset="2"/>
              </a:rPr>
              <a:t>0ν</a:t>
            </a:r>
            <a:r>
              <a:rPr lang="en-US" sz="2800" dirty="0">
                <a:ea typeface="+mn-ea"/>
                <a:cs typeface="Symbol" charset="2"/>
              </a:rPr>
              <a:t> is the nuclear matrix </a:t>
            </a:r>
            <a:r>
              <a:rPr lang="en-US" sz="2800" dirty="0" smtClean="0">
                <a:ea typeface="+mn-ea"/>
                <a:cs typeface="Symbol" charset="2"/>
              </a:rPr>
              <a:t>element</a:t>
            </a:r>
            <a:endParaRPr lang="en-US" sz="2800" dirty="0">
              <a:solidFill>
                <a:srgbClr val="FF0000"/>
              </a:solidFill>
              <a:ea typeface="+mn-ea"/>
              <a:cs typeface="Symbol" charset="2"/>
            </a:endParaRPr>
          </a:p>
          <a:p>
            <a:pPr marL="0" indent="0" defTabSz="1292677" fontAlgn="auto">
              <a:spcAft>
                <a:spcPts val="0"/>
              </a:spcAft>
              <a:buNone/>
              <a:defRPr/>
            </a:pPr>
            <a:endParaRPr lang="en-US" sz="2400" dirty="0">
              <a:ea typeface="+mn-ea"/>
              <a:cs typeface="Symbol" charset="2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464455"/>
              </p:ext>
            </p:extLst>
          </p:nvPr>
        </p:nvGraphicFramePr>
        <p:xfrm>
          <a:off x="4630253" y="2048148"/>
          <a:ext cx="4595813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Equation" r:id="rId3" imgW="1638300" imgH="520700" progId="Equation.DSMT4">
                  <p:embed/>
                </p:oleObj>
              </mc:Choice>
              <mc:Fallback>
                <p:oleObj name="Equation" r:id="rId3" imgW="1638300" imgH="520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253" y="2048148"/>
                        <a:ext cx="4595813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486177" y="1996482"/>
            <a:ext cx="4968552" cy="15121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41" tIns="45614" rIns="91241" bIns="45614" spcCol="0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037" y="4804792"/>
            <a:ext cx="8974726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2200" y="4775175"/>
            <a:ext cx="403244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  <a:latin typeface="Cambria"/>
                <a:cs typeface="Cambria"/>
              </a:rPr>
              <a:t>NME for Different Isotopes</a:t>
            </a:r>
            <a:endParaRPr lang="en-US" sz="2400" b="1" dirty="0">
              <a:solidFill>
                <a:srgbClr val="3366FF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NLDBD in Liquid Scintillator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04" y="2822858"/>
            <a:ext cx="12569628" cy="4070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36" y="7325072"/>
            <a:ext cx="120973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800" dirty="0" smtClean="0"/>
              <a:t>possibility of </a:t>
            </a:r>
            <a:r>
              <a:rPr lang="en-US" sz="2800" dirty="0" err="1" smtClean="0"/>
              <a:t>Xe</a:t>
            </a:r>
            <a:r>
              <a:rPr lang="en-US" sz="2800" dirty="0" smtClean="0"/>
              <a:t>-loaded liquid scintillator was studied by </a:t>
            </a:r>
            <a:r>
              <a:rPr lang="en-US" sz="2800" dirty="0" err="1" smtClean="0"/>
              <a:t>Borexino</a:t>
            </a:r>
            <a:r>
              <a:rPr lang="en-US" sz="2800" dirty="0" smtClean="0"/>
              <a:t> in the mid-90’s</a:t>
            </a:r>
          </a:p>
          <a:p>
            <a:pPr marL="397722" lvl="1" indent="-171450">
              <a:buFont typeface="Arial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of course, you have to procure enriched xenon to have an actual experiment</a:t>
            </a:r>
          </a:p>
          <a:p>
            <a:pPr marL="171450" indent="-171450">
              <a:buFont typeface="Arial"/>
              <a:buChar char="•"/>
            </a:pPr>
            <a:r>
              <a:rPr lang="en-US" sz="2800" dirty="0" err="1" smtClean="0"/>
              <a:t>Xe</a:t>
            </a:r>
            <a:r>
              <a:rPr lang="en-US" sz="2800" dirty="0" smtClean="0"/>
              <a:t>-loaded </a:t>
            </a:r>
            <a:r>
              <a:rPr lang="en-US" sz="2800" dirty="0" err="1" smtClean="0"/>
              <a:t>KamLAND</a:t>
            </a:r>
            <a:r>
              <a:rPr lang="en-US" sz="2800" dirty="0" smtClean="0"/>
              <a:t> was an original objective of </a:t>
            </a:r>
            <a:r>
              <a:rPr lang="en-US" sz="2800" dirty="0" err="1" smtClean="0"/>
              <a:t>KamLAND</a:t>
            </a:r>
            <a:r>
              <a:rPr lang="en-US" sz="2800" dirty="0"/>
              <a:t> </a:t>
            </a:r>
            <a:r>
              <a:rPr lang="en-US" sz="2800" dirty="0" smtClean="0"/>
              <a:t>since ~1998 or a bit earlier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606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4408" y="5893494"/>
            <a:ext cx="4603750" cy="3879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NLDBD in </a:t>
            </a:r>
            <a:r>
              <a:rPr lang="is-IS" dirty="0" smtClean="0"/>
              <a:t>SNO+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proposed, developed since ~2003 or a bit earlier</a:t>
            </a:r>
          </a:p>
          <a:p>
            <a:r>
              <a:rPr lang="en-US" dirty="0" smtClean="0"/>
              <a:t>xenon idea was out there since </a:t>
            </a:r>
            <a:r>
              <a:rPr lang="en-US" dirty="0" err="1" smtClean="0"/>
              <a:t>Raghavan</a:t>
            </a:r>
            <a:r>
              <a:rPr lang="en-US" dirty="0"/>
              <a:t>;</a:t>
            </a:r>
            <a:r>
              <a:rPr lang="en-US" dirty="0" smtClean="0"/>
              <a:t> SNO+ wanted to see what </a:t>
            </a:r>
            <a:r>
              <a:rPr lang="en-US" i="1" dirty="0" smtClean="0"/>
              <a:t>other</a:t>
            </a:r>
            <a:r>
              <a:rPr lang="en-US" dirty="0" smtClean="0"/>
              <a:t> isotopes could be deployed in liquid scintillator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anoparticles (</a:t>
            </a:r>
            <a:r>
              <a:rPr lang="en-US" dirty="0" err="1" smtClean="0"/>
              <a:t>CdSe</a:t>
            </a:r>
            <a:r>
              <a:rPr lang="en-US" dirty="0" smtClean="0"/>
              <a:t>, </a:t>
            </a:r>
            <a:r>
              <a:rPr lang="en-US" dirty="0" err="1" smtClean="0"/>
              <a:t>CdTe</a:t>
            </a:r>
            <a:r>
              <a:rPr lang="en-US" dirty="0" smtClean="0"/>
              <a:t>, Nd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 ZrO</a:t>
            </a:r>
            <a:r>
              <a:rPr lang="en-US" baseline="-25000" dirty="0" smtClean="0"/>
              <a:t>2</a:t>
            </a:r>
            <a:r>
              <a:rPr lang="en-US" dirty="0" smtClean="0"/>
              <a:t>): in Chen lab at Queen’s</a:t>
            </a:r>
          </a:p>
          <a:p>
            <a:pPr lvl="1"/>
            <a:r>
              <a:rPr lang="en-US" dirty="0" smtClean="0"/>
              <a:t>organometallic compounds (</a:t>
            </a:r>
            <a:r>
              <a:rPr lang="en-US" dirty="0" err="1" smtClean="0"/>
              <a:t>Nd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): Dai, Wright, Chen at Queen’s</a:t>
            </a:r>
            <a:endParaRPr lang="en-US" dirty="0"/>
          </a:p>
        </p:txBody>
      </p:sp>
      <p:pic>
        <p:nvPicPr>
          <p:cNvPr id="6" name="Picture 5" descr="Screen Shot 2016-03-17 at 13.29.37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4" y="5956920"/>
            <a:ext cx="4901119" cy="309634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26536" y="7884000"/>
            <a:ext cx="2304256" cy="2160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74408" y="7685112"/>
            <a:ext cx="2304256" cy="2160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82720" y="7757120"/>
            <a:ext cx="2304256" cy="2160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74409" y="7906360"/>
            <a:ext cx="640871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Nd</a:t>
            </a:r>
            <a:r>
              <a:rPr lang="en-US" sz="2400" dirty="0" smtClean="0"/>
              <a:t> carboxylate – BNL (see figure), Queen’s</a:t>
            </a:r>
          </a:p>
          <a:p>
            <a:r>
              <a:rPr lang="en-US" sz="2400" dirty="0" smtClean="0"/>
              <a:t>[</a:t>
            </a:r>
            <a:r>
              <a:rPr lang="en-US" sz="2400" dirty="0" err="1" smtClean="0"/>
              <a:t>Nd-acac</a:t>
            </a:r>
            <a:r>
              <a:rPr lang="en-US" sz="2400" dirty="0" smtClean="0"/>
              <a:t> – MPIK (F.X. Hartmann)]</a:t>
            </a:r>
          </a:p>
          <a:p>
            <a:r>
              <a:rPr lang="en-US" sz="2400" dirty="0" err="1" smtClean="0"/>
              <a:t>Nd</a:t>
            </a:r>
            <a:r>
              <a:rPr lang="en-US" sz="2400" dirty="0" smtClean="0"/>
              <a:t>, </a:t>
            </a:r>
            <a:r>
              <a:rPr lang="en-US" sz="2400" dirty="0" err="1" smtClean="0"/>
              <a:t>Te</a:t>
            </a:r>
            <a:r>
              <a:rPr lang="en-US" sz="2400" dirty="0" smtClean="0"/>
              <a:t> in water, miscible with liquid scintillator</a:t>
            </a:r>
          </a:p>
          <a:p>
            <a:r>
              <a:rPr lang="en-US" sz="2400" dirty="0"/>
              <a:t>	(</a:t>
            </a:r>
            <a:r>
              <a:rPr lang="en-US" sz="2400" dirty="0" smtClean="0"/>
              <a:t>Dai, Wright at Queen’s)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72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NLDBD – </a:t>
            </a:r>
            <a:r>
              <a:rPr lang="en-US" dirty="0" err="1" smtClean="0"/>
              <a:t>KamLAND</a:t>
            </a:r>
            <a:r>
              <a:rPr lang="en-US" dirty="0" smtClean="0"/>
              <a:t>-Zen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KamLAND</a:t>
            </a:r>
            <a:r>
              <a:rPr lang="en-US" dirty="0" smtClean="0"/>
              <a:t> was funded to procure enriched </a:t>
            </a:r>
            <a:r>
              <a:rPr lang="en-US" baseline="30000" dirty="0" smtClean="0"/>
              <a:t>136</a:t>
            </a:r>
            <a:r>
              <a:rPr lang="en-US" dirty="0" smtClean="0"/>
              <a:t>Xe in ~2009</a:t>
            </a:r>
          </a:p>
          <a:p>
            <a:pPr lvl="1"/>
            <a:r>
              <a:rPr lang="en-US" dirty="0" smtClean="0"/>
              <a:t>and became </a:t>
            </a:r>
            <a:r>
              <a:rPr lang="en-US" dirty="0" err="1" smtClean="0"/>
              <a:t>KamLAND</a:t>
            </a:r>
            <a:r>
              <a:rPr lang="en-US" dirty="0" smtClean="0"/>
              <a:t>-Zen</a:t>
            </a:r>
          </a:p>
          <a:p>
            <a:r>
              <a:rPr lang="en-US" dirty="0" smtClean="0"/>
              <a:t>built mini-balloon, </a:t>
            </a:r>
            <a:r>
              <a:rPr lang="en-US" dirty="0" err="1" smtClean="0"/>
              <a:t>Xe</a:t>
            </a:r>
            <a:r>
              <a:rPr lang="en-US" dirty="0" smtClean="0"/>
              <a:t> handling and loading systems</a:t>
            </a:r>
          </a:p>
          <a:p>
            <a:r>
              <a:rPr lang="en-US" dirty="0" smtClean="0"/>
              <a:t>deployed balloon filled with enriched </a:t>
            </a:r>
            <a:r>
              <a:rPr lang="en-US" baseline="30000" dirty="0" smtClean="0"/>
              <a:t>136</a:t>
            </a:r>
            <a:r>
              <a:rPr lang="en-US" dirty="0" smtClean="0"/>
              <a:t>Xe liquid scintillator</a:t>
            </a:r>
          </a:p>
          <a:p>
            <a:r>
              <a:rPr lang="en-US" dirty="0" smtClean="0"/>
              <a:t>first results in 2012!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[see talk by </a:t>
            </a:r>
            <a:r>
              <a:rPr lang="en-US" dirty="0" err="1" smtClean="0">
                <a:solidFill>
                  <a:srgbClr val="008000"/>
                </a:solidFill>
              </a:rPr>
              <a:t>Itaru</a:t>
            </a:r>
            <a:r>
              <a:rPr lang="en-US" dirty="0" smtClean="0">
                <a:solidFill>
                  <a:srgbClr val="008000"/>
                </a:solidFill>
              </a:rPr>
              <a:t> Shimizu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8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SNO+ </a:t>
            </a:r>
            <a:r>
              <a:rPr lang="en-US" dirty="0" err="1" smtClean="0"/>
              <a:t>Nd</a:t>
            </a:r>
            <a:r>
              <a:rPr lang="en-US" dirty="0" smtClean="0"/>
              <a:t>       SNO+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Nd</a:t>
            </a:r>
            <a:r>
              <a:rPr lang="en-US" dirty="0" smtClean="0"/>
              <a:t> has some advantages for NLDBD </a:t>
            </a:r>
            <a:endParaRPr lang="en-US" dirty="0"/>
          </a:p>
          <a:p>
            <a:r>
              <a:rPr lang="en-US" dirty="0" smtClean="0"/>
              <a:t>enrichment of </a:t>
            </a:r>
            <a:r>
              <a:rPr lang="en-US" dirty="0" err="1" smtClean="0"/>
              <a:t>Nd</a:t>
            </a:r>
            <a:r>
              <a:rPr lang="en-US" dirty="0" smtClean="0"/>
              <a:t> using AVLIS facility in France brought to our attention at Neutrino 2006 as a possibility</a:t>
            </a:r>
          </a:p>
          <a:p>
            <a:pPr lvl="1"/>
            <a:r>
              <a:rPr lang="en-US" dirty="0" smtClean="0"/>
              <a:t>and remained a remote possibility until ~2011 or a bit earlier</a:t>
            </a:r>
          </a:p>
          <a:p>
            <a:endParaRPr lang="en-US" dirty="0"/>
          </a:p>
          <a:p>
            <a:r>
              <a:rPr lang="en-US" dirty="0" smtClean="0"/>
              <a:t>in late 2011-early 2012, BNL surfactant approach (developed from </a:t>
            </a:r>
            <a:r>
              <a:rPr lang="en-US" dirty="0" err="1" smtClean="0"/>
              <a:t>WbLS</a:t>
            </a:r>
            <a:r>
              <a:rPr lang="en-US" dirty="0" smtClean="0"/>
              <a:t> R&amp;D) successful at loading tellurium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82120" y="1492424"/>
            <a:ext cx="864096" cy="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024" y="6531958"/>
            <a:ext cx="9649072" cy="30253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774208" y="3004592"/>
            <a:ext cx="4680520" cy="6546099"/>
            <a:chOff x="3825074" y="2140496"/>
            <a:chExt cx="5341622" cy="7122163"/>
          </a:xfrm>
        </p:grpSpPr>
        <p:pic>
          <p:nvPicPr>
            <p:cNvPr id="10" name="Picture 9" descr="IMG_1400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5074" y="2140496"/>
              <a:ext cx="5341622" cy="7122163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5422280" y="3364632"/>
              <a:ext cx="2232248" cy="360040"/>
            </a:xfrm>
            <a:prstGeom prst="ellipse">
              <a:avLst/>
            </a:prstGeom>
            <a:solidFill>
              <a:srgbClr val="B25D1A"/>
            </a:solidFill>
            <a:ln>
              <a:solidFill>
                <a:srgbClr val="B25D1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77972" y="556320"/>
            <a:ext cx="493431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[see talk by </a:t>
            </a:r>
            <a:r>
              <a:rPr lang="en-US" sz="2800" dirty="0" smtClean="0">
                <a:solidFill>
                  <a:srgbClr val="008000"/>
                </a:solidFill>
              </a:rPr>
              <a:t>Szymon </a:t>
            </a:r>
            <a:r>
              <a:rPr lang="en-US" sz="2800" dirty="0" err="1" smtClean="0">
                <a:solidFill>
                  <a:srgbClr val="008000"/>
                </a:solidFill>
              </a:rPr>
              <a:t>Manecki</a:t>
            </a:r>
            <a:r>
              <a:rPr lang="en-US" sz="2800" dirty="0" smtClean="0"/>
              <a:t>]</a:t>
            </a:r>
            <a:endParaRPr lang="en-US" sz="2800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60" y="484312"/>
            <a:ext cx="506528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SNO+ was funded in late 2010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8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Tellurium NLDBD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660066"/>
                </a:solidFill>
              </a:rPr>
              <a:t>especially important for loaded liquid scintillator approach to </a:t>
            </a:r>
            <a:r>
              <a:rPr lang="en-US" i="1" dirty="0" err="1" smtClean="0">
                <a:solidFill>
                  <a:srgbClr val="660066"/>
                </a:solidFill>
              </a:rPr>
              <a:t>tonne</a:t>
            </a:r>
            <a:r>
              <a:rPr lang="en-US" i="1" dirty="0" smtClean="0">
                <a:solidFill>
                  <a:srgbClr val="660066"/>
                </a:solidFill>
              </a:rPr>
              <a:t>-scale NLDBD</a:t>
            </a:r>
          </a:p>
          <a:p>
            <a:r>
              <a:rPr lang="en-US" dirty="0" smtClean="0"/>
              <a:t>natural isotopic abundance 34.1%</a:t>
            </a:r>
          </a:p>
          <a:p>
            <a:r>
              <a:rPr lang="en-US" dirty="0" smtClean="0"/>
              <a:t>slow </a:t>
            </a:r>
            <a:r>
              <a:rPr lang="en-US" dirty="0"/>
              <a:t>2</a:t>
            </a:r>
            <a:r>
              <a:rPr lang="en-US" dirty="0">
                <a:latin typeface="Symbol" charset="2"/>
                <a:cs typeface="Symbol" charset="2"/>
              </a:rPr>
              <a:t>ν</a:t>
            </a:r>
            <a:r>
              <a:rPr lang="en-US" dirty="0"/>
              <a:t>ββ background </a:t>
            </a:r>
            <a:r>
              <a:rPr lang="en-US" dirty="0" smtClean="0"/>
              <a:t>(</a:t>
            </a:r>
            <a:r>
              <a:rPr lang="en-US" dirty="0" err="1" smtClean="0"/>
              <a:t>Xe</a:t>
            </a:r>
            <a:r>
              <a:rPr lang="en-US" dirty="0" smtClean="0"/>
              <a:t> and </a:t>
            </a:r>
            <a:r>
              <a:rPr lang="en-US" dirty="0" err="1" smtClean="0"/>
              <a:t>Te</a:t>
            </a:r>
            <a:r>
              <a:rPr lang="en-US" dirty="0" smtClean="0"/>
              <a:t> are the slowest)</a:t>
            </a:r>
          </a:p>
          <a:p>
            <a:pPr lvl="1"/>
            <a:r>
              <a:rPr lang="en-US" dirty="0" smtClean="0"/>
              <a:t>2</a:t>
            </a:r>
            <a:r>
              <a:rPr lang="en-US" dirty="0">
                <a:latin typeface="Symbol" charset="2"/>
                <a:cs typeface="Symbol" charset="2"/>
              </a:rPr>
              <a:t>ν</a:t>
            </a:r>
            <a:r>
              <a:rPr lang="en-US" dirty="0" smtClean="0"/>
              <a:t>/0</a:t>
            </a:r>
            <a:r>
              <a:rPr lang="en-US" dirty="0">
                <a:latin typeface="Symbol" charset="2"/>
                <a:cs typeface="Symbol" charset="2"/>
              </a:rPr>
              <a:t>ν</a:t>
            </a:r>
            <a:r>
              <a:rPr lang="en-US" dirty="0" smtClean="0"/>
              <a:t> ratio is smallest</a:t>
            </a:r>
          </a:p>
          <a:p>
            <a:r>
              <a:rPr lang="en-US" dirty="0" smtClean="0"/>
              <a:t>in the 0</a:t>
            </a:r>
            <a:r>
              <a:rPr lang="en-US" dirty="0" smtClean="0">
                <a:latin typeface="Symbol" charset="2"/>
                <a:cs typeface="Symbol" charset="2"/>
              </a:rPr>
              <a:t>νββ</a:t>
            </a:r>
            <a:r>
              <a:rPr lang="en-US" dirty="0" smtClean="0"/>
              <a:t> ROI, backgrounds from U and </a:t>
            </a:r>
            <a:r>
              <a:rPr lang="en-US" dirty="0" err="1" smtClean="0"/>
              <a:t>Th</a:t>
            </a:r>
            <a:r>
              <a:rPr lang="en-US" dirty="0" smtClean="0"/>
              <a:t> can be rejected with high efficiency (</a:t>
            </a:r>
            <a:r>
              <a:rPr lang="en-US" baseline="30000" dirty="0" smtClean="0"/>
              <a:t>214</a:t>
            </a:r>
            <a:r>
              <a:rPr lang="en-US" dirty="0" smtClean="0"/>
              <a:t>Bi-Po)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9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Xenon NLDBD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660066"/>
                </a:solidFill>
              </a:rPr>
              <a:t>especially important for loaded liquid scintillator approach to </a:t>
            </a:r>
            <a:r>
              <a:rPr lang="en-US" i="1" dirty="0" err="1" smtClean="0">
                <a:solidFill>
                  <a:srgbClr val="660066"/>
                </a:solidFill>
              </a:rPr>
              <a:t>tonne</a:t>
            </a:r>
            <a:r>
              <a:rPr lang="en-US" i="1" dirty="0" smtClean="0">
                <a:solidFill>
                  <a:srgbClr val="660066"/>
                </a:solidFill>
              </a:rPr>
              <a:t>-scale NLDBD</a:t>
            </a:r>
            <a:endParaRPr lang="en-US" i="1" dirty="0">
              <a:solidFill>
                <a:srgbClr val="660066"/>
              </a:solidFill>
            </a:endParaRPr>
          </a:p>
          <a:p>
            <a:r>
              <a:rPr lang="en-US" baseline="30000" dirty="0" smtClean="0"/>
              <a:t>136</a:t>
            </a:r>
            <a:r>
              <a:rPr lang="en-US" dirty="0" smtClean="0"/>
              <a:t>Xe </a:t>
            </a:r>
            <a:r>
              <a:rPr lang="en-US" dirty="0" err="1" smtClean="0"/>
              <a:t>argubly</a:t>
            </a:r>
            <a:r>
              <a:rPr lang="en-US" dirty="0" smtClean="0"/>
              <a:t> easiest and cheapest isotope to enrich</a:t>
            </a:r>
            <a:endParaRPr lang="en-US" dirty="0"/>
          </a:p>
          <a:p>
            <a:r>
              <a:rPr lang="en-US" dirty="0"/>
              <a:t>slow 2</a:t>
            </a:r>
            <a:r>
              <a:rPr lang="en-US" dirty="0">
                <a:latin typeface="Symbol" charset="2"/>
                <a:cs typeface="Symbol" charset="2"/>
              </a:rPr>
              <a:t>ν</a:t>
            </a:r>
            <a:r>
              <a:rPr lang="en-US" dirty="0"/>
              <a:t>ββ background </a:t>
            </a:r>
            <a:r>
              <a:rPr lang="en-US" dirty="0" smtClean="0"/>
              <a:t>(</a:t>
            </a:r>
            <a:r>
              <a:rPr lang="en-US" dirty="0" err="1" smtClean="0"/>
              <a:t>Xe</a:t>
            </a:r>
            <a:r>
              <a:rPr lang="en-US" dirty="0" smtClean="0"/>
              <a:t> and </a:t>
            </a:r>
            <a:r>
              <a:rPr lang="en-US" dirty="0" err="1" smtClean="0"/>
              <a:t>Te</a:t>
            </a:r>
            <a:r>
              <a:rPr lang="en-US" dirty="0" smtClean="0"/>
              <a:t> are the slowest)</a:t>
            </a:r>
          </a:p>
          <a:p>
            <a:pPr marL="649726" lvl="2"/>
            <a:r>
              <a:rPr lang="en-US" sz="2800" dirty="0"/>
              <a:t>2</a:t>
            </a:r>
            <a:r>
              <a:rPr lang="en-US" sz="2800" dirty="0">
                <a:latin typeface="Symbol" charset="2"/>
                <a:cs typeface="Symbol" charset="2"/>
              </a:rPr>
              <a:t>ν</a:t>
            </a:r>
            <a:r>
              <a:rPr lang="en-US" sz="2800" dirty="0"/>
              <a:t>/0</a:t>
            </a:r>
            <a:r>
              <a:rPr lang="en-US" sz="2800" dirty="0">
                <a:latin typeface="Symbol" charset="2"/>
                <a:cs typeface="Symbol" charset="2"/>
              </a:rPr>
              <a:t>ν</a:t>
            </a:r>
            <a:r>
              <a:rPr lang="en-US" sz="2800" dirty="0"/>
              <a:t> ratio is smallest</a:t>
            </a:r>
          </a:p>
          <a:p>
            <a:r>
              <a:rPr lang="en-US" dirty="0"/>
              <a:t>in the 0</a:t>
            </a:r>
            <a:r>
              <a:rPr lang="en-US" dirty="0">
                <a:latin typeface="Symbol" charset="2"/>
                <a:cs typeface="Symbol" charset="2"/>
              </a:rPr>
              <a:t>νββ</a:t>
            </a:r>
            <a:r>
              <a:rPr lang="en-US" dirty="0"/>
              <a:t> ROI, backgrounds from U and </a:t>
            </a:r>
            <a:r>
              <a:rPr lang="en-US" dirty="0" err="1"/>
              <a:t>Th</a:t>
            </a:r>
            <a:r>
              <a:rPr lang="en-US" dirty="0"/>
              <a:t> can be rejected with high efficiency (</a:t>
            </a:r>
            <a:r>
              <a:rPr lang="en-US" baseline="30000" dirty="0"/>
              <a:t>214</a:t>
            </a:r>
            <a:r>
              <a:rPr lang="en-US" dirty="0"/>
              <a:t>Bi-Po)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4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292079"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Talk Outline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ouble </a:t>
            </a:r>
            <a:r>
              <a:rPr lang="en-US" dirty="0">
                <a:latin typeface="Arial" charset="0"/>
              </a:rPr>
              <a:t>b</a:t>
            </a:r>
            <a:r>
              <a:rPr lang="en-US" dirty="0" smtClean="0">
                <a:latin typeface="Arial" charset="0"/>
              </a:rPr>
              <a:t>eta decay</a:t>
            </a:r>
          </a:p>
          <a:p>
            <a:r>
              <a:rPr lang="en-US" dirty="0">
                <a:latin typeface="Arial" charset="0"/>
              </a:rPr>
              <a:t>favorable isotopes </a:t>
            </a:r>
          </a:p>
          <a:p>
            <a:r>
              <a:rPr lang="en-US" dirty="0" smtClean="0">
                <a:latin typeface="Arial" charset="0"/>
              </a:rPr>
              <a:t>brief </a:t>
            </a:r>
            <a:r>
              <a:rPr lang="en-US" dirty="0">
                <a:latin typeface="Arial" charset="0"/>
              </a:rPr>
              <a:t>h</a:t>
            </a:r>
            <a:r>
              <a:rPr lang="en-US" dirty="0" smtClean="0">
                <a:latin typeface="Arial" charset="0"/>
              </a:rPr>
              <a:t>istory of double beta decay in liquid scintillator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liquid scintillator NLDBD approach</a:t>
            </a:r>
          </a:p>
          <a:p>
            <a:pPr lvl="1"/>
            <a:r>
              <a:rPr lang="en-US" dirty="0" smtClean="0">
                <a:latin typeface="Arial" charset="0"/>
              </a:rPr>
              <a:t>advantages</a:t>
            </a:r>
          </a:p>
          <a:p>
            <a:pPr lvl="1"/>
            <a:r>
              <a:rPr lang="en-US" dirty="0" smtClean="0">
                <a:latin typeface="Arial" charset="0"/>
              </a:rPr>
              <a:t>requirements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NLDBD Experiment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from NSAC Town Meeting in September 2014 [in Chicago]</a:t>
            </a:r>
            <a:endParaRPr lang="en-US" dirty="0"/>
          </a:p>
          <a:p>
            <a:pPr lvl="1"/>
            <a:r>
              <a:rPr lang="en-US" sz="3600" dirty="0" smtClean="0">
                <a:solidFill>
                  <a:srgbClr val="3366FF"/>
                </a:solidFill>
              </a:rPr>
              <a:t>very low backgrounds</a:t>
            </a:r>
            <a:r>
              <a:rPr lang="en-US" sz="3600" dirty="0" smtClean="0"/>
              <a:t>: internal and external</a:t>
            </a:r>
          </a:p>
          <a:p>
            <a:pPr lvl="1"/>
            <a:r>
              <a:rPr lang="en-US" sz="3600" dirty="0" smtClean="0"/>
              <a:t>good energy resolution (and calibration)</a:t>
            </a:r>
          </a:p>
          <a:p>
            <a:pPr lvl="1"/>
            <a:r>
              <a:rPr lang="en-US" sz="3600" dirty="0" smtClean="0">
                <a:solidFill>
                  <a:srgbClr val="3366FF"/>
                </a:solidFill>
              </a:rPr>
              <a:t>scalability </a:t>
            </a:r>
            <a:r>
              <a:rPr lang="en-US" sz="3600" dirty="0" smtClean="0"/>
              <a:t>– acceptable cost</a:t>
            </a:r>
          </a:p>
          <a:p>
            <a:pPr lvl="1"/>
            <a:r>
              <a:rPr lang="en-US" sz="3600" dirty="0" smtClean="0"/>
              <a:t>tracking of betas to identify </a:t>
            </a:r>
            <a:r>
              <a:rPr lang="en-US" sz="3600" dirty="0" smtClean="0">
                <a:latin typeface="Symbol" charset="2"/>
                <a:cs typeface="Symbol" charset="2"/>
              </a:rPr>
              <a:t>ββ</a:t>
            </a:r>
            <a:r>
              <a:rPr lang="en-US" sz="3600" dirty="0" smtClean="0"/>
              <a:t> event topology</a:t>
            </a:r>
          </a:p>
          <a:p>
            <a:pPr lvl="1"/>
            <a:r>
              <a:rPr lang="en-US" sz="3600" dirty="0" smtClean="0"/>
              <a:t>large Q-value (ROI above U and </a:t>
            </a:r>
            <a:r>
              <a:rPr lang="en-US" sz="3600" dirty="0" err="1" smtClean="0"/>
              <a:t>Th</a:t>
            </a:r>
            <a:r>
              <a:rPr lang="en-US" sz="3600" dirty="0" smtClean="0"/>
              <a:t> backgrounds, larger phase space) </a:t>
            </a:r>
            <a:r>
              <a:rPr lang="en-US" sz="2400" dirty="0" smtClean="0"/>
              <a:t>– what SNO+ </a:t>
            </a:r>
            <a:r>
              <a:rPr lang="en-US" sz="2400" dirty="0" err="1" smtClean="0"/>
              <a:t>Nd</a:t>
            </a:r>
            <a:r>
              <a:rPr lang="en-US" sz="2400" dirty="0" smtClean="0"/>
              <a:t> was about</a:t>
            </a:r>
            <a:endParaRPr lang="en-US" sz="3600" dirty="0" smtClean="0"/>
          </a:p>
          <a:p>
            <a:pPr lvl="1"/>
            <a:r>
              <a:rPr lang="en-US" sz="3600" dirty="0" smtClean="0">
                <a:solidFill>
                  <a:srgbClr val="3366FF"/>
                </a:solidFill>
              </a:rPr>
              <a:t>ability to remove or replace isotope </a:t>
            </a:r>
            <a:r>
              <a:rPr lang="en-US" sz="3600" dirty="0" smtClean="0"/>
              <a:t>to demonstrate possible signal</a:t>
            </a:r>
          </a:p>
          <a:p>
            <a:pPr lvl="1"/>
            <a:endParaRPr lang="en-US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660066"/>
                </a:solidFill>
              </a:rPr>
              <a:t>The loaded liquid scintillator approach does these ones </a:t>
            </a:r>
            <a:r>
              <a:rPr lang="en-US" i="1" dirty="0" smtClean="0">
                <a:solidFill>
                  <a:srgbClr val="3366FF"/>
                </a:solidFill>
              </a:rPr>
              <a:t>(in blue) </a:t>
            </a:r>
            <a:r>
              <a:rPr lang="en-US" i="1" dirty="0" smtClean="0">
                <a:solidFill>
                  <a:srgbClr val="660066"/>
                </a:solidFill>
              </a:rPr>
              <a:t>very well</a:t>
            </a:r>
            <a:r>
              <a:rPr lang="en-US" i="1" dirty="0" smtClean="0">
                <a:solidFill>
                  <a:srgbClr val="3366FF"/>
                </a:solidFill>
              </a:rPr>
              <a:t>.</a:t>
            </a:r>
            <a:endParaRPr lang="en-US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9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2699" indent="0" algn="l" eaLnBrk="1" hangingPunct="1">
              <a:defRPr/>
            </a:pPr>
            <a:r>
              <a:rPr lang="en-US" dirty="0" smtClean="0"/>
              <a:t>How to Search for 0</a:t>
            </a:r>
            <a:r>
              <a:rPr lang="en-US" dirty="0" smtClean="0">
                <a:latin typeface="Symbol" charset="2"/>
                <a:cs typeface="Symbol" charset="2"/>
              </a:rPr>
              <a:t>νββ?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23191" indent="-374286" eaLnBrk="1" hangingPunct="1">
              <a:defRPr/>
            </a:pPr>
            <a:r>
              <a:rPr lang="en-US" sz="3400" dirty="0"/>
              <a:t>look at sum of energy of both electrons (</a:t>
            </a:r>
            <a:r>
              <a:rPr lang="en-US" sz="3400" dirty="0" err="1"/>
              <a:t>calorimetry</a:t>
            </a:r>
            <a:r>
              <a:rPr lang="en-US" sz="3400" dirty="0"/>
              <a:t>)</a:t>
            </a:r>
          </a:p>
          <a:p>
            <a:pPr marL="423191" indent="-374286" eaLnBrk="1" hangingPunct="1">
              <a:defRPr/>
            </a:pPr>
            <a:r>
              <a:rPr lang="en-US" sz="3400" dirty="0"/>
              <a:t>search for a peak at the double beta endpoint  </a:t>
            </a:r>
          </a:p>
        </p:txBody>
      </p:sp>
      <p:pic>
        <p:nvPicPr>
          <p:cNvPr id="93187" name="Picture 5" descr="nem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1015" y="4262440"/>
            <a:ext cx="6989761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4350" y="3830640"/>
            <a:ext cx="907573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292079"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Backgrounds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650876" y="2068606"/>
            <a:ext cx="11703050" cy="6935787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separation of 0</a:t>
            </a:r>
            <a:r>
              <a:rPr lang="en-US" sz="2800" dirty="0">
                <a:latin typeface="Symbol" charset="0"/>
                <a:cs typeface="Symbol" charset="0"/>
                <a:sym typeface="Symbol" charset="0"/>
              </a:rPr>
              <a:t>νββ</a:t>
            </a:r>
            <a:r>
              <a:rPr lang="en-US" sz="2800" dirty="0">
                <a:latin typeface="Arial" charset="0"/>
              </a:rPr>
              <a:t> from </a:t>
            </a:r>
            <a:r>
              <a:rPr lang="el-GR" sz="2800" dirty="0">
                <a:latin typeface="Arial" charset="0"/>
              </a:rPr>
              <a:t>2</a:t>
            </a:r>
            <a:r>
              <a:rPr lang="en-US" sz="2800" dirty="0" err="1">
                <a:latin typeface="Symbol" charset="0"/>
                <a:cs typeface="Symbol" charset="0"/>
                <a:sym typeface="Symbol" charset="0"/>
              </a:rPr>
              <a:t>ν</a:t>
            </a:r>
            <a:r>
              <a:rPr lang="en-US" sz="2800" dirty="0">
                <a:latin typeface="Symbol" charset="0"/>
                <a:cs typeface="Symbol" charset="0"/>
                <a:sym typeface="Symbol" charset="0"/>
              </a:rPr>
              <a:t>ββ</a:t>
            </a:r>
            <a:r>
              <a:rPr lang="en-US" sz="2800" dirty="0">
                <a:cs typeface="Symbol" charset="0"/>
                <a:sym typeface="Symbol" charset="0"/>
              </a:rPr>
              <a:t> </a:t>
            </a:r>
            <a:r>
              <a:rPr lang="en-US" sz="2800" dirty="0" smtClean="0">
                <a:cs typeface="Symbol" charset="0"/>
                <a:sym typeface="Symbol" charset="0"/>
              </a:rPr>
              <a:t>(i.e. energy </a:t>
            </a:r>
            <a:r>
              <a:rPr lang="en-US" sz="2800" dirty="0">
                <a:cs typeface="Symbol" charset="0"/>
                <a:sym typeface="Symbol" charset="0"/>
              </a:rPr>
              <a:t>resolution)</a:t>
            </a:r>
            <a:r>
              <a:rPr lang="en-US" sz="2800" dirty="0"/>
              <a:t> </a:t>
            </a:r>
            <a:r>
              <a:rPr lang="en-US" sz="2800" dirty="0">
                <a:latin typeface="Arial" charset="0"/>
              </a:rPr>
              <a:t>is not the only important experimental requirement</a:t>
            </a:r>
          </a:p>
          <a:p>
            <a:r>
              <a:rPr lang="en-US" sz="2800" dirty="0">
                <a:latin typeface="Arial" charset="0"/>
              </a:rPr>
              <a:t>background reduction and </a:t>
            </a:r>
            <a:r>
              <a:rPr lang="en-US" sz="2800" u="sng" dirty="0">
                <a:latin typeface="Arial" charset="0"/>
              </a:rPr>
              <a:t>rejection</a:t>
            </a:r>
            <a:r>
              <a:rPr lang="en-US" sz="2800" dirty="0">
                <a:latin typeface="Arial" charset="0"/>
              </a:rPr>
              <a:t> are necessary too</a:t>
            </a:r>
          </a:p>
          <a:p>
            <a:pPr lvl="1"/>
            <a:r>
              <a:rPr lang="en-US" sz="2100" dirty="0">
                <a:latin typeface="Arial" charset="0"/>
              </a:rPr>
              <a:t>natural radioactivity (U, </a:t>
            </a:r>
            <a:r>
              <a:rPr lang="en-US" sz="2100" dirty="0" err="1">
                <a:latin typeface="Arial" charset="0"/>
              </a:rPr>
              <a:t>Th</a:t>
            </a:r>
            <a:r>
              <a:rPr lang="en-US" sz="2100" dirty="0">
                <a:latin typeface="Arial" charset="0"/>
              </a:rPr>
              <a:t>, K, </a:t>
            </a:r>
            <a:r>
              <a:rPr lang="en-US" sz="2100" dirty="0" err="1">
                <a:latin typeface="Arial" charset="0"/>
              </a:rPr>
              <a:t>Rn</a:t>
            </a:r>
            <a:r>
              <a:rPr lang="en-US" sz="2100" dirty="0">
                <a:latin typeface="Arial" charset="0"/>
              </a:rPr>
              <a:t>…</a:t>
            </a:r>
            <a:r>
              <a:rPr lang="en-US" sz="2100" dirty="0">
                <a:solidFill>
                  <a:srgbClr val="660066"/>
                </a:solidFill>
                <a:latin typeface="Arial" charset="0"/>
              </a:rPr>
              <a:t>all the usual suspects</a:t>
            </a:r>
            <a:r>
              <a:rPr lang="en-US" sz="2100" dirty="0">
                <a:latin typeface="Arial" charset="0"/>
              </a:rPr>
              <a:t>)</a:t>
            </a:r>
          </a:p>
          <a:p>
            <a:pPr lvl="1"/>
            <a:r>
              <a:rPr lang="en-US" sz="2100" dirty="0" err="1">
                <a:latin typeface="Arial" charset="0"/>
              </a:rPr>
              <a:t>cosmogenic</a:t>
            </a:r>
            <a:r>
              <a:rPr lang="en-US" sz="2100" dirty="0">
                <a:latin typeface="Arial" charset="0"/>
              </a:rPr>
              <a:t> radioactivity – </a:t>
            </a:r>
            <a:r>
              <a:rPr lang="en-US" sz="2100" i="1" dirty="0">
                <a:solidFill>
                  <a:srgbClr val="008000"/>
                </a:solidFill>
                <a:latin typeface="Arial" charset="0"/>
              </a:rPr>
              <a:t>will be more and more important as we increase the sensitivity of next-generation </a:t>
            </a:r>
            <a:r>
              <a:rPr lang="en-US" sz="2100" i="1" dirty="0" smtClean="0">
                <a:solidFill>
                  <a:srgbClr val="008000"/>
                </a:solidFill>
                <a:latin typeface="Arial" charset="0"/>
              </a:rPr>
              <a:t>experiments</a:t>
            </a:r>
          </a:p>
          <a:p>
            <a:pPr lvl="1"/>
            <a:r>
              <a:rPr lang="en-US" sz="2100" dirty="0">
                <a:latin typeface="Arial" charset="0"/>
              </a:rPr>
              <a:t>n</a:t>
            </a:r>
            <a:r>
              <a:rPr lang="en-US" sz="2100" dirty="0" smtClean="0">
                <a:latin typeface="Arial" charset="0"/>
              </a:rPr>
              <a:t>eutron-induced backgrounds</a:t>
            </a:r>
            <a:endParaRPr lang="en-US" sz="2100" dirty="0">
              <a:latin typeface="Arial" charset="0"/>
            </a:endParaRPr>
          </a:p>
          <a:p>
            <a:pPr lvl="1"/>
            <a:r>
              <a:rPr lang="en-US" sz="2100" dirty="0">
                <a:latin typeface="Arial" charset="0"/>
              </a:rPr>
              <a:t>selection of materials for detector </a:t>
            </a:r>
            <a:r>
              <a:rPr lang="en-US" sz="2100" dirty="0" smtClean="0">
                <a:latin typeface="Arial" charset="0"/>
              </a:rPr>
              <a:t>components</a:t>
            </a:r>
          </a:p>
          <a:p>
            <a:pPr lvl="1"/>
            <a:r>
              <a:rPr lang="en-US" sz="2100" u="sng" dirty="0" smtClean="0">
                <a:latin typeface="Arial" charset="0"/>
              </a:rPr>
              <a:t>“monolithic” detector design </a:t>
            </a:r>
            <a:r>
              <a:rPr lang="en-US" sz="2100" dirty="0" smtClean="0">
                <a:latin typeface="Arial" charset="0"/>
              </a:rPr>
              <a:t>(external background rejection) and </a:t>
            </a:r>
            <a:r>
              <a:rPr lang="en-US" sz="2100" u="sng" dirty="0" smtClean="0">
                <a:latin typeface="Arial" charset="0"/>
              </a:rPr>
              <a:t>reliable background model</a:t>
            </a:r>
            <a:endParaRPr lang="en-US" sz="2100" u="sng" dirty="0">
              <a:latin typeface="Arial" charset="0"/>
            </a:endParaRPr>
          </a:p>
          <a:p>
            <a:pPr lvl="1"/>
            <a:r>
              <a:rPr lang="en-US" sz="2100" dirty="0" err="1">
                <a:latin typeface="Arial" charset="0"/>
              </a:rPr>
              <a:t>radiopurity</a:t>
            </a:r>
            <a:r>
              <a:rPr lang="en-US" sz="2100" dirty="0">
                <a:latin typeface="Arial" charset="0"/>
              </a:rPr>
              <a:t> of the detection medium and the double beta isotope (often one and the same)</a:t>
            </a:r>
          </a:p>
          <a:p>
            <a:pPr lvl="1"/>
            <a:r>
              <a:rPr lang="en-US" sz="2100" dirty="0">
                <a:latin typeface="Arial" charset="0"/>
              </a:rPr>
              <a:t>event “topology” – spatial and/or temporal – for background rejection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55" y="7037389"/>
            <a:ext cx="35290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6" name="Picture 5" descr="mo_integr_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9741" y="6488205"/>
            <a:ext cx="3105151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3549652" y="6821488"/>
            <a:ext cx="5673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62" tIns="45409" rIns="90862" bIns="45409">
            <a:spAutoFit/>
          </a:bodyPr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2000">
                <a:solidFill>
                  <a:srgbClr val="3366FF"/>
                </a:solidFill>
              </a:rPr>
              <a:t>e.g. Ge detector with excellent energy resolution</a:t>
            </a:r>
          </a:p>
          <a:p>
            <a:pPr eaLnBrk="1"/>
            <a:r>
              <a:rPr lang="en-US" sz="2000">
                <a:solidFill>
                  <a:srgbClr val="3366FF"/>
                </a:solidFill>
              </a:rPr>
              <a:t>still has background counts under the peak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5638891" y="8621713"/>
            <a:ext cx="4895851" cy="101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2" tIns="45409" rIns="90862" bIns="45409">
            <a:spAutoFit/>
          </a:bodyPr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2000">
                <a:solidFill>
                  <a:srgbClr val="FF0000"/>
                </a:solidFill>
              </a:rPr>
              <a:t>e.g. NEMO-3 with not-as-good energy resolution has excellent background rejection from track identification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22675" y="7685089"/>
            <a:ext cx="1366838" cy="0"/>
          </a:xfrm>
          <a:prstGeom prst="straightConnector1">
            <a:avLst/>
          </a:prstGeom>
          <a:ln w="3175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447089" y="8548688"/>
            <a:ext cx="1439862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Background Pie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660066"/>
                </a:solidFill>
              </a:rPr>
              <a:t>NLDBD background sources, in general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10832" t="8508" r="6544" b="6271"/>
          <a:stretch>
            <a:fillRect/>
          </a:stretch>
        </p:blipFill>
        <p:spPr>
          <a:xfrm>
            <a:off x="2401292" y="3003550"/>
            <a:ext cx="8202364" cy="57529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1821880" y="5649724"/>
            <a:ext cx="2440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ncluding (</a:t>
            </a:r>
            <a:r>
              <a:rPr lang="en-US" sz="2800" dirty="0" err="1" smtClean="0"/>
              <a:t>n,</a:t>
            </a:r>
            <a:r>
              <a:rPr lang="en-US" sz="2800" dirty="0" err="1" smtClean="0">
                <a:latin typeface="Symbol" charset="2"/>
                <a:cs typeface="Symbol" charset="2"/>
              </a:rPr>
              <a:t>γ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33277" y="4084712"/>
            <a:ext cx="1940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i.e. surface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097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Background Pie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660066"/>
                </a:solidFill>
              </a:rPr>
              <a:t>How to reduce?</a:t>
            </a:r>
            <a:endParaRPr lang="en-US" dirty="0"/>
          </a:p>
        </p:txBody>
      </p:sp>
      <p:pic>
        <p:nvPicPr>
          <p:cNvPr id="5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10832" t="8508" r="6544" b="6271"/>
          <a:stretch>
            <a:fillRect/>
          </a:stretch>
        </p:blipFill>
        <p:spPr>
          <a:xfrm>
            <a:off x="2401292" y="3003550"/>
            <a:ext cx="8202364" cy="57529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1821880" y="5649724"/>
            <a:ext cx="2440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ncluding (</a:t>
            </a:r>
            <a:r>
              <a:rPr lang="en-US" sz="2800" dirty="0" err="1" smtClean="0"/>
              <a:t>n,</a:t>
            </a:r>
            <a:r>
              <a:rPr lang="en-US" sz="2800" dirty="0" err="1" smtClean="0">
                <a:latin typeface="Symbol" charset="2"/>
                <a:cs typeface="Symbol" charset="2"/>
              </a:rPr>
              <a:t>γ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33277" y="4084712"/>
            <a:ext cx="1940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i.e. surface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09912" y="9557320"/>
            <a:ext cx="1846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13968" y="7613104"/>
            <a:ext cx="3518361" cy="954107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purification</a:t>
            </a:r>
          </a:p>
          <a:p>
            <a:r>
              <a:rPr lang="en-US" sz="2800" dirty="0" smtClean="0"/>
              <a:t>and background cuts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014568" y="7613104"/>
            <a:ext cx="3583032" cy="138499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purification</a:t>
            </a:r>
          </a:p>
          <a:p>
            <a:r>
              <a:rPr lang="en-US" sz="2800" dirty="0" smtClean="0"/>
              <a:t>and background </a:t>
            </a:r>
            <a:r>
              <a:rPr lang="en-US" sz="2800" dirty="0" smtClean="0"/>
              <a:t>cuts</a:t>
            </a:r>
          </a:p>
          <a:p>
            <a:r>
              <a:rPr lang="en-US" sz="2800" dirty="0" smtClean="0"/>
              <a:t>and waiting for decay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01800" y="5236840"/>
            <a:ext cx="3518361" cy="954107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shielding</a:t>
            </a:r>
          </a:p>
          <a:p>
            <a:r>
              <a:rPr lang="en-US" sz="2800" dirty="0" smtClean="0"/>
              <a:t>and background cuts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605856" y="3868688"/>
            <a:ext cx="3518361" cy="954107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shielding</a:t>
            </a:r>
          </a:p>
          <a:p>
            <a:r>
              <a:rPr lang="en-US" sz="2800" dirty="0" smtClean="0"/>
              <a:t>and background cuts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734648" y="4084712"/>
            <a:ext cx="2319991" cy="954107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make volume</a:t>
            </a:r>
          </a:p>
          <a:p>
            <a:r>
              <a:rPr lang="en-US" sz="2800" dirty="0" smtClean="0"/>
              <a:t>smaller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630193" y="2716560"/>
            <a:ext cx="2016224" cy="954107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nergy resolution</a:t>
            </a:r>
          </a:p>
        </p:txBody>
      </p:sp>
    </p:spTree>
    <p:extLst>
      <p:ext uri="{BB962C8B-B14F-4D97-AF65-F5344CB8AC3E}">
        <p14:creationId xmlns:p14="http://schemas.microsoft.com/office/powerpoint/2010/main" val="316809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Liquid Scintillator Requirements for NLDBD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Q: What is more important, energy resolution or low backgrounds?</a:t>
            </a:r>
          </a:p>
          <a:p>
            <a:endParaRPr lang="en-US" dirty="0"/>
          </a:p>
          <a:p>
            <a:r>
              <a:rPr lang="en-US" dirty="0" smtClean="0"/>
              <a:t>A: both, of course</a:t>
            </a:r>
            <a:r>
              <a:rPr lang="is-IS" dirty="0" smtClean="0"/>
              <a:t>…</a:t>
            </a:r>
          </a:p>
          <a:p>
            <a:endParaRPr lang="is-IS" dirty="0"/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660066"/>
                </a:solidFill>
              </a:rPr>
              <a:t>liquid scintillator formulation </a:t>
            </a:r>
            <a:r>
              <a:rPr lang="en-US" i="1" dirty="0" smtClean="0">
                <a:solidFill>
                  <a:srgbClr val="660066"/>
                </a:solidFill>
              </a:rPr>
              <a:t>must</a:t>
            </a:r>
            <a:r>
              <a:rPr lang="en-US" dirty="0" smtClean="0">
                <a:solidFill>
                  <a:srgbClr val="660066"/>
                </a:solidFill>
              </a:rPr>
              <a:t> be amenable to purification to achieve ultra-low background</a:t>
            </a:r>
          </a:p>
          <a:p>
            <a:pPr marL="514350" indent="-514350">
              <a:buAutoNum type="arabicParenR"/>
            </a:pPr>
            <a:r>
              <a:rPr lang="en-US" dirty="0" smtClean="0"/>
              <a:t>good energy resolution: intrinsic light yield, long attenuation length also important</a:t>
            </a:r>
          </a:p>
          <a:p>
            <a:pPr lvl="1"/>
            <a:r>
              <a:rPr lang="en-US" dirty="0" smtClean="0"/>
              <a:t>transparency gives rise to better uniformity of energy response across large detector; </a:t>
            </a:r>
            <a:r>
              <a:rPr lang="en-US" dirty="0" smtClean="0">
                <a:solidFill>
                  <a:srgbClr val="3366FF"/>
                </a:solidFill>
              </a:rPr>
              <a:t>smaller energy resolution systematics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2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Desirable Features for NLDBD in Liquid Scintillator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dense loading (maintaining suitable optical properties)</a:t>
            </a:r>
          </a:p>
          <a:p>
            <a:pPr lvl="1"/>
            <a:r>
              <a:rPr lang="en-US" dirty="0" smtClean="0"/>
              <a:t>concentrate isotope in smaller volume – only way to reduce </a:t>
            </a:r>
            <a:r>
              <a:rPr lang="en-US" baseline="30000" dirty="0" smtClean="0"/>
              <a:t>8</a:t>
            </a:r>
            <a:r>
              <a:rPr lang="en-US" dirty="0" smtClean="0"/>
              <a:t>B solar neutrino background</a:t>
            </a:r>
          </a:p>
          <a:p>
            <a:pPr lvl="1"/>
            <a:r>
              <a:rPr lang="en-US" dirty="0" smtClean="0"/>
              <a:t>optimize light collection for the smaller volume (e.g. Winston cones)</a:t>
            </a:r>
          </a:p>
          <a:p>
            <a:r>
              <a:rPr lang="en-US" dirty="0" smtClean="0"/>
              <a:t>scintillation fast timing</a:t>
            </a:r>
          </a:p>
          <a:p>
            <a:pPr lvl="1"/>
            <a:r>
              <a:rPr lang="en-US" dirty="0" smtClean="0"/>
              <a:t>position reconstruction (resolution) to reject external backgrounds</a:t>
            </a:r>
          </a:p>
          <a:p>
            <a:pPr lvl="1"/>
            <a:r>
              <a:rPr lang="en-US" dirty="0" smtClean="0"/>
              <a:t>coincidence background rejection</a:t>
            </a:r>
          </a:p>
          <a:p>
            <a:pPr lvl="1"/>
            <a:r>
              <a:rPr lang="en-US" dirty="0" smtClean="0"/>
              <a:t>coupled with fine granularity light collection gives possibility of </a:t>
            </a:r>
            <a:r>
              <a:rPr lang="en-US" dirty="0" smtClean="0">
                <a:latin typeface="Symbol" charset="2"/>
                <a:cs typeface="Symbol" charset="2"/>
              </a:rPr>
              <a:t>β</a:t>
            </a:r>
            <a:r>
              <a:rPr lang="en-US" dirty="0" smtClean="0"/>
              <a:t>/</a:t>
            </a:r>
            <a:r>
              <a:rPr lang="en-US" dirty="0" err="1" smtClean="0">
                <a:latin typeface="Symbol" charset="2"/>
                <a:cs typeface="Symbol" charset="2"/>
              </a:rPr>
              <a:t>γ</a:t>
            </a:r>
            <a:r>
              <a:rPr lang="en-US" dirty="0" smtClean="0"/>
              <a:t> event topology </a:t>
            </a:r>
            <a:r>
              <a:rPr lang="en-US" dirty="0" smtClean="0"/>
              <a:t>“figure </a:t>
            </a:r>
            <a:r>
              <a:rPr lang="en-US" dirty="0" smtClean="0"/>
              <a:t>of </a:t>
            </a:r>
            <a:r>
              <a:rPr lang="en-US" dirty="0" smtClean="0"/>
              <a:t>merit” </a:t>
            </a:r>
            <a:r>
              <a:rPr lang="en-US" dirty="0" smtClean="0"/>
              <a:t>(i.e. single-site/multi-</a:t>
            </a:r>
            <a:r>
              <a:rPr lang="en-US" dirty="0" smtClean="0"/>
              <a:t>site discrimination)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734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Desirable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pulse-shape discrimination</a:t>
            </a:r>
          </a:p>
          <a:p>
            <a:pPr lvl="1"/>
            <a:r>
              <a:rPr lang="en-US" dirty="0"/>
              <a:t>alphas not really direct </a:t>
            </a:r>
            <a:r>
              <a:rPr lang="en-US" dirty="0" smtClean="0"/>
              <a:t>background </a:t>
            </a:r>
            <a:r>
              <a:rPr lang="en-US" dirty="0"/>
              <a:t>in ROI</a:t>
            </a:r>
          </a:p>
          <a:p>
            <a:pPr lvl="1"/>
            <a:r>
              <a:rPr lang="en-US" dirty="0" smtClean="0"/>
              <a:t>PSD can help alpha </a:t>
            </a:r>
            <a:r>
              <a:rPr lang="en-US"/>
              <a:t>ID </a:t>
            </a:r>
            <a:r>
              <a:rPr lang="en-US" smtClean="0"/>
              <a:t>in</a:t>
            </a:r>
            <a:r>
              <a:rPr lang="en-US" smtClean="0"/>
              <a:t> </a:t>
            </a:r>
            <a:r>
              <a:rPr lang="en-US" dirty="0"/>
              <a:t>coincidence tagging, in the presence of other larger background rates</a:t>
            </a:r>
          </a:p>
          <a:p>
            <a:r>
              <a:rPr lang="en-US" dirty="0"/>
              <a:t>Cherenkov-scintillation separation</a:t>
            </a:r>
          </a:p>
          <a:p>
            <a:pPr lvl="1"/>
            <a:r>
              <a:rPr lang="en-US" dirty="0"/>
              <a:t>the only </a:t>
            </a:r>
            <a:r>
              <a:rPr lang="en-US" b="1" dirty="0">
                <a:solidFill>
                  <a:srgbClr val="660066"/>
                </a:solidFill>
              </a:rPr>
              <a:t>other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/>
              <a:t>way to reduce </a:t>
            </a:r>
            <a:r>
              <a:rPr lang="en-US" baseline="30000" dirty="0"/>
              <a:t>8</a:t>
            </a:r>
            <a:r>
              <a:rPr lang="en-US" dirty="0"/>
              <a:t>B solar neutrino background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9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1292079"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Summary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charset="0"/>
              </a:rPr>
              <a:t>In g</a:t>
            </a:r>
            <a:r>
              <a:rPr lang="en-US" dirty="0" smtClean="0">
                <a:latin typeface="Arial" charset="0"/>
              </a:rPr>
              <a:t>eneral, next-gen </a:t>
            </a:r>
            <a:r>
              <a:rPr lang="en-US" dirty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ouble </a:t>
            </a:r>
            <a:r>
              <a:rPr lang="en-US" dirty="0">
                <a:latin typeface="Arial" charset="0"/>
              </a:rPr>
              <a:t>b</a:t>
            </a:r>
            <a:r>
              <a:rPr lang="en-US" dirty="0" smtClean="0">
                <a:latin typeface="Arial" charset="0"/>
              </a:rPr>
              <a:t>eta </a:t>
            </a:r>
            <a:r>
              <a:rPr lang="en-US" dirty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ecay experiments:</a:t>
            </a: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1. NEED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TO BE BIG</a:t>
            </a: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2. HAVE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GOOD ENERGY RESOLUTION</a:t>
            </a: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  <a:latin typeface="Arial" charset="0"/>
              </a:rPr>
              <a:t>		</a:t>
            </a:r>
            <a:r>
              <a:rPr lang="en-US" dirty="0" smtClean="0">
                <a:solidFill>
                  <a:srgbClr val="008000"/>
                </a:solidFill>
                <a:latin typeface="Arial" charset="0"/>
              </a:rPr>
              <a:t>3. AND </a:t>
            </a:r>
            <a:r>
              <a:rPr lang="en-US" dirty="0">
                <a:solidFill>
                  <a:srgbClr val="008000"/>
                </a:solidFill>
                <a:latin typeface="Arial" charset="0"/>
              </a:rPr>
              <a:t>HAVE ULTRA-LOW BACKGROUND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  <a:latin typeface="Arial" charset="0"/>
            </a:endParaRP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US" sz="2800" i="1" dirty="0" smtClean="0">
                <a:latin typeface="Arial" charset="0"/>
              </a:rPr>
              <a:t>These are the most important requirements for </a:t>
            </a:r>
            <a:r>
              <a:rPr lang="en-US" sz="2800" i="1" dirty="0" err="1" smtClean="0">
                <a:latin typeface="Arial" charset="0"/>
              </a:rPr>
              <a:t>tonne</a:t>
            </a:r>
            <a:r>
              <a:rPr lang="en-US" sz="2800" i="1" dirty="0" smtClean="0">
                <a:latin typeface="Arial" charset="0"/>
              </a:rPr>
              <a:t>-scale NLDBD. Loaded liquid scintillator approach excels at #1 and #3.</a:t>
            </a:r>
            <a:endParaRPr lang="en-US" sz="2800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1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/>
          </p:cNvSpPr>
          <p:nvPr/>
        </p:nvSpPr>
        <p:spPr bwMode="auto">
          <a:xfrm>
            <a:off x="863600" y="342901"/>
            <a:ext cx="11722101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3579" bIns="0" anchor="ctr"/>
          <a:lstStyle/>
          <a:p>
            <a:pPr marL="61714"/>
            <a:r>
              <a:rPr lang="en-US" sz="6300">
                <a:solidFill>
                  <a:srgbClr val="333399"/>
                </a:solidFill>
                <a:latin typeface="Arial" charset="0"/>
                <a:cs typeface="Arial" charset="0"/>
                <a:sym typeface="Arial" charset="0"/>
              </a:rPr>
              <a:t>Double Beta Decay</a:t>
            </a:r>
          </a:p>
        </p:txBody>
      </p:sp>
      <p:sp>
        <p:nvSpPr>
          <p:cNvPr id="88066" name="Line 2"/>
          <p:cNvSpPr>
            <a:spLocks noChangeShapeType="1"/>
          </p:cNvSpPr>
          <p:nvPr/>
        </p:nvSpPr>
        <p:spPr bwMode="auto">
          <a:xfrm>
            <a:off x="1038225" y="1406617"/>
            <a:ext cx="10445750" cy="15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67" name="Line 3"/>
          <p:cNvSpPr>
            <a:spLocks noChangeShapeType="1"/>
          </p:cNvSpPr>
          <p:nvPr/>
        </p:nvSpPr>
        <p:spPr bwMode="auto">
          <a:xfrm>
            <a:off x="3429001" y="4467316"/>
            <a:ext cx="812800" cy="15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4248149" y="4157663"/>
            <a:ext cx="812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5067300" y="4876837"/>
            <a:ext cx="812800" cy="15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rot="10800000" flipH="1">
            <a:off x="3021013" y="3849690"/>
            <a:ext cx="1587" cy="133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3021015" y="5181691"/>
            <a:ext cx="4402138" cy="15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72" name="Rectangle 8"/>
          <p:cNvSpPr>
            <a:spLocks/>
          </p:cNvSpPr>
          <p:nvPr/>
        </p:nvSpPr>
        <p:spPr bwMode="auto">
          <a:xfrm>
            <a:off x="7526339" y="4991102"/>
            <a:ext cx="249078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Z, atomic number</a:t>
            </a:r>
          </a:p>
        </p:txBody>
      </p:sp>
      <p:sp>
        <p:nvSpPr>
          <p:cNvPr id="88073" name="Rectangle 9"/>
          <p:cNvSpPr>
            <a:spLocks/>
          </p:cNvSpPr>
          <p:nvPr/>
        </p:nvSpPr>
        <p:spPr bwMode="auto">
          <a:xfrm rot="16200000">
            <a:off x="2120902" y="4244977"/>
            <a:ext cx="806450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mass</a:t>
            </a:r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3840164" y="4467224"/>
            <a:ext cx="1636712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75" name="Rectangle 11"/>
          <p:cNvSpPr>
            <a:spLocks/>
          </p:cNvSpPr>
          <p:nvPr/>
        </p:nvSpPr>
        <p:spPr bwMode="auto">
          <a:xfrm>
            <a:off x="4000502" y="4572003"/>
            <a:ext cx="404813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solidFill>
                  <a:srgbClr val="FF0000"/>
                </a:solidFill>
                <a:latin typeface="Symbol" charset="0"/>
                <a:cs typeface="Symbol" charset="0"/>
                <a:sym typeface="Symbol" charset="0"/>
              </a:rPr>
              <a:t>ββ</a:t>
            </a:r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2301967" y="6923087"/>
            <a:ext cx="1589" cy="514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 flipH="1">
            <a:off x="2301967" y="8256589"/>
            <a:ext cx="13319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 rot="10800000" flipH="1">
            <a:off x="1379540" y="8761413"/>
            <a:ext cx="327977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2301967" y="8256589"/>
            <a:ext cx="1589" cy="511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 flipH="1">
            <a:off x="2301967" y="7437440"/>
            <a:ext cx="13319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 rot="10800000" flipH="1">
            <a:off x="2301875" y="8051800"/>
            <a:ext cx="2044700" cy="2047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>
            <a:off x="2301875" y="7437530"/>
            <a:ext cx="2044700" cy="204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3" name="Rectangle 19"/>
          <p:cNvSpPr>
            <a:spLocks/>
          </p:cNvSpPr>
          <p:nvPr/>
        </p:nvSpPr>
        <p:spPr bwMode="auto">
          <a:xfrm>
            <a:off x="971550" y="6616702"/>
            <a:ext cx="23653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n</a:t>
            </a:r>
          </a:p>
        </p:txBody>
      </p:sp>
      <p:sp>
        <p:nvSpPr>
          <p:cNvPr id="88084" name="Rectangle 20"/>
          <p:cNvSpPr>
            <a:spLocks/>
          </p:cNvSpPr>
          <p:nvPr/>
        </p:nvSpPr>
        <p:spPr bwMode="auto">
          <a:xfrm>
            <a:off x="971550" y="8461378"/>
            <a:ext cx="23653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n</a:t>
            </a:r>
          </a:p>
        </p:txBody>
      </p:sp>
      <p:sp>
        <p:nvSpPr>
          <p:cNvPr id="88085" name="Rectangle 21"/>
          <p:cNvSpPr>
            <a:spLocks/>
          </p:cNvSpPr>
          <p:nvPr/>
        </p:nvSpPr>
        <p:spPr bwMode="auto">
          <a:xfrm>
            <a:off x="4727575" y="6616702"/>
            <a:ext cx="23653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p</a:t>
            </a:r>
          </a:p>
        </p:txBody>
      </p:sp>
      <p:sp>
        <p:nvSpPr>
          <p:cNvPr id="88086" name="Rectangle 22"/>
          <p:cNvSpPr>
            <a:spLocks/>
          </p:cNvSpPr>
          <p:nvPr/>
        </p:nvSpPr>
        <p:spPr bwMode="auto">
          <a:xfrm>
            <a:off x="4727575" y="8461378"/>
            <a:ext cx="23653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p</a:t>
            </a:r>
          </a:p>
        </p:txBody>
      </p:sp>
      <p:sp>
        <p:nvSpPr>
          <p:cNvPr id="88087" name="Rectangle 23"/>
          <p:cNvSpPr>
            <a:spLocks/>
          </p:cNvSpPr>
          <p:nvPr/>
        </p:nvSpPr>
        <p:spPr bwMode="auto">
          <a:xfrm>
            <a:off x="1608230" y="6923090"/>
            <a:ext cx="477837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W</a:t>
            </a:r>
            <a:r>
              <a:rPr lang="en-US" sz="2400" baseline="30000">
                <a:latin typeface="Arial" charset="0"/>
                <a:cs typeface="Arial" charset="0"/>
                <a:sym typeface="Arial" charset="0"/>
              </a:rPr>
              <a:t>−</a:t>
            </a:r>
          </a:p>
        </p:txBody>
      </p:sp>
      <p:sp>
        <p:nvSpPr>
          <p:cNvPr id="88088" name="Rectangle 24"/>
          <p:cNvSpPr>
            <a:spLocks/>
          </p:cNvSpPr>
          <p:nvPr/>
        </p:nvSpPr>
        <p:spPr bwMode="auto">
          <a:xfrm>
            <a:off x="3552825" y="7129464"/>
            <a:ext cx="358775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e</a:t>
            </a:r>
            <a:r>
              <a:rPr lang="en-US" sz="2400" baseline="30000">
                <a:latin typeface="Arial" charset="0"/>
                <a:cs typeface="Arial" charset="0"/>
                <a:sym typeface="Arial" charset="0"/>
              </a:rPr>
              <a:t>−</a:t>
            </a:r>
          </a:p>
        </p:txBody>
      </p:sp>
      <p:sp>
        <p:nvSpPr>
          <p:cNvPr id="88089" name="Rectangle 25"/>
          <p:cNvSpPr>
            <a:spLocks/>
          </p:cNvSpPr>
          <p:nvPr/>
        </p:nvSpPr>
        <p:spPr bwMode="auto">
          <a:xfrm>
            <a:off x="3578226" y="8039102"/>
            <a:ext cx="358775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e</a:t>
            </a:r>
            <a:r>
              <a:rPr lang="en-US" sz="2400" baseline="30000">
                <a:latin typeface="Arial" charset="0"/>
                <a:cs typeface="Arial" charset="0"/>
                <a:sym typeface="Arial" charset="0"/>
              </a:rPr>
              <a:t>−</a:t>
            </a:r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>
            <a:off x="1379540" y="6923089"/>
            <a:ext cx="32797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91" name="Rectangle 27"/>
          <p:cNvSpPr>
            <a:spLocks/>
          </p:cNvSpPr>
          <p:nvPr/>
        </p:nvSpPr>
        <p:spPr bwMode="auto">
          <a:xfrm>
            <a:off x="5232403" y="7251792"/>
            <a:ext cx="89852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30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3000">
                <a:solidFill>
                  <a:srgbClr val="FF0000"/>
                </a:solidFill>
                <a:latin typeface="Symbol" charset="0"/>
                <a:cs typeface="Symbol" charset="0"/>
                <a:sym typeface="Symbol" charset="0"/>
              </a:rPr>
              <a:t>νββ</a:t>
            </a:r>
          </a:p>
        </p:txBody>
      </p:sp>
      <p:sp>
        <p:nvSpPr>
          <p:cNvPr id="88092" name="Rectangle 28"/>
          <p:cNvSpPr>
            <a:spLocks/>
          </p:cNvSpPr>
          <p:nvPr/>
        </p:nvSpPr>
        <p:spPr bwMode="auto">
          <a:xfrm>
            <a:off x="650874" y="2070100"/>
            <a:ext cx="11709400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3565" bIns="0"/>
          <a:lstStyle/>
          <a:p>
            <a:pPr marL="373397" indent="-373397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000" dirty="0">
                <a:latin typeface="Arial" charset="0"/>
                <a:cs typeface="Arial" charset="0"/>
                <a:sym typeface="Arial" charset="0"/>
              </a:rPr>
              <a:t>some even-even nuclei cannot </a:t>
            </a:r>
            <a:r>
              <a:rPr lang="en-US" sz="3000" dirty="0">
                <a:latin typeface="Symbol" charset="0"/>
                <a:cs typeface="Symbol" charset="0"/>
                <a:sym typeface="Symbol" charset="0"/>
              </a:rPr>
              <a:t>β</a:t>
            </a:r>
            <a:r>
              <a:rPr lang="en-US" sz="3000" dirty="0">
                <a:latin typeface="Arial" charset="0"/>
                <a:cs typeface="Arial" charset="0"/>
                <a:sym typeface="Arial" charset="0"/>
              </a:rPr>
              <a:t> decay but can undergo double beta decay, a very rare second-order weak process</a:t>
            </a:r>
            <a:endParaRPr lang="en-US" sz="4300" dirty="0">
              <a:latin typeface="Arial" charset="0"/>
              <a:cs typeface="Lucida Grande" charset="0"/>
              <a:sym typeface="Arial" charset="0"/>
            </a:endParaRPr>
          </a:p>
          <a:p>
            <a:pPr marL="373397" indent="-373397">
              <a:spcBef>
                <a:spcPts val="924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e.g. </a:t>
            </a:r>
            <a:r>
              <a:rPr lang="en-US" sz="2400" baseline="30000" dirty="0">
                <a:latin typeface="Arial" charset="0"/>
                <a:cs typeface="Arial" charset="0"/>
                <a:sym typeface="Arial" charset="0"/>
              </a:rPr>
              <a:t>76</a:t>
            </a: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Ge has half-life 1.8 × 10</a:t>
            </a:r>
            <a:r>
              <a:rPr lang="en-US" sz="2400" baseline="30000" dirty="0">
                <a:latin typeface="Arial" charset="0"/>
                <a:cs typeface="Arial" charset="0"/>
                <a:sym typeface="Arial" charset="0"/>
              </a:rPr>
              <a:t>21</a:t>
            </a: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 years</a:t>
            </a:r>
            <a:endParaRPr lang="en-US" sz="3800" dirty="0">
              <a:latin typeface="Arial" charset="0"/>
              <a:cs typeface="Lucida Grande" charset="0"/>
              <a:sym typeface="Arial" charset="0"/>
            </a:endParaRPr>
          </a:p>
          <a:p>
            <a:pPr marL="373397" indent="-373397">
              <a:spcBef>
                <a:spcPts val="924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endParaRPr lang="en-US" sz="2400" dirty="0">
              <a:latin typeface="Arial" charset="0"/>
              <a:cs typeface="Lucida Grande" charset="0"/>
              <a:sym typeface="Arial" charset="0"/>
            </a:endParaRPr>
          </a:p>
          <a:p>
            <a:pPr marL="373397" indent="-373397">
              <a:spcBef>
                <a:spcPts val="924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endParaRPr lang="en-US" sz="2400" dirty="0">
              <a:latin typeface="Arial" charset="0"/>
              <a:cs typeface="Lucida Grande" charset="0"/>
              <a:sym typeface="Arial" charset="0"/>
            </a:endParaRPr>
          </a:p>
          <a:p>
            <a:pPr marL="373397" indent="-373397">
              <a:spcBef>
                <a:spcPts val="924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endParaRPr lang="en-US" sz="2400" dirty="0">
              <a:latin typeface="Arial" charset="0"/>
              <a:cs typeface="Lucida Grande" charset="0"/>
              <a:sym typeface="Arial" charset="0"/>
            </a:endParaRPr>
          </a:p>
          <a:p>
            <a:pPr marL="373397" indent="-373397">
              <a:spcBef>
                <a:spcPts val="924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endParaRPr lang="en-US" sz="2400" dirty="0">
              <a:latin typeface="Arial" charset="0"/>
              <a:cs typeface="Lucida Grande" charset="0"/>
              <a:sym typeface="Arial" charset="0"/>
            </a:endParaRPr>
          </a:p>
          <a:p>
            <a:pPr marL="373397" indent="-373397">
              <a:spcBef>
                <a:spcPts val="924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endParaRPr lang="en-US" sz="100" dirty="0">
              <a:latin typeface="Arial" charset="0"/>
              <a:cs typeface="Lucida Grande" charset="0"/>
              <a:sym typeface="Arial" charset="0"/>
            </a:endParaRPr>
          </a:p>
          <a:p>
            <a:pPr marL="373397" indent="-373397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3000" dirty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88093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0" y="7277102"/>
            <a:ext cx="433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809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0" y="7785100"/>
            <a:ext cx="433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5854327" y="4084712"/>
            <a:ext cx="812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6697712" y="3939109"/>
            <a:ext cx="812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Sn</a:t>
            </a:r>
            <a:r>
              <a:rPr lang="en-US" dirty="0" smtClean="0"/>
              <a:t>-Loaded Liquid Scintillator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NLDBD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85" y="3386176"/>
            <a:ext cx="10986830" cy="573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2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/>
          </p:cNvSpPr>
          <p:nvPr/>
        </p:nvSpPr>
        <p:spPr bwMode="auto">
          <a:xfrm>
            <a:off x="863600" y="342901"/>
            <a:ext cx="11722101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3579" bIns="0" anchor="ctr"/>
          <a:lstStyle/>
          <a:p>
            <a:pPr marL="61714"/>
            <a:r>
              <a:rPr lang="en-US" sz="6300">
                <a:solidFill>
                  <a:srgbClr val="333399"/>
                </a:solidFill>
                <a:latin typeface="Arial" charset="0"/>
                <a:cs typeface="Arial" charset="0"/>
                <a:sym typeface="Arial" charset="0"/>
              </a:rPr>
              <a:t>Double Beta Decay</a:t>
            </a:r>
          </a:p>
        </p:txBody>
      </p:sp>
      <p:sp>
        <p:nvSpPr>
          <p:cNvPr id="89090" name="Line 2"/>
          <p:cNvSpPr>
            <a:spLocks noChangeShapeType="1"/>
          </p:cNvSpPr>
          <p:nvPr/>
        </p:nvSpPr>
        <p:spPr bwMode="auto">
          <a:xfrm>
            <a:off x="1038225" y="1406617"/>
            <a:ext cx="10445750" cy="15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091" name="Line 3"/>
          <p:cNvSpPr>
            <a:spLocks noChangeShapeType="1"/>
          </p:cNvSpPr>
          <p:nvPr/>
        </p:nvSpPr>
        <p:spPr bwMode="auto">
          <a:xfrm>
            <a:off x="3429001" y="4467316"/>
            <a:ext cx="812800" cy="15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4248149" y="4157663"/>
            <a:ext cx="812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5067300" y="4876837"/>
            <a:ext cx="812800" cy="15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 rot="10800000" flipH="1">
            <a:off x="3021013" y="3849690"/>
            <a:ext cx="1587" cy="133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3021015" y="5181691"/>
            <a:ext cx="4402138" cy="15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096" name="Rectangle 8"/>
          <p:cNvSpPr>
            <a:spLocks/>
          </p:cNvSpPr>
          <p:nvPr/>
        </p:nvSpPr>
        <p:spPr bwMode="auto">
          <a:xfrm>
            <a:off x="7526339" y="4991102"/>
            <a:ext cx="249078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Z, atomic number</a:t>
            </a:r>
          </a:p>
        </p:txBody>
      </p:sp>
      <p:sp>
        <p:nvSpPr>
          <p:cNvPr id="89097" name="Rectangle 9"/>
          <p:cNvSpPr>
            <a:spLocks/>
          </p:cNvSpPr>
          <p:nvPr/>
        </p:nvSpPr>
        <p:spPr bwMode="auto">
          <a:xfrm rot="16200000">
            <a:off x="2120902" y="4244977"/>
            <a:ext cx="806450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mass</a:t>
            </a: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3840164" y="4467224"/>
            <a:ext cx="1636712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099" name="Rectangle 11"/>
          <p:cNvSpPr>
            <a:spLocks/>
          </p:cNvSpPr>
          <p:nvPr/>
        </p:nvSpPr>
        <p:spPr bwMode="auto">
          <a:xfrm>
            <a:off x="4000502" y="4572003"/>
            <a:ext cx="404813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solidFill>
                  <a:srgbClr val="FF0000"/>
                </a:solidFill>
                <a:latin typeface="Symbol" charset="0"/>
                <a:cs typeface="Symbol" charset="0"/>
                <a:sym typeface="Symbol" charset="0"/>
              </a:rPr>
              <a:t>ββ</a:t>
            </a:r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2301967" y="6923087"/>
            <a:ext cx="1589" cy="514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 flipH="1">
            <a:off x="2301967" y="8256589"/>
            <a:ext cx="13319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rot="10800000" flipH="1">
            <a:off x="1379540" y="8761413"/>
            <a:ext cx="327977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2301967" y="8256589"/>
            <a:ext cx="1589" cy="511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 flipH="1">
            <a:off x="2301967" y="7437440"/>
            <a:ext cx="13319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105" name="Rectangle 17"/>
          <p:cNvSpPr>
            <a:spLocks/>
          </p:cNvSpPr>
          <p:nvPr/>
        </p:nvSpPr>
        <p:spPr bwMode="auto">
          <a:xfrm>
            <a:off x="971550" y="6616702"/>
            <a:ext cx="23653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n</a:t>
            </a:r>
          </a:p>
        </p:txBody>
      </p:sp>
      <p:sp>
        <p:nvSpPr>
          <p:cNvPr id="89106" name="Rectangle 18"/>
          <p:cNvSpPr>
            <a:spLocks/>
          </p:cNvSpPr>
          <p:nvPr/>
        </p:nvSpPr>
        <p:spPr bwMode="auto">
          <a:xfrm>
            <a:off x="971550" y="8461378"/>
            <a:ext cx="23653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n</a:t>
            </a:r>
          </a:p>
        </p:txBody>
      </p:sp>
      <p:sp>
        <p:nvSpPr>
          <p:cNvPr id="89107" name="Rectangle 19"/>
          <p:cNvSpPr>
            <a:spLocks/>
          </p:cNvSpPr>
          <p:nvPr/>
        </p:nvSpPr>
        <p:spPr bwMode="auto">
          <a:xfrm>
            <a:off x="4727575" y="6616702"/>
            <a:ext cx="23653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p</a:t>
            </a:r>
          </a:p>
        </p:txBody>
      </p:sp>
      <p:sp>
        <p:nvSpPr>
          <p:cNvPr id="89108" name="Rectangle 20"/>
          <p:cNvSpPr>
            <a:spLocks/>
          </p:cNvSpPr>
          <p:nvPr/>
        </p:nvSpPr>
        <p:spPr bwMode="auto">
          <a:xfrm>
            <a:off x="4727575" y="8461378"/>
            <a:ext cx="23653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p</a:t>
            </a:r>
          </a:p>
        </p:txBody>
      </p:sp>
      <p:sp>
        <p:nvSpPr>
          <p:cNvPr id="89109" name="Rectangle 21"/>
          <p:cNvSpPr>
            <a:spLocks/>
          </p:cNvSpPr>
          <p:nvPr/>
        </p:nvSpPr>
        <p:spPr bwMode="auto">
          <a:xfrm>
            <a:off x="1608230" y="6923090"/>
            <a:ext cx="477837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W</a:t>
            </a:r>
            <a:r>
              <a:rPr lang="en-US" sz="2400" baseline="30000">
                <a:latin typeface="Arial" charset="0"/>
                <a:cs typeface="Arial" charset="0"/>
                <a:sym typeface="Arial" charset="0"/>
              </a:rPr>
              <a:t>−</a:t>
            </a:r>
          </a:p>
        </p:txBody>
      </p:sp>
      <p:sp>
        <p:nvSpPr>
          <p:cNvPr id="89110" name="Rectangle 22"/>
          <p:cNvSpPr>
            <a:spLocks/>
          </p:cNvSpPr>
          <p:nvPr/>
        </p:nvSpPr>
        <p:spPr bwMode="auto">
          <a:xfrm>
            <a:off x="3552825" y="7129464"/>
            <a:ext cx="358775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e</a:t>
            </a:r>
            <a:r>
              <a:rPr lang="en-US" sz="2400" baseline="30000">
                <a:latin typeface="Arial" charset="0"/>
                <a:cs typeface="Arial" charset="0"/>
                <a:sym typeface="Arial" charset="0"/>
              </a:rPr>
              <a:t>−</a:t>
            </a:r>
          </a:p>
        </p:txBody>
      </p:sp>
      <p:sp>
        <p:nvSpPr>
          <p:cNvPr id="89111" name="Rectangle 23"/>
          <p:cNvSpPr>
            <a:spLocks/>
          </p:cNvSpPr>
          <p:nvPr/>
        </p:nvSpPr>
        <p:spPr bwMode="auto">
          <a:xfrm>
            <a:off x="3578226" y="8039102"/>
            <a:ext cx="358775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e</a:t>
            </a:r>
            <a:r>
              <a:rPr lang="en-US" sz="2400" baseline="30000">
                <a:latin typeface="Arial" charset="0"/>
                <a:cs typeface="Arial" charset="0"/>
                <a:sym typeface="Arial" charset="0"/>
              </a:rPr>
              <a:t>−</a:t>
            </a:r>
          </a:p>
        </p:txBody>
      </p:sp>
      <p:pic>
        <p:nvPicPr>
          <p:cNvPr id="89112" name="Picture 2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156" y="7835901"/>
            <a:ext cx="41433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13" name="Line 25"/>
          <p:cNvSpPr>
            <a:spLocks noChangeShapeType="1"/>
          </p:cNvSpPr>
          <p:nvPr/>
        </p:nvSpPr>
        <p:spPr bwMode="auto">
          <a:xfrm>
            <a:off x="1379540" y="6923089"/>
            <a:ext cx="32797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114" name="Rectangle 26"/>
          <p:cNvSpPr>
            <a:spLocks/>
          </p:cNvSpPr>
          <p:nvPr/>
        </p:nvSpPr>
        <p:spPr bwMode="auto">
          <a:xfrm>
            <a:off x="5232403" y="7251792"/>
            <a:ext cx="89852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30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0</a:t>
            </a:r>
            <a:r>
              <a:rPr lang="en-US" sz="3000">
                <a:solidFill>
                  <a:srgbClr val="FF0000"/>
                </a:solidFill>
                <a:latin typeface="Symbol" charset="0"/>
                <a:cs typeface="Symbol" charset="0"/>
                <a:sym typeface="Symbol" charset="0"/>
              </a:rPr>
              <a:t>νββ</a:t>
            </a:r>
          </a:p>
        </p:txBody>
      </p:sp>
      <p:sp>
        <p:nvSpPr>
          <p:cNvPr id="89115" name="Oval 27"/>
          <p:cNvSpPr>
            <a:spLocks/>
          </p:cNvSpPr>
          <p:nvPr/>
        </p:nvSpPr>
        <p:spPr bwMode="auto">
          <a:xfrm>
            <a:off x="1676400" y="7334251"/>
            <a:ext cx="812800" cy="11271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lnSpc>
                <a:spcPct val="97000"/>
              </a:lnSpc>
            </a:pPr>
            <a:endParaRPr lang="en-US" sz="300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9116" name="Line 28"/>
          <p:cNvSpPr>
            <a:spLocks noChangeShapeType="1"/>
          </p:cNvSpPr>
          <p:nvPr/>
        </p:nvSpPr>
        <p:spPr bwMode="auto">
          <a:xfrm>
            <a:off x="2609851" y="7948704"/>
            <a:ext cx="4521200" cy="304801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117" name="Rectangle 29"/>
          <p:cNvSpPr>
            <a:spLocks/>
          </p:cNvSpPr>
          <p:nvPr/>
        </p:nvSpPr>
        <p:spPr bwMode="auto">
          <a:xfrm>
            <a:off x="7189879" y="7772401"/>
            <a:ext cx="5829301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3579" bIns="0"/>
          <a:lstStyle/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requires neutrinos to be their own antiparticle − i.e. Majorana fermions</a:t>
            </a:r>
          </a:p>
          <a:p>
            <a:pPr marL="61714"/>
            <a:r>
              <a:rPr lang="en-US" sz="2400">
                <a:latin typeface="Arial" charset="0"/>
                <a:cs typeface="Arial" charset="0"/>
                <a:sym typeface="Arial" charset="0"/>
              </a:rPr>
              <a:t>as opposed to Dirac fermions</a:t>
            </a:r>
          </a:p>
        </p:txBody>
      </p:sp>
      <p:sp>
        <p:nvSpPr>
          <p:cNvPr id="89118" name="Rectangle 30"/>
          <p:cNvSpPr>
            <a:spLocks/>
          </p:cNvSpPr>
          <p:nvPr/>
        </p:nvSpPr>
        <p:spPr bwMode="auto">
          <a:xfrm>
            <a:off x="2181317" y="7683501"/>
            <a:ext cx="219075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63579" bIns="0">
            <a:spAutoFit/>
          </a:bodyPr>
          <a:lstStyle/>
          <a:p>
            <a:pPr marL="61714"/>
            <a:r>
              <a:rPr lang="en-US" sz="2400">
                <a:solidFill>
                  <a:srgbClr val="0000CC"/>
                </a:solidFill>
                <a:latin typeface="Arial" charset="0"/>
                <a:cs typeface="Arial" charset="0"/>
                <a:sym typeface="Arial" charset="0"/>
              </a:rPr>
              <a:t>x</a:t>
            </a:r>
          </a:p>
        </p:txBody>
      </p:sp>
      <p:pic>
        <p:nvPicPr>
          <p:cNvPr id="8911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0" y="7391402"/>
            <a:ext cx="433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9120" name="Line 32"/>
          <p:cNvSpPr>
            <a:spLocks noChangeShapeType="1"/>
          </p:cNvSpPr>
          <p:nvPr/>
        </p:nvSpPr>
        <p:spPr bwMode="auto">
          <a:xfrm>
            <a:off x="2311400" y="7429500"/>
            <a:ext cx="0" cy="82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121" name="Rectangle 33"/>
          <p:cNvSpPr>
            <a:spLocks/>
          </p:cNvSpPr>
          <p:nvPr/>
        </p:nvSpPr>
        <p:spPr bwMode="auto">
          <a:xfrm>
            <a:off x="650874" y="2070100"/>
            <a:ext cx="11709400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3565" bIns="0"/>
          <a:lstStyle/>
          <a:p>
            <a:pPr marL="373397" indent="-373397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000" dirty="0">
                <a:latin typeface="Arial" charset="0"/>
                <a:cs typeface="Arial" charset="0"/>
                <a:sym typeface="Arial" charset="0"/>
              </a:rPr>
              <a:t>some even-even nuclei cannot </a:t>
            </a:r>
            <a:r>
              <a:rPr lang="en-US" sz="3000" dirty="0">
                <a:latin typeface="Symbol" charset="0"/>
                <a:cs typeface="Symbol" charset="0"/>
                <a:sym typeface="Symbol" charset="0"/>
              </a:rPr>
              <a:t>β</a:t>
            </a:r>
            <a:r>
              <a:rPr lang="en-US" sz="3000" dirty="0">
                <a:latin typeface="Arial" charset="0"/>
                <a:cs typeface="Arial" charset="0"/>
                <a:sym typeface="Arial" charset="0"/>
              </a:rPr>
              <a:t> decay but can undergo double beta decay, a very rare second-order weak process</a:t>
            </a:r>
            <a:endParaRPr lang="en-US" sz="4300" dirty="0">
              <a:latin typeface="Arial" charset="0"/>
              <a:cs typeface="Lucida Grande" charset="0"/>
              <a:sym typeface="Arial" charset="0"/>
            </a:endParaRPr>
          </a:p>
          <a:p>
            <a:pPr marL="373397" indent="-373397">
              <a:spcBef>
                <a:spcPts val="924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e.g. </a:t>
            </a:r>
            <a:r>
              <a:rPr lang="en-US" sz="2400" baseline="30000" dirty="0">
                <a:latin typeface="Arial" charset="0"/>
                <a:cs typeface="Arial" charset="0"/>
                <a:sym typeface="Arial" charset="0"/>
              </a:rPr>
              <a:t>76</a:t>
            </a: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Ge has half-life 1.8 × 10</a:t>
            </a:r>
            <a:r>
              <a:rPr lang="en-US" sz="2400" baseline="30000" dirty="0">
                <a:latin typeface="Arial" charset="0"/>
                <a:cs typeface="Arial" charset="0"/>
                <a:sym typeface="Arial" charset="0"/>
              </a:rPr>
              <a:t>21</a:t>
            </a: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 years</a:t>
            </a:r>
            <a:endParaRPr lang="en-US" sz="3800" dirty="0">
              <a:latin typeface="Arial" charset="0"/>
              <a:cs typeface="Lucida Grande" charset="0"/>
              <a:sym typeface="Arial" charset="0"/>
            </a:endParaRPr>
          </a:p>
          <a:p>
            <a:pPr marL="373397" indent="-373397">
              <a:spcBef>
                <a:spcPts val="924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endParaRPr lang="en-US" sz="2400" dirty="0">
              <a:latin typeface="Arial" charset="0"/>
              <a:cs typeface="Lucida Grande" charset="0"/>
              <a:sym typeface="Arial" charset="0"/>
            </a:endParaRPr>
          </a:p>
          <a:p>
            <a:pPr marL="373397" indent="-373397">
              <a:spcBef>
                <a:spcPts val="924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endParaRPr lang="en-US" sz="2400" dirty="0">
              <a:latin typeface="Arial" charset="0"/>
              <a:cs typeface="Lucida Grande" charset="0"/>
              <a:sym typeface="Arial" charset="0"/>
            </a:endParaRPr>
          </a:p>
          <a:p>
            <a:pPr marL="373397" indent="-373397">
              <a:spcBef>
                <a:spcPts val="924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endParaRPr lang="en-US" sz="2400" dirty="0">
              <a:latin typeface="Arial" charset="0"/>
              <a:cs typeface="Lucida Grande" charset="0"/>
              <a:sym typeface="Arial" charset="0"/>
            </a:endParaRPr>
          </a:p>
          <a:p>
            <a:pPr marL="373397" indent="-373397">
              <a:spcBef>
                <a:spcPts val="924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endParaRPr lang="en-US" sz="2400" dirty="0">
              <a:latin typeface="Arial" charset="0"/>
              <a:cs typeface="Lucida Grande" charset="0"/>
              <a:sym typeface="Arial" charset="0"/>
            </a:endParaRPr>
          </a:p>
          <a:p>
            <a:pPr marL="373397" indent="-373397">
              <a:spcBef>
                <a:spcPts val="924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endParaRPr lang="en-US" sz="100" dirty="0">
              <a:latin typeface="Arial" charset="0"/>
              <a:cs typeface="Lucida Grande" charset="0"/>
              <a:sym typeface="Arial" charset="0"/>
            </a:endParaRPr>
          </a:p>
          <a:p>
            <a:pPr marL="373299" indent="-373299" defTabSz="453963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000" dirty="0" smtClean="0">
                <a:latin typeface="Arial" charset="0"/>
                <a:cs typeface="Arial" charset="0"/>
                <a:sym typeface="Arial" charset="0"/>
              </a:rPr>
              <a:t>Q: </a:t>
            </a:r>
            <a:r>
              <a:rPr lang="en-US" sz="3000" dirty="0">
                <a:latin typeface="Arial" charset="0"/>
                <a:cs typeface="Arial" charset="0"/>
                <a:sym typeface="Arial" charset="0"/>
              </a:rPr>
              <a:t>can this </a:t>
            </a:r>
            <a:r>
              <a:rPr lang="en-US" sz="3000" dirty="0" smtClean="0">
                <a:latin typeface="Arial" charset="0"/>
                <a:cs typeface="Arial" charset="0"/>
                <a:sym typeface="Arial" charset="0"/>
              </a:rPr>
              <a:t>(Beyond </a:t>
            </a:r>
            <a:r>
              <a:rPr lang="en-US" sz="3000" dirty="0">
                <a:latin typeface="Arial" charset="0"/>
                <a:cs typeface="Arial" charset="0"/>
                <a:sym typeface="Arial" charset="0"/>
              </a:rPr>
              <a:t>the Standard Model) process occur?                         </a:t>
            </a:r>
            <a:r>
              <a:rPr lang="en-US" sz="3000" dirty="0" err="1">
                <a:solidFill>
                  <a:srgbClr val="008000"/>
                </a:solidFill>
                <a:latin typeface="Arial" charset="0"/>
                <a:cs typeface="Arial" charset="0"/>
                <a:sym typeface="Arial" charset="0"/>
              </a:rPr>
              <a:t>neutrinoless</a:t>
            </a:r>
            <a:r>
              <a:rPr lang="en-US" sz="3000" dirty="0">
                <a:solidFill>
                  <a:srgbClr val="008000"/>
                </a:solidFill>
                <a:latin typeface="Arial" charset="0"/>
                <a:cs typeface="Arial" charset="0"/>
                <a:sym typeface="Arial" charset="0"/>
              </a:rPr>
              <a:t> double beta decay</a:t>
            </a:r>
          </a:p>
        </p:txBody>
      </p: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5854327" y="4084712"/>
            <a:ext cx="812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>
            <a:off x="6697712" y="3939109"/>
            <a:ext cx="812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Neutrinos </a:t>
            </a:r>
            <a:r>
              <a:rPr lang="en-US" dirty="0" err="1" smtClean="0"/>
              <a:t>Majorana</a:t>
            </a:r>
            <a:r>
              <a:rPr lang="en-US" dirty="0" smtClean="0"/>
              <a:t> Fermions?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carry no electromagnetic charge, no QCD </a:t>
            </a:r>
            <a:r>
              <a:rPr lang="en-US" dirty="0" err="1" smtClean="0"/>
              <a:t>colour</a:t>
            </a:r>
            <a:r>
              <a:rPr lang="en-US" dirty="0" smtClean="0"/>
              <a:t>, no moments, no other quantum number</a:t>
            </a:r>
          </a:p>
          <a:p>
            <a:r>
              <a:rPr lang="en-US" dirty="0" smtClean="0"/>
              <a:t>other than </a:t>
            </a:r>
            <a:r>
              <a:rPr lang="en-US" i="1" dirty="0" smtClean="0">
                <a:solidFill>
                  <a:srgbClr val="008000"/>
                </a:solidFill>
              </a:rPr>
              <a:t>lepton number</a:t>
            </a:r>
            <a:r>
              <a:rPr lang="is-IS" dirty="0"/>
              <a:t>…but what is that</a:t>
            </a:r>
            <a:r>
              <a:rPr lang="is-IS" dirty="0" smtClean="0"/>
              <a:t>?</a:t>
            </a:r>
            <a:endParaRPr lang="en-US" i="1" dirty="0" smtClean="0">
              <a:solidFill>
                <a:srgbClr val="008000"/>
              </a:solidFill>
            </a:endParaRP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608" y="5524873"/>
            <a:ext cx="2844800" cy="2844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81921" y="5164832"/>
            <a:ext cx="1152128" cy="1008112"/>
            <a:chOff x="2181920" y="5164832"/>
            <a:chExt cx="1152128" cy="1008112"/>
          </a:xfrm>
        </p:grpSpPr>
        <p:sp>
          <p:nvSpPr>
            <p:cNvPr id="6" name="Oval 5"/>
            <p:cNvSpPr/>
            <p:nvPr/>
          </p:nvSpPr>
          <p:spPr>
            <a:xfrm>
              <a:off x="2613968" y="5884912"/>
              <a:ext cx="288032" cy="28803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3963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81920" y="5164832"/>
              <a:ext cx="11521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3963"/>
              <a:r>
                <a:rPr lang="en-US" sz="4000" dirty="0" err="1">
                  <a:latin typeface="Symbol" charset="2"/>
                  <a:cs typeface="Symbol" charset="2"/>
                </a:rPr>
                <a:t>ν</a:t>
              </a:r>
              <a:r>
                <a:rPr lang="en-US" sz="4000" baseline="-25000" dirty="0" err="1"/>
                <a:t>e</a:t>
              </a:r>
              <a:endParaRPr lang="en-US" sz="4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256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Neutrinos </a:t>
            </a:r>
            <a:r>
              <a:rPr lang="en-US" dirty="0" err="1" smtClean="0"/>
              <a:t>Majorana</a:t>
            </a:r>
            <a:r>
              <a:rPr lang="en-US" dirty="0" smtClean="0"/>
              <a:t> Fermions?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carry no electromagnetic charge, no QCD </a:t>
            </a:r>
            <a:r>
              <a:rPr lang="en-US" dirty="0" err="1" smtClean="0"/>
              <a:t>colour</a:t>
            </a:r>
            <a:r>
              <a:rPr lang="en-US" dirty="0" smtClean="0"/>
              <a:t>, no moments, no other quantum number</a:t>
            </a:r>
          </a:p>
          <a:p>
            <a:r>
              <a:rPr lang="en-US" dirty="0" smtClean="0"/>
              <a:t>other than </a:t>
            </a:r>
            <a:r>
              <a:rPr lang="en-US" i="1" dirty="0" smtClean="0">
                <a:solidFill>
                  <a:srgbClr val="008000"/>
                </a:solidFill>
              </a:rPr>
              <a:t>lepton number</a:t>
            </a:r>
            <a:r>
              <a:rPr lang="is-IS" dirty="0" smtClean="0"/>
              <a:t>…but what is that?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608" y="5524873"/>
            <a:ext cx="2844800" cy="2844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181921" y="5164832"/>
            <a:ext cx="1152128" cy="1008112"/>
            <a:chOff x="2181920" y="5164832"/>
            <a:chExt cx="1152128" cy="1008112"/>
          </a:xfrm>
        </p:grpSpPr>
        <p:sp>
          <p:nvSpPr>
            <p:cNvPr id="6" name="Oval 5"/>
            <p:cNvSpPr/>
            <p:nvPr/>
          </p:nvSpPr>
          <p:spPr>
            <a:xfrm>
              <a:off x="2613968" y="5884912"/>
              <a:ext cx="288032" cy="28803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3963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81920" y="5164832"/>
              <a:ext cx="11521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3963"/>
              <a:r>
                <a:rPr lang="en-US" sz="4000" dirty="0" err="1">
                  <a:latin typeface="Symbol" charset="2"/>
                  <a:cs typeface="Symbol" charset="2"/>
                </a:rPr>
                <a:t>ν</a:t>
              </a:r>
              <a:r>
                <a:rPr lang="en-US" sz="4000" baseline="-25000" dirty="0" err="1"/>
                <a:t>e</a:t>
              </a:r>
              <a:endParaRPr lang="en-US" sz="4000" baseline="-250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253928" y="5380856"/>
              <a:ext cx="360040" cy="0"/>
            </a:xfrm>
            <a:prstGeom prst="line">
              <a:avLst/>
            </a:prstGeom>
            <a:ln w="349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608" y="5524873"/>
            <a:ext cx="2844800" cy="2844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318823" y="5596876"/>
            <a:ext cx="842420" cy="569387"/>
            <a:chOff x="10318824" y="5596880"/>
            <a:chExt cx="842419" cy="569387"/>
          </a:xfrm>
        </p:grpSpPr>
        <p:sp>
          <p:nvSpPr>
            <p:cNvPr id="13" name="Oval 12"/>
            <p:cNvSpPr/>
            <p:nvPr/>
          </p:nvSpPr>
          <p:spPr>
            <a:xfrm>
              <a:off x="10318824" y="5668888"/>
              <a:ext cx="288032" cy="28803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3963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00710" y="5596880"/>
              <a:ext cx="560533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3963"/>
              <a:r>
                <a:rPr lang="en-US" sz="3100" dirty="0"/>
                <a:t>e</a:t>
              </a:r>
              <a:r>
                <a:rPr lang="en-US" sz="3100" baseline="30000" dirty="0"/>
                <a:t>+</a:t>
              </a: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954713"/>
              </p:ext>
            </p:extLst>
          </p:nvPr>
        </p:nvGraphicFramePr>
        <p:xfrm>
          <a:off x="7294488" y="8405193"/>
          <a:ext cx="4493394" cy="105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Equation" r:id="rId5" imgW="977900" imgH="228600" progId="Equation.3">
                  <p:embed/>
                </p:oleObj>
              </mc:Choice>
              <mc:Fallback>
                <p:oleObj name="Equation" r:id="rId5" imgW="977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94488" y="8405193"/>
                        <a:ext cx="4493394" cy="1050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3730" y="7973145"/>
            <a:ext cx="6389488" cy="156966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defTabSz="453963"/>
            <a:r>
              <a:rPr lang="en-US" sz="3100" dirty="0"/>
              <a:t>Why does this only happen for the</a:t>
            </a:r>
          </a:p>
          <a:p>
            <a:pPr defTabSz="453963"/>
            <a:r>
              <a:rPr lang="en-US" sz="3100" dirty="0"/>
              <a:t>“</a:t>
            </a:r>
            <a:r>
              <a:rPr lang="en-US" sz="3100" dirty="0" smtClean="0"/>
              <a:t>anti”-neutrino? </a:t>
            </a:r>
            <a:r>
              <a:rPr lang="en-US" sz="3100" dirty="0"/>
              <a:t>Does the proton</a:t>
            </a:r>
          </a:p>
          <a:p>
            <a:pPr defTabSz="453963"/>
            <a:r>
              <a:rPr lang="en-US" sz="3100" dirty="0"/>
              <a:t>know </a:t>
            </a:r>
            <a:r>
              <a:rPr lang="en-US" sz="3100" dirty="0" smtClean="0"/>
              <a:t>it was </a:t>
            </a:r>
            <a:r>
              <a:rPr lang="en-US" sz="3100" dirty="0"/>
              <a:t>an anti-lepton?</a:t>
            </a:r>
          </a:p>
        </p:txBody>
      </p:sp>
    </p:spTree>
    <p:extLst>
      <p:ext uri="{BB962C8B-B14F-4D97-AF65-F5344CB8AC3E}">
        <p14:creationId xmlns:p14="http://schemas.microsoft.com/office/powerpoint/2010/main" val="177512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719E-6 -2.2056E-6 L 0.39697 -0.00569 C 0.45031 -0.00569 0.53125 -2.2056E-6 0.53125 0.06018 L 0.55359 0.1343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3" y="6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Answer: Chirality and the Weak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weak interaction distinguishes between left and right chirality and that’s why</a:t>
            </a:r>
          </a:p>
          <a:p>
            <a:endParaRPr lang="en-US" dirty="0"/>
          </a:p>
          <a:p>
            <a:r>
              <a:rPr lang="en-US" dirty="0" smtClean="0"/>
              <a:t>does the weak interaction distinguish between lepton number L = 1 and L = –1, in addition? Or is that simply redundant?</a:t>
            </a:r>
          </a:p>
          <a:p>
            <a:endParaRPr lang="en-US" dirty="0"/>
          </a:p>
          <a:p>
            <a:r>
              <a:rPr lang="en-US" dirty="0" smtClean="0"/>
              <a:t>if lepton number </a:t>
            </a:r>
            <a:r>
              <a:rPr lang="en-US" i="1" dirty="0" smtClean="0"/>
              <a:t>is </a:t>
            </a:r>
            <a:r>
              <a:rPr lang="en-US" dirty="0" smtClean="0"/>
              <a:t>meaningful, then particles and antiparticles are </a:t>
            </a:r>
            <a:r>
              <a:rPr lang="en-US" u="sng" dirty="0" smtClean="0"/>
              <a:t>fundamentally</a:t>
            </a:r>
            <a:r>
              <a:rPr lang="en-US" dirty="0" smtClean="0"/>
              <a:t> different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if one discards lepton number as a meaningful quantity (</a:t>
            </a:r>
            <a:r>
              <a:rPr lang="is-IS" dirty="0" smtClean="0"/>
              <a:t>why would lepton number be?)</a:t>
            </a:r>
            <a:r>
              <a:rPr lang="en-US" dirty="0" smtClean="0"/>
              <a:t> then neutrinos are </a:t>
            </a:r>
            <a:r>
              <a:rPr lang="en-US" dirty="0" err="1" smtClean="0"/>
              <a:t>Majorana</a:t>
            </a:r>
            <a:r>
              <a:rPr lang="en-US" dirty="0" smtClean="0"/>
              <a:t> fermions…FACT!</a:t>
            </a:r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67074"/>
              </p:ext>
            </p:extLst>
          </p:nvPr>
        </p:nvGraphicFramePr>
        <p:xfrm>
          <a:off x="5537398" y="2788569"/>
          <a:ext cx="4061346" cy="949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3" imgW="977900" imgH="228600" progId="Equation.3">
                  <p:embed/>
                </p:oleObj>
              </mc:Choice>
              <mc:Fallback>
                <p:oleObj name="Equation" r:id="rId3" imgW="977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7398" y="2788569"/>
                        <a:ext cx="4061346" cy="949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06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Line 1"/>
          <p:cNvSpPr>
            <a:spLocks noChangeShapeType="1"/>
          </p:cNvSpPr>
          <p:nvPr/>
        </p:nvSpPr>
        <p:spPr bwMode="auto">
          <a:xfrm>
            <a:off x="377825" y="8693241"/>
            <a:ext cx="12247563" cy="1589"/>
          </a:xfrm>
          <a:prstGeom prst="line">
            <a:avLst/>
          </a:prstGeom>
          <a:noFill/>
          <a:ln w="127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77501"/>
          <a:lstStyle/>
          <a:p>
            <a:pPr marL="62881" indent="0" algn="l" eaLnBrk="1" hangingPunct="1">
              <a:defRPr/>
            </a:pPr>
            <a:r>
              <a:rPr lang="en-US" sz="6000" dirty="0">
                <a:latin typeface="Helvetica"/>
                <a:cs typeface="Helvetica"/>
              </a:rPr>
              <a:t>Why is 0</a:t>
            </a:r>
            <a:r>
              <a:rPr lang="el-GR" sz="6000" dirty="0">
                <a:latin typeface="Symbol" charset="2"/>
                <a:cs typeface="Symbol" charset="2"/>
              </a:rPr>
              <a:t>ν</a:t>
            </a:r>
            <a:r>
              <a:rPr lang="el-GR" sz="6000" dirty="0">
                <a:latin typeface="Helvetica"/>
                <a:cs typeface="Helvetica"/>
              </a:rPr>
              <a:t>ββ</a:t>
            </a:r>
            <a:r>
              <a:rPr lang="en-US" sz="6000" dirty="0">
                <a:latin typeface="Helvetica"/>
                <a:cs typeface="Helvetica"/>
                <a:sym typeface="Symbol" charset="0"/>
              </a:rPr>
              <a:t> Interesting?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649380" y="1852480"/>
            <a:ext cx="11704637" cy="6624639"/>
          </a:xfrm>
        </p:spPr>
        <p:txBody>
          <a:bodyPr rIns="177501">
            <a:noAutofit/>
          </a:bodyPr>
          <a:lstStyle/>
          <a:p>
            <a:pPr marL="423191" indent="-374286" eaLnBrk="1" hangingPunct="1">
              <a:lnSpc>
                <a:spcPct val="90000"/>
              </a:lnSpc>
              <a:defRPr/>
            </a:pPr>
            <a:r>
              <a:rPr lang="en-US" sz="2800" dirty="0"/>
              <a:t>if neutrinos are </a:t>
            </a:r>
            <a:r>
              <a:rPr lang="en-US" sz="2800" dirty="0" err="1"/>
              <a:t>Majorana</a:t>
            </a:r>
            <a:r>
              <a:rPr lang="en-US" sz="2800" dirty="0"/>
              <a:t> particles</a:t>
            </a:r>
          </a:p>
          <a:p>
            <a:pPr marL="1314461" lvl="1" indent="-454182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lepton number is not conserved</a:t>
            </a:r>
            <a:r>
              <a:rPr lang="en-US" sz="2400" dirty="0"/>
              <a:t> (L conservation is “ad hoc” in the Standard Model, so this is fine to throw out)</a:t>
            </a:r>
          </a:p>
          <a:p>
            <a:pPr marL="1314461" lvl="1" indent="-454182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ja-JP" sz="2400" dirty="0">
                <a:latin typeface="Arial"/>
              </a:rPr>
              <a:t>offers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simpler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theory for massive neutrinos</a:t>
            </a:r>
            <a:endParaRPr lang="en-US" sz="2100" dirty="0"/>
          </a:p>
          <a:p>
            <a:pPr marL="423191" indent="-374286"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FF"/>
                </a:solidFill>
              </a:rPr>
              <a:t>light neutrino exchange can mediate the 0</a:t>
            </a:r>
            <a:r>
              <a:rPr lang="en-US" sz="2800" dirty="0">
                <a:solidFill>
                  <a:srgbClr val="0000FF"/>
                </a:solidFill>
                <a:latin typeface="Symbol" charset="0"/>
                <a:cs typeface="Symbol" charset="0"/>
                <a:sym typeface="Symbol" charset="0"/>
              </a:rPr>
              <a:t>νββ</a:t>
            </a:r>
            <a:r>
              <a:rPr lang="en-US" sz="2800" dirty="0">
                <a:solidFill>
                  <a:srgbClr val="0000FF"/>
                </a:solidFill>
              </a:rPr>
              <a:t> process</a:t>
            </a:r>
            <a:endParaRPr lang="en-US" sz="4000" dirty="0">
              <a:solidFill>
                <a:srgbClr val="0000FF"/>
              </a:solidFill>
            </a:endParaRPr>
          </a:p>
          <a:p>
            <a:pPr marL="1314461" lvl="1" indent="-454182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/>
              <a:t>rate (i.e. half-life) depends on effective </a:t>
            </a:r>
            <a:r>
              <a:rPr lang="en-US" sz="2400" dirty="0" err="1"/>
              <a:t>Majorana</a:t>
            </a:r>
            <a:r>
              <a:rPr lang="en-US" sz="2400" dirty="0"/>
              <a:t> neutrino mass</a:t>
            </a:r>
          </a:p>
          <a:p>
            <a:pPr marL="1314461" lvl="1" indent="-454182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double </a:t>
            </a:r>
            <a:r>
              <a:rPr lang="en-US" sz="2400" dirty="0">
                <a:solidFill>
                  <a:srgbClr val="800000"/>
                </a:solidFill>
              </a:rPr>
              <a:t>beta decay experiments probe </a:t>
            </a:r>
            <a:r>
              <a:rPr lang="en-US" sz="2400" dirty="0" smtClean="0">
                <a:solidFill>
                  <a:srgbClr val="800000"/>
                </a:solidFill>
              </a:rPr>
              <a:t>absolute neutrino </a:t>
            </a:r>
            <a:r>
              <a:rPr lang="en-US" sz="2400" dirty="0">
                <a:solidFill>
                  <a:srgbClr val="800000"/>
                </a:solidFill>
              </a:rPr>
              <a:t>mass </a:t>
            </a:r>
            <a:r>
              <a:rPr lang="en-US" sz="2400" dirty="0" smtClean="0">
                <a:solidFill>
                  <a:srgbClr val="800000"/>
                </a:solidFill>
              </a:rPr>
              <a:t>scales</a:t>
            </a:r>
            <a:endParaRPr lang="en-US" sz="2400" dirty="0" smtClean="0"/>
          </a:p>
          <a:p>
            <a:pPr marL="423191" indent="-374286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8000"/>
                </a:solidFill>
              </a:rPr>
              <a:t>possible connection to cosmology via combination of CP-violating </a:t>
            </a:r>
            <a:r>
              <a:rPr lang="en-US" sz="2800" dirty="0" err="1" smtClean="0">
                <a:solidFill>
                  <a:srgbClr val="008000"/>
                </a:solidFill>
              </a:rPr>
              <a:t>Majorana</a:t>
            </a:r>
            <a:r>
              <a:rPr lang="en-US" sz="2800" dirty="0" smtClean="0">
                <a:solidFill>
                  <a:srgbClr val="008000"/>
                </a:solidFill>
              </a:rPr>
              <a:t> phases, </a:t>
            </a:r>
            <a:r>
              <a:rPr lang="en-US" sz="2800" dirty="0" smtClean="0">
                <a:solidFill>
                  <a:srgbClr val="008000"/>
                </a:solidFill>
                <a:latin typeface="Symbol" charset="0"/>
                <a:cs typeface="Symbol" charset="0"/>
                <a:sym typeface="Symbol" charset="0"/>
              </a:rPr>
              <a:t>Δ</a:t>
            </a:r>
            <a:r>
              <a:rPr lang="en-US" sz="2800" dirty="0" smtClean="0">
                <a:solidFill>
                  <a:srgbClr val="008000"/>
                </a:solidFill>
              </a:rPr>
              <a:t>L ≠ 0 and </a:t>
            </a:r>
            <a:r>
              <a:rPr lang="en-US" sz="2800" dirty="0" err="1" smtClean="0">
                <a:solidFill>
                  <a:srgbClr val="008000"/>
                </a:solidFill>
              </a:rPr>
              <a:t>leptogenesis</a:t>
            </a:r>
            <a:r>
              <a:rPr lang="en-US" sz="2800" dirty="0" smtClean="0">
                <a:solidFill>
                  <a:srgbClr val="008000"/>
                </a:solidFill>
              </a:rPr>
              <a:t> giving rise to the matter-antimatter asymmetry in Universe</a:t>
            </a:r>
            <a:endParaRPr lang="en-US" sz="2800" i="1" dirty="0" smtClean="0"/>
          </a:p>
          <a:p>
            <a:pPr marL="423191" indent="-374286" eaLnBrk="1" hangingPunct="1">
              <a:lnSpc>
                <a:spcPct val="90000"/>
              </a:lnSpc>
              <a:defRPr/>
            </a:pPr>
            <a:r>
              <a:rPr lang="en-US" sz="2800" i="1" dirty="0" smtClean="0"/>
              <a:t>definite</a:t>
            </a:r>
            <a:r>
              <a:rPr lang="en-US" sz="2800" dirty="0" smtClean="0"/>
              <a:t> </a:t>
            </a:r>
            <a:r>
              <a:rPr lang="en-US" sz="2800" dirty="0"/>
              <a:t>connection to physics at higher energy scales (e.g. as in the </a:t>
            </a:r>
            <a:r>
              <a:rPr lang="en-US" sz="2800" dirty="0" smtClean="0"/>
              <a:t>see</a:t>
            </a:r>
            <a:r>
              <a:rPr lang="en-US" sz="2800" dirty="0"/>
              <a:t>-saw mechanism)</a:t>
            </a:r>
          </a:p>
          <a:p>
            <a:pPr marL="423191" indent="-374286"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800080"/>
                </a:solidFill>
              </a:rPr>
              <a:t>in EFT, the lowest-order extension to the Standard Model is a </a:t>
            </a:r>
            <a:r>
              <a:rPr lang="en-US" sz="2800" dirty="0">
                <a:solidFill>
                  <a:srgbClr val="800080"/>
                </a:solidFill>
                <a:latin typeface="Arial Italic" charset="0"/>
                <a:cs typeface="Arial Italic" charset="0"/>
                <a:sym typeface="Arial Italic" charset="0"/>
              </a:rPr>
              <a:t>unique</a:t>
            </a:r>
            <a:r>
              <a:rPr lang="en-US" sz="2800" dirty="0">
                <a:solidFill>
                  <a:srgbClr val="800080"/>
                </a:solidFill>
              </a:rPr>
              <a:t> dimension-5 operator…and it</a:t>
            </a:r>
            <a:r>
              <a:rPr lang="en-US" sz="2800" dirty="0">
                <a:solidFill>
                  <a:srgbClr val="800080"/>
                </a:solidFill>
                <a:latin typeface="Arial"/>
              </a:rPr>
              <a:t>’s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Majorana</a:t>
            </a:r>
            <a:r>
              <a:rPr lang="en-US" sz="2800" dirty="0">
                <a:solidFill>
                  <a:srgbClr val="800080"/>
                </a:solidFill>
              </a:rPr>
              <a:t> neutrino mass</a:t>
            </a:r>
          </a:p>
        </p:txBody>
      </p:sp>
      <p:sp>
        <p:nvSpPr>
          <p:cNvPr id="90116" name="Rectangle 6"/>
          <p:cNvSpPr>
            <a:spLocks/>
          </p:cNvSpPr>
          <p:nvPr/>
        </p:nvSpPr>
        <p:spPr bwMode="auto">
          <a:xfrm>
            <a:off x="7034213" y="8796430"/>
            <a:ext cx="5195887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1889" bIns="0">
            <a:spAutoFit/>
          </a:bodyPr>
          <a:lstStyle/>
          <a:p>
            <a:pPr marL="50618">
              <a:lnSpc>
                <a:spcPct val="97000"/>
              </a:lnSpc>
            </a:pPr>
            <a:r>
              <a:rPr lang="en-US" sz="2800">
                <a:latin typeface="Arial" charset="0"/>
                <a:cs typeface="Arial" charset="0"/>
                <a:sym typeface="Arial" charset="0"/>
              </a:rPr>
              <a:t>d=5 operator coefficient </a:t>
            </a:r>
            <a:r>
              <a:rPr lang="en-US" sz="2800">
                <a:latin typeface="Lucida Blackletter" charset="0"/>
                <a:cs typeface="Lucida Blackletter" charset="0"/>
                <a:sym typeface="Lucida Blackletter" charset="0"/>
              </a:rPr>
              <a:t>&lt;</a:t>
            </a:r>
            <a:r>
              <a:rPr lang="en-US" sz="2800">
                <a:latin typeface="Arial" charset="0"/>
                <a:cs typeface="Arial" charset="0"/>
                <a:sym typeface="Arial" charset="0"/>
              </a:rPr>
              <a:t>Φ</a:t>
            </a:r>
            <a:r>
              <a:rPr lang="en-US" sz="2800">
                <a:latin typeface="Lucida Blackletter" charset="0"/>
                <a:cs typeface="Lucida Blackletter" charset="0"/>
                <a:sym typeface="Lucida Blackletter" charset="0"/>
              </a:rPr>
              <a:t>&gt;</a:t>
            </a:r>
            <a:r>
              <a:rPr lang="en-US" sz="2800" baseline="32000"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2800">
                <a:latin typeface="Arial" charset="0"/>
                <a:cs typeface="Arial" charset="0"/>
                <a:sym typeface="Arial" charset="0"/>
              </a:rPr>
              <a:t>/Λ</a:t>
            </a:r>
          </a:p>
          <a:p>
            <a:pPr marL="50618">
              <a:lnSpc>
                <a:spcPct val="97000"/>
              </a:lnSpc>
            </a:pPr>
            <a:r>
              <a:rPr lang="en-US" sz="2800">
                <a:latin typeface="Arial" charset="0"/>
                <a:cs typeface="Arial" charset="0"/>
                <a:sym typeface="Arial" charset="0"/>
              </a:rPr>
              <a:t>(246 GeV)</a:t>
            </a:r>
            <a:r>
              <a:rPr lang="en-US" sz="2800" baseline="32000"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2800">
                <a:latin typeface="Arial" charset="0"/>
                <a:cs typeface="Arial" charset="0"/>
                <a:sym typeface="Arial" charset="0"/>
              </a:rPr>
              <a:t>/10</a:t>
            </a:r>
            <a:r>
              <a:rPr lang="en-US" sz="2800" baseline="32000">
                <a:latin typeface="Arial" charset="0"/>
                <a:cs typeface="Arial" charset="0"/>
                <a:sym typeface="Arial" charset="0"/>
              </a:rPr>
              <a:t>15</a:t>
            </a:r>
            <a:r>
              <a:rPr lang="en-US" sz="2800">
                <a:latin typeface="Arial" charset="0"/>
                <a:cs typeface="Arial" charset="0"/>
                <a:sym typeface="Arial" charset="0"/>
              </a:rPr>
              <a:t> GeV ≈ 60 meV</a:t>
            </a:r>
          </a:p>
        </p:txBody>
      </p:sp>
      <p:pic>
        <p:nvPicPr>
          <p:cNvPr id="9011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6" y="8705850"/>
            <a:ext cx="4389439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6" y="9066215"/>
            <a:ext cx="43703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2699" indent="0" eaLnBrk="1" hangingPunct="1">
              <a:defRPr/>
            </a:pPr>
            <a:r>
              <a:rPr lang="en-US"/>
              <a:t>Majorana Mass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050" y="2887663"/>
            <a:ext cx="5553075" cy="35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1041401" y="6618289"/>
          <a:ext cx="4708526" cy="1970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Equation" r:id="rId5" imgW="545863" imgH="228501" progId="Equation.DSMT4">
                  <p:embed/>
                </p:oleObj>
              </mc:Choice>
              <mc:Fallback>
                <p:oleObj name="Equation" r:id="rId5" imgW="545863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1" y="6618289"/>
                        <a:ext cx="4708526" cy="1970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989638" y="7258052"/>
            <a:ext cx="64262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907" tIns="64454" rIns="128907" bIns="64454">
            <a:spAutoFit/>
          </a:bodyPr>
          <a:lstStyle/>
          <a:p>
            <a:pPr defTabSz="1289226">
              <a:defRPr/>
            </a:pPr>
            <a:r>
              <a:rPr lang="en-US" sz="2800" dirty="0">
                <a:latin typeface="Arial" charset="0"/>
                <a:cs typeface="Helvetica" charset="0"/>
              </a:rPr>
              <a:t>is precisely the term in the </a:t>
            </a:r>
            <a:r>
              <a:rPr lang="en-US" sz="2800" dirty="0" err="1">
                <a:latin typeface="Arial" charset="0"/>
                <a:cs typeface="Helvetica" charset="0"/>
              </a:rPr>
              <a:t>Lagrangian</a:t>
            </a:r>
            <a:endParaRPr lang="en-US" sz="2800" dirty="0">
              <a:latin typeface="Arial" charset="0"/>
              <a:cs typeface="Helvetica" charset="0"/>
            </a:endParaRPr>
          </a:p>
          <a:p>
            <a:pPr defTabSz="1289226">
              <a:defRPr/>
            </a:pPr>
            <a:r>
              <a:rPr lang="en-US" sz="2800" dirty="0">
                <a:latin typeface="Arial" charset="0"/>
                <a:cs typeface="Helvetica" charset="0"/>
              </a:rPr>
              <a:t>that</a:t>
            </a:r>
            <a:r>
              <a:rPr lang="en-US" sz="2800" dirty="0">
                <a:latin typeface="Arial"/>
                <a:cs typeface="Helvetica" charset="0"/>
              </a:rPr>
              <a:t>’</a:t>
            </a:r>
            <a:r>
              <a:rPr lang="en-US" sz="2800" dirty="0">
                <a:latin typeface="Arial" charset="0"/>
                <a:cs typeface="Helvetica" charset="0"/>
              </a:rPr>
              <a:t>s responsible for this process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8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7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7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ANDLES">
  <a:themeElements>
    <a:clrScheme name="1_CAND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AND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 w="19050" cap="flat" cmpd="sng" algn="ctr">
          <a:solidFill>
            <a:srgbClr val="CC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 w="19050" cap="flat" cmpd="sng" algn="ctr">
          <a:solidFill>
            <a:srgbClr val="CC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CAND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ND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ND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ND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ND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ND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ND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ND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ND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ND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ND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ND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3019</TotalTime>
  <Words>1844</Words>
  <Application>Microsoft Macintosh PowerPoint</Application>
  <PresentationFormat>Custom</PresentationFormat>
  <Paragraphs>306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Clarity</vt:lpstr>
      <vt:lpstr>2_Default Design</vt:lpstr>
      <vt:lpstr>1_CANDLES</vt:lpstr>
      <vt:lpstr>1_Clarity</vt:lpstr>
      <vt:lpstr>5_Clarity</vt:lpstr>
      <vt:lpstr>Equation</vt:lpstr>
      <vt:lpstr>PowerPoint Presentation</vt:lpstr>
      <vt:lpstr>Talk Outline</vt:lpstr>
      <vt:lpstr>PowerPoint Presentation</vt:lpstr>
      <vt:lpstr>PowerPoint Presentation</vt:lpstr>
      <vt:lpstr>Are Neutrinos Majorana Fermions?</vt:lpstr>
      <vt:lpstr>Are Neutrinos Majorana Fermions?</vt:lpstr>
      <vt:lpstr>Answer: Chirality and the Weak Interaction</vt:lpstr>
      <vt:lpstr>Why is 0νββ Interesting?</vt:lpstr>
      <vt:lpstr>Majorana Mass</vt:lpstr>
      <vt:lpstr>Neutrinoless Double Beta Decay Amplitude</vt:lpstr>
      <vt:lpstr>       and the Neutrino Mass Hierarchy</vt:lpstr>
      <vt:lpstr>PowerPoint Presentation</vt:lpstr>
      <vt:lpstr>Nuclear Matrix Element</vt:lpstr>
      <vt:lpstr>History of NLDBD in Liquid Scintillator</vt:lpstr>
      <vt:lpstr>History NLDBD in SNO+ </vt:lpstr>
      <vt:lpstr>History NLDBD – KamLAND-Zen</vt:lpstr>
      <vt:lpstr>SNO+ Nd       SNO+ Te </vt:lpstr>
      <vt:lpstr>Tellurium NLDBD Advantages</vt:lpstr>
      <vt:lpstr>Xenon NLDBD Advantages</vt:lpstr>
      <vt:lpstr>Ideal NLDBD Experiment Capabilities</vt:lpstr>
      <vt:lpstr>How to Search for 0νββ?</vt:lpstr>
      <vt:lpstr>Backgrounds</vt:lpstr>
      <vt:lpstr>Example Background Pie Chart</vt:lpstr>
      <vt:lpstr>Example Background Pie Chart</vt:lpstr>
      <vt:lpstr>Liquid Scintillator Requirements for NLDBD</vt:lpstr>
      <vt:lpstr>Other Desirable Features for NLDBD in Liquid Scintillator</vt:lpstr>
      <vt:lpstr>More Desirable Features</vt:lpstr>
      <vt:lpstr>Summary</vt:lpstr>
      <vt:lpstr>Backup Slides</vt:lpstr>
      <vt:lpstr>Sn-Loaded Liquid Scintillator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Mark Chen</cp:lastModifiedBy>
  <cp:revision>213</cp:revision>
  <dcterms:modified xsi:type="dcterms:W3CDTF">2016-03-18T12:02:00Z</dcterms:modified>
</cp:coreProperties>
</file>