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sldIdLst>
    <p:sldId id="262" r:id="rId2"/>
    <p:sldId id="355" r:id="rId3"/>
    <p:sldId id="356" r:id="rId4"/>
    <p:sldId id="345" r:id="rId5"/>
    <p:sldId id="346" r:id="rId6"/>
    <p:sldId id="347" r:id="rId7"/>
    <p:sldId id="344" r:id="rId8"/>
    <p:sldId id="343" r:id="rId9"/>
    <p:sldId id="352" r:id="rId10"/>
    <p:sldId id="353" r:id="rId11"/>
    <p:sldId id="354" r:id="rId12"/>
    <p:sldId id="357" r:id="rId13"/>
    <p:sldId id="358" r:id="rId14"/>
    <p:sldId id="320" r:id="rId15"/>
    <p:sldId id="359" r:id="rId16"/>
    <p:sldId id="317" r:id="rId17"/>
    <p:sldId id="293" r:id="rId18"/>
    <p:sldId id="309" r:id="rId19"/>
    <p:sldId id="362" r:id="rId20"/>
    <p:sldId id="361" r:id="rId21"/>
    <p:sldId id="34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674"/>
    <a:srgbClr val="660000"/>
    <a:srgbClr val="FF6600"/>
    <a:srgbClr val="729FC4"/>
    <a:srgbClr val="7294C4"/>
    <a:srgbClr val="FFCC00"/>
    <a:srgbClr val="B0BB8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09" autoAdjust="0"/>
    <p:restoredTop sz="99068" autoAdjust="0"/>
  </p:normalViewPr>
  <p:slideViewPr>
    <p:cSldViewPr snapToGrid="0">
      <p:cViewPr varScale="1">
        <p:scale>
          <a:sx n="111" d="100"/>
          <a:sy n="111" d="100"/>
        </p:scale>
        <p:origin x="-6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01DCA-A316-453B-8AF9-00F10975BCDB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D074A-9455-4784-BED0-F32AF143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8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Sterile neutrinos are present in most extensions of the standard model and in principle can have any mass.  Very heavy sterile neutrinos are used in the minimal type I seesaw model and play a pivotal role in leptogensis. </a:t>
            </a:r>
          </a:p>
          <a:p>
            <a:pPr eaLnBrk="1" hangingPunct="1"/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Of course this is not the sterile neutrino we’re talking about here.  Such a heavy sterile neutrino would not mix with the light active flavors.  Somewhat more complex models can be constructed to include sterile neutrinos.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17C6E1-C684-4E41-B4D0-63BB4E5AA9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P(mu,</a:t>
            </a:r>
            <a:r>
              <a:rPr lang="en-US" baseline="0" dirty="0" smtClean="0"/>
              <a:t> e) depends on  both U(e,4) and U(mu,4), you can have </a:t>
            </a:r>
            <a:r>
              <a:rPr lang="en-US" baseline="0" dirty="0" err="1" smtClean="0"/>
              <a:t>nu_e</a:t>
            </a:r>
            <a:r>
              <a:rPr lang="en-US" baseline="0" dirty="0" smtClean="0"/>
              <a:t> disappearance without </a:t>
            </a:r>
            <a:r>
              <a:rPr lang="en-US" baseline="0" dirty="0" err="1" smtClean="0"/>
              <a:t>nu_e</a:t>
            </a:r>
            <a:r>
              <a:rPr lang="en-US" baseline="0" dirty="0" smtClean="0"/>
              <a:t> appearance, but you can’t have </a:t>
            </a:r>
            <a:r>
              <a:rPr lang="en-US" baseline="0" dirty="0" err="1" smtClean="0"/>
              <a:t>nu_e</a:t>
            </a:r>
            <a:r>
              <a:rPr lang="en-US" baseline="0" dirty="0" smtClean="0"/>
              <a:t> appearance without </a:t>
            </a:r>
            <a:r>
              <a:rPr lang="en-US" baseline="0" dirty="0" err="1" smtClean="0"/>
              <a:t>nu_mu</a:t>
            </a:r>
            <a:r>
              <a:rPr lang="en-US" baseline="0" dirty="0" smtClean="0"/>
              <a:t> disappearance.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074A-9455-4784-BED0-F32AF143BD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Jonathan Link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609600" cy="365125"/>
          </a:xfrm>
        </p:spPr>
        <p:txBody>
          <a:bodyPr/>
          <a:lstStyle/>
          <a:p>
            <a:fld id="{58762598-BB50-4F26-864B-85598D0DE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9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14" y="1"/>
            <a:ext cx="9147313" cy="6858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16688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Jonathan Link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609600" cy="365125"/>
          </a:xfrm>
        </p:spPr>
        <p:txBody>
          <a:bodyPr/>
          <a:lstStyle/>
          <a:p>
            <a:fld id="{58762598-BB50-4F26-864B-85598D0DE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0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14" y="1"/>
            <a:ext cx="9147313" cy="6858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16688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Jonathan Link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096000"/>
            <a:ext cx="609600" cy="365125"/>
          </a:xfrm>
          <a:prstGeom prst="rect">
            <a:avLst/>
          </a:prstGeom>
        </p:spPr>
        <p:txBody>
          <a:bodyPr/>
          <a:lstStyle/>
          <a:p>
            <a:fld id="{58762598-BB50-4F26-864B-85598D0DEBB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2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t_ban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16688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25522" y="6098539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64992-74BB-40E7-8BBB-4D72BECC74A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48" y="6489822"/>
            <a:ext cx="686763" cy="3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612277" y="6481174"/>
            <a:ext cx="5364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Center for Neutrino Physics</a:t>
            </a:r>
          </a:p>
        </p:txBody>
      </p:sp>
    </p:spTree>
    <p:extLst>
      <p:ext uri="{BB962C8B-B14F-4D97-AF65-F5344CB8AC3E}">
        <p14:creationId xmlns:p14="http://schemas.microsoft.com/office/powerpoint/2010/main" val="34259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5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69.pn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73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220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170.png"/><Relationship Id="rId4" Type="http://schemas.openxmlformats.org/officeDocument/2006/relationships/image" Target="../media/image79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35.png"/><Relationship Id="rId10" Type="http://schemas.openxmlformats.org/officeDocument/2006/relationships/image" Target="../media/image22.png"/><Relationship Id="rId4" Type="http://schemas.openxmlformats.org/officeDocument/2006/relationships/image" Target="../media/image34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9391" y="1331978"/>
            <a:ext cx="8945218" cy="413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Sterile Neutrino Searches</a:t>
            </a:r>
            <a:endParaRPr lang="en-US" sz="4800" dirty="0">
              <a:solidFill>
                <a:srgbClr val="2A3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ts val="480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7294C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Jonathan </a:t>
            </a:r>
            <a:r>
              <a:rPr lang="en-US" sz="3200" dirty="0">
                <a:solidFill>
                  <a:srgbClr val="7294C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Link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6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Center for Neutrino Physics, Virginia Tech</a:t>
            </a:r>
          </a:p>
          <a:p>
            <a:pPr algn="ctr" fontAlgn="base">
              <a:spcBef>
                <a:spcPct val="12000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Frontiers of Liquid Scintillator Technology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March 18, 2016</a:t>
            </a:r>
            <a:endParaRPr lang="en-US" sz="2400" dirty="0">
              <a:solidFill>
                <a:srgbClr val="2A367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89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Gallium Anomaly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66" y="1730609"/>
            <a:ext cx="4417283" cy="393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1868" y="1676822"/>
            <a:ext cx="3982579" cy="2824164"/>
            <a:chOff x="413252" y="1730609"/>
            <a:chExt cx="3982579" cy="2824164"/>
          </a:xfrm>
        </p:grpSpPr>
        <p:grpSp>
          <p:nvGrpSpPr>
            <p:cNvPr id="28" name="Group 27"/>
            <p:cNvGrpSpPr/>
            <p:nvPr/>
          </p:nvGrpSpPr>
          <p:grpSpPr>
            <a:xfrm>
              <a:off x="413252" y="1730609"/>
              <a:ext cx="3982579" cy="2824164"/>
              <a:chOff x="413252" y="1730609"/>
              <a:chExt cx="3982579" cy="2824164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252" y="1730609"/>
                <a:ext cx="3982579" cy="2824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1066798" y="3530307"/>
                <a:ext cx="10556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PLB 342, 440 (1995)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47005" y="2323691"/>
                <a:ext cx="10556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PLB 420, 114 (1998)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553746" y="3523527"/>
                <a:ext cx="10556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PRL 77, 4708 (1996)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263318" y="2319421"/>
                <a:ext cx="112621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PRC 73, 045805 (2006)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1192302" y="1801063"/>
              <a:ext cx="29959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B0BB8B"/>
                  </a:solidFill>
                </a:rPr>
                <a:t>Phys.Rev.C83</a:t>
              </a:r>
              <a:r>
                <a:rPr lang="en-US" sz="1600" dirty="0" smtClean="0">
                  <a:solidFill>
                    <a:srgbClr val="B0BB8B"/>
                  </a:solidFill>
                </a:rPr>
                <a:t>, 065504 (2011) </a:t>
              </a:r>
              <a:endParaRPr lang="en-US" sz="1600" dirty="0">
                <a:solidFill>
                  <a:srgbClr val="B0BB8B"/>
                </a:solidFill>
              </a:endParaRPr>
            </a:p>
          </p:txBody>
        </p:sp>
      </p:grpSp>
      <p:sp>
        <p:nvSpPr>
          <p:cNvPr id="37" name="TextBox 5"/>
          <p:cNvSpPr txBox="1">
            <a:spLocks noChangeArrowheads="1"/>
          </p:cNvSpPr>
          <p:nvPr/>
        </p:nvSpPr>
        <p:spPr bwMode="auto">
          <a:xfrm>
            <a:off x="225801" y="4612097"/>
            <a:ext cx="465589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dirty="0">
                <a:solidFill>
                  <a:srgbClr val="2A3674"/>
                </a:solidFill>
              </a:rPr>
              <a:t>A</a:t>
            </a:r>
            <a:r>
              <a:rPr lang="en-US" altLang="en-US" sz="2000" dirty="0" smtClean="0">
                <a:solidFill>
                  <a:srgbClr val="2A3674"/>
                </a:solidFill>
              </a:rPr>
              <a:t>verage </a:t>
            </a:r>
            <a:r>
              <a:rPr lang="en-US" altLang="en-US" sz="2000" dirty="0">
                <a:solidFill>
                  <a:srgbClr val="2A3674"/>
                </a:solidFill>
              </a:rPr>
              <a:t>ratio </a:t>
            </a:r>
            <a:r>
              <a:rPr lang="en-US" altLang="en-US" sz="2000" dirty="0" smtClean="0">
                <a:solidFill>
                  <a:srgbClr val="2A3674"/>
                </a:solidFill>
              </a:rPr>
              <a:t>of measurement to predicted</a:t>
            </a:r>
            <a:endParaRPr lang="en-US" altLang="en-US" sz="2000" dirty="0">
              <a:solidFill>
                <a:srgbClr val="2A3674"/>
              </a:solidFill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altLang="en-US" sz="2000" dirty="0">
                <a:solidFill>
                  <a:srgbClr val="FF6600"/>
                </a:solidFill>
              </a:rPr>
              <a:t>R=0.86±0.05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altLang="en-US" sz="2000" dirty="0">
                <a:solidFill>
                  <a:srgbClr val="B0BB8B"/>
                </a:solidFill>
              </a:rPr>
              <a:t>     </a:t>
            </a:r>
            <a:r>
              <a:rPr lang="en-US" altLang="en-US" sz="2000" dirty="0" smtClean="0">
                <a:solidFill>
                  <a:srgbClr val="2A3674"/>
                </a:solidFill>
              </a:rPr>
              <a:t>Or even worse (better?)</a:t>
            </a:r>
            <a:endParaRPr lang="en-US" altLang="en-US" sz="2000" dirty="0">
              <a:solidFill>
                <a:srgbClr val="2A3674"/>
              </a:solidFill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altLang="en-US" sz="2000" dirty="0">
                <a:solidFill>
                  <a:srgbClr val="FF6600"/>
                </a:solidFill>
              </a:rPr>
              <a:t>R=0.76   </a:t>
            </a:r>
            <a:r>
              <a:rPr lang="en-US" altLang="en-US" sz="2000" dirty="0" smtClean="0">
                <a:solidFill>
                  <a:schemeClr val="bg1"/>
                </a:solidFill>
              </a:rPr>
              <a:t>.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38" name="TextBox 7"/>
          <p:cNvSpPr txBox="1">
            <a:spLocks noChangeArrowheads="1"/>
          </p:cNvSpPr>
          <p:nvPr/>
        </p:nvSpPr>
        <p:spPr bwMode="auto">
          <a:xfrm>
            <a:off x="3173237" y="4989872"/>
            <a:ext cx="13414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000" dirty="0">
                <a:solidFill>
                  <a:srgbClr val="660000"/>
                </a:solidFill>
              </a:rPr>
              <a:t>(</a:t>
            </a:r>
            <a:r>
              <a:rPr lang="en-US" altLang="en-US" sz="2000" dirty="0" err="1">
                <a:solidFill>
                  <a:srgbClr val="660000"/>
                </a:solidFill>
              </a:rPr>
              <a:t>Bahcall</a:t>
            </a:r>
            <a:r>
              <a:rPr lang="en-US" altLang="en-US" sz="2000" dirty="0">
                <a:solidFill>
                  <a:srgbClr val="660000"/>
                </a:solidFill>
              </a:rPr>
              <a:t>)</a:t>
            </a:r>
          </a:p>
          <a:p>
            <a:pPr eaLnBrk="1" hangingPunct="1">
              <a:spcBef>
                <a:spcPts val="600"/>
              </a:spcBef>
            </a:pPr>
            <a:endParaRPr lang="en-US" altLang="en-US" sz="2000" dirty="0">
              <a:solidFill>
                <a:srgbClr val="660000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>
                <a:solidFill>
                  <a:srgbClr val="660000"/>
                </a:solidFill>
              </a:rPr>
              <a:t>(</a:t>
            </a:r>
            <a:r>
              <a:rPr lang="en-US" altLang="en-US" sz="2000" dirty="0" err="1">
                <a:solidFill>
                  <a:srgbClr val="660000"/>
                </a:solidFill>
              </a:rPr>
              <a:t>Haxton</a:t>
            </a:r>
            <a:r>
              <a:rPr lang="en-US" altLang="en-US" sz="2000" dirty="0">
                <a:solidFill>
                  <a:srgbClr val="660000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39404" y="1822828"/>
            <a:ext cx="2776757" cy="73866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Kopp, Machado, </a:t>
            </a:r>
            <a:r>
              <a:rPr lang="en-US" sz="1400" dirty="0" err="1" smtClean="0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Maltoni</a:t>
            </a:r>
            <a:r>
              <a:rPr lang="en-US" sz="1400" dirty="0" smtClean="0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dirty="0" err="1" smtClean="0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Schwetz</a:t>
            </a:r>
            <a:r>
              <a:rPr lang="en-US" sz="1400" dirty="0" smtClean="0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JHEP 1305, 051 (2013) 1303.3011 [</a:t>
            </a:r>
            <a:r>
              <a:rPr lang="en-US" sz="1400" dirty="0" err="1" smtClean="0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hep-ph</a:t>
            </a:r>
            <a:r>
              <a:rPr lang="en-US" sz="1400" dirty="0" smtClean="0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400" dirty="0">
              <a:solidFill>
                <a:srgbClr val="6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2752707" y="5752934"/>
            <a:ext cx="708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+0.09</a:t>
            </a:r>
          </a:p>
          <a:p>
            <a:pPr eaLnBrk="1" hangingPunct="1"/>
            <a:r>
              <a:rPr lang="en-US" altLang="en-US" sz="11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−0.08</a:t>
            </a:r>
          </a:p>
        </p:txBody>
      </p:sp>
      <p:sp>
        <p:nvSpPr>
          <p:cNvPr id="40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743200" y="6516688"/>
            <a:ext cx="3962400" cy="304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Jonathan Link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031" y="800103"/>
            <a:ext cx="8352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2A3674"/>
                </a:solidFill>
              </a:rPr>
              <a:t>New calculations of the Ga-</a:t>
            </a:r>
            <a:r>
              <a:rPr lang="el-GR" sz="2000" dirty="0" smtClean="0">
                <a:solidFill>
                  <a:srgbClr val="2A3674"/>
                </a:solidFill>
              </a:rPr>
              <a:t>ν</a:t>
            </a:r>
            <a:r>
              <a:rPr lang="en-US" sz="2000" baseline="-25000" dirty="0" smtClean="0">
                <a:solidFill>
                  <a:srgbClr val="2A3674"/>
                </a:solidFill>
              </a:rPr>
              <a:t>e</a:t>
            </a:r>
            <a:r>
              <a:rPr lang="en-US" sz="2000" dirty="0" smtClean="0">
                <a:solidFill>
                  <a:srgbClr val="2A3674"/>
                </a:solidFill>
              </a:rPr>
              <a:t> cross section suggest that the observed rates in GALLEX and SAGE are low.  This may be explained as oscillations.</a:t>
            </a:r>
            <a:endParaRPr lang="en-US" sz="2000" dirty="0">
              <a:solidFill>
                <a:srgbClr val="2A36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Ideas for Short-Baseline Source Experiments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2031" y="3578469"/>
            <a:ext cx="847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09136"/>
              </p:ext>
            </p:extLst>
          </p:nvPr>
        </p:nvGraphicFramePr>
        <p:xfrm>
          <a:off x="149469" y="2214681"/>
          <a:ext cx="8897815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7946"/>
                <a:gridCol w="1327639"/>
                <a:gridCol w="20222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00"/>
                          </a:solidFill>
                        </a:rPr>
                        <a:t>Source Experiment Proposals</a:t>
                      </a:r>
                      <a:endParaRPr lang="en-US" dirty="0">
                        <a:solidFill>
                          <a:srgbClr val="66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00"/>
                          </a:solidFill>
                        </a:rPr>
                        <a:t>Source </a:t>
                      </a:r>
                      <a:endParaRPr lang="en-US" dirty="0">
                        <a:solidFill>
                          <a:srgbClr val="66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00"/>
                          </a:solidFill>
                        </a:rPr>
                        <a:t>Detector</a:t>
                      </a:r>
                      <a:endParaRPr lang="en-US" dirty="0">
                        <a:solidFill>
                          <a:srgbClr val="66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LENS-Sterile (</a:t>
                      </a:r>
                      <a:r>
                        <a:rPr lang="en-US" baseline="0" dirty="0" err="1" smtClean="0">
                          <a:solidFill>
                            <a:srgbClr val="2A3674"/>
                          </a:solidFill>
                        </a:rPr>
                        <a:t>Phys.Rev.D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 75, 093006, 2007)</a:t>
                      </a:r>
                      <a:endParaRPr lang="en-US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>
                          <a:solidFill>
                            <a:srgbClr val="2A3674"/>
                          </a:solidFill>
                        </a:rPr>
                        <a:t>51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Cr</a:t>
                      </a:r>
                      <a:endParaRPr lang="en-US" baseline="30000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A3674"/>
                          </a:solidFill>
                        </a:rPr>
                        <a:t>LENS </a:t>
                      </a:r>
                      <a:r>
                        <a:rPr lang="en-US" sz="1400" dirty="0" smtClean="0">
                          <a:solidFill>
                            <a:srgbClr val="FF6600"/>
                          </a:solidFill>
                        </a:rPr>
                        <a:t>(Solar)</a:t>
                      </a:r>
                      <a:endParaRPr lang="en-US" sz="14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A3674"/>
                          </a:solidFill>
                        </a:rPr>
                        <a:t>Zoned Radio-chemical (arXiv:1006.2103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 [</a:t>
                      </a:r>
                      <a:r>
                        <a:rPr lang="en-US" baseline="0" dirty="0" err="1" smtClean="0">
                          <a:solidFill>
                            <a:srgbClr val="2A3674"/>
                          </a:solidFill>
                        </a:rPr>
                        <a:t>nucl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-ex], 2010)</a:t>
                      </a:r>
                      <a:r>
                        <a:rPr lang="en-US" dirty="0" smtClean="0">
                          <a:solidFill>
                            <a:srgbClr val="2A3674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>
                          <a:solidFill>
                            <a:srgbClr val="2A3674"/>
                          </a:solidFill>
                        </a:rPr>
                        <a:t>51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Cr</a:t>
                      </a:r>
                      <a:endParaRPr lang="en-US" baseline="30000" dirty="0" smtClean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A3674"/>
                          </a:solidFill>
                        </a:rPr>
                        <a:t>SAGE </a:t>
                      </a:r>
                      <a:r>
                        <a:rPr lang="en-US" sz="1400" dirty="0" smtClean="0">
                          <a:solidFill>
                            <a:srgbClr val="FF6600"/>
                          </a:solidFill>
                        </a:rPr>
                        <a:t>(Solar)</a:t>
                      </a:r>
                      <a:endParaRPr lang="en-US" sz="14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A3674"/>
                          </a:solidFill>
                        </a:rPr>
                        <a:t>CeLAND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(</a:t>
                      </a:r>
                      <a:r>
                        <a:rPr lang="en-US" baseline="0" dirty="0" err="1" smtClean="0">
                          <a:solidFill>
                            <a:srgbClr val="2A3674"/>
                          </a:solidFill>
                        </a:rPr>
                        <a:t>Phys.Rev.Lett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. 107, 201801, 2011)</a:t>
                      </a:r>
                      <a:endParaRPr lang="en-US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30000" dirty="0" smtClean="0">
                          <a:solidFill>
                            <a:srgbClr val="2A3674"/>
                          </a:solidFill>
                        </a:rPr>
                        <a:t>144</a:t>
                      </a:r>
                      <a:r>
                        <a:rPr lang="en-US" sz="1800" baseline="0" dirty="0" smtClean="0">
                          <a:solidFill>
                            <a:srgbClr val="2A3674"/>
                          </a:solidFill>
                        </a:rPr>
                        <a:t>Ce</a:t>
                      </a:r>
                      <a:endParaRPr lang="en-US" sz="1800" baseline="30000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2A3674"/>
                          </a:solidFill>
                        </a:rPr>
                        <a:t>KamLAND</a:t>
                      </a:r>
                      <a:r>
                        <a:rPr lang="en-US" sz="1800" dirty="0" smtClean="0">
                          <a:solidFill>
                            <a:srgbClr val="2A3674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6600"/>
                          </a:solidFill>
                        </a:rPr>
                        <a:t>(Reactor)</a:t>
                      </a:r>
                      <a:endParaRPr lang="en-US" sz="1800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A3674"/>
                          </a:solidFill>
                        </a:rPr>
                        <a:t>Neutral Current Coherent (</a:t>
                      </a:r>
                      <a:r>
                        <a:rPr lang="en-US" dirty="0" err="1" smtClean="0">
                          <a:solidFill>
                            <a:srgbClr val="2A3674"/>
                          </a:solidFill>
                        </a:rPr>
                        <a:t>Phys.Rev.D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 85, 013009, 2012)</a:t>
                      </a:r>
                      <a:r>
                        <a:rPr lang="en-US" dirty="0" smtClean="0">
                          <a:solidFill>
                            <a:srgbClr val="2A3674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>
                          <a:solidFill>
                            <a:srgbClr val="2A3674"/>
                          </a:solidFill>
                        </a:rPr>
                        <a:t>37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Ar</a:t>
                      </a:r>
                      <a:endParaRPr lang="en-US" baseline="30000" dirty="0" smtClean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A3674"/>
                          </a:solidFill>
                        </a:rPr>
                        <a:t>Bolometers </a:t>
                      </a:r>
                      <a:r>
                        <a:rPr lang="en-US" sz="1400" dirty="0" smtClean="0">
                          <a:solidFill>
                            <a:srgbClr val="FF6600"/>
                          </a:solidFill>
                        </a:rPr>
                        <a:t>(DM)</a:t>
                      </a:r>
                      <a:endParaRPr lang="en-US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A3674"/>
                          </a:solidFill>
                        </a:rPr>
                        <a:t>IsoDAR</a:t>
                      </a:r>
                      <a:r>
                        <a:rPr lang="en-US" dirty="0" smtClean="0">
                          <a:solidFill>
                            <a:srgbClr val="2A3674"/>
                          </a:solidFill>
                        </a:rPr>
                        <a:t> (</a:t>
                      </a:r>
                      <a:r>
                        <a:rPr lang="en-US" dirty="0" err="1" smtClean="0">
                          <a:solidFill>
                            <a:srgbClr val="2A3674"/>
                          </a:solidFill>
                        </a:rPr>
                        <a:t>Phys.Rev.Lett</a:t>
                      </a:r>
                      <a:r>
                        <a:rPr lang="en-US" dirty="0" smtClean="0">
                          <a:solidFill>
                            <a:srgbClr val="2A3674"/>
                          </a:solidFill>
                        </a:rPr>
                        <a:t>. 109, 141802, 2012)</a:t>
                      </a:r>
                      <a:endParaRPr lang="en-US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>
                          <a:solidFill>
                            <a:srgbClr val="2A3674"/>
                          </a:solidFill>
                        </a:rPr>
                        <a:t>8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Li</a:t>
                      </a:r>
                      <a:endParaRPr lang="en-US" baseline="30000" dirty="0">
                        <a:solidFill>
                          <a:srgbClr val="2A3674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A3674"/>
                          </a:solidFill>
                        </a:rPr>
                        <a:t>KamLAND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rgbClr val="FF6600"/>
                          </a:solidFill>
                        </a:rPr>
                        <a:t>(Reactor)</a:t>
                      </a:r>
                      <a:endParaRPr lang="en-US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A3674"/>
                          </a:solidFill>
                        </a:rPr>
                        <a:t>SOX (JHEP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 1308, 038, 2013)</a:t>
                      </a:r>
                      <a:endParaRPr lang="en-US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>
                          <a:solidFill>
                            <a:srgbClr val="2A3674"/>
                          </a:solidFill>
                        </a:rPr>
                        <a:t>51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Cr &amp; </a:t>
                      </a:r>
                      <a:r>
                        <a:rPr lang="en-US" baseline="30000" dirty="0" smtClean="0">
                          <a:solidFill>
                            <a:srgbClr val="2A3674"/>
                          </a:solidFill>
                        </a:rPr>
                        <a:t>144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Ce</a:t>
                      </a:r>
                      <a:endParaRPr lang="en-US" baseline="30000" dirty="0">
                        <a:solidFill>
                          <a:srgbClr val="2A3674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2A3674"/>
                          </a:solidFill>
                        </a:rPr>
                        <a:t>Borexino</a:t>
                      </a:r>
                      <a:r>
                        <a:rPr lang="en-US" dirty="0" smtClean="0">
                          <a:solidFill>
                            <a:srgbClr val="2A3674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6600"/>
                          </a:solidFill>
                        </a:rPr>
                        <a:t>(Solar)</a:t>
                      </a:r>
                      <a:endParaRPr lang="en-US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A3674"/>
                          </a:solidFill>
                        </a:rPr>
                        <a:t>Liquid </a:t>
                      </a:r>
                      <a:r>
                        <a:rPr lang="en-US" dirty="0" err="1" smtClean="0">
                          <a:solidFill>
                            <a:srgbClr val="2A3674"/>
                          </a:solidFill>
                        </a:rPr>
                        <a:t>Xe</a:t>
                      </a:r>
                      <a:r>
                        <a:rPr lang="en-US" dirty="0" smtClean="0">
                          <a:solidFill>
                            <a:srgbClr val="2A3674"/>
                          </a:solidFill>
                        </a:rPr>
                        <a:t> +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2A3674"/>
                          </a:solidFill>
                        </a:rPr>
                        <a:t>Source (JHEP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 1411, 261, 2014) </a:t>
                      </a:r>
                      <a:endParaRPr lang="en-US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>
                          <a:solidFill>
                            <a:srgbClr val="2A3674"/>
                          </a:solidFill>
                        </a:rPr>
                        <a:t>51</a:t>
                      </a:r>
                      <a:r>
                        <a:rPr lang="en-US" baseline="0" dirty="0" smtClean="0">
                          <a:solidFill>
                            <a:srgbClr val="2A3674"/>
                          </a:solidFill>
                        </a:rPr>
                        <a:t>Cr</a:t>
                      </a:r>
                      <a:endParaRPr lang="en-US" baseline="30000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A3674"/>
                          </a:solidFill>
                        </a:rPr>
                        <a:t>LZ </a:t>
                      </a:r>
                      <a:r>
                        <a:rPr lang="en-US" sz="1400" dirty="0" smtClean="0">
                          <a:solidFill>
                            <a:srgbClr val="FF6600"/>
                          </a:solidFill>
                        </a:rPr>
                        <a:t>(DM)</a:t>
                      </a:r>
                      <a:endParaRPr lang="en-US" dirty="0">
                        <a:solidFill>
                          <a:srgbClr val="2A367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2031" y="800103"/>
            <a:ext cx="835269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2A3674"/>
                </a:solidFill>
              </a:rPr>
              <a:t>There are lots of ideas for short-baseline radioactive source experiments.  Most use detectors designed (and funded) to do other physics.</a:t>
            </a:r>
          </a:p>
          <a:p>
            <a:endParaRPr lang="en-US" sz="2400" dirty="0">
              <a:solidFill>
                <a:srgbClr val="2A3674"/>
              </a:solidFill>
            </a:endParaRPr>
          </a:p>
          <a:p>
            <a:endParaRPr lang="en-US" sz="2400" dirty="0" smtClean="0">
              <a:solidFill>
                <a:srgbClr val="2A3674"/>
              </a:solidFill>
            </a:endParaRPr>
          </a:p>
          <a:p>
            <a:endParaRPr lang="en-US" sz="2400" dirty="0">
              <a:solidFill>
                <a:srgbClr val="2A3674"/>
              </a:solidFill>
            </a:endParaRPr>
          </a:p>
          <a:p>
            <a:endParaRPr lang="en-US" sz="2400" dirty="0" smtClean="0">
              <a:solidFill>
                <a:srgbClr val="2A3674"/>
              </a:solidFill>
            </a:endParaRPr>
          </a:p>
          <a:p>
            <a:endParaRPr lang="en-US" sz="2400" dirty="0">
              <a:solidFill>
                <a:srgbClr val="2A3674"/>
              </a:solidFill>
            </a:endParaRPr>
          </a:p>
          <a:p>
            <a:endParaRPr lang="en-US" sz="2400" dirty="0" smtClean="0">
              <a:solidFill>
                <a:srgbClr val="2A3674"/>
              </a:solidFill>
            </a:endParaRPr>
          </a:p>
          <a:p>
            <a:endParaRPr lang="en-US" sz="2400" dirty="0">
              <a:solidFill>
                <a:srgbClr val="2A3674"/>
              </a:solidFill>
            </a:endParaRPr>
          </a:p>
          <a:p>
            <a:endParaRPr lang="en-US" sz="2400" dirty="0" smtClean="0">
              <a:solidFill>
                <a:srgbClr val="2A3674"/>
              </a:solidFill>
            </a:endParaRPr>
          </a:p>
          <a:p>
            <a:endParaRPr lang="en-US" sz="2400" dirty="0" smtClean="0">
              <a:solidFill>
                <a:srgbClr val="660000"/>
              </a:solidFill>
            </a:endParaRPr>
          </a:p>
          <a:p>
            <a:r>
              <a:rPr lang="en-US" sz="2400" dirty="0" smtClean="0">
                <a:solidFill>
                  <a:srgbClr val="660000"/>
                </a:solidFill>
              </a:rPr>
              <a:t>Generally these proposals require excellent low energy sensitivity.  </a:t>
            </a:r>
            <a:r>
              <a:rPr lang="en-US" sz="2400" dirty="0" err="1" smtClean="0">
                <a:solidFill>
                  <a:srgbClr val="660000"/>
                </a:solidFill>
              </a:rPr>
              <a:t>IsoDAR</a:t>
            </a:r>
            <a:r>
              <a:rPr lang="en-US" sz="2400" dirty="0" smtClean="0">
                <a:solidFill>
                  <a:srgbClr val="660000"/>
                </a:solidFill>
              </a:rPr>
              <a:t> may be the best candidate for </a:t>
            </a:r>
            <a:r>
              <a:rPr lang="en-US" sz="2400" dirty="0" err="1" smtClean="0">
                <a:solidFill>
                  <a:srgbClr val="660000"/>
                </a:solidFill>
              </a:rPr>
              <a:t>WbLS</a:t>
            </a:r>
            <a:r>
              <a:rPr lang="en-US" sz="2400" dirty="0" smtClean="0">
                <a:solidFill>
                  <a:srgbClr val="660000"/>
                </a:solidFill>
              </a:rPr>
              <a:t>.</a:t>
            </a:r>
            <a:endParaRPr lang="en-US" sz="2400" dirty="0">
              <a:solidFill>
                <a:srgbClr val="6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Jonathan Link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380198" y="711869"/>
                <a:ext cx="838360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Combines the </a:t>
                </a:r>
                <a:r>
                  <a:rPr lang="en-US" altLang="en-US" sz="2000" dirty="0" err="1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Borexino</a:t>
                </a:r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detector with a </a:t>
                </a:r>
                <a:r>
                  <a:rPr lang="en-US" altLang="en-US" sz="2000" baseline="30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144</a:t>
                </a:r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2A3674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en-US" sz="2000" i="1" smtClean="0">
                                <a:solidFill>
                                  <a:srgbClr val="2A3674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en-US" sz="2000" i="1" smtClean="0">
                                <a:solidFill>
                                  <a:srgbClr val="2A3674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altLang="en-US" sz="2000" b="0" i="1" smtClean="0">
                            <a:solidFill>
                              <a:srgbClr val="2A3674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source and/or a </a:t>
                </a:r>
                <a:r>
                  <a:rPr lang="en-US" altLang="en-US" sz="2000" baseline="30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</a:t>
                </a:r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2A3674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en-US" sz="2000" i="1" smtClean="0">
                            <a:solidFill>
                              <a:srgbClr val="2A3674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2A3674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source.</a:t>
                </a:r>
              </a:p>
            </p:txBody>
          </p:sp>
        </mc:Choice>
        <mc:Fallback xmlns="">
          <p:sp>
            <p:nvSpPr>
              <p:cNvPr id="7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198" y="711869"/>
                <a:ext cx="8383603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727" t="-7692" r="-654" b="-2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-4429" y="1708030"/>
            <a:ext cx="3424026" cy="4465894"/>
            <a:chOff x="228600" y="1708030"/>
            <a:chExt cx="3424026" cy="4465894"/>
          </a:xfrm>
        </p:grpSpPr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708030"/>
              <a:ext cx="3424026" cy="405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1734873" y="5762444"/>
              <a:ext cx="411480" cy="41148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74267" y="5755457"/>
              <a:ext cx="1362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6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Source</a:t>
              </a:r>
              <a:endParaRPr lang="en-US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936" y="293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</a:rPr>
              <a:t>Source Experiment: SOX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>
            <a:stCxn id="50179" idx="2"/>
          </p:cNvCxnSpPr>
          <p:nvPr/>
        </p:nvCxnSpPr>
        <p:spPr>
          <a:xfrm flipV="1">
            <a:off x="1707584" y="3531639"/>
            <a:ext cx="0" cy="2230805"/>
          </a:xfrm>
          <a:prstGeom prst="straightConnector1">
            <a:avLst/>
          </a:prstGeom>
          <a:ln w="31750">
            <a:solidFill>
              <a:srgbClr val="6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1079328" y="4489534"/>
            <a:ext cx="91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00"/>
                </a:solidFill>
              </a:rPr>
              <a:t>8.25 m</a:t>
            </a:r>
            <a:endParaRPr lang="en-US" dirty="0">
              <a:solidFill>
                <a:srgbClr val="66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33" y="3404097"/>
            <a:ext cx="3294827" cy="30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96" y="3947810"/>
            <a:ext cx="2303037" cy="180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564030" y="3531639"/>
            <a:ext cx="2056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Ce-</a:t>
            </a:r>
            <a:r>
              <a:rPr lang="en-US" altLang="en-US" sz="20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Decay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65750" y="4174331"/>
            <a:ext cx="393192" cy="1378744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3395047" y="1185287"/>
                <a:ext cx="5613152" cy="1785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altLang="en-US" sz="2000" dirty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 typical sterile </a:t>
                </a:r>
                <a:r>
                  <a:rPr lang="el-GR" altLang="en-US" sz="2000" dirty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000" i="1" dirty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000" baseline="30000" dirty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000" dirty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multiple oscillation wavelengths may be observed inside the detector</a:t>
                </a:r>
                <a:r>
                  <a:rPr lang="en-US" altLang="en-US" sz="2000" dirty="0" smtClean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en-US" sz="2000" baseline="30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144</a:t>
                </a:r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rgbClr val="2A3674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en-US" sz="2000" i="1">
                                <a:solidFill>
                                  <a:srgbClr val="2A3674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en-US" sz="2000" i="1">
                                <a:solidFill>
                                  <a:srgbClr val="2A3674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altLang="en-US" sz="2000" i="1">
                            <a:solidFill>
                              <a:srgbClr val="2A3674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neutrinos have a </a:t>
                </a:r>
                <a:r>
                  <a:rPr lang="el-GR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spectrum with a 3 MeV endpoint and are observed by inverse beta decay. </a:t>
                </a:r>
              </a:p>
              <a:p>
                <a:pPr>
                  <a:spcAft>
                    <a:spcPts val="600"/>
                  </a:spcAft>
                </a:pPr>
                <a:endParaRPr lang="en-US" altLang="en-US" sz="2000" i="1" dirty="0" smtClean="0">
                  <a:solidFill>
                    <a:srgbClr val="2A36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5047" y="1185287"/>
                <a:ext cx="5613152" cy="1785104"/>
              </a:xfrm>
              <a:prstGeom prst="rect">
                <a:avLst/>
              </a:prstGeom>
              <a:blipFill rotWithShape="1">
                <a:blip r:embed="rId6"/>
                <a:stretch>
                  <a:fillRect l="-1194" t="-1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6706" y="1426906"/>
            <a:ext cx="3298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294C4"/>
                </a:solidFill>
              </a:rPr>
              <a:t>JHEP 1308, 038 (2013)</a:t>
            </a:r>
            <a:endParaRPr lang="en-US" sz="1400" dirty="0">
              <a:solidFill>
                <a:srgbClr val="7294C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61547" y="6124789"/>
            <a:ext cx="3226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6600"/>
                </a:solidFill>
              </a:rPr>
              <a:t>See talk by Marco </a:t>
            </a:r>
            <a:r>
              <a:rPr lang="en-US" sz="1600" dirty="0" err="1" smtClean="0">
                <a:solidFill>
                  <a:srgbClr val="FF6600"/>
                </a:solidFill>
              </a:rPr>
              <a:t>Pallavicini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Jonathan Link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380198" y="711869"/>
                <a:ext cx="838360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Combines the </a:t>
                </a:r>
                <a:r>
                  <a:rPr lang="en-US" altLang="en-US" sz="2000" dirty="0" err="1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Borexino</a:t>
                </a:r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detector with a </a:t>
                </a:r>
                <a:r>
                  <a:rPr lang="en-US" altLang="en-US" sz="2000" baseline="30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144</a:t>
                </a:r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2A3674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en-US" sz="2000" i="1" smtClean="0">
                                <a:solidFill>
                                  <a:srgbClr val="2A3674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en-US" sz="2000" i="1" smtClean="0">
                                <a:solidFill>
                                  <a:srgbClr val="2A3674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altLang="en-US" sz="2000" b="0" i="1" smtClean="0">
                            <a:solidFill>
                              <a:srgbClr val="2A3674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source and/or a </a:t>
                </a:r>
                <a:r>
                  <a:rPr lang="en-US" altLang="en-US" sz="2000" baseline="30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</a:t>
                </a:r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2A3674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en-US" sz="2000" i="1" smtClean="0">
                            <a:solidFill>
                              <a:srgbClr val="2A3674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2A3674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source.</a:t>
                </a:r>
              </a:p>
            </p:txBody>
          </p:sp>
        </mc:Choice>
        <mc:Fallback xmlns="">
          <p:sp>
            <p:nvSpPr>
              <p:cNvPr id="7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198" y="711869"/>
                <a:ext cx="8383603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727" t="-7692" r="-654" b="-2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-4429" y="1708030"/>
            <a:ext cx="3424026" cy="4465894"/>
            <a:chOff x="228600" y="1708030"/>
            <a:chExt cx="3424026" cy="4465894"/>
          </a:xfrm>
        </p:grpSpPr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708030"/>
              <a:ext cx="3424026" cy="405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1734873" y="5762444"/>
              <a:ext cx="411480" cy="41148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74267" y="5755457"/>
              <a:ext cx="1362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6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Source</a:t>
              </a:r>
              <a:endParaRPr lang="en-US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8"/>
              <p:cNvSpPr txBox="1">
                <a:spLocks noChangeArrowheads="1"/>
              </p:cNvSpPr>
              <p:nvPr/>
            </p:nvSpPr>
            <p:spPr bwMode="auto">
              <a:xfrm>
                <a:off x="3395047" y="1185287"/>
                <a:ext cx="5613152" cy="209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altLang="en-US" sz="2000" dirty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 typical sterile </a:t>
                </a:r>
                <a:r>
                  <a:rPr lang="el-GR" altLang="en-US" sz="2000" dirty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000" i="1" dirty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000" baseline="30000" dirty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000" dirty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multiple oscillation wavelengths may be observed inside the detector</a:t>
                </a:r>
                <a:r>
                  <a:rPr lang="en-US" altLang="en-US" sz="2000" dirty="0" smtClean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en-US" sz="2000" baseline="30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144</a:t>
                </a:r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rgbClr val="2A3674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en-US" sz="2000" i="1">
                                <a:solidFill>
                                  <a:srgbClr val="2A3674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en-US" sz="2000" i="1">
                                <a:solidFill>
                                  <a:srgbClr val="2A3674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altLang="en-US" sz="2000" i="1">
                            <a:solidFill>
                              <a:srgbClr val="2A3674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neutrinos have a </a:t>
                </a:r>
                <a:r>
                  <a:rPr lang="el-GR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spectrum with a 3 MeV endpoint and are observed by inverse beta decay.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en-US" sz="2000" dirty="0" smtClean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Mono-energetic </a:t>
                </a:r>
                <a:r>
                  <a:rPr lang="en-US" altLang="en-US" sz="2000" baseline="30000" dirty="0" smtClean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</a:t>
                </a:r>
                <a:r>
                  <a:rPr lang="en-US" altLang="en-US" sz="2000" dirty="0" smtClean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66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en-US" sz="2000" i="1">
                            <a:solidFill>
                              <a:srgbClr val="66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66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sz="2000" dirty="0" smtClean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oscillate as a pure function of </a:t>
                </a:r>
                <a:r>
                  <a:rPr lang="en-US" altLang="en-US" sz="2000" i="1" dirty="0" smtClean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en-US" sz="2000" dirty="0" smtClean="0">
                    <a:solidFill>
                      <a:srgbClr val="66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are detected by electron elastic scattering</a:t>
                </a:r>
                <a:r>
                  <a:rPr lang="en-US" altLang="en-US" sz="2000" dirty="0" smtClean="0">
                    <a:solidFill>
                      <a:srgbClr val="2A36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000" i="1" dirty="0" smtClean="0">
                  <a:solidFill>
                    <a:srgbClr val="2A367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5047" y="1185287"/>
                <a:ext cx="5613152" cy="2092881"/>
              </a:xfrm>
              <a:prstGeom prst="rect">
                <a:avLst/>
              </a:prstGeom>
              <a:blipFill rotWithShape="1">
                <a:blip r:embed="rId4"/>
                <a:stretch>
                  <a:fillRect l="-1194" t="-1453" b="-4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936" y="293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</a:rPr>
              <a:t>Source Experiment: SOX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>
            <a:stCxn id="50179" idx="2"/>
          </p:cNvCxnSpPr>
          <p:nvPr/>
        </p:nvCxnSpPr>
        <p:spPr>
          <a:xfrm flipV="1">
            <a:off x="1707584" y="3531639"/>
            <a:ext cx="0" cy="2230805"/>
          </a:xfrm>
          <a:prstGeom prst="straightConnector1">
            <a:avLst/>
          </a:prstGeom>
          <a:ln w="31750">
            <a:solidFill>
              <a:srgbClr val="6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1079328" y="4489534"/>
            <a:ext cx="91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00"/>
                </a:solidFill>
              </a:rPr>
              <a:t>8.25 m</a:t>
            </a:r>
            <a:endParaRPr lang="en-US" dirty="0">
              <a:solidFill>
                <a:srgbClr val="66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33" y="3404097"/>
            <a:ext cx="3294827" cy="30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64699" y="3531639"/>
            <a:ext cx="1904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aseline="30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n-US" alt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 Decay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72" y="4159117"/>
            <a:ext cx="2564567" cy="147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>
            <a:off x="4471332" y="4353886"/>
            <a:ext cx="987552" cy="1132514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6706" y="1426906"/>
            <a:ext cx="3298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294C4"/>
                </a:solidFill>
              </a:rPr>
              <a:t>JHEP 1308, 038 (2013)</a:t>
            </a:r>
            <a:endParaRPr lang="en-US" sz="1400" dirty="0">
              <a:solidFill>
                <a:srgbClr val="7294C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1547" y="6124789"/>
            <a:ext cx="3226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6600"/>
                </a:solidFill>
              </a:rPr>
              <a:t>See talk by Marco </a:t>
            </a:r>
            <a:r>
              <a:rPr lang="en-US" sz="1600" dirty="0" err="1" smtClean="0">
                <a:solidFill>
                  <a:srgbClr val="FF6600"/>
                </a:solidFill>
              </a:rPr>
              <a:t>Pallavicini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820" y="2797134"/>
            <a:ext cx="51339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Reactor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Anomaly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l-G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</a:t>
            </a:r>
            <a:r>
              <a:rPr lang="en-US" sz="36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Disappearance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TextBox 3"/>
              <p:cNvSpPr txBox="1">
                <a:spLocks noChangeArrowheads="1"/>
              </p:cNvSpPr>
              <p:nvPr/>
            </p:nvSpPr>
            <p:spPr bwMode="auto">
              <a:xfrm>
                <a:off x="4246076" y="845717"/>
                <a:ext cx="4562946" cy="163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dirty="0" smtClean="0">
                    <a:solidFill>
                      <a:srgbClr val="2A3674"/>
                    </a:solidFill>
                    <a:latin typeface="+mn-lt"/>
                  </a:rPr>
                  <a:t>Recent calculations of </a:t>
                </a:r>
                <a:r>
                  <a:rPr lang="en-US" altLang="en-US" sz="2000" dirty="0">
                    <a:solidFill>
                      <a:srgbClr val="2A3674"/>
                    </a:solidFill>
                    <a:latin typeface="+mn-lt"/>
                  </a:rPr>
                  <a:t>the reactor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2A3674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en-US" sz="2000" i="1" smtClean="0">
                                <a:solidFill>
                                  <a:srgbClr val="2A3674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en-US" sz="2000" i="1" smtClean="0">
                                <a:solidFill>
                                  <a:srgbClr val="2A3674"/>
                                </a:solidFill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altLang="en-US" sz="2000" b="0" i="1" smtClean="0">
                            <a:solidFill>
                              <a:srgbClr val="2A3674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sz="2000" dirty="0" smtClean="0">
                    <a:solidFill>
                      <a:srgbClr val="2A3674"/>
                    </a:solidFill>
                    <a:latin typeface="+mn-lt"/>
                  </a:rPr>
                  <a:t> flux and spectrum </a:t>
                </a:r>
                <a:r>
                  <a:rPr lang="en-US" altLang="en-US" sz="2000" dirty="0">
                    <a:solidFill>
                      <a:srgbClr val="2A3674"/>
                    </a:solidFill>
                    <a:latin typeface="+mn-lt"/>
                  </a:rPr>
                  <a:t>predict a </a:t>
                </a:r>
                <a:r>
                  <a:rPr lang="en-US" altLang="en-US" sz="2000" dirty="0" smtClean="0">
                    <a:solidFill>
                      <a:srgbClr val="2A3674"/>
                    </a:solidFill>
                    <a:latin typeface="+mn-lt"/>
                  </a:rPr>
                  <a:t>higher rate </a:t>
                </a:r>
                <a:r>
                  <a:rPr lang="en-US" altLang="en-US" sz="2000" dirty="0">
                    <a:solidFill>
                      <a:srgbClr val="2A3674"/>
                    </a:solidFill>
                    <a:latin typeface="+mn-lt"/>
                  </a:rPr>
                  <a:t>than the </a:t>
                </a:r>
                <a:r>
                  <a:rPr lang="en-US" altLang="en-US" sz="2000" dirty="0" smtClean="0">
                    <a:solidFill>
                      <a:srgbClr val="2A3674"/>
                    </a:solidFill>
                    <a:latin typeface="+mn-lt"/>
                  </a:rPr>
                  <a:t>earlier calculation</a:t>
                </a:r>
                <a:r>
                  <a:rPr lang="en-US" altLang="en-US" sz="2000" dirty="0" smtClean="0">
                    <a:latin typeface="+mn-lt"/>
                  </a:rPr>
                  <a:t>.  </a:t>
                </a:r>
                <a:r>
                  <a:rPr lang="en-US" altLang="en-US" sz="2000" dirty="0" smtClean="0">
                    <a:solidFill>
                      <a:srgbClr val="2A3674"/>
                    </a:solidFill>
                    <a:latin typeface="+mn-lt"/>
                  </a:rPr>
                  <a:t>This resulted is an apparent deficit of reactor neutrinos across all experiments.</a:t>
                </a:r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0483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6076" y="845717"/>
                <a:ext cx="4562946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1471" t="-1873" r="-1738" b="-59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Jonathan Link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47966" y="2605489"/>
            <a:ext cx="3903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B0BB8B"/>
                </a:solidFill>
              </a:rPr>
              <a:t>Mention </a:t>
            </a:r>
            <a:r>
              <a:rPr lang="en-US" altLang="en-US" sz="1600" i="1" dirty="0">
                <a:solidFill>
                  <a:srgbClr val="B0BB8B"/>
                </a:solidFill>
              </a:rPr>
              <a:t>et al.</a:t>
            </a:r>
            <a:r>
              <a:rPr lang="en-US" altLang="en-US" sz="1600" dirty="0">
                <a:solidFill>
                  <a:srgbClr val="B0BB8B"/>
                </a:solidFill>
              </a:rPr>
              <a:t>, Phys.Rev.D83 073006 (2011)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09363" y="5417261"/>
            <a:ext cx="2103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729FC4"/>
                </a:solidFill>
              </a:rPr>
              <a:t>Rate only analysis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655436" y="227013"/>
            <a:ext cx="228600" cy="0"/>
          </a:xfrm>
          <a:prstGeom prst="line">
            <a:avLst/>
          </a:prstGeom>
          <a:ln w="22225">
            <a:solidFill>
              <a:schemeClr val="accent3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5911" y="215900"/>
            <a:ext cx="2286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5" y="728020"/>
            <a:ext cx="3711969" cy="56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973629" y="773293"/>
            <a:ext cx="0" cy="5285232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Keys to a Short-Baseline Reactor Experiment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Jonathan Link</a:t>
            </a:r>
            <a:endParaRPr lang="en-US" dirty="0"/>
          </a:p>
        </p:txBody>
      </p:sp>
      <p:sp>
        <p:nvSpPr>
          <p:cNvPr id="4" name="AutoShape 2" descr="imap://jmlink%40vt%2Eedu@imap.gmail.com:993/fetch%3EUID%3E/INBOX%3E41057?part=1.2.2&amp;filename=Far%20Hall%20With%204%20ADs.jpg"/>
          <p:cNvSpPr>
            <a:spLocks noChangeAspect="1" noChangeArrowheads="1"/>
          </p:cNvSpPr>
          <p:nvPr/>
        </p:nvSpPr>
        <p:spPr bwMode="auto">
          <a:xfrm>
            <a:off x="155575" y="-2933700"/>
            <a:ext cx="81534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504"/>
            <a:ext cx="3693811" cy="277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730024" y="718450"/>
            <a:ext cx="5296277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2000" dirty="0" smtClean="0">
                <a:solidFill>
                  <a:srgbClr val="2A3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Unlike the reactor </a:t>
            </a:r>
            <a:r>
              <a:rPr lang="el-GR" altLang="en-US" sz="2000" dirty="0" smtClean="0">
                <a:solidFill>
                  <a:srgbClr val="2A3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000" baseline="-25000" dirty="0" smtClean="0">
                <a:solidFill>
                  <a:srgbClr val="2A3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en-US" sz="2000" dirty="0" smtClean="0">
                <a:solidFill>
                  <a:srgbClr val="2A3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experiments, short-baseline reactor experiments are done </a:t>
            </a:r>
          </a:p>
          <a:p>
            <a:pPr marL="530352" lvl="1" indent="-256032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surface </a:t>
            </a:r>
          </a:p>
          <a:p>
            <a:pPr marL="530352" lvl="1" indent="-256032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small detectors </a:t>
            </a:r>
          </a:p>
          <a:p>
            <a:pPr marL="530352" lvl="1" indent="-256032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space for massive clean shielding</a:t>
            </a:r>
          </a:p>
          <a:p>
            <a:pPr marL="530352" lvl="1" indent="-25603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gamma </a:t>
            </a:r>
            <a:r>
              <a:rPr lang="en-US" altLang="en-US" sz="2000" dirty="0" smtClean="0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catchers</a:t>
            </a:r>
            <a:endParaRPr lang="en-US" altLang="en-US" sz="2000" dirty="0" smtClean="0">
              <a:solidFill>
                <a:srgbClr val="6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000" dirty="0" smtClean="0">
                <a:solidFill>
                  <a:srgbClr val="2A3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random </a:t>
            </a:r>
            <a:r>
              <a:rPr lang="en-US" altLang="en-US" sz="2000" dirty="0" smtClean="0">
                <a:solidFill>
                  <a:srgbClr val="2A3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coincidence backgrounds </a:t>
            </a:r>
            <a:r>
              <a:rPr lang="en-US" altLang="en-US" sz="2000" dirty="0" smtClean="0">
                <a:solidFill>
                  <a:srgbClr val="2A3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en-US" sz="2000" dirty="0" smtClean="0">
                <a:solidFill>
                  <a:srgbClr val="2A3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most </a:t>
            </a:r>
            <a:r>
              <a:rPr lang="en-US" altLang="en-US" sz="2000" dirty="0" smtClean="0">
                <a:solidFill>
                  <a:srgbClr val="2A3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US" altLang="en-US" sz="2000" dirty="0" smtClean="0">
                <a:solidFill>
                  <a:srgbClr val="2A3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challenge. </a:t>
            </a:r>
            <a:endParaRPr lang="en-US" altLang="en-US" sz="2000" dirty="0" smtClean="0">
              <a:solidFill>
                <a:srgbClr val="2A36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019" y="750356"/>
            <a:ext cx="985327" cy="3231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5575" y="3666258"/>
            <a:ext cx="8330701" cy="1938992"/>
            <a:chOff x="414764" y="3626760"/>
            <a:chExt cx="8330701" cy="1938992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14764" y="3626760"/>
              <a:ext cx="8330701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altLang="en-US" sz="2000" u="sng" dirty="0" smtClean="0">
                  <a:solidFill>
                    <a:srgbClr val="6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Dealing with Random </a:t>
              </a:r>
              <a:r>
                <a:rPr lang="en-US" altLang="en-US" sz="2000" u="sng" dirty="0" smtClean="0">
                  <a:solidFill>
                    <a:srgbClr val="6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Coincidence </a:t>
              </a:r>
              <a:r>
                <a:rPr lang="en-US" altLang="en-US" sz="2000" u="sng" dirty="0" smtClean="0">
                  <a:solidFill>
                    <a:srgbClr val="6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Backgrounds</a:t>
              </a:r>
              <a:r>
                <a:rPr lang="en-US" altLang="en-US" sz="2000" dirty="0" smtClean="0">
                  <a:solidFill>
                    <a:srgbClr val="6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000" dirty="0" smtClean="0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82880" indent="274320">
                <a:spcAft>
                  <a:spcPts val="600"/>
                </a:spcAft>
                <a:buFont typeface="+mj-lt"/>
                <a:buAutoNum type="arabicPeriod"/>
              </a:pPr>
              <a:r>
                <a:rPr lang="en-US" altLang="en-US" sz="2000" dirty="0" smtClean="0">
                  <a:solidFill>
                    <a:srgbClr val="6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Neutron and gamma shielding</a:t>
              </a:r>
            </a:p>
            <a:p>
              <a:pPr marL="182880" indent="274320">
                <a:spcAft>
                  <a:spcPts val="600"/>
                </a:spcAft>
                <a:buFont typeface="+mj-lt"/>
                <a:buAutoNum type="arabicPeriod"/>
              </a:pPr>
              <a:r>
                <a:rPr lang="en-US" altLang="en-US" sz="2000" dirty="0" smtClean="0">
                  <a:solidFill>
                    <a:srgbClr val="6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Unbiased spatial </a:t>
              </a:r>
              <a:r>
                <a:rPr lang="en-US" altLang="en-US" sz="2000" dirty="0">
                  <a:solidFill>
                    <a:srgbClr val="6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2000" dirty="0" smtClean="0">
                  <a:solidFill>
                    <a:srgbClr val="6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esolution          </a:t>
              </a:r>
              <a:r>
                <a:rPr lang="en-US" altLang="en-US" sz="2000" dirty="0" smtClean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Segmentation</a:t>
              </a:r>
              <a:r>
                <a:rPr lang="en-US" altLang="en-US" sz="2000" dirty="0" smtClean="0">
                  <a:solidFill>
                    <a:srgbClr val="6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82880" indent="274320">
                <a:spcAft>
                  <a:spcPts val="600"/>
                </a:spcAft>
                <a:buFont typeface="+mj-lt"/>
                <a:buAutoNum type="arabicPeriod"/>
              </a:pPr>
              <a:r>
                <a:rPr lang="en-US" altLang="en-US" sz="2000" dirty="0" smtClean="0">
                  <a:solidFill>
                    <a:srgbClr val="6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neutron capture efficiency and purity  </a:t>
              </a:r>
              <a:endParaRPr lang="en-US" altLang="en-US" sz="2000" dirty="0" smtClean="0">
                <a:solidFill>
                  <a:srgbClr val="6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82880">
                <a:spcAft>
                  <a:spcPts val="600"/>
                </a:spcAft>
              </a:pPr>
              <a:r>
                <a:rPr lang="en-US" altLang="en-US" sz="2000" dirty="0">
                  <a:solidFill>
                    <a:srgbClr val="6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en-US" sz="2000" dirty="0" smtClean="0">
                  <a:solidFill>
                    <a:srgbClr val="6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en-US" sz="2000" dirty="0" smtClean="0">
                  <a:solidFill>
                    <a:srgbClr val="6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altLang="en-US" sz="2000" dirty="0" err="1" smtClean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Gd</a:t>
              </a:r>
              <a:r>
                <a:rPr lang="en-US" altLang="en-US" sz="2000" dirty="0" smtClean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US" altLang="en-US" sz="2000" baseline="30000" dirty="0" smtClean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altLang="en-US" sz="2000" dirty="0" smtClean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 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892491" y="4487786"/>
              <a:ext cx="327170" cy="260059"/>
            </a:xfrm>
            <a:prstGeom prst="rightArrow">
              <a:avLst>
                <a:gd name="adj1" fmla="val 37180"/>
                <a:gd name="adj2" fmla="val 53226"/>
              </a:avLst>
            </a:prstGeom>
            <a:solidFill>
              <a:srgbClr val="2A3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358169" y="5237386"/>
              <a:ext cx="327170" cy="260059"/>
            </a:xfrm>
            <a:prstGeom prst="rightArrow">
              <a:avLst>
                <a:gd name="adj1" fmla="val 37180"/>
                <a:gd name="adj2" fmla="val 53226"/>
              </a:avLst>
            </a:prstGeom>
            <a:solidFill>
              <a:srgbClr val="2A3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C:\Users\jmlink\Documents\Ideas\Chandler\Photos\IMG_04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83" y="3753950"/>
            <a:ext cx="3426717" cy="25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97981" y="3777475"/>
            <a:ext cx="1805337" cy="32316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MicroCHANDLER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8158" y="6062036"/>
            <a:ext cx="3226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2A3674"/>
                </a:solidFill>
              </a:rPr>
              <a:t>See talk by </a:t>
            </a:r>
            <a:r>
              <a:rPr lang="en-US" sz="1600" dirty="0" err="1" smtClean="0">
                <a:solidFill>
                  <a:srgbClr val="2A3674"/>
                </a:solidFill>
              </a:rPr>
              <a:t>Karsten</a:t>
            </a:r>
            <a:r>
              <a:rPr lang="en-US" sz="1600" dirty="0" smtClean="0">
                <a:solidFill>
                  <a:srgbClr val="2A3674"/>
                </a:solidFill>
              </a:rPr>
              <a:t> </a:t>
            </a:r>
            <a:r>
              <a:rPr lang="en-US" sz="1600" dirty="0" err="1" smtClean="0">
                <a:solidFill>
                  <a:srgbClr val="2A3674"/>
                </a:solidFill>
              </a:rPr>
              <a:t>Heeger</a:t>
            </a:r>
            <a:endParaRPr lang="en-US" sz="1600" dirty="0">
              <a:solidFill>
                <a:srgbClr val="2A36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Jonathan Link</a:t>
            </a:r>
            <a:endParaRPr lang="en-US"/>
          </a:p>
        </p:txBody>
      </p:sp>
      <p:grpSp>
        <p:nvGrpSpPr>
          <p:cNvPr id="14340" name="Group 3"/>
          <p:cNvGrpSpPr>
            <a:grpSpLocks/>
          </p:cNvGrpSpPr>
          <p:nvPr/>
        </p:nvGrpSpPr>
        <p:grpSpPr bwMode="auto">
          <a:xfrm>
            <a:off x="266129" y="1872840"/>
            <a:ext cx="9530516" cy="2601459"/>
            <a:chOff x="914400" y="533400"/>
            <a:chExt cx="7772400" cy="1905000"/>
          </a:xfrm>
        </p:grpSpPr>
        <p:pic>
          <p:nvPicPr>
            <p:cNvPr id="14345" name="Picture 11" descr="bea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533400"/>
              <a:ext cx="7772400" cy="190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Rectangle 17"/>
            <p:cNvSpPr>
              <a:spLocks noChangeArrowheads="1"/>
            </p:cNvSpPr>
            <p:nvPr/>
          </p:nvSpPr>
          <p:spPr bwMode="auto">
            <a:xfrm>
              <a:off x="7421563" y="533400"/>
              <a:ext cx="1252537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7" name="Rectangle 18"/>
            <p:cNvSpPr>
              <a:spLocks noChangeArrowheads="1"/>
            </p:cNvSpPr>
            <p:nvPr/>
          </p:nvSpPr>
          <p:spPr bwMode="auto">
            <a:xfrm>
              <a:off x="7458075" y="2057400"/>
              <a:ext cx="12192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8" name="Rectangle 19"/>
            <p:cNvSpPr>
              <a:spLocks noChangeArrowheads="1"/>
            </p:cNvSpPr>
            <p:nvPr/>
          </p:nvSpPr>
          <p:spPr bwMode="auto">
            <a:xfrm>
              <a:off x="7848600" y="609600"/>
              <a:ext cx="838200" cy="144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9" name="Rectangle 20"/>
            <p:cNvSpPr>
              <a:spLocks noChangeArrowheads="1"/>
            </p:cNvSpPr>
            <p:nvPr/>
          </p:nvSpPr>
          <p:spPr bwMode="auto">
            <a:xfrm>
              <a:off x="5410200" y="1295400"/>
              <a:ext cx="6858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0" name="Text Box 16"/>
            <p:cNvSpPr txBox="1">
              <a:spLocks noChangeArrowheads="1"/>
            </p:cNvSpPr>
            <p:nvPr/>
          </p:nvSpPr>
          <p:spPr bwMode="auto">
            <a:xfrm>
              <a:off x="5410200" y="1447800"/>
              <a:ext cx="990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 err="1">
                  <a:latin typeface="Symbol" pitchFamily="18" charset="2"/>
                </a:rPr>
                <a:t>n</a:t>
              </a:r>
              <a:r>
                <a:rPr lang="en-US" altLang="en-US" sz="2000" baseline="-25000" dirty="0" err="1">
                  <a:latin typeface="Symbol" pitchFamily="18" charset="2"/>
                </a:rPr>
                <a:t>m</a:t>
              </a:r>
              <a:r>
                <a:rPr lang="en-US" altLang="en-US" sz="2000" dirty="0" err="1">
                  <a:latin typeface="Symbol" pitchFamily="18" charset="2"/>
                  <a:sym typeface="Symbol" pitchFamily="18" charset="2"/>
                </a:rPr>
                <a:t>n</a:t>
              </a:r>
              <a:r>
                <a:rPr lang="en-US" altLang="en-US" sz="2000" baseline="-25000" dirty="0" err="1">
                  <a:sym typeface="Symbol" pitchFamily="18" charset="2"/>
                </a:rPr>
                <a:t>e</a:t>
              </a:r>
              <a:r>
                <a:rPr lang="en-US" altLang="en-US" sz="2000" dirty="0">
                  <a:sym typeface="Symbol" pitchFamily="18" charset="2"/>
                </a:rPr>
                <a:t>?</a:t>
              </a:r>
              <a:endParaRPr lang="en-US" altLang="en-US" sz="2000" dirty="0">
                <a:latin typeface="Symbol" pitchFamily="18" charset="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343" name="TextBox 9"/>
              <p:cNvSpPr txBox="1">
                <a:spLocks noChangeArrowheads="1"/>
              </p:cNvSpPr>
              <p:nvPr/>
            </p:nvSpPr>
            <p:spPr bwMode="auto">
              <a:xfrm>
                <a:off x="1775824" y="2145686"/>
                <a:ext cx="2593953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</a:pPr>
                <a:r>
                  <a:rPr lang="en-US" altLang="en-US" sz="2000" dirty="0" smtClean="0">
                    <a:solidFill>
                      <a:srgbClr val="660000"/>
                    </a:solidFill>
                  </a:rPr>
                  <a:t>Baseline ~ 500 m</a:t>
                </a:r>
                <a:r>
                  <a:rPr lang="en-US" altLang="en-US" sz="2000" dirty="0">
                    <a:solidFill>
                      <a:srgbClr val="660000"/>
                    </a:solidFill>
                  </a:rPr>
                  <a:t>	</a:t>
                </a:r>
                <a:endParaRPr lang="en-US" altLang="en-US" sz="2000" dirty="0" smtClean="0">
                  <a:solidFill>
                    <a:srgbClr val="660000"/>
                  </a:solidFill>
                </a:endParaRPr>
              </a:p>
              <a:p>
                <a:pPr eaLnBrk="1" hangingPunct="1">
                  <a:spcBef>
                    <a:spcPts val="1200"/>
                  </a:spcBef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en-US" sz="2000" i="1">
                            <a:solidFill>
                              <a:srgbClr val="66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>
                                <a:solidFill>
                                  <a:srgbClr val="66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solidFill>
                                  <a:srgbClr val="66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en-US" sz="2000" i="1">
                                <a:solidFill>
                                  <a:srgbClr val="660000"/>
                                </a:solidFill>
                                <a:latin typeface="Cambria Math"/>
                              </a:rPr>
                              <m:t>ν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000" dirty="0">
                    <a:solidFill>
                      <a:srgbClr val="660000"/>
                    </a:solidFill>
                  </a:rPr>
                  <a:t> ~ 500 MeV </a:t>
                </a:r>
              </a:p>
            </p:txBody>
          </p:sp>
        </mc:Choice>
        <mc:Fallback>
          <p:sp>
            <p:nvSpPr>
              <p:cNvPr id="14343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5824" y="2145686"/>
                <a:ext cx="2593953" cy="861774"/>
              </a:xfrm>
              <a:prstGeom prst="rect">
                <a:avLst/>
              </a:prstGeom>
              <a:blipFill rotWithShape="1">
                <a:blip r:embed="rId3"/>
                <a:stretch>
                  <a:fillRect l="-2347" t="-3546" b="-120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44" name="TextBox 7"/>
              <p:cNvSpPr txBox="1">
                <a:spLocks noChangeArrowheads="1"/>
              </p:cNvSpPr>
              <p:nvPr/>
            </p:nvSpPr>
            <p:spPr bwMode="auto">
              <a:xfrm>
                <a:off x="316869" y="704849"/>
                <a:ext cx="8589739" cy="5292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dirty="0" smtClean="0">
                    <a:solidFill>
                      <a:srgbClr val="2A3674"/>
                    </a:solidFill>
                  </a:rPr>
                  <a:t>MiniBooNE used a </a:t>
                </a:r>
                <a:r>
                  <a:rPr lang="el-GR" altLang="en-US" dirty="0" smtClean="0">
                    <a:solidFill>
                      <a:srgbClr val="2A3674"/>
                    </a:solidFill>
                  </a:rPr>
                  <a:t>π</a:t>
                </a:r>
                <a:r>
                  <a:rPr lang="en-US" altLang="en-US" baseline="30000" dirty="0">
                    <a:solidFill>
                      <a:srgbClr val="2A3674"/>
                    </a:solidFill>
                  </a:rPr>
                  <a:t>+</a:t>
                </a:r>
                <a:r>
                  <a:rPr lang="en-US" altLang="en-US" dirty="0">
                    <a:solidFill>
                      <a:srgbClr val="2A3674"/>
                    </a:solidFill>
                  </a:rPr>
                  <a:t> (</a:t>
                </a:r>
                <a:r>
                  <a:rPr lang="el-GR" altLang="en-US" dirty="0">
                    <a:solidFill>
                      <a:srgbClr val="2A3674"/>
                    </a:solidFill>
                  </a:rPr>
                  <a:t>π</a:t>
                </a:r>
                <a:r>
                  <a:rPr lang="en-US" altLang="en-US" baseline="30000" dirty="0">
                    <a:solidFill>
                      <a:srgbClr val="2A3674"/>
                    </a:solidFill>
                  </a:rPr>
                  <a:t>−</a:t>
                </a:r>
                <a:r>
                  <a:rPr lang="en-US" altLang="en-US" dirty="0">
                    <a:solidFill>
                      <a:srgbClr val="2A3674"/>
                    </a:solidFill>
                  </a:rPr>
                  <a:t>) decay in flight </a:t>
                </a:r>
                <a:r>
                  <a:rPr lang="en-US" altLang="en-US" dirty="0" smtClean="0">
                    <a:solidFill>
                      <a:srgbClr val="2A3674"/>
                    </a:solidFill>
                  </a:rPr>
                  <a:t>beam and a liquid Cherenkov </a:t>
                </a:r>
                <a:r>
                  <a:rPr lang="en-US" altLang="en-US" dirty="0" smtClean="0">
                    <a:solidFill>
                      <a:srgbClr val="2A3674"/>
                    </a:solidFill>
                  </a:rPr>
                  <a:t>detector (pure mineral oil) </a:t>
                </a:r>
                <a:r>
                  <a:rPr lang="en-US" altLang="en-US" dirty="0" smtClean="0">
                    <a:solidFill>
                      <a:srgbClr val="2A3674"/>
                    </a:solidFill>
                  </a:rPr>
                  <a:t>to search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2A367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en-US" i="1" smtClean="0">
                            <a:solidFill>
                              <a:srgbClr val="2A3674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2A3674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2A3674"/>
                        </a:solidFill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rgbClr val="2A3674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en-US" b="0" i="1" smtClean="0">
                                <a:solidFill>
                                  <a:srgbClr val="2A3674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en-US" b="0" i="1" smtClean="0">
                                <a:solidFill>
                                  <a:srgbClr val="2A3674"/>
                                </a:solidFill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altLang="en-US" b="0" i="1" smtClean="0">
                            <a:solidFill>
                              <a:srgbClr val="2A3674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2A367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 smtClean="0">
                    <a:solidFill>
                      <a:srgbClr val="2A3674"/>
                    </a:solidFill>
                    <a:latin typeface="+mn-lt"/>
                  </a:rPr>
                  <a:t> </a:t>
                </a:r>
                <a:r>
                  <a:rPr lang="en-US" altLang="en-US" dirty="0">
                    <a:solidFill>
                      <a:srgbClr val="2A3674"/>
                    </a:solidFill>
                  </a:rPr>
                  <a:t>appearance in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rgbClr val="2A367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en-US" i="1">
                            <a:solidFill>
                              <a:srgbClr val="2A3674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altLang="en-US" i="1" smtClean="0">
                            <a:solidFill>
                              <a:srgbClr val="2A3674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altLang="en-US" i="1">
                        <a:solidFill>
                          <a:srgbClr val="2A3674"/>
                        </a:solidFill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en-US" altLang="en-US" i="1">
                            <a:solidFill>
                              <a:srgbClr val="2A3674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en-US" i="1">
                                <a:solidFill>
                                  <a:srgbClr val="2A3674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en-US" i="1">
                                <a:solidFill>
                                  <a:srgbClr val="2A3674"/>
                                </a:solidFill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altLang="en-US" i="1" smtClean="0">
                            <a:solidFill>
                              <a:srgbClr val="2A3674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altLang="en-US" i="1">
                        <a:solidFill>
                          <a:srgbClr val="2A367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2A3674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rgbClr val="2A3674"/>
                    </a:solidFill>
                  </a:rPr>
                  <a:t>beam.</a:t>
                </a:r>
              </a:p>
              <a:p>
                <a:pPr eaLnBrk="1" hangingPunct="1"/>
                <a:endParaRPr lang="en-US" altLang="en-US" dirty="0">
                  <a:solidFill>
                    <a:srgbClr val="2A3674"/>
                  </a:solidFill>
                </a:endParaRPr>
              </a:p>
              <a:p>
                <a:pPr eaLnBrk="1" hangingPunct="1"/>
                <a:endParaRPr lang="en-US" altLang="en-US" dirty="0" smtClean="0">
                  <a:solidFill>
                    <a:srgbClr val="2A3674"/>
                  </a:solidFill>
                </a:endParaRPr>
              </a:p>
              <a:p>
                <a:pPr eaLnBrk="1" hangingPunct="1"/>
                <a:endParaRPr lang="en-US" altLang="en-US" dirty="0">
                  <a:solidFill>
                    <a:srgbClr val="2A3674"/>
                  </a:solidFill>
                </a:endParaRPr>
              </a:p>
              <a:p>
                <a:pPr eaLnBrk="1" hangingPunct="1"/>
                <a:endParaRPr lang="en-US" altLang="en-US" dirty="0" smtClean="0">
                  <a:solidFill>
                    <a:srgbClr val="2A3674"/>
                  </a:solidFill>
                </a:endParaRPr>
              </a:p>
              <a:p>
                <a:pPr eaLnBrk="1" hangingPunct="1"/>
                <a:endParaRPr lang="en-US" altLang="en-US" dirty="0">
                  <a:solidFill>
                    <a:srgbClr val="2A3674"/>
                  </a:solidFill>
                </a:endParaRPr>
              </a:p>
              <a:p>
                <a:pPr eaLnBrk="1" hangingPunct="1"/>
                <a:endParaRPr lang="en-US" altLang="en-US" dirty="0" smtClean="0">
                  <a:solidFill>
                    <a:srgbClr val="2A3674"/>
                  </a:solidFill>
                </a:endParaRPr>
              </a:p>
              <a:p>
                <a:pPr eaLnBrk="1" hangingPunct="1"/>
                <a:endParaRPr lang="en-US" altLang="en-US" dirty="0">
                  <a:solidFill>
                    <a:srgbClr val="2A3674"/>
                  </a:solidFill>
                </a:endParaRPr>
              </a:p>
              <a:p>
                <a:pPr eaLnBrk="1" hangingPunct="1"/>
                <a:endParaRPr lang="en-US" altLang="en-US" dirty="0" smtClean="0">
                  <a:solidFill>
                    <a:srgbClr val="2A3674"/>
                  </a:solidFill>
                </a:endParaRPr>
              </a:p>
              <a:p>
                <a:pPr eaLnBrk="1" hangingPunct="1"/>
                <a:r>
                  <a:rPr lang="en-US" altLang="en-US" dirty="0" smtClean="0">
                    <a:solidFill>
                      <a:srgbClr val="2A3674"/>
                    </a:solidFill>
                  </a:rPr>
                  <a:t>There was some intrinsic scintillation to the mineral oil, but it was not a significant contributor to improving particle ID or energy resolution.</a:t>
                </a:r>
                <a:endParaRPr lang="en-US" altLang="en-US" dirty="0">
                  <a:solidFill>
                    <a:srgbClr val="2A3674"/>
                  </a:solidFill>
                </a:endParaRPr>
              </a:p>
            </p:txBody>
          </p:sp>
        </mc:Choice>
        <mc:Fallback>
          <p:sp>
            <p:nvSpPr>
              <p:cNvPr id="14344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869" y="704849"/>
                <a:ext cx="8589739" cy="5292731"/>
              </a:xfrm>
              <a:prstGeom prst="rect">
                <a:avLst/>
              </a:prstGeom>
              <a:blipFill rotWithShape="1">
                <a:blip r:embed="rId4"/>
                <a:stretch>
                  <a:fillRect l="-1136" t="-922" b="-1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MiniBooNE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</a:t>
            </a: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ν</a:t>
            </a:r>
            <a:r>
              <a:rPr lang="el-GR" sz="36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μ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→</a:t>
            </a: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ν</a:t>
            </a:r>
            <a:r>
              <a:rPr lang="en-US" sz="36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Appearance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0228" y="0"/>
            <a:ext cx="214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(──)          (──)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8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Fermilab</a:t>
            </a:r>
            <a:r>
              <a:rPr lang="en-US" dirty="0" smtClean="0"/>
              <a:t> Short-Baseline Program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"/>
            <a:ext cx="9144000" cy="323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52308"/>
              </p:ext>
            </p:extLst>
          </p:nvPr>
        </p:nvGraphicFramePr>
        <p:xfrm>
          <a:off x="5595731" y="791966"/>
          <a:ext cx="3309731" cy="1478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20687"/>
                <a:gridCol w="1003852"/>
                <a:gridCol w="785192"/>
              </a:tblGrid>
              <a:tr h="3366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SBND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 m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 t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MicroBooNE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 t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ICARUS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 m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476</a:t>
                      </a:r>
                      <a:r>
                        <a:rPr lang="en-US" baseline="0" dirty="0" smtClean="0"/>
                        <a:t> t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713" y="1121925"/>
                <a:ext cx="4926174" cy="1141979"/>
              </a:xfrm>
              <a:prstGeom prst="rect">
                <a:avLst/>
              </a:prstGeom>
              <a:solidFill>
                <a:srgbClr val="7294C4">
                  <a:alpha val="3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:r>
                  <a:rPr lang="en-US" sz="2000" u="sng" dirty="0" smtClean="0">
                    <a:solidFill>
                      <a:srgbClr val="66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Oscillation Channels &amp; Detection Mechanism</a:t>
                </a:r>
                <a:endParaRPr lang="en-US" sz="2000" i="1" dirty="0">
                  <a:solidFill>
                    <a:srgbClr val="6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sz="2000" i="1">
                        <a:solidFill>
                          <a:srgbClr val="66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66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&amp;</m:t>
                    </m:r>
                  </m:oMath>
                </a14:m>
                <a:r>
                  <a:rPr lang="en-US" sz="2000" dirty="0" smtClean="0">
                    <a:solidFill>
                      <a:srgbClr val="66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66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66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sz="2000" i="1">
                        <a:solidFill>
                          <a:srgbClr val="66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66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66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66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      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66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CC</a:t>
                </a:r>
              </a:p>
              <a:p>
                <a:pPr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66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66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66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66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disappearance	</a:t>
                </a:r>
                <a:r>
                  <a:rPr lang="en-US" sz="2000" dirty="0">
                    <a:solidFill>
                      <a:srgbClr val="66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000" dirty="0" smtClean="0">
                    <a:solidFill>
                      <a:srgbClr val="66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000" i="1">
                            <a:solidFill>
                              <a:srgbClr val="66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66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CC</a:t>
                </a:r>
                <a:endParaRPr lang="en-US" sz="2000" dirty="0">
                  <a:solidFill>
                    <a:srgbClr val="66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13" y="1121925"/>
                <a:ext cx="4926174" cy="1141979"/>
              </a:xfrm>
              <a:prstGeom prst="rect">
                <a:avLst/>
              </a:prstGeom>
              <a:blipFill rotWithShape="1">
                <a:blip r:embed="rId3"/>
                <a:stretch>
                  <a:fillRect l="-866" t="-3209" r="-136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9011" y="3888030"/>
            <a:ext cx="83459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dirty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iquid argon TPC pattern recognition is expected to significantly reduce </a:t>
            </a:r>
            <a:r>
              <a:rPr lang="en-US" sz="2000" dirty="0" err="1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misID</a:t>
            </a: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backgrounds.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near </a:t>
            </a:r>
            <a:r>
              <a:rPr lang="en-US" sz="2000" dirty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provides an inclusive measure of beam and </a:t>
            </a:r>
            <a:r>
              <a:rPr lang="en-US" sz="2000" dirty="0" err="1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misID</a:t>
            </a:r>
            <a:r>
              <a:rPr lang="en-US" sz="2000" dirty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backgrounds</a:t>
            </a:r>
            <a:r>
              <a:rPr lang="en-US" sz="2000" dirty="0">
                <a:solidFill>
                  <a:srgbClr val="729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ICARUS T600 at a third baseline significantly boosts the statistics and the dynamic range in L/E.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1547" y="6124789"/>
            <a:ext cx="3226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6600"/>
                </a:solidFill>
              </a:rPr>
              <a:t>See talk by Marco </a:t>
            </a:r>
            <a:r>
              <a:rPr lang="en-US" sz="1600" dirty="0" err="1" smtClean="0">
                <a:solidFill>
                  <a:srgbClr val="FF6600"/>
                </a:solidFill>
              </a:rPr>
              <a:t>Pallavicino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" y="1146194"/>
            <a:ext cx="58102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Jonathan Link</a:t>
            </a:r>
            <a:endParaRPr lang="en-US" dirty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959424" y="2438742"/>
            <a:ext cx="1950409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2681377" y="1087031"/>
            <a:ext cx="35269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2A3674"/>
                </a:solidFill>
              </a:rPr>
              <a:t>Energy range: </a:t>
            </a:r>
            <a:r>
              <a:rPr lang="en-US" altLang="en-US" sz="2000" dirty="0">
                <a:solidFill>
                  <a:srgbClr val="2A3674"/>
                </a:solidFill>
              </a:rPr>
              <a:t>20 to 55 </a:t>
            </a:r>
            <a:r>
              <a:rPr lang="en-US" altLang="en-US" sz="2000" dirty="0" smtClean="0">
                <a:solidFill>
                  <a:srgbClr val="2A3674"/>
                </a:solidFill>
              </a:rPr>
              <a:t>MeV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2A3674"/>
                </a:solidFill>
              </a:rPr>
              <a:t>Baseline: 30 m      </a:t>
            </a:r>
            <a:endParaRPr lang="en-US" altLang="en-US" sz="2000" dirty="0" smtClean="0">
              <a:solidFill>
                <a:srgbClr val="2A3674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2A3674"/>
                </a:solidFill>
              </a:rPr>
              <a:t>L/E ~ 1 </a:t>
            </a:r>
            <a:r>
              <a:rPr lang="en-US" altLang="en-US" sz="2000" dirty="0" smtClean="0">
                <a:solidFill>
                  <a:srgbClr val="2A3674"/>
                </a:solidFill>
              </a:rPr>
              <a:t>m/MeV</a:t>
            </a:r>
            <a:endParaRPr lang="en-US" altLang="en-US" sz="2000" dirty="0">
              <a:solidFill>
                <a:srgbClr val="2A3674"/>
              </a:solidFill>
            </a:endParaRP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158018" y="4443868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u="sng" dirty="0" smtClean="0">
                <a:solidFill>
                  <a:srgbClr val="000099"/>
                </a:solidFill>
                <a:latin typeface="Arial" pitchFamily="34" charset="0"/>
              </a:rPr>
              <a:t>Signature</a:t>
            </a:r>
            <a:endParaRPr lang="en-US" altLang="en-US" sz="2000" u="sng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1395030" y="5775369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latin typeface="Arial" pitchFamily="34" charset="0"/>
              </a:rPr>
              <a:t>2.2 MeV neutron capture</a:t>
            </a:r>
            <a:r>
              <a:rPr lang="en-US" altLang="en-US" sz="1600" dirty="0">
                <a:latin typeface="Arial" pitchFamily="34" charset="0"/>
              </a:rPr>
              <a:t> </a:t>
            </a:r>
          </a:p>
        </p:txBody>
      </p:sp>
      <p:sp>
        <p:nvSpPr>
          <p:cNvPr id="6158" name="Rectangle 18"/>
          <p:cNvSpPr>
            <a:spLocks noChangeArrowheads="1"/>
          </p:cNvSpPr>
          <p:nvPr/>
        </p:nvSpPr>
        <p:spPr bwMode="auto">
          <a:xfrm>
            <a:off x="252030" y="5699169"/>
            <a:ext cx="942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dirty="0" err="1">
                <a:latin typeface="Arial" pitchFamily="34" charset="0"/>
              </a:rPr>
              <a:t>Čerenkov</a:t>
            </a:r>
            <a:endParaRPr lang="en-US" altLang="en-US" sz="1400" dirty="0">
              <a:latin typeface="Arial" pitchFamily="34" charset="0"/>
            </a:endParaRPr>
          </a:p>
        </p:txBody>
      </p:sp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689980" y="4847969"/>
            <a:ext cx="1082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itchFamily="34" charset="0"/>
              </a:rPr>
              <a:t>Scintillation</a:t>
            </a:r>
          </a:p>
        </p:txBody>
      </p:sp>
      <p:sp>
        <p:nvSpPr>
          <p:cNvPr id="6164" name="Rectangle 26"/>
          <p:cNvSpPr>
            <a:spLocks noChangeArrowheads="1"/>
          </p:cNvSpPr>
          <p:nvPr/>
        </p:nvSpPr>
        <p:spPr bwMode="auto">
          <a:xfrm>
            <a:off x="2525201" y="2843557"/>
            <a:ext cx="1165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</a:rPr>
              <a:t>n</a:t>
            </a:r>
            <a:r>
              <a:rPr lang="en-US" altLang="en-US" baseline="-25000"/>
              <a:t>e</a:t>
            </a:r>
            <a:r>
              <a:rPr lang="en-US" altLang="en-US">
                <a:latin typeface="Symbol" pitchFamily="18" charset="2"/>
              </a:rPr>
              <a:t> </a:t>
            </a:r>
            <a:r>
              <a:rPr lang="en-US" altLang="en-US"/>
              <a:t>p</a:t>
            </a:r>
            <a:r>
              <a:rPr lang="en-US" altLang="en-US">
                <a:sym typeface="Symbol" pitchFamily="18" charset="2"/>
              </a:rPr>
              <a:t> e</a:t>
            </a:r>
            <a:r>
              <a:rPr lang="en-US" altLang="en-US" baseline="30000">
                <a:sym typeface="Symbol" pitchFamily="18" charset="2"/>
              </a:rPr>
              <a:t>+ </a:t>
            </a:r>
            <a:r>
              <a:rPr lang="en-US" altLang="en-US">
                <a:sym typeface="Symbol" pitchFamily="18" charset="2"/>
              </a:rPr>
              <a:t>n</a:t>
            </a:r>
            <a:endParaRPr lang="en-US" altLang="en-US" baseline="-25000">
              <a:sym typeface="Symbol" pitchFamily="18" charset="2"/>
            </a:endParaRPr>
          </a:p>
        </p:txBody>
      </p:sp>
      <p:sp>
        <p:nvSpPr>
          <p:cNvPr id="6165" name="Line 27"/>
          <p:cNvSpPr>
            <a:spLocks noChangeShapeType="1"/>
          </p:cNvSpPr>
          <p:nvPr/>
        </p:nvSpPr>
        <p:spPr bwMode="auto">
          <a:xfrm>
            <a:off x="2610454" y="2995957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31526" y="2654645"/>
            <a:ext cx="13827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DED6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</a:t>
            </a:r>
            <a:r>
              <a:rPr lang="en-US" sz="1600" dirty="0" smtClean="0">
                <a:solidFill>
                  <a:srgbClr val="DED6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Mode:</a:t>
            </a:r>
            <a:endParaRPr lang="en-US" sz="1600" dirty="0">
              <a:solidFill>
                <a:srgbClr val="DED6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4841" y="3107330"/>
            <a:ext cx="2146300" cy="1044437"/>
            <a:chOff x="-850852" y="2454277"/>
            <a:chExt cx="2146300" cy="1044437"/>
          </a:xfrm>
        </p:grpSpPr>
        <p:sp>
          <p:nvSpPr>
            <p:cNvPr id="24" name="Rectangle 23"/>
            <p:cNvSpPr/>
            <p:nvPr/>
          </p:nvSpPr>
          <p:spPr>
            <a:xfrm>
              <a:off x="-850852" y="2454277"/>
              <a:ext cx="2146300" cy="104443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60" name="Text Box 20"/>
            <p:cNvSpPr txBox="1">
              <a:spLocks noChangeArrowheads="1"/>
            </p:cNvSpPr>
            <p:nvPr/>
          </p:nvSpPr>
          <p:spPr bwMode="auto">
            <a:xfrm>
              <a:off x="-533528" y="2455124"/>
              <a:ext cx="1828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Symbol" pitchFamily="18" charset="2"/>
                </a:rPr>
                <a:t>p</a:t>
              </a:r>
              <a:r>
                <a:rPr lang="en-US" altLang="en-US" sz="2000" baseline="30000" dirty="0"/>
                <a:t>+</a:t>
              </a:r>
              <a:r>
                <a:rPr lang="en-US" altLang="en-US" sz="2000" dirty="0">
                  <a:sym typeface="Symbol" pitchFamily="18" charset="2"/>
                </a:rPr>
                <a:t> </a:t>
              </a:r>
              <a:r>
                <a:rPr lang="en-US" altLang="en-US" sz="2000" dirty="0">
                  <a:latin typeface="Symbol" pitchFamily="18" charset="2"/>
                  <a:sym typeface="Symbol" pitchFamily="18" charset="2"/>
                </a:rPr>
                <a:t>m</a:t>
              </a:r>
              <a:r>
                <a:rPr lang="en-US" altLang="en-US" sz="2000" baseline="30000" dirty="0">
                  <a:sym typeface="Symbol" pitchFamily="18" charset="2"/>
                </a:rPr>
                <a:t>+ </a:t>
              </a:r>
              <a:r>
                <a:rPr lang="en-US" altLang="en-US" sz="2000" dirty="0">
                  <a:latin typeface="Symbol" pitchFamily="18" charset="2"/>
                  <a:sym typeface="Symbol" pitchFamily="18" charset="2"/>
                </a:rPr>
                <a:t>n</a:t>
              </a:r>
              <a:r>
                <a:rPr lang="en-US" altLang="en-US" sz="2000" baseline="-25000" dirty="0">
                  <a:latin typeface="Symbol" pitchFamily="18" charset="2"/>
                  <a:sym typeface="Symbol" pitchFamily="18" charset="2"/>
                </a:rPr>
                <a:t>m</a:t>
              </a:r>
              <a:endParaRPr lang="en-US" altLang="en-US" sz="2000" dirty="0">
                <a:latin typeface="Symbol" pitchFamily="18" charset="2"/>
              </a:endParaRPr>
            </a:p>
          </p:txBody>
        </p:sp>
        <p:sp>
          <p:nvSpPr>
            <p:cNvPr id="6161" name="Rectangle 22"/>
            <p:cNvSpPr>
              <a:spLocks noChangeArrowheads="1"/>
            </p:cNvSpPr>
            <p:nvPr/>
          </p:nvSpPr>
          <p:spPr bwMode="auto">
            <a:xfrm>
              <a:off x="390587" y="2863623"/>
              <a:ext cx="8771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sym typeface="Symbol" pitchFamily="18" charset="2"/>
                </a:rPr>
                <a:t>e</a:t>
              </a:r>
              <a:r>
                <a:rPr lang="en-US" altLang="en-US" sz="2000" baseline="30000" dirty="0">
                  <a:sym typeface="Symbol" pitchFamily="18" charset="2"/>
                </a:rPr>
                <a:t>+ </a:t>
              </a:r>
              <a:r>
                <a:rPr lang="en-US" altLang="en-US" sz="2000" dirty="0" err="1">
                  <a:latin typeface="Symbol" pitchFamily="18" charset="2"/>
                  <a:sym typeface="Symbol" pitchFamily="18" charset="2"/>
                </a:rPr>
                <a:t>n</a:t>
              </a:r>
              <a:r>
                <a:rPr lang="en-US" altLang="en-US" sz="2000" baseline="-25000" dirty="0" err="1">
                  <a:latin typeface="Symbol" pitchFamily="18" charset="2"/>
                  <a:sym typeface="Symbol" pitchFamily="18" charset="2"/>
                </a:rPr>
                <a:t>m</a:t>
              </a:r>
              <a:r>
                <a:rPr lang="en-US" altLang="en-US" sz="2000" dirty="0" err="1">
                  <a:latin typeface="Symbol" pitchFamily="18" charset="2"/>
                  <a:sym typeface="Symbol" pitchFamily="18" charset="2"/>
                </a:rPr>
                <a:t>n</a:t>
              </a:r>
              <a:r>
                <a:rPr lang="en-US" altLang="en-US" sz="2000" baseline="-25000" dirty="0" err="1">
                  <a:sym typeface="Symbol" pitchFamily="18" charset="2"/>
                </a:rPr>
                <a:t>e</a:t>
              </a:r>
              <a:endParaRPr lang="en-US" altLang="en-US" sz="2000" baseline="-25000" dirty="0">
                <a:latin typeface="Symbol" pitchFamily="18" charset="2"/>
                <a:sym typeface="Symbol" pitchFamily="18" charset="2"/>
              </a:endParaRPr>
            </a:p>
          </p:txBody>
        </p:sp>
        <p:cxnSp>
          <p:nvCxnSpPr>
            <p:cNvPr id="6162" name="AutoShape 24"/>
            <p:cNvCxnSpPr>
              <a:cxnSpLocks noChangeShapeType="1"/>
              <a:endCxn id="6161" idx="1"/>
            </p:cNvCxnSpPr>
            <p:nvPr/>
          </p:nvCxnSpPr>
          <p:spPr bwMode="auto">
            <a:xfrm rot="16200000" flipH="1">
              <a:off x="176259" y="2849350"/>
              <a:ext cx="228630" cy="20002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7" name="TextBox 22"/>
            <p:cNvSpPr txBox="1">
              <a:spLocks noChangeArrowheads="1"/>
            </p:cNvSpPr>
            <p:nvPr/>
          </p:nvSpPr>
          <p:spPr bwMode="auto">
            <a:xfrm>
              <a:off x="-843315" y="2790828"/>
              <a:ext cx="13149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729FC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Stopped Pion Beam</a:t>
              </a:r>
            </a:p>
          </p:txBody>
        </p:sp>
        <p:sp>
          <p:nvSpPr>
            <p:cNvPr id="6163" name="Line 25"/>
            <p:cNvSpPr>
              <a:spLocks noChangeShapeType="1"/>
            </p:cNvSpPr>
            <p:nvPr/>
          </p:nvSpPr>
          <p:spPr bwMode="auto">
            <a:xfrm>
              <a:off x="727910" y="2997917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21485" y="3204213"/>
            <a:ext cx="1756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DED6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</a:t>
            </a:r>
            <a:r>
              <a:rPr lang="el-GR" sz="1600" dirty="0">
                <a:solidFill>
                  <a:srgbClr val="DED6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sz="1600" dirty="0">
                <a:solidFill>
                  <a:srgbClr val="DED6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-decay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914400" y="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LSND </a:t>
            </a: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ν</a:t>
            </a:r>
            <a:r>
              <a:rPr lang="el-GR" sz="36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μ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→</a:t>
            </a: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ν</a:t>
            </a:r>
            <a:r>
              <a:rPr lang="en-US" sz="36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Appearance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3435283" y="227013"/>
            <a:ext cx="228600" cy="0"/>
          </a:xfrm>
          <a:prstGeom prst="line">
            <a:avLst/>
          </a:prstGeom>
          <a:ln w="22225">
            <a:solidFill>
              <a:schemeClr val="accent3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25758" y="215900"/>
            <a:ext cx="2286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76670" y="227013"/>
            <a:ext cx="228600" cy="0"/>
          </a:xfrm>
          <a:prstGeom prst="line">
            <a:avLst/>
          </a:prstGeom>
          <a:ln w="22225">
            <a:solidFill>
              <a:schemeClr val="accent3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67145" y="215900"/>
            <a:ext cx="2286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72" y="932506"/>
            <a:ext cx="2732388" cy="55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7708204" y="1770900"/>
            <a:ext cx="1209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FF6600"/>
                </a:solidFill>
              </a:rPr>
              <a:t>Event Excess: </a:t>
            </a:r>
            <a:r>
              <a:rPr lang="en-US" sz="1400" dirty="0" smtClean="0">
                <a:solidFill>
                  <a:srgbClr val="FF6600"/>
                </a:solidFill>
              </a:rPr>
              <a:t>32.2 </a:t>
            </a:r>
            <a:r>
              <a:rPr lang="en-US" sz="1400" dirty="0">
                <a:solidFill>
                  <a:srgbClr val="FF6600"/>
                </a:solidFill>
              </a:rPr>
              <a:t>± </a:t>
            </a:r>
            <a:r>
              <a:rPr lang="en-US" sz="1400" dirty="0" smtClean="0">
                <a:solidFill>
                  <a:srgbClr val="FF6600"/>
                </a:solidFill>
              </a:rPr>
              <a:t>9.7</a:t>
            </a:r>
            <a:endParaRPr lang="en-US" sz="1400" dirty="0">
              <a:solidFill>
                <a:srgbClr val="FF6600"/>
              </a:solidFill>
            </a:endParaRPr>
          </a:p>
        </p:txBody>
      </p: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6368211" y="690805"/>
            <a:ext cx="27938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B0BB8B"/>
                </a:solidFill>
              </a:rPr>
              <a:t>Phys.Rev.D64</a:t>
            </a:r>
            <a:r>
              <a:rPr lang="en-US" sz="1400" dirty="0">
                <a:solidFill>
                  <a:srgbClr val="B0BB8B"/>
                </a:solidFill>
              </a:rPr>
              <a:t>, 112007 (2001)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90805"/>
            <a:ext cx="9144000" cy="5773776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9" y="4502648"/>
            <a:ext cx="33623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1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29323 -0.2886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-1444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4" y="1044259"/>
            <a:ext cx="8558492" cy="26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Water-based Scintillator: What is it Good For?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624" y="681313"/>
            <a:ext cx="8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2A3674"/>
                </a:solidFill>
              </a:rPr>
              <a:t>Cost-effectively </a:t>
            </a:r>
            <a:r>
              <a:rPr lang="en-US" sz="2400" dirty="0">
                <a:solidFill>
                  <a:srgbClr val="2A3674"/>
                </a:solidFill>
              </a:rPr>
              <a:t>i</a:t>
            </a:r>
            <a:r>
              <a:rPr lang="en-US" sz="2400" dirty="0" smtClean="0">
                <a:solidFill>
                  <a:srgbClr val="2A3674"/>
                </a:solidFill>
              </a:rPr>
              <a:t>nstrumenting large volumes:  </a:t>
            </a:r>
            <a:endParaRPr lang="en-US" sz="2400" dirty="0">
              <a:solidFill>
                <a:srgbClr val="2A367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4165" y="2886631"/>
            <a:ext cx="528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00"/>
                </a:solidFill>
              </a:rPr>
              <a:t>Pairing a Da</a:t>
            </a:r>
            <a:r>
              <a:rPr lang="el-GR" dirty="0" smtClean="0">
                <a:solidFill>
                  <a:srgbClr val="660000"/>
                </a:solidFill>
              </a:rPr>
              <a:t>δ</a:t>
            </a:r>
            <a:r>
              <a:rPr lang="en-US" dirty="0" err="1" smtClean="0">
                <a:solidFill>
                  <a:srgbClr val="660000"/>
                </a:solidFill>
              </a:rPr>
              <a:t>elus</a:t>
            </a:r>
            <a:r>
              <a:rPr lang="en-US" dirty="0" smtClean="0">
                <a:solidFill>
                  <a:srgbClr val="660000"/>
                </a:solidFill>
              </a:rPr>
              <a:t>-like cyclotron stopped-pion source with a Gadolinium-enhanced Super-K (GADZOOKS!).</a:t>
            </a:r>
            <a:endParaRPr lang="en-US" dirty="0">
              <a:solidFill>
                <a:srgbClr val="66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92" y="3717456"/>
            <a:ext cx="5563160" cy="274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Jonathan Link</a:t>
            </a:r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Sterile Neutrinos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541338" y="793750"/>
            <a:ext cx="8116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>
                <a:solidFill>
                  <a:srgbClr val="2A3674"/>
                </a:solidFill>
              </a:rPr>
              <a:t>A </a:t>
            </a:r>
            <a:r>
              <a:rPr lang="en-US" altLang="en-US">
                <a:solidFill>
                  <a:srgbClr val="729FC4"/>
                </a:solidFill>
              </a:rPr>
              <a:t>sterile neutrino </a:t>
            </a:r>
            <a:r>
              <a:rPr lang="en-US" altLang="en-US">
                <a:solidFill>
                  <a:srgbClr val="2A3674"/>
                </a:solidFill>
              </a:rPr>
              <a:t>is a lepton with no ordinary electroweak interaction except those induced by mixing.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881188"/>
            <a:ext cx="44640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487363" y="1774825"/>
            <a:ext cx="3521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729FC4"/>
                </a:solidFill>
              </a:rPr>
              <a:t>Active neutrinos: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2A3674"/>
                </a:solidFill>
              </a:rPr>
              <a:t>LEP Invisible </a:t>
            </a:r>
            <a:r>
              <a:rPr lang="en-US" altLang="en-US" i="1">
                <a:solidFill>
                  <a:srgbClr val="2A3674"/>
                </a:solidFill>
              </a:rPr>
              <a:t>Z</a:t>
            </a:r>
            <a:r>
              <a:rPr lang="en-US" altLang="en-US" baseline="30000">
                <a:solidFill>
                  <a:srgbClr val="2A3674"/>
                </a:solidFill>
              </a:rPr>
              <a:t>0</a:t>
            </a:r>
            <a:r>
              <a:rPr lang="en-US" altLang="en-US">
                <a:solidFill>
                  <a:srgbClr val="2A3674"/>
                </a:solidFill>
              </a:rPr>
              <a:t> Width is consistent with only three light active neutrinos</a:t>
            </a:r>
          </a:p>
        </p:txBody>
      </p:sp>
      <p:pic>
        <p:nvPicPr>
          <p:cNvPr id="5129" name="Picture 9" descr="[CERN in Genev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754438"/>
            <a:ext cx="43719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07038" y="1649413"/>
            <a:ext cx="2782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B0BB8B"/>
                </a:solidFill>
              </a:rPr>
              <a:t>Phys.Rept. 427, 257 (2006)</a:t>
            </a:r>
          </a:p>
        </p:txBody>
      </p:sp>
    </p:spTree>
    <p:extLst>
      <p:ext uri="{BB962C8B-B14F-4D97-AF65-F5344CB8AC3E}">
        <p14:creationId xmlns:p14="http://schemas.microsoft.com/office/powerpoint/2010/main" val="173248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Water-based Scintillator: What is it Good For?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7078" y="887401"/>
                <a:ext cx="8422168" cy="358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600"/>
                  </a:spcAft>
                  <a:buFont typeface="+mj-lt"/>
                  <a:buAutoNum type="arabicPeriod" startAt="2"/>
                </a:pPr>
                <a:r>
                  <a:rPr lang="en-US" sz="2400" dirty="0" smtClean="0">
                    <a:solidFill>
                      <a:srgbClr val="2A3674"/>
                    </a:solidFill>
                  </a:rPr>
                  <a:t>Water can be made heavy: </a:t>
                </a:r>
              </a:p>
              <a:p>
                <a:pPr lvl="1">
                  <a:spcAft>
                    <a:spcPts val="3600"/>
                  </a:spcAft>
                </a:pPr>
                <a:r>
                  <a:rPr lang="en-US" sz="2400" dirty="0" smtClean="0">
                    <a:solidFill>
                      <a:srgbClr val="660000"/>
                    </a:solidFill>
                  </a:rPr>
                  <a:t>And inverse beta decay in deuterium has a double neutron tag: </a:t>
                </a:r>
              </a:p>
              <a:p>
                <a:pPr lvl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rgbClr val="660000"/>
                    </a:solidFill>
                  </a:rPr>
                  <a:t>Can we use this to reduce backgrounds in IBD experiments?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000" dirty="0" smtClean="0">
                    <a:solidFill>
                      <a:srgbClr val="729FC4"/>
                    </a:solidFill>
                  </a:rPr>
                  <a:t>   In </a:t>
                </a:r>
                <a:r>
                  <a:rPr lang="en-US" sz="2000" dirty="0">
                    <a:solidFill>
                      <a:srgbClr val="729FC4"/>
                    </a:solidFill>
                  </a:rPr>
                  <a:t>order of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729FC4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729FC4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729FC4"/>
                                </a:solidFill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729FC4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729FC4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729FC4"/>
                    </a:solidFill>
                  </a:rPr>
                  <a:t>energy:</a:t>
                </a:r>
              </a:p>
              <a:p>
                <a:pPr lvl="2"/>
                <a:r>
                  <a:rPr lang="en-US" sz="2000" baseline="30000" dirty="0" smtClean="0">
                    <a:solidFill>
                      <a:srgbClr val="2A3674"/>
                    </a:solidFill>
                  </a:rPr>
                  <a:t>144</a:t>
                </a:r>
                <a:r>
                  <a:rPr lang="en-US" sz="2000" dirty="0" smtClean="0">
                    <a:solidFill>
                      <a:srgbClr val="2A3674"/>
                    </a:solidFill>
                  </a:rPr>
                  <a:t>Ce source experiments</a:t>
                </a:r>
              </a:p>
              <a:p>
                <a:pPr lvl="2"/>
                <a:r>
                  <a:rPr lang="en-US" sz="2000" dirty="0" smtClean="0">
                    <a:solidFill>
                      <a:srgbClr val="2A3674"/>
                    </a:solidFill>
                  </a:rPr>
                  <a:t>Reactor experiments</a:t>
                </a:r>
              </a:p>
              <a:p>
                <a:pPr lvl="2"/>
                <a:r>
                  <a:rPr lang="en-US" sz="2000" dirty="0" err="1" smtClean="0">
                    <a:solidFill>
                      <a:srgbClr val="2A3674"/>
                    </a:solidFill>
                  </a:rPr>
                  <a:t>IsoDAR</a:t>
                </a:r>
                <a:r>
                  <a:rPr lang="en-US" sz="2000" dirty="0" smtClean="0">
                    <a:solidFill>
                      <a:srgbClr val="2A3674"/>
                    </a:solidFill>
                  </a:rPr>
                  <a:t> (</a:t>
                </a:r>
                <a:r>
                  <a:rPr lang="en-US" sz="2000" baseline="30000" dirty="0" smtClean="0">
                    <a:solidFill>
                      <a:srgbClr val="2A3674"/>
                    </a:solidFill>
                  </a:rPr>
                  <a:t>8</a:t>
                </a:r>
                <a:r>
                  <a:rPr lang="en-US" sz="2000" dirty="0" smtClean="0">
                    <a:solidFill>
                      <a:srgbClr val="2A3674"/>
                    </a:solidFill>
                  </a:rPr>
                  <a:t>Li)</a:t>
                </a:r>
              </a:p>
              <a:p>
                <a:pPr lvl="2"/>
                <a:r>
                  <a:rPr lang="en-US" sz="2000" dirty="0" smtClean="0">
                    <a:solidFill>
                      <a:srgbClr val="2A3674"/>
                    </a:solidFill>
                  </a:rPr>
                  <a:t>Stopped pion experiments </a:t>
                </a:r>
                <a:endParaRPr lang="en-US" sz="2000" dirty="0">
                  <a:solidFill>
                    <a:srgbClr val="2A3674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8" y="887401"/>
                <a:ext cx="8422168" cy="3585597"/>
              </a:xfrm>
              <a:prstGeom prst="rect">
                <a:avLst/>
              </a:prstGeom>
              <a:blipFill rotWithShape="1">
                <a:blip r:embed="rId2"/>
                <a:stretch>
                  <a:fillRect l="-941" t="-1361" b="-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98854" y="1806438"/>
                <a:ext cx="59084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2A3674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rgbClr val="2A3674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 smtClean="0">
                                <a:solidFill>
                                  <a:srgbClr val="2A3674"/>
                                </a:solidFill>
                                <a:latin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2A3674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2A3674"/>
                        </a:solidFill>
                        <a:latin typeface="Cambria Math"/>
                      </a:rPr>
                      <m:t>+ </m:t>
                    </m:r>
                    <m:sPre>
                      <m:sPrePr>
                        <m:ctrlPr>
                          <a:rPr lang="en-US" sz="2800" b="0" i="1" smtClean="0">
                            <a:solidFill>
                              <a:srgbClr val="2A3674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800" b="0" i="1" smtClean="0">
                            <a:solidFill>
                              <a:srgbClr val="2A3674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800" b="0" i="1" smtClean="0">
                            <a:solidFill>
                              <a:srgbClr val="2A3674"/>
                            </a:solidFill>
                            <a:latin typeface="Cambria Math"/>
                          </a:rPr>
                          <m:t>𝐻</m:t>
                        </m:r>
                      </m:e>
                    </m:sPre>
                    <m:r>
                      <a:rPr lang="en-US" sz="2800" i="1" smtClean="0">
                        <a:solidFill>
                          <a:srgbClr val="2A3674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2A3674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2A3674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2A3674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2A3674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2A3674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2A3674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2A3674"/>
                    </a:solidFill>
                  </a:rPr>
                  <a:t> </a:t>
                </a:r>
                <a:endParaRPr lang="en-US" sz="2800" dirty="0">
                  <a:solidFill>
                    <a:srgbClr val="2A3674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854" y="1806438"/>
                <a:ext cx="590843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92" y="3105935"/>
            <a:ext cx="43338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43127" y="3218718"/>
            <a:ext cx="131885" cy="2505808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43127" y="3218718"/>
            <a:ext cx="428998" cy="2505808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43127" y="3218718"/>
            <a:ext cx="962398" cy="2505808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43126" y="3218718"/>
            <a:ext cx="3453187" cy="2505808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91500" y="3122365"/>
            <a:ext cx="31472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aseline="30000" dirty="0" smtClean="0">
                <a:solidFill>
                  <a:srgbClr val="FF6600"/>
                </a:solidFill>
              </a:rPr>
              <a:t>144</a:t>
            </a:r>
            <a:r>
              <a:rPr lang="en-US" sz="2000" dirty="0" smtClean="0">
                <a:solidFill>
                  <a:srgbClr val="FF6600"/>
                </a:solidFill>
              </a:rPr>
              <a:t>Ce source experiments</a:t>
            </a:r>
          </a:p>
          <a:p>
            <a:r>
              <a:rPr lang="en-US" sz="2000" dirty="0" smtClean="0">
                <a:solidFill>
                  <a:srgbClr val="FF6600"/>
                </a:solidFill>
              </a:rPr>
              <a:t>Reactor </a:t>
            </a:r>
            <a:r>
              <a:rPr lang="en-US" sz="2000" dirty="0">
                <a:solidFill>
                  <a:srgbClr val="FF6600"/>
                </a:solidFill>
              </a:rPr>
              <a:t>experiments</a:t>
            </a:r>
          </a:p>
          <a:p>
            <a:r>
              <a:rPr lang="en-US" sz="2000" dirty="0" err="1">
                <a:solidFill>
                  <a:srgbClr val="FF6600"/>
                </a:solidFill>
              </a:rPr>
              <a:t>IsoDAR</a:t>
            </a:r>
            <a:r>
              <a:rPr lang="en-US" sz="2000" dirty="0">
                <a:solidFill>
                  <a:srgbClr val="FF6600"/>
                </a:solidFill>
              </a:rPr>
              <a:t> (</a:t>
            </a:r>
            <a:r>
              <a:rPr lang="en-US" sz="2000" baseline="30000" dirty="0">
                <a:solidFill>
                  <a:srgbClr val="FF6600"/>
                </a:solidFill>
              </a:rPr>
              <a:t>8</a:t>
            </a:r>
            <a:r>
              <a:rPr lang="en-US" sz="2000" dirty="0">
                <a:solidFill>
                  <a:srgbClr val="FF6600"/>
                </a:solidFill>
              </a:rPr>
              <a:t>Li)</a:t>
            </a:r>
          </a:p>
          <a:p>
            <a:r>
              <a:rPr lang="en-US" sz="2000" dirty="0">
                <a:solidFill>
                  <a:srgbClr val="FF6600"/>
                </a:solidFill>
              </a:rPr>
              <a:t>Stopped pion experiments 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473" y="4625172"/>
            <a:ext cx="3991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A3674"/>
                </a:solidFill>
              </a:rPr>
              <a:t>Anyone up for a heavy-water, stopped-pion beam experiment with water-based liquid scintillator? </a:t>
            </a:r>
            <a:endParaRPr lang="en-US" sz="2000" dirty="0">
              <a:solidFill>
                <a:srgbClr val="2A36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uiExpand="1" build="allAtOnce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03339" y="847288"/>
                <a:ext cx="8221211" cy="5061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20" indent="-27432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2A3674"/>
                    </a:solidFill>
                  </a:rPr>
                  <a:t>We have hints for a sterile neutrino coming from at least 5 different types of terrestrial measurements, </a:t>
                </a:r>
              </a:p>
              <a:p>
                <a:pPr marL="274320" indent="-27432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660000"/>
                    </a:solidFill>
                  </a:rPr>
                  <a:t>And in two distinct channels: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66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660000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66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sz="2400" i="1" smtClean="0">
                        <a:solidFill>
                          <a:srgbClr val="66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66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660000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66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660000"/>
                    </a:solidFill>
                  </a:rPr>
                  <a:t> appearance and </a:t>
                </a:r>
                <a:r>
                  <a:rPr lang="en-US" sz="2400" dirty="0" smtClean="0">
                    <a:solidFill>
                      <a:srgbClr val="660000"/>
                    </a:solidFill>
                  </a:rPr>
                  <a:t>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66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660000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660000"/>
                    </a:solidFill>
                  </a:rPr>
                  <a:t> disappearance</a:t>
                </a:r>
                <a:r>
                  <a:rPr lang="en-US" sz="2400" dirty="0" smtClean="0">
                    <a:solidFill>
                      <a:srgbClr val="660000"/>
                    </a:solidFill>
                  </a:rPr>
                  <a:t>.</a:t>
                </a:r>
              </a:p>
              <a:p>
                <a:pPr marL="274320" indent="-27432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2A3674"/>
                    </a:solidFill>
                  </a:rPr>
                  <a:t>There are also significant tensions in the data, particularly coming from the absence of </a:t>
                </a:r>
                <a:r>
                  <a:rPr lang="el-GR" sz="2400" dirty="0" smtClean="0">
                    <a:solidFill>
                      <a:srgbClr val="2A3674"/>
                    </a:solidFill>
                  </a:rPr>
                  <a:t>ν</a:t>
                </a:r>
                <a:r>
                  <a:rPr lang="el-GR" sz="2400" baseline="-25000" dirty="0" smtClean="0">
                    <a:solidFill>
                      <a:srgbClr val="2A3674"/>
                    </a:solidFill>
                  </a:rPr>
                  <a:t>μ</a:t>
                </a:r>
                <a:r>
                  <a:rPr lang="en-US" sz="2400" dirty="0" smtClean="0">
                    <a:solidFill>
                      <a:srgbClr val="2A3674"/>
                    </a:solidFill>
                  </a:rPr>
                  <a:t> disappearance</a:t>
                </a:r>
                <a:endParaRPr lang="en-US" sz="2400" dirty="0" smtClean="0">
                  <a:solidFill>
                    <a:srgbClr val="2A3674"/>
                  </a:solidFill>
                </a:endParaRPr>
              </a:p>
              <a:p>
                <a:pPr marL="274320" indent="-27432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660000"/>
                    </a:solidFill>
                  </a:rPr>
                  <a:t>The </a:t>
                </a:r>
                <a:r>
                  <a:rPr lang="en-US" sz="2400" dirty="0" smtClean="0">
                    <a:solidFill>
                      <a:srgbClr val="660000"/>
                    </a:solidFill>
                  </a:rPr>
                  <a:t>upcoming experimental program includes: </a:t>
                </a:r>
              </a:p>
              <a:p>
                <a:pPr marL="914400" lvl="1" indent="-274320">
                  <a:buFont typeface="Times New Roman" panose="02020603050405020304" pitchFamily="18" charset="0"/>
                  <a:buChar char="-"/>
                </a:pPr>
                <a:r>
                  <a:rPr lang="en-US" sz="2000" dirty="0">
                    <a:solidFill>
                      <a:srgbClr val="660000"/>
                    </a:solidFill>
                  </a:rPr>
                  <a:t>T</a:t>
                </a:r>
                <a:r>
                  <a:rPr lang="en-US" sz="2000" dirty="0" smtClean="0">
                    <a:solidFill>
                      <a:srgbClr val="660000"/>
                    </a:solidFill>
                  </a:rPr>
                  <a:t>he </a:t>
                </a:r>
                <a:r>
                  <a:rPr lang="en-US" sz="2000" dirty="0" err="1" smtClean="0">
                    <a:solidFill>
                      <a:srgbClr val="660000"/>
                    </a:solidFill>
                  </a:rPr>
                  <a:t>Fermilab</a:t>
                </a:r>
                <a:r>
                  <a:rPr lang="en-US" sz="2000" dirty="0" smtClean="0">
                    <a:solidFill>
                      <a:srgbClr val="66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660000"/>
                    </a:solidFill>
                  </a:rPr>
                  <a:t>short-baseline program </a:t>
                </a:r>
                <a:endParaRPr lang="en-US" sz="2000" dirty="0" smtClean="0">
                  <a:solidFill>
                    <a:srgbClr val="660000"/>
                  </a:solidFill>
                </a:endParaRPr>
              </a:p>
              <a:p>
                <a:pPr marL="914400" lvl="1" indent="-274320">
                  <a:buFont typeface="Times New Roman" panose="02020603050405020304" pitchFamily="18" charset="0"/>
                  <a:buChar char="-"/>
                </a:pPr>
                <a:r>
                  <a:rPr lang="en-US" sz="2000" dirty="0" smtClean="0">
                    <a:solidFill>
                      <a:srgbClr val="660000"/>
                    </a:solidFill>
                  </a:rPr>
                  <a:t>SOX, and</a:t>
                </a:r>
              </a:p>
              <a:p>
                <a:pPr marL="914400" lvl="1" indent="-274320">
                  <a:buFont typeface="Times New Roman" panose="02020603050405020304" pitchFamily="18" charset="0"/>
                  <a:buChar char="-"/>
                </a:pPr>
                <a:r>
                  <a:rPr lang="en-US" sz="2000" dirty="0" smtClean="0">
                    <a:solidFill>
                      <a:srgbClr val="660000"/>
                    </a:solidFill>
                  </a:rPr>
                  <a:t>Multiple </a:t>
                </a:r>
                <a:r>
                  <a:rPr lang="en-US" sz="2000" dirty="0" smtClean="0">
                    <a:solidFill>
                      <a:srgbClr val="660000"/>
                    </a:solidFill>
                  </a:rPr>
                  <a:t>reactor experiments </a:t>
                </a:r>
                <a:endParaRPr lang="en-US" sz="2000" dirty="0" smtClean="0">
                  <a:solidFill>
                    <a:srgbClr val="660000"/>
                  </a:solidFill>
                </a:endParaRPr>
              </a:p>
              <a:p>
                <a:pPr marL="274320" indent="-27432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2A3674"/>
                    </a:solidFill>
                  </a:rPr>
                  <a:t>New ideas are need to find a way to benefit from the development of water-based liquid scintillator</a:t>
                </a:r>
                <a:endParaRPr lang="en-US" sz="2400" dirty="0">
                  <a:solidFill>
                    <a:srgbClr val="2A3674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9" y="847288"/>
                <a:ext cx="8221211" cy="5061899"/>
              </a:xfrm>
              <a:prstGeom prst="rect">
                <a:avLst/>
              </a:prstGeom>
              <a:blipFill rotWithShape="1">
                <a:blip r:embed="rId2"/>
                <a:stretch>
                  <a:fillRect l="-1039" t="-964" b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5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Jonathan Link</a:t>
            </a:r>
            <a:endParaRPr lang="en-US"/>
          </a:p>
        </p:txBody>
      </p:sp>
      <p:sp>
        <p:nvSpPr>
          <p:cNvPr id="5124" name="Line 2"/>
          <p:cNvSpPr>
            <a:spLocks noChangeShapeType="1"/>
          </p:cNvSpPr>
          <p:nvPr/>
        </p:nvSpPr>
        <p:spPr bwMode="auto">
          <a:xfrm>
            <a:off x="1733550" y="2543175"/>
            <a:ext cx="91440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3"/>
          <p:cNvSpPr>
            <a:spLocks noChangeShapeType="1"/>
          </p:cNvSpPr>
          <p:nvPr/>
        </p:nvSpPr>
        <p:spPr bwMode="auto">
          <a:xfrm>
            <a:off x="1733550" y="4313238"/>
            <a:ext cx="91440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1733550" y="4572000"/>
            <a:ext cx="91440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1187450" y="2209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B0BB8B"/>
                </a:solidFill>
                <a:cs typeface="Times New Roman" pitchFamily="18" charset="0"/>
                <a:sym typeface="Symbol" pitchFamily="18" charset="2"/>
              </a:rPr>
              <a:t>ν</a:t>
            </a:r>
            <a:r>
              <a:rPr lang="en-US" altLang="en-US" sz="3200" baseline="-25000">
                <a:solidFill>
                  <a:srgbClr val="B0BB8B"/>
                </a:solidFill>
                <a:cs typeface="Times New Roman" pitchFamily="18" charset="0"/>
                <a:sym typeface="Symbol" pitchFamily="18" charset="2"/>
              </a:rPr>
              <a:t>3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1198563" y="3840163"/>
            <a:ext cx="565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B0BB8B"/>
                </a:solidFill>
                <a:cs typeface="Times New Roman" pitchFamily="18" charset="0"/>
                <a:sym typeface="Symbol" pitchFamily="18" charset="2"/>
              </a:rPr>
              <a:t>ν</a:t>
            </a:r>
            <a:r>
              <a:rPr lang="en-US" altLang="en-US" sz="3200" baseline="-25000">
                <a:solidFill>
                  <a:srgbClr val="B0BB8B"/>
                </a:solidFill>
                <a:cs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1187450" y="4191000"/>
            <a:ext cx="565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B0BB8B"/>
                </a:solidFill>
                <a:cs typeface="Times New Roman" pitchFamily="18" charset="0"/>
                <a:sym typeface="Symbol" pitchFamily="18" charset="2"/>
              </a:rPr>
              <a:t>ν</a:t>
            </a:r>
            <a:r>
              <a:rPr lang="en-US" altLang="en-US" sz="3200" baseline="-25000">
                <a:solidFill>
                  <a:srgbClr val="B0BB8B"/>
                </a:solidFill>
                <a:cs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5130" name="AutoShape 8"/>
          <p:cNvSpPr>
            <a:spLocks/>
          </p:cNvSpPr>
          <p:nvPr/>
        </p:nvSpPr>
        <p:spPr bwMode="auto">
          <a:xfrm>
            <a:off x="2787650" y="2514600"/>
            <a:ext cx="228600" cy="1752600"/>
          </a:xfrm>
          <a:prstGeom prst="rightBrace">
            <a:avLst>
              <a:gd name="adj1" fmla="val 7205"/>
              <a:gd name="adj2" fmla="val 52759"/>
            </a:avLst>
          </a:prstGeom>
          <a:noFill/>
          <a:ln w="31750">
            <a:solidFill>
              <a:srgbClr val="729F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1" name="AutoShape 9"/>
          <p:cNvSpPr>
            <a:spLocks/>
          </p:cNvSpPr>
          <p:nvPr/>
        </p:nvSpPr>
        <p:spPr bwMode="auto">
          <a:xfrm>
            <a:off x="2787650" y="4343400"/>
            <a:ext cx="228600" cy="228600"/>
          </a:xfrm>
          <a:prstGeom prst="rightBrace">
            <a:avLst>
              <a:gd name="adj1" fmla="val 8333"/>
              <a:gd name="adj2" fmla="val 54782"/>
            </a:avLst>
          </a:prstGeom>
          <a:noFill/>
          <a:ln w="31750">
            <a:solidFill>
              <a:srgbClr val="729F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2" name="Text Box 10"/>
          <p:cNvSpPr txBox="1">
            <a:spLocks noChangeArrowheads="1"/>
          </p:cNvSpPr>
          <p:nvPr/>
        </p:nvSpPr>
        <p:spPr bwMode="auto">
          <a:xfrm>
            <a:off x="3168650" y="3048000"/>
            <a:ext cx="109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729FC4"/>
                </a:solidFill>
                <a:latin typeface="Symbol" pitchFamily="18" charset="2"/>
              </a:rPr>
              <a:t>D</a:t>
            </a:r>
            <a:r>
              <a:rPr lang="en-US" altLang="en-US" sz="3200" i="1">
                <a:solidFill>
                  <a:srgbClr val="729FC4"/>
                </a:solidFill>
              </a:rPr>
              <a:t>m</a:t>
            </a:r>
            <a:r>
              <a:rPr lang="en-US" altLang="en-US" sz="3200" baseline="-25000">
                <a:solidFill>
                  <a:srgbClr val="729FC4"/>
                </a:solidFill>
              </a:rPr>
              <a:t>2</a:t>
            </a:r>
            <a:r>
              <a:rPr lang="en-US" altLang="en-US" sz="3200" baseline="30000">
                <a:solidFill>
                  <a:srgbClr val="729FC4"/>
                </a:solidFill>
              </a:rPr>
              <a:t>2</a:t>
            </a: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3168650" y="4114800"/>
            <a:ext cx="109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729FC4"/>
                </a:solidFill>
                <a:latin typeface="Symbol" pitchFamily="18" charset="2"/>
              </a:rPr>
              <a:t>D</a:t>
            </a:r>
            <a:r>
              <a:rPr lang="en-US" altLang="en-US" sz="3200" i="1">
                <a:solidFill>
                  <a:srgbClr val="729FC4"/>
                </a:solidFill>
              </a:rPr>
              <a:t>m</a:t>
            </a:r>
            <a:r>
              <a:rPr lang="en-US" altLang="en-US" sz="3200" baseline="-25000">
                <a:solidFill>
                  <a:srgbClr val="729FC4"/>
                </a:solidFill>
              </a:rPr>
              <a:t>1</a:t>
            </a:r>
            <a:r>
              <a:rPr lang="en-US" altLang="en-US" sz="3200" baseline="30000">
                <a:solidFill>
                  <a:srgbClr val="729FC4"/>
                </a:solidFill>
              </a:rPr>
              <a:t>2 </a:t>
            </a:r>
            <a:endParaRPr lang="en-US" altLang="en-US" sz="3200">
              <a:solidFill>
                <a:srgbClr val="729FC4"/>
              </a:solidFill>
              <a:cs typeface="Times New Roman" pitchFamily="18" charset="0"/>
            </a:endParaRPr>
          </a:p>
        </p:txBody>
      </p:sp>
      <p:sp>
        <p:nvSpPr>
          <p:cNvPr id="5134" name="Line 12"/>
          <p:cNvSpPr>
            <a:spLocks noChangeShapeType="1"/>
          </p:cNvSpPr>
          <p:nvPr/>
        </p:nvSpPr>
        <p:spPr bwMode="auto">
          <a:xfrm flipV="1">
            <a:off x="1035050" y="2362200"/>
            <a:ext cx="0" cy="22860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Text Box 13"/>
          <p:cNvSpPr txBox="1">
            <a:spLocks noChangeArrowheads="1"/>
          </p:cNvSpPr>
          <p:nvPr/>
        </p:nvSpPr>
        <p:spPr bwMode="auto">
          <a:xfrm rot="-5400000">
            <a:off x="425450" y="3124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00000"/>
                </a:solidFill>
              </a:rPr>
              <a:t>mass</a:t>
            </a:r>
            <a:r>
              <a:rPr lang="en-US" altLang="en-US" baseline="30000">
                <a:solidFill>
                  <a:srgbClr val="C00000"/>
                </a:solidFill>
              </a:rPr>
              <a:t>2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62000" y="5105400"/>
            <a:ext cx="3257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2A3674"/>
                </a:solidFill>
              </a:rPr>
              <a:t>But the </a:t>
            </a:r>
            <a:r>
              <a:rPr lang="en-US" altLang="en-US" dirty="0" smtClean="0">
                <a:solidFill>
                  <a:srgbClr val="2A3674"/>
                </a:solidFill>
              </a:rPr>
              <a:t>sterile </a:t>
            </a:r>
            <a:r>
              <a:rPr lang="en-US" altLang="en-US" dirty="0">
                <a:solidFill>
                  <a:srgbClr val="2A3674"/>
                </a:solidFill>
                <a:latin typeface="Symbol" pitchFamily="18" charset="2"/>
              </a:rPr>
              <a:t>D</a:t>
            </a:r>
            <a:r>
              <a:rPr lang="en-US" altLang="en-US" i="1" dirty="0">
                <a:solidFill>
                  <a:srgbClr val="2A3674"/>
                </a:solidFill>
              </a:rPr>
              <a:t>m</a:t>
            </a:r>
            <a:r>
              <a:rPr lang="en-US" altLang="en-US" baseline="30000" dirty="0">
                <a:solidFill>
                  <a:srgbClr val="2A3674"/>
                </a:solidFill>
              </a:rPr>
              <a:t>2</a:t>
            </a:r>
            <a:r>
              <a:rPr lang="en-US" altLang="en-US" dirty="0">
                <a:solidFill>
                  <a:srgbClr val="2A3674"/>
                </a:solidFill>
              </a:rPr>
              <a:t> is at a completely different scales.</a:t>
            </a:r>
            <a:endParaRPr lang="en-US" altLang="en-US" baseline="30000" dirty="0">
              <a:solidFill>
                <a:srgbClr val="2A3674"/>
              </a:solidFill>
            </a:endParaRPr>
          </a:p>
        </p:txBody>
      </p:sp>
      <p:sp>
        <p:nvSpPr>
          <p:cNvPr id="5137" name="Text Box 36"/>
          <p:cNvSpPr txBox="1">
            <a:spLocks noChangeArrowheads="1"/>
          </p:cNvSpPr>
          <p:nvPr/>
        </p:nvSpPr>
        <p:spPr bwMode="auto">
          <a:xfrm>
            <a:off x="3124200" y="28194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2A3674"/>
                </a:solidFill>
              </a:rPr>
              <a:t>Atmospheric</a:t>
            </a:r>
          </a:p>
        </p:txBody>
      </p:sp>
      <p:sp>
        <p:nvSpPr>
          <p:cNvPr id="5138" name="Text Box 37"/>
          <p:cNvSpPr txBox="1">
            <a:spLocks noChangeArrowheads="1"/>
          </p:cNvSpPr>
          <p:nvPr/>
        </p:nvSpPr>
        <p:spPr bwMode="auto">
          <a:xfrm>
            <a:off x="3200400" y="3886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2A3674"/>
                </a:solidFill>
              </a:rPr>
              <a:t>Solar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648200" y="1981200"/>
            <a:ext cx="4114800" cy="4359275"/>
            <a:chOff x="4648200" y="1981200"/>
            <a:chExt cx="4114800" cy="4359276"/>
          </a:xfrm>
        </p:grpSpPr>
        <p:sp>
          <p:nvSpPr>
            <p:cNvPr id="5143" name="Line 20"/>
            <p:cNvSpPr>
              <a:spLocks noChangeShapeType="1"/>
            </p:cNvSpPr>
            <p:nvPr/>
          </p:nvSpPr>
          <p:spPr bwMode="auto">
            <a:xfrm>
              <a:off x="5727700" y="4905375"/>
              <a:ext cx="914400" cy="0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1"/>
            <p:cNvSpPr>
              <a:spLocks noChangeShapeType="1"/>
            </p:cNvSpPr>
            <p:nvPr/>
          </p:nvSpPr>
          <p:spPr bwMode="auto">
            <a:xfrm>
              <a:off x="5727700" y="5989638"/>
              <a:ext cx="914400" cy="0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2"/>
            <p:cNvSpPr>
              <a:spLocks noChangeShapeType="1"/>
            </p:cNvSpPr>
            <p:nvPr/>
          </p:nvSpPr>
          <p:spPr bwMode="auto">
            <a:xfrm>
              <a:off x="5727700" y="6142038"/>
              <a:ext cx="914400" cy="0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Text Box 23"/>
            <p:cNvSpPr txBox="1">
              <a:spLocks noChangeArrowheads="1"/>
            </p:cNvSpPr>
            <p:nvPr/>
          </p:nvSpPr>
          <p:spPr bwMode="auto">
            <a:xfrm>
              <a:off x="5181600" y="4572000"/>
              <a:ext cx="6096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B0BB8B"/>
                  </a:solidFill>
                  <a:cs typeface="Times New Roman" pitchFamily="18" charset="0"/>
                  <a:sym typeface="Symbol" pitchFamily="18" charset="2"/>
                </a:rPr>
                <a:t>ν</a:t>
              </a:r>
              <a:r>
                <a:rPr lang="en-US" altLang="en-US" sz="3200" baseline="-25000">
                  <a:solidFill>
                    <a:srgbClr val="B0BB8B"/>
                  </a:solidFill>
                  <a:cs typeface="Times New Roman" pitchFamily="18" charset="0"/>
                  <a:sym typeface="Symbol" pitchFamily="18" charset="2"/>
                </a:rPr>
                <a:t>3</a:t>
              </a:r>
            </a:p>
          </p:txBody>
        </p:sp>
        <p:sp>
          <p:nvSpPr>
            <p:cNvPr id="5147" name="Rectangle 24"/>
            <p:cNvSpPr>
              <a:spLocks noChangeArrowheads="1"/>
            </p:cNvSpPr>
            <p:nvPr/>
          </p:nvSpPr>
          <p:spPr bwMode="auto">
            <a:xfrm>
              <a:off x="5192713" y="5532438"/>
              <a:ext cx="5651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B0BB8B"/>
                  </a:solidFill>
                  <a:cs typeface="Times New Roman" pitchFamily="18" charset="0"/>
                  <a:sym typeface="Symbol" pitchFamily="18" charset="2"/>
                </a:rPr>
                <a:t>ν</a:t>
              </a:r>
              <a:r>
                <a:rPr lang="en-US" altLang="en-US" sz="3200" baseline="-25000">
                  <a:solidFill>
                    <a:srgbClr val="B0BB8B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5148" name="Rectangle 25"/>
            <p:cNvSpPr>
              <a:spLocks noChangeArrowheads="1"/>
            </p:cNvSpPr>
            <p:nvPr/>
          </p:nvSpPr>
          <p:spPr bwMode="auto">
            <a:xfrm>
              <a:off x="5181600" y="5761038"/>
              <a:ext cx="5651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B0BB8B"/>
                  </a:solidFill>
                  <a:cs typeface="Times New Roman" pitchFamily="18" charset="0"/>
                  <a:sym typeface="Symbol" pitchFamily="18" charset="2"/>
                </a:rPr>
                <a:t>ν</a:t>
              </a:r>
              <a:r>
                <a:rPr lang="en-US" altLang="en-US" sz="3200" baseline="-25000">
                  <a:solidFill>
                    <a:srgbClr val="B0BB8B"/>
                  </a:solidFill>
                  <a:cs typeface="Times New Roman" pitchFamily="18" charset="0"/>
                  <a:sym typeface="Symbol" pitchFamily="18" charset="2"/>
                </a:rPr>
                <a:t>1</a:t>
              </a:r>
            </a:p>
          </p:txBody>
        </p:sp>
        <p:sp>
          <p:nvSpPr>
            <p:cNvPr id="5149" name="AutoShape 26"/>
            <p:cNvSpPr>
              <a:spLocks/>
            </p:cNvSpPr>
            <p:nvPr/>
          </p:nvSpPr>
          <p:spPr bwMode="auto">
            <a:xfrm>
              <a:off x="6781800" y="4922838"/>
              <a:ext cx="228600" cy="990600"/>
            </a:xfrm>
            <a:prstGeom prst="rightBrace">
              <a:avLst>
                <a:gd name="adj1" fmla="val 4073"/>
                <a:gd name="adj2" fmla="val 52759"/>
              </a:avLst>
            </a:prstGeom>
            <a:noFill/>
            <a:ln w="31750">
              <a:solidFill>
                <a:srgbClr val="729F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" name="AutoShape 27"/>
            <p:cNvSpPr>
              <a:spLocks/>
            </p:cNvSpPr>
            <p:nvPr/>
          </p:nvSpPr>
          <p:spPr bwMode="auto">
            <a:xfrm>
              <a:off x="6781800" y="5989638"/>
              <a:ext cx="228600" cy="152400"/>
            </a:xfrm>
            <a:prstGeom prst="rightBrace">
              <a:avLst>
                <a:gd name="adj1" fmla="val 8333"/>
                <a:gd name="adj2" fmla="val 54782"/>
              </a:avLst>
            </a:prstGeom>
            <a:noFill/>
            <a:ln w="31750">
              <a:solidFill>
                <a:srgbClr val="729F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" name="Text Box 28"/>
            <p:cNvSpPr txBox="1">
              <a:spLocks noChangeArrowheads="1"/>
            </p:cNvSpPr>
            <p:nvPr/>
          </p:nvSpPr>
          <p:spPr bwMode="auto">
            <a:xfrm>
              <a:off x="7162800" y="5105400"/>
              <a:ext cx="10668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729FC4"/>
                  </a:solidFill>
                  <a:latin typeface="Symbol" pitchFamily="18" charset="2"/>
                </a:rPr>
                <a:t>D</a:t>
              </a:r>
              <a:r>
                <a:rPr lang="en-US" altLang="en-US" sz="3200" i="1">
                  <a:solidFill>
                    <a:srgbClr val="729FC4"/>
                  </a:solidFill>
                </a:rPr>
                <a:t>m</a:t>
              </a:r>
              <a:r>
                <a:rPr lang="en-US" altLang="en-US" sz="3200" baseline="-25000">
                  <a:solidFill>
                    <a:srgbClr val="729FC4"/>
                  </a:solidFill>
                </a:rPr>
                <a:t>2</a:t>
              </a:r>
              <a:r>
                <a:rPr lang="en-US" altLang="en-US" sz="3200" baseline="30000">
                  <a:solidFill>
                    <a:srgbClr val="729FC4"/>
                  </a:solidFill>
                </a:rPr>
                <a:t>2</a:t>
              </a:r>
            </a:p>
          </p:txBody>
        </p:sp>
        <p:sp>
          <p:nvSpPr>
            <p:cNvPr id="5152" name="Rectangle 29"/>
            <p:cNvSpPr>
              <a:spLocks noChangeArrowheads="1"/>
            </p:cNvSpPr>
            <p:nvPr/>
          </p:nvSpPr>
          <p:spPr bwMode="auto">
            <a:xfrm>
              <a:off x="7162800" y="5684838"/>
              <a:ext cx="10985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729FC4"/>
                  </a:solidFill>
                  <a:latin typeface="Symbol" pitchFamily="18" charset="2"/>
                </a:rPr>
                <a:t>D</a:t>
              </a:r>
              <a:r>
                <a:rPr lang="en-US" altLang="en-US" sz="3200" i="1">
                  <a:solidFill>
                    <a:srgbClr val="729FC4"/>
                  </a:solidFill>
                </a:rPr>
                <a:t>m</a:t>
              </a:r>
              <a:r>
                <a:rPr lang="en-US" altLang="en-US" sz="3200" baseline="-25000">
                  <a:solidFill>
                    <a:srgbClr val="729FC4"/>
                  </a:solidFill>
                </a:rPr>
                <a:t>1</a:t>
              </a:r>
              <a:r>
                <a:rPr lang="en-US" altLang="en-US" sz="3200" baseline="30000">
                  <a:solidFill>
                    <a:srgbClr val="729FC4"/>
                  </a:solidFill>
                </a:rPr>
                <a:t>2</a:t>
              </a:r>
            </a:p>
          </p:txBody>
        </p:sp>
        <p:sp>
          <p:nvSpPr>
            <p:cNvPr id="5153" name="Line 30"/>
            <p:cNvSpPr>
              <a:spLocks noChangeShapeType="1"/>
            </p:cNvSpPr>
            <p:nvPr/>
          </p:nvSpPr>
          <p:spPr bwMode="auto">
            <a:xfrm flipV="1">
              <a:off x="5029200" y="2209800"/>
              <a:ext cx="0" cy="403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Text Box 31"/>
            <p:cNvSpPr txBox="1">
              <a:spLocks noChangeArrowheads="1"/>
            </p:cNvSpPr>
            <p:nvPr/>
          </p:nvSpPr>
          <p:spPr bwMode="auto">
            <a:xfrm rot="-5400000">
              <a:off x="4419600" y="42672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C00000"/>
                  </a:solidFill>
                </a:rPr>
                <a:t>mass</a:t>
              </a:r>
              <a:r>
                <a:rPr lang="en-US" altLang="en-US" baseline="30000">
                  <a:solidFill>
                    <a:srgbClr val="C00000"/>
                  </a:solidFill>
                </a:rPr>
                <a:t>2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5155" name="Line 32"/>
            <p:cNvSpPr>
              <a:spLocks noChangeShapeType="1"/>
            </p:cNvSpPr>
            <p:nvPr/>
          </p:nvSpPr>
          <p:spPr bwMode="auto">
            <a:xfrm>
              <a:off x="5727700" y="2314575"/>
              <a:ext cx="914400" cy="0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Text Box 33"/>
            <p:cNvSpPr txBox="1">
              <a:spLocks noChangeArrowheads="1"/>
            </p:cNvSpPr>
            <p:nvPr/>
          </p:nvSpPr>
          <p:spPr bwMode="auto">
            <a:xfrm>
              <a:off x="5181600" y="1981200"/>
              <a:ext cx="6096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B0BB8B"/>
                  </a:solidFill>
                  <a:cs typeface="Times New Roman" pitchFamily="18" charset="0"/>
                  <a:sym typeface="Symbol" pitchFamily="18" charset="2"/>
                </a:rPr>
                <a:t>ν</a:t>
              </a:r>
              <a:r>
                <a:rPr lang="en-US" altLang="en-US" sz="3200" baseline="-25000">
                  <a:solidFill>
                    <a:srgbClr val="B0BB8B"/>
                  </a:solidFill>
                  <a:cs typeface="Times New Roman" pitchFamily="18" charset="0"/>
                  <a:sym typeface="Symbol" pitchFamily="18" charset="2"/>
                </a:rPr>
                <a:t>4</a:t>
              </a:r>
            </a:p>
          </p:txBody>
        </p:sp>
        <p:sp>
          <p:nvSpPr>
            <p:cNvPr id="5157" name="AutoShape 34"/>
            <p:cNvSpPr>
              <a:spLocks/>
            </p:cNvSpPr>
            <p:nvPr/>
          </p:nvSpPr>
          <p:spPr bwMode="auto">
            <a:xfrm>
              <a:off x="6781800" y="2332038"/>
              <a:ext cx="228600" cy="2544763"/>
            </a:xfrm>
            <a:prstGeom prst="rightBrace">
              <a:avLst>
                <a:gd name="adj1" fmla="val 10462"/>
                <a:gd name="adj2" fmla="val 52759"/>
              </a:avLst>
            </a:prstGeom>
            <a:noFill/>
            <a:ln w="31750">
              <a:solidFill>
                <a:srgbClr val="729F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8" name="Text Box 35"/>
            <p:cNvSpPr txBox="1">
              <a:spLocks noChangeArrowheads="1"/>
            </p:cNvSpPr>
            <p:nvPr/>
          </p:nvSpPr>
          <p:spPr bwMode="auto">
            <a:xfrm>
              <a:off x="7162800" y="3154363"/>
              <a:ext cx="10668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729FC4"/>
                  </a:solidFill>
                  <a:latin typeface="Symbol" pitchFamily="18" charset="2"/>
                </a:rPr>
                <a:t>D</a:t>
              </a:r>
              <a:r>
                <a:rPr lang="en-US" altLang="en-US" sz="3200" i="1">
                  <a:solidFill>
                    <a:srgbClr val="729FC4"/>
                  </a:solidFill>
                </a:rPr>
                <a:t>m</a:t>
              </a:r>
              <a:r>
                <a:rPr lang="en-US" altLang="en-US" sz="3200" baseline="-25000">
                  <a:solidFill>
                    <a:srgbClr val="729FC4"/>
                  </a:solidFill>
                </a:rPr>
                <a:t>3</a:t>
              </a:r>
              <a:r>
                <a:rPr lang="en-US" altLang="en-US" sz="3200" baseline="30000">
                  <a:solidFill>
                    <a:srgbClr val="729FC4"/>
                  </a:solidFill>
                </a:rPr>
                <a:t>2</a:t>
              </a:r>
            </a:p>
          </p:txBody>
        </p:sp>
        <p:sp>
          <p:nvSpPr>
            <p:cNvPr id="5159" name="Text Box 38"/>
            <p:cNvSpPr txBox="1">
              <a:spLocks noChangeArrowheads="1"/>
            </p:cNvSpPr>
            <p:nvPr/>
          </p:nvSpPr>
          <p:spPr bwMode="auto">
            <a:xfrm>
              <a:off x="7162800" y="4937125"/>
              <a:ext cx="1600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2A3674"/>
                  </a:solidFill>
                </a:rPr>
                <a:t>Atmospheric</a:t>
              </a:r>
            </a:p>
          </p:txBody>
        </p:sp>
        <p:sp>
          <p:nvSpPr>
            <p:cNvPr id="5160" name="Text Box 39"/>
            <p:cNvSpPr txBox="1">
              <a:spLocks noChangeArrowheads="1"/>
            </p:cNvSpPr>
            <p:nvPr/>
          </p:nvSpPr>
          <p:spPr bwMode="auto">
            <a:xfrm>
              <a:off x="7162800" y="5562600"/>
              <a:ext cx="914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2A3674"/>
                  </a:solidFill>
                </a:rPr>
                <a:t>Solar</a:t>
              </a:r>
            </a:p>
          </p:txBody>
        </p:sp>
        <p:sp>
          <p:nvSpPr>
            <p:cNvPr id="5161" name="Text Box 40"/>
            <p:cNvSpPr txBox="1">
              <a:spLocks noChangeArrowheads="1"/>
            </p:cNvSpPr>
            <p:nvPr/>
          </p:nvSpPr>
          <p:spPr bwMode="auto">
            <a:xfrm>
              <a:off x="7162800" y="2971800"/>
              <a:ext cx="1600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 smtClean="0">
                  <a:solidFill>
                    <a:srgbClr val="2A3674"/>
                  </a:solidFill>
                </a:rPr>
                <a:t>Sterile</a:t>
              </a:r>
              <a:endParaRPr lang="en-US" altLang="en-US" sz="1800" dirty="0">
                <a:solidFill>
                  <a:srgbClr val="2A3674"/>
                </a:solidFill>
              </a:endParaRPr>
            </a:p>
          </p:txBody>
        </p:sp>
      </p:grp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914400" y="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Sterile Neutrinos</a:t>
            </a:r>
          </a:p>
        </p:txBody>
      </p:sp>
      <p:sp>
        <p:nvSpPr>
          <p:cNvPr id="5141" name="TextBox 44"/>
          <p:cNvSpPr txBox="1">
            <a:spLocks noChangeArrowheads="1"/>
          </p:cNvSpPr>
          <p:nvPr/>
        </p:nvSpPr>
        <p:spPr bwMode="auto">
          <a:xfrm>
            <a:off x="541338" y="793750"/>
            <a:ext cx="81168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A3674"/>
              </a:solidFill>
            </a:endParaRPr>
          </a:p>
          <a:p>
            <a:pPr eaLnBrk="1" hangingPunct="1"/>
            <a:endParaRPr lang="en-US" altLang="en-US">
              <a:solidFill>
                <a:srgbClr val="2A3674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>
                <a:solidFill>
                  <a:srgbClr val="2A3674"/>
                </a:solidFill>
              </a:rPr>
              <a:t>Three neutrinos allow only 2 independent </a:t>
            </a:r>
            <a:r>
              <a:rPr lang="el-GR" altLang="en-US">
                <a:solidFill>
                  <a:srgbClr val="2A3674"/>
                </a:solidFill>
                <a:cs typeface="Times New Roman" pitchFamily="18" charset="0"/>
              </a:rPr>
              <a:t>Δ</a:t>
            </a:r>
            <a:r>
              <a:rPr lang="en-US" altLang="en-US" i="1">
                <a:solidFill>
                  <a:srgbClr val="2A3674"/>
                </a:solidFill>
                <a:cs typeface="Times New Roman" pitchFamily="18" charset="0"/>
              </a:rPr>
              <a:t>m</a:t>
            </a:r>
            <a:r>
              <a:rPr lang="en-US" altLang="en-US" baseline="30000">
                <a:solidFill>
                  <a:srgbClr val="2A3674"/>
                </a:solidFill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2A3674"/>
                </a:solidFill>
                <a:cs typeface="Times New Roman" pitchFamily="18" charset="0"/>
              </a:rPr>
              <a:t> scales.</a:t>
            </a:r>
            <a:endParaRPr lang="el-GR" altLang="en-US">
              <a:solidFill>
                <a:srgbClr val="2A3674"/>
              </a:solidFill>
              <a:cs typeface="Times New Roman" pitchFamily="18" charset="0"/>
            </a:endParaRPr>
          </a:p>
        </p:txBody>
      </p:sp>
      <p:sp>
        <p:nvSpPr>
          <p:cNvPr id="5142" name="TextBox 46"/>
          <p:cNvSpPr txBox="1">
            <a:spLocks noChangeArrowheads="1"/>
          </p:cNvSpPr>
          <p:nvPr/>
        </p:nvSpPr>
        <p:spPr bwMode="auto">
          <a:xfrm>
            <a:off x="541338" y="793750"/>
            <a:ext cx="8116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>
                <a:solidFill>
                  <a:srgbClr val="2A3674"/>
                </a:solidFill>
              </a:rPr>
              <a:t>A </a:t>
            </a:r>
            <a:r>
              <a:rPr lang="en-US" altLang="en-US">
                <a:solidFill>
                  <a:srgbClr val="729FC4"/>
                </a:solidFill>
              </a:rPr>
              <a:t>sterile neutrino </a:t>
            </a:r>
            <a:r>
              <a:rPr lang="en-US" altLang="en-US">
                <a:solidFill>
                  <a:srgbClr val="2A3674"/>
                </a:solidFill>
              </a:rPr>
              <a:t>is a lepton with no ordinary electroweak interaction except those induced by mixing.</a:t>
            </a:r>
          </a:p>
        </p:txBody>
      </p:sp>
    </p:spTree>
    <p:extLst>
      <p:ext uri="{BB962C8B-B14F-4D97-AF65-F5344CB8AC3E}">
        <p14:creationId xmlns:p14="http://schemas.microsoft.com/office/powerpoint/2010/main" val="294950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Evidence for Sterile Neutrinos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367" y="762000"/>
            <a:ext cx="4059433" cy="2700754"/>
            <a:chOff x="207767" y="762000"/>
            <a:chExt cx="4059433" cy="2700754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67" y="1165785"/>
              <a:ext cx="2080034" cy="2034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528" y="1143001"/>
              <a:ext cx="1895672" cy="2049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2667000" y="2433935"/>
              <a:ext cx="13247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6600"/>
                  </a:solidFill>
                </a:rPr>
                <a:t>Event Excess: </a:t>
              </a:r>
              <a:endParaRPr lang="en-US" sz="1200" dirty="0" smtClean="0">
                <a:solidFill>
                  <a:srgbClr val="FF66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FF6600"/>
                  </a:solidFill>
                </a:rPr>
                <a:t>32.2 </a:t>
              </a:r>
              <a:r>
                <a:rPr lang="en-US" sz="1200" dirty="0">
                  <a:solidFill>
                    <a:srgbClr val="FF6600"/>
                  </a:solidFill>
                </a:rPr>
                <a:t>± 9.4 ± </a:t>
              </a:r>
              <a:r>
                <a:rPr lang="en-US" sz="1200" dirty="0" smtClean="0">
                  <a:solidFill>
                    <a:srgbClr val="FF6600"/>
                  </a:solidFill>
                </a:rPr>
                <a:t>2.3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457200" y="3124200"/>
              <a:ext cx="381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B0BB8B"/>
                  </a:solidFill>
                </a:rPr>
                <a:t>Aguilar-</a:t>
              </a:r>
              <a:r>
                <a:rPr lang="en-US" sz="1200" dirty="0" err="1">
                  <a:solidFill>
                    <a:srgbClr val="B0BB8B"/>
                  </a:solidFill>
                </a:rPr>
                <a:t>Arevalo</a:t>
              </a:r>
              <a:r>
                <a:rPr lang="en-US" sz="1200" dirty="0">
                  <a:solidFill>
                    <a:srgbClr val="B0BB8B"/>
                  </a:solidFill>
                </a:rPr>
                <a:t> </a:t>
              </a:r>
              <a:r>
                <a:rPr lang="en-US" sz="1200" i="1" dirty="0">
                  <a:solidFill>
                    <a:srgbClr val="B0BB8B"/>
                  </a:solidFill>
                </a:rPr>
                <a:t>et al.</a:t>
              </a:r>
              <a:r>
                <a:rPr lang="en-US" sz="1200" dirty="0">
                  <a:solidFill>
                    <a:srgbClr val="B0BB8B"/>
                  </a:solidFill>
                </a:rPr>
                <a:t>, </a:t>
              </a:r>
              <a:r>
                <a:rPr lang="en-US" sz="1200" dirty="0" smtClean="0">
                  <a:solidFill>
                    <a:srgbClr val="B0BB8B"/>
                  </a:solidFill>
                </a:rPr>
                <a:t>Phys.Rev.D64</a:t>
              </a:r>
              <a:r>
                <a:rPr lang="en-US" sz="1200" dirty="0">
                  <a:solidFill>
                    <a:srgbClr val="B0BB8B"/>
                  </a:solidFill>
                </a:rPr>
                <a:t>, 112007 (2001</a:t>
              </a:r>
              <a:r>
                <a:rPr lang="en-US" sz="1600" dirty="0">
                  <a:solidFill>
                    <a:srgbClr val="B0BB8B"/>
                  </a:solidFill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94774" y="762000"/>
                  <a:ext cx="3153508" cy="393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srgbClr val="2A3674"/>
                      </a:solidFill>
                      <a:effectLst/>
                      <a:latin typeface="Times New Roman"/>
                    </a:rPr>
                    <a:t>LSND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2A3674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800" i="1" smtClean="0">
                                  <a:solidFill>
                                    <a:srgbClr val="2A3674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800" i="1" smtClean="0">
                                  <a:solidFill>
                                    <a:srgbClr val="2A3674"/>
                                  </a:solidFill>
                                  <a:effectLst/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 sz="1800" i="1" smtClean="0">
                              <a:solidFill>
                                <a:srgbClr val="2A3674"/>
                              </a:solidFill>
                              <a:effectLst/>
                              <a:latin typeface="Cambria Math"/>
                            </a:rPr>
                            <m:t>μ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2A3674"/>
                          </a:solidFill>
                          <a:effectLst/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2A3674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800" i="1" smtClean="0">
                                  <a:solidFill>
                                    <a:srgbClr val="2A3674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800" i="1" smtClean="0">
                                  <a:solidFill>
                                    <a:srgbClr val="2A3674"/>
                                  </a:solidFill>
                                  <a:effectLst/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a:rPr lang="en-US" sz="1800" i="1" smtClean="0">
                              <a:solidFill>
                                <a:srgbClr val="2A3674"/>
                              </a:solidFill>
                              <a:effectLst/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sz="1800" dirty="0" smtClean="0">
                      <a:solidFill>
                        <a:srgbClr val="2A3674"/>
                      </a:solidFill>
                      <a:effectLst/>
                      <a:latin typeface="Times New Roman"/>
                    </a:rPr>
                    <a:t>)</a:t>
                  </a:r>
                  <a:endParaRPr lang="en-US" sz="1800" dirty="0">
                    <a:solidFill>
                      <a:srgbClr val="2A3674"/>
                    </a:solidFill>
                    <a:effectLst/>
                    <a:latin typeface="Times New Roman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74" y="762000"/>
                  <a:ext cx="3153508" cy="39324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7692"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560794" y="772536"/>
            <a:ext cx="4504572" cy="2659440"/>
            <a:chOff x="4560794" y="772536"/>
            <a:chExt cx="4504572" cy="2659440"/>
          </a:xfrm>
        </p:grpSpPr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794" y="1165785"/>
              <a:ext cx="2558918" cy="1558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4800600" y="2743200"/>
              <a:ext cx="23191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6600"/>
                  </a:solidFill>
                </a:rPr>
                <a:t>Event Excess: </a:t>
              </a:r>
              <a:r>
                <a:rPr lang="en-US" sz="1200" dirty="0" smtClean="0">
                  <a:solidFill>
                    <a:srgbClr val="FF6600"/>
                  </a:solidFill>
                </a:rPr>
                <a:t>78.4 </a:t>
              </a:r>
              <a:r>
                <a:rPr lang="en-US" sz="1200" dirty="0">
                  <a:solidFill>
                    <a:srgbClr val="FF6600"/>
                  </a:solidFill>
                </a:rPr>
                <a:t>± </a:t>
              </a:r>
              <a:r>
                <a:rPr lang="en-US" sz="1200" dirty="0" smtClean="0">
                  <a:solidFill>
                    <a:srgbClr val="FF6600"/>
                  </a:solidFill>
                </a:rPr>
                <a:t>28.5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799" y="1143001"/>
              <a:ext cx="1902567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4953000" y="3154977"/>
              <a:ext cx="38368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B0BB8B"/>
                  </a:solidFill>
                </a:rPr>
                <a:t>Aguilar-</a:t>
              </a:r>
              <a:r>
                <a:rPr lang="en-US" sz="1200" dirty="0" err="1">
                  <a:solidFill>
                    <a:srgbClr val="B0BB8B"/>
                  </a:solidFill>
                </a:rPr>
                <a:t>Arevalo</a:t>
              </a:r>
              <a:r>
                <a:rPr lang="en-US" sz="1200" dirty="0">
                  <a:solidFill>
                    <a:srgbClr val="B0BB8B"/>
                  </a:solidFill>
                </a:rPr>
                <a:t> </a:t>
              </a:r>
              <a:r>
                <a:rPr lang="en-US" sz="1200" i="1" dirty="0">
                  <a:solidFill>
                    <a:srgbClr val="B0BB8B"/>
                  </a:solidFill>
                </a:rPr>
                <a:t>et al.</a:t>
              </a:r>
              <a:r>
                <a:rPr lang="en-US" sz="1200" dirty="0">
                  <a:solidFill>
                    <a:srgbClr val="B0BB8B"/>
                  </a:solidFill>
                </a:rPr>
                <a:t>, </a:t>
              </a:r>
              <a:r>
                <a:rPr lang="en-US" sz="1200" dirty="0" err="1">
                  <a:solidFill>
                    <a:srgbClr val="B0BB8B"/>
                  </a:solidFill>
                </a:rPr>
                <a:t>Phys.Rev.Lett</a:t>
              </a:r>
              <a:r>
                <a:rPr lang="en-US" sz="1200" dirty="0">
                  <a:solidFill>
                    <a:srgbClr val="B0BB8B"/>
                  </a:solidFill>
                </a:rPr>
                <a:t>. 110, 161801 (2013)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94693" y="772536"/>
                  <a:ext cx="3153508" cy="393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srgbClr val="2A3674"/>
                      </a:solidFill>
                      <a:effectLst/>
                      <a:latin typeface="Times New Roman"/>
                    </a:rPr>
                    <a:t>MiniBooNE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2A3674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800" i="1" smtClean="0">
                                  <a:solidFill>
                                    <a:srgbClr val="2A3674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800" i="1" smtClean="0">
                                  <a:solidFill>
                                    <a:srgbClr val="2A3674"/>
                                  </a:solidFill>
                                  <a:effectLst/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 sz="1800" i="1" smtClean="0">
                              <a:solidFill>
                                <a:srgbClr val="2A3674"/>
                              </a:solidFill>
                              <a:effectLst/>
                              <a:latin typeface="Cambria Math"/>
                            </a:rPr>
                            <m:t>μ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2A3674"/>
                          </a:solidFill>
                          <a:effectLst/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2A3674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800" i="1" smtClean="0">
                                  <a:solidFill>
                                    <a:srgbClr val="2A3674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800" i="1" smtClean="0">
                                  <a:solidFill>
                                    <a:srgbClr val="2A3674"/>
                                  </a:solidFill>
                                  <a:effectLst/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a:rPr lang="en-US" sz="1800" i="1" smtClean="0">
                              <a:solidFill>
                                <a:srgbClr val="2A3674"/>
                              </a:solidFill>
                              <a:effectLst/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sz="1800" dirty="0" smtClean="0">
                      <a:solidFill>
                        <a:srgbClr val="2A3674"/>
                      </a:solidFill>
                      <a:effectLst/>
                      <a:latin typeface="Times New Roman"/>
                    </a:rPr>
                    <a:t>)</a:t>
                  </a:r>
                  <a:endParaRPr lang="en-US" sz="1800" dirty="0">
                    <a:solidFill>
                      <a:srgbClr val="2A3674"/>
                    </a:solidFill>
                    <a:effectLst/>
                    <a:latin typeface="Times New Roman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4693" y="772536"/>
                  <a:ext cx="3153508" cy="39324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7813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77875" y="3545134"/>
            <a:ext cx="4333490" cy="2702061"/>
            <a:chOff x="77875" y="3545134"/>
            <a:chExt cx="4333490" cy="2702061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5144" y="3918110"/>
              <a:ext cx="2026221" cy="205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321273" y="5908641"/>
              <a:ext cx="381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err="1" smtClean="0">
                  <a:solidFill>
                    <a:srgbClr val="B0BB8B"/>
                  </a:solidFill>
                </a:rPr>
                <a:t>Giunti</a:t>
              </a:r>
              <a:r>
                <a:rPr lang="en-US" sz="1200" dirty="0" smtClean="0">
                  <a:solidFill>
                    <a:srgbClr val="B0BB8B"/>
                  </a:solidFill>
                </a:rPr>
                <a:t> and </a:t>
              </a:r>
              <a:r>
                <a:rPr lang="en-US" sz="1200" dirty="0" err="1" smtClean="0">
                  <a:solidFill>
                    <a:srgbClr val="B0BB8B"/>
                  </a:solidFill>
                </a:rPr>
                <a:t>Laveder</a:t>
              </a:r>
              <a:r>
                <a:rPr lang="en-US" sz="1200" dirty="0" smtClean="0">
                  <a:solidFill>
                    <a:srgbClr val="B0BB8B"/>
                  </a:solidFill>
                </a:rPr>
                <a:t>, Phys.Rev.C83, 065504(2011</a:t>
              </a:r>
              <a:r>
                <a:rPr lang="en-US" sz="1600" dirty="0">
                  <a:solidFill>
                    <a:srgbClr val="B0BB8B"/>
                  </a:solidFill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81000" y="3545134"/>
                  <a:ext cx="3869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srgbClr val="2A3674"/>
                      </a:solidFill>
                      <a:effectLst/>
                      <a:latin typeface="Times New Roman"/>
                    </a:rPr>
                    <a:t>Gallium Anomaly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2A3674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smtClean="0">
                              <a:solidFill>
                                <a:srgbClr val="2A3674"/>
                              </a:solidFill>
                              <a:effectLst/>
                              <a:latin typeface="Cambria Math"/>
                            </a:rPr>
                            <m:t>ν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2A3674"/>
                              </a:solidFill>
                              <a:effectLst/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800" smtClean="0">
                          <a:solidFill>
                            <a:srgbClr val="2A3674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smtClean="0">
                          <a:solidFill>
                            <a:srgbClr val="2A3674"/>
                          </a:solidFill>
                          <a:effectLst/>
                          <a:latin typeface="Cambria Math"/>
                        </a:rPr>
                        <m:t>Disappearance</m:t>
                      </m:r>
                    </m:oMath>
                  </a14:m>
                  <a:r>
                    <a:rPr lang="en-US" sz="1800" dirty="0" smtClean="0">
                      <a:solidFill>
                        <a:srgbClr val="2A3674"/>
                      </a:solidFill>
                      <a:effectLst/>
                      <a:latin typeface="Times New Roman"/>
                    </a:rPr>
                    <a:t>)</a:t>
                  </a:r>
                  <a:endParaRPr lang="en-US" sz="1800" dirty="0">
                    <a:solidFill>
                      <a:srgbClr val="2A3674"/>
                    </a:solidFill>
                    <a:effectLst/>
                    <a:latin typeface="Times New Roman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3545134"/>
                  <a:ext cx="386972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75" y="4062750"/>
              <a:ext cx="2243137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4878858" y="3533574"/>
            <a:ext cx="4199912" cy="2821343"/>
            <a:chOff x="4878858" y="3533574"/>
            <a:chExt cx="4199912" cy="28213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953000" y="3533574"/>
                  <a:ext cx="40056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srgbClr val="2A3674"/>
                      </a:solidFill>
                      <a:effectLst/>
                      <a:latin typeface="Times New Roman"/>
                    </a:rPr>
                    <a:t>Reactor Anomaly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2A3674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800" i="1" smtClean="0">
                                  <a:solidFill>
                                    <a:srgbClr val="2A3674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800" i="1" smtClean="0">
                                  <a:solidFill>
                                    <a:srgbClr val="2A3674"/>
                                  </a:solidFill>
                                  <a:effectLst/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a:rPr lang="en-US" sz="1800" i="1" smtClean="0">
                              <a:solidFill>
                                <a:srgbClr val="2A3674"/>
                              </a:solidFill>
                              <a:effectLst/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sz="1800" dirty="0" smtClean="0">
                      <a:solidFill>
                        <a:srgbClr val="2A3674"/>
                      </a:solidFill>
                      <a:effectLst/>
                      <a:latin typeface="Times New Roman"/>
                    </a:rPr>
                    <a:t> Disappearance)</a:t>
                  </a:r>
                  <a:endParaRPr lang="en-US" sz="1800" dirty="0">
                    <a:solidFill>
                      <a:srgbClr val="2A3674"/>
                    </a:solidFill>
                    <a:effectLst/>
                    <a:latin typeface="Times New Roman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533574"/>
                  <a:ext cx="400564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858" y="3918110"/>
              <a:ext cx="1388615" cy="2215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372" y="3961824"/>
              <a:ext cx="2630398" cy="191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4953000" y="6077918"/>
              <a:ext cx="39036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B0BB8B"/>
                  </a:solidFill>
                </a:rPr>
                <a:t>Mention </a:t>
              </a:r>
              <a:r>
                <a:rPr lang="en-US" sz="1200" i="1" dirty="0">
                  <a:solidFill>
                    <a:srgbClr val="B0BB8B"/>
                  </a:solidFill>
                </a:rPr>
                <a:t>et al.</a:t>
              </a:r>
              <a:r>
                <a:rPr lang="en-US" sz="1200" dirty="0">
                  <a:solidFill>
                    <a:srgbClr val="B0BB8B"/>
                  </a:solidFill>
                </a:rPr>
                <a:t>, Phys.Rev.D83 073006 (2011)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58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Jonathan Link</a:t>
            </a:r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4400" y="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T2K Near Detector </a:t>
            </a:r>
            <a:r>
              <a:rPr lang="el-G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ν</a:t>
            </a:r>
            <a:r>
              <a:rPr lang="en-US" sz="36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Disappearance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88887" y="746125"/>
            <a:ext cx="82506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A3674"/>
                </a:solidFill>
              </a:rPr>
              <a:t>Although the T2K beam is predominantly a </a:t>
            </a:r>
            <a:r>
              <a:rPr lang="el-GR" altLang="en-US" dirty="0" smtClean="0">
                <a:solidFill>
                  <a:srgbClr val="2A3674"/>
                </a:solidFill>
              </a:rPr>
              <a:t>ν</a:t>
            </a:r>
            <a:r>
              <a:rPr lang="el-GR" altLang="en-US" baseline="-25000" dirty="0" smtClean="0">
                <a:solidFill>
                  <a:srgbClr val="2A3674"/>
                </a:solidFill>
              </a:rPr>
              <a:t>μ</a:t>
            </a:r>
            <a:r>
              <a:rPr lang="en-US" altLang="en-US" dirty="0" smtClean="0">
                <a:solidFill>
                  <a:srgbClr val="2A3674"/>
                </a:solidFill>
              </a:rPr>
              <a:t>  beam, the small </a:t>
            </a:r>
            <a:r>
              <a:rPr lang="el-GR" altLang="en-US" dirty="0" smtClean="0">
                <a:solidFill>
                  <a:srgbClr val="2A3674"/>
                </a:solidFill>
              </a:rPr>
              <a:t>ν</a:t>
            </a:r>
            <a:r>
              <a:rPr lang="en-US" altLang="en-US" baseline="-25000" dirty="0" smtClean="0">
                <a:solidFill>
                  <a:srgbClr val="2A3674"/>
                </a:solidFill>
              </a:rPr>
              <a:t>e</a:t>
            </a:r>
            <a:r>
              <a:rPr lang="en-US" altLang="en-US" dirty="0" smtClean="0">
                <a:solidFill>
                  <a:srgbClr val="2A3674"/>
                </a:solidFill>
              </a:rPr>
              <a:t> component can be used in the near detector for a </a:t>
            </a:r>
            <a:r>
              <a:rPr lang="el-GR" altLang="en-US" dirty="0">
                <a:solidFill>
                  <a:srgbClr val="2A3674"/>
                </a:solidFill>
              </a:rPr>
              <a:t>ν</a:t>
            </a:r>
            <a:r>
              <a:rPr lang="en-US" altLang="en-US" baseline="-25000" dirty="0">
                <a:solidFill>
                  <a:srgbClr val="2A3674"/>
                </a:solidFill>
              </a:rPr>
              <a:t>e</a:t>
            </a:r>
            <a:r>
              <a:rPr lang="en-US" altLang="en-US" dirty="0">
                <a:solidFill>
                  <a:srgbClr val="2A3674"/>
                </a:solidFill>
              </a:rPr>
              <a:t> </a:t>
            </a:r>
            <a:r>
              <a:rPr lang="en-US" altLang="en-US" dirty="0" smtClean="0">
                <a:solidFill>
                  <a:srgbClr val="2A3674"/>
                </a:solidFill>
              </a:rPr>
              <a:t> disappearance search.</a:t>
            </a:r>
            <a:endParaRPr lang="en-US" altLang="en-US" dirty="0">
              <a:solidFill>
                <a:srgbClr val="2A367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3377" y="3173979"/>
            <a:ext cx="306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B0BB8B"/>
                </a:solidFill>
              </a:rPr>
              <a:t>Phys.Rev</a:t>
            </a:r>
            <a:r>
              <a:rPr lang="en-US" sz="1600" dirty="0" smtClean="0">
                <a:solidFill>
                  <a:srgbClr val="B0BB8B"/>
                </a:solidFill>
              </a:rPr>
              <a:t>. D91, 051102(R) (2015)</a:t>
            </a:r>
            <a:endParaRPr lang="en-US" sz="1600" dirty="0">
              <a:solidFill>
                <a:srgbClr val="B0BB8B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15" y="1979093"/>
            <a:ext cx="4396991" cy="306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887" y="5110148"/>
            <a:ext cx="8364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00"/>
                </a:solidFill>
              </a:rPr>
              <a:t>T2K actually reported this as a limit, but their limit was weaker than expected and their result is completely consistent with the prevailing </a:t>
            </a:r>
            <a:r>
              <a:rPr lang="el-GR" sz="2400" dirty="0" smtClean="0">
                <a:solidFill>
                  <a:srgbClr val="660000"/>
                </a:solidFill>
              </a:rPr>
              <a:t>ν</a:t>
            </a:r>
            <a:r>
              <a:rPr lang="en-US" sz="2400" baseline="-25000" dirty="0" smtClean="0">
                <a:solidFill>
                  <a:srgbClr val="660000"/>
                </a:solidFill>
              </a:rPr>
              <a:t>e</a:t>
            </a:r>
            <a:r>
              <a:rPr lang="en-US" sz="2400" dirty="0" smtClean="0">
                <a:solidFill>
                  <a:srgbClr val="660000"/>
                </a:solidFill>
              </a:rPr>
              <a:t> disappearance anomalies.</a:t>
            </a:r>
            <a:endParaRPr lang="en-US" sz="2400" dirty="0">
              <a:solidFill>
                <a:srgbClr val="6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Against the ~1 eV</a:t>
            </a:r>
            <a:r>
              <a:rPr lang="en-US" baseline="30000" dirty="0" smtClean="0"/>
              <a:t>2</a:t>
            </a:r>
            <a:r>
              <a:rPr lang="en-US" dirty="0" smtClean="0"/>
              <a:t> Sterile Neutrino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9822" y="720194"/>
            <a:ext cx="4059273" cy="2906975"/>
            <a:chOff x="299822" y="744908"/>
            <a:chExt cx="4059273" cy="29069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22" y="1133087"/>
              <a:ext cx="1788469" cy="202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5"/>
            <p:cNvSpPr txBox="1">
              <a:spLocks noChangeArrowheads="1"/>
            </p:cNvSpPr>
            <p:nvPr/>
          </p:nvSpPr>
          <p:spPr bwMode="auto">
            <a:xfrm>
              <a:off x="546963" y="3374884"/>
              <a:ext cx="3394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200" dirty="0" err="1">
                  <a:solidFill>
                    <a:srgbClr val="B0BB8B"/>
                  </a:solidFill>
                </a:rPr>
                <a:t>Armbruster</a:t>
              </a:r>
              <a:r>
                <a:rPr lang="en-US" sz="1200" dirty="0">
                  <a:solidFill>
                    <a:srgbClr val="B0BB8B"/>
                  </a:solidFill>
                </a:rPr>
                <a:t> </a:t>
              </a:r>
              <a:r>
                <a:rPr lang="en-US" sz="1200" i="1" dirty="0">
                  <a:solidFill>
                    <a:srgbClr val="B0BB8B"/>
                  </a:solidFill>
                </a:rPr>
                <a:t>et al.</a:t>
              </a:r>
              <a:r>
                <a:rPr lang="en-US" sz="1200" dirty="0">
                  <a:solidFill>
                    <a:srgbClr val="B0BB8B"/>
                  </a:solidFill>
                </a:rPr>
                <a:t>, Phys.Rev.D65 112001 (2002)</a:t>
              </a: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780" y="1138535"/>
              <a:ext cx="2142315" cy="231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42374" y="744908"/>
                  <a:ext cx="3153508" cy="393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2A3674"/>
                      </a:solidFill>
                    </a:rPr>
                    <a:t>KARMEN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μ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2A3674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2A3674"/>
                      </a:solidFill>
                    </a:rPr>
                    <a:t>)</a:t>
                  </a:r>
                  <a:endParaRPr lang="en-US" dirty="0">
                    <a:solidFill>
                      <a:srgbClr val="2A3674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374" y="744908"/>
                  <a:ext cx="3153508" cy="39324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7692"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299822" y="3110242"/>
                  <a:ext cx="1788469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200" dirty="0" smtClean="0">
                      <a:solidFill>
                        <a:srgbClr val="FF6600"/>
                      </a:solidFill>
                    </a:rPr>
                    <a:t>No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200" i="1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200" i="1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a:rPr lang="en-US" sz="1200" i="1">
                              <a:solidFill>
                                <a:srgbClr val="FF66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sz="1200" dirty="0" smtClean="0">
                      <a:solidFill>
                        <a:srgbClr val="FF6600"/>
                      </a:solidFill>
                    </a:rPr>
                    <a:t> Excess </a:t>
                  </a:r>
                  <a:endParaRPr lang="en-US" sz="12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822" y="3110242"/>
                  <a:ext cx="1788469" cy="2769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2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3143250" y="1776413"/>
              <a:ext cx="745331" cy="80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05138" y="1187257"/>
              <a:ext cx="1321594" cy="1550194"/>
            </a:xfrm>
            <a:custGeom>
              <a:avLst/>
              <a:gdLst>
                <a:gd name="connsiteX0" fmla="*/ 1312068 w 1323975"/>
                <a:gd name="connsiteY0" fmla="*/ 1540668 h 1540668"/>
                <a:gd name="connsiteX1" fmla="*/ 314325 w 1323975"/>
                <a:gd name="connsiteY1" fmla="*/ 938212 h 1540668"/>
                <a:gd name="connsiteX2" fmla="*/ 114300 w 1323975"/>
                <a:gd name="connsiteY2" fmla="*/ 795337 h 1540668"/>
                <a:gd name="connsiteX3" fmla="*/ 30956 w 1323975"/>
                <a:gd name="connsiteY3" fmla="*/ 707231 h 1540668"/>
                <a:gd name="connsiteX4" fmla="*/ 2381 w 1323975"/>
                <a:gd name="connsiteY4" fmla="*/ 633412 h 1540668"/>
                <a:gd name="connsiteX5" fmla="*/ 28575 w 1323975"/>
                <a:gd name="connsiteY5" fmla="*/ 564356 h 1540668"/>
                <a:gd name="connsiteX6" fmla="*/ 88106 w 1323975"/>
                <a:gd name="connsiteY6" fmla="*/ 526256 h 1540668"/>
                <a:gd name="connsiteX7" fmla="*/ 192881 w 1323975"/>
                <a:gd name="connsiteY7" fmla="*/ 500062 h 1540668"/>
                <a:gd name="connsiteX8" fmla="*/ 283368 w 1323975"/>
                <a:gd name="connsiteY8" fmla="*/ 481012 h 1540668"/>
                <a:gd name="connsiteX9" fmla="*/ 304800 w 1323975"/>
                <a:gd name="connsiteY9" fmla="*/ 466725 h 1540668"/>
                <a:gd name="connsiteX10" fmla="*/ 271462 w 1323975"/>
                <a:gd name="connsiteY10" fmla="*/ 440531 h 1540668"/>
                <a:gd name="connsiteX11" fmla="*/ 80962 w 1323975"/>
                <a:gd name="connsiteY11" fmla="*/ 400050 h 1540668"/>
                <a:gd name="connsiteX12" fmla="*/ 16668 w 1323975"/>
                <a:gd name="connsiteY12" fmla="*/ 378618 h 1540668"/>
                <a:gd name="connsiteX13" fmla="*/ 0 w 1323975"/>
                <a:gd name="connsiteY13" fmla="*/ 361950 h 1540668"/>
                <a:gd name="connsiteX14" fmla="*/ 57150 w 1323975"/>
                <a:gd name="connsiteY14" fmla="*/ 340518 h 1540668"/>
                <a:gd name="connsiteX15" fmla="*/ 152400 w 1323975"/>
                <a:gd name="connsiteY15" fmla="*/ 330993 h 1540668"/>
                <a:gd name="connsiteX16" fmla="*/ 209550 w 1323975"/>
                <a:gd name="connsiteY16" fmla="*/ 307181 h 1540668"/>
                <a:gd name="connsiteX17" fmla="*/ 211931 w 1323975"/>
                <a:gd name="connsiteY17" fmla="*/ 297656 h 1540668"/>
                <a:gd name="connsiteX18" fmla="*/ 90487 w 1323975"/>
                <a:gd name="connsiteY18" fmla="*/ 266700 h 1540668"/>
                <a:gd name="connsiteX19" fmla="*/ 71437 w 1323975"/>
                <a:gd name="connsiteY19" fmla="*/ 266700 h 1540668"/>
                <a:gd name="connsiteX20" fmla="*/ 52387 w 1323975"/>
                <a:gd name="connsiteY20" fmla="*/ 252412 h 1540668"/>
                <a:gd name="connsiteX21" fmla="*/ 47625 w 1323975"/>
                <a:gd name="connsiteY21" fmla="*/ 235743 h 1540668"/>
                <a:gd name="connsiteX22" fmla="*/ 130968 w 1323975"/>
                <a:gd name="connsiteY22" fmla="*/ 214312 h 1540668"/>
                <a:gd name="connsiteX23" fmla="*/ 164306 w 1323975"/>
                <a:gd name="connsiteY23" fmla="*/ 209550 h 1540668"/>
                <a:gd name="connsiteX24" fmla="*/ 150018 w 1323975"/>
                <a:gd name="connsiteY24" fmla="*/ 197643 h 1540668"/>
                <a:gd name="connsiteX25" fmla="*/ 107156 w 1323975"/>
                <a:gd name="connsiteY25" fmla="*/ 178593 h 1540668"/>
                <a:gd name="connsiteX26" fmla="*/ 76200 w 1323975"/>
                <a:gd name="connsiteY26" fmla="*/ 166687 h 1540668"/>
                <a:gd name="connsiteX27" fmla="*/ 109537 w 1323975"/>
                <a:gd name="connsiteY27" fmla="*/ 147637 h 1540668"/>
                <a:gd name="connsiteX28" fmla="*/ 135731 w 1323975"/>
                <a:gd name="connsiteY28" fmla="*/ 133350 h 1540668"/>
                <a:gd name="connsiteX29" fmla="*/ 135731 w 1323975"/>
                <a:gd name="connsiteY29" fmla="*/ 119062 h 1540668"/>
                <a:gd name="connsiteX30" fmla="*/ 100012 w 1323975"/>
                <a:gd name="connsiteY30" fmla="*/ 109537 h 1540668"/>
                <a:gd name="connsiteX31" fmla="*/ 92868 w 1323975"/>
                <a:gd name="connsiteY31" fmla="*/ 100012 h 1540668"/>
                <a:gd name="connsiteX32" fmla="*/ 114300 w 1323975"/>
                <a:gd name="connsiteY32" fmla="*/ 83343 h 1540668"/>
                <a:gd name="connsiteX33" fmla="*/ 109537 w 1323975"/>
                <a:gd name="connsiteY33" fmla="*/ 52387 h 1540668"/>
                <a:gd name="connsiteX34" fmla="*/ 107156 w 1323975"/>
                <a:gd name="connsiteY34" fmla="*/ 38100 h 1540668"/>
                <a:gd name="connsiteX35" fmla="*/ 114300 w 1323975"/>
                <a:gd name="connsiteY35" fmla="*/ 21431 h 1540668"/>
                <a:gd name="connsiteX36" fmla="*/ 107156 w 1323975"/>
                <a:gd name="connsiteY36" fmla="*/ 0 h 1540668"/>
                <a:gd name="connsiteX37" fmla="*/ 1323975 w 1323975"/>
                <a:gd name="connsiteY37" fmla="*/ 2381 h 1540668"/>
                <a:gd name="connsiteX38" fmla="*/ 1312068 w 1323975"/>
                <a:gd name="connsiteY38" fmla="*/ 1540668 h 1540668"/>
                <a:gd name="connsiteX0" fmla="*/ 1312068 w 1323975"/>
                <a:gd name="connsiteY0" fmla="*/ 1540668 h 1540668"/>
                <a:gd name="connsiteX1" fmla="*/ 314325 w 1323975"/>
                <a:gd name="connsiteY1" fmla="*/ 938212 h 1540668"/>
                <a:gd name="connsiteX2" fmla="*/ 114300 w 1323975"/>
                <a:gd name="connsiteY2" fmla="*/ 795337 h 1540668"/>
                <a:gd name="connsiteX3" fmla="*/ 30956 w 1323975"/>
                <a:gd name="connsiteY3" fmla="*/ 707231 h 1540668"/>
                <a:gd name="connsiteX4" fmla="*/ 2381 w 1323975"/>
                <a:gd name="connsiteY4" fmla="*/ 633412 h 1540668"/>
                <a:gd name="connsiteX5" fmla="*/ 28575 w 1323975"/>
                <a:gd name="connsiteY5" fmla="*/ 564356 h 1540668"/>
                <a:gd name="connsiteX6" fmla="*/ 88106 w 1323975"/>
                <a:gd name="connsiteY6" fmla="*/ 526256 h 1540668"/>
                <a:gd name="connsiteX7" fmla="*/ 192881 w 1323975"/>
                <a:gd name="connsiteY7" fmla="*/ 500062 h 1540668"/>
                <a:gd name="connsiteX8" fmla="*/ 283368 w 1323975"/>
                <a:gd name="connsiteY8" fmla="*/ 481012 h 1540668"/>
                <a:gd name="connsiteX9" fmla="*/ 304800 w 1323975"/>
                <a:gd name="connsiteY9" fmla="*/ 466725 h 1540668"/>
                <a:gd name="connsiteX10" fmla="*/ 271462 w 1323975"/>
                <a:gd name="connsiteY10" fmla="*/ 440531 h 1540668"/>
                <a:gd name="connsiteX11" fmla="*/ 80962 w 1323975"/>
                <a:gd name="connsiteY11" fmla="*/ 400050 h 1540668"/>
                <a:gd name="connsiteX12" fmla="*/ 16668 w 1323975"/>
                <a:gd name="connsiteY12" fmla="*/ 378618 h 1540668"/>
                <a:gd name="connsiteX13" fmla="*/ 0 w 1323975"/>
                <a:gd name="connsiteY13" fmla="*/ 361950 h 1540668"/>
                <a:gd name="connsiteX14" fmla="*/ 57150 w 1323975"/>
                <a:gd name="connsiteY14" fmla="*/ 340518 h 1540668"/>
                <a:gd name="connsiteX15" fmla="*/ 140494 w 1323975"/>
                <a:gd name="connsiteY15" fmla="*/ 328612 h 1540668"/>
                <a:gd name="connsiteX16" fmla="*/ 209550 w 1323975"/>
                <a:gd name="connsiteY16" fmla="*/ 307181 h 1540668"/>
                <a:gd name="connsiteX17" fmla="*/ 211931 w 1323975"/>
                <a:gd name="connsiteY17" fmla="*/ 297656 h 1540668"/>
                <a:gd name="connsiteX18" fmla="*/ 90487 w 1323975"/>
                <a:gd name="connsiteY18" fmla="*/ 266700 h 1540668"/>
                <a:gd name="connsiteX19" fmla="*/ 71437 w 1323975"/>
                <a:gd name="connsiteY19" fmla="*/ 266700 h 1540668"/>
                <a:gd name="connsiteX20" fmla="*/ 52387 w 1323975"/>
                <a:gd name="connsiteY20" fmla="*/ 252412 h 1540668"/>
                <a:gd name="connsiteX21" fmla="*/ 47625 w 1323975"/>
                <a:gd name="connsiteY21" fmla="*/ 235743 h 1540668"/>
                <a:gd name="connsiteX22" fmla="*/ 130968 w 1323975"/>
                <a:gd name="connsiteY22" fmla="*/ 214312 h 1540668"/>
                <a:gd name="connsiteX23" fmla="*/ 164306 w 1323975"/>
                <a:gd name="connsiteY23" fmla="*/ 209550 h 1540668"/>
                <a:gd name="connsiteX24" fmla="*/ 150018 w 1323975"/>
                <a:gd name="connsiteY24" fmla="*/ 197643 h 1540668"/>
                <a:gd name="connsiteX25" fmla="*/ 107156 w 1323975"/>
                <a:gd name="connsiteY25" fmla="*/ 178593 h 1540668"/>
                <a:gd name="connsiteX26" fmla="*/ 76200 w 1323975"/>
                <a:gd name="connsiteY26" fmla="*/ 166687 h 1540668"/>
                <a:gd name="connsiteX27" fmla="*/ 109537 w 1323975"/>
                <a:gd name="connsiteY27" fmla="*/ 147637 h 1540668"/>
                <a:gd name="connsiteX28" fmla="*/ 135731 w 1323975"/>
                <a:gd name="connsiteY28" fmla="*/ 133350 h 1540668"/>
                <a:gd name="connsiteX29" fmla="*/ 135731 w 1323975"/>
                <a:gd name="connsiteY29" fmla="*/ 119062 h 1540668"/>
                <a:gd name="connsiteX30" fmla="*/ 100012 w 1323975"/>
                <a:gd name="connsiteY30" fmla="*/ 109537 h 1540668"/>
                <a:gd name="connsiteX31" fmla="*/ 92868 w 1323975"/>
                <a:gd name="connsiteY31" fmla="*/ 100012 h 1540668"/>
                <a:gd name="connsiteX32" fmla="*/ 114300 w 1323975"/>
                <a:gd name="connsiteY32" fmla="*/ 83343 h 1540668"/>
                <a:gd name="connsiteX33" fmla="*/ 109537 w 1323975"/>
                <a:gd name="connsiteY33" fmla="*/ 52387 h 1540668"/>
                <a:gd name="connsiteX34" fmla="*/ 107156 w 1323975"/>
                <a:gd name="connsiteY34" fmla="*/ 38100 h 1540668"/>
                <a:gd name="connsiteX35" fmla="*/ 114300 w 1323975"/>
                <a:gd name="connsiteY35" fmla="*/ 21431 h 1540668"/>
                <a:gd name="connsiteX36" fmla="*/ 107156 w 1323975"/>
                <a:gd name="connsiteY36" fmla="*/ 0 h 1540668"/>
                <a:gd name="connsiteX37" fmla="*/ 1323975 w 1323975"/>
                <a:gd name="connsiteY37" fmla="*/ 2381 h 1540668"/>
                <a:gd name="connsiteX38" fmla="*/ 1312068 w 1323975"/>
                <a:gd name="connsiteY38" fmla="*/ 1540668 h 1540668"/>
                <a:gd name="connsiteX0" fmla="*/ 1312068 w 1323975"/>
                <a:gd name="connsiteY0" fmla="*/ 1540668 h 1540668"/>
                <a:gd name="connsiteX1" fmla="*/ 314325 w 1323975"/>
                <a:gd name="connsiteY1" fmla="*/ 938212 h 1540668"/>
                <a:gd name="connsiteX2" fmla="*/ 114300 w 1323975"/>
                <a:gd name="connsiteY2" fmla="*/ 795337 h 1540668"/>
                <a:gd name="connsiteX3" fmla="*/ 30956 w 1323975"/>
                <a:gd name="connsiteY3" fmla="*/ 707231 h 1540668"/>
                <a:gd name="connsiteX4" fmla="*/ 2381 w 1323975"/>
                <a:gd name="connsiteY4" fmla="*/ 633412 h 1540668"/>
                <a:gd name="connsiteX5" fmla="*/ 28575 w 1323975"/>
                <a:gd name="connsiteY5" fmla="*/ 564356 h 1540668"/>
                <a:gd name="connsiteX6" fmla="*/ 88106 w 1323975"/>
                <a:gd name="connsiteY6" fmla="*/ 526256 h 1540668"/>
                <a:gd name="connsiteX7" fmla="*/ 192881 w 1323975"/>
                <a:gd name="connsiteY7" fmla="*/ 500062 h 1540668"/>
                <a:gd name="connsiteX8" fmla="*/ 283368 w 1323975"/>
                <a:gd name="connsiteY8" fmla="*/ 481012 h 1540668"/>
                <a:gd name="connsiteX9" fmla="*/ 304800 w 1323975"/>
                <a:gd name="connsiteY9" fmla="*/ 466725 h 1540668"/>
                <a:gd name="connsiteX10" fmla="*/ 271462 w 1323975"/>
                <a:gd name="connsiteY10" fmla="*/ 440531 h 1540668"/>
                <a:gd name="connsiteX11" fmla="*/ 80962 w 1323975"/>
                <a:gd name="connsiteY11" fmla="*/ 400050 h 1540668"/>
                <a:gd name="connsiteX12" fmla="*/ 16668 w 1323975"/>
                <a:gd name="connsiteY12" fmla="*/ 378618 h 1540668"/>
                <a:gd name="connsiteX13" fmla="*/ 0 w 1323975"/>
                <a:gd name="connsiteY13" fmla="*/ 361950 h 1540668"/>
                <a:gd name="connsiteX14" fmla="*/ 57150 w 1323975"/>
                <a:gd name="connsiteY14" fmla="*/ 340518 h 1540668"/>
                <a:gd name="connsiteX15" fmla="*/ 140494 w 1323975"/>
                <a:gd name="connsiteY15" fmla="*/ 328612 h 1540668"/>
                <a:gd name="connsiteX16" fmla="*/ 209550 w 1323975"/>
                <a:gd name="connsiteY16" fmla="*/ 307181 h 1540668"/>
                <a:gd name="connsiteX17" fmla="*/ 211931 w 1323975"/>
                <a:gd name="connsiteY17" fmla="*/ 297656 h 1540668"/>
                <a:gd name="connsiteX18" fmla="*/ 90487 w 1323975"/>
                <a:gd name="connsiteY18" fmla="*/ 266700 h 1540668"/>
                <a:gd name="connsiteX19" fmla="*/ 52387 w 1323975"/>
                <a:gd name="connsiteY19" fmla="*/ 252412 h 1540668"/>
                <a:gd name="connsiteX20" fmla="*/ 47625 w 1323975"/>
                <a:gd name="connsiteY20" fmla="*/ 235743 h 1540668"/>
                <a:gd name="connsiteX21" fmla="*/ 130968 w 1323975"/>
                <a:gd name="connsiteY21" fmla="*/ 214312 h 1540668"/>
                <a:gd name="connsiteX22" fmla="*/ 164306 w 1323975"/>
                <a:gd name="connsiteY22" fmla="*/ 209550 h 1540668"/>
                <a:gd name="connsiteX23" fmla="*/ 150018 w 1323975"/>
                <a:gd name="connsiteY23" fmla="*/ 197643 h 1540668"/>
                <a:gd name="connsiteX24" fmla="*/ 107156 w 1323975"/>
                <a:gd name="connsiteY24" fmla="*/ 178593 h 1540668"/>
                <a:gd name="connsiteX25" fmla="*/ 76200 w 1323975"/>
                <a:gd name="connsiteY25" fmla="*/ 166687 h 1540668"/>
                <a:gd name="connsiteX26" fmla="*/ 109537 w 1323975"/>
                <a:gd name="connsiteY26" fmla="*/ 147637 h 1540668"/>
                <a:gd name="connsiteX27" fmla="*/ 135731 w 1323975"/>
                <a:gd name="connsiteY27" fmla="*/ 133350 h 1540668"/>
                <a:gd name="connsiteX28" fmla="*/ 135731 w 1323975"/>
                <a:gd name="connsiteY28" fmla="*/ 119062 h 1540668"/>
                <a:gd name="connsiteX29" fmla="*/ 100012 w 1323975"/>
                <a:gd name="connsiteY29" fmla="*/ 109537 h 1540668"/>
                <a:gd name="connsiteX30" fmla="*/ 92868 w 1323975"/>
                <a:gd name="connsiteY30" fmla="*/ 100012 h 1540668"/>
                <a:gd name="connsiteX31" fmla="*/ 114300 w 1323975"/>
                <a:gd name="connsiteY31" fmla="*/ 83343 h 1540668"/>
                <a:gd name="connsiteX32" fmla="*/ 109537 w 1323975"/>
                <a:gd name="connsiteY32" fmla="*/ 52387 h 1540668"/>
                <a:gd name="connsiteX33" fmla="*/ 107156 w 1323975"/>
                <a:gd name="connsiteY33" fmla="*/ 38100 h 1540668"/>
                <a:gd name="connsiteX34" fmla="*/ 114300 w 1323975"/>
                <a:gd name="connsiteY34" fmla="*/ 21431 h 1540668"/>
                <a:gd name="connsiteX35" fmla="*/ 107156 w 1323975"/>
                <a:gd name="connsiteY35" fmla="*/ 0 h 1540668"/>
                <a:gd name="connsiteX36" fmla="*/ 1323975 w 1323975"/>
                <a:gd name="connsiteY36" fmla="*/ 2381 h 1540668"/>
                <a:gd name="connsiteX37" fmla="*/ 1312068 w 1323975"/>
                <a:gd name="connsiteY37" fmla="*/ 1540668 h 1540668"/>
                <a:gd name="connsiteX0" fmla="*/ 1321593 w 1323975"/>
                <a:gd name="connsiteY0" fmla="*/ 1547812 h 1547812"/>
                <a:gd name="connsiteX1" fmla="*/ 314325 w 1323975"/>
                <a:gd name="connsiteY1" fmla="*/ 938212 h 1547812"/>
                <a:gd name="connsiteX2" fmla="*/ 114300 w 1323975"/>
                <a:gd name="connsiteY2" fmla="*/ 795337 h 1547812"/>
                <a:gd name="connsiteX3" fmla="*/ 30956 w 1323975"/>
                <a:gd name="connsiteY3" fmla="*/ 707231 h 1547812"/>
                <a:gd name="connsiteX4" fmla="*/ 2381 w 1323975"/>
                <a:gd name="connsiteY4" fmla="*/ 633412 h 1547812"/>
                <a:gd name="connsiteX5" fmla="*/ 28575 w 1323975"/>
                <a:gd name="connsiteY5" fmla="*/ 564356 h 1547812"/>
                <a:gd name="connsiteX6" fmla="*/ 88106 w 1323975"/>
                <a:gd name="connsiteY6" fmla="*/ 526256 h 1547812"/>
                <a:gd name="connsiteX7" fmla="*/ 192881 w 1323975"/>
                <a:gd name="connsiteY7" fmla="*/ 500062 h 1547812"/>
                <a:gd name="connsiteX8" fmla="*/ 283368 w 1323975"/>
                <a:gd name="connsiteY8" fmla="*/ 481012 h 1547812"/>
                <a:gd name="connsiteX9" fmla="*/ 304800 w 1323975"/>
                <a:gd name="connsiteY9" fmla="*/ 466725 h 1547812"/>
                <a:gd name="connsiteX10" fmla="*/ 271462 w 1323975"/>
                <a:gd name="connsiteY10" fmla="*/ 440531 h 1547812"/>
                <a:gd name="connsiteX11" fmla="*/ 80962 w 1323975"/>
                <a:gd name="connsiteY11" fmla="*/ 400050 h 1547812"/>
                <a:gd name="connsiteX12" fmla="*/ 16668 w 1323975"/>
                <a:gd name="connsiteY12" fmla="*/ 378618 h 1547812"/>
                <a:gd name="connsiteX13" fmla="*/ 0 w 1323975"/>
                <a:gd name="connsiteY13" fmla="*/ 361950 h 1547812"/>
                <a:gd name="connsiteX14" fmla="*/ 57150 w 1323975"/>
                <a:gd name="connsiteY14" fmla="*/ 340518 h 1547812"/>
                <a:gd name="connsiteX15" fmla="*/ 140494 w 1323975"/>
                <a:gd name="connsiteY15" fmla="*/ 328612 h 1547812"/>
                <a:gd name="connsiteX16" fmla="*/ 209550 w 1323975"/>
                <a:gd name="connsiteY16" fmla="*/ 307181 h 1547812"/>
                <a:gd name="connsiteX17" fmla="*/ 211931 w 1323975"/>
                <a:gd name="connsiteY17" fmla="*/ 297656 h 1547812"/>
                <a:gd name="connsiteX18" fmla="*/ 90487 w 1323975"/>
                <a:gd name="connsiteY18" fmla="*/ 266700 h 1547812"/>
                <a:gd name="connsiteX19" fmla="*/ 52387 w 1323975"/>
                <a:gd name="connsiteY19" fmla="*/ 252412 h 1547812"/>
                <a:gd name="connsiteX20" fmla="*/ 47625 w 1323975"/>
                <a:gd name="connsiteY20" fmla="*/ 235743 h 1547812"/>
                <a:gd name="connsiteX21" fmla="*/ 130968 w 1323975"/>
                <a:gd name="connsiteY21" fmla="*/ 214312 h 1547812"/>
                <a:gd name="connsiteX22" fmla="*/ 164306 w 1323975"/>
                <a:gd name="connsiteY22" fmla="*/ 209550 h 1547812"/>
                <a:gd name="connsiteX23" fmla="*/ 150018 w 1323975"/>
                <a:gd name="connsiteY23" fmla="*/ 197643 h 1547812"/>
                <a:gd name="connsiteX24" fmla="*/ 107156 w 1323975"/>
                <a:gd name="connsiteY24" fmla="*/ 178593 h 1547812"/>
                <a:gd name="connsiteX25" fmla="*/ 76200 w 1323975"/>
                <a:gd name="connsiteY25" fmla="*/ 166687 h 1547812"/>
                <a:gd name="connsiteX26" fmla="*/ 109537 w 1323975"/>
                <a:gd name="connsiteY26" fmla="*/ 147637 h 1547812"/>
                <a:gd name="connsiteX27" fmla="*/ 135731 w 1323975"/>
                <a:gd name="connsiteY27" fmla="*/ 133350 h 1547812"/>
                <a:gd name="connsiteX28" fmla="*/ 135731 w 1323975"/>
                <a:gd name="connsiteY28" fmla="*/ 119062 h 1547812"/>
                <a:gd name="connsiteX29" fmla="*/ 100012 w 1323975"/>
                <a:gd name="connsiteY29" fmla="*/ 109537 h 1547812"/>
                <a:gd name="connsiteX30" fmla="*/ 92868 w 1323975"/>
                <a:gd name="connsiteY30" fmla="*/ 100012 h 1547812"/>
                <a:gd name="connsiteX31" fmla="*/ 114300 w 1323975"/>
                <a:gd name="connsiteY31" fmla="*/ 83343 h 1547812"/>
                <a:gd name="connsiteX32" fmla="*/ 109537 w 1323975"/>
                <a:gd name="connsiteY32" fmla="*/ 52387 h 1547812"/>
                <a:gd name="connsiteX33" fmla="*/ 107156 w 1323975"/>
                <a:gd name="connsiteY33" fmla="*/ 38100 h 1547812"/>
                <a:gd name="connsiteX34" fmla="*/ 114300 w 1323975"/>
                <a:gd name="connsiteY34" fmla="*/ 21431 h 1547812"/>
                <a:gd name="connsiteX35" fmla="*/ 107156 w 1323975"/>
                <a:gd name="connsiteY35" fmla="*/ 0 h 1547812"/>
                <a:gd name="connsiteX36" fmla="*/ 1323975 w 1323975"/>
                <a:gd name="connsiteY36" fmla="*/ 2381 h 1547812"/>
                <a:gd name="connsiteX37" fmla="*/ 1321593 w 1323975"/>
                <a:gd name="connsiteY37" fmla="*/ 1547812 h 1547812"/>
                <a:gd name="connsiteX0" fmla="*/ 1321593 w 1321594"/>
                <a:gd name="connsiteY0" fmla="*/ 1550194 h 1550194"/>
                <a:gd name="connsiteX1" fmla="*/ 314325 w 1321594"/>
                <a:gd name="connsiteY1" fmla="*/ 940594 h 1550194"/>
                <a:gd name="connsiteX2" fmla="*/ 114300 w 1321594"/>
                <a:gd name="connsiteY2" fmla="*/ 797719 h 1550194"/>
                <a:gd name="connsiteX3" fmla="*/ 30956 w 1321594"/>
                <a:gd name="connsiteY3" fmla="*/ 709613 h 1550194"/>
                <a:gd name="connsiteX4" fmla="*/ 2381 w 1321594"/>
                <a:gd name="connsiteY4" fmla="*/ 635794 h 1550194"/>
                <a:gd name="connsiteX5" fmla="*/ 28575 w 1321594"/>
                <a:gd name="connsiteY5" fmla="*/ 566738 h 1550194"/>
                <a:gd name="connsiteX6" fmla="*/ 88106 w 1321594"/>
                <a:gd name="connsiteY6" fmla="*/ 528638 h 1550194"/>
                <a:gd name="connsiteX7" fmla="*/ 192881 w 1321594"/>
                <a:gd name="connsiteY7" fmla="*/ 502444 h 1550194"/>
                <a:gd name="connsiteX8" fmla="*/ 283368 w 1321594"/>
                <a:gd name="connsiteY8" fmla="*/ 483394 h 1550194"/>
                <a:gd name="connsiteX9" fmla="*/ 304800 w 1321594"/>
                <a:gd name="connsiteY9" fmla="*/ 469107 h 1550194"/>
                <a:gd name="connsiteX10" fmla="*/ 271462 w 1321594"/>
                <a:gd name="connsiteY10" fmla="*/ 442913 h 1550194"/>
                <a:gd name="connsiteX11" fmla="*/ 80962 w 1321594"/>
                <a:gd name="connsiteY11" fmla="*/ 402432 h 1550194"/>
                <a:gd name="connsiteX12" fmla="*/ 16668 w 1321594"/>
                <a:gd name="connsiteY12" fmla="*/ 381000 h 1550194"/>
                <a:gd name="connsiteX13" fmla="*/ 0 w 1321594"/>
                <a:gd name="connsiteY13" fmla="*/ 364332 h 1550194"/>
                <a:gd name="connsiteX14" fmla="*/ 57150 w 1321594"/>
                <a:gd name="connsiteY14" fmla="*/ 342900 h 1550194"/>
                <a:gd name="connsiteX15" fmla="*/ 140494 w 1321594"/>
                <a:gd name="connsiteY15" fmla="*/ 330994 h 1550194"/>
                <a:gd name="connsiteX16" fmla="*/ 209550 w 1321594"/>
                <a:gd name="connsiteY16" fmla="*/ 309563 h 1550194"/>
                <a:gd name="connsiteX17" fmla="*/ 211931 w 1321594"/>
                <a:gd name="connsiteY17" fmla="*/ 300038 h 1550194"/>
                <a:gd name="connsiteX18" fmla="*/ 90487 w 1321594"/>
                <a:gd name="connsiteY18" fmla="*/ 269082 h 1550194"/>
                <a:gd name="connsiteX19" fmla="*/ 52387 w 1321594"/>
                <a:gd name="connsiteY19" fmla="*/ 254794 h 1550194"/>
                <a:gd name="connsiteX20" fmla="*/ 47625 w 1321594"/>
                <a:gd name="connsiteY20" fmla="*/ 238125 h 1550194"/>
                <a:gd name="connsiteX21" fmla="*/ 130968 w 1321594"/>
                <a:gd name="connsiteY21" fmla="*/ 216694 h 1550194"/>
                <a:gd name="connsiteX22" fmla="*/ 164306 w 1321594"/>
                <a:gd name="connsiteY22" fmla="*/ 211932 h 1550194"/>
                <a:gd name="connsiteX23" fmla="*/ 150018 w 1321594"/>
                <a:gd name="connsiteY23" fmla="*/ 200025 h 1550194"/>
                <a:gd name="connsiteX24" fmla="*/ 107156 w 1321594"/>
                <a:gd name="connsiteY24" fmla="*/ 180975 h 1550194"/>
                <a:gd name="connsiteX25" fmla="*/ 76200 w 1321594"/>
                <a:gd name="connsiteY25" fmla="*/ 169069 h 1550194"/>
                <a:gd name="connsiteX26" fmla="*/ 109537 w 1321594"/>
                <a:gd name="connsiteY26" fmla="*/ 150019 h 1550194"/>
                <a:gd name="connsiteX27" fmla="*/ 135731 w 1321594"/>
                <a:gd name="connsiteY27" fmla="*/ 135732 h 1550194"/>
                <a:gd name="connsiteX28" fmla="*/ 135731 w 1321594"/>
                <a:gd name="connsiteY28" fmla="*/ 121444 h 1550194"/>
                <a:gd name="connsiteX29" fmla="*/ 100012 w 1321594"/>
                <a:gd name="connsiteY29" fmla="*/ 111919 h 1550194"/>
                <a:gd name="connsiteX30" fmla="*/ 92868 w 1321594"/>
                <a:gd name="connsiteY30" fmla="*/ 102394 h 1550194"/>
                <a:gd name="connsiteX31" fmla="*/ 114300 w 1321594"/>
                <a:gd name="connsiteY31" fmla="*/ 85725 h 1550194"/>
                <a:gd name="connsiteX32" fmla="*/ 109537 w 1321594"/>
                <a:gd name="connsiteY32" fmla="*/ 54769 h 1550194"/>
                <a:gd name="connsiteX33" fmla="*/ 107156 w 1321594"/>
                <a:gd name="connsiteY33" fmla="*/ 40482 h 1550194"/>
                <a:gd name="connsiteX34" fmla="*/ 114300 w 1321594"/>
                <a:gd name="connsiteY34" fmla="*/ 23813 h 1550194"/>
                <a:gd name="connsiteX35" fmla="*/ 107156 w 1321594"/>
                <a:gd name="connsiteY35" fmla="*/ 2382 h 1550194"/>
                <a:gd name="connsiteX36" fmla="*/ 1321594 w 1321594"/>
                <a:gd name="connsiteY36" fmla="*/ 0 h 1550194"/>
                <a:gd name="connsiteX37" fmla="*/ 1321593 w 1321594"/>
                <a:gd name="connsiteY37" fmla="*/ 1550194 h 1550194"/>
                <a:gd name="connsiteX0" fmla="*/ 1321593 w 1321594"/>
                <a:gd name="connsiteY0" fmla="*/ 1550194 h 1550194"/>
                <a:gd name="connsiteX1" fmla="*/ 314325 w 1321594"/>
                <a:gd name="connsiteY1" fmla="*/ 940594 h 1550194"/>
                <a:gd name="connsiteX2" fmla="*/ 114300 w 1321594"/>
                <a:gd name="connsiteY2" fmla="*/ 797719 h 1550194"/>
                <a:gd name="connsiteX3" fmla="*/ 30956 w 1321594"/>
                <a:gd name="connsiteY3" fmla="*/ 709613 h 1550194"/>
                <a:gd name="connsiteX4" fmla="*/ 2381 w 1321594"/>
                <a:gd name="connsiteY4" fmla="*/ 635794 h 1550194"/>
                <a:gd name="connsiteX5" fmla="*/ 28575 w 1321594"/>
                <a:gd name="connsiteY5" fmla="*/ 566738 h 1550194"/>
                <a:gd name="connsiteX6" fmla="*/ 88106 w 1321594"/>
                <a:gd name="connsiteY6" fmla="*/ 528638 h 1550194"/>
                <a:gd name="connsiteX7" fmla="*/ 192881 w 1321594"/>
                <a:gd name="connsiteY7" fmla="*/ 502444 h 1550194"/>
                <a:gd name="connsiteX8" fmla="*/ 283368 w 1321594"/>
                <a:gd name="connsiteY8" fmla="*/ 483394 h 1550194"/>
                <a:gd name="connsiteX9" fmla="*/ 304800 w 1321594"/>
                <a:gd name="connsiteY9" fmla="*/ 469107 h 1550194"/>
                <a:gd name="connsiteX10" fmla="*/ 271462 w 1321594"/>
                <a:gd name="connsiteY10" fmla="*/ 442913 h 1550194"/>
                <a:gd name="connsiteX11" fmla="*/ 80962 w 1321594"/>
                <a:gd name="connsiteY11" fmla="*/ 402432 h 1550194"/>
                <a:gd name="connsiteX12" fmla="*/ 16668 w 1321594"/>
                <a:gd name="connsiteY12" fmla="*/ 381000 h 1550194"/>
                <a:gd name="connsiteX13" fmla="*/ 0 w 1321594"/>
                <a:gd name="connsiteY13" fmla="*/ 364332 h 1550194"/>
                <a:gd name="connsiteX14" fmla="*/ 57150 w 1321594"/>
                <a:gd name="connsiteY14" fmla="*/ 342900 h 1550194"/>
                <a:gd name="connsiteX15" fmla="*/ 140494 w 1321594"/>
                <a:gd name="connsiteY15" fmla="*/ 330994 h 1550194"/>
                <a:gd name="connsiteX16" fmla="*/ 209550 w 1321594"/>
                <a:gd name="connsiteY16" fmla="*/ 309563 h 1550194"/>
                <a:gd name="connsiteX17" fmla="*/ 211931 w 1321594"/>
                <a:gd name="connsiteY17" fmla="*/ 300038 h 1550194"/>
                <a:gd name="connsiteX18" fmla="*/ 90487 w 1321594"/>
                <a:gd name="connsiteY18" fmla="*/ 269082 h 1550194"/>
                <a:gd name="connsiteX19" fmla="*/ 52387 w 1321594"/>
                <a:gd name="connsiteY19" fmla="*/ 254794 h 1550194"/>
                <a:gd name="connsiteX20" fmla="*/ 47625 w 1321594"/>
                <a:gd name="connsiteY20" fmla="*/ 238125 h 1550194"/>
                <a:gd name="connsiteX21" fmla="*/ 130968 w 1321594"/>
                <a:gd name="connsiteY21" fmla="*/ 216694 h 1550194"/>
                <a:gd name="connsiteX22" fmla="*/ 164306 w 1321594"/>
                <a:gd name="connsiteY22" fmla="*/ 211932 h 1550194"/>
                <a:gd name="connsiteX23" fmla="*/ 150018 w 1321594"/>
                <a:gd name="connsiteY23" fmla="*/ 200025 h 1550194"/>
                <a:gd name="connsiteX24" fmla="*/ 107156 w 1321594"/>
                <a:gd name="connsiteY24" fmla="*/ 180975 h 1550194"/>
                <a:gd name="connsiteX25" fmla="*/ 76200 w 1321594"/>
                <a:gd name="connsiteY25" fmla="*/ 169069 h 1550194"/>
                <a:gd name="connsiteX26" fmla="*/ 109537 w 1321594"/>
                <a:gd name="connsiteY26" fmla="*/ 150019 h 1550194"/>
                <a:gd name="connsiteX27" fmla="*/ 135731 w 1321594"/>
                <a:gd name="connsiteY27" fmla="*/ 135732 h 1550194"/>
                <a:gd name="connsiteX28" fmla="*/ 135731 w 1321594"/>
                <a:gd name="connsiteY28" fmla="*/ 121444 h 1550194"/>
                <a:gd name="connsiteX29" fmla="*/ 100012 w 1321594"/>
                <a:gd name="connsiteY29" fmla="*/ 111919 h 1550194"/>
                <a:gd name="connsiteX30" fmla="*/ 92868 w 1321594"/>
                <a:gd name="connsiteY30" fmla="*/ 102394 h 1550194"/>
                <a:gd name="connsiteX31" fmla="*/ 114300 w 1321594"/>
                <a:gd name="connsiteY31" fmla="*/ 85725 h 1550194"/>
                <a:gd name="connsiteX32" fmla="*/ 109537 w 1321594"/>
                <a:gd name="connsiteY32" fmla="*/ 54769 h 1550194"/>
                <a:gd name="connsiteX33" fmla="*/ 107156 w 1321594"/>
                <a:gd name="connsiteY33" fmla="*/ 40482 h 1550194"/>
                <a:gd name="connsiteX34" fmla="*/ 114300 w 1321594"/>
                <a:gd name="connsiteY34" fmla="*/ 23813 h 1550194"/>
                <a:gd name="connsiteX35" fmla="*/ 107156 w 1321594"/>
                <a:gd name="connsiteY35" fmla="*/ 2382 h 1550194"/>
                <a:gd name="connsiteX36" fmla="*/ 1321594 w 1321594"/>
                <a:gd name="connsiteY36" fmla="*/ 0 h 1550194"/>
                <a:gd name="connsiteX37" fmla="*/ 1321593 w 1321594"/>
                <a:gd name="connsiteY37" fmla="*/ 1550194 h 1550194"/>
                <a:gd name="connsiteX0" fmla="*/ 1321593 w 1321594"/>
                <a:gd name="connsiteY0" fmla="*/ 1550194 h 1550194"/>
                <a:gd name="connsiteX1" fmla="*/ 314325 w 1321594"/>
                <a:gd name="connsiteY1" fmla="*/ 940594 h 1550194"/>
                <a:gd name="connsiteX2" fmla="*/ 114300 w 1321594"/>
                <a:gd name="connsiteY2" fmla="*/ 797719 h 1550194"/>
                <a:gd name="connsiteX3" fmla="*/ 30956 w 1321594"/>
                <a:gd name="connsiteY3" fmla="*/ 709613 h 1550194"/>
                <a:gd name="connsiteX4" fmla="*/ 2381 w 1321594"/>
                <a:gd name="connsiteY4" fmla="*/ 635794 h 1550194"/>
                <a:gd name="connsiteX5" fmla="*/ 28575 w 1321594"/>
                <a:gd name="connsiteY5" fmla="*/ 566738 h 1550194"/>
                <a:gd name="connsiteX6" fmla="*/ 88106 w 1321594"/>
                <a:gd name="connsiteY6" fmla="*/ 528638 h 1550194"/>
                <a:gd name="connsiteX7" fmla="*/ 192881 w 1321594"/>
                <a:gd name="connsiteY7" fmla="*/ 502444 h 1550194"/>
                <a:gd name="connsiteX8" fmla="*/ 283368 w 1321594"/>
                <a:gd name="connsiteY8" fmla="*/ 483394 h 1550194"/>
                <a:gd name="connsiteX9" fmla="*/ 304800 w 1321594"/>
                <a:gd name="connsiteY9" fmla="*/ 469107 h 1550194"/>
                <a:gd name="connsiteX10" fmla="*/ 271462 w 1321594"/>
                <a:gd name="connsiteY10" fmla="*/ 442913 h 1550194"/>
                <a:gd name="connsiteX11" fmla="*/ 80962 w 1321594"/>
                <a:gd name="connsiteY11" fmla="*/ 402432 h 1550194"/>
                <a:gd name="connsiteX12" fmla="*/ 16668 w 1321594"/>
                <a:gd name="connsiteY12" fmla="*/ 381000 h 1550194"/>
                <a:gd name="connsiteX13" fmla="*/ 0 w 1321594"/>
                <a:gd name="connsiteY13" fmla="*/ 364332 h 1550194"/>
                <a:gd name="connsiteX14" fmla="*/ 57150 w 1321594"/>
                <a:gd name="connsiteY14" fmla="*/ 342900 h 1550194"/>
                <a:gd name="connsiteX15" fmla="*/ 140494 w 1321594"/>
                <a:gd name="connsiteY15" fmla="*/ 330994 h 1550194"/>
                <a:gd name="connsiteX16" fmla="*/ 209550 w 1321594"/>
                <a:gd name="connsiteY16" fmla="*/ 309563 h 1550194"/>
                <a:gd name="connsiteX17" fmla="*/ 211931 w 1321594"/>
                <a:gd name="connsiteY17" fmla="*/ 300038 h 1550194"/>
                <a:gd name="connsiteX18" fmla="*/ 90487 w 1321594"/>
                <a:gd name="connsiteY18" fmla="*/ 269082 h 1550194"/>
                <a:gd name="connsiteX19" fmla="*/ 52387 w 1321594"/>
                <a:gd name="connsiteY19" fmla="*/ 254794 h 1550194"/>
                <a:gd name="connsiteX20" fmla="*/ 47625 w 1321594"/>
                <a:gd name="connsiteY20" fmla="*/ 238125 h 1550194"/>
                <a:gd name="connsiteX21" fmla="*/ 130968 w 1321594"/>
                <a:gd name="connsiteY21" fmla="*/ 216694 h 1550194"/>
                <a:gd name="connsiteX22" fmla="*/ 164306 w 1321594"/>
                <a:gd name="connsiteY22" fmla="*/ 211932 h 1550194"/>
                <a:gd name="connsiteX23" fmla="*/ 150018 w 1321594"/>
                <a:gd name="connsiteY23" fmla="*/ 200025 h 1550194"/>
                <a:gd name="connsiteX24" fmla="*/ 107156 w 1321594"/>
                <a:gd name="connsiteY24" fmla="*/ 180975 h 1550194"/>
                <a:gd name="connsiteX25" fmla="*/ 76200 w 1321594"/>
                <a:gd name="connsiteY25" fmla="*/ 169069 h 1550194"/>
                <a:gd name="connsiteX26" fmla="*/ 109537 w 1321594"/>
                <a:gd name="connsiteY26" fmla="*/ 150019 h 1550194"/>
                <a:gd name="connsiteX27" fmla="*/ 135731 w 1321594"/>
                <a:gd name="connsiteY27" fmla="*/ 135732 h 1550194"/>
                <a:gd name="connsiteX28" fmla="*/ 100012 w 1321594"/>
                <a:gd name="connsiteY28" fmla="*/ 111919 h 1550194"/>
                <a:gd name="connsiteX29" fmla="*/ 92868 w 1321594"/>
                <a:gd name="connsiteY29" fmla="*/ 102394 h 1550194"/>
                <a:gd name="connsiteX30" fmla="*/ 114300 w 1321594"/>
                <a:gd name="connsiteY30" fmla="*/ 85725 h 1550194"/>
                <a:gd name="connsiteX31" fmla="*/ 109537 w 1321594"/>
                <a:gd name="connsiteY31" fmla="*/ 54769 h 1550194"/>
                <a:gd name="connsiteX32" fmla="*/ 107156 w 1321594"/>
                <a:gd name="connsiteY32" fmla="*/ 40482 h 1550194"/>
                <a:gd name="connsiteX33" fmla="*/ 114300 w 1321594"/>
                <a:gd name="connsiteY33" fmla="*/ 23813 h 1550194"/>
                <a:gd name="connsiteX34" fmla="*/ 107156 w 1321594"/>
                <a:gd name="connsiteY34" fmla="*/ 2382 h 1550194"/>
                <a:gd name="connsiteX35" fmla="*/ 1321594 w 1321594"/>
                <a:gd name="connsiteY35" fmla="*/ 0 h 1550194"/>
                <a:gd name="connsiteX36" fmla="*/ 1321593 w 1321594"/>
                <a:gd name="connsiteY36" fmla="*/ 1550194 h 1550194"/>
                <a:gd name="connsiteX0" fmla="*/ 1321593 w 1321594"/>
                <a:gd name="connsiteY0" fmla="*/ 1550194 h 1550194"/>
                <a:gd name="connsiteX1" fmla="*/ 785812 w 1321594"/>
                <a:gd name="connsiteY1" fmla="*/ 1235869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28575 w 1321594"/>
                <a:gd name="connsiteY6" fmla="*/ 566738 h 1550194"/>
                <a:gd name="connsiteX7" fmla="*/ 88106 w 1321594"/>
                <a:gd name="connsiteY7" fmla="*/ 528638 h 1550194"/>
                <a:gd name="connsiteX8" fmla="*/ 192881 w 1321594"/>
                <a:gd name="connsiteY8" fmla="*/ 502444 h 1550194"/>
                <a:gd name="connsiteX9" fmla="*/ 283368 w 1321594"/>
                <a:gd name="connsiteY9" fmla="*/ 483394 h 1550194"/>
                <a:gd name="connsiteX10" fmla="*/ 304800 w 1321594"/>
                <a:gd name="connsiteY10" fmla="*/ 469107 h 1550194"/>
                <a:gd name="connsiteX11" fmla="*/ 271462 w 1321594"/>
                <a:gd name="connsiteY11" fmla="*/ 442913 h 1550194"/>
                <a:gd name="connsiteX12" fmla="*/ 80962 w 1321594"/>
                <a:gd name="connsiteY12" fmla="*/ 402432 h 1550194"/>
                <a:gd name="connsiteX13" fmla="*/ 16668 w 1321594"/>
                <a:gd name="connsiteY13" fmla="*/ 381000 h 1550194"/>
                <a:gd name="connsiteX14" fmla="*/ 0 w 1321594"/>
                <a:gd name="connsiteY14" fmla="*/ 364332 h 1550194"/>
                <a:gd name="connsiteX15" fmla="*/ 57150 w 1321594"/>
                <a:gd name="connsiteY15" fmla="*/ 342900 h 1550194"/>
                <a:gd name="connsiteX16" fmla="*/ 140494 w 1321594"/>
                <a:gd name="connsiteY16" fmla="*/ 330994 h 1550194"/>
                <a:gd name="connsiteX17" fmla="*/ 209550 w 1321594"/>
                <a:gd name="connsiteY17" fmla="*/ 309563 h 1550194"/>
                <a:gd name="connsiteX18" fmla="*/ 211931 w 1321594"/>
                <a:gd name="connsiteY18" fmla="*/ 300038 h 1550194"/>
                <a:gd name="connsiteX19" fmla="*/ 90487 w 1321594"/>
                <a:gd name="connsiteY19" fmla="*/ 269082 h 1550194"/>
                <a:gd name="connsiteX20" fmla="*/ 52387 w 1321594"/>
                <a:gd name="connsiteY20" fmla="*/ 254794 h 1550194"/>
                <a:gd name="connsiteX21" fmla="*/ 47625 w 1321594"/>
                <a:gd name="connsiteY21" fmla="*/ 238125 h 1550194"/>
                <a:gd name="connsiteX22" fmla="*/ 130968 w 1321594"/>
                <a:gd name="connsiteY22" fmla="*/ 216694 h 1550194"/>
                <a:gd name="connsiteX23" fmla="*/ 164306 w 1321594"/>
                <a:gd name="connsiteY23" fmla="*/ 211932 h 1550194"/>
                <a:gd name="connsiteX24" fmla="*/ 150018 w 1321594"/>
                <a:gd name="connsiteY24" fmla="*/ 200025 h 1550194"/>
                <a:gd name="connsiteX25" fmla="*/ 107156 w 1321594"/>
                <a:gd name="connsiteY25" fmla="*/ 180975 h 1550194"/>
                <a:gd name="connsiteX26" fmla="*/ 76200 w 1321594"/>
                <a:gd name="connsiteY26" fmla="*/ 169069 h 1550194"/>
                <a:gd name="connsiteX27" fmla="*/ 109537 w 1321594"/>
                <a:gd name="connsiteY27" fmla="*/ 150019 h 1550194"/>
                <a:gd name="connsiteX28" fmla="*/ 135731 w 1321594"/>
                <a:gd name="connsiteY28" fmla="*/ 135732 h 1550194"/>
                <a:gd name="connsiteX29" fmla="*/ 100012 w 1321594"/>
                <a:gd name="connsiteY29" fmla="*/ 111919 h 1550194"/>
                <a:gd name="connsiteX30" fmla="*/ 92868 w 1321594"/>
                <a:gd name="connsiteY30" fmla="*/ 102394 h 1550194"/>
                <a:gd name="connsiteX31" fmla="*/ 114300 w 1321594"/>
                <a:gd name="connsiteY31" fmla="*/ 85725 h 1550194"/>
                <a:gd name="connsiteX32" fmla="*/ 109537 w 1321594"/>
                <a:gd name="connsiteY32" fmla="*/ 54769 h 1550194"/>
                <a:gd name="connsiteX33" fmla="*/ 107156 w 1321594"/>
                <a:gd name="connsiteY33" fmla="*/ 40482 h 1550194"/>
                <a:gd name="connsiteX34" fmla="*/ 114300 w 1321594"/>
                <a:gd name="connsiteY34" fmla="*/ 23813 h 1550194"/>
                <a:gd name="connsiteX35" fmla="*/ 107156 w 1321594"/>
                <a:gd name="connsiteY35" fmla="*/ 2382 h 1550194"/>
                <a:gd name="connsiteX36" fmla="*/ 1321594 w 1321594"/>
                <a:gd name="connsiteY36" fmla="*/ 0 h 1550194"/>
                <a:gd name="connsiteX37" fmla="*/ 1321593 w 1321594"/>
                <a:gd name="connsiteY37" fmla="*/ 1550194 h 1550194"/>
                <a:gd name="connsiteX0" fmla="*/ 1321593 w 1321594"/>
                <a:gd name="connsiteY0" fmla="*/ 1550194 h 1550194"/>
                <a:gd name="connsiteX1" fmla="*/ 785812 w 1321594"/>
                <a:gd name="connsiteY1" fmla="*/ 1235869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11906 w 1321594"/>
                <a:gd name="connsiteY6" fmla="*/ 602457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71462 w 1321594"/>
                <a:gd name="connsiteY12" fmla="*/ 442913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21593 w 1321594"/>
                <a:gd name="connsiteY0" fmla="*/ 1550194 h 1550194"/>
                <a:gd name="connsiteX1" fmla="*/ 785812 w 1321594"/>
                <a:gd name="connsiteY1" fmla="*/ 1235869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7144 w 1321594"/>
                <a:gd name="connsiteY6" fmla="*/ 595313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71462 w 1321594"/>
                <a:gd name="connsiteY12" fmla="*/ 442913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21593 w 1321594"/>
                <a:gd name="connsiteY0" fmla="*/ 1550194 h 1550194"/>
                <a:gd name="connsiteX1" fmla="*/ 785812 w 1321594"/>
                <a:gd name="connsiteY1" fmla="*/ 1235869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7144 w 1321594"/>
                <a:gd name="connsiteY6" fmla="*/ 595313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38125 w 1321594"/>
                <a:gd name="connsiteY12" fmla="*/ 438150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21594" h="1550194">
                  <a:moveTo>
                    <a:pt x="1321593" y="1550194"/>
                  </a:moveTo>
                  <a:cubicBezTo>
                    <a:pt x="1144587" y="1442244"/>
                    <a:pt x="962818" y="1343819"/>
                    <a:pt x="785812" y="1235869"/>
                  </a:cubicBezTo>
                  <a:lnTo>
                    <a:pt x="314325" y="940594"/>
                  </a:lnTo>
                  <a:lnTo>
                    <a:pt x="114300" y="797719"/>
                  </a:lnTo>
                  <a:lnTo>
                    <a:pt x="30956" y="709613"/>
                  </a:lnTo>
                  <a:lnTo>
                    <a:pt x="2381" y="635794"/>
                  </a:lnTo>
                  <a:cubicBezTo>
                    <a:pt x="3968" y="624682"/>
                    <a:pt x="5557" y="606425"/>
                    <a:pt x="7144" y="595313"/>
                  </a:cubicBezTo>
                  <a:lnTo>
                    <a:pt x="28575" y="566738"/>
                  </a:lnTo>
                  <a:lnTo>
                    <a:pt x="88106" y="528638"/>
                  </a:lnTo>
                  <a:lnTo>
                    <a:pt x="192881" y="502444"/>
                  </a:lnTo>
                  <a:lnTo>
                    <a:pt x="283368" y="483394"/>
                  </a:lnTo>
                  <a:lnTo>
                    <a:pt x="304800" y="469107"/>
                  </a:lnTo>
                  <a:lnTo>
                    <a:pt x="238125" y="438150"/>
                  </a:lnTo>
                  <a:lnTo>
                    <a:pt x="80962" y="402432"/>
                  </a:lnTo>
                  <a:lnTo>
                    <a:pt x="16668" y="381000"/>
                  </a:lnTo>
                  <a:lnTo>
                    <a:pt x="0" y="364332"/>
                  </a:lnTo>
                  <a:lnTo>
                    <a:pt x="57150" y="342900"/>
                  </a:lnTo>
                  <a:lnTo>
                    <a:pt x="140494" y="330994"/>
                  </a:lnTo>
                  <a:lnTo>
                    <a:pt x="209550" y="309563"/>
                  </a:lnTo>
                  <a:lnTo>
                    <a:pt x="211931" y="300038"/>
                  </a:lnTo>
                  <a:lnTo>
                    <a:pt x="90487" y="269082"/>
                  </a:lnTo>
                  <a:lnTo>
                    <a:pt x="52387" y="254794"/>
                  </a:lnTo>
                  <a:lnTo>
                    <a:pt x="47625" y="238125"/>
                  </a:lnTo>
                  <a:lnTo>
                    <a:pt x="130968" y="216694"/>
                  </a:lnTo>
                  <a:lnTo>
                    <a:pt x="164306" y="211932"/>
                  </a:lnTo>
                  <a:lnTo>
                    <a:pt x="150018" y="200025"/>
                  </a:lnTo>
                  <a:lnTo>
                    <a:pt x="107156" y="180975"/>
                  </a:lnTo>
                  <a:lnTo>
                    <a:pt x="76200" y="169069"/>
                  </a:lnTo>
                  <a:lnTo>
                    <a:pt x="109537" y="150019"/>
                  </a:lnTo>
                  <a:lnTo>
                    <a:pt x="135731" y="135732"/>
                  </a:lnTo>
                  <a:lnTo>
                    <a:pt x="100012" y="111919"/>
                  </a:lnTo>
                  <a:lnTo>
                    <a:pt x="92868" y="102394"/>
                  </a:lnTo>
                  <a:lnTo>
                    <a:pt x="114300" y="85725"/>
                  </a:lnTo>
                  <a:lnTo>
                    <a:pt x="109537" y="54769"/>
                  </a:lnTo>
                  <a:lnTo>
                    <a:pt x="107156" y="40482"/>
                  </a:lnTo>
                  <a:lnTo>
                    <a:pt x="114300" y="23813"/>
                  </a:lnTo>
                  <a:lnTo>
                    <a:pt x="107156" y="2382"/>
                  </a:lnTo>
                  <a:lnTo>
                    <a:pt x="1321594" y="0"/>
                  </a:lnTo>
                  <a:cubicBezTo>
                    <a:pt x="1321594" y="516731"/>
                    <a:pt x="1321593" y="1033463"/>
                    <a:pt x="1321593" y="1550194"/>
                  </a:cubicBezTo>
                  <a:close/>
                </a:path>
              </a:pathLst>
            </a:custGeom>
            <a:solidFill>
              <a:srgbClr val="FF6600">
                <a:alpha val="75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30685" y="1489294"/>
              <a:ext cx="852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KARMEN (90% CL)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76393" y="3829559"/>
                <a:ext cx="3279449" cy="1863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l-GR" dirty="0" smtClean="0">
                    <a:solidFill>
                      <a:srgbClr val="2A3674"/>
                    </a:solidFill>
                  </a:rPr>
                  <a:t>ν</a:t>
                </a:r>
                <a:r>
                  <a:rPr lang="el-GR" baseline="-25000" dirty="0" smtClean="0">
                    <a:solidFill>
                      <a:srgbClr val="2A3674"/>
                    </a:solidFill>
                  </a:rPr>
                  <a:t>μ</a:t>
                </a:r>
                <a:r>
                  <a:rPr lang="en-US" dirty="0">
                    <a:solidFill>
                      <a:srgbClr val="2A3674"/>
                    </a:solidFill>
                  </a:rPr>
                  <a:t> </a:t>
                </a:r>
                <a:r>
                  <a:rPr lang="en-US" dirty="0" smtClean="0">
                    <a:solidFill>
                      <a:srgbClr val="2A3674"/>
                    </a:solidFill>
                  </a:rPr>
                  <a:t>Disappearance  </a:t>
                </a:r>
              </a:p>
              <a:p>
                <a:pPr algn="ctr"/>
                <a:r>
                  <a:rPr lang="en-US" dirty="0" smtClean="0">
                    <a:solidFill>
                      <a:srgbClr val="2A3674"/>
                    </a:solidFill>
                  </a:rPr>
                  <a:t>(where is it?)</a:t>
                </a:r>
              </a:p>
              <a:p>
                <a:pPr algn="r"/>
                <a:endParaRPr lang="en-US" baseline="-25000" dirty="0">
                  <a:solidFill>
                    <a:srgbClr val="2A3674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rgbClr val="2A3674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2A367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2A3674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2A3674"/>
                            </a:solidFill>
                            <a:latin typeface="Cambria Math"/>
                          </a:rPr>
                          <m:t>μ</m:t>
                        </m:r>
                      </m:sub>
                    </m:sSub>
                    <m:r>
                      <a:rPr lang="en-US" i="1">
                        <a:solidFill>
                          <a:srgbClr val="2A3674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2A367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2A3674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i="1">
                            <a:solidFill>
                              <a:srgbClr val="2A3674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2A3674"/>
                    </a:solidFill>
                  </a:rPr>
                  <a:t> to happen there must be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2A367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2A3674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i="1">
                            <a:solidFill>
                              <a:srgbClr val="2A3674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2A3674"/>
                    </a:solidFill>
                  </a:rPr>
                  <a:t> </a:t>
                </a:r>
                <a:r>
                  <a:rPr lang="en-US" dirty="0" smtClean="0">
                    <a:solidFill>
                      <a:srgbClr val="2A3674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2A367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2A3674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2A3674"/>
                            </a:solidFill>
                            <a:latin typeface="Cambria Math"/>
                          </a:rPr>
                          <m:t>μ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2A3674"/>
                    </a:solidFill>
                  </a:rPr>
                  <a:t> disappearance</a:t>
                </a:r>
                <a:endParaRPr lang="en-US" dirty="0">
                  <a:solidFill>
                    <a:srgbClr val="2A3674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393" y="3829559"/>
                <a:ext cx="3279449" cy="1863715"/>
              </a:xfrm>
              <a:prstGeom prst="rect">
                <a:avLst/>
              </a:prstGeom>
              <a:blipFill rotWithShape="1">
                <a:blip r:embed="rId6"/>
                <a:stretch>
                  <a:fillRect t="-1634" b="-4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642274" y="739614"/>
            <a:ext cx="4172575" cy="2813026"/>
            <a:chOff x="156947" y="3692379"/>
            <a:chExt cx="4172575" cy="2813026"/>
          </a:xfrm>
        </p:grpSpPr>
        <p:pic>
          <p:nvPicPr>
            <p:cNvPr id="18" name="Picture 6"/>
            <p:cNvPicPr preferRelativeResize="0"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095" y="4240326"/>
              <a:ext cx="1967427" cy="19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47" y="4212076"/>
              <a:ext cx="1918655" cy="2051089"/>
            </a:xfrm>
            <a:prstGeom prst="rect">
              <a:avLst/>
            </a:prstGeom>
            <a:solidFill>
              <a:srgbClr val="729FC4">
                <a:alpha val="50000"/>
              </a:srgbClr>
            </a:solidFill>
            <a:ln>
              <a:noFill/>
            </a:ln>
            <a:extLst/>
          </p:spPr>
        </p:pic>
        <p:sp>
          <p:nvSpPr>
            <p:cNvPr id="20" name="Freeform 19"/>
            <p:cNvSpPr/>
            <p:nvPr/>
          </p:nvSpPr>
          <p:spPr>
            <a:xfrm>
              <a:off x="1396313" y="4240619"/>
              <a:ext cx="658368" cy="1759747"/>
            </a:xfrm>
            <a:custGeom>
              <a:avLst/>
              <a:gdLst>
                <a:gd name="connsiteX0" fmla="*/ 681037 w 1323975"/>
                <a:gd name="connsiteY0" fmla="*/ 0 h 3533775"/>
                <a:gd name="connsiteX1" fmla="*/ 1323975 w 1323975"/>
                <a:gd name="connsiteY1" fmla="*/ 0 h 3533775"/>
                <a:gd name="connsiteX2" fmla="*/ 1323975 w 1323975"/>
                <a:gd name="connsiteY2" fmla="*/ 3533775 h 3533775"/>
                <a:gd name="connsiteX3" fmla="*/ 1009650 w 1323975"/>
                <a:gd name="connsiteY3" fmla="*/ 3357563 h 3533775"/>
                <a:gd name="connsiteX4" fmla="*/ 709612 w 1323975"/>
                <a:gd name="connsiteY4" fmla="*/ 3157538 h 3533775"/>
                <a:gd name="connsiteX5" fmla="*/ 485775 w 1323975"/>
                <a:gd name="connsiteY5" fmla="*/ 2990850 h 3533775"/>
                <a:gd name="connsiteX6" fmla="*/ 347662 w 1323975"/>
                <a:gd name="connsiteY6" fmla="*/ 2857500 h 3533775"/>
                <a:gd name="connsiteX7" fmla="*/ 295275 w 1323975"/>
                <a:gd name="connsiteY7" fmla="*/ 2800350 h 3533775"/>
                <a:gd name="connsiteX8" fmla="*/ 257175 w 1323975"/>
                <a:gd name="connsiteY8" fmla="*/ 2738438 h 3533775"/>
                <a:gd name="connsiteX9" fmla="*/ 176212 w 1323975"/>
                <a:gd name="connsiteY9" fmla="*/ 2481263 h 3533775"/>
                <a:gd name="connsiteX10" fmla="*/ 152400 w 1323975"/>
                <a:gd name="connsiteY10" fmla="*/ 2381250 h 3533775"/>
                <a:gd name="connsiteX11" fmla="*/ 157162 w 1323975"/>
                <a:gd name="connsiteY11" fmla="*/ 2324100 h 3533775"/>
                <a:gd name="connsiteX12" fmla="*/ 176212 w 1323975"/>
                <a:gd name="connsiteY12" fmla="*/ 2286000 h 3533775"/>
                <a:gd name="connsiteX13" fmla="*/ 209550 w 1323975"/>
                <a:gd name="connsiteY13" fmla="*/ 2228850 h 3533775"/>
                <a:gd name="connsiteX14" fmla="*/ 180975 w 1323975"/>
                <a:gd name="connsiteY14" fmla="*/ 2147888 h 3533775"/>
                <a:gd name="connsiteX15" fmla="*/ 147637 w 1323975"/>
                <a:gd name="connsiteY15" fmla="*/ 2095500 h 3533775"/>
                <a:gd name="connsiteX16" fmla="*/ 209550 w 1323975"/>
                <a:gd name="connsiteY16" fmla="*/ 1985963 h 3533775"/>
                <a:gd name="connsiteX17" fmla="*/ 166687 w 1323975"/>
                <a:gd name="connsiteY17" fmla="*/ 1938338 h 3533775"/>
                <a:gd name="connsiteX18" fmla="*/ 114300 w 1323975"/>
                <a:gd name="connsiteY18" fmla="*/ 1914525 h 3533775"/>
                <a:gd name="connsiteX19" fmla="*/ 0 w 1323975"/>
                <a:gd name="connsiteY19" fmla="*/ 1871663 h 3533775"/>
                <a:gd name="connsiteX20" fmla="*/ 0 w 1323975"/>
                <a:gd name="connsiteY20" fmla="*/ 1871663 h 3533775"/>
                <a:gd name="connsiteX21" fmla="*/ 200025 w 1323975"/>
                <a:gd name="connsiteY21" fmla="*/ 1762125 h 3533775"/>
                <a:gd name="connsiteX22" fmla="*/ 304800 w 1323975"/>
                <a:gd name="connsiteY22" fmla="*/ 1714500 h 3533775"/>
                <a:gd name="connsiteX23" fmla="*/ 381000 w 1323975"/>
                <a:gd name="connsiteY23" fmla="*/ 1700213 h 3533775"/>
                <a:gd name="connsiteX24" fmla="*/ 390525 w 1323975"/>
                <a:gd name="connsiteY24" fmla="*/ 1681163 h 3533775"/>
                <a:gd name="connsiteX25" fmla="*/ 152400 w 1323975"/>
                <a:gd name="connsiteY25" fmla="*/ 1609725 h 3533775"/>
                <a:gd name="connsiteX26" fmla="*/ 42862 w 1323975"/>
                <a:gd name="connsiteY26" fmla="*/ 1566863 h 3533775"/>
                <a:gd name="connsiteX27" fmla="*/ 23812 w 1323975"/>
                <a:gd name="connsiteY27" fmla="*/ 1547813 h 3533775"/>
                <a:gd name="connsiteX28" fmla="*/ 57150 w 1323975"/>
                <a:gd name="connsiteY28" fmla="*/ 1524000 h 3533775"/>
                <a:gd name="connsiteX29" fmla="*/ 433387 w 1323975"/>
                <a:gd name="connsiteY29" fmla="*/ 1490663 h 3533775"/>
                <a:gd name="connsiteX30" fmla="*/ 528637 w 1323975"/>
                <a:gd name="connsiteY30" fmla="*/ 1466850 h 3533775"/>
                <a:gd name="connsiteX31" fmla="*/ 552450 w 1323975"/>
                <a:gd name="connsiteY31" fmla="*/ 1433513 h 3533775"/>
                <a:gd name="connsiteX32" fmla="*/ 404812 w 1323975"/>
                <a:gd name="connsiteY32" fmla="*/ 1347788 h 3533775"/>
                <a:gd name="connsiteX33" fmla="*/ 619125 w 1323975"/>
                <a:gd name="connsiteY33" fmla="*/ 1204913 h 3533775"/>
                <a:gd name="connsiteX34" fmla="*/ 628650 w 1323975"/>
                <a:gd name="connsiteY34" fmla="*/ 1171575 h 3533775"/>
                <a:gd name="connsiteX35" fmla="*/ 581025 w 1323975"/>
                <a:gd name="connsiteY35" fmla="*/ 1128713 h 3533775"/>
                <a:gd name="connsiteX36" fmla="*/ 690562 w 1323975"/>
                <a:gd name="connsiteY36" fmla="*/ 1038225 h 3533775"/>
                <a:gd name="connsiteX37" fmla="*/ 647700 w 1323975"/>
                <a:gd name="connsiteY37" fmla="*/ 885825 h 3533775"/>
                <a:gd name="connsiteX38" fmla="*/ 666750 w 1323975"/>
                <a:gd name="connsiteY38" fmla="*/ 671513 h 3533775"/>
                <a:gd name="connsiteX39" fmla="*/ 681037 w 1323975"/>
                <a:gd name="connsiteY39" fmla="*/ 376238 h 3533775"/>
                <a:gd name="connsiteX40" fmla="*/ 685800 w 1323975"/>
                <a:gd name="connsiteY40" fmla="*/ 233363 h 3533775"/>
                <a:gd name="connsiteX41" fmla="*/ 681037 w 1323975"/>
                <a:gd name="connsiteY41" fmla="*/ 0 h 353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3975" h="3533775">
                  <a:moveTo>
                    <a:pt x="681037" y="0"/>
                  </a:moveTo>
                  <a:lnTo>
                    <a:pt x="1323975" y="0"/>
                  </a:lnTo>
                  <a:lnTo>
                    <a:pt x="1323975" y="3533775"/>
                  </a:lnTo>
                  <a:lnTo>
                    <a:pt x="1009650" y="3357563"/>
                  </a:lnTo>
                  <a:lnTo>
                    <a:pt x="709612" y="3157538"/>
                  </a:lnTo>
                  <a:lnTo>
                    <a:pt x="485775" y="2990850"/>
                  </a:lnTo>
                  <a:lnTo>
                    <a:pt x="347662" y="2857500"/>
                  </a:lnTo>
                  <a:lnTo>
                    <a:pt x="295275" y="2800350"/>
                  </a:lnTo>
                  <a:lnTo>
                    <a:pt x="257175" y="2738438"/>
                  </a:lnTo>
                  <a:lnTo>
                    <a:pt x="176212" y="2481263"/>
                  </a:lnTo>
                  <a:lnTo>
                    <a:pt x="152400" y="2381250"/>
                  </a:lnTo>
                  <a:lnTo>
                    <a:pt x="157162" y="2324100"/>
                  </a:lnTo>
                  <a:lnTo>
                    <a:pt x="176212" y="2286000"/>
                  </a:lnTo>
                  <a:lnTo>
                    <a:pt x="209550" y="2228850"/>
                  </a:lnTo>
                  <a:lnTo>
                    <a:pt x="180975" y="2147888"/>
                  </a:lnTo>
                  <a:lnTo>
                    <a:pt x="147637" y="2095500"/>
                  </a:lnTo>
                  <a:lnTo>
                    <a:pt x="209550" y="1985963"/>
                  </a:lnTo>
                  <a:lnTo>
                    <a:pt x="166687" y="1938338"/>
                  </a:lnTo>
                  <a:lnTo>
                    <a:pt x="114300" y="1914525"/>
                  </a:lnTo>
                  <a:lnTo>
                    <a:pt x="0" y="1871663"/>
                  </a:lnTo>
                  <a:lnTo>
                    <a:pt x="0" y="1871663"/>
                  </a:lnTo>
                  <a:lnTo>
                    <a:pt x="200025" y="1762125"/>
                  </a:lnTo>
                  <a:lnTo>
                    <a:pt x="304800" y="1714500"/>
                  </a:lnTo>
                  <a:lnTo>
                    <a:pt x="381000" y="1700213"/>
                  </a:lnTo>
                  <a:lnTo>
                    <a:pt x="390525" y="1681163"/>
                  </a:lnTo>
                  <a:lnTo>
                    <a:pt x="152400" y="1609725"/>
                  </a:lnTo>
                  <a:lnTo>
                    <a:pt x="42862" y="1566863"/>
                  </a:lnTo>
                  <a:lnTo>
                    <a:pt x="23812" y="1547813"/>
                  </a:lnTo>
                  <a:lnTo>
                    <a:pt x="57150" y="1524000"/>
                  </a:lnTo>
                  <a:lnTo>
                    <a:pt x="433387" y="1490663"/>
                  </a:lnTo>
                  <a:lnTo>
                    <a:pt x="528637" y="1466850"/>
                  </a:lnTo>
                  <a:lnTo>
                    <a:pt x="552450" y="1433513"/>
                  </a:lnTo>
                  <a:lnTo>
                    <a:pt x="404812" y="1347788"/>
                  </a:lnTo>
                  <a:lnTo>
                    <a:pt x="619125" y="1204913"/>
                  </a:lnTo>
                  <a:lnTo>
                    <a:pt x="628650" y="1171575"/>
                  </a:lnTo>
                  <a:lnTo>
                    <a:pt x="581025" y="1128713"/>
                  </a:lnTo>
                  <a:lnTo>
                    <a:pt x="690562" y="1038225"/>
                  </a:lnTo>
                  <a:lnTo>
                    <a:pt x="647700" y="885825"/>
                  </a:lnTo>
                  <a:lnTo>
                    <a:pt x="666750" y="671513"/>
                  </a:lnTo>
                  <a:lnTo>
                    <a:pt x="681037" y="376238"/>
                  </a:lnTo>
                  <a:lnTo>
                    <a:pt x="685800" y="233363"/>
                  </a:lnTo>
                  <a:cubicBezTo>
                    <a:pt x="684212" y="155575"/>
                    <a:pt x="682625" y="77788"/>
                    <a:pt x="681037" y="0"/>
                  </a:cubicBezTo>
                  <a:close/>
                </a:path>
              </a:pathLst>
            </a:custGeom>
            <a:solidFill>
              <a:srgbClr val="729F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77525" y="3692379"/>
                  <a:ext cx="40056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2A3674"/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srgbClr val="2A3674"/>
                      </a:solidFill>
                    </a:rPr>
                    <a:t>Bugey</a:t>
                  </a:r>
                  <a:r>
                    <a:rPr lang="en-US" dirty="0">
                      <a:solidFill>
                        <a:srgbClr val="2A3674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rgbClr val="2A3674"/>
                      </a:solidFill>
                    </a:rPr>
                    <a:t>Reactor 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2A3674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2A3674"/>
                      </a:solidFill>
                    </a:rPr>
                    <a:t> Disappearance)</a:t>
                  </a:r>
                  <a:endParaRPr lang="en-US" dirty="0">
                    <a:solidFill>
                      <a:srgbClr val="2A3674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525" y="3692379"/>
                  <a:ext cx="400564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eeform 21"/>
            <p:cNvSpPr/>
            <p:nvPr/>
          </p:nvSpPr>
          <p:spPr>
            <a:xfrm>
              <a:off x="2948405" y="4539528"/>
              <a:ext cx="1362456" cy="1170432"/>
            </a:xfrm>
            <a:custGeom>
              <a:avLst/>
              <a:gdLst>
                <a:gd name="connsiteX0" fmla="*/ 1312068 w 1323975"/>
                <a:gd name="connsiteY0" fmla="*/ 1540668 h 1540668"/>
                <a:gd name="connsiteX1" fmla="*/ 314325 w 1323975"/>
                <a:gd name="connsiteY1" fmla="*/ 938212 h 1540668"/>
                <a:gd name="connsiteX2" fmla="*/ 114300 w 1323975"/>
                <a:gd name="connsiteY2" fmla="*/ 795337 h 1540668"/>
                <a:gd name="connsiteX3" fmla="*/ 30956 w 1323975"/>
                <a:gd name="connsiteY3" fmla="*/ 707231 h 1540668"/>
                <a:gd name="connsiteX4" fmla="*/ 2381 w 1323975"/>
                <a:gd name="connsiteY4" fmla="*/ 633412 h 1540668"/>
                <a:gd name="connsiteX5" fmla="*/ 28575 w 1323975"/>
                <a:gd name="connsiteY5" fmla="*/ 564356 h 1540668"/>
                <a:gd name="connsiteX6" fmla="*/ 88106 w 1323975"/>
                <a:gd name="connsiteY6" fmla="*/ 526256 h 1540668"/>
                <a:gd name="connsiteX7" fmla="*/ 192881 w 1323975"/>
                <a:gd name="connsiteY7" fmla="*/ 500062 h 1540668"/>
                <a:gd name="connsiteX8" fmla="*/ 283368 w 1323975"/>
                <a:gd name="connsiteY8" fmla="*/ 481012 h 1540668"/>
                <a:gd name="connsiteX9" fmla="*/ 304800 w 1323975"/>
                <a:gd name="connsiteY9" fmla="*/ 466725 h 1540668"/>
                <a:gd name="connsiteX10" fmla="*/ 271462 w 1323975"/>
                <a:gd name="connsiteY10" fmla="*/ 440531 h 1540668"/>
                <a:gd name="connsiteX11" fmla="*/ 80962 w 1323975"/>
                <a:gd name="connsiteY11" fmla="*/ 400050 h 1540668"/>
                <a:gd name="connsiteX12" fmla="*/ 16668 w 1323975"/>
                <a:gd name="connsiteY12" fmla="*/ 378618 h 1540668"/>
                <a:gd name="connsiteX13" fmla="*/ 0 w 1323975"/>
                <a:gd name="connsiteY13" fmla="*/ 361950 h 1540668"/>
                <a:gd name="connsiteX14" fmla="*/ 57150 w 1323975"/>
                <a:gd name="connsiteY14" fmla="*/ 340518 h 1540668"/>
                <a:gd name="connsiteX15" fmla="*/ 152400 w 1323975"/>
                <a:gd name="connsiteY15" fmla="*/ 330993 h 1540668"/>
                <a:gd name="connsiteX16" fmla="*/ 209550 w 1323975"/>
                <a:gd name="connsiteY16" fmla="*/ 307181 h 1540668"/>
                <a:gd name="connsiteX17" fmla="*/ 211931 w 1323975"/>
                <a:gd name="connsiteY17" fmla="*/ 297656 h 1540668"/>
                <a:gd name="connsiteX18" fmla="*/ 90487 w 1323975"/>
                <a:gd name="connsiteY18" fmla="*/ 266700 h 1540668"/>
                <a:gd name="connsiteX19" fmla="*/ 71437 w 1323975"/>
                <a:gd name="connsiteY19" fmla="*/ 266700 h 1540668"/>
                <a:gd name="connsiteX20" fmla="*/ 52387 w 1323975"/>
                <a:gd name="connsiteY20" fmla="*/ 252412 h 1540668"/>
                <a:gd name="connsiteX21" fmla="*/ 47625 w 1323975"/>
                <a:gd name="connsiteY21" fmla="*/ 235743 h 1540668"/>
                <a:gd name="connsiteX22" fmla="*/ 130968 w 1323975"/>
                <a:gd name="connsiteY22" fmla="*/ 214312 h 1540668"/>
                <a:gd name="connsiteX23" fmla="*/ 164306 w 1323975"/>
                <a:gd name="connsiteY23" fmla="*/ 209550 h 1540668"/>
                <a:gd name="connsiteX24" fmla="*/ 150018 w 1323975"/>
                <a:gd name="connsiteY24" fmla="*/ 197643 h 1540668"/>
                <a:gd name="connsiteX25" fmla="*/ 107156 w 1323975"/>
                <a:gd name="connsiteY25" fmla="*/ 178593 h 1540668"/>
                <a:gd name="connsiteX26" fmla="*/ 76200 w 1323975"/>
                <a:gd name="connsiteY26" fmla="*/ 166687 h 1540668"/>
                <a:gd name="connsiteX27" fmla="*/ 109537 w 1323975"/>
                <a:gd name="connsiteY27" fmla="*/ 147637 h 1540668"/>
                <a:gd name="connsiteX28" fmla="*/ 135731 w 1323975"/>
                <a:gd name="connsiteY28" fmla="*/ 133350 h 1540668"/>
                <a:gd name="connsiteX29" fmla="*/ 135731 w 1323975"/>
                <a:gd name="connsiteY29" fmla="*/ 119062 h 1540668"/>
                <a:gd name="connsiteX30" fmla="*/ 100012 w 1323975"/>
                <a:gd name="connsiteY30" fmla="*/ 109537 h 1540668"/>
                <a:gd name="connsiteX31" fmla="*/ 92868 w 1323975"/>
                <a:gd name="connsiteY31" fmla="*/ 100012 h 1540668"/>
                <a:gd name="connsiteX32" fmla="*/ 114300 w 1323975"/>
                <a:gd name="connsiteY32" fmla="*/ 83343 h 1540668"/>
                <a:gd name="connsiteX33" fmla="*/ 109537 w 1323975"/>
                <a:gd name="connsiteY33" fmla="*/ 52387 h 1540668"/>
                <a:gd name="connsiteX34" fmla="*/ 107156 w 1323975"/>
                <a:gd name="connsiteY34" fmla="*/ 38100 h 1540668"/>
                <a:gd name="connsiteX35" fmla="*/ 114300 w 1323975"/>
                <a:gd name="connsiteY35" fmla="*/ 21431 h 1540668"/>
                <a:gd name="connsiteX36" fmla="*/ 107156 w 1323975"/>
                <a:gd name="connsiteY36" fmla="*/ 0 h 1540668"/>
                <a:gd name="connsiteX37" fmla="*/ 1323975 w 1323975"/>
                <a:gd name="connsiteY37" fmla="*/ 2381 h 1540668"/>
                <a:gd name="connsiteX38" fmla="*/ 1312068 w 1323975"/>
                <a:gd name="connsiteY38" fmla="*/ 1540668 h 1540668"/>
                <a:gd name="connsiteX0" fmla="*/ 1312068 w 1323975"/>
                <a:gd name="connsiteY0" fmla="*/ 1540668 h 1540668"/>
                <a:gd name="connsiteX1" fmla="*/ 314325 w 1323975"/>
                <a:gd name="connsiteY1" fmla="*/ 938212 h 1540668"/>
                <a:gd name="connsiteX2" fmla="*/ 114300 w 1323975"/>
                <a:gd name="connsiteY2" fmla="*/ 795337 h 1540668"/>
                <a:gd name="connsiteX3" fmla="*/ 30956 w 1323975"/>
                <a:gd name="connsiteY3" fmla="*/ 707231 h 1540668"/>
                <a:gd name="connsiteX4" fmla="*/ 2381 w 1323975"/>
                <a:gd name="connsiteY4" fmla="*/ 633412 h 1540668"/>
                <a:gd name="connsiteX5" fmla="*/ 28575 w 1323975"/>
                <a:gd name="connsiteY5" fmla="*/ 564356 h 1540668"/>
                <a:gd name="connsiteX6" fmla="*/ 88106 w 1323975"/>
                <a:gd name="connsiteY6" fmla="*/ 526256 h 1540668"/>
                <a:gd name="connsiteX7" fmla="*/ 192881 w 1323975"/>
                <a:gd name="connsiteY7" fmla="*/ 500062 h 1540668"/>
                <a:gd name="connsiteX8" fmla="*/ 283368 w 1323975"/>
                <a:gd name="connsiteY8" fmla="*/ 481012 h 1540668"/>
                <a:gd name="connsiteX9" fmla="*/ 304800 w 1323975"/>
                <a:gd name="connsiteY9" fmla="*/ 466725 h 1540668"/>
                <a:gd name="connsiteX10" fmla="*/ 271462 w 1323975"/>
                <a:gd name="connsiteY10" fmla="*/ 440531 h 1540668"/>
                <a:gd name="connsiteX11" fmla="*/ 80962 w 1323975"/>
                <a:gd name="connsiteY11" fmla="*/ 400050 h 1540668"/>
                <a:gd name="connsiteX12" fmla="*/ 16668 w 1323975"/>
                <a:gd name="connsiteY12" fmla="*/ 378618 h 1540668"/>
                <a:gd name="connsiteX13" fmla="*/ 0 w 1323975"/>
                <a:gd name="connsiteY13" fmla="*/ 361950 h 1540668"/>
                <a:gd name="connsiteX14" fmla="*/ 57150 w 1323975"/>
                <a:gd name="connsiteY14" fmla="*/ 340518 h 1540668"/>
                <a:gd name="connsiteX15" fmla="*/ 140494 w 1323975"/>
                <a:gd name="connsiteY15" fmla="*/ 328612 h 1540668"/>
                <a:gd name="connsiteX16" fmla="*/ 209550 w 1323975"/>
                <a:gd name="connsiteY16" fmla="*/ 307181 h 1540668"/>
                <a:gd name="connsiteX17" fmla="*/ 211931 w 1323975"/>
                <a:gd name="connsiteY17" fmla="*/ 297656 h 1540668"/>
                <a:gd name="connsiteX18" fmla="*/ 90487 w 1323975"/>
                <a:gd name="connsiteY18" fmla="*/ 266700 h 1540668"/>
                <a:gd name="connsiteX19" fmla="*/ 71437 w 1323975"/>
                <a:gd name="connsiteY19" fmla="*/ 266700 h 1540668"/>
                <a:gd name="connsiteX20" fmla="*/ 52387 w 1323975"/>
                <a:gd name="connsiteY20" fmla="*/ 252412 h 1540668"/>
                <a:gd name="connsiteX21" fmla="*/ 47625 w 1323975"/>
                <a:gd name="connsiteY21" fmla="*/ 235743 h 1540668"/>
                <a:gd name="connsiteX22" fmla="*/ 130968 w 1323975"/>
                <a:gd name="connsiteY22" fmla="*/ 214312 h 1540668"/>
                <a:gd name="connsiteX23" fmla="*/ 164306 w 1323975"/>
                <a:gd name="connsiteY23" fmla="*/ 209550 h 1540668"/>
                <a:gd name="connsiteX24" fmla="*/ 150018 w 1323975"/>
                <a:gd name="connsiteY24" fmla="*/ 197643 h 1540668"/>
                <a:gd name="connsiteX25" fmla="*/ 107156 w 1323975"/>
                <a:gd name="connsiteY25" fmla="*/ 178593 h 1540668"/>
                <a:gd name="connsiteX26" fmla="*/ 76200 w 1323975"/>
                <a:gd name="connsiteY26" fmla="*/ 166687 h 1540668"/>
                <a:gd name="connsiteX27" fmla="*/ 109537 w 1323975"/>
                <a:gd name="connsiteY27" fmla="*/ 147637 h 1540668"/>
                <a:gd name="connsiteX28" fmla="*/ 135731 w 1323975"/>
                <a:gd name="connsiteY28" fmla="*/ 133350 h 1540668"/>
                <a:gd name="connsiteX29" fmla="*/ 135731 w 1323975"/>
                <a:gd name="connsiteY29" fmla="*/ 119062 h 1540668"/>
                <a:gd name="connsiteX30" fmla="*/ 100012 w 1323975"/>
                <a:gd name="connsiteY30" fmla="*/ 109537 h 1540668"/>
                <a:gd name="connsiteX31" fmla="*/ 92868 w 1323975"/>
                <a:gd name="connsiteY31" fmla="*/ 100012 h 1540668"/>
                <a:gd name="connsiteX32" fmla="*/ 114300 w 1323975"/>
                <a:gd name="connsiteY32" fmla="*/ 83343 h 1540668"/>
                <a:gd name="connsiteX33" fmla="*/ 109537 w 1323975"/>
                <a:gd name="connsiteY33" fmla="*/ 52387 h 1540668"/>
                <a:gd name="connsiteX34" fmla="*/ 107156 w 1323975"/>
                <a:gd name="connsiteY34" fmla="*/ 38100 h 1540668"/>
                <a:gd name="connsiteX35" fmla="*/ 114300 w 1323975"/>
                <a:gd name="connsiteY35" fmla="*/ 21431 h 1540668"/>
                <a:gd name="connsiteX36" fmla="*/ 107156 w 1323975"/>
                <a:gd name="connsiteY36" fmla="*/ 0 h 1540668"/>
                <a:gd name="connsiteX37" fmla="*/ 1323975 w 1323975"/>
                <a:gd name="connsiteY37" fmla="*/ 2381 h 1540668"/>
                <a:gd name="connsiteX38" fmla="*/ 1312068 w 1323975"/>
                <a:gd name="connsiteY38" fmla="*/ 1540668 h 1540668"/>
                <a:gd name="connsiteX0" fmla="*/ 1312068 w 1323975"/>
                <a:gd name="connsiteY0" fmla="*/ 1540668 h 1540668"/>
                <a:gd name="connsiteX1" fmla="*/ 314325 w 1323975"/>
                <a:gd name="connsiteY1" fmla="*/ 938212 h 1540668"/>
                <a:gd name="connsiteX2" fmla="*/ 114300 w 1323975"/>
                <a:gd name="connsiteY2" fmla="*/ 795337 h 1540668"/>
                <a:gd name="connsiteX3" fmla="*/ 30956 w 1323975"/>
                <a:gd name="connsiteY3" fmla="*/ 707231 h 1540668"/>
                <a:gd name="connsiteX4" fmla="*/ 2381 w 1323975"/>
                <a:gd name="connsiteY4" fmla="*/ 633412 h 1540668"/>
                <a:gd name="connsiteX5" fmla="*/ 28575 w 1323975"/>
                <a:gd name="connsiteY5" fmla="*/ 564356 h 1540668"/>
                <a:gd name="connsiteX6" fmla="*/ 88106 w 1323975"/>
                <a:gd name="connsiteY6" fmla="*/ 526256 h 1540668"/>
                <a:gd name="connsiteX7" fmla="*/ 192881 w 1323975"/>
                <a:gd name="connsiteY7" fmla="*/ 500062 h 1540668"/>
                <a:gd name="connsiteX8" fmla="*/ 283368 w 1323975"/>
                <a:gd name="connsiteY8" fmla="*/ 481012 h 1540668"/>
                <a:gd name="connsiteX9" fmla="*/ 304800 w 1323975"/>
                <a:gd name="connsiteY9" fmla="*/ 466725 h 1540668"/>
                <a:gd name="connsiteX10" fmla="*/ 271462 w 1323975"/>
                <a:gd name="connsiteY10" fmla="*/ 440531 h 1540668"/>
                <a:gd name="connsiteX11" fmla="*/ 80962 w 1323975"/>
                <a:gd name="connsiteY11" fmla="*/ 400050 h 1540668"/>
                <a:gd name="connsiteX12" fmla="*/ 16668 w 1323975"/>
                <a:gd name="connsiteY12" fmla="*/ 378618 h 1540668"/>
                <a:gd name="connsiteX13" fmla="*/ 0 w 1323975"/>
                <a:gd name="connsiteY13" fmla="*/ 361950 h 1540668"/>
                <a:gd name="connsiteX14" fmla="*/ 57150 w 1323975"/>
                <a:gd name="connsiteY14" fmla="*/ 340518 h 1540668"/>
                <a:gd name="connsiteX15" fmla="*/ 140494 w 1323975"/>
                <a:gd name="connsiteY15" fmla="*/ 328612 h 1540668"/>
                <a:gd name="connsiteX16" fmla="*/ 209550 w 1323975"/>
                <a:gd name="connsiteY16" fmla="*/ 307181 h 1540668"/>
                <a:gd name="connsiteX17" fmla="*/ 211931 w 1323975"/>
                <a:gd name="connsiteY17" fmla="*/ 297656 h 1540668"/>
                <a:gd name="connsiteX18" fmla="*/ 90487 w 1323975"/>
                <a:gd name="connsiteY18" fmla="*/ 266700 h 1540668"/>
                <a:gd name="connsiteX19" fmla="*/ 52387 w 1323975"/>
                <a:gd name="connsiteY19" fmla="*/ 252412 h 1540668"/>
                <a:gd name="connsiteX20" fmla="*/ 47625 w 1323975"/>
                <a:gd name="connsiteY20" fmla="*/ 235743 h 1540668"/>
                <a:gd name="connsiteX21" fmla="*/ 130968 w 1323975"/>
                <a:gd name="connsiteY21" fmla="*/ 214312 h 1540668"/>
                <a:gd name="connsiteX22" fmla="*/ 164306 w 1323975"/>
                <a:gd name="connsiteY22" fmla="*/ 209550 h 1540668"/>
                <a:gd name="connsiteX23" fmla="*/ 150018 w 1323975"/>
                <a:gd name="connsiteY23" fmla="*/ 197643 h 1540668"/>
                <a:gd name="connsiteX24" fmla="*/ 107156 w 1323975"/>
                <a:gd name="connsiteY24" fmla="*/ 178593 h 1540668"/>
                <a:gd name="connsiteX25" fmla="*/ 76200 w 1323975"/>
                <a:gd name="connsiteY25" fmla="*/ 166687 h 1540668"/>
                <a:gd name="connsiteX26" fmla="*/ 109537 w 1323975"/>
                <a:gd name="connsiteY26" fmla="*/ 147637 h 1540668"/>
                <a:gd name="connsiteX27" fmla="*/ 135731 w 1323975"/>
                <a:gd name="connsiteY27" fmla="*/ 133350 h 1540668"/>
                <a:gd name="connsiteX28" fmla="*/ 135731 w 1323975"/>
                <a:gd name="connsiteY28" fmla="*/ 119062 h 1540668"/>
                <a:gd name="connsiteX29" fmla="*/ 100012 w 1323975"/>
                <a:gd name="connsiteY29" fmla="*/ 109537 h 1540668"/>
                <a:gd name="connsiteX30" fmla="*/ 92868 w 1323975"/>
                <a:gd name="connsiteY30" fmla="*/ 100012 h 1540668"/>
                <a:gd name="connsiteX31" fmla="*/ 114300 w 1323975"/>
                <a:gd name="connsiteY31" fmla="*/ 83343 h 1540668"/>
                <a:gd name="connsiteX32" fmla="*/ 109537 w 1323975"/>
                <a:gd name="connsiteY32" fmla="*/ 52387 h 1540668"/>
                <a:gd name="connsiteX33" fmla="*/ 107156 w 1323975"/>
                <a:gd name="connsiteY33" fmla="*/ 38100 h 1540668"/>
                <a:gd name="connsiteX34" fmla="*/ 114300 w 1323975"/>
                <a:gd name="connsiteY34" fmla="*/ 21431 h 1540668"/>
                <a:gd name="connsiteX35" fmla="*/ 107156 w 1323975"/>
                <a:gd name="connsiteY35" fmla="*/ 0 h 1540668"/>
                <a:gd name="connsiteX36" fmla="*/ 1323975 w 1323975"/>
                <a:gd name="connsiteY36" fmla="*/ 2381 h 1540668"/>
                <a:gd name="connsiteX37" fmla="*/ 1312068 w 1323975"/>
                <a:gd name="connsiteY37" fmla="*/ 1540668 h 1540668"/>
                <a:gd name="connsiteX0" fmla="*/ 1321593 w 1323975"/>
                <a:gd name="connsiteY0" fmla="*/ 1547812 h 1547812"/>
                <a:gd name="connsiteX1" fmla="*/ 314325 w 1323975"/>
                <a:gd name="connsiteY1" fmla="*/ 938212 h 1547812"/>
                <a:gd name="connsiteX2" fmla="*/ 114300 w 1323975"/>
                <a:gd name="connsiteY2" fmla="*/ 795337 h 1547812"/>
                <a:gd name="connsiteX3" fmla="*/ 30956 w 1323975"/>
                <a:gd name="connsiteY3" fmla="*/ 707231 h 1547812"/>
                <a:gd name="connsiteX4" fmla="*/ 2381 w 1323975"/>
                <a:gd name="connsiteY4" fmla="*/ 633412 h 1547812"/>
                <a:gd name="connsiteX5" fmla="*/ 28575 w 1323975"/>
                <a:gd name="connsiteY5" fmla="*/ 564356 h 1547812"/>
                <a:gd name="connsiteX6" fmla="*/ 88106 w 1323975"/>
                <a:gd name="connsiteY6" fmla="*/ 526256 h 1547812"/>
                <a:gd name="connsiteX7" fmla="*/ 192881 w 1323975"/>
                <a:gd name="connsiteY7" fmla="*/ 500062 h 1547812"/>
                <a:gd name="connsiteX8" fmla="*/ 283368 w 1323975"/>
                <a:gd name="connsiteY8" fmla="*/ 481012 h 1547812"/>
                <a:gd name="connsiteX9" fmla="*/ 304800 w 1323975"/>
                <a:gd name="connsiteY9" fmla="*/ 466725 h 1547812"/>
                <a:gd name="connsiteX10" fmla="*/ 271462 w 1323975"/>
                <a:gd name="connsiteY10" fmla="*/ 440531 h 1547812"/>
                <a:gd name="connsiteX11" fmla="*/ 80962 w 1323975"/>
                <a:gd name="connsiteY11" fmla="*/ 400050 h 1547812"/>
                <a:gd name="connsiteX12" fmla="*/ 16668 w 1323975"/>
                <a:gd name="connsiteY12" fmla="*/ 378618 h 1547812"/>
                <a:gd name="connsiteX13" fmla="*/ 0 w 1323975"/>
                <a:gd name="connsiteY13" fmla="*/ 361950 h 1547812"/>
                <a:gd name="connsiteX14" fmla="*/ 57150 w 1323975"/>
                <a:gd name="connsiteY14" fmla="*/ 340518 h 1547812"/>
                <a:gd name="connsiteX15" fmla="*/ 140494 w 1323975"/>
                <a:gd name="connsiteY15" fmla="*/ 328612 h 1547812"/>
                <a:gd name="connsiteX16" fmla="*/ 209550 w 1323975"/>
                <a:gd name="connsiteY16" fmla="*/ 307181 h 1547812"/>
                <a:gd name="connsiteX17" fmla="*/ 211931 w 1323975"/>
                <a:gd name="connsiteY17" fmla="*/ 297656 h 1547812"/>
                <a:gd name="connsiteX18" fmla="*/ 90487 w 1323975"/>
                <a:gd name="connsiteY18" fmla="*/ 266700 h 1547812"/>
                <a:gd name="connsiteX19" fmla="*/ 52387 w 1323975"/>
                <a:gd name="connsiteY19" fmla="*/ 252412 h 1547812"/>
                <a:gd name="connsiteX20" fmla="*/ 47625 w 1323975"/>
                <a:gd name="connsiteY20" fmla="*/ 235743 h 1547812"/>
                <a:gd name="connsiteX21" fmla="*/ 130968 w 1323975"/>
                <a:gd name="connsiteY21" fmla="*/ 214312 h 1547812"/>
                <a:gd name="connsiteX22" fmla="*/ 164306 w 1323975"/>
                <a:gd name="connsiteY22" fmla="*/ 209550 h 1547812"/>
                <a:gd name="connsiteX23" fmla="*/ 150018 w 1323975"/>
                <a:gd name="connsiteY23" fmla="*/ 197643 h 1547812"/>
                <a:gd name="connsiteX24" fmla="*/ 107156 w 1323975"/>
                <a:gd name="connsiteY24" fmla="*/ 178593 h 1547812"/>
                <a:gd name="connsiteX25" fmla="*/ 76200 w 1323975"/>
                <a:gd name="connsiteY25" fmla="*/ 166687 h 1547812"/>
                <a:gd name="connsiteX26" fmla="*/ 109537 w 1323975"/>
                <a:gd name="connsiteY26" fmla="*/ 147637 h 1547812"/>
                <a:gd name="connsiteX27" fmla="*/ 135731 w 1323975"/>
                <a:gd name="connsiteY27" fmla="*/ 133350 h 1547812"/>
                <a:gd name="connsiteX28" fmla="*/ 135731 w 1323975"/>
                <a:gd name="connsiteY28" fmla="*/ 119062 h 1547812"/>
                <a:gd name="connsiteX29" fmla="*/ 100012 w 1323975"/>
                <a:gd name="connsiteY29" fmla="*/ 109537 h 1547812"/>
                <a:gd name="connsiteX30" fmla="*/ 92868 w 1323975"/>
                <a:gd name="connsiteY30" fmla="*/ 100012 h 1547812"/>
                <a:gd name="connsiteX31" fmla="*/ 114300 w 1323975"/>
                <a:gd name="connsiteY31" fmla="*/ 83343 h 1547812"/>
                <a:gd name="connsiteX32" fmla="*/ 109537 w 1323975"/>
                <a:gd name="connsiteY32" fmla="*/ 52387 h 1547812"/>
                <a:gd name="connsiteX33" fmla="*/ 107156 w 1323975"/>
                <a:gd name="connsiteY33" fmla="*/ 38100 h 1547812"/>
                <a:gd name="connsiteX34" fmla="*/ 114300 w 1323975"/>
                <a:gd name="connsiteY34" fmla="*/ 21431 h 1547812"/>
                <a:gd name="connsiteX35" fmla="*/ 107156 w 1323975"/>
                <a:gd name="connsiteY35" fmla="*/ 0 h 1547812"/>
                <a:gd name="connsiteX36" fmla="*/ 1323975 w 1323975"/>
                <a:gd name="connsiteY36" fmla="*/ 2381 h 1547812"/>
                <a:gd name="connsiteX37" fmla="*/ 1321593 w 1323975"/>
                <a:gd name="connsiteY37" fmla="*/ 1547812 h 1547812"/>
                <a:gd name="connsiteX0" fmla="*/ 1321593 w 1321594"/>
                <a:gd name="connsiteY0" fmla="*/ 1550194 h 1550194"/>
                <a:gd name="connsiteX1" fmla="*/ 314325 w 1321594"/>
                <a:gd name="connsiteY1" fmla="*/ 940594 h 1550194"/>
                <a:gd name="connsiteX2" fmla="*/ 114300 w 1321594"/>
                <a:gd name="connsiteY2" fmla="*/ 797719 h 1550194"/>
                <a:gd name="connsiteX3" fmla="*/ 30956 w 1321594"/>
                <a:gd name="connsiteY3" fmla="*/ 709613 h 1550194"/>
                <a:gd name="connsiteX4" fmla="*/ 2381 w 1321594"/>
                <a:gd name="connsiteY4" fmla="*/ 635794 h 1550194"/>
                <a:gd name="connsiteX5" fmla="*/ 28575 w 1321594"/>
                <a:gd name="connsiteY5" fmla="*/ 566738 h 1550194"/>
                <a:gd name="connsiteX6" fmla="*/ 88106 w 1321594"/>
                <a:gd name="connsiteY6" fmla="*/ 528638 h 1550194"/>
                <a:gd name="connsiteX7" fmla="*/ 192881 w 1321594"/>
                <a:gd name="connsiteY7" fmla="*/ 502444 h 1550194"/>
                <a:gd name="connsiteX8" fmla="*/ 283368 w 1321594"/>
                <a:gd name="connsiteY8" fmla="*/ 483394 h 1550194"/>
                <a:gd name="connsiteX9" fmla="*/ 304800 w 1321594"/>
                <a:gd name="connsiteY9" fmla="*/ 469107 h 1550194"/>
                <a:gd name="connsiteX10" fmla="*/ 271462 w 1321594"/>
                <a:gd name="connsiteY10" fmla="*/ 442913 h 1550194"/>
                <a:gd name="connsiteX11" fmla="*/ 80962 w 1321594"/>
                <a:gd name="connsiteY11" fmla="*/ 402432 h 1550194"/>
                <a:gd name="connsiteX12" fmla="*/ 16668 w 1321594"/>
                <a:gd name="connsiteY12" fmla="*/ 381000 h 1550194"/>
                <a:gd name="connsiteX13" fmla="*/ 0 w 1321594"/>
                <a:gd name="connsiteY13" fmla="*/ 364332 h 1550194"/>
                <a:gd name="connsiteX14" fmla="*/ 57150 w 1321594"/>
                <a:gd name="connsiteY14" fmla="*/ 342900 h 1550194"/>
                <a:gd name="connsiteX15" fmla="*/ 140494 w 1321594"/>
                <a:gd name="connsiteY15" fmla="*/ 330994 h 1550194"/>
                <a:gd name="connsiteX16" fmla="*/ 209550 w 1321594"/>
                <a:gd name="connsiteY16" fmla="*/ 309563 h 1550194"/>
                <a:gd name="connsiteX17" fmla="*/ 211931 w 1321594"/>
                <a:gd name="connsiteY17" fmla="*/ 300038 h 1550194"/>
                <a:gd name="connsiteX18" fmla="*/ 90487 w 1321594"/>
                <a:gd name="connsiteY18" fmla="*/ 269082 h 1550194"/>
                <a:gd name="connsiteX19" fmla="*/ 52387 w 1321594"/>
                <a:gd name="connsiteY19" fmla="*/ 254794 h 1550194"/>
                <a:gd name="connsiteX20" fmla="*/ 47625 w 1321594"/>
                <a:gd name="connsiteY20" fmla="*/ 238125 h 1550194"/>
                <a:gd name="connsiteX21" fmla="*/ 130968 w 1321594"/>
                <a:gd name="connsiteY21" fmla="*/ 216694 h 1550194"/>
                <a:gd name="connsiteX22" fmla="*/ 164306 w 1321594"/>
                <a:gd name="connsiteY22" fmla="*/ 211932 h 1550194"/>
                <a:gd name="connsiteX23" fmla="*/ 150018 w 1321594"/>
                <a:gd name="connsiteY23" fmla="*/ 200025 h 1550194"/>
                <a:gd name="connsiteX24" fmla="*/ 107156 w 1321594"/>
                <a:gd name="connsiteY24" fmla="*/ 180975 h 1550194"/>
                <a:gd name="connsiteX25" fmla="*/ 76200 w 1321594"/>
                <a:gd name="connsiteY25" fmla="*/ 169069 h 1550194"/>
                <a:gd name="connsiteX26" fmla="*/ 109537 w 1321594"/>
                <a:gd name="connsiteY26" fmla="*/ 150019 h 1550194"/>
                <a:gd name="connsiteX27" fmla="*/ 135731 w 1321594"/>
                <a:gd name="connsiteY27" fmla="*/ 135732 h 1550194"/>
                <a:gd name="connsiteX28" fmla="*/ 135731 w 1321594"/>
                <a:gd name="connsiteY28" fmla="*/ 121444 h 1550194"/>
                <a:gd name="connsiteX29" fmla="*/ 100012 w 1321594"/>
                <a:gd name="connsiteY29" fmla="*/ 111919 h 1550194"/>
                <a:gd name="connsiteX30" fmla="*/ 92868 w 1321594"/>
                <a:gd name="connsiteY30" fmla="*/ 102394 h 1550194"/>
                <a:gd name="connsiteX31" fmla="*/ 114300 w 1321594"/>
                <a:gd name="connsiteY31" fmla="*/ 85725 h 1550194"/>
                <a:gd name="connsiteX32" fmla="*/ 109537 w 1321594"/>
                <a:gd name="connsiteY32" fmla="*/ 54769 h 1550194"/>
                <a:gd name="connsiteX33" fmla="*/ 107156 w 1321594"/>
                <a:gd name="connsiteY33" fmla="*/ 40482 h 1550194"/>
                <a:gd name="connsiteX34" fmla="*/ 114300 w 1321594"/>
                <a:gd name="connsiteY34" fmla="*/ 23813 h 1550194"/>
                <a:gd name="connsiteX35" fmla="*/ 107156 w 1321594"/>
                <a:gd name="connsiteY35" fmla="*/ 2382 h 1550194"/>
                <a:gd name="connsiteX36" fmla="*/ 1321594 w 1321594"/>
                <a:gd name="connsiteY36" fmla="*/ 0 h 1550194"/>
                <a:gd name="connsiteX37" fmla="*/ 1321593 w 1321594"/>
                <a:gd name="connsiteY37" fmla="*/ 1550194 h 1550194"/>
                <a:gd name="connsiteX0" fmla="*/ 1321593 w 1321594"/>
                <a:gd name="connsiteY0" fmla="*/ 1550194 h 1550194"/>
                <a:gd name="connsiteX1" fmla="*/ 314325 w 1321594"/>
                <a:gd name="connsiteY1" fmla="*/ 940594 h 1550194"/>
                <a:gd name="connsiteX2" fmla="*/ 114300 w 1321594"/>
                <a:gd name="connsiteY2" fmla="*/ 797719 h 1550194"/>
                <a:gd name="connsiteX3" fmla="*/ 30956 w 1321594"/>
                <a:gd name="connsiteY3" fmla="*/ 709613 h 1550194"/>
                <a:gd name="connsiteX4" fmla="*/ 2381 w 1321594"/>
                <a:gd name="connsiteY4" fmla="*/ 635794 h 1550194"/>
                <a:gd name="connsiteX5" fmla="*/ 28575 w 1321594"/>
                <a:gd name="connsiteY5" fmla="*/ 566738 h 1550194"/>
                <a:gd name="connsiteX6" fmla="*/ 88106 w 1321594"/>
                <a:gd name="connsiteY6" fmla="*/ 528638 h 1550194"/>
                <a:gd name="connsiteX7" fmla="*/ 192881 w 1321594"/>
                <a:gd name="connsiteY7" fmla="*/ 502444 h 1550194"/>
                <a:gd name="connsiteX8" fmla="*/ 283368 w 1321594"/>
                <a:gd name="connsiteY8" fmla="*/ 483394 h 1550194"/>
                <a:gd name="connsiteX9" fmla="*/ 304800 w 1321594"/>
                <a:gd name="connsiteY9" fmla="*/ 469107 h 1550194"/>
                <a:gd name="connsiteX10" fmla="*/ 271462 w 1321594"/>
                <a:gd name="connsiteY10" fmla="*/ 442913 h 1550194"/>
                <a:gd name="connsiteX11" fmla="*/ 80962 w 1321594"/>
                <a:gd name="connsiteY11" fmla="*/ 402432 h 1550194"/>
                <a:gd name="connsiteX12" fmla="*/ 16668 w 1321594"/>
                <a:gd name="connsiteY12" fmla="*/ 381000 h 1550194"/>
                <a:gd name="connsiteX13" fmla="*/ 0 w 1321594"/>
                <a:gd name="connsiteY13" fmla="*/ 364332 h 1550194"/>
                <a:gd name="connsiteX14" fmla="*/ 57150 w 1321594"/>
                <a:gd name="connsiteY14" fmla="*/ 342900 h 1550194"/>
                <a:gd name="connsiteX15" fmla="*/ 140494 w 1321594"/>
                <a:gd name="connsiteY15" fmla="*/ 330994 h 1550194"/>
                <a:gd name="connsiteX16" fmla="*/ 209550 w 1321594"/>
                <a:gd name="connsiteY16" fmla="*/ 309563 h 1550194"/>
                <a:gd name="connsiteX17" fmla="*/ 211931 w 1321594"/>
                <a:gd name="connsiteY17" fmla="*/ 300038 h 1550194"/>
                <a:gd name="connsiteX18" fmla="*/ 90487 w 1321594"/>
                <a:gd name="connsiteY18" fmla="*/ 269082 h 1550194"/>
                <a:gd name="connsiteX19" fmla="*/ 52387 w 1321594"/>
                <a:gd name="connsiteY19" fmla="*/ 254794 h 1550194"/>
                <a:gd name="connsiteX20" fmla="*/ 47625 w 1321594"/>
                <a:gd name="connsiteY20" fmla="*/ 238125 h 1550194"/>
                <a:gd name="connsiteX21" fmla="*/ 130968 w 1321594"/>
                <a:gd name="connsiteY21" fmla="*/ 216694 h 1550194"/>
                <a:gd name="connsiteX22" fmla="*/ 164306 w 1321594"/>
                <a:gd name="connsiteY22" fmla="*/ 211932 h 1550194"/>
                <a:gd name="connsiteX23" fmla="*/ 150018 w 1321594"/>
                <a:gd name="connsiteY23" fmla="*/ 200025 h 1550194"/>
                <a:gd name="connsiteX24" fmla="*/ 107156 w 1321594"/>
                <a:gd name="connsiteY24" fmla="*/ 180975 h 1550194"/>
                <a:gd name="connsiteX25" fmla="*/ 76200 w 1321594"/>
                <a:gd name="connsiteY25" fmla="*/ 169069 h 1550194"/>
                <a:gd name="connsiteX26" fmla="*/ 109537 w 1321594"/>
                <a:gd name="connsiteY26" fmla="*/ 150019 h 1550194"/>
                <a:gd name="connsiteX27" fmla="*/ 135731 w 1321594"/>
                <a:gd name="connsiteY27" fmla="*/ 135732 h 1550194"/>
                <a:gd name="connsiteX28" fmla="*/ 135731 w 1321594"/>
                <a:gd name="connsiteY28" fmla="*/ 121444 h 1550194"/>
                <a:gd name="connsiteX29" fmla="*/ 100012 w 1321594"/>
                <a:gd name="connsiteY29" fmla="*/ 111919 h 1550194"/>
                <a:gd name="connsiteX30" fmla="*/ 92868 w 1321594"/>
                <a:gd name="connsiteY30" fmla="*/ 102394 h 1550194"/>
                <a:gd name="connsiteX31" fmla="*/ 114300 w 1321594"/>
                <a:gd name="connsiteY31" fmla="*/ 85725 h 1550194"/>
                <a:gd name="connsiteX32" fmla="*/ 109537 w 1321594"/>
                <a:gd name="connsiteY32" fmla="*/ 54769 h 1550194"/>
                <a:gd name="connsiteX33" fmla="*/ 107156 w 1321594"/>
                <a:gd name="connsiteY33" fmla="*/ 40482 h 1550194"/>
                <a:gd name="connsiteX34" fmla="*/ 114300 w 1321594"/>
                <a:gd name="connsiteY34" fmla="*/ 23813 h 1550194"/>
                <a:gd name="connsiteX35" fmla="*/ 107156 w 1321594"/>
                <a:gd name="connsiteY35" fmla="*/ 2382 h 1550194"/>
                <a:gd name="connsiteX36" fmla="*/ 1321594 w 1321594"/>
                <a:gd name="connsiteY36" fmla="*/ 0 h 1550194"/>
                <a:gd name="connsiteX37" fmla="*/ 1321593 w 1321594"/>
                <a:gd name="connsiteY37" fmla="*/ 1550194 h 1550194"/>
                <a:gd name="connsiteX0" fmla="*/ 1321593 w 1321594"/>
                <a:gd name="connsiteY0" fmla="*/ 1550194 h 1550194"/>
                <a:gd name="connsiteX1" fmla="*/ 314325 w 1321594"/>
                <a:gd name="connsiteY1" fmla="*/ 940594 h 1550194"/>
                <a:gd name="connsiteX2" fmla="*/ 114300 w 1321594"/>
                <a:gd name="connsiteY2" fmla="*/ 797719 h 1550194"/>
                <a:gd name="connsiteX3" fmla="*/ 30956 w 1321594"/>
                <a:gd name="connsiteY3" fmla="*/ 709613 h 1550194"/>
                <a:gd name="connsiteX4" fmla="*/ 2381 w 1321594"/>
                <a:gd name="connsiteY4" fmla="*/ 635794 h 1550194"/>
                <a:gd name="connsiteX5" fmla="*/ 28575 w 1321594"/>
                <a:gd name="connsiteY5" fmla="*/ 566738 h 1550194"/>
                <a:gd name="connsiteX6" fmla="*/ 88106 w 1321594"/>
                <a:gd name="connsiteY6" fmla="*/ 528638 h 1550194"/>
                <a:gd name="connsiteX7" fmla="*/ 192881 w 1321594"/>
                <a:gd name="connsiteY7" fmla="*/ 502444 h 1550194"/>
                <a:gd name="connsiteX8" fmla="*/ 283368 w 1321594"/>
                <a:gd name="connsiteY8" fmla="*/ 483394 h 1550194"/>
                <a:gd name="connsiteX9" fmla="*/ 304800 w 1321594"/>
                <a:gd name="connsiteY9" fmla="*/ 469107 h 1550194"/>
                <a:gd name="connsiteX10" fmla="*/ 271462 w 1321594"/>
                <a:gd name="connsiteY10" fmla="*/ 442913 h 1550194"/>
                <a:gd name="connsiteX11" fmla="*/ 80962 w 1321594"/>
                <a:gd name="connsiteY11" fmla="*/ 402432 h 1550194"/>
                <a:gd name="connsiteX12" fmla="*/ 16668 w 1321594"/>
                <a:gd name="connsiteY12" fmla="*/ 381000 h 1550194"/>
                <a:gd name="connsiteX13" fmla="*/ 0 w 1321594"/>
                <a:gd name="connsiteY13" fmla="*/ 364332 h 1550194"/>
                <a:gd name="connsiteX14" fmla="*/ 57150 w 1321594"/>
                <a:gd name="connsiteY14" fmla="*/ 342900 h 1550194"/>
                <a:gd name="connsiteX15" fmla="*/ 140494 w 1321594"/>
                <a:gd name="connsiteY15" fmla="*/ 330994 h 1550194"/>
                <a:gd name="connsiteX16" fmla="*/ 209550 w 1321594"/>
                <a:gd name="connsiteY16" fmla="*/ 309563 h 1550194"/>
                <a:gd name="connsiteX17" fmla="*/ 211931 w 1321594"/>
                <a:gd name="connsiteY17" fmla="*/ 300038 h 1550194"/>
                <a:gd name="connsiteX18" fmla="*/ 90487 w 1321594"/>
                <a:gd name="connsiteY18" fmla="*/ 269082 h 1550194"/>
                <a:gd name="connsiteX19" fmla="*/ 52387 w 1321594"/>
                <a:gd name="connsiteY19" fmla="*/ 254794 h 1550194"/>
                <a:gd name="connsiteX20" fmla="*/ 47625 w 1321594"/>
                <a:gd name="connsiteY20" fmla="*/ 238125 h 1550194"/>
                <a:gd name="connsiteX21" fmla="*/ 130968 w 1321594"/>
                <a:gd name="connsiteY21" fmla="*/ 216694 h 1550194"/>
                <a:gd name="connsiteX22" fmla="*/ 164306 w 1321594"/>
                <a:gd name="connsiteY22" fmla="*/ 211932 h 1550194"/>
                <a:gd name="connsiteX23" fmla="*/ 150018 w 1321594"/>
                <a:gd name="connsiteY23" fmla="*/ 200025 h 1550194"/>
                <a:gd name="connsiteX24" fmla="*/ 107156 w 1321594"/>
                <a:gd name="connsiteY24" fmla="*/ 180975 h 1550194"/>
                <a:gd name="connsiteX25" fmla="*/ 76200 w 1321594"/>
                <a:gd name="connsiteY25" fmla="*/ 169069 h 1550194"/>
                <a:gd name="connsiteX26" fmla="*/ 109537 w 1321594"/>
                <a:gd name="connsiteY26" fmla="*/ 150019 h 1550194"/>
                <a:gd name="connsiteX27" fmla="*/ 135731 w 1321594"/>
                <a:gd name="connsiteY27" fmla="*/ 135732 h 1550194"/>
                <a:gd name="connsiteX28" fmla="*/ 100012 w 1321594"/>
                <a:gd name="connsiteY28" fmla="*/ 111919 h 1550194"/>
                <a:gd name="connsiteX29" fmla="*/ 92868 w 1321594"/>
                <a:gd name="connsiteY29" fmla="*/ 102394 h 1550194"/>
                <a:gd name="connsiteX30" fmla="*/ 114300 w 1321594"/>
                <a:gd name="connsiteY30" fmla="*/ 85725 h 1550194"/>
                <a:gd name="connsiteX31" fmla="*/ 109537 w 1321594"/>
                <a:gd name="connsiteY31" fmla="*/ 54769 h 1550194"/>
                <a:gd name="connsiteX32" fmla="*/ 107156 w 1321594"/>
                <a:gd name="connsiteY32" fmla="*/ 40482 h 1550194"/>
                <a:gd name="connsiteX33" fmla="*/ 114300 w 1321594"/>
                <a:gd name="connsiteY33" fmla="*/ 23813 h 1550194"/>
                <a:gd name="connsiteX34" fmla="*/ 107156 w 1321594"/>
                <a:gd name="connsiteY34" fmla="*/ 2382 h 1550194"/>
                <a:gd name="connsiteX35" fmla="*/ 1321594 w 1321594"/>
                <a:gd name="connsiteY35" fmla="*/ 0 h 1550194"/>
                <a:gd name="connsiteX36" fmla="*/ 1321593 w 1321594"/>
                <a:gd name="connsiteY36" fmla="*/ 1550194 h 1550194"/>
                <a:gd name="connsiteX0" fmla="*/ 1321593 w 1321594"/>
                <a:gd name="connsiteY0" fmla="*/ 1550194 h 1550194"/>
                <a:gd name="connsiteX1" fmla="*/ 785812 w 1321594"/>
                <a:gd name="connsiteY1" fmla="*/ 1235869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28575 w 1321594"/>
                <a:gd name="connsiteY6" fmla="*/ 566738 h 1550194"/>
                <a:gd name="connsiteX7" fmla="*/ 88106 w 1321594"/>
                <a:gd name="connsiteY7" fmla="*/ 528638 h 1550194"/>
                <a:gd name="connsiteX8" fmla="*/ 192881 w 1321594"/>
                <a:gd name="connsiteY8" fmla="*/ 502444 h 1550194"/>
                <a:gd name="connsiteX9" fmla="*/ 283368 w 1321594"/>
                <a:gd name="connsiteY9" fmla="*/ 483394 h 1550194"/>
                <a:gd name="connsiteX10" fmla="*/ 304800 w 1321594"/>
                <a:gd name="connsiteY10" fmla="*/ 469107 h 1550194"/>
                <a:gd name="connsiteX11" fmla="*/ 271462 w 1321594"/>
                <a:gd name="connsiteY11" fmla="*/ 442913 h 1550194"/>
                <a:gd name="connsiteX12" fmla="*/ 80962 w 1321594"/>
                <a:gd name="connsiteY12" fmla="*/ 402432 h 1550194"/>
                <a:gd name="connsiteX13" fmla="*/ 16668 w 1321594"/>
                <a:gd name="connsiteY13" fmla="*/ 381000 h 1550194"/>
                <a:gd name="connsiteX14" fmla="*/ 0 w 1321594"/>
                <a:gd name="connsiteY14" fmla="*/ 364332 h 1550194"/>
                <a:gd name="connsiteX15" fmla="*/ 57150 w 1321594"/>
                <a:gd name="connsiteY15" fmla="*/ 342900 h 1550194"/>
                <a:gd name="connsiteX16" fmla="*/ 140494 w 1321594"/>
                <a:gd name="connsiteY16" fmla="*/ 330994 h 1550194"/>
                <a:gd name="connsiteX17" fmla="*/ 209550 w 1321594"/>
                <a:gd name="connsiteY17" fmla="*/ 309563 h 1550194"/>
                <a:gd name="connsiteX18" fmla="*/ 211931 w 1321594"/>
                <a:gd name="connsiteY18" fmla="*/ 300038 h 1550194"/>
                <a:gd name="connsiteX19" fmla="*/ 90487 w 1321594"/>
                <a:gd name="connsiteY19" fmla="*/ 269082 h 1550194"/>
                <a:gd name="connsiteX20" fmla="*/ 52387 w 1321594"/>
                <a:gd name="connsiteY20" fmla="*/ 254794 h 1550194"/>
                <a:gd name="connsiteX21" fmla="*/ 47625 w 1321594"/>
                <a:gd name="connsiteY21" fmla="*/ 238125 h 1550194"/>
                <a:gd name="connsiteX22" fmla="*/ 130968 w 1321594"/>
                <a:gd name="connsiteY22" fmla="*/ 216694 h 1550194"/>
                <a:gd name="connsiteX23" fmla="*/ 164306 w 1321594"/>
                <a:gd name="connsiteY23" fmla="*/ 211932 h 1550194"/>
                <a:gd name="connsiteX24" fmla="*/ 150018 w 1321594"/>
                <a:gd name="connsiteY24" fmla="*/ 200025 h 1550194"/>
                <a:gd name="connsiteX25" fmla="*/ 107156 w 1321594"/>
                <a:gd name="connsiteY25" fmla="*/ 180975 h 1550194"/>
                <a:gd name="connsiteX26" fmla="*/ 76200 w 1321594"/>
                <a:gd name="connsiteY26" fmla="*/ 169069 h 1550194"/>
                <a:gd name="connsiteX27" fmla="*/ 109537 w 1321594"/>
                <a:gd name="connsiteY27" fmla="*/ 150019 h 1550194"/>
                <a:gd name="connsiteX28" fmla="*/ 135731 w 1321594"/>
                <a:gd name="connsiteY28" fmla="*/ 135732 h 1550194"/>
                <a:gd name="connsiteX29" fmla="*/ 100012 w 1321594"/>
                <a:gd name="connsiteY29" fmla="*/ 111919 h 1550194"/>
                <a:gd name="connsiteX30" fmla="*/ 92868 w 1321594"/>
                <a:gd name="connsiteY30" fmla="*/ 102394 h 1550194"/>
                <a:gd name="connsiteX31" fmla="*/ 114300 w 1321594"/>
                <a:gd name="connsiteY31" fmla="*/ 85725 h 1550194"/>
                <a:gd name="connsiteX32" fmla="*/ 109537 w 1321594"/>
                <a:gd name="connsiteY32" fmla="*/ 54769 h 1550194"/>
                <a:gd name="connsiteX33" fmla="*/ 107156 w 1321594"/>
                <a:gd name="connsiteY33" fmla="*/ 40482 h 1550194"/>
                <a:gd name="connsiteX34" fmla="*/ 114300 w 1321594"/>
                <a:gd name="connsiteY34" fmla="*/ 23813 h 1550194"/>
                <a:gd name="connsiteX35" fmla="*/ 107156 w 1321594"/>
                <a:gd name="connsiteY35" fmla="*/ 2382 h 1550194"/>
                <a:gd name="connsiteX36" fmla="*/ 1321594 w 1321594"/>
                <a:gd name="connsiteY36" fmla="*/ 0 h 1550194"/>
                <a:gd name="connsiteX37" fmla="*/ 1321593 w 1321594"/>
                <a:gd name="connsiteY37" fmla="*/ 1550194 h 1550194"/>
                <a:gd name="connsiteX0" fmla="*/ 1321593 w 1321594"/>
                <a:gd name="connsiteY0" fmla="*/ 1550194 h 1550194"/>
                <a:gd name="connsiteX1" fmla="*/ 785812 w 1321594"/>
                <a:gd name="connsiteY1" fmla="*/ 1235869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11906 w 1321594"/>
                <a:gd name="connsiteY6" fmla="*/ 602457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71462 w 1321594"/>
                <a:gd name="connsiteY12" fmla="*/ 442913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21593 w 1321594"/>
                <a:gd name="connsiteY0" fmla="*/ 1550194 h 1550194"/>
                <a:gd name="connsiteX1" fmla="*/ 785812 w 1321594"/>
                <a:gd name="connsiteY1" fmla="*/ 1235869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7144 w 1321594"/>
                <a:gd name="connsiteY6" fmla="*/ 595313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71462 w 1321594"/>
                <a:gd name="connsiteY12" fmla="*/ 442913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21593 w 1321594"/>
                <a:gd name="connsiteY0" fmla="*/ 1550194 h 1550194"/>
                <a:gd name="connsiteX1" fmla="*/ 785812 w 1321594"/>
                <a:gd name="connsiteY1" fmla="*/ 1235869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7144 w 1321594"/>
                <a:gd name="connsiteY6" fmla="*/ 595313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38125 w 1321594"/>
                <a:gd name="connsiteY12" fmla="*/ 438150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21593 w 1321594"/>
                <a:gd name="connsiteY0" fmla="*/ 1550194 h 1550194"/>
                <a:gd name="connsiteX1" fmla="*/ 652462 w 1321594"/>
                <a:gd name="connsiteY1" fmla="*/ 1359694 h 1550194"/>
                <a:gd name="connsiteX2" fmla="*/ 314325 w 1321594"/>
                <a:gd name="connsiteY2" fmla="*/ 940594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7144 w 1321594"/>
                <a:gd name="connsiteY6" fmla="*/ 595313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38125 w 1321594"/>
                <a:gd name="connsiteY12" fmla="*/ 438150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21593 w 1321594"/>
                <a:gd name="connsiteY0" fmla="*/ 1550194 h 1550194"/>
                <a:gd name="connsiteX1" fmla="*/ 652462 w 1321594"/>
                <a:gd name="connsiteY1" fmla="*/ 1359694 h 1550194"/>
                <a:gd name="connsiteX2" fmla="*/ 140494 w 1321594"/>
                <a:gd name="connsiteY2" fmla="*/ 1193007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7144 w 1321594"/>
                <a:gd name="connsiteY6" fmla="*/ 595313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38125 w 1321594"/>
                <a:gd name="connsiteY12" fmla="*/ 438150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21593 w 1321594"/>
                <a:gd name="connsiteY0" fmla="*/ 1550194 h 1550194"/>
                <a:gd name="connsiteX1" fmla="*/ 652462 w 1321594"/>
                <a:gd name="connsiteY1" fmla="*/ 1359694 h 1550194"/>
                <a:gd name="connsiteX2" fmla="*/ 140494 w 1321594"/>
                <a:gd name="connsiteY2" fmla="*/ 1193007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7144 w 1321594"/>
                <a:gd name="connsiteY6" fmla="*/ 595313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38125 w 1321594"/>
                <a:gd name="connsiteY12" fmla="*/ 438150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21593 w 1321594"/>
                <a:gd name="connsiteY0" fmla="*/ 1550194 h 1550194"/>
                <a:gd name="connsiteX1" fmla="*/ 652462 w 1321594"/>
                <a:gd name="connsiteY1" fmla="*/ 1359694 h 1550194"/>
                <a:gd name="connsiteX2" fmla="*/ 140494 w 1321594"/>
                <a:gd name="connsiteY2" fmla="*/ 1193007 h 1550194"/>
                <a:gd name="connsiteX3" fmla="*/ 114300 w 1321594"/>
                <a:gd name="connsiteY3" fmla="*/ 797719 h 1550194"/>
                <a:gd name="connsiteX4" fmla="*/ 30956 w 1321594"/>
                <a:gd name="connsiteY4" fmla="*/ 709613 h 1550194"/>
                <a:gd name="connsiteX5" fmla="*/ 2381 w 1321594"/>
                <a:gd name="connsiteY5" fmla="*/ 635794 h 1550194"/>
                <a:gd name="connsiteX6" fmla="*/ 7144 w 1321594"/>
                <a:gd name="connsiteY6" fmla="*/ 595313 h 1550194"/>
                <a:gd name="connsiteX7" fmla="*/ 28575 w 1321594"/>
                <a:gd name="connsiteY7" fmla="*/ 566738 h 1550194"/>
                <a:gd name="connsiteX8" fmla="*/ 88106 w 1321594"/>
                <a:gd name="connsiteY8" fmla="*/ 528638 h 1550194"/>
                <a:gd name="connsiteX9" fmla="*/ 192881 w 1321594"/>
                <a:gd name="connsiteY9" fmla="*/ 502444 h 1550194"/>
                <a:gd name="connsiteX10" fmla="*/ 283368 w 1321594"/>
                <a:gd name="connsiteY10" fmla="*/ 483394 h 1550194"/>
                <a:gd name="connsiteX11" fmla="*/ 304800 w 1321594"/>
                <a:gd name="connsiteY11" fmla="*/ 469107 h 1550194"/>
                <a:gd name="connsiteX12" fmla="*/ 238125 w 1321594"/>
                <a:gd name="connsiteY12" fmla="*/ 438150 h 1550194"/>
                <a:gd name="connsiteX13" fmla="*/ 80962 w 1321594"/>
                <a:gd name="connsiteY13" fmla="*/ 402432 h 1550194"/>
                <a:gd name="connsiteX14" fmla="*/ 16668 w 1321594"/>
                <a:gd name="connsiteY14" fmla="*/ 381000 h 1550194"/>
                <a:gd name="connsiteX15" fmla="*/ 0 w 1321594"/>
                <a:gd name="connsiteY15" fmla="*/ 364332 h 1550194"/>
                <a:gd name="connsiteX16" fmla="*/ 57150 w 1321594"/>
                <a:gd name="connsiteY16" fmla="*/ 342900 h 1550194"/>
                <a:gd name="connsiteX17" fmla="*/ 140494 w 1321594"/>
                <a:gd name="connsiteY17" fmla="*/ 330994 h 1550194"/>
                <a:gd name="connsiteX18" fmla="*/ 209550 w 1321594"/>
                <a:gd name="connsiteY18" fmla="*/ 309563 h 1550194"/>
                <a:gd name="connsiteX19" fmla="*/ 211931 w 1321594"/>
                <a:gd name="connsiteY19" fmla="*/ 300038 h 1550194"/>
                <a:gd name="connsiteX20" fmla="*/ 90487 w 1321594"/>
                <a:gd name="connsiteY20" fmla="*/ 269082 h 1550194"/>
                <a:gd name="connsiteX21" fmla="*/ 52387 w 1321594"/>
                <a:gd name="connsiteY21" fmla="*/ 254794 h 1550194"/>
                <a:gd name="connsiteX22" fmla="*/ 47625 w 1321594"/>
                <a:gd name="connsiteY22" fmla="*/ 238125 h 1550194"/>
                <a:gd name="connsiteX23" fmla="*/ 130968 w 1321594"/>
                <a:gd name="connsiteY23" fmla="*/ 216694 h 1550194"/>
                <a:gd name="connsiteX24" fmla="*/ 164306 w 1321594"/>
                <a:gd name="connsiteY24" fmla="*/ 211932 h 1550194"/>
                <a:gd name="connsiteX25" fmla="*/ 150018 w 1321594"/>
                <a:gd name="connsiteY25" fmla="*/ 200025 h 1550194"/>
                <a:gd name="connsiteX26" fmla="*/ 107156 w 1321594"/>
                <a:gd name="connsiteY26" fmla="*/ 180975 h 1550194"/>
                <a:gd name="connsiteX27" fmla="*/ 76200 w 1321594"/>
                <a:gd name="connsiteY27" fmla="*/ 169069 h 1550194"/>
                <a:gd name="connsiteX28" fmla="*/ 109537 w 1321594"/>
                <a:gd name="connsiteY28" fmla="*/ 150019 h 1550194"/>
                <a:gd name="connsiteX29" fmla="*/ 135731 w 1321594"/>
                <a:gd name="connsiteY29" fmla="*/ 135732 h 1550194"/>
                <a:gd name="connsiteX30" fmla="*/ 100012 w 1321594"/>
                <a:gd name="connsiteY30" fmla="*/ 111919 h 1550194"/>
                <a:gd name="connsiteX31" fmla="*/ 92868 w 1321594"/>
                <a:gd name="connsiteY31" fmla="*/ 102394 h 1550194"/>
                <a:gd name="connsiteX32" fmla="*/ 114300 w 1321594"/>
                <a:gd name="connsiteY32" fmla="*/ 85725 h 1550194"/>
                <a:gd name="connsiteX33" fmla="*/ 109537 w 1321594"/>
                <a:gd name="connsiteY33" fmla="*/ 54769 h 1550194"/>
                <a:gd name="connsiteX34" fmla="*/ 107156 w 1321594"/>
                <a:gd name="connsiteY34" fmla="*/ 40482 h 1550194"/>
                <a:gd name="connsiteX35" fmla="*/ 114300 w 1321594"/>
                <a:gd name="connsiteY35" fmla="*/ 23813 h 1550194"/>
                <a:gd name="connsiteX36" fmla="*/ 107156 w 1321594"/>
                <a:gd name="connsiteY36" fmla="*/ 2382 h 1550194"/>
                <a:gd name="connsiteX37" fmla="*/ 1321594 w 1321594"/>
                <a:gd name="connsiteY37" fmla="*/ 0 h 1550194"/>
                <a:gd name="connsiteX38" fmla="*/ 1321593 w 1321594"/>
                <a:gd name="connsiteY38" fmla="*/ 1550194 h 1550194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114300 w 1321594"/>
                <a:gd name="connsiteY3" fmla="*/ 797719 h 1540669"/>
                <a:gd name="connsiteX4" fmla="*/ 30956 w 1321594"/>
                <a:gd name="connsiteY4" fmla="*/ 709613 h 1540669"/>
                <a:gd name="connsiteX5" fmla="*/ 2381 w 1321594"/>
                <a:gd name="connsiteY5" fmla="*/ 635794 h 1540669"/>
                <a:gd name="connsiteX6" fmla="*/ 7144 w 1321594"/>
                <a:gd name="connsiteY6" fmla="*/ 595313 h 1540669"/>
                <a:gd name="connsiteX7" fmla="*/ 28575 w 1321594"/>
                <a:gd name="connsiteY7" fmla="*/ 566738 h 1540669"/>
                <a:gd name="connsiteX8" fmla="*/ 88106 w 1321594"/>
                <a:gd name="connsiteY8" fmla="*/ 528638 h 1540669"/>
                <a:gd name="connsiteX9" fmla="*/ 192881 w 1321594"/>
                <a:gd name="connsiteY9" fmla="*/ 502444 h 1540669"/>
                <a:gd name="connsiteX10" fmla="*/ 283368 w 1321594"/>
                <a:gd name="connsiteY10" fmla="*/ 483394 h 1540669"/>
                <a:gd name="connsiteX11" fmla="*/ 304800 w 1321594"/>
                <a:gd name="connsiteY11" fmla="*/ 469107 h 1540669"/>
                <a:gd name="connsiteX12" fmla="*/ 238125 w 1321594"/>
                <a:gd name="connsiteY12" fmla="*/ 438150 h 1540669"/>
                <a:gd name="connsiteX13" fmla="*/ 80962 w 1321594"/>
                <a:gd name="connsiteY13" fmla="*/ 402432 h 1540669"/>
                <a:gd name="connsiteX14" fmla="*/ 16668 w 1321594"/>
                <a:gd name="connsiteY14" fmla="*/ 381000 h 1540669"/>
                <a:gd name="connsiteX15" fmla="*/ 0 w 1321594"/>
                <a:gd name="connsiteY15" fmla="*/ 364332 h 1540669"/>
                <a:gd name="connsiteX16" fmla="*/ 57150 w 1321594"/>
                <a:gd name="connsiteY16" fmla="*/ 342900 h 1540669"/>
                <a:gd name="connsiteX17" fmla="*/ 140494 w 1321594"/>
                <a:gd name="connsiteY17" fmla="*/ 330994 h 1540669"/>
                <a:gd name="connsiteX18" fmla="*/ 209550 w 1321594"/>
                <a:gd name="connsiteY18" fmla="*/ 309563 h 1540669"/>
                <a:gd name="connsiteX19" fmla="*/ 211931 w 1321594"/>
                <a:gd name="connsiteY19" fmla="*/ 300038 h 1540669"/>
                <a:gd name="connsiteX20" fmla="*/ 90487 w 1321594"/>
                <a:gd name="connsiteY20" fmla="*/ 269082 h 1540669"/>
                <a:gd name="connsiteX21" fmla="*/ 52387 w 1321594"/>
                <a:gd name="connsiteY21" fmla="*/ 254794 h 1540669"/>
                <a:gd name="connsiteX22" fmla="*/ 47625 w 1321594"/>
                <a:gd name="connsiteY22" fmla="*/ 238125 h 1540669"/>
                <a:gd name="connsiteX23" fmla="*/ 130968 w 1321594"/>
                <a:gd name="connsiteY23" fmla="*/ 216694 h 1540669"/>
                <a:gd name="connsiteX24" fmla="*/ 164306 w 1321594"/>
                <a:gd name="connsiteY24" fmla="*/ 211932 h 1540669"/>
                <a:gd name="connsiteX25" fmla="*/ 150018 w 1321594"/>
                <a:gd name="connsiteY25" fmla="*/ 200025 h 1540669"/>
                <a:gd name="connsiteX26" fmla="*/ 107156 w 1321594"/>
                <a:gd name="connsiteY26" fmla="*/ 180975 h 1540669"/>
                <a:gd name="connsiteX27" fmla="*/ 76200 w 1321594"/>
                <a:gd name="connsiteY27" fmla="*/ 169069 h 1540669"/>
                <a:gd name="connsiteX28" fmla="*/ 109537 w 1321594"/>
                <a:gd name="connsiteY28" fmla="*/ 150019 h 1540669"/>
                <a:gd name="connsiteX29" fmla="*/ 135731 w 1321594"/>
                <a:gd name="connsiteY29" fmla="*/ 135732 h 1540669"/>
                <a:gd name="connsiteX30" fmla="*/ 100012 w 1321594"/>
                <a:gd name="connsiteY30" fmla="*/ 111919 h 1540669"/>
                <a:gd name="connsiteX31" fmla="*/ 92868 w 1321594"/>
                <a:gd name="connsiteY31" fmla="*/ 102394 h 1540669"/>
                <a:gd name="connsiteX32" fmla="*/ 114300 w 1321594"/>
                <a:gd name="connsiteY32" fmla="*/ 85725 h 1540669"/>
                <a:gd name="connsiteX33" fmla="*/ 109537 w 1321594"/>
                <a:gd name="connsiteY33" fmla="*/ 54769 h 1540669"/>
                <a:gd name="connsiteX34" fmla="*/ 107156 w 1321594"/>
                <a:gd name="connsiteY34" fmla="*/ 40482 h 1540669"/>
                <a:gd name="connsiteX35" fmla="*/ 114300 w 1321594"/>
                <a:gd name="connsiteY35" fmla="*/ 23813 h 1540669"/>
                <a:gd name="connsiteX36" fmla="*/ 107156 w 1321594"/>
                <a:gd name="connsiteY36" fmla="*/ 2382 h 1540669"/>
                <a:gd name="connsiteX37" fmla="*/ 1321594 w 1321594"/>
                <a:gd name="connsiteY37" fmla="*/ 0 h 1540669"/>
                <a:gd name="connsiteX38" fmla="*/ 1319212 w 1321594"/>
                <a:gd name="connsiteY38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114300 w 1321594"/>
                <a:gd name="connsiteY3" fmla="*/ 797719 h 1540669"/>
                <a:gd name="connsiteX4" fmla="*/ 30956 w 1321594"/>
                <a:gd name="connsiteY4" fmla="*/ 709613 h 1540669"/>
                <a:gd name="connsiteX5" fmla="*/ 2381 w 1321594"/>
                <a:gd name="connsiteY5" fmla="*/ 635794 h 1540669"/>
                <a:gd name="connsiteX6" fmla="*/ 7144 w 1321594"/>
                <a:gd name="connsiteY6" fmla="*/ 595313 h 1540669"/>
                <a:gd name="connsiteX7" fmla="*/ 28575 w 1321594"/>
                <a:gd name="connsiteY7" fmla="*/ 566738 h 1540669"/>
                <a:gd name="connsiteX8" fmla="*/ 88106 w 1321594"/>
                <a:gd name="connsiteY8" fmla="*/ 528638 h 1540669"/>
                <a:gd name="connsiteX9" fmla="*/ 192881 w 1321594"/>
                <a:gd name="connsiteY9" fmla="*/ 502444 h 1540669"/>
                <a:gd name="connsiteX10" fmla="*/ 283368 w 1321594"/>
                <a:gd name="connsiteY10" fmla="*/ 483394 h 1540669"/>
                <a:gd name="connsiteX11" fmla="*/ 304800 w 1321594"/>
                <a:gd name="connsiteY11" fmla="*/ 469107 h 1540669"/>
                <a:gd name="connsiteX12" fmla="*/ 238125 w 1321594"/>
                <a:gd name="connsiteY12" fmla="*/ 438150 h 1540669"/>
                <a:gd name="connsiteX13" fmla="*/ 80962 w 1321594"/>
                <a:gd name="connsiteY13" fmla="*/ 402432 h 1540669"/>
                <a:gd name="connsiteX14" fmla="*/ 16668 w 1321594"/>
                <a:gd name="connsiteY14" fmla="*/ 381000 h 1540669"/>
                <a:gd name="connsiteX15" fmla="*/ 0 w 1321594"/>
                <a:gd name="connsiteY15" fmla="*/ 364332 h 1540669"/>
                <a:gd name="connsiteX16" fmla="*/ 57150 w 1321594"/>
                <a:gd name="connsiteY16" fmla="*/ 342900 h 1540669"/>
                <a:gd name="connsiteX17" fmla="*/ 140494 w 1321594"/>
                <a:gd name="connsiteY17" fmla="*/ 330994 h 1540669"/>
                <a:gd name="connsiteX18" fmla="*/ 209550 w 1321594"/>
                <a:gd name="connsiteY18" fmla="*/ 309563 h 1540669"/>
                <a:gd name="connsiteX19" fmla="*/ 211931 w 1321594"/>
                <a:gd name="connsiteY19" fmla="*/ 300038 h 1540669"/>
                <a:gd name="connsiteX20" fmla="*/ 90487 w 1321594"/>
                <a:gd name="connsiteY20" fmla="*/ 269082 h 1540669"/>
                <a:gd name="connsiteX21" fmla="*/ 52387 w 1321594"/>
                <a:gd name="connsiteY21" fmla="*/ 254794 h 1540669"/>
                <a:gd name="connsiteX22" fmla="*/ 47625 w 1321594"/>
                <a:gd name="connsiteY22" fmla="*/ 238125 h 1540669"/>
                <a:gd name="connsiteX23" fmla="*/ 130968 w 1321594"/>
                <a:gd name="connsiteY23" fmla="*/ 216694 h 1540669"/>
                <a:gd name="connsiteX24" fmla="*/ 164306 w 1321594"/>
                <a:gd name="connsiteY24" fmla="*/ 211932 h 1540669"/>
                <a:gd name="connsiteX25" fmla="*/ 150018 w 1321594"/>
                <a:gd name="connsiteY25" fmla="*/ 200025 h 1540669"/>
                <a:gd name="connsiteX26" fmla="*/ 107156 w 1321594"/>
                <a:gd name="connsiteY26" fmla="*/ 180975 h 1540669"/>
                <a:gd name="connsiteX27" fmla="*/ 76200 w 1321594"/>
                <a:gd name="connsiteY27" fmla="*/ 169069 h 1540669"/>
                <a:gd name="connsiteX28" fmla="*/ 109537 w 1321594"/>
                <a:gd name="connsiteY28" fmla="*/ 150019 h 1540669"/>
                <a:gd name="connsiteX29" fmla="*/ 135731 w 1321594"/>
                <a:gd name="connsiteY29" fmla="*/ 135732 h 1540669"/>
                <a:gd name="connsiteX30" fmla="*/ 100012 w 1321594"/>
                <a:gd name="connsiteY30" fmla="*/ 111919 h 1540669"/>
                <a:gd name="connsiteX31" fmla="*/ 92868 w 1321594"/>
                <a:gd name="connsiteY31" fmla="*/ 102394 h 1540669"/>
                <a:gd name="connsiteX32" fmla="*/ 114300 w 1321594"/>
                <a:gd name="connsiteY32" fmla="*/ 85725 h 1540669"/>
                <a:gd name="connsiteX33" fmla="*/ 109537 w 1321594"/>
                <a:gd name="connsiteY33" fmla="*/ 54769 h 1540669"/>
                <a:gd name="connsiteX34" fmla="*/ 107156 w 1321594"/>
                <a:gd name="connsiteY34" fmla="*/ 40482 h 1540669"/>
                <a:gd name="connsiteX35" fmla="*/ 114300 w 1321594"/>
                <a:gd name="connsiteY35" fmla="*/ 23813 h 1540669"/>
                <a:gd name="connsiteX36" fmla="*/ 107156 w 1321594"/>
                <a:gd name="connsiteY36" fmla="*/ 2382 h 1540669"/>
                <a:gd name="connsiteX37" fmla="*/ 1321594 w 1321594"/>
                <a:gd name="connsiteY37" fmla="*/ 0 h 1540669"/>
                <a:gd name="connsiteX38" fmla="*/ 1319212 w 1321594"/>
                <a:gd name="connsiteY38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114300 w 1321594"/>
                <a:gd name="connsiteY4" fmla="*/ 797719 h 1540669"/>
                <a:gd name="connsiteX5" fmla="*/ 30956 w 1321594"/>
                <a:gd name="connsiteY5" fmla="*/ 709613 h 1540669"/>
                <a:gd name="connsiteX6" fmla="*/ 2381 w 1321594"/>
                <a:gd name="connsiteY6" fmla="*/ 635794 h 1540669"/>
                <a:gd name="connsiteX7" fmla="*/ 7144 w 1321594"/>
                <a:gd name="connsiteY7" fmla="*/ 595313 h 1540669"/>
                <a:gd name="connsiteX8" fmla="*/ 28575 w 1321594"/>
                <a:gd name="connsiteY8" fmla="*/ 566738 h 1540669"/>
                <a:gd name="connsiteX9" fmla="*/ 88106 w 1321594"/>
                <a:gd name="connsiteY9" fmla="*/ 528638 h 1540669"/>
                <a:gd name="connsiteX10" fmla="*/ 192881 w 1321594"/>
                <a:gd name="connsiteY10" fmla="*/ 502444 h 1540669"/>
                <a:gd name="connsiteX11" fmla="*/ 283368 w 1321594"/>
                <a:gd name="connsiteY11" fmla="*/ 483394 h 1540669"/>
                <a:gd name="connsiteX12" fmla="*/ 304800 w 1321594"/>
                <a:gd name="connsiteY12" fmla="*/ 469107 h 1540669"/>
                <a:gd name="connsiteX13" fmla="*/ 238125 w 1321594"/>
                <a:gd name="connsiteY13" fmla="*/ 438150 h 1540669"/>
                <a:gd name="connsiteX14" fmla="*/ 80962 w 1321594"/>
                <a:gd name="connsiteY14" fmla="*/ 402432 h 1540669"/>
                <a:gd name="connsiteX15" fmla="*/ 16668 w 1321594"/>
                <a:gd name="connsiteY15" fmla="*/ 381000 h 1540669"/>
                <a:gd name="connsiteX16" fmla="*/ 0 w 1321594"/>
                <a:gd name="connsiteY16" fmla="*/ 364332 h 1540669"/>
                <a:gd name="connsiteX17" fmla="*/ 57150 w 1321594"/>
                <a:gd name="connsiteY17" fmla="*/ 342900 h 1540669"/>
                <a:gd name="connsiteX18" fmla="*/ 140494 w 1321594"/>
                <a:gd name="connsiteY18" fmla="*/ 330994 h 1540669"/>
                <a:gd name="connsiteX19" fmla="*/ 209550 w 1321594"/>
                <a:gd name="connsiteY19" fmla="*/ 309563 h 1540669"/>
                <a:gd name="connsiteX20" fmla="*/ 211931 w 1321594"/>
                <a:gd name="connsiteY20" fmla="*/ 300038 h 1540669"/>
                <a:gd name="connsiteX21" fmla="*/ 90487 w 1321594"/>
                <a:gd name="connsiteY21" fmla="*/ 269082 h 1540669"/>
                <a:gd name="connsiteX22" fmla="*/ 52387 w 1321594"/>
                <a:gd name="connsiteY22" fmla="*/ 254794 h 1540669"/>
                <a:gd name="connsiteX23" fmla="*/ 47625 w 1321594"/>
                <a:gd name="connsiteY23" fmla="*/ 238125 h 1540669"/>
                <a:gd name="connsiteX24" fmla="*/ 130968 w 1321594"/>
                <a:gd name="connsiteY24" fmla="*/ 216694 h 1540669"/>
                <a:gd name="connsiteX25" fmla="*/ 164306 w 1321594"/>
                <a:gd name="connsiteY25" fmla="*/ 211932 h 1540669"/>
                <a:gd name="connsiteX26" fmla="*/ 150018 w 1321594"/>
                <a:gd name="connsiteY26" fmla="*/ 200025 h 1540669"/>
                <a:gd name="connsiteX27" fmla="*/ 107156 w 1321594"/>
                <a:gd name="connsiteY27" fmla="*/ 180975 h 1540669"/>
                <a:gd name="connsiteX28" fmla="*/ 76200 w 1321594"/>
                <a:gd name="connsiteY28" fmla="*/ 169069 h 1540669"/>
                <a:gd name="connsiteX29" fmla="*/ 109537 w 1321594"/>
                <a:gd name="connsiteY29" fmla="*/ 150019 h 1540669"/>
                <a:gd name="connsiteX30" fmla="*/ 135731 w 1321594"/>
                <a:gd name="connsiteY30" fmla="*/ 135732 h 1540669"/>
                <a:gd name="connsiteX31" fmla="*/ 100012 w 1321594"/>
                <a:gd name="connsiteY31" fmla="*/ 111919 h 1540669"/>
                <a:gd name="connsiteX32" fmla="*/ 92868 w 1321594"/>
                <a:gd name="connsiteY32" fmla="*/ 102394 h 1540669"/>
                <a:gd name="connsiteX33" fmla="*/ 114300 w 1321594"/>
                <a:gd name="connsiteY33" fmla="*/ 85725 h 1540669"/>
                <a:gd name="connsiteX34" fmla="*/ 109537 w 1321594"/>
                <a:gd name="connsiteY34" fmla="*/ 54769 h 1540669"/>
                <a:gd name="connsiteX35" fmla="*/ 107156 w 1321594"/>
                <a:gd name="connsiteY35" fmla="*/ 40482 h 1540669"/>
                <a:gd name="connsiteX36" fmla="*/ 114300 w 1321594"/>
                <a:gd name="connsiteY36" fmla="*/ 23813 h 1540669"/>
                <a:gd name="connsiteX37" fmla="*/ 107156 w 1321594"/>
                <a:gd name="connsiteY37" fmla="*/ 2382 h 1540669"/>
                <a:gd name="connsiteX38" fmla="*/ 1321594 w 1321594"/>
                <a:gd name="connsiteY38" fmla="*/ 0 h 1540669"/>
                <a:gd name="connsiteX39" fmla="*/ 1319212 w 1321594"/>
                <a:gd name="connsiteY39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11905 w 1321594"/>
                <a:gd name="connsiteY4" fmla="*/ 1078380 h 1540669"/>
                <a:gd name="connsiteX5" fmla="*/ 114300 w 1321594"/>
                <a:gd name="connsiteY5" fmla="*/ 797719 h 1540669"/>
                <a:gd name="connsiteX6" fmla="*/ 30956 w 1321594"/>
                <a:gd name="connsiteY6" fmla="*/ 709613 h 1540669"/>
                <a:gd name="connsiteX7" fmla="*/ 2381 w 1321594"/>
                <a:gd name="connsiteY7" fmla="*/ 635794 h 1540669"/>
                <a:gd name="connsiteX8" fmla="*/ 7144 w 1321594"/>
                <a:gd name="connsiteY8" fmla="*/ 595313 h 1540669"/>
                <a:gd name="connsiteX9" fmla="*/ 28575 w 1321594"/>
                <a:gd name="connsiteY9" fmla="*/ 566738 h 1540669"/>
                <a:gd name="connsiteX10" fmla="*/ 88106 w 1321594"/>
                <a:gd name="connsiteY10" fmla="*/ 528638 h 1540669"/>
                <a:gd name="connsiteX11" fmla="*/ 192881 w 1321594"/>
                <a:gd name="connsiteY11" fmla="*/ 502444 h 1540669"/>
                <a:gd name="connsiteX12" fmla="*/ 283368 w 1321594"/>
                <a:gd name="connsiteY12" fmla="*/ 483394 h 1540669"/>
                <a:gd name="connsiteX13" fmla="*/ 304800 w 1321594"/>
                <a:gd name="connsiteY13" fmla="*/ 469107 h 1540669"/>
                <a:gd name="connsiteX14" fmla="*/ 238125 w 1321594"/>
                <a:gd name="connsiteY14" fmla="*/ 438150 h 1540669"/>
                <a:gd name="connsiteX15" fmla="*/ 80962 w 1321594"/>
                <a:gd name="connsiteY15" fmla="*/ 402432 h 1540669"/>
                <a:gd name="connsiteX16" fmla="*/ 16668 w 1321594"/>
                <a:gd name="connsiteY16" fmla="*/ 381000 h 1540669"/>
                <a:gd name="connsiteX17" fmla="*/ 0 w 1321594"/>
                <a:gd name="connsiteY17" fmla="*/ 364332 h 1540669"/>
                <a:gd name="connsiteX18" fmla="*/ 57150 w 1321594"/>
                <a:gd name="connsiteY18" fmla="*/ 342900 h 1540669"/>
                <a:gd name="connsiteX19" fmla="*/ 140494 w 1321594"/>
                <a:gd name="connsiteY19" fmla="*/ 330994 h 1540669"/>
                <a:gd name="connsiteX20" fmla="*/ 209550 w 1321594"/>
                <a:gd name="connsiteY20" fmla="*/ 309563 h 1540669"/>
                <a:gd name="connsiteX21" fmla="*/ 211931 w 1321594"/>
                <a:gd name="connsiteY21" fmla="*/ 300038 h 1540669"/>
                <a:gd name="connsiteX22" fmla="*/ 90487 w 1321594"/>
                <a:gd name="connsiteY22" fmla="*/ 269082 h 1540669"/>
                <a:gd name="connsiteX23" fmla="*/ 52387 w 1321594"/>
                <a:gd name="connsiteY23" fmla="*/ 254794 h 1540669"/>
                <a:gd name="connsiteX24" fmla="*/ 47625 w 1321594"/>
                <a:gd name="connsiteY24" fmla="*/ 238125 h 1540669"/>
                <a:gd name="connsiteX25" fmla="*/ 130968 w 1321594"/>
                <a:gd name="connsiteY25" fmla="*/ 216694 h 1540669"/>
                <a:gd name="connsiteX26" fmla="*/ 164306 w 1321594"/>
                <a:gd name="connsiteY26" fmla="*/ 211932 h 1540669"/>
                <a:gd name="connsiteX27" fmla="*/ 150018 w 1321594"/>
                <a:gd name="connsiteY27" fmla="*/ 200025 h 1540669"/>
                <a:gd name="connsiteX28" fmla="*/ 107156 w 1321594"/>
                <a:gd name="connsiteY28" fmla="*/ 180975 h 1540669"/>
                <a:gd name="connsiteX29" fmla="*/ 76200 w 1321594"/>
                <a:gd name="connsiteY29" fmla="*/ 169069 h 1540669"/>
                <a:gd name="connsiteX30" fmla="*/ 109537 w 1321594"/>
                <a:gd name="connsiteY30" fmla="*/ 150019 h 1540669"/>
                <a:gd name="connsiteX31" fmla="*/ 135731 w 1321594"/>
                <a:gd name="connsiteY31" fmla="*/ 135732 h 1540669"/>
                <a:gd name="connsiteX32" fmla="*/ 100012 w 1321594"/>
                <a:gd name="connsiteY32" fmla="*/ 111919 h 1540669"/>
                <a:gd name="connsiteX33" fmla="*/ 92868 w 1321594"/>
                <a:gd name="connsiteY33" fmla="*/ 102394 h 1540669"/>
                <a:gd name="connsiteX34" fmla="*/ 114300 w 1321594"/>
                <a:gd name="connsiteY34" fmla="*/ 85725 h 1540669"/>
                <a:gd name="connsiteX35" fmla="*/ 109537 w 1321594"/>
                <a:gd name="connsiteY35" fmla="*/ 54769 h 1540669"/>
                <a:gd name="connsiteX36" fmla="*/ 107156 w 1321594"/>
                <a:gd name="connsiteY36" fmla="*/ 40482 h 1540669"/>
                <a:gd name="connsiteX37" fmla="*/ 114300 w 1321594"/>
                <a:gd name="connsiteY37" fmla="*/ 23813 h 1540669"/>
                <a:gd name="connsiteX38" fmla="*/ 107156 w 1321594"/>
                <a:gd name="connsiteY38" fmla="*/ 2382 h 1540669"/>
                <a:gd name="connsiteX39" fmla="*/ 1321594 w 1321594"/>
                <a:gd name="connsiteY39" fmla="*/ 0 h 1540669"/>
                <a:gd name="connsiteX40" fmla="*/ 1319212 w 1321594"/>
                <a:gd name="connsiteY40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11905 w 1321594"/>
                <a:gd name="connsiteY4" fmla="*/ 1078380 h 1540669"/>
                <a:gd name="connsiteX5" fmla="*/ 114300 w 1321594"/>
                <a:gd name="connsiteY5" fmla="*/ 797719 h 1540669"/>
                <a:gd name="connsiteX6" fmla="*/ 30956 w 1321594"/>
                <a:gd name="connsiteY6" fmla="*/ 709613 h 1540669"/>
                <a:gd name="connsiteX7" fmla="*/ 2381 w 1321594"/>
                <a:gd name="connsiteY7" fmla="*/ 635794 h 1540669"/>
                <a:gd name="connsiteX8" fmla="*/ 7144 w 1321594"/>
                <a:gd name="connsiteY8" fmla="*/ 595313 h 1540669"/>
                <a:gd name="connsiteX9" fmla="*/ 28575 w 1321594"/>
                <a:gd name="connsiteY9" fmla="*/ 566738 h 1540669"/>
                <a:gd name="connsiteX10" fmla="*/ 88106 w 1321594"/>
                <a:gd name="connsiteY10" fmla="*/ 528638 h 1540669"/>
                <a:gd name="connsiteX11" fmla="*/ 192881 w 1321594"/>
                <a:gd name="connsiteY11" fmla="*/ 502444 h 1540669"/>
                <a:gd name="connsiteX12" fmla="*/ 283368 w 1321594"/>
                <a:gd name="connsiteY12" fmla="*/ 483394 h 1540669"/>
                <a:gd name="connsiteX13" fmla="*/ 304800 w 1321594"/>
                <a:gd name="connsiteY13" fmla="*/ 469107 h 1540669"/>
                <a:gd name="connsiteX14" fmla="*/ 238125 w 1321594"/>
                <a:gd name="connsiteY14" fmla="*/ 438150 h 1540669"/>
                <a:gd name="connsiteX15" fmla="*/ 80962 w 1321594"/>
                <a:gd name="connsiteY15" fmla="*/ 402432 h 1540669"/>
                <a:gd name="connsiteX16" fmla="*/ 16668 w 1321594"/>
                <a:gd name="connsiteY16" fmla="*/ 381000 h 1540669"/>
                <a:gd name="connsiteX17" fmla="*/ 0 w 1321594"/>
                <a:gd name="connsiteY17" fmla="*/ 364332 h 1540669"/>
                <a:gd name="connsiteX18" fmla="*/ 57150 w 1321594"/>
                <a:gd name="connsiteY18" fmla="*/ 342900 h 1540669"/>
                <a:gd name="connsiteX19" fmla="*/ 140494 w 1321594"/>
                <a:gd name="connsiteY19" fmla="*/ 330994 h 1540669"/>
                <a:gd name="connsiteX20" fmla="*/ 209550 w 1321594"/>
                <a:gd name="connsiteY20" fmla="*/ 309563 h 1540669"/>
                <a:gd name="connsiteX21" fmla="*/ 211931 w 1321594"/>
                <a:gd name="connsiteY21" fmla="*/ 300038 h 1540669"/>
                <a:gd name="connsiteX22" fmla="*/ 90487 w 1321594"/>
                <a:gd name="connsiteY22" fmla="*/ 269082 h 1540669"/>
                <a:gd name="connsiteX23" fmla="*/ 52387 w 1321594"/>
                <a:gd name="connsiteY23" fmla="*/ 254794 h 1540669"/>
                <a:gd name="connsiteX24" fmla="*/ 47625 w 1321594"/>
                <a:gd name="connsiteY24" fmla="*/ 238125 h 1540669"/>
                <a:gd name="connsiteX25" fmla="*/ 130968 w 1321594"/>
                <a:gd name="connsiteY25" fmla="*/ 216694 h 1540669"/>
                <a:gd name="connsiteX26" fmla="*/ 164306 w 1321594"/>
                <a:gd name="connsiteY26" fmla="*/ 211932 h 1540669"/>
                <a:gd name="connsiteX27" fmla="*/ 150018 w 1321594"/>
                <a:gd name="connsiteY27" fmla="*/ 200025 h 1540669"/>
                <a:gd name="connsiteX28" fmla="*/ 107156 w 1321594"/>
                <a:gd name="connsiteY28" fmla="*/ 180975 h 1540669"/>
                <a:gd name="connsiteX29" fmla="*/ 76200 w 1321594"/>
                <a:gd name="connsiteY29" fmla="*/ 169069 h 1540669"/>
                <a:gd name="connsiteX30" fmla="*/ 109537 w 1321594"/>
                <a:gd name="connsiteY30" fmla="*/ 150019 h 1540669"/>
                <a:gd name="connsiteX31" fmla="*/ 135731 w 1321594"/>
                <a:gd name="connsiteY31" fmla="*/ 135732 h 1540669"/>
                <a:gd name="connsiteX32" fmla="*/ 100012 w 1321594"/>
                <a:gd name="connsiteY32" fmla="*/ 111919 h 1540669"/>
                <a:gd name="connsiteX33" fmla="*/ 92868 w 1321594"/>
                <a:gd name="connsiteY33" fmla="*/ 102394 h 1540669"/>
                <a:gd name="connsiteX34" fmla="*/ 114300 w 1321594"/>
                <a:gd name="connsiteY34" fmla="*/ 85725 h 1540669"/>
                <a:gd name="connsiteX35" fmla="*/ 109537 w 1321594"/>
                <a:gd name="connsiteY35" fmla="*/ 54769 h 1540669"/>
                <a:gd name="connsiteX36" fmla="*/ 107156 w 1321594"/>
                <a:gd name="connsiteY36" fmla="*/ 40482 h 1540669"/>
                <a:gd name="connsiteX37" fmla="*/ 114300 w 1321594"/>
                <a:gd name="connsiteY37" fmla="*/ 23813 h 1540669"/>
                <a:gd name="connsiteX38" fmla="*/ 107156 w 1321594"/>
                <a:gd name="connsiteY38" fmla="*/ 2382 h 1540669"/>
                <a:gd name="connsiteX39" fmla="*/ 1321594 w 1321594"/>
                <a:gd name="connsiteY39" fmla="*/ 0 h 1540669"/>
                <a:gd name="connsiteX40" fmla="*/ 1319212 w 1321594"/>
                <a:gd name="connsiteY40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11905 w 1321594"/>
                <a:gd name="connsiteY4" fmla="*/ 1078380 h 1540669"/>
                <a:gd name="connsiteX5" fmla="*/ 114300 w 1321594"/>
                <a:gd name="connsiteY5" fmla="*/ 797719 h 1540669"/>
                <a:gd name="connsiteX6" fmla="*/ 30956 w 1321594"/>
                <a:gd name="connsiteY6" fmla="*/ 709613 h 1540669"/>
                <a:gd name="connsiteX7" fmla="*/ 2381 w 1321594"/>
                <a:gd name="connsiteY7" fmla="*/ 635794 h 1540669"/>
                <a:gd name="connsiteX8" fmla="*/ 7144 w 1321594"/>
                <a:gd name="connsiteY8" fmla="*/ 595313 h 1540669"/>
                <a:gd name="connsiteX9" fmla="*/ 28575 w 1321594"/>
                <a:gd name="connsiteY9" fmla="*/ 566738 h 1540669"/>
                <a:gd name="connsiteX10" fmla="*/ 88106 w 1321594"/>
                <a:gd name="connsiteY10" fmla="*/ 528638 h 1540669"/>
                <a:gd name="connsiteX11" fmla="*/ 192881 w 1321594"/>
                <a:gd name="connsiteY11" fmla="*/ 502444 h 1540669"/>
                <a:gd name="connsiteX12" fmla="*/ 283368 w 1321594"/>
                <a:gd name="connsiteY12" fmla="*/ 483394 h 1540669"/>
                <a:gd name="connsiteX13" fmla="*/ 304800 w 1321594"/>
                <a:gd name="connsiteY13" fmla="*/ 469107 h 1540669"/>
                <a:gd name="connsiteX14" fmla="*/ 238125 w 1321594"/>
                <a:gd name="connsiteY14" fmla="*/ 438150 h 1540669"/>
                <a:gd name="connsiteX15" fmla="*/ 80962 w 1321594"/>
                <a:gd name="connsiteY15" fmla="*/ 402432 h 1540669"/>
                <a:gd name="connsiteX16" fmla="*/ 16668 w 1321594"/>
                <a:gd name="connsiteY16" fmla="*/ 381000 h 1540669"/>
                <a:gd name="connsiteX17" fmla="*/ 0 w 1321594"/>
                <a:gd name="connsiteY17" fmla="*/ 364332 h 1540669"/>
                <a:gd name="connsiteX18" fmla="*/ 57150 w 1321594"/>
                <a:gd name="connsiteY18" fmla="*/ 342900 h 1540669"/>
                <a:gd name="connsiteX19" fmla="*/ 140494 w 1321594"/>
                <a:gd name="connsiteY19" fmla="*/ 330994 h 1540669"/>
                <a:gd name="connsiteX20" fmla="*/ 209550 w 1321594"/>
                <a:gd name="connsiteY20" fmla="*/ 309563 h 1540669"/>
                <a:gd name="connsiteX21" fmla="*/ 211931 w 1321594"/>
                <a:gd name="connsiteY21" fmla="*/ 300038 h 1540669"/>
                <a:gd name="connsiteX22" fmla="*/ 90487 w 1321594"/>
                <a:gd name="connsiteY22" fmla="*/ 269082 h 1540669"/>
                <a:gd name="connsiteX23" fmla="*/ 52387 w 1321594"/>
                <a:gd name="connsiteY23" fmla="*/ 254794 h 1540669"/>
                <a:gd name="connsiteX24" fmla="*/ 47625 w 1321594"/>
                <a:gd name="connsiteY24" fmla="*/ 238125 h 1540669"/>
                <a:gd name="connsiteX25" fmla="*/ 130968 w 1321594"/>
                <a:gd name="connsiteY25" fmla="*/ 216694 h 1540669"/>
                <a:gd name="connsiteX26" fmla="*/ 164306 w 1321594"/>
                <a:gd name="connsiteY26" fmla="*/ 211932 h 1540669"/>
                <a:gd name="connsiteX27" fmla="*/ 150018 w 1321594"/>
                <a:gd name="connsiteY27" fmla="*/ 200025 h 1540669"/>
                <a:gd name="connsiteX28" fmla="*/ 107156 w 1321594"/>
                <a:gd name="connsiteY28" fmla="*/ 180975 h 1540669"/>
                <a:gd name="connsiteX29" fmla="*/ 76200 w 1321594"/>
                <a:gd name="connsiteY29" fmla="*/ 169069 h 1540669"/>
                <a:gd name="connsiteX30" fmla="*/ 109537 w 1321594"/>
                <a:gd name="connsiteY30" fmla="*/ 150019 h 1540669"/>
                <a:gd name="connsiteX31" fmla="*/ 135731 w 1321594"/>
                <a:gd name="connsiteY31" fmla="*/ 135732 h 1540669"/>
                <a:gd name="connsiteX32" fmla="*/ 100012 w 1321594"/>
                <a:gd name="connsiteY32" fmla="*/ 111919 h 1540669"/>
                <a:gd name="connsiteX33" fmla="*/ 92868 w 1321594"/>
                <a:gd name="connsiteY33" fmla="*/ 102394 h 1540669"/>
                <a:gd name="connsiteX34" fmla="*/ 114300 w 1321594"/>
                <a:gd name="connsiteY34" fmla="*/ 85725 h 1540669"/>
                <a:gd name="connsiteX35" fmla="*/ 109537 w 1321594"/>
                <a:gd name="connsiteY35" fmla="*/ 54769 h 1540669"/>
                <a:gd name="connsiteX36" fmla="*/ 107156 w 1321594"/>
                <a:gd name="connsiteY36" fmla="*/ 40482 h 1540669"/>
                <a:gd name="connsiteX37" fmla="*/ 114300 w 1321594"/>
                <a:gd name="connsiteY37" fmla="*/ 23813 h 1540669"/>
                <a:gd name="connsiteX38" fmla="*/ 107156 w 1321594"/>
                <a:gd name="connsiteY38" fmla="*/ 2382 h 1540669"/>
                <a:gd name="connsiteX39" fmla="*/ 1321594 w 1321594"/>
                <a:gd name="connsiteY39" fmla="*/ 0 h 1540669"/>
                <a:gd name="connsiteX40" fmla="*/ 1319212 w 1321594"/>
                <a:gd name="connsiteY40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11905 w 1321594"/>
                <a:gd name="connsiteY4" fmla="*/ 1078380 h 1540669"/>
                <a:gd name="connsiteX5" fmla="*/ 114300 w 1321594"/>
                <a:gd name="connsiteY5" fmla="*/ 797719 h 1540669"/>
                <a:gd name="connsiteX6" fmla="*/ 30956 w 1321594"/>
                <a:gd name="connsiteY6" fmla="*/ 709613 h 1540669"/>
                <a:gd name="connsiteX7" fmla="*/ 2381 w 1321594"/>
                <a:gd name="connsiteY7" fmla="*/ 635794 h 1540669"/>
                <a:gd name="connsiteX8" fmla="*/ 7144 w 1321594"/>
                <a:gd name="connsiteY8" fmla="*/ 595313 h 1540669"/>
                <a:gd name="connsiteX9" fmla="*/ 28575 w 1321594"/>
                <a:gd name="connsiteY9" fmla="*/ 566738 h 1540669"/>
                <a:gd name="connsiteX10" fmla="*/ 88106 w 1321594"/>
                <a:gd name="connsiteY10" fmla="*/ 528638 h 1540669"/>
                <a:gd name="connsiteX11" fmla="*/ 192881 w 1321594"/>
                <a:gd name="connsiteY11" fmla="*/ 502444 h 1540669"/>
                <a:gd name="connsiteX12" fmla="*/ 283368 w 1321594"/>
                <a:gd name="connsiteY12" fmla="*/ 483394 h 1540669"/>
                <a:gd name="connsiteX13" fmla="*/ 304800 w 1321594"/>
                <a:gd name="connsiteY13" fmla="*/ 469107 h 1540669"/>
                <a:gd name="connsiteX14" fmla="*/ 238125 w 1321594"/>
                <a:gd name="connsiteY14" fmla="*/ 438150 h 1540669"/>
                <a:gd name="connsiteX15" fmla="*/ 80962 w 1321594"/>
                <a:gd name="connsiteY15" fmla="*/ 402432 h 1540669"/>
                <a:gd name="connsiteX16" fmla="*/ 16668 w 1321594"/>
                <a:gd name="connsiteY16" fmla="*/ 381000 h 1540669"/>
                <a:gd name="connsiteX17" fmla="*/ 0 w 1321594"/>
                <a:gd name="connsiteY17" fmla="*/ 364332 h 1540669"/>
                <a:gd name="connsiteX18" fmla="*/ 57150 w 1321594"/>
                <a:gd name="connsiteY18" fmla="*/ 342900 h 1540669"/>
                <a:gd name="connsiteX19" fmla="*/ 140494 w 1321594"/>
                <a:gd name="connsiteY19" fmla="*/ 330994 h 1540669"/>
                <a:gd name="connsiteX20" fmla="*/ 209550 w 1321594"/>
                <a:gd name="connsiteY20" fmla="*/ 309563 h 1540669"/>
                <a:gd name="connsiteX21" fmla="*/ 211931 w 1321594"/>
                <a:gd name="connsiteY21" fmla="*/ 300038 h 1540669"/>
                <a:gd name="connsiteX22" fmla="*/ 90487 w 1321594"/>
                <a:gd name="connsiteY22" fmla="*/ 269082 h 1540669"/>
                <a:gd name="connsiteX23" fmla="*/ 52387 w 1321594"/>
                <a:gd name="connsiteY23" fmla="*/ 254794 h 1540669"/>
                <a:gd name="connsiteX24" fmla="*/ 47625 w 1321594"/>
                <a:gd name="connsiteY24" fmla="*/ 238125 h 1540669"/>
                <a:gd name="connsiteX25" fmla="*/ 130968 w 1321594"/>
                <a:gd name="connsiteY25" fmla="*/ 216694 h 1540669"/>
                <a:gd name="connsiteX26" fmla="*/ 164306 w 1321594"/>
                <a:gd name="connsiteY26" fmla="*/ 211932 h 1540669"/>
                <a:gd name="connsiteX27" fmla="*/ 150018 w 1321594"/>
                <a:gd name="connsiteY27" fmla="*/ 200025 h 1540669"/>
                <a:gd name="connsiteX28" fmla="*/ 107156 w 1321594"/>
                <a:gd name="connsiteY28" fmla="*/ 180975 h 1540669"/>
                <a:gd name="connsiteX29" fmla="*/ 76200 w 1321594"/>
                <a:gd name="connsiteY29" fmla="*/ 169069 h 1540669"/>
                <a:gd name="connsiteX30" fmla="*/ 109537 w 1321594"/>
                <a:gd name="connsiteY30" fmla="*/ 150019 h 1540669"/>
                <a:gd name="connsiteX31" fmla="*/ 135731 w 1321594"/>
                <a:gd name="connsiteY31" fmla="*/ 135732 h 1540669"/>
                <a:gd name="connsiteX32" fmla="*/ 100012 w 1321594"/>
                <a:gd name="connsiteY32" fmla="*/ 111919 h 1540669"/>
                <a:gd name="connsiteX33" fmla="*/ 92868 w 1321594"/>
                <a:gd name="connsiteY33" fmla="*/ 102394 h 1540669"/>
                <a:gd name="connsiteX34" fmla="*/ 114300 w 1321594"/>
                <a:gd name="connsiteY34" fmla="*/ 85725 h 1540669"/>
                <a:gd name="connsiteX35" fmla="*/ 109537 w 1321594"/>
                <a:gd name="connsiteY35" fmla="*/ 54769 h 1540669"/>
                <a:gd name="connsiteX36" fmla="*/ 107156 w 1321594"/>
                <a:gd name="connsiteY36" fmla="*/ 40482 h 1540669"/>
                <a:gd name="connsiteX37" fmla="*/ 114300 w 1321594"/>
                <a:gd name="connsiteY37" fmla="*/ 23813 h 1540669"/>
                <a:gd name="connsiteX38" fmla="*/ 107156 w 1321594"/>
                <a:gd name="connsiteY38" fmla="*/ 2382 h 1540669"/>
                <a:gd name="connsiteX39" fmla="*/ 1321594 w 1321594"/>
                <a:gd name="connsiteY39" fmla="*/ 0 h 1540669"/>
                <a:gd name="connsiteX40" fmla="*/ 1319212 w 1321594"/>
                <a:gd name="connsiteY40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114300 w 1321594"/>
                <a:gd name="connsiteY5" fmla="*/ 797719 h 1540669"/>
                <a:gd name="connsiteX6" fmla="*/ 30956 w 1321594"/>
                <a:gd name="connsiteY6" fmla="*/ 709613 h 1540669"/>
                <a:gd name="connsiteX7" fmla="*/ 2381 w 1321594"/>
                <a:gd name="connsiteY7" fmla="*/ 635794 h 1540669"/>
                <a:gd name="connsiteX8" fmla="*/ 7144 w 1321594"/>
                <a:gd name="connsiteY8" fmla="*/ 595313 h 1540669"/>
                <a:gd name="connsiteX9" fmla="*/ 28575 w 1321594"/>
                <a:gd name="connsiteY9" fmla="*/ 566738 h 1540669"/>
                <a:gd name="connsiteX10" fmla="*/ 88106 w 1321594"/>
                <a:gd name="connsiteY10" fmla="*/ 528638 h 1540669"/>
                <a:gd name="connsiteX11" fmla="*/ 192881 w 1321594"/>
                <a:gd name="connsiteY11" fmla="*/ 502444 h 1540669"/>
                <a:gd name="connsiteX12" fmla="*/ 283368 w 1321594"/>
                <a:gd name="connsiteY12" fmla="*/ 483394 h 1540669"/>
                <a:gd name="connsiteX13" fmla="*/ 304800 w 1321594"/>
                <a:gd name="connsiteY13" fmla="*/ 469107 h 1540669"/>
                <a:gd name="connsiteX14" fmla="*/ 238125 w 1321594"/>
                <a:gd name="connsiteY14" fmla="*/ 438150 h 1540669"/>
                <a:gd name="connsiteX15" fmla="*/ 80962 w 1321594"/>
                <a:gd name="connsiteY15" fmla="*/ 402432 h 1540669"/>
                <a:gd name="connsiteX16" fmla="*/ 16668 w 1321594"/>
                <a:gd name="connsiteY16" fmla="*/ 381000 h 1540669"/>
                <a:gd name="connsiteX17" fmla="*/ 0 w 1321594"/>
                <a:gd name="connsiteY17" fmla="*/ 364332 h 1540669"/>
                <a:gd name="connsiteX18" fmla="*/ 57150 w 1321594"/>
                <a:gd name="connsiteY18" fmla="*/ 342900 h 1540669"/>
                <a:gd name="connsiteX19" fmla="*/ 140494 w 1321594"/>
                <a:gd name="connsiteY19" fmla="*/ 330994 h 1540669"/>
                <a:gd name="connsiteX20" fmla="*/ 209550 w 1321594"/>
                <a:gd name="connsiteY20" fmla="*/ 309563 h 1540669"/>
                <a:gd name="connsiteX21" fmla="*/ 211931 w 1321594"/>
                <a:gd name="connsiteY21" fmla="*/ 300038 h 1540669"/>
                <a:gd name="connsiteX22" fmla="*/ 90487 w 1321594"/>
                <a:gd name="connsiteY22" fmla="*/ 269082 h 1540669"/>
                <a:gd name="connsiteX23" fmla="*/ 52387 w 1321594"/>
                <a:gd name="connsiteY23" fmla="*/ 254794 h 1540669"/>
                <a:gd name="connsiteX24" fmla="*/ 47625 w 1321594"/>
                <a:gd name="connsiteY24" fmla="*/ 238125 h 1540669"/>
                <a:gd name="connsiteX25" fmla="*/ 130968 w 1321594"/>
                <a:gd name="connsiteY25" fmla="*/ 216694 h 1540669"/>
                <a:gd name="connsiteX26" fmla="*/ 164306 w 1321594"/>
                <a:gd name="connsiteY26" fmla="*/ 211932 h 1540669"/>
                <a:gd name="connsiteX27" fmla="*/ 150018 w 1321594"/>
                <a:gd name="connsiteY27" fmla="*/ 200025 h 1540669"/>
                <a:gd name="connsiteX28" fmla="*/ 107156 w 1321594"/>
                <a:gd name="connsiteY28" fmla="*/ 180975 h 1540669"/>
                <a:gd name="connsiteX29" fmla="*/ 76200 w 1321594"/>
                <a:gd name="connsiteY29" fmla="*/ 169069 h 1540669"/>
                <a:gd name="connsiteX30" fmla="*/ 109537 w 1321594"/>
                <a:gd name="connsiteY30" fmla="*/ 150019 h 1540669"/>
                <a:gd name="connsiteX31" fmla="*/ 135731 w 1321594"/>
                <a:gd name="connsiteY31" fmla="*/ 135732 h 1540669"/>
                <a:gd name="connsiteX32" fmla="*/ 100012 w 1321594"/>
                <a:gd name="connsiteY32" fmla="*/ 111919 h 1540669"/>
                <a:gd name="connsiteX33" fmla="*/ 92868 w 1321594"/>
                <a:gd name="connsiteY33" fmla="*/ 102394 h 1540669"/>
                <a:gd name="connsiteX34" fmla="*/ 114300 w 1321594"/>
                <a:gd name="connsiteY34" fmla="*/ 85725 h 1540669"/>
                <a:gd name="connsiteX35" fmla="*/ 109537 w 1321594"/>
                <a:gd name="connsiteY35" fmla="*/ 54769 h 1540669"/>
                <a:gd name="connsiteX36" fmla="*/ 107156 w 1321594"/>
                <a:gd name="connsiteY36" fmla="*/ 40482 h 1540669"/>
                <a:gd name="connsiteX37" fmla="*/ 114300 w 1321594"/>
                <a:gd name="connsiteY37" fmla="*/ 23813 h 1540669"/>
                <a:gd name="connsiteX38" fmla="*/ 107156 w 1321594"/>
                <a:gd name="connsiteY38" fmla="*/ 2382 h 1540669"/>
                <a:gd name="connsiteX39" fmla="*/ 1321594 w 1321594"/>
                <a:gd name="connsiteY39" fmla="*/ 0 h 1540669"/>
                <a:gd name="connsiteX40" fmla="*/ 1319212 w 1321594"/>
                <a:gd name="connsiteY40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114300 w 1321594"/>
                <a:gd name="connsiteY6" fmla="*/ 797719 h 1540669"/>
                <a:gd name="connsiteX7" fmla="*/ 30956 w 1321594"/>
                <a:gd name="connsiteY7" fmla="*/ 709613 h 1540669"/>
                <a:gd name="connsiteX8" fmla="*/ 2381 w 1321594"/>
                <a:gd name="connsiteY8" fmla="*/ 635794 h 1540669"/>
                <a:gd name="connsiteX9" fmla="*/ 7144 w 1321594"/>
                <a:gd name="connsiteY9" fmla="*/ 595313 h 1540669"/>
                <a:gd name="connsiteX10" fmla="*/ 28575 w 1321594"/>
                <a:gd name="connsiteY10" fmla="*/ 566738 h 1540669"/>
                <a:gd name="connsiteX11" fmla="*/ 88106 w 1321594"/>
                <a:gd name="connsiteY11" fmla="*/ 528638 h 1540669"/>
                <a:gd name="connsiteX12" fmla="*/ 192881 w 1321594"/>
                <a:gd name="connsiteY12" fmla="*/ 502444 h 1540669"/>
                <a:gd name="connsiteX13" fmla="*/ 283368 w 1321594"/>
                <a:gd name="connsiteY13" fmla="*/ 483394 h 1540669"/>
                <a:gd name="connsiteX14" fmla="*/ 304800 w 1321594"/>
                <a:gd name="connsiteY14" fmla="*/ 469107 h 1540669"/>
                <a:gd name="connsiteX15" fmla="*/ 238125 w 1321594"/>
                <a:gd name="connsiteY15" fmla="*/ 438150 h 1540669"/>
                <a:gd name="connsiteX16" fmla="*/ 80962 w 1321594"/>
                <a:gd name="connsiteY16" fmla="*/ 402432 h 1540669"/>
                <a:gd name="connsiteX17" fmla="*/ 16668 w 1321594"/>
                <a:gd name="connsiteY17" fmla="*/ 381000 h 1540669"/>
                <a:gd name="connsiteX18" fmla="*/ 0 w 1321594"/>
                <a:gd name="connsiteY18" fmla="*/ 364332 h 1540669"/>
                <a:gd name="connsiteX19" fmla="*/ 57150 w 1321594"/>
                <a:gd name="connsiteY19" fmla="*/ 342900 h 1540669"/>
                <a:gd name="connsiteX20" fmla="*/ 140494 w 1321594"/>
                <a:gd name="connsiteY20" fmla="*/ 330994 h 1540669"/>
                <a:gd name="connsiteX21" fmla="*/ 209550 w 1321594"/>
                <a:gd name="connsiteY21" fmla="*/ 309563 h 1540669"/>
                <a:gd name="connsiteX22" fmla="*/ 211931 w 1321594"/>
                <a:gd name="connsiteY22" fmla="*/ 300038 h 1540669"/>
                <a:gd name="connsiteX23" fmla="*/ 90487 w 1321594"/>
                <a:gd name="connsiteY23" fmla="*/ 269082 h 1540669"/>
                <a:gd name="connsiteX24" fmla="*/ 52387 w 1321594"/>
                <a:gd name="connsiteY24" fmla="*/ 254794 h 1540669"/>
                <a:gd name="connsiteX25" fmla="*/ 47625 w 1321594"/>
                <a:gd name="connsiteY25" fmla="*/ 238125 h 1540669"/>
                <a:gd name="connsiteX26" fmla="*/ 130968 w 1321594"/>
                <a:gd name="connsiteY26" fmla="*/ 216694 h 1540669"/>
                <a:gd name="connsiteX27" fmla="*/ 164306 w 1321594"/>
                <a:gd name="connsiteY27" fmla="*/ 211932 h 1540669"/>
                <a:gd name="connsiteX28" fmla="*/ 150018 w 1321594"/>
                <a:gd name="connsiteY28" fmla="*/ 200025 h 1540669"/>
                <a:gd name="connsiteX29" fmla="*/ 107156 w 1321594"/>
                <a:gd name="connsiteY29" fmla="*/ 180975 h 1540669"/>
                <a:gd name="connsiteX30" fmla="*/ 76200 w 1321594"/>
                <a:gd name="connsiteY30" fmla="*/ 169069 h 1540669"/>
                <a:gd name="connsiteX31" fmla="*/ 109537 w 1321594"/>
                <a:gd name="connsiteY31" fmla="*/ 150019 h 1540669"/>
                <a:gd name="connsiteX32" fmla="*/ 135731 w 1321594"/>
                <a:gd name="connsiteY32" fmla="*/ 135732 h 1540669"/>
                <a:gd name="connsiteX33" fmla="*/ 100012 w 1321594"/>
                <a:gd name="connsiteY33" fmla="*/ 111919 h 1540669"/>
                <a:gd name="connsiteX34" fmla="*/ 92868 w 1321594"/>
                <a:gd name="connsiteY34" fmla="*/ 102394 h 1540669"/>
                <a:gd name="connsiteX35" fmla="*/ 114300 w 1321594"/>
                <a:gd name="connsiteY35" fmla="*/ 85725 h 1540669"/>
                <a:gd name="connsiteX36" fmla="*/ 109537 w 1321594"/>
                <a:gd name="connsiteY36" fmla="*/ 54769 h 1540669"/>
                <a:gd name="connsiteX37" fmla="*/ 107156 w 1321594"/>
                <a:gd name="connsiteY37" fmla="*/ 40482 h 1540669"/>
                <a:gd name="connsiteX38" fmla="*/ 114300 w 1321594"/>
                <a:gd name="connsiteY38" fmla="*/ 23813 h 1540669"/>
                <a:gd name="connsiteX39" fmla="*/ 107156 w 1321594"/>
                <a:gd name="connsiteY39" fmla="*/ 2382 h 1540669"/>
                <a:gd name="connsiteX40" fmla="*/ 1321594 w 1321594"/>
                <a:gd name="connsiteY40" fmla="*/ 0 h 1540669"/>
                <a:gd name="connsiteX41" fmla="*/ 1319212 w 1321594"/>
                <a:gd name="connsiteY41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45243 w 1321594"/>
                <a:gd name="connsiteY6" fmla="*/ 980748 h 1540669"/>
                <a:gd name="connsiteX7" fmla="*/ 114300 w 1321594"/>
                <a:gd name="connsiteY7" fmla="*/ 797719 h 1540669"/>
                <a:gd name="connsiteX8" fmla="*/ 30956 w 1321594"/>
                <a:gd name="connsiteY8" fmla="*/ 709613 h 1540669"/>
                <a:gd name="connsiteX9" fmla="*/ 2381 w 1321594"/>
                <a:gd name="connsiteY9" fmla="*/ 635794 h 1540669"/>
                <a:gd name="connsiteX10" fmla="*/ 7144 w 1321594"/>
                <a:gd name="connsiteY10" fmla="*/ 595313 h 1540669"/>
                <a:gd name="connsiteX11" fmla="*/ 28575 w 1321594"/>
                <a:gd name="connsiteY11" fmla="*/ 566738 h 1540669"/>
                <a:gd name="connsiteX12" fmla="*/ 88106 w 1321594"/>
                <a:gd name="connsiteY12" fmla="*/ 528638 h 1540669"/>
                <a:gd name="connsiteX13" fmla="*/ 192881 w 1321594"/>
                <a:gd name="connsiteY13" fmla="*/ 502444 h 1540669"/>
                <a:gd name="connsiteX14" fmla="*/ 283368 w 1321594"/>
                <a:gd name="connsiteY14" fmla="*/ 483394 h 1540669"/>
                <a:gd name="connsiteX15" fmla="*/ 304800 w 1321594"/>
                <a:gd name="connsiteY15" fmla="*/ 469107 h 1540669"/>
                <a:gd name="connsiteX16" fmla="*/ 238125 w 1321594"/>
                <a:gd name="connsiteY16" fmla="*/ 438150 h 1540669"/>
                <a:gd name="connsiteX17" fmla="*/ 80962 w 1321594"/>
                <a:gd name="connsiteY17" fmla="*/ 402432 h 1540669"/>
                <a:gd name="connsiteX18" fmla="*/ 16668 w 1321594"/>
                <a:gd name="connsiteY18" fmla="*/ 381000 h 1540669"/>
                <a:gd name="connsiteX19" fmla="*/ 0 w 1321594"/>
                <a:gd name="connsiteY19" fmla="*/ 364332 h 1540669"/>
                <a:gd name="connsiteX20" fmla="*/ 57150 w 1321594"/>
                <a:gd name="connsiteY20" fmla="*/ 342900 h 1540669"/>
                <a:gd name="connsiteX21" fmla="*/ 140494 w 1321594"/>
                <a:gd name="connsiteY21" fmla="*/ 330994 h 1540669"/>
                <a:gd name="connsiteX22" fmla="*/ 209550 w 1321594"/>
                <a:gd name="connsiteY22" fmla="*/ 309563 h 1540669"/>
                <a:gd name="connsiteX23" fmla="*/ 211931 w 1321594"/>
                <a:gd name="connsiteY23" fmla="*/ 300038 h 1540669"/>
                <a:gd name="connsiteX24" fmla="*/ 90487 w 1321594"/>
                <a:gd name="connsiteY24" fmla="*/ 269082 h 1540669"/>
                <a:gd name="connsiteX25" fmla="*/ 52387 w 1321594"/>
                <a:gd name="connsiteY25" fmla="*/ 254794 h 1540669"/>
                <a:gd name="connsiteX26" fmla="*/ 47625 w 1321594"/>
                <a:gd name="connsiteY26" fmla="*/ 238125 h 1540669"/>
                <a:gd name="connsiteX27" fmla="*/ 130968 w 1321594"/>
                <a:gd name="connsiteY27" fmla="*/ 216694 h 1540669"/>
                <a:gd name="connsiteX28" fmla="*/ 164306 w 1321594"/>
                <a:gd name="connsiteY28" fmla="*/ 211932 h 1540669"/>
                <a:gd name="connsiteX29" fmla="*/ 150018 w 1321594"/>
                <a:gd name="connsiteY29" fmla="*/ 200025 h 1540669"/>
                <a:gd name="connsiteX30" fmla="*/ 107156 w 1321594"/>
                <a:gd name="connsiteY30" fmla="*/ 180975 h 1540669"/>
                <a:gd name="connsiteX31" fmla="*/ 76200 w 1321594"/>
                <a:gd name="connsiteY31" fmla="*/ 169069 h 1540669"/>
                <a:gd name="connsiteX32" fmla="*/ 109537 w 1321594"/>
                <a:gd name="connsiteY32" fmla="*/ 150019 h 1540669"/>
                <a:gd name="connsiteX33" fmla="*/ 135731 w 1321594"/>
                <a:gd name="connsiteY33" fmla="*/ 135732 h 1540669"/>
                <a:gd name="connsiteX34" fmla="*/ 100012 w 1321594"/>
                <a:gd name="connsiteY34" fmla="*/ 111919 h 1540669"/>
                <a:gd name="connsiteX35" fmla="*/ 92868 w 1321594"/>
                <a:gd name="connsiteY35" fmla="*/ 102394 h 1540669"/>
                <a:gd name="connsiteX36" fmla="*/ 114300 w 1321594"/>
                <a:gd name="connsiteY36" fmla="*/ 85725 h 1540669"/>
                <a:gd name="connsiteX37" fmla="*/ 109537 w 1321594"/>
                <a:gd name="connsiteY37" fmla="*/ 54769 h 1540669"/>
                <a:gd name="connsiteX38" fmla="*/ 107156 w 1321594"/>
                <a:gd name="connsiteY38" fmla="*/ 40482 h 1540669"/>
                <a:gd name="connsiteX39" fmla="*/ 114300 w 1321594"/>
                <a:gd name="connsiteY39" fmla="*/ 23813 h 1540669"/>
                <a:gd name="connsiteX40" fmla="*/ 107156 w 1321594"/>
                <a:gd name="connsiteY40" fmla="*/ 2382 h 1540669"/>
                <a:gd name="connsiteX41" fmla="*/ 1321594 w 1321594"/>
                <a:gd name="connsiteY41" fmla="*/ 0 h 1540669"/>
                <a:gd name="connsiteX42" fmla="*/ 1319212 w 1321594"/>
                <a:gd name="connsiteY42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45243 w 1321594"/>
                <a:gd name="connsiteY6" fmla="*/ 980748 h 1540669"/>
                <a:gd name="connsiteX7" fmla="*/ 35718 w 1321594"/>
                <a:gd name="connsiteY7" fmla="*/ 954555 h 1540669"/>
                <a:gd name="connsiteX8" fmla="*/ 114300 w 1321594"/>
                <a:gd name="connsiteY8" fmla="*/ 797719 h 1540669"/>
                <a:gd name="connsiteX9" fmla="*/ 30956 w 1321594"/>
                <a:gd name="connsiteY9" fmla="*/ 709613 h 1540669"/>
                <a:gd name="connsiteX10" fmla="*/ 2381 w 1321594"/>
                <a:gd name="connsiteY10" fmla="*/ 635794 h 1540669"/>
                <a:gd name="connsiteX11" fmla="*/ 7144 w 1321594"/>
                <a:gd name="connsiteY11" fmla="*/ 595313 h 1540669"/>
                <a:gd name="connsiteX12" fmla="*/ 28575 w 1321594"/>
                <a:gd name="connsiteY12" fmla="*/ 566738 h 1540669"/>
                <a:gd name="connsiteX13" fmla="*/ 88106 w 1321594"/>
                <a:gd name="connsiteY13" fmla="*/ 528638 h 1540669"/>
                <a:gd name="connsiteX14" fmla="*/ 192881 w 1321594"/>
                <a:gd name="connsiteY14" fmla="*/ 502444 h 1540669"/>
                <a:gd name="connsiteX15" fmla="*/ 283368 w 1321594"/>
                <a:gd name="connsiteY15" fmla="*/ 483394 h 1540669"/>
                <a:gd name="connsiteX16" fmla="*/ 304800 w 1321594"/>
                <a:gd name="connsiteY16" fmla="*/ 469107 h 1540669"/>
                <a:gd name="connsiteX17" fmla="*/ 238125 w 1321594"/>
                <a:gd name="connsiteY17" fmla="*/ 438150 h 1540669"/>
                <a:gd name="connsiteX18" fmla="*/ 80962 w 1321594"/>
                <a:gd name="connsiteY18" fmla="*/ 402432 h 1540669"/>
                <a:gd name="connsiteX19" fmla="*/ 16668 w 1321594"/>
                <a:gd name="connsiteY19" fmla="*/ 381000 h 1540669"/>
                <a:gd name="connsiteX20" fmla="*/ 0 w 1321594"/>
                <a:gd name="connsiteY20" fmla="*/ 364332 h 1540669"/>
                <a:gd name="connsiteX21" fmla="*/ 57150 w 1321594"/>
                <a:gd name="connsiteY21" fmla="*/ 342900 h 1540669"/>
                <a:gd name="connsiteX22" fmla="*/ 140494 w 1321594"/>
                <a:gd name="connsiteY22" fmla="*/ 330994 h 1540669"/>
                <a:gd name="connsiteX23" fmla="*/ 209550 w 1321594"/>
                <a:gd name="connsiteY23" fmla="*/ 309563 h 1540669"/>
                <a:gd name="connsiteX24" fmla="*/ 211931 w 1321594"/>
                <a:gd name="connsiteY24" fmla="*/ 300038 h 1540669"/>
                <a:gd name="connsiteX25" fmla="*/ 90487 w 1321594"/>
                <a:gd name="connsiteY25" fmla="*/ 269082 h 1540669"/>
                <a:gd name="connsiteX26" fmla="*/ 52387 w 1321594"/>
                <a:gd name="connsiteY26" fmla="*/ 254794 h 1540669"/>
                <a:gd name="connsiteX27" fmla="*/ 47625 w 1321594"/>
                <a:gd name="connsiteY27" fmla="*/ 238125 h 1540669"/>
                <a:gd name="connsiteX28" fmla="*/ 130968 w 1321594"/>
                <a:gd name="connsiteY28" fmla="*/ 216694 h 1540669"/>
                <a:gd name="connsiteX29" fmla="*/ 164306 w 1321594"/>
                <a:gd name="connsiteY29" fmla="*/ 211932 h 1540669"/>
                <a:gd name="connsiteX30" fmla="*/ 150018 w 1321594"/>
                <a:gd name="connsiteY30" fmla="*/ 200025 h 1540669"/>
                <a:gd name="connsiteX31" fmla="*/ 107156 w 1321594"/>
                <a:gd name="connsiteY31" fmla="*/ 180975 h 1540669"/>
                <a:gd name="connsiteX32" fmla="*/ 76200 w 1321594"/>
                <a:gd name="connsiteY32" fmla="*/ 169069 h 1540669"/>
                <a:gd name="connsiteX33" fmla="*/ 109537 w 1321594"/>
                <a:gd name="connsiteY33" fmla="*/ 150019 h 1540669"/>
                <a:gd name="connsiteX34" fmla="*/ 135731 w 1321594"/>
                <a:gd name="connsiteY34" fmla="*/ 135732 h 1540669"/>
                <a:gd name="connsiteX35" fmla="*/ 100012 w 1321594"/>
                <a:gd name="connsiteY35" fmla="*/ 111919 h 1540669"/>
                <a:gd name="connsiteX36" fmla="*/ 92868 w 1321594"/>
                <a:gd name="connsiteY36" fmla="*/ 102394 h 1540669"/>
                <a:gd name="connsiteX37" fmla="*/ 114300 w 1321594"/>
                <a:gd name="connsiteY37" fmla="*/ 85725 h 1540669"/>
                <a:gd name="connsiteX38" fmla="*/ 109537 w 1321594"/>
                <a:gd name="connsiteY38" fmla="*/ 54769 h 1540669"/>
                <a:gd name="connsiteX39" fmla="*/ 107156 w 1321594"/>
                <a:gd name="connsiteY39" fmla="*/ 40482 h 1540669"/>
                <a:gd name="connsiteX40" fmla="*/ 114300 w 1321594"/>
                <a:gd name="connsiteY40" fmla="*/ 23813 h 1540669"/>
                <a:gd name="connsiteX41" fmla="*/ 107156 w 1321594"/>
                <a:gd name="connsiteY41" fmla="*/ 2382 h 1540669"/>
                <a:gd name="connsiteX42" fmla="*/ 1321594 w 1321594"/>
                <a:gd name="connsiteY42" fmla="*/ 0 h 1540669"/>
                <a:gd name="connsiteX43" fmla="*/ 1319212 w 1321594"/>
                <a:gd name="connsiteY43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45243 w 1321594"/>
                <a:gd name="connsiteY6" fmla="*/ 980748 h 1540669"/>
                <a:gd name="connsiteX7" fmla="*/ 35718 w 1321594"/>
                <a:gd name="connsiteY7" fmla="*/ 954555 h 1540669"/>
                <a:gd name="connsiteX8" fmla="*/ 66674 w 1321594"/>
                <a:gd name="connsiteY8" fmla="*/ 916455 h 1540669"/>
                <a:gd name="connsiteX9" fmla="*/ 114300 w 1321594"/>
                <a:gd name="connsiteY9" fmla="*/ 797719 h 1540669"/>
                <a:gd name="connsiteX10" fmla="*/ 30956 w 1321594"/>
                <a:gd name="connsiteY10" fmla="*/ 709613 h 1540669"/>
                <a:gd name="connsiteX11" fmla="*/ 2381 w 1321594"/>
                <a:gd name="connsiteY11" fmla="*/ 635794 h 1540669"/>
                <a:gd name="connsiteX12" fmla="*/ 7144 w 1321594"/>
                <a:gd name="connsiteY12" fmla="*/ 595313 h 1540669"/>
                <a:gd name="connsiteX13" fmla="*/ 28575 w 1321594"/>
                <a:gd name="connsiteY13" fmla="*/ 566738 h 1540669"/>
                <a:gd name="connsiteX14" fmla="*/ 88106 w 1321594"/>
                <a:gd name="connsiteY14" fmla="*/ 528638 h 1540669"/>
                <a:gd name="connsiteX15" fmla="*/ 192881 w 1321594"/>
                <a:gd name="connsiteY15" fmla="*/ 502444 h 1540669"/>
                <a:gd name="connsiteX16" fmla="*/ 283368 w 1321594"/>
                <a:gd name="connsiteY16" fmla="*/ 483394 h 1540669"/>
                <a:gd name="connsiteX17" fmla="*/ 304800 w 1321594"/>
                <a:gd name="connsiteY17" fmla="*/ 469107 h 1540669"/>
                <a:gd name="connsiteX18" fmla="*/ 238125 w 1321594"/>
                <a:gd name="connsiteY18" fmla="*/ 438150 h 1540669"/>
                <a:gd name="connsiteX19" fmla="*/ 80962 w 1321594"/>
                <a:gd name="connsiteY19" fmla="*/ 402432 h 1540669"/>
                <a:gd name="connsiteX20" fmla="*/ 16668 w 1321594"/>
                <a:gd name="connsiteY20" fmla="*/ 381000 h 1540669"/>
                <a:gd name="connsiteX21" fmla="*/ 0 w 1321594"/>
                <a:gd name="connsiteY21" fmla="*/ 364332 h 1540669"/>
                <a:gd name="connsiteX22" fmla="*/ 57150 w 1321594"/>
                <a:gd name="connsiteY22" fmla="*/ 342900 h 1540669"/>
                <a:gd name="connsiteX23" fmla="*/ 140494 w 1321594"/>
                <a:gd name="connsiteY23" fmla="*/ 330994 h 1540669"/>
                <a:gd name="connsiteX24" fmla="*/ 209550 w 1321594"/>
                <a:gd name="connsiteY24" fmla="*/ 309563 h 1540669"/>
                <a:gd name="connsiteX25" fmla="*/ 211931 w 1321594"/>
                <a:gd name="connsiteY25" fmla="*/ 300038 h 1540669"/>
                <a:gd name="connsiteX26" fmla="*/ 90487 w 1321594"/>
                <a:gd name="connsiteY26" fmla="*/ 269082 h 1540669"/>
                <a:gd name="connsiteX27" fmla="*/ 52387 w 1321594"/>
                <a:gd name="connsiteY27" fmla="*/ 254794 h 1540669"/>
                <a:gd name="connsiteX28" fmla="*/ 47625 w 1321594"/>
                <a:gd name="connsiteY28" fmla="*/ 238125 h 1540669"/>
                <a:gd name="connsiteX29" fmla="*/ 130968 w 1321594"/>
                <a:gd name="connsiteY29" fmla="*/ 216694 h 1540669"/>
                <a:gd name="connsiteX30" fmla="*/ 164306 w 1321594"/>
                <a:gd name="connsiteY30" fmla="*/ 211932 h 1540669"/>
                <a:gd name="connsiteX31" fmla="*/ 150018 w 1321594"/>
                <a:gd name="connsiteY31" fmla="*/ 200025 h 1540669"/>
                <a:gd name="connsiteX32" fmla="*/ 107156 w 1321594"/>
                <a:gd name="connsiteY32" fmla="*/ 180975 h 1540669"/>
                <a:gd name="connsiteX33" fmla="*/ 76200 w 1321594"/>
                <a:gd name="connsiteY33" fmla="*/ 169069 h 1540669"/>
                <a:gd name="connsiteX34" fmla="*/ 109537 w 1321594"/>
                <a:gd name="connsiteY34" fmla="*/ 150019 h 1540669"/>
                <a:gd name="connsiteX35" fmla="*/ 135731 w 1321594"/>
                <a:gd name="connsiteY35" fmla="*/ 135732 h 1540669"/>
                <a:gd name="connsiteX36" fmla="*/ 100012 w 1321594"/>
                <a:gd name="connsiteY36" fmla="*/ 111919 h 1540669"/>
                <a:gd name="connsiteX37" fmla="*/ 92868 w 1321594"/>
                <a:gd name="connsiteY37" fmla="*/ 102394 h 1540669"/>
                <a:gd name="connsiteX38" fmla="*/ 114300 w 1321594"/>
                <a:gd name="connsiteY38" fmla="*/ 85725 h 1540669"/>
                <a:gd name="connsiteX39" fmla="*/ 109537 w 1321594"/>
                <a:gd name="connsiteY39" fmla="*/ 54769 h 1540669"/>
                <a:gd name="connsiteX40" fmla="*/ 107156 w 1321594"/>
                <a:gd name="connsiteY40" fmla="*/ 40482 h 1540669"/>
                <a:gd name="connsiteX41" fmla="*/ 114300 w 1321594"/>
                <a:gd name="connsiteY41" fmla="*/ 23813 h 1540669"/>
                <a:gd name="connsiteX42" fmla="*/ 107156 w 1321594"/>
                <a:gd name="connsiteY42" fmla="*/ 2382 h 1540669"/>
                <a:gd name="connsiteX43" fmla="*/ 1321594 w 1321594"/>
                <a:gd name="connsiteY43" fmla="*/ 0 h 1540669"/>
                <a:gd name="connsiteX44" fmla="*/ 1319212 w 1321594"/>
                <a:gd name="connsiteY44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45243 w 1321594"/>
                <a:gd name="connsiteY6" fmla="*/ 980748 h 1540669"/>
                <a:gd name="connsiteX7" fmla="*/ 35718 w 1321594"/>
                <a:gd name="connsiteY7" fmla="*/ 954555 h 1540669"/>
                <a:gd name="connsiteX8" fmla="*/ 66674 w 1321594"/>
                <a:gd name="connsiteY8" fmla="*/ 916455 h 1540669"/>
                <a:gd name="connsiteX9" fmla="*/ 92868 w 1321594"/>
                <a:gd name="connsiteY9" fmla="*/ 906930 h 1540669"/>
                <a:gd name="connsiteX10" fmla="*/ 114300 w 1321594"/>
                <a:gd name="connsiteY10" fmla="*/ 797719 h 1540669"/>
                <a:gd name="connsiteX11" fmla="*/ 30956 w 1321594"/>
                <a:gd name="connsiteY11" fmla="*/ 709613 h 1540669"/>
                <a:gd name="connsiteX12" fmla="*/ 2381 w 1321594"/>
                <a:gd name="connsiteY12" fmla="*/ 635794 h 1540669"/>
                <a:gd name="connsiteX13" fmla="*/ 7144 w 1321594"/>
                <a:gd name="connsiteY13" fmla="*/ 595313 h 1540669"/>
                <a:gd name="connsiteX14" fmla="*/ 28575 w 1321594"/>
                <a:gd name="connsiteY14" fmla="*/ 566738 h 1540669"/>
                <a:gd name="connsiteX15" fmla="*/ 88106 w 1321594"/>
                <a:gd name="connsiteY15" fmla="*/ 528638 h 1540669"/>
                <a:gd name="connsiteX16" fmla="*/ 192881 w 1321594"/>
                <a:gd name="connsiteY16" fmla="*/ 502444 h 1540669"/>
                <a:gd name="connsiteX17" fmla="*/ 283368 w 1321594"/>
                <a:gd name="connsiteY17" fmla="*/ 483394 h 1540669"/>
                <a:gd name="connsiteX18" fmla="*/ 304800 w 1321594"/>
                <a:gd name="connsiteY18" fmla="*/ 469107 h 1540669"/>
                <a:gd name="connsiteX19" fmla="*/ 238125 w 1321594"/>
                <a:gd name="connsiteY19" fmla="*/ 438150 h 1540669"/>
                <a:gd name="connsiteX20" fmla="*/ 80962 w 1321594"/>
                <a:gd name="connsiteY20" fmla="*/ 402432 h 1540669"/>
                <a:gd name="connsiteX21" fmla="*/ 16668 w 1321594"/>
                <a:gd name="connsiteY21" fmla="*/ 381000 h 1540669"/>
                <a:gd name="connsiteX22" fmla="*/ 0 w 1321594"/>
                <a:gd name="connsiteY22" fmla="*/ 364332 h 1540669"/>
                <a:gd name="connsiteX23" fmla="*/ 57150 w 1321594"/>
                <a:gd name="connsiteY23" fmla="*/ 342900 h 1540669"/>
                <a:gd name="connsiteX24" fmla="*/ 140494 w 1321594"/>
                <a:gd name="connsiteY24" fmla="*/ 330994 h 1540669"/>
                <a:gd name="connsiteX25" fmla="*/ 209550 w 1321594"/>
                <a:gd name="connsiteY25" fmla="*/ 309563 h 1540669"/>
                <a:gd name="connsiteX26" fmla="*/ 211931 w 1321594"/>
                <a:gd name="connsiteY26" fmla="*/ 300038 h 1540669"/>
                <a:gd name="connsiteX27" fmla="*/ 90487 w 1321594"/>
                <a:gd name="connsiteY27" fmla="*/ 269082 h 1540669"/>
                <a:gd name="connsiteX28" fmla="*/ 52387 w 1321594"/>
                <a:gd name="connsiteY28" fmla="*/ 254794 h 1540669"/>
                <a:gd name="connsiteX29" fmla="*/ 47625 w 1321594"/>
                <a:gd name="connsiteY29" fmla="*/ 238125 h 1540669"/>
                <a:gd name="connsiteX30" fmla="*/ 130968 w 1321594"/>
                <a:gd name="connsiteY30" fmla="*/ 216694 h 1540669"/>
                <a:gd name="connsiteX31" fmla="*/ 164306 w 1321594"/>
                <a:gd name="connsiteY31" fmla="*/ 211932 h 1540669"/>
                <a:gd name="connsiteX32" fmla="*/ 150018 w 1321594"/>
                <a:gd name="connsiteY32" fmla="*/ 200025 h 1540669"/>
                <a:gd name="connsiteX33" fmla="*/ 107156 w 1321594"/>
                <a:gd name="connsiteY33" fmla="*/ 180975 h 1540669"/>
                <a:gd name="connsiteX34" fmla="*/ 76200 w 1321594"/>
                <a:gd name="connsiteY34" fmla="*/ 169069 h 1540669"/>
                <a:gd name="connsiteX35" fmla="*/ 109537 w 1321594"/>
                <a:gd name="connsiteY35" fmla="*/ 150019 h 1540669"/>
                <a:gd name="connsiteX36" fmla="*/ 135731 w 1321594"/>
                <a:gd name="connsiteY36" fmla="*/ 135732 h 1540669"/>
                <a:gd name="connsiteX37" fmla="*/ 100012 w 1321594"/>
                <a:gd name="connsiteY37" fmla="*/ 111919 h 1540669"/>
                <a:gd name="connsiteX38" fmla="*/ 92868 w 1321594"/>
                <a:gd name="connsiteY38" fmla="*/ 102394 h 1540669"/>
                <a:gd name="connsiteX39" fmla="*/ 114300 w 1321594"/>
                <a:gd name="connsiteY39" fmla="*/ 85725 h 1540669"/>
                <a:gd name="connsiteX40" fmla="*/ 109537 w 1321594"/>
                <a:gd name="connsiteY40" fmla="*/ 54769 h 1540669"/>
                <a:gd name="connsiteX41" fmla="*/ 107156 w 1321594"/>
                <a:gd name="connsiteY41" fmla="*/ 40482 h 1540669"/>
                <a:gd name="connsiteX42" fmla="*/ 114300 w 1321594"/>
                <a:gd name="connsiteY42" fmla="*/ 23813 h 1540669"/>
                <a:gd name="connsiteX43" fmla="*/ 107156 w 1321594"/>
                <a:gd name="connsiteY43" fmla="*/ 2382 h 1540669"/>
                <a:gd name="connsiteX44" fmla="*/ 1321594 w 1321594"/>
                <a:gd name="connsiteY44" fmla="*/ 0 h 1540669"/>
                <a:gd name="connsiteX45" fmla="*/ 1319212 w 1321594"/>
                <a:gd name="connsiteY45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45243 w 1321594"/>
                <a:gd name="connsiteY6" fmla="*/ 980748 h 1540669"/>
                <a:gd name="connsiteX7" fmla="*/ 35718 w 1321594"/>
                <a:gd name="connsiteY7" fmla="*/ 954555 h 1540669"/>
                <a:gd name="connsiteX8" fmla="*/ 66674 w 1321594"/>
                <a:gd name="connsiteY8" fmla="*/ 916455 h 1540669"/>
                <a:gd name="connsiteX9" fmla="*/ 92868 w 1321594"/>
                <a:gd name="connsiteY9" fmla="*/ 906930 h 1540669"/>
                <a:gd name="connsiteX10" fmla="*/ 76199 w 1321594"/>
                <a:gd name="connsiteY10" fmla="*/ 864067 h 1540669"/>
                <a:gd name="connsiteX11" fmla="*/ 114300 w 1321594"/>
                <a:gd name="connsiteY11" fmla="*/ 797719 h 1540669"/>
                <a:gd name="connsiteX12" fmla="*/ 30956 w 1321594"/>
                <a:gd name="connsiteY12" fmla="*/ 709613 h 1540669"/>
                <a:gd name="connsiteX13" fmla="*/ 2381 w 1321594"/>
                <a:gd name="connsiteY13" fmla="*/ 635794 h 1540669"/>
                <a:gd name="connsiteX14" fmla="*/ 7144 w 1321594"/>
                <a:gd name="connsiteY14" fmla="*/ 595313 h 1540669"/>
                <a:gd name="connsiteX15" fmla="*/ 28575 w 1321594"/>
                <a:gd name="connsiteY15" fmla="*/ 566738 h 1540669"/>
                <a:gd name="connsiteX16" fmla="*/ 88106 w 1321594"/>
                <a:gd name="connsiteY16" fmla="*/ 528638 h 1540669"/>
                <a:gd name="connsiteX17" fmla="*/ 192881 w 1321594"/>
                <a:gd name="connsiteY17" fmla="*/ 502444 h 1540669"/>
                <a:gd name="connsiteX18" fmla="*/ 283368 w 1321594"/>
                <a:gd name="connsiteY18" fmla="*/ 483394 h 1540669"/>
                <a:gd name="connsiteX19" fmla="*/ 304800 w 1321594"/>
                <a:gd name="connsiteY19" fmla="*/ 469107 h 1540669"/>
                <a:gd name="connsiteX20" fmla="*/ 238125 w 1321594"/>
                <a:gd name="connsiteY20" fmla="*/ 438150 h 1540669"/>
                <a:gd name="connsiteX21" fmla="*/ 80962 w 1321594"/>
                <a:gd name="connsiteY21" fmla="*/ 402432 h 1540669"/>
                <a:gd name="connsiteX22" fmla="*/ 16668 w 1321594"/>
                <a:gd name="connsiteY22" fmla="*/ 381000 h 1540669"/>
                <a:gd name="connsiteX23" fmla="*/ 0 w 1321594"/>
                <a:gd name="connsiteY23" fmla="*/ 364332 h 1540669"/>
                <a:gd name="connsiteX24" fmla="*/ 57150 w 1321594"/>
                <a:gd name="connsiteY24" fmla="*/ 342900 h 1540669"/>
                <a:gd name="connsiteX25" fmla="*/ 140494 w 1321594"/>
                <a:gd name="connsiteY25" fmla="*/ 330994 h 1540669"/>
                <a:gd name="connsiteX26" fmla="*/ 209550 w 1321594"/>
                <a:gd name="connsiteY26" fmla="*/ 309563 h 1540669"/>
                <a:gd name="connsiteX27" fmla="*/ 211931 w 1321594"/>
                <a:gd name="connsiteY27" fmla="*/ 300038 h 1540669"/>
                <a:gd name="connsiteX28" fmla="*/ 90487 w 1321594"/>
                <a:gd name="connsiteY28" fmla="*/ 269082 h 1540669"/>
                <a:gd name="connsiteX29" fmla="*/ 52387 w 1321594"/>
                <a:gd name="connsiteY29" fmla="*/ 254794 h 1540669"/>
                <a:gd name="connsiteX30" fmla="*/ 47625 w 1321594"/>
                <a:gd name="connsiteY30" fmla="*/ 238125 h 1540669"/>
                <a:gd name="connsiteX31" fmla="*/ 130968 w 1321594"/>
                <a:gd name="connsiteY31" fmla="*/ 216694 h 1540669"/>
                <a:gd name="connsiteX32" fmla="*/ 164306 w 1321594"/>
                <a:gd name="connsiteY32" fmla="*/ 211932 h 1540669"/>
                <a:gd name="connsiteX33" fmla="*/ 150018 w 1321594"/>
                <a:gd name="connsiteY33" fmla="*/ 200025 h 1540669"/>
                <a:gd name="connsiteX34" fmla="*/ 107156 w 1321594"/>
                <a:gd name="connsiteY34" fmla="*/ 180975 h 1540669"/>
                <a:gd name="connsiteX35" fmla="*/ 76200 w 1321594"/>
                <a:gd name="connsiteY35" fmla="*/ 169069 h 1540669"/>
                <a:gd name="connsiteX36" fmla="*/ 109537 w 1321594"/>
                <a:gd name="connsiteY36" fmla="*/ 150019 h 1540669"/>
                <a:gd name="connsiteX37" fmla="*/ 135731 w 1321594"/>
                <a:gd name="connsiteY37" fmla="*/ 135732 h 1540669"/>
                <a:gd name="connsiteX38" fmla="*/ 100012 w 1321594"/>
                <a:gd name="connsiteY38" fmla="*/ 111919 h 1540669"/>
                <a:gd name="connsiteX39" fmla="*/ 92868 w 1321594"/>
                <a:gd name="connsiteY39" fmla="*/ 102394 h 1540669"/>
                <a:gd name="connsiteX40" fmla="*/ 114300 w 1321594"/>
                <a:gd name="connsiteY40" fmla="*/ 85725 h 1540669"/>
                <a:gd name="connsiteX41" fmla="*/ 109537 w 1321594"/>
                <a:gd name="connsiteY41" fmla="*/ 54769 h 1540669"/>
                <a:gd name="connsiteX42" fmla="*/ 107156 w 1321594"/>
                <a:gd name="connsiteY42" fmla="*/ 40482 h 1540669"/>
                <a:gd name="connsiteX43" fmla="*/ 114300 w 1321594"/>
                <a:gd name="connsiteY43" fmla="*/ 23813 h 1540669"/>
                <a:gd name="connsiteX44" fmla="*/ 107156 w 1321594"/>
                <a:gd name="connsiteY44" fmla="*/ 2382 h 1540669"/>
                <a:gd name="connsiteX45" fmla="*/ 1321594 w 1321594"/>
                <a:gd name="connsiteY45" fmla="*/ 0 h 1540669"/>
                <a:gd name="connsiteX46" fmla="*/ 1319212 w 1321594"/>
                <a:gd name="connsiteY46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45243 w 1321594"/>
                <a:gd name="connsiteY6" fmla="*/ 980748 h 1540669"/>
                <a:gd name="connsiteX7" fmla="*/ 35718 w 1321594"/>
                <a:gd name="connsiteY7" fmla="*/ 954555 h 1540669"/>
                <a:gd name="connsiteX8" fmla="*/ 66674 w 1321594"/>
                <a:gd name="connsiteY8" fmla="*/ 916455 h 1540669"/>
                <a:gd name="connsiteX9" fmla="*/ 92868 w 1321594"/>
                <a:gd name="connsiteY9" fmla="*/ 906930 h 1540669"/>
                <a:gd name="connsiteX10" fmla="*/ 69055 w 1321594"/>
                <a:gd name="connsiteY10" fmla="*/ 880735 h 1540669"/>
                <a:gd name="connsiteX11" fmla="*/ 114300 w 1321594"/>
                <a:gd name="connsiteY11" fmla="*/ 797719 h 1540669"/>
                <a:gd name="connsiteX12" fmla="*/ 30956 w 1321594"/>
                <a:gd name="connsiteY12" fmla="*/ 709613 h 1540669"/>
                <a:gd name="connsiteX13" fmla="*/ 2381 w 1321594"/>
                <a:gd name="connsiteY13" fmla="*/ 635794 h 1540669"/>
                <a:gd name="connsiteX14" fmla="*/ 7144 w 1321594"/>
                <a:gd name="connsiteY14" fmla="*/ 595313 h 1540669"/>
                <a:gd name="connsiteX15" fmla="*/ 28575 w 1321594"/>
                <a:gd name="connsiteY15" fmla="*/ 566738 h 1540669"/>
                <a:gd name="connsiteX16" fmla="*/ 88106 w 1321594"/>
                <a:gd name="connsiteY16" fmla="*/ 528638 h 1540669"/>
                <a:gd name="connsiteX17" fmla="*/ 192881 w 1321594"/>
                <a:gd name="connsiteY17" fmla="*/ 502444 h 1540669"/>
                <a:gd name="connsiteX18" fmla="*/ 283368 w 1321594"/>
                <a:gd name="connsiteY18" fmla="*/ 483394 h 1540669"/>
                <a:gd name="connsiteX19" fmla="*/ 304800 w 1321594"/>
                <a:gd name="connsiteY19" fmla="*/ 469107 h 1540669"/>
                <a:gd name="connsiteX20" fmla="*/ 238125 w 1321594"/>
                <a:gd name="connsiteY20" fmla="*/ 438150 h 1540669"/>
                <a:gd name="connsiteX21" fmla="*/ 80962 w 1321594"/>
                <a:gd name="connsiteY21" fmla="*/ 402432 h 1540669"/>
                <a:gd name="connsiteX22" fmla="*/ 16668 w 1321594"/>
                <a:gd name="connsiteY22" fmla="*/ 381000 h 1540669"/>
                <a:gd name="connsiteX23" fmla="*/ 0 w 1321594"/>
                <a:gd name="connsiteY23" fmla="*/ 364332 h 1540669"/>
                <a:gd name="connsiteX24" fmla="*/ 57150 w 1321594"/>
                <a:gd name="connsiteY24" fmla="*/ 342900 h 1540669"/>
                <a:gd name="connsiteX25" fmla="*/ 140494 w 1321594"/>
                <a:gd name="connsiteY25" fmla="*/ 330994 h 1540669"/>
                <a:gd name="connsiteX26" fmla="*/ 209550 w 1321594"/>
                <a:gd name="connsiteY26" fmla="*/ 309563 h 1540669"/>
                <a:gd name="connsiteX27" fmla="*/ 211931 w 1321594"/>
                <a:gd name="connsiteY27" fmla="*/ 300038 h 1540669"/>
                <a:gd name="connsiteX28" fmla="*/ 90487 w 1321594"/>
                <a:gd name="connsiteY28" fmla="*/ 269082 h 1540669"/>
                <a:gd name="connsiteX29" fmla="*/ 52387 w 1321594"/>
                <a:gd name="connsiteY29" fmla="*/ 254794 h 1540669"/>
                <a:gd name="connsiteX30" fmla="*/ 47625 w 1321594"/>
                <a:gd name="connsiteY30" fmla="*/ 238125 h 1540669"/>
                <a:gd name="connsiteX31" fmla="*/ 130968 w 1321594"/>
                <a:gd name="connsiteY31" fmla="*/ 216694 h 1540669"/>
                <a:gd name="connsiteX32" fmla="*/ 164306 w 1321594"/>
                <a:gd name="connsiteY32" fmla="*/ 211932 h 1540669"/>
                <a:gd name="connsiteX33" fmla="*/ 150018 w 1321594"/>
                <a:gd name="connsiteY33" fmla="*/ 200025 h 1540669"/>
                <a:gd name="connsiteX34" fmla="*/ 107156 w 1321594"/>
                <a:gd name="connsiteY34" fmla="*/ 180975 h 1540669"/>
                <a:gd name="connsiteX35" fmla="*/ 76200 w 1321594"/>
                <a:gd name="connsiteY35" fmla="*/ 169069 h 1540669"/>
                <a:gd name="connsiteX36" fmla="*/ 109537 w 1321594"/>
                <a:gd name="connsiteY36" fmla="*/ 150019 h 1540669"/>
                <a:gd name="connsiteX37" fmla="*/ 135731 w 1321594"/>
                <a:gd name="connsiteY37" fmla="*/ 135732 h 1540669"/>
                <a:gd name="connsiteX38" fmla="*/ 100012 w 1321594"/>
                <a:gd name="connsiteY38" fmla="*/ 111919 h 1540669"/>
                <a:gd name="connsiteX39" fmla="*/ 92868 w 1321594"/>
                <a:gd name="connsiteY39" fmla="*/ 102394 h 1540669"/>
                <a:gd name="connsiteX40" fmla="*/ 114300 w 1321594"/>
                <a:gd name="connsiteY40" fmla="*/ 85725 h 1540669"/>
                <a:gd name="connsiteX41" fmla="*/ 109537 w 1321594"/>
                <a:gd name="connsiteY41" fmla="*/ 54769 h 1540669"/>
                <a:gd name="connsiteX42" fmla="*/ 107156 w 1321594"/>
                <a:gd name="connsiteY42" fmla="*/ 40482 h 1540669"/>
                <a:gd name="connsiteX43" fmla="*/ 114300 w 1321594"/>
                <a:gd name="connsiteY43" fmla="*/ 23813 h 1540669"/>
                <a:gd name="connsiteX44" fmla="*/ 107156 w 1321594"/>
                <a:gd name="connsiteY44" fmla="*/ 2382 h 1540669"/>
                <a:gd name="connsiteX45" fmla="*/ 1321594 w 1321594"/>
                <a:gd name="connsiteY45" fmla="*/ 0 h 1540669"/>
                <a:gd name="connsiteX46" fmla="*/ 1319212 w 1321594"/>
                <a:gd name="connsiteY46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45243 w 1321594"/>
                <a:gd name="connsiteY6" fmla="*/ 980748 h 1540669"/>
                <a:gd name="connsiteX7" fmla="*/ 35718 w 1321594"/>
                <a:gd name="connsiteY7" fmla="*/ 954555 h 1540669"/>
                <a:gd name="connsiteX8" fmla="*/ 66674 w 1321594"/>
                <a:gd name="connsiteY8" fmla="*/ 916455 h 1540669"/>
                <a:gd name="connsiteX9" fmla="*/ 92868 w 1321594"/>
                <a:gd name="connsiteY9" fmla="*/ 906930 h 1540669"/>
                <a:gd name="connsiteX10" fmla="*/ 69055 w 1321594"/>
                <a:gd name="connsiteY10" fmla="*/ 880735 h 1540669"/>
                <a:gd name="connsiteX11" fmla="*/ 114300 w 1321594"/>
                <a:gd name="connsiteY11" fmla="*/ 797719 h 1540669"/>
                <a:gd name="connsiteX12" fmla="*/ 30956 w 1321594"/>
                <a:gd name="connsiteY12" fmla="*/ 709613 h 1540669"/>
                <a:gd name="connsiteX13" fmla="*/ 2381 w 1321594"/>
                <a:gd name="connsiteY13" fmla="*/ 635794 h 1540669"/>
                <a:gd name="connsiteX14" fmla="*/ 7144 w 1321594"/>
                <a:gd name="connsiteY14" fmla="*/ 595313 h 1540669"/>
                <a:gd name="connsiteX15" fmla="*/ 28575 w 1321594"/>
                <a:gd name="connsiteY15" fmla="*/ 566738 h 1540669"/>
                <a:gd name="connsiteX16" fmla="*/ 88106 w 1321594"/>
                <a:gd name="connsiteY16" fmla="*/ 528638 h 1540669"/>
                <a:gd name="connsiteX17" fmla="*/ 192881 w 1321594"/>
                <a:gd name="connsiteY17" fmla="*/ 502444 h 1540669"/>
                <a:gd name="connsiteX18" fmla="*/ 283368 w 1321594"/>
                <a:gd name="connsiteY18" fmla="*/ 483394 h 1540669"/>
                <a:gd name="connsiteX19" fmla="*/ 304800 w 1321594"/>
                <a:gd name="connsiteY19" fmla="*/ 469107 h 1540669"/>
                <a:gd name="connsiteX20" fmla="*/ 238125 w 1321594"/>
                <a:gd name="connsiteY20" fmla="*/ 438150 h 1540669"/>
                <a:gd name="connsiteX21" fmla="*/ 80962 w 1321594"/>
                <a:gd name="connsiteY21" fmla="*/ 402432 h 1540669"/>
                <a:gd name="connsiteX22" fmla="*/ 16668 w 1321594"/>
                <a:gd name="connsiteY22" fmla="*/ 381000 h 1540669"/>
                <a:gd name="connsiteX23" fmla="*/ 0 w 1321594"/>
                <a:gd name="connsiteY23" fmla="*/ 364332 h 1540669"/>
                <a:gd name="connsiteX24" fmla="*/ 57150 w 1321594"/>
                <a:gd name="connsiteY24" fmla="*/ 342900 h 1540669"/>
                <a:gd name="connsiteX25" fmla="*/ 140494 w 1321594"/>
                <a:gd name="connsiteY25" fmla="*/ 330994 h 1540669"/>
                <a:gd name="connsiteX26" fmla="*/ 209550 w 1321594"/>
                <a:gd name="connsiteY26" fmla="*/ 309563 h 1540669"/>
                <a:gd name="connsiteX27" fmla="*/ 211931 w 1321594"/>
                <a:gd name="connsiteY27" fmla="*/ 300038 h 1540669"/>
                <a:gd name="connsiteX28" fmla="*/ 90487 w 1321594"/>
                <a:gd name="connsiteY28" fmla="*/ 269082 h 1540669"/>
                <a:gd name="connsiteX29" fmla="*/ 52387 w 1321594"/>
                <a:gd name="connsiteY29" fmla="*/ 254794 h 1540669"/>
                <a:gd name="connsiteX30" fmla="*/ 47625 w 1321594"/>
                <a:gd name="connsiteY30" fmla="*/ 238125 h 1540669"/>
                <a:gd name="connsiteX31" fmla="*/ 130968 w 1321594"/>
                <a:gd name="connsiteY31" fmla="*/ 216694 h 1540669"/>
                <a:gd name="connsiteX32" fmla="*/ 164306 w 1321594"/>
                <a:gd name="connsiteY32" fmla="*/ 211932 h 1540669"/>
                <a:gd name="connsiteX33" fmla="*/ 150018 w 1321594"/>
                <a:gd name="connsiteY33" fmla="*/ 200025 h 1540669"/>
                <a:gd name="connsiteX34" fmla="*/ 107156 w 1321594"/>
                <a:gd name="connsiteY34" fmla="*/ 180975 h 1540669"/>
                <a:gd name="connsiteX35" fmla="*/ 76200 w 1321594"/>
                <a:gd name="connsiteY35" fmla="*/ 169069 h 1540669"/>
                <a:gd name="connsiteX36" fmla="*/ 109537 w 1321594"/>
                <a:gd name="connsiteY36" fmla="*/ 150019 h 1540669"/>
                <a:gd name="connsiteX37" fmla="*/ 135731 w 1321594"/>
                <a:gd name="connsiteY37" fmla="*/ 135732 h 1540669"/>
                <a:gd name="connsiteX38" fmla="*/ 100012 w 1321594"/>
                <a:gd name="connsiteY38" fmla="*/ 111919 h 1540669"/>
                <a:gd name="connsiteX39" fmla="*/ 92868 w 1321594"/>
                <a:gd name="connsiteY39" fmla="*/ 102394 h 1540669"/>
                <a:gd name="connsiteX40" fmla="*/ 114300 w 1321594"/>
                <a:gd name="connsiteY40" fmla="*/ 85725 h 1540669"/>
                <a:gd name="connsiteX41" fmla="*/ 109537 w 1321594"/>
                <a:gd name="connsiteY41" fmla="*/ 54769 h 1540669"/>
                <a:gd name="connsiteX42" fmla="*/ 107156 w 1321594"/>
                <a:gd name="connsiteY42" fmla="*/ 40482 h 1540669"/>
                <a:gd name="connsiteX43" fmla="*/ 114300 w 1321594"/>
                <a:gd name="connsiteY43" fmla="*/ 23813 h 1540669"/>
                <a:gd name="connsiteX44" fmla="*/ 107156 w 1321594"/>
                <a:gd name="connsiteY44" fmla="*/ 2382 h 1540669"/>
                <a:gd name="connsiteX45" fmla="*/ 1321594 w 1321594"/>
                <a:gd name="connsiteY45" fmla="*/ 0 h 1540669"/>
                <a:gd name="connsiteX46" fmla="*/ 1319212 w 1321594"/>
                <a:gd name="connsiteY46" fmla="*/ 1540669 h 1540669"/>
                <a:gd name="connsiteX0" fmla="*/ 1319212 w 1321594"/>
                <a:gd name="connsiteY0" fmla="*/ 1540669 h 1540669"/>
                <a:gd name="connsiteX1" fmla="*/ 652462 w 1321594"/>
                <a:gd name="connsiteY1" fmla="*/ 1359694 h 1540669"/>
                <a:gd name="connsiteX2" fmla="*/ 140494 w 1321594"/>
                <a:gd name="connsiteY2" fmla="*/ 1193007 h 1540669"/>
                <a:gd name="connsiteX3" fmla="*/ 57149 w 1321594"/>
                <a:gd name="connsiteY3" fmla="*/ 1142673 h 1540669"/>
                <a:gd name="connsiteX4" fmla="*/ 7143 w 1321594"/>
                <a:gd name="connsiteY4" fmla="*/ 1092668 h 1540669"/>
                <a:gd name="connsiteX5" fmla="*/ 42861 w 1321594"/>
                <a:gd name="connsiteY5" fmla="*/ 1014086 h 1540669"/>
                <a:gd name="connsiteX6" fmla="*/ 45243 w 1321594"/>
                <a:gd name="connsiteY6" fmla="*/ 980748 h 1540669"/>
                <a:gd name="connsiteX7" fmla="*/ 35718 w 1321594"/>
                <a:gd name="connsiteY7" fmla="*/ 954555 h 1540669"/>
                <a:gd name="connsiteX8" fmla="*/ 66674 w 1321594"/>
                <a:gd name="connsiteY8" fmla="*/ 916455 h 1540669"/>
                <a:gd name="connsiteX9" fmla="*/ 92868 w 1321594"/>
                <a:gd name="connsiteY9" fmla="*/ 906930 h 1540669"/>
                <a:gd name="connsiteX10" fmla="*/ 69055 w 1321594"/>
                <a:gd name="connsiteY10" fmla="*/ 880735 h 1540669"/>
                <a:gd name="connsiteX11" fmla="*/ 114300 w 1321594"/>
                <a:gd name="connsiteY11" fmla="*/ 797719 h 1540669"/>
                <a:gd name="connsiteX12" fmla="*/ 30956 w 1321594"/>
                <a:gd name="connsiteY12" fmla="*/ 709613 h 1540669"/>
                <a:gd name="connsiteX13" fmla="*/ 2381 w 1321594"/>
                <a:gd name="connsiteY13" fmla="*/ 635794 h 1540669"/>
                <a:gd name="connsiteX14" fmla="*/ 7144 w 1321594"/>
                <a:gd name="connsiteY14" fmla="*/ 595313 h 1540669"/>
                <a:gd name="connsiteX15" fmla="*/ 28575 w 1321594"/>
                <a:gd name="connsiteY15" fmla="*/ 566738 h 1540669"/>
                <a:gd name="connsiteX16" fmla="*/ 88106 w 1321594"/>
                <a:gd name="connsiteY16" fmla="*/ 528638 h 1540669"/>
                <a:gd name="connsiteX17" fmla="*/ 192881 w 1321594"/>
                <a:gd name="connsiteY17" fmla="*/ 502444 h 1540669"/>
                <a:gd name="connsiteX18" fmla="*/ 283368 w 1321594"/>
                <a:gd name="connsiteY18" fmla="*/ 483394 h 1540669"/>
                <a:gd name="connsiteX19" fmla="*/ 304800 w 1321594"/>
                <a:gd name="connsiteY19" fmla="*/ 469107 h 1540669"/>
                <a:gd name="connsiteX20" fmla="*/ 238125 w 1321594"/>
                <a:gd name="connsiteY20" fmla="*/ 438150 h 1540669"/>
                <a:gd name="connsiteX21" fmla="*/ 80962 w 1321594"/>
                <a:gd name="connsiteY21" fmla="*/ 402432 h 1540669"/>
                <a:gd name="connsiteX22" fmla="*/ 16668 w 1321594"/>
                <a:gd name="connsiteY22" fmla="*/ 381000 h 1540669"/>
                <a:gd name="connsiteX23" fmla="*/ 0 w 1321594"/>
                <a:gd name="connsiteY23" fmla="*/ 364332 h 1540669"/>
                <a:gd name="connsiteX24" fmla="*/ 57150 w 1321594"/>
                <a:gd name="connsiteY24" fmla="*/ 342900 h 1540669"/>
                <a:gd name="connsiteX25" fmla="*/ 140494 w 1321594"/>
                <a:gd name="connsiteY25" fmla="*/ 330994 h 1540669"/>
                <a:gd name="connsiteX26" fmla="*/ 209550 w 1321594"/>
                <a:gd name="connsiteY26" fmla="*/ 309563 h 1540669"/>
                <a:gd name="connsiteX27" fmla="*/ 211931 w 1321594"/>
                <a:gd name="connsiteY27" fmla="*/ 300038 h 1540669"/>
                <a:gd name="connsiteX28" fmla="*/ 90487 w 1321594"/>
                <a:gd name="connsiteY28" fmla="*/ 269082 h 1540669"/>
                <a:gd name="connsiteX29" fmla="*/ 52387 w 1321594"/>
                <a:gd name="connsiteY29" fmla="*/ 254794 h 1540669"/>
                <a:gd name="connsiteX30" fmla="*/ 47625 w 1321594"/>
                <a:gd name="connsiteY30" fmla="*/ 238125 h 1540669"/>
                <a:gd name="connsiteX31" fmla="*/ 130968 w 1321594"/>
                <a:gd name="connsiteY31" fmla="*/ 216694 h 1540669"/>
                <a:gd name="connsiteX32" fmla="*/ 164306 w 1321594"/>
                <a:gd name="connsiteY32" fmla="*/ 211932 h 1540669"/>
                <a:gd name="connsiteX33" fmla="*/ 150018 w 1321594"/>
                <a:gd name="connsiteY33" fmla="*/ 200025 h 1540669"/>
                <a:gd name="connsiteX34" fmla="*/ 107156 w 1321594"/>
                <a:gd name="connsiteY34" fmla="*/ 180975 h 1540669"/>
                <a:gd name="connsiteX35" fmla="*/ 76200 w 1321594"/>
                <a:gd name="connsiteY35" fmla="*/ 169069 h 1540669"/>
                <a:gd name="connsiteX36" fmla="*/ 109537 w 1321594"/>
                <a:gd name="connsiteY36" fmla="*/ 150019 h 1540669"/>
                <a:gd name="connsiteX37" fmla="*/ 135731 w 1321594"/>
                <a:gd name="connsiteY37" fmla="*/ 135732 h 1540669"/>
                <a:gd name="connsiteX38" fmla="*/ 100012 w 1321594"/>
                <a:gd name="connsiteY38" fmla="*/ 111919 h 1540669"/>
                <a:gd name="connsiteX39" fmla="*/ 92868 w 1321594"/>
                <a:gd name="connsiteY39" fmla="*/ 102394 h 1540669"/>
                <a:gd name="connsiteX40" fmla="*/ 114300 w 1321594"/>
                <a:gd name="connsiteY40" fmla="*/ 85725 h 1540669"/>
                <a:gd name="connsiteX41" fmla="*/ 109537 w 1321594"/>
                <a:gd name="connsiteY41" fmla="*/ 54769 h 1540669"/>
                <a:gd name="connsiteX42" fmla="*/ 107156 w 1321594"/>
                <a:gd name="connsiteY42" fmla="*/ 40482 h 1540669"/>
                <a:gd name="connsiteX43" fmla="*/ 114300 w 1321594"/>
                <a:gd name="connsiteY43" fmla="*/ 23813 h 1540669"/>
                <a:gd name="connsiteX44" fmla="*/ 107156 w 1321594"/>
                <a:gd name="connsiteY44" fmla="*/ 2382 h 1540669"/>
                <a:gd name="connsiteX45" fmla="*/ 1321594 w 1321594"/>
                <a:gd name="connsiteY45" fmla="*/ 0 h 1540669"/>
                <a:gd name="connsiteX46" fmla="*/ 1319212 w 1321594"/>
                <a:gd name="connsiteY46" fmla="*/ 1540669 h 1540669"/>
                <a:gd name="connsiteX0" fmla="*/ 1348189 w 1350571"/>
                <a:gd name="connsiteY0" fmla="*/ 1540669 h 1540669"/>
                <a:gd name="connsiteX1" fmla="*/ 681439 w 1350571"/>
                <a:gd name="connsiteY1" fmla="*/ 1359694 h 1540669"/>
                <a:gd name="connsiteX2" fmla="*/ 169471 w 1350571"/>
                <a:gd name="connsiteY2" fmla="*/ 1193007 h 1540669"/>
                <a:gd name="connsiteX3" fmla="*/ 86126 w 1350571"/>
                <a:gd name="connsiteY3" fmla="*/ 1142673 h 1540669"/>
                <a:gd name="connsiteX4" fmla="*/ 36120 w 1350571"/>
                <a:gd name="connsiteY4" fmla="*/ 1092668 h 1540669"/>
                <a:gd name="connsiteX5" fmla="*/ 71838 w 1350571"/>
                <a:gd name="connsiteY5" fmla="*/ 1014086 h 1540669"/>
                <a:gd name="connsiteX6" fmla="*/ 74220 w 1350571"/>
                <a:gd name="connsiteY6" fmla="*/ 980748 h 1540669"/>
                <a:gd name="connsiteX7" fmla="*/ 64695 w 1350571"/>
                <a:gd name="connsiteY7" fmla="*/ 954555 h 1540669"/>
                <a:gd name="connsiteX8" fmla="*/ 95651 w 1350571"/>
                <a:gd name="connsiteY8" fmla="*/ 916455 h 1540669"/>
                <a:gd name="connsiteX9" fmla="*/ 121845 w 1350571"/>
                <a:gd name="connsiteY9" fmla="*/ 906930 h 1540669"/>
                <a:gd name="connsiteX10" fmla="*/ 98032 w 1350571"/>
                <a:gd name="connsiteY10" fmla="*/ 880735 h 1540669"/>
                <a:gd name="connsiteX11" fmla="*/ 401 w 1350571"/>
                <a:gd name="connsiteY11" fmla="*/ 825967 h 1540669"/>
                <a:gd name="connsiteX12" fmla="*/ 143277 w 1350571"/>
                <a:gd name="connsiteY12" fmla="*/ 797719 h 1540669"/>
                <a:gd name="connsiteX13" fmla="*/ 59933 w 1350571"/>
                <a:gd name="connsiteY13" fmla="*/ 709613 h 1540669"/>
                <a:gd name="connsiteX14" fmla="*/ 31358 w 1350571"/>
                <a:gd name="connsiteY14" fmla="*/ 635794 h 1540669"/>
                <a:gd name="connsiteX15" fmla="*/ 36121 w 1350571"/>
                <a:gd name="connsiteY15" fmla="*/ 595313 h 1540669"/>
                <a:gd name="connsiteX16" fmla="*/ 57552 w 1350571"/>
                <a:gd name="connsiteY16" fmla="*/ 566738 h 1540669"/>
                <a:gd name="connsiteX17" fmla="*/ 117083 w 1350571"/>
                <a:gd name="connsiteY17" fmla="*/ 528638 h 1540669"/>
                <a:gd name="connsiteX18" fmla="*/ 221858 w 1350571"/>
                <a:gd name="connsiteY18" fmla="*/ 502444 h 1540669"/>
                <a:gd name="connsiteX19" fmla="*/ 312345 w 1350571"/>
                <a:gd name="connsiteY19" fmla="*/ 483394 h 1540669"/>
                <a:gd name="connsiteX20" fmla="*/ 333777 w 1350571"/>
                <a:gd name="connsiteY20" fmla="*/ 469107 h 1540669"/>
                <a:gd name="connsiteX21" fmla="*/ 267102 w 1350571"/>
                <a:gd name="connsiteY21" fmla="*/ 438150 h 1540669"/>
                <a:gd name="connsiteX22" fmla="*/ 109939 w 1350571"/>
                <a:gd name="connsiteY22" fmla="*/ 402432 h 1540669"/>
                <a:gd name="connsiteX23" fmla="*/ 45645 w 1350571"/>
                <a:gd name="connsiteY23" fmla="*/ 381000 h 1540669"/>
                <a:gd name="connsiteX24" fmla="*/ 28977 w 1350571"/>
                <a:gd name="connsiteY24" fmla="*/ 364332 h 1540669"/>
                <a:gd name="connsiteX25" fmla="*/ 86127 w 1350571"/>
                <a:gd name="connsiteY25" fmla="*/ 342900 h 1540669"/>
                <a:gd name="connsiteX26" fmla="*/ 169471 w 1350571"/>
                <a:gd name="connsiteY26" fmla="*/ 330994 h 1540669"/>
                <a:gd name="connsiteX27" fmla="*/ 238527 w 1350571"/>
                <a:gd name="connsiteY27" fmla="*/ 309563 h 1540669"/>
                <a:gd name="connsiteX28" fmla="*/ 240908 w 1350571"/>
                <a:gd name="connsiteY28" fmla="*/ 300038 h 1540669"/>
                <a:gd name="connsiteX29" fmla="*/ 119464 w 1350571"/>
                <a:gd name="connsiteY29" fmla="*/ 269082 h 1540669"/>
                <a:gd name="connsiteX30" fmla="*/ 81364 w 1350571"/>
                <a:gd name="connsiteY30" fmla="*/ 254794 h 1540669"/>
                <a:gd name="connsiteX31" fmla="*/ 76602 w 1350571"/>
                <a:gd name="connsiteY31" fmla="*/ 238125 h 1540669"/>
                <a:gd name="connsiteX32" fmla="*/ 159945 w 1350571"/>
                <a:gd name="connsiteY32" fmla="*/ 216694 h 1540669"/>
                <a:gd name="connsiteX33" fmla="*/ 193283 w 1350571"/>
                <a:gd name="connsiteY33" fmla="*/ 211932 h 1540669"/>
                <a:gd name="connsiteX34" fmla="*/ 178995 w 1350571"/>
                <a:gd name="connsiteY34" fmla="*/ 200025 h 1540669"/>
                <a:gd name="connsiteX35" fmla="*/ 136133 w 1350571"/>
                <a:gd name="connsiteY35" fmla="*/ 180975 h 1540669"/>
                <a:gd name="connsiteX36" fmla="*/ 105177 w 1350571"/>
                <a:gd name="connsiteY36" fmla="*/ 169069 h 1540669"/>
                <a:gd name="connsiteX37" fmla="*/ 138514 w 1350571"/>
                <a:gd name="connsiteY37" fmla="*/ 150019 h 1540669"/>
                <a:gd name="connsiteX38" fmla="*/ 164708 w 1350571"/>
                <a:gd name="connsiteY38" fmla="*/ 135732 h 1540669"/>
                <a:gd name="connsiteX39" fmla="*/ 128989 w 1350571"/>
                <a:gd name="connsiteY39" fmla="*/ 111919 h 1540669"/>
                <a:gd name="connsiteX40" fmla="*/ 121845 w 1350571"/>
                <a:gd name="connsiteY40" fmla="*/ 102394 h 1540669"/>
                <a:gd name="connsiteX41" fmla="*/ 143277 w 1350571"/>
                <a:gd name="connsiteY41" fmla="*/ 85725 h 1540669"/>
                <a:gd name="connsiteX42" fmla="*/ 138514 w 1350571"/>
                <a:gd name="connsiteY42" fmla="*/ 54769 h 1540669"/>
                <a:gd name="connsiteX43" fmla="*/ 136133 w 1350571"/>
                <a:gd name="connsiteY43" fmla="*/ 40482 h 1540669"/>
                <a:gd name="connsiteX44" fmla="*/ 143277 w 1350571"/>
                <a:gd name="connsiteY44" fmla="*/ 23813 h 1540669"/>
                <a:gd name="connsiteX45" fmla="*/ 136133 w 1350571"/>
                <a:gd name="connsiteY45" fmla="*/ 2382 h 1540669"/>
                <a:gd name="connsiteX46" fmla="*/ 1350571 w 1350571"/>
                <a:gd name="connsiteY46" fmla="*/ 0 h 1540669"/>
                <a:gd name="connsiteX47" fmla="*/ 1348189 w 1350571"/>
                <a:gd name="connsiteY47" fmla="*/ 1540669 h 1540669"/>
                <a:gd name="connsiteX0" fmla="*/ 1348189 w 1350571"/>
                <a:gd name="connsiteY0" fmla="*/ 1540669 h 1540669"/>
                <a:gd name="connsiteX1" fmla="*/ 681439 w 1350571"/>
                <a:gd name="connsiteY1" fmla="*/ 1359694 h 1540669"/>
                <a:gd name="connsiteX2" fmla="*/ 169471 w 1350571"/>
                <a:gd name="connsiteY2" fmla="*/ 1193007 h 1540669"/>
                <a:gd name="connsiteX3" fmla="*/ 86126 w 1350571"/>
                <a:gd name="connsiteY3" fmla="*/ 1142673 h 1540669"/>
                <a:gd name="connsiteX4" fmla="*/ 36120 w 1350571"/>
                <a:gd name="connsiteY4" fmla="*/ 1092668 h 1540669"/>
                <a:gd name="connsiteX5" fmla="*/ 71838 w 1350571"/>
                <a:gd name="connsiteY5" fmla="*/ 1014086 h 1540669"/>
                <a:gd name="connsiteX6" fmla="*/ 74220 w 1350571"/>
                <a:gd name="connsiteY6" fmla="*/ 980748 h 1540669"/>
                <a:gd name="connsiteX7" fmla="*/ 64695 w 1350571"/>
                <a:gd name="connsiteY7" fmla="*/ 954555 h 1540669"/>
                <a:gd name="connsiteX8" fmla="*/ 95651 w 1350571"/>
                <a:gd name="connsiteY8" fmla="*/ 916455 h 1540669"/>
                <a:gd name="connsiteX9" fmla="*/ 121845 w 1350571"/>
                <a:gd name="connsiteY9" fmla="*/ 906930 h 1540669"/>
                <a:gd name="connsiteX10" fmla="*/ 98032 w 1350571"/>
                <a:gd name="connsiteY10" fmla="*/ 880735 h 1540669"/>
                <a:gd name="connsiteX11" fmla="*/ 401 w 1350571"/>
                <a:gd name="connsiteY11" fmla="*/ 825967 h 1540669"/>
                <a:gd name="connsiteX12" fmla="*/ 329015 w 1350571"/>
                <a:gd name="connsiteY12" fmla="*/ 764382 h 1540669"/>
                <a:gd name="connsiteX13" fmla="*/ 59933 w 1350571"/>
                <a:gd name="connsiteY13" fmla="*/ 709613 h 1540669"/>
                <a:gd name="connsiteX14" fmla="*/ 31358 w 1350571"/>
                <a:gd name="connsiteY14" fmla="*/ 635794 h 1540669"/>
                <a:gd name="connsiteX15" fmla="*/ 36121 w 1350571"/>
                <a:gd name="connsiteY15" fmla="*/ 595313 h 1540669"/>
                <a:gd name="connsiteX16" fmla="*/ 57552 w 1350571"/>
                <a:gd name="connsiteY16" fmla="*/ 566738 h 1540669"/>
                <a:gd name="connsiteX17" fmla="*/ 117083 w 1350571"/>
                <a:gd name="connsiteY17" fmla="*/ 528638 h 1540669"/>
                <a:gd name="connsiteX18" fmla="*/ 221858 w 1350571"/>
                <a:gd name="connsiteY18" fmla="*/ 502444 h 1540669"/>
                <a:gd name="connsiteX19" fmla="*/ 312345 w 1350571"/>
                <a:gd name="connsiteY19" fmla="*/ 483394 h 1540669"/>
                <a:gd name="connsiteX20" fmla="*/ 333777 w 1350571"/>
                <a:gd name="connsiteY20" fmla="*/ 469107 h 1540669"/>
                <a:gd name="connsiteX21" fmla="*/ 267102 w 1350571"/>
                <a:gd name="connsiteY21" fmla="*/ 438150 h 1540669"/>
                <a:gd name="connsiteX22" fmla="*/ 109939 w 1350571"/>
                <a:gd name="connsiteY22" fmla="*/ 402432 h 1540669"/>
                <a:gd name="connsiteX23" fmla="*/ 45645 w 1350571"/>
                <a:gd name="connsiteY23" fmla="*/ 381000 h 1540669"/>
                <a:gd name="connsiteX24" fmla="*/ 28977 w 1350571"/>
                <a:gd name="connsiteY24" fmla="*/ 364332 h 1540669"/>
                <a:gd name="connsiteX25" fmla="*/ 86127 w 1350571"/>
                <a:gd name="connsiteY25" fmla="*/ 342900 h 1540669"/>
                <a:gd name="connsiteX26" fmla="*/ 169471 w 1350571"/>
                <a:gd name="connsiteY26" fmla="*/ 330994 h 1540669"/>
                <a:gd name="connsiteX27" fmla="*/ 238527 w 1350571"/>
                <a:gd name="connsiteY27" fmla="*/ 309563 h 1540669"/>
                <a:gd name="connsiteX28" fmla="*/ 240908 w 1350571"/>
                <a:gd name="connsiteY28" fmla="*/ 300038 h 1540669"/>
                <a:gd name="connsiteX29" fmla="*/ 119464 w 1350571"/>
                <a:gd name="connsiteY29" fmla="*/ 269082 h 1540669"/>
                <a:gd name="connsiteX30" fmla="*/ 81364 w 1350571"/>
                <a:gd name="connsiteY30" fmla="*/ 254794 h 1540669"/>
                <a:gd name="connsiteX31" fmla="*/ 76602 w 1350571"/>
                <a:gd name="connsiteY31" fmla="*/ 238125 h 1540669"/>
                <a:gd name="connsiteX32" fmla="*/ 159945 w 1350571"/>
                <a:gd name="connsiteY32" fmla="*/ 216694 h 1540669"/>
                <a:gd name="connsiteX33" fmla="*/ 193283 w 1350571"/>
                <a:gd name="connsiteY33" fmla="*/ 211932 h 1540669"/>
                <a:gd name="connsiteX34" fmla="*/ 178995 w 1350571"/>
                <a:gd name="connsiteY34" fmla="*/ 200025 h 1540669"/>
                <a:gd name="connsiteX35" fmla="*/ 136133 w 1350571"/>
                <a:gd name="connsiteY35" fmla="*/ 180975 h 1540669"/>
                <a:gd name="connsiteX36" fmla="*/ 105177 w 1350571"/>
                <a:gd name="connsiteY36" fmla="*/ 169069 h 1540669"/>
                <a:gd name="connsiteX37" fmla="*/ 138514 w 1350571"/>
                <a:gd name="connsiteY37" fmla="*/ 150019 h 1540669"/>
                <a:gd name="connsiteX38" fmla="*/ 164708 w 1350571"/>
                <a:gd name="connsiteY38" fmla="*/ 135732 h 1540669"/>
                <a:gd name="connsiteX39" fmla="*/ 128989 w 1350571"/>
                <a:gd name="connsiteY39" fmla="*/ 111919 h 1540669"/>
                <a:gd name="connsiteX40" fmla="*/ 121845 w 1350571"/>
                <a:gd name="connsiteY40" fmla="*/ 102394 h 1540669"/>
                <a:gd name="connsiteX41" fmla="*/ 143277 w 1350571"/>
                <a:gd name="connsiteY41" fmla="*/ 85725 h 1540669"/>
                <a:gd name="connsiteX42" fmla="*/ 138514 w 1350571"/>
                <a:gd name="connsiteY42" fmla="*/ 54769 h 1540669"/>
                <a:gd name="connsiteX43" fmla="*/ 136133 w 1350571"/>
                <a:gd name="connsiteY43" fmla="*/ 40482 h 1540669"/>
                <a:gd name="connsiteX44" fmla="*/ 143277 w 1350571"/>
                <a:gd name="connsiteY44" fmla="*/ 23813 h 1540669"/>
                <a:gd name="connsiteX45" fmla="*/ 136133 w 1350571"/>
                <a:gd name="connsiteY45" fmla="*/ 2382 h 1540669"/>
                <a:gd name="connsiteX46" fmla="*/ 1350571 w 1350571"/>
                <a:gd name="connsiteY46" fmla="*/ 0 h 1540669"/>
                <a:gd name="connsiteX47" fmla="*/ 1348189 w 1350571"/>
                <a:gd name="connsiteY47" fmla="*/ 1540669 h 1540669"/>
                <a:gd name="connsiteX0" fmla="*/ 1440656 w 1443038"/>
                <a:gd name="connsiteY0" fmla="*/ 1540669 h 1540669"/>
                <a:gd name="connsiteX1" fmla="*/ 773906 w 1443038"/>
                <a:gd name="connsiteY1" fmla="*/ 1359694 h 1540669"/>
                <a:gd name="connsiteX2" fmla="*/ 261938 w 1443038"/>
                <a:gd name="connsiteY2" fmla="*/ 1193007 h 1540669"/>
                <a:gd name="connsiteX3" fmla="*/ 178593 w 1443038"/>
                <a:gd name="connsiteY3" fmla="*/ 1142673 h 1540669"/>
                <a:gd name="connsiteX4" fmla="*/ 128587 w 1443038"/>
                <a:gd name="connsiteY4" fmla="*/ 1092668 h 1540669"/>
                <a:gd name="connsiteX5" fmla="*/ 164305 w 1443038"/>
                <a:gd name="connsiteY5" fmla="*/ 1014086 h 1540669"/>
                <a:gd name="connsiteX6" fmla="*/ 166687 w 1443038"/>
                <a:gd name="connsiteY6" fmla="*/ 980748 h 1540669"/>
                <a:gd name="connsiteX7" fmla="*/ 157162 w 1443038"/>
                <a:gd name="connsiteY7" fmla="*/ 954555 h 1540669"/>
                <a:gd name="connsiteX8" fmla="*/ 188118 w 1443038"/>
                <a:gd name="connsiteY8" fmla="*/ 916455 h 1540669"/>
                <a:gd name="connsiteX9" fmla="*/ 214312 w 1443038"/>
                <a:gd name="connsiteY9" fmla="*/ 906930 h 1540669"/>
                <a:gd name="connsiteX10" fmla="*/ 190499 w 1443038"/>
                <a:gd name="connsiteY10" fmla="*/ 880735 h 1540669"/>
                <a:gd name="connsiteX11" fmla="*/ 92868 w 1443038"/>
                <a:gd name="connsiteY11" fmla="*/ 825967 h 1540669"/>
                <a:gd name="connsiteX12" fmla="*/ 421482 w 1443038"/>
                <a:gd name="connsiteY12" fmla="*/ 764382 h 1540669"/>
                <a:gd name="connsiteX13" fmla="*/ 0 w 1443038"/>
                <a:gd name="connsiteY13" fmla="*/ 716756 h 1540669"/>
                <a:gd name="connsiteX14" fmla="*/ 123825 w 1443038"/>
                <a:gd name="connsiteY14" fmla="*/ 635794 h 1540669"/>
                <a:gd name="connsiteX15" fmla="*/ 128588 w 1443038"/>
                <a:gd name="connsiteY15" fmla="*/ 595313 h 1540669"/>
                <a:gd name="connsiteX16" fmla="*/ 150019 w 1443038"/>
                <a:gd name="connsiteY16" fmla="*/ 566738 h 1540669"/>
                <a:gd name="connsiteX17" fmla="*/ 209550 w 1443038"/>
                <a:gd name="connsiteY17" fmla="*/ 528638 h 1540669"/>
                <a:gd name="connsiteX18" fmla="*/ 314325 w 1443038"/>
                <a:gd name="connsiteY18" fmla="*/ 502444 h 1540669"/>
                <a:gd name="connsiteX19" fmla="*/ 404812 w 1443038"/>
                <a:gd name="connsiteY19" fmla="*/ 483394 h 1540669"/>
                <a:gd name="connsiteX20" fmla="*/ 426244 w 1443038"/>
                <a:gd name="connsiteY20" fmla="*/ 469107 h 1540669"/>
                <a:gd name="connsiteX21" fmla="*/ 359569 w 1443038"/>
                <a:gd name="connsiteY21" fmla="*/ 438150 h 1540669"/>
                <a:gd name="connsiteX22" fmla="*/ 202406 w 1443038"/>
                <a:gd name="connsiteY22" fmla="*/ 402432 h 1540669"/>
                <a:gd name="connsiteX23" fmla="*/ 138112 w 1443038"/>
                <a:gd name="connsiteY23" fmla="*/ 381000 h 1540669"/>
                <a:gd name="connsiteX24" fmla="*/ 121444 w 1443038"/>
                <a:gd name="connsiteY24" fmla="*/ 364332 h 1540669"/>
                <a:gd name="connsiteX25" fmla="*/ 178594 w 1443038"/>
                <a:gd name="connsiteY25" fmla="*/ 342900 h 1540669"/>
                <a:gd name="connsiteX26" fmla="*/ 261938 w 1443038"/>
                <a:gd name="connsiteY26" fmla="*/ 330994 h 1540669"/>
                <a:gd name="connsiteX27" fmla="*/ 330994 w 1443038"/>
                <a:gd name="connsiteY27" fmla="*/ 309563 h 1540669"/>
                <a:gd name="connsiteX28" fmla="*/ 333375 w 1443038"/>
                <a:gd name="connsiteY28" fmla="*/ 300038 h 1540669"/>
                <a:gd name="connsiteX29" fmla="*/ 211931 w 1443038"/>
                <a:gd name="connsiteY29" fmla="*/ 269082 h 1540669"/>
                <a:gd name="connsiteX30" fmla="*/ 173831 w 1443038"/>
                <a:gd name="connsiteY30" fmla="*/ 254794 h 1540669"/>
                <a:gd name="connsiteX31" fmla="*/ 169069 w 1443038"/>
                <a:gd name="connsiteY31" fmla="*/ 238125 h 1540669"/>
                <a:gd name="connsiteX32" fmla="*/ 252412 w 1443038"/>
                <a:gd name="connsiteY32" fmla="*/ 216694 h 1540669"/>
                <a:gd name="connsiteX33" fmla="*/ 285750 w 1443038"/>
                <a:gd name="connsiteY33" fmla="*/ 211932 h 1540669"/>
                <a:gd name="connsiteX34" fmla="*/ 271462 w 1443038"/>
                <a:gd name="connsiteY34" fmla="*/ 200025 h 1540669"/>
                <a:gd name="connsiteX35" fmla="*/ 228600 w 1443038"/>
                <a:gd name="connsiteY35" fmla="*/ 180975 h 1540669"/>
                <a:gd name="connsiteX36" fmla="*/ 197644 w 1443038"/>
                <a:gd name="connsiteY36" fmla="*/ 169069 h 1540669"/>
                <a:gd name="connsiteX37" fmla="*/ 230981 w 1443038"/>
                <a:gd name="connsiteY37" fmla="*/ 150019 h 1540669"/>
                <a:gd name="connsiteX38" fmla="*/ 257175 w 1443038"/>
                <a:gd name="connsiteY38" fmla="*/ 135732 h 1540669"/>
                <a:gd name="connsiteX39" fmla="*/ 221456 w 1443038"/>
                <a:gd name="connsiteY39" fmla="*/ 111919 h 1540669"/>
                <a:gd name="connsiteX40" fmla="*/ 214312 w 1443038"/>
                <a:gd name="connsiteY40" fmla="*/ 102394 h 1540669"/>
                <a:gd name="connsiteX41" fmla="*/ 235744 w 1443038"/>
                <a:gd name="connsiteY41" fmla="*/ 85725 h 1540669"/>
                <a:gd name="connsiteX42" fmla="*/ 230981 w 1443038"/>
                <a:gd name="connsiteY42" fmla="*/ 54769 h 1540669"/>
                <a:gd name="connsiteX43" fmla="*/ 228600 w 1443038"/>
                <a:gd name="connsiteY43" fmla="*/ 40482 h 1540669"/>
                <a:gd name="connsiteX44" fmla="*/ 235744 w 1443038"/>
                <a:gd name="connsiteY44" fmla="*/ 23813 h 1540669"/>
                <a:gd name="connsiteX45" fmla="*/ 228600 w 1443038"/>
                <a:gd name="connsiteY45" fmla="*/ 2382 h 1540669"/>
                <a:gd name="connsiteX46" fmla="*/ 1443038 w 1443038"/>
                <a:gd name="connsiteY46" fmla="*/ 0 h 1540669"/>
                <a:gd name="connsiteX47" fmla="*/ 1440656 w 1443038"/>
                <a:gd name="connsiteY47" fmla="*/ 1540669 h 1540669"/>
                <a:gd name="connsiteX0" fmla="*/ 1447756 w 1450138"/>
                <a:gd name="connsiteY0" fmla="*/ 1540669 h 1540669"/>
                <a:gd name="connsiteX1" fmla="*/ 781006 w 1450138"/>
                <a:gd name="connsiteY1" fmla="*/ 1359694 h 1540669"/>
                <a:gd name="connsiteX2" fmla="*/ 269038 w 1450138"/>
                <a:gd name="connsiteY2" fmla="*/ 1193007 h 1540669"/>
                <a:gd name="connsiteX3" fmla="*/ 185693 w 1450138"/>
                <a:gd name="connsiteY3" fmla="*/ 1142673 h 1540669"/>
                <a:gd name="connsiteX4" fmla="*/ 135687 w 1450138"/>
                <a:gd name="connsiteY4" fmla="*/ 1092668 h 1540669"/>
                <a:gd name="connsiteX5" fmla="*/ 171405 w 1450138"/>
                <a:gd name="connsiteY5" fmla="*/ 1014086 h 1540669"/>
                <a:gd name="connsiteX6" fmla="*/ 173787 w 1450138"/>
                <a:gd name="connsiteY6" fmla="*/ 980748 h 1540669"/>
                <a:gd name="connsiteX7" fmla="*/ 164262 w 1450138"/>
                <a:gd name="connsiteY7" fmla="*/ 954555 h 1540669"/>
                <a:gd name="connsiteX8" fmla="*/ 195218 w 1450138"/>
                <a:gd name="connsiteY8" fmla="*/ 916455 h 1540669"/>
                <a:gd name="connsiteX9" fmla="*/ 221412 w 1450138"/>
                <a:gd name="connsiteY9" fmla="*/ 906930 h 1540669"/>
                <a:gd name="connsiteX10" fmla="*/ 197599 w 1450138"/>
                <a:gd name="connsiteY10" fmla="*/ 880735 h 1540669"/>
                <a:gd name="connsiteX11" fmla="*/ 99968 w 1450138"/>
                <a:gd name="connsiteY11" fmla="*/ 825967 h 1540669"/>
                <a:gd name="connsiteX12" fmla="*/ 428582 w 1450138"/>
                <a:gd name="connsiteY12" fmla="*/ 764382 h 1540669"/>
                <a:gd name="connsiteX13" fmla="*/ 7100 w 1450138"/>
                <a:gd name="connsiteY13" fmla="*/ 716756 h 1540669"/>
                <a:gd name="connsiteX14" fmla="*/ 130925 w 1450138"/>
                <a:gd name="connsiteY14" fmla="*/ 635794 h 1540669"/>
                <a:gd name="connsiteX15" fmla="*/ 135688 w 1450138"/>
                <a:gd name="connsiteY15" fmla="*/ 595313 h 1540669"/>
                <a:gd name="connsiteX16" fmla="*/ 157119 w 1450138"/>
                <a:gd name="connsiteY16" fmla="*/ 566738 h 1540669"/>
                <a:gd name="connsiteX17" fmla="*/ 216650 w 1450138"/>
                <a:gd name="connsiteY17" fmla="*/ 528638 h 1540669"/>
                <a:gd name="connsiteX18" fmla="*/ 321425 w 1450138"/>
                <a:gd name="connsiteY18" fmla="*/ 502444 h 1540669"/>
                <a:gd name="connsiteX19" fmla="*/ 411912 w 1450138"/>
                <a:gd name="connsiteY19" fmla="*/ 483394 h 1540669"/>
                <a:gd name="connsiteX20" fmla="*/ 433344 w 1450138"/>
                <a:gd name="connsiteY20" fmla="*/ 469107 h 1540669"/>
                <a:gd name="connsiteX21" fmla="*/ 366669 w 1450138"/>
                <a:gd name="connsiteY21" fmla="*/ 438150 h 1540669"/>
                <a:gd name="connsiteX22" fmla="*/ 209506 w 1450138"/>
                <a:gd name="connsiteY22" fmla="*/ 402432 h 1540669"/>
                <a:gd name="connsiteX23" fmla="*/ 145212 w 1450138"/>
                <a:gd name="connsiteY23" fmla="*/ 381000 h 1540669"/>
                <a:gd name="connsiteX24" fmla="*/ 128544 w 1450138"/>
                <a:gd name="connsiteY24" fmla="*/ 364332 h 1540669"/>
                <a:gd name="connsiteX25" fmla="*/ 185694 w 1450138"/>
                <a:gd name="connsiteY25" fmla="*/ 342900 h 1540669"/>
                <a:gd name="connsiteX26" fmla="*/ 269038 w 1450138"/>
                <a:gd name="connsiteY26" fmla="*/ 330994 h 1540669"/>
                <a:gd name="connsiteX27" fmla="*/ 338094 w 1450138"/>
                <a:gd name="connsiteY27" fmla="*/ 309563 h 1540669"/>
                <a:gd name="connsiteX28" fmla="*/ 340475 w 1450138"/>
                <a:gd name="connsiteY28" fmla="*/ 300038 h 1540669"/>
                <a:gd name="connsiteX29" fmla="*/ 219031 w 1450138"/>
                <a:gd name="connsiteY29" fmla="*/ 269082 h 1540669"/>
                <a:gd name="connsiteX30" fmla="*/ 180931 w 1450138"/>
                <a:gd name="connsiteY30" fmla="*/ 254794 h 1540669"/>
                <a:gd name="connsiteX31" fmla="*/ 176169 w 1450138"/>
                <a:gd name="connsiteY31" fmla="*/ 238125 h 1540669"/>
                <a:gd name="connsiteX32" fmla="*/ 259512 w 1450138"/>
                <a:gd name="connsiteY32" fmla="*/ 216694 h 1540669"/>
                <a:gd name="connsiteX33" fmla="*/ 292850 w 1450138"/>
                <a:gd name="connsiteY33" fmla="*/ 211932 h 1540669"/>
                <a:gd name="connsiteX34" fmla="*/ 278562 w 1450138"/>
                <a:gd name="connsiteY34" fmla="*/ 200025 h 1540669"/>
                <a:gd name="connsiteX35" fmla="*/ 235700 w 1450138"/>
                <a:gd name="connsiteY35" fmla="*/ 180975 h 1540669"/>
                <a:gd name="connsiteX36" fmla="*/ 204744 w 1450138"/>
                <a:gd name="connsiteY36" fmla="*/ 169069 h 1540669"/>
                <a:gd name="connsiteX37" fmla="*/ 238081 w 1450138"/>
                <a:gd name="connsiteY37" fmla="*/ 150019 h 1540669"/>
                <a:gd name="connsiteX38" fmla="*/ 264275 w 1450138"/>
                <a:gd name="connsiteY38" fmla="*/ 135732 h 1540669"/>
                <a:gd name="connsiteX39" fmla="*/ 228556 w 1450138"/>
                <a:gd name="connsiteY39" fmla="*/ 111919 h 1540669"/>
                <a:gd name="connsiteX40" fmla="*/ 221412 w 1450138"/>
                <a:gd name="connsiteY40" fmla="*/ 102394 h 1540669"/>
                <a:gd name="connsiteX41" fmla="*/ 242844 w 1450138"/>
                <a:gd name="connsiteY41" fmla="*/ 85725 h 1540669"/>
                <a:gd name="connsiteX42" fmla="*/ 238081 w 1450138"/>
                <a:gd name="connsiteY42" fmla="*/ 54769 h 1540669"/>
                <a:gd name="connsiteX43" fmla="*/ 235700 w 1450138"/>
                <a:gd name="connsiteY43" fmla="*/ 40482 h 1540669"/>
                <a:gd name="connsiteX44" fmla="*/ 242844 w 1450138"/>
                <a:gd name="connsiteY44" fmla="*/ 23813 h 1540669"/>
                <a:gd name="connsiteX45" fmla="*/ 235700 w 1450138"/>
                <a:gd name="connsiteY45" fmla="*/ 2382 h 1540669"/>
                <a:gd name="connsiteX46" fmla="*/ 1450138 w 1450138"/>
                <a:gd name="connsiteY46" fmla="*/ 0 h 1540669"/>
                <a:gd name="connsiteX47" fmla="*/ 1447756 w 1450138"/>
                <a:gd name="connsiteY47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168035 w 1487248"/>
                <a:gd name="connsiteY15" fmla="*/ 635794 h 1540669"/>
                <a:gd name="connsiteX16" fmla="*/ 172798 w 1487248"/>
                <a:gd name="connsiteY16" fmla="*/ 595313 h 1540669"/>
                <a:gd name="connsiteX17" fmla="*/ 194229 w 1487248"/>
                <a:gd name="connsiteY17" fmla="*/ 566738 h 1540669"/>
                <a:gd name="connsiteX18" fmla="*/ 253760 w 1487248"/>
                <a:gd name="connsiteY18" fmla="*/ 528638 h 1540669"/>
                <a:gd name="connsiteX19" fmla="*/ 358535 w 1487248"/>
                <a:gd name="connsiteY19" fmla="*/ 502444 h 1540669"/>
                <a:gd name="connsiteX20" fmla="*/ 449022 w 1487248"/>
                <a:gd name="connsiteY20" fmla="*/ 483394 h 1540669"/>
                <a:gd name="connsiteX21" fmla="*/ 470454 w 1487248"/>
                <a:gd name="connsiteY21" fmla="*/ 469107 h 1540669"/>
                <a:gd name="connsiteX22" fmla="*/ 403779 w 1487248"/>
                <a:gd name="connsiteY22" fmla="*/ 438150 h 1540669"/>
                <a:gd name="connsiteX23" fmla="*/ 246616 w 1487248"/>
                <a:gd name="connsiteY23" fmla="*/ 402432 h 1540669"/>
                <a:gd name="connsiteX24" fmla="*/ 182322 w 1487248"/>
                <a:gd name="connsiteY24" fmla="*/ 381000 h 1540669"/>
                <a:gd name="connsiteX25" fmla="*/ 165654 w 1487248"/>
                <a:gd name="connsiteY25" fmla="*/ 364332 h 1540669"/>
                <a:gd name="connsiteX26" fmla="*/ 222804 w 1487248"/>
                <a:gd name="connsiteY26" fmla="*/ 342900 h 1540669"/>
                <a:gd name="connsiteX27" fmla="*/ 306148 w 1487248"/>
                <a:gd name="connsiteY27" fmla="*/ 330994 h 1540669"/>
                <a:gd name="connsiteX28" fmla="*/ 375204 w 1487248"/>
                <a:gd name="connsiteY28" fmla="*/ 309563 h 1540669"/>
                <a:gd name="connsiteX29" fmla="*/ 377585 w 1487248"/>
                <a:gd name="connsiteY29" fmla="*/ 300038 h 1540669"/>
                <a:gd name="connsiteX30" fmla="*/ 256141 w 1487248"/>
                <a:gd name="connsiteY30" fmla="*/ 269082 h 1540669"/>
                <a:gd name="connsiteX31" fmla="*/ 218041 w 1487248"/>
                <a:gd name="connsiteY31" fmla="*/ 254794 h 1540669"/>
                <a:gd name="connsiteX32" fmla="*/ 213279 w 1487248"/>
                <a:gd name="connsiteY32" fmla="*/ 238125 h 1540669"/>
                <a:gd name="connsiteX33" fmla="*/ 296622 w 1487248"/>
                <a:gd name="connsiteY33" fmla="*/ 216694 h 1540669"/>
                <a:gd name="connsiteX34" fmla="*/ 329960 w 1487248"/>
                <a:gd name="connsiteY34" fmla="*/ 211932 h 1540669"/>
                <a:gd name="connsiteX35" fmla="*/ 315672 w 1487248"/>
                <a:gd name="connsiteY35" fmla="*/ 200025 h 1540669"/>
                <a:gd name="connsiteX36" fmla="*/ 272810 w 1487248"/>
                <a:gd name="connsiteY36" fmla="*/ 180975 h 1540669"/>
                <a:gd name="connsiteX37" fmla="*/ 241854 w 1487248"/>
                <a:gd name="connsiteY37" fmla="*/ 169069 h 1540669"/>
                <a:gd name="connsiteX38" fmla="*/ 275191 w 1487248"/>
                <a:gd name="connsiteY38" fmla="*/ 150019 h 1540669"/>
                <a:gd name="connsiteX39" fmla="*/ 301385 w 1487248"/>
                <a:gd name="connsiteY39" fmla="*/ 135732 h 1540669"/>
                <a:gd name="connsiteX40" fmla="*/ 265666 w 1487248"/>
                <a:gd name="connsiteY40" fmla="*/ 111919 h 1540669"/>
                <a:gd name="connsiteX41" fmla="*/ 258522 w 1487248"/>
                <a:gd name="connsiteY41" fmla="*/ 102394 h 1540669"/>
                <a:gd name="connsiteX42" fmla="*/ 279954 w 1487248"/>
                <a:gd name="connsiteY42" fmla="*/ 85725 h 1540669"/>
                <a:gd name="connsiteX43" fmla="*/ 275191 w 1487248"/>
                <a:gd name="connsiteY43" fmla="*/ 54769 h 1540669"/>
                <a:gd name="connsiteX44" fmla="*/ 272810 w 1487248"/>
                <a:gd name="connsiteY44" fmla="*/ 40482 h 1540669"/>
                <a:gd name="connsiteX45" fmla="*/ 279954 w 1487248"/>
                <a:gd name="connsiteY45" fmla="*/ 23813 h 1540669"/>
                <a:gd name="connsiteX46" fmla="*/ 272810 w 1487248"/>
                <a:gd name="connsiteY46" fmla="*/ 2382 h 1540669"/>
                <a:gd name="connsiteX47" fmla="*/ 1487248 w 1487248"/>
                <a:gd name="connsiteY47" fmla="*/ 0 h 1540669"/>
                <a:gd name="connsiteX48" fmla="*/ 1484866 w 1487248"/>
                <a:gd name="connsiteY48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172798 w 1487248"/>
                <a:gd name="connsiteY16" fmla="*/ 595313 h 1540669"/>
                <a:gd name="connsiteX17" fmla="*/ 194229 w 1487248"/>
                <a:gd name="connsiteY17" fmla="*/ 566738 h 1540669"/>
                <a:gd name="connsiteX18" fmla="*/ 253760 w 1487248"/>
                <a:gd name="connsiteY18" fmla="*/ 528638 h 1540669"/>
                <a:gd name="connsiteX19" fmla="*/ 358535 w 1487248"/>
                <a:gd name="connsiteY19" fmla="*/ 502444 h 1540669"/>
                <a:gd name="connsiteX20" fmla="*/ 449022 w 1487248"/>
                <a:gd name="connsiteY20" fmla="*/ 483394 h 1540669"/>
                <a:gd name="connsiteX21" fmla="*/ 470454 w 1487248"/>
                <a:gd name="connsiteY21" fmla="*/ 469107 h 1540669"/>
                <a:gd name="connsiteX22" fmla="*/ 403779 w 1487248"/>
                <a:gd name="connsiteY22" fmla="*/ 438150 h 1540669"/>
                <a:gd name="connsiteX23" fmla="*/ 246616 w 1487248"/>
                <a:gd name="connsiteY23" fmla="*/ 402432 h 1540669"/>
                <a:gd name="connsiteX24" fmla="*/ 182322 w 1487248"/>
                <a:gd name="connsiteY24" fmla="*/ 381000 h 1540669"/>
                <a:gd name="connsiteX25" fmla="*/ 165654 w 1487248"/>
                <a:gd name="connsiteY25" fmla="*/ 364332 h 1540669"/>
                <a:gd name="connsiteX26" fmla="*/ 222804 w 1487248"/>
                <a:gd name="connsiteY26" fmla="*/ 342900 h 1540669"/>
                <a:gd name="connsiteX27" fmla="*/ 306148 w 1487248"/>
                <a:gd name="connsiteY27" fmla="*/ 330994 h 1540669"/>
                <a:gd name="connsiteX28" fmla="*/ 375204 w 1487248"/>
                <a:gd name="connsiteY28" fmla="*/ 309563 h 1540669"/>
                <a:gd name="connsiteX29" fmla="*/ 377585 w 1487248"/>
                <a:gd name="connsiteY29" fmla="*/ 300038 h 1540669"/>
                <a:gd name="connsiteX30" fmla="*/ 256141 w 1487248"/>
                <a:gd name="connsiteY30" fmla="*/ 269082 h 1540669"/>
                <a:gd name="connsiteX31" fmla="*/ 218041 w 1487248"/>
                <a:gd name="connsiteY31" fmla="*/ 254794 h 1540669"/>
                <a:gd name="connsiteX32" fmla="*/ 213279 w 1487248"/>
                <a:gd name="connsiteY32" fmla="*/ 238125 h 1540669"/>
                <a:gd name="connsiteX33" fmla="*/ 296622 w 1487248"/>
                <a:gd name="connsiteY33" fmla="*/ 216694 h 1540669"/>
                <a:gd name="connsiteX34" fmla="*/ 329960 w 1487248"/>
                <a:gd name="connsiteY34" fmla="*/ 211932 h 1540669"/>
                <a:gd name="connsiteX35" fmla="*/ 315672 w 1487248"/>
                <a:gd name="connsiteY35" fmla="*/ 200025 h 1540669"/>
                <a:gd name="connsiteX36" fmla="*/ 272810 w 1487248"/>
                <a:gd name="connsiteY36" fmla="*/ 180975 h 1540669"/>
                <a:gd name="connsiteX37" fmla="*/ 241854 w 1487248"/>
                <a:gd name="connsiteY37" fmla="*/ 169069 h 1540669"/>
                <a:gd name="connsiteX38" fmla="*/ 275191 w 1487248"/>
                <a:gd name="connsiteY38" fmla="*/ 150019 h 1540669"/>
                <a:gd name="connsiteX39" fmla="*/ 301385 w 1487248"/>
                <a:gd name="connsiteY39" fmla="*/ 135732 h 1540669"/>
                <a:gd name="connsiteX40" fmla="*/ 265666 w 1487248"/>
                <a:gd name="connsiteY40" fmla="*/ 111919 h 1540669"/>
                <a:gd name="connsiteX41" fmla="*/ 258522 w 1487248"/>
                <a:gd name="connsiteY41" fmla="*/ 102394 h 1540669"/>
                <a:gd name="connsiteX42" fmla="*/ 279954 w 1487248"/>
                <a:gd name="connsiteY42" fmla="*/ 85725 h 1540669"/>
                <a:gd name="connsiteX43" fmla="*/ 275191 w 1487248"/>
                <a:gd name="connsiteY43" fmla="*/ 54769 h 1540669"/>
                <a:gd name="connsiteX44" fmla="*/ 272810 w 1487248"/>
                <a:gd name="connsiteY44" fmla="*/ 40482 h 1540669"/>
                <a:gd name="connsiteX45" fmla="*/ 279954 w 1487248"/>
                <a:gd name="connsiteY45" fmla="*/ 23813 h 1540669"/>
                <a:gd name="connsiteX46" fmla="*/ 272810 w 1487248"/>
                <a:gd name="connsiteY46" fmla="*/ 2382 h 1540669"/>
                <a:gd name="connsiteX47" fmla="*/ 1487248 w 1487248"/>
                <a:gd name="connsiteY47" fmla="*/ 0 h 1540669"/>
                <a:gd name="connsiteX48" fmla="*/ 1484866 w 1487248"/>
                <a:gd name="connsiteY48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194229 w 1487248"/>
                <a:gd name="connsiteY17" fmla="*/ 566738 h 1540669"/>
                <a:gd name="connsiteX18" fmla="*/ 253760 w 1487248"/>
                <a:gd name="connsiteY18" fmla="*/ 528638 h 1540669"/>
                <a:gd name="connsiteX19" fmla="*/ 358535 w 1487248"/>
                <a:gd name="connsiteY19" fmla="*/ 502444 h 1540669"/>
                <a:gd name="connsiteX20" fmla="*/ 449022 w 1487248"/>
                <a:gd name="connsiteY20" fmla="*/ 483394 h 1540669"/>
                <a:gd name="connsiteX21" fmla="*/ 470454 w 1487248"/>
                <a:gd name="connsiteY21" fmla="*/ 469107 h 1540669"/>
                <a:gd name="connsiteX22" fmla="*/ 403779 w 1487248"/>
                <a:gd name="connsiteY22" fmla="*/ 438150 h 1540669"/>
                <a:gd name="connsiteX23" fmla="*/ 246616 w 1487248"/>
                <a:gd name="connsiteY23" fmla="*/ 402432 h 1540669"/>
                <a:gd name="connsiteX24" fmla="*/ 182322 w 1487248"/>
                <a:gd name="connsiteY24" fmla="*/ 381000 h 1540669"/>
                <a:gd name="connsiteX25" fmla="*/ 165654 w 1487248"/>
                <a:gd name="connsiteY25" fmla="*/ 364332 h 1540669"/>
                <a:gd name="connsiteX26" fmla="*/ 222804 w 1487248"/>
                <a:gd name="connsiteY26" fmla="*/ 342900 h 1540669"/>
                <a:gd name="connsiteX27" fmla="*/ 306148 w 1487248"/>
                <a:gd name="connsiteY27" fmla="*/ 330994 h 1540669"/>
                <a:gd name="connsiteX28" fmla="*/ 375204 w 1487248"/>
                <a:gd name="connsiteY28" fmla="*/ 309563 h 1540669"/>
                <a:gd name="connsiteX29" fmla="*/ 377585 w 1487248"/>
                <a:gd name="connsiteY29" fmla="*/ 300038 h 1540669"/>
                <a:gd name="connsiteX30" fmla="*/ 256141 w 1487248"/>
                <a:gd name="connsiteY30" fmla="*/ 269082 h 1540669"/>
                <a:gd name="connsiteX31" fmla="*/ 218041 w 1487248"/>
                <a:gd name="connsiteY31" fmla="*/ 254794 h 1540669"/>
                <a:gd name="connsiteX32" fmla="*/ 213279 w 1487248"/>
                <a:gd name="connsiteY32" fmla="*/ 238125 h 1540669"/>
                <a:gd name="connsiteX33" fmla="*/ 296622 w 1487248"/>
                <a:gd name="connsiteY33" fmla="*/ 216694 h 1540669"/>
                <a:gd name="connsiteX34" fmla="*/ 329960 w 1487248"/>
                <a:gd name="connsiteY34" fmla="*/ 211932 h 1540669"/>
                <a:gd name="connsiteX35" fmla="*/ 315672 w 1487248"/>
                <a:gd name="connsiteY35" fmla="*/ 200025 h 1540669"/>
                <a:gd name="connsiteX36" fmla="*/ 272810 w 1487248"/>
                <a:gd name="connsiteY36" fmla="*/ 180975 h 1540669"/>
                <a:gd name="connsiteX37" fmla="*/ 241854 w 1487248"/>
                <a:gd name="connsiteY37" fmla="*/ 169069 h 1540669"/>
                <a:gd name="connsiteX38" fmla="*/ 275191 w 1487248"/>
                <a:gd name="connsiteY38" fmla="*/ 150019 h 1540669"/>
                <a:gd name="connsiteX39" fmla="*/ 301385 w 1487248"/>
                <a:gd name="connsiteY39" fmla="*/ 135732 h 1540669"/>
                <a:gd name="connsiteX40" fmla="*/ 265666 w 1487248"/>
                <a:gd name="connsiteY40" fmla="*/ 111919 h 1540669"/>
                <a:gd name="connsiteX41" fmla="*/ 258522 w 1487248"/>
                <a:gd name="connsiteY41" fmla="*/ 102394 h 1540669"/>
                <a:gd name="connsiteX42" fmla="*/ 279954 w 1487248"/>
                <a:gd name="connsiteY42" fmla="*/ 85725 h 1540669"/>
                <a:gd name="connsiteX43" fmla="*/ 275191 w 1487248"/>
                <a:gd name="connsiteY43" fmla="*/ 54769 h 1540669"/>
                <a:gd name="connsiteX44" fmla="*/ 272810 w 1487248"/>
                <a:gd name="connsiteY44" fmla="*/ 40482 h 1540669"/>
                <a:gd name="connsiteX45" fmla="*/ 279954 w 1487248"/>
                <a:gd name="connsiteY45" fmla="*/ 23813 h 1540669"/>
                <a:gd name="connsiteX46" fmla="*/ 272810 w 1487248"/>
                <a:gd name="connsiteY46" fmla="*/ 2382 h 1540669"/>
                <a:gd name="connsiteX47" fmla="*/ 1487248 w 1487248"/>
                <a:gd name="connsiteY47" fmla="*/ 0 h 1540669"/>
                <a:gd name="connsiteX48" fmla="*/ 1484866 w 1487248"/>
                <a:gd name="connsiteY48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194229 w 1487248"/>
                <a:gd name="connsiteY17" fmla="*/ 566738 h 1540669"/>
                <a:gd name="connsiteX18" fmla="*/ 253760 w 1487248"/>
                <a:gd name="connsiteY18" fmla="*/ 528638 h 1540669"/>
                <a:gd name="connsiteX19" fmla="*/ 358535 w 1487248"/>
                <a:gd name="connsiteY19" fmla="*/ 502444 h 1540669"/>
                <a:gd name="connsiteX20" fmla="*/ 449022 w 1487248"/>
                <a:gd name="connsiteY20" fmla="*/ 483394 h 1540669"/>
                <a:gd name="connsiteX21" fmla="*/ 470454 w 1487248"/>
                <a:gd name="connsiteY21" fmla="*/ 469107 h 1540669"/>
                <a:gd name="connsiteX22" fmla="*/ 403779 w 1487248"/>
                <a:gd name="connsiteY22" fmla="*/ 438150 h 1540669"/>
                <a:gd name="connsiteX23" fmla="*/ 246616 w 1487248"/>
                <a:gd name="connsiteY23" fmla="*/ 402432 h 1540669"/>
                <a:gd name="connsiteX24" fmla="*/ 182322 w 1487248"/>
                <a:gd name="connsiteY24" fmla="*/ 381000 h 1540669"/>
                <a:gd name="connsiteX25" fmla="*/ 165654 w 1487248"/>
                <a:gd name="connsiteY25" fmla="*/ 364332 h 1540669"/>
                <a:gd name="connsiteX26" fmla="*/ 222804 w 1487248"/>
                <a:gd name="connsiteY26" fmla="*/ 342900 h 1540669"/>
                <a:gd name="connsiteX27" fmla="*/ 306148 w 1487248"/>
                <a:gd name="connsiteY27" fmla="*/ 330994 h 1540669"/>
                <a:gd name="connsiteX28" fmla="*/ 375204 w 1487248"/>
                <a:gd name="connsiteY28" fmla="*/ 309563 h 1540669"/>
                <a:gd name="connsiteX29" fmla="*/ 377585 w 1487248"/>
                <a:gd name="connsiteY29" fmla="*/ 300038 h 1540669"/>
                <a:gd name="connsiteX30" fmla="*/ 256141 w 1487248"/>
                <a:gd name="connsiteY30" fmla="*/ 269082 h 1540669"/>
                <a:gd name="connsiteX31" fmla="*/ 218041 w 1487248"/>
                <a:gd name="connsiteY31" fmla="*/ 254794 h 1540669"/>
                <a:gd name="connsiteX32" fmla="*/ 213279 w 1487248"/>
                <a:gd name="connsiteY32" fmla="*/ 238125 h 1540669"/>
                <a:gd name="connsiteX33" fmla="*/ 296622 w 1487248"/>
                <a:gd name="connsiteY33" fmla="*/ 216694 h 1540669"/>
                <a:gd name="connsiteX34" fmla="*/ 329960 w 1487248"/>
                <a:gd name="connsiteY34" fmla="*/ 211932 h 1540669"/>
                <a:gd name="connsiteX35" fmla="*/ 315672 w 1487248"/>
                <a:gd name="connsiteY35" fmla="*/ 200025 h 1540669"/>
                <a:gd name="connsiteX36" fmla="*/ 272810 w 1487248"/>
                <a:gd name="connsiteY36" fmla="*/ 180975 h 1540669"/>
                <a:gd name="connsiteX37" fmla="*/ 241854 w 1487248"/>
                <a:gd name="connsiteY37" fmla="*/ 169069 h 1540669"/>
                <a:gd name="connsiteX38" fmla="*/ 275191 w 1487248"/>
                <a:gd name="connsiteY38" fmla="*/ 150019 h 1540669"/>
                <a:gd name="connsiteX39" fmla="*/ 301385 w 1487248"/>
                <a:gd name="connsiteY39" fmla="*/ 135732 h 1540669"/>
                <a:gd name="connsiteX40" fmla="*/ 265666 w 1487248"/>
                <a:gd name="connsiteY40" fmla="*/ 111919 h 1540669"/>
                <a:gd name="connsiteX41" fmla="*/ 258522 w 1487248"/>
                <a:gd name="connsiteY41" fmla="*/ 102394 h 1540669"/>
                <a:gd name="connsiteX42" fmla="*/ 279954 w 1487248"/>
                <a:gd name="connsiteY42" fmla="*/ 85725 h 1540669"/>
                <a:gd name="connsiteX43" fmla="*/ 275191 w 1487248"/>
                <a:gd name="connsiteY43" fmla="*/ 54769 h 1540669"/>
                <a:gd name="connsiteX44" fmla="*/ 272810 w 1487248"/>
                <a:gd name="connsiteY44" fmla="*/ 40482 h 1540669"/>
                <a:gd name="connsiteX45" fmla="*/ 279954 w 1487248"/>
                <a:gd name="connsiteY45" fmla="*/ 23813 h 1540669"/>
                <a:gd name="connsiteX46" fmla="*/ 272810 w 1487248"/>
                <a:gd name="connsiteY46" fmla="*/ 2382 h 1540669"/>
                <a:gd name="connsiteX47" fmla="*/ 1487248 w 1487248"/>
                <a:gd name="connsiteY47" fmla="*/ 0 h 1540669"/>
                <a:gd name="connsiteX48" fmla="*/ 1484866 w 1487248"/>
                <a:gd name="connsiteY48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194229 w 1487248"/>
                <a:gd name="connsiteY17" fmla="*/ 566738 h 1540669"/>
                <a:gd name="connsiteX18" fmla="*/ 253760 w 1487248"/>
                <a:gd name="connsiteY18" fmla="*/ 528638 h 1540669"/>
                <a:gd name="connsiteX19" fmla="*/ 358535 w 1487248"/>
                <a:gd name="connsiteY19" fmla="*/ 502444 h 1540669"/>
                <a:gd name="connsiteX20" fmla="*/ 449022 w 1487248"/>
                <a:gd name="connsiteY20" fmla="*/ 483394 h 1540669"/>
                <a:gd name="connsiteX21" fmla="*/ 470454 w 1487248"/>
                <a:gd name="connsiteY21" fmla="*/ 469107 h 1540669"/>
                <a:gd name="connsiteX22" fmla="*/ 403779 w 1487248"/>
                <a:gd name="connsiteY22" fmla="*/ 438150 h 1540669"/>
                <a:gd name="connsiteX23" fmla="*/ 246616 w 1487248"/>
                <a:gd name="connsiteY23" fmla="*/ 402432 h 1540669"/>
                <a:gd name="connsiteX24" fmla="*/ 182322 w 1487248"/>
                <a:gd name="connsiteY24" fmla="*/ 381000 h 1540669"/>
                <a:gd name="connsiteX25" fmla="*/ 165654 w 1487248"/>
                <a:gd name="connsiteY25" fmla="*/ 364332 h 1540669"/>
                <a:gd name="connsiteX26" fmla="*/ 222804 w 1487248"/>
                <a:gd name="connsiteY26" fmla="*/ 342900 h 1540669"/>
                <a:gd name="connsiteX27" fmla="*/ 306148 w 1487248"/>
                <a:gd name="connsiteY27" fmla="*/ 330994 h 1540669"/>
                <a:gd name="connsiteX28" fmla="*/ 375204 w 1487248"/>
                <a:gd name="connsiteY28" fmla="*/ 309563 h 1540669"/>
                <a:gd name="connsiteX29" fmla="*/ 377585 w 1487248"/>
                <a:gd name="connsiteY29" fmla="*/ 300038 h 1540669"/>
                <a:gd name="connsiteX30" fmla="*/ 256141 w 1487248"/>
                <a:gd name="connsiteY30" fmla="*/ 269082 h 1540669"/>
                <a:gd name="connsiteX31" fmla="*/ 218041 w 1487248"/>
                <a:gd name="connsiteY31" fmla="*/ 254794 h 1540669"/>
                <a:gd name="connsiteX32" fmla="*/ 213279 w 1487248"/>
                <a:gd name="connsiteY32" fmla="*/ 238125 h 1540669"/>
                <a:gd name="connsiteX33" fmla="*/ 296622 w 1487248"/>
                <a:gd name="connsiteY33" fmla="*/ 216694 h 1540669"/>
                <a:gd name="connsiteX34" fmla="*/ 329960 w 1487248"/>
                <a:gd name="connsiteY34" fmla="*/ 211932 h 1540669"/>
                <a:gd name="connsiteX35" fmla="*/ 315672 w 1487248"/>
                <a:gd name="connsiteY35" fmla="*/ 200025 h 1540669"/>
                <a:gd name="connsiteX36" fmla="*/ 272810 w 1487248"/>
                <a:gd name="connsiteY36" fmla="*/ 180975 h 1540669"/>
                <a:gd name="connsiteX37" fmla="*/ 241854 w 1487248"/>
                <a:gd name="connsiteY37" fmla="*/ 169069 h 1540669"/>
                <a:gd name="connsiteX38" fmla="*/ 275191 w 1487248"/>
                <a:gd name="connsiteY38" fmla="*/ 150019 h 1540669"/>
                <a:gd name="connsiteX39" fmla="*/ 301385 w 1487248"/>
                <a:gd name="connsiteY39" fmla="*/ 135732 h 1540669"/>
                <a:gd name="connsiteX40" fmla="*/ 265666 w 1487248"/>
                <a:gd name="connsiteY40" fmla="*/ 111919 h 1540669"/>
                <a:gd name="connsiteX41" fmla="*/ 258522 w 1487248"/>
                <a:gd name="connsiteY41" fmla="*/ 102394 h 1540669"/>
                <a:gd name="connsiteX42" fmla="*/ 279954 w 1487248"/>
                <a:gd name="connsiteY42" fmla="*/ 85725 h 1540669"/>
                <a:gd name="connsiteX43" fmla="*/ 275191 w 1487248"/>
                <a:gd name="connsiteY43" fmla="*/ 54769 h 1540669"/>
                <a:gd name="connsiteX44" fmla="*/ 272810 w 1487248"/>
                <a:gd name="connsiteY44" fmla="*/ 40482 h 1540669"/>
                <a:gd name="connsiteX45" fmla="*/ 279954 w 1487248"/>
                <a:gd name="connsiteY45" fmla="*/ 23813 h 1540669"/>
                <a:gd name="connsiteX46" fmla="*/ 272810 w 1487248"/>
                <a:gd name="connsiteY46" fmla="*/ 2382 h 1540669"/>
                <a:gd name="connsiteX47" fmla="*/ 1487248 w 1487248"/>
                <a:gd name="connsiteY47" fmla="*/ 0 h 1540669"/>
                <a:gd name="connsiteX48" fmla="*/ 1484866 w 1487248"/>
                <a:gd name="connsiteY48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194229 w 1487248"/>
                <a:gd name="connsiteY18" fmla="*/ 566738 h 1540669"/>
                <a:gd name="connsiteX19" fmla="*/ 253760 w 1487248"/>
                <a:gd name="connsiteY19" fmla="*/ 528638 h 1540669"/>
                <a:gd name="connsiteX20" fmla="*/ 358535 w 1487248"/>
                <a:gd name="connsiteY20" fmla="*/ 502444 h 1540669"/>
                <a:gd name="connsiteX21" fmla="*/ 449022 w 1487248"/>
                <a:gd name="connsiteY21" fmla="*/ 483394 h 1540669"/>
                <a:gd name="connsiteX22" fmla="*/ 470454 w 1487248"/>
                <a:gd name="connsiteY22" fmla="*/ 469107 h 1540669"/>
                <a:gd name="connsiteX23" fmla="*/ 403779 w 1487248"/>
                <a:gd name="connsiteY23" fmla="*/ 438150 h 1540669"/>
                <a:gd name="connsiteX24" fmla="*/ 246616 w 1487248"/>
                <a:gd name="connsiteY24" fmla="*/ 402432 h 1540669"/>
                <a:gd name="connsiteX25" fmla="*/ 182322 w 1487248"/>
                <a:gd name="connsiteY25" fmla="*/ 381000 h 1540669"/>
                <a:gd name="connsiteX26" fmla="*/ 165654 w 1487248"/>
                <a:gd name="connsiteY26" fmla="*/ 364332 h 1540669"/>
                <a:gd name="connsiteX27" fmla="*/ 222804 w 1487248"/>
                <a:gd name="connsiteY27" fmla="*/ 342900 h 1540669"/>
                <a:gd name="connsiteX28" fmla="*/ 306148 w 1487248"/>
                <a:gd name="connsiteY28" fmla="*/ 330994 h 1540669"/>
                <a:gd name="connsiteX29" fmla="*/ 375204 w 1487248"/>
                <a:gd name="connsiteY29" fmla="*/ 309563 h 1540669"/>
                <a:gd name="connsiteX30" fmla="*/ 377585 w 1487248"/>
                <a:gd name="connsiteY30" fmla="*/ 300038 h 1540669"/>
                <a:gd name="connsiteX31" fmla="*/ 256141 w 1487248"/>
                <a:gd name="connsiteY31" fmla="*/ 269082 h 1540669"/>
                <a:gd name="connsiteX32" fmla="*/ 218041 w 1487248"/>
                <a:gd name="connsiteY32" fmla="*/ 254794 h 1540669"/>
                <a:gd name="connsiteX33" fmla="*/ 213279 w 1487248"/>
                <a:gd name="connsiteY33" fmla="*/ 238125 h 1540669"/>
                <a:gd name="connsiteX34" fmla="*/ 296622 w 1487248"/>
                <a:gd name="connsiteY34" fmla="*/ 216694 h 1540669"/>
                <a:gd name="connsiteX35" fmla="*/ 329960 w 1487248"/>
                <a:gd name="connsiteY35" fmla="*/ 211932 h 1540669"/>
                <a:gd name="connsiteX36" fmla="*/ 315672 w 1487248"/>
                <a:gd name="connsiteY36" fmla="*/ 200025 h 1540669"/>
                <a:gd name="connsiteX37" fmla="*/ 272810 w 1487248"/>
                <a:gd name="connsiteY37" fmla="*/ 180975 h 1540669"/>
                <a:gd name="connsiteX38" fmla="*/ 241854 w 1487248"/>
                <a:gd name="connsiteY38" fmla="*/ 169069 h 1540669"/>
                <a:gd name="connsiteX39" fmla="*/ 275191 w 1487248"/>
                <a:gd name="connsiteY39" fmla="*/ 150019 h 1540669"/>
                <a:gd name="connsiteX40" fmla="*/ 301385 w 1487248"/>
                <a:gd name="connsiteY40" fmla="*/ 135732 h 1540669"/>
                <a:gd name="connsiteX41" fmla="*/ 265666 w 1487248"/>
                <a:gd name="connsiteY41" fmla="*/ 111919 h 1540669"/>
                <a:gd name="connsiteX42" fmla="*/ 258522 w 1487248"/>
                <a:gd name="connsiteY42" fmla="*/ 102394 h 1540669"/>
                <a:gd name="connsiteX43" fmla="*/ 279954 w 1487248"/>
                <a:gd name="connsiteY43" fmla="*/ 85725 h 1540669"/>
                <a:gd name="connsiteX44" fmla="*/ 275191 w 1487248"/>
                <a:gd name="connsiteY44" fmla="*/ 54769 h 1540669"/>
                <a:gd name="connsiteX45" fmla="*/ 272810 w 1487248"/>
                <a:gd name="connsiteY45" fmla="*/ 40482 h 1540669"/>
                <a:gd name="connsiteX46" fmla="*/ 279954 w 1487248"/>
                <a:gd name="connsiteY46" fmla="*/ 23813 h 1540669"/>
                <a:gd name="connsiteX47" fmla="*/ 272810 w 1487248"/>
                <a:gd name="connsiteY47" fmla="*/ 2382 h 1540669"/>
                <a:gd name="connsiteX48" fmla="*/ 1487248 w 1487248"/>
                <a:gd name="connsiteY48" fmla="*/ 0 h 1540669"/>
                <a:gd name="connsiteX49" fmla="*/ 1484866 w 1487248"/>
                <a:gd name="connsiteY49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194229 w 1487248"/>
                <a:gd name="connsiteY19" fmla="*/ 566738 h 1540669"/>
                <a:gd name="connsiteX20" fmla="*/ 253760 w 1487248"/>
                <a:gd name="connsiteY20" fmla="*/ 528638 h 1540669"/>
                <a:gd name="connsiteX21" fmla="*/ 358535 w 1487248"/>
                <a:gd name="connsiteY21" fmla="*/ 502444 h 1540669"/>
                <a:gd name="connsiteX22" fmla="*/ 449022 w 1487248"/>
                <a:gd name="connsiteY22" fmla="*/ 483394 h 1540669"/>
                <a:gd name="connsiteX23" fmla="*/ 470454 w 1487248"/>
                <a:gd name="connsiteY23" fmla="*/ 469107 h 1540669"/>
                <a:gd name="connsiteX24" fmla="*/ 403779 w 1487248"/>
                <a:gd name="connsiteY24" fmla="*/ 438150 h 1540669"/>
                <a:gd name="connsiteX25" fmla="*/ 246616 w 1487248"/>
                <a:gd name="connsiteY25" fmla="*/ 402432 h 1540669"/>
                <a:gd name="connsiteX26" fmla="*/ 182322 w 1487248"/>
                <a:gd name="connsiteY26" fmla="*/ 381000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53760 w 1487248"/>
                <a:gd name="connsiteY20" fmla="*/ 528638 h 1540669"/>
                <a:gd name="connsiteX21" fmla="*/ 358535 w 1487248"/>
                <a:gd name="connsiteY21" fmla="*/ 502444 h 1540669"/>
                <a:gd name="connsiteX22" fmla="*/ 449022 w 1487248"/>
                <a:gd name="connsiteY22" fmla="*/ 483394 h 1540669"/>
                <a:gd name="connsiteX23" fmla="*/ 470454 w 1487248"/>
                <a:gd name="connsiteY23" fmla="*/ 469107 h 1540669"/>
                <a:gd name="connsiteX24" fmla="*/ 403779 w 1487248"/>
                <a:gd name="connsiteY24" fmla="*/ 438150 h 1540669"/>
                <a:gd name="connsiteX25" fmla="*/ 246616 w 1487248"/>
                <a:gd name="connsiteY25" fmla="*/ 402432 h 1540669"/>
                <a:gd name="connsiteX26" fmla="*/ 182322 w 1487248"/>
                <a:gd name="connsiteY26" fmla="*/ 381000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53760 w 1487248"/>
                <a:gd name="connsiteY20" fmla="*/ 528638 h 1540669"/>
                <a:gd name="connsiteX21" fmla="*/ 375204 w 1487248"/>
                <a:gd name="connsiteY21" fmla="*/ 516732 h 1540669"/>
                <a:gd name="connsiteX22" fmla="*/ 449022 w 1487248"/>
                <a:gd name="connsiteY22" fmla="*/ 483394 h 1540669"/>
                <a:gd name="connsiteX23" fmla="*/ 470454 w 1487248"/>
                <a:gd name="connsiteY23" fmla="*/ 469107 h 1540669"/>
                <a:gd name="connsiteX24" fmla="*/ 403779 w 1487248"/>
                <a:gd name="connsiteY24" fmla="*/ 438150 h 1540669"/>
                <a:gd name="connsiteX25" fmla="*/ 246616 w 1487248"/>
                <a:gd name="connsiteY25" fmla="*/ 402432 h 1540669"/>
                <a:gd name="connsiteX26" fmla="*/ 182322 w 1487248"/>
                <a:gd name="connsiteY26" fmla="*/ 381000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449022 w 1487248"/>
                <a:gd name="connsiteY22" fmla="*/ 483394 h 1540669"/>
                <a:gd name="connsiteX23" fmla="*/ 470454 w 1487248"/>
                <a:gd name="connsiteY23" fmla="*/ 469107 h 1540669"/>
                <a:gd name="connsiteX24" fmla="*/ 403779 w 1487248"/>
                <a:gd name="connsiteY24" fmla="*/ 438150 h 1540669"/>
                <a:gd name="connsiteX25" fmla="*/ 246616 w 1487248"/>
                <a:gd name="connsiteY25" fmla="*/ 402432 h 1540669"/>
                <a:gd name="connsiteX26" fmla="*/ 182322 w 1487248"/>
                <a:gd name="connsiteY26" fmla="*/ 381000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627616 w 1487248"/>
                <a:gd name="connsiteY22" fmla="*/ 511969 h 1540669"/>
                <a:gd name="connsiteX23" fmla="*/ 470454 w 1487248"/>
                <a:gd name="connsiteY23" fmla="*/ 469107 h 1540669"/>
                <a:gd name="connsiteX24" fmla="*/ 403779 w 1487248"/>
                <a:gd name="connsiteY24" fmla="*/ 438150 h 1540669"/>
                <a:gd name="connsiteX25" fmla="*/ 246616 w 1487248"/>
                <a:gd name="connsiteY25" fmla="*/ 402432 h 1540669"/>
                <a:gd name="connsiteX26" fmla="*/ 182322 w 1487248"/>
                <a:gd name="connsiteY26" fmla="*/ 381000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627616 w 1487248"/>
                <a:gd name="connsiteY22" fmla="*/ 511969 h 1540669"/>
                <a:gd name="connsiteX23" fmla="*/ 772873 w 1487248"/>
                <a:gd name="connsiteY23" fmla="*/ 495301 h 1540669"/>
                <a:gd name="connsiteX24" fmla="*/ 403779 w 1487248"/>
                <a:gd name="connsiteY24" fmla="*/ 438150 h 1540669"/>
                <a:gd name="connsiteX25" fmla="*/ 246616 w 1487248"/>
                <a:gd name="connsiteY25" fmla="*/ 402432 h 1540669"/>
                <a:gd name="connsiteX26" fmla="*/ 182322 w 1487248"/>
                <a:gd name="connsiteY26" fmla="*/ 381000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627616 w 1487248"/>
                <a:gd name="connsiteY22" fmla="*/ 511969 h 1540669"/>
                <a:gd name="connsiteX23" fmla="*/ 772873 w 1487248"/>
                <a:gd name="connsiteY23" fmla="*/ 495301 h 1540669"/>
                <a:gd name="connsiteX24" fmla="*/ 768110 w 1487248"/>
                <a:gd name="connsiteY24" fmla="*/ 476250 h 1540669"/>
                <a:gd name="connsiteX25" fmla="*/ 246616 w 1487248"/>
                <a:gd name="connsiteY25" fmla="*/ 402432 h 1540669"/>
                <a:gd name="connsiteX26" fmla="*/ 182322 w 1487248"/>
                <a:gd name="connsiteY26" fmla="*/ 381000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627616 w 1487248"/>
                <a:gd name="connsiteY22" fmla="*/ 511969 h 1540669"/>
                <a:gd name="connsiteX23" fmla="*/ 772873 w 1487248"/>
                <a:gd name="connsiteY23" fmla="*/ 495301 h 1540669"/>
                <a:gd name="connsiteX24" fmla="*/ 768110 w 1487248"/>
                <a:gd name="connsiteY24" fmla="*/ 476250 h 1540669"/>
                <a:gd name="connsiteX25" fmla="*/ 591898 w 1487248"/>
                <a:gd name="connsiteY25" fmla="*/ 452439 h 1540669"/>
                <a:gd name="connsiteX26" fmla="*/ 182322 w 1487248"/>
                <a:gd name="connsiteY26" fmla="*/ 381000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627616 w 1487248"/>
                <a:gd name="connsiteY22" fmla="*/ 511969 h 1540669"/>
                <a:gd name="connsiteX23" fmla="*/ 772873 w 1487248"/>
                <a:gd name="connsiteY23" fmla="*/ 495301 h 1540669"/>
                <a:gd name="connsiteX24" fmla="*/ 768110 w 1487248"/>
                <a:gd name="connsiteY24" fmla="*/ 476250 h 1540669"/>
                <a:gd name="connsiteX25" fmla="*/ 591898 w 1487248"/>
                <a:gd name="connsiteY25" fmla="*/ 452439 h 1540669"/>
                <a:gd name="connsiteX26" fmla="*/ 732391 w 1487248"/>
                <a:gd name="connsiteY26" fmla="*/ 426244 h 1540669"/>
                <a:gd name="connsiteX27" fmla="*/ 165654 w 1487248"/>
                <a:gd name="connsiteY27" fmla="*/ 364332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627616 w 1487248"/>
                <a:gd name="connsiteY22" fmla="*/ 511969 h 1540669"/>
                <a:gd name="connsiteX23" fmla="*/ 772873 w 1487248"/>
                <a:gd name="connsiteY23" fmla="*/ 495301 h 1540669"/>
                <a:gd name="connsiteX24" fmla="*/ 768110 w 1487248"/>
                <a:gd name="connsiteY24" fmla="*/ 476250 h 1540669"/>
                <a:gd name="connsiteX25" fmla="*/ 591898 w 1487248"/>
                <a:gd name="connsiteY25" fmla="*/ 452439 h 1540669"/>
                <a:gd name="connsiteX26" fmla="*/ 732391 w 1487248"/>
                <a:gd name="connsiteY26" fmla="*/ 426244 h 1540669"/>
                <a:gd name="connsiteX27" fmla="*/ 972897 w 1487248"/>
                <a:gd name="connsiteY27" fmla="*/ 404813 h 1540669"/>
                <a:gd name="connsiteX28" fmla="*/ 222804 w 1487248"/>
                <a:gd name="connsiteY28" fmla="*/ 342900 h 1540669"/>
                <a:gd name="connsiteX29" fmla="*/ 306148 w 1487248"/>
                <a:gd name="connsiteY29" fmla="*/ 330994 h 1540669"/>
                <a:gd name="connsiteX30" fmla="*/ 375204 w 1487248"/>
                <a:gd name="connsiteY30" fmla="*/ 309563 h 1540669"/>
                <a:gd name="connsiteX31" fmla="*/ 377585 w 1487248"/>
                <a:gd name="connsiteY31" fmla="*/ 300038 h 1540669"/>
                <a:gd name="connsiteX32" fmla="*/ 256141 w 1487248"/>
                <a:gd name="connsiteY32" fmla="*/ 269082 h 1540669"/>
                <a:gd name="connsiteX33" fmla="*/ 218041 w 1487248"/>
                <a:gd name="connsiteY33" fmla="*/ 254794 h 1540669"/>
                <a:gd name="connsiteX34" fmla="*/ 213279 w 1487248"/>
                <a:gd name="connsiteY34" fmla="*/ 238125 h 1540669"/>
                <a:gd name="connsiteX35" fmla="*/ 296622 w 1487248"/>
                <a:gd name="connsiteY35" fmla="*/ 216694 h 1540669"/>
                <a:gd name="connsiteX36" fmla="*/ 329960 w 1487248"/>
                <a:gd name="connsiteY36" fmla="*/ 211932 h 1540669"/>
                <a:gd name="connsiteX37" fmla="*/ 315672 w 1487248"/>
                <a:gd name="connsiteY37" fmla="*/ 200025 h 1540669"/>
                <a:gd name="connsiteX38" fmla="*/ 272810 w 1487248"/>
                <a:gd name="connsiteY38" fmla="*/ 180975 h 1540669"/>
                <a:gd name="connsiteX39" fmla="*/ 241854 w 1487248"/>
                <a:gd name="connsiteY39" fmla="*/ 169069 h 1540669"/>
                <a:gd name="connsiteX40" fmla="*/ 275191 w 1487248"/>
                <a:gd name="connsiteY40" fmla="*/ 150019 h 1540669"/>
                <a:gd name="connsiteX41" fmla="*/ 301385 w 1487248"/>
                <a:gd name="connsiteY41" fmla="*/ 135732 h 1540669"/>
                <a:gd name="connsiteX42" fmla="*/ 265666 w 1487248"/>
                <a:gd name="connsiteY42" fmla="*/ 111919 h 1540669"/>
                <a:gd name="connsiteX43" fmla="*/ 258522 w 1487248"/>
                <a:gd name="connsiteY43" fmla="*/ 102394 h 1540669"/>
                <a:gd name="connsiteX44" fmla="*/ 279954 w 1487248"/>
                <a:gd name="connsiteY44" fmla="*/ 85725 h 1540669"/>
                <a:gd name="connsiteX45" fmla="*/ 275191 w 1487248"/>
                <a:gd name="connsiteY45" fmla="*/ 54769 h 1540669"/>
                <a:gd name="connsiteX46" fmla="*/ 272810 w 1487248"/>
                <a:gd name="connsiteY46" fmla="*/ 40482 h 1540669"/>
                <a:gd name="connsiteX47" fmla="*/ 279954 w 1487248"/>
                <a:gd name="connsiteY47" fmla="*/ 23813 h 1540669"/>
                <a:gd name="connsiteX48" fmla="*/ 272810 w 1487248"/>
                <a:gd name="connsiteY48" fmla="*/ 2382 h 1540669"/>
                <a:gd name="connsiteX49" fmla="*/ 1487248 w 1487248"/>
                <a:gd name="connsiteY49" fmla="*/ 0 h 1540669"/>
                <a:gd name="connsiteX50" fmla="*/ 1484866 w 1487248"/>
                <a:gd name="connsiteY50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627616 w 1487248"/>
                <a:gd name="connsiteY22" fmla="*/ 511969 h 1540669"/>
                <a:gd name="connsiteX23" fmla="*/ 772873 w 1487248"/>
                <a:gd name="connsiteY23" fmla="*/ 495301 h 1540669"/>
                <a:gd name="connsiteX24" fmla="*/ 768110 w 1487248"/>
                <a:gd name="connsiteY24" fmla="*/ 476250 h 1540669"/>
                <a:gd name="connsiteX25" fmla="*/ 591898 w 1487248"/>
                <a:gd name="connsiteY25" fmla="*/ 452439 h 1540669"/>
                <a:gd name="connsiteX26" fmla="*/ 732391 w 1487248"/>
                <a:gd name="connsiteY26" fmla="*/ 426244 h 1540669"/>
                <a:gd name="connsiteX27" fmla="*/ 972897 w 1487248"/>
                <a:gd name="connsiteY27" fmla="*/ 404813 h 1540669"/>
                <a:gd name="connsiteX28" fmla="*/ 222804 w 1487248"/>
                <a:gd name="connsiteY28" fmla="*/ 342900 h 1540669"/>
                <a:gd name="connsiteX29" fmla="*/ 375204 w 1487248"/>
                <a:gd name="connsiteY29" fmla="*/ 309563 h 1540669"/>
                <a:gd name="connsiteX30" fmla="*/ 377585 w 1487248"/>
                <a:gd name="connsiteY30" fmla="*/ 300038 h 1540669"/>
                <a:gd name="connsiteX31" fmla="*/ 256141 w 1487248"/>
                <a:gd name="connsiteY31" fmla="*/ 269082 h 1540669"/>
                <a:gd name="connsiteX32" fmla="*/ 218041 w 1487248"/>
                <a:gd name="connsiteY32" fmla="*/ 254794 h 1540669"/>
                <a:gd name="connsiteX33" fmla="*/ 213279 w 1487248"/>
                <a:gd name="connsiteY33" fmla="*/ 238125 h 1540669"/>
                <a:gd name="connsiteX34" fmla="*/ 296622 w 1487248"/>
                <a:gd name="connsiteY34" fmla="*/ 216694 h 1540669"/>
                <a:gd name="connsiteX35" fmla="*/ 329960 w 1487248"/>
                <a:gd name="connsiteY35" fmla="*/ 211932 h 1540669"/>
                <a:gd name="connsiteX36" fmla="*/ 315672 w 1487248"/>
                <a:gd name="connsiteY36" fmla="*/ 200025 h 1540669"/>
                <a:gd name="connsiteX37" fmla="*/ 272810 w 1487248"/>
                <a:gd name="connsiteY37" fmla="*/ 180975 h 1540669"/>
                <a:gd name="connsiteX38" fmla="*/ 241854 w 1487248"/>
                <a:gd name="connsiteY38" fmla="*/ 169069 h 1540669"/>
                <a:gd name="connsiteX39" fmla="*/ 275191 w 1487248"/>
                <a:gd name="connsiteY39" fmla="*/ 150019 h 1540669"/>
                <a:gd name="connsiteX40" fmla="*/ 301385 w 1487248"/>
                <a:gd name="connsiteY40" fmla="*/ 135732 h 1540669"/>
                <a:gd name="connsiteX41" fmla="*/ 265666 w 1487248"/>
                <a:gd name="connsiteY41" fmla="*/ 111919 h 1540669"/>
                <a:gd name="connsiteX42" fmla="*/ 258522 w 1487248"/>
                <a:gd name="connsiteY42" fmla="*/ 102394 h 1540669"/>
                <a:gd name="connsiteX43" fmla="*/ 279954 w 1487248"/>
                <a:gd name="connsiteY43" fmla="*/ 85725 h 1540669"/>
                <a:gd name="connsiteX44" fmla="*/ 275191 w 1487248"/>
                <a:gd name="connsiteY44" fmla="*/ 54769 h 1540669"/>
                <a:gd name="connsiteX45" fmla="*/ 272810 w 1487248"/>
                <a:gd name="connsiteY45" fmla="*/ 40482 h 1540669"/>
                <a:gd name="connsiteX46" fmla="*/ 279954 w 1487248"/>
                <a:gd name="connsiteY46" fmla="*/ 23813 h 1540669"/>
                <a:gd name="connsiteX47" fmla="*/ 272810 w 1487248"/>
                <a:gd name="connsiteY47" fmla="*/ 2382 h 1540669"/>
                <a:gd name="connsiteX48" fmla="*/ 1487248 w 1487248"/>
                <a:gd name="connsiteY48" fmla="*/ 0 h 1540669"/>
                <a:gd name="connsiteX49" fmla="*/ 1484866 w 1487248"/>
                <a:gd name="connsiteY49" fmla="*/ 1540669 h 1540669"/>
                <a:gd name="connsiteX0" fmla="*/ 1484866 w 1487248"/>
                <a:gd name="connsiteY0" fmla="*/ 1540669 h 1540669"/>
                <a:gd name="connsiteX1" fmla="*/ 818116 w 1487248"/>
                <a:gd name="connsiteY1" fmla="*/ 1359694 h 1540669"/>
                <a:gd name="connsiteX2" fmla="*/ 306148 w 1487248"/>
                <a:gd name="connsiteY2" fmla="*/ 1193007 h 1540669"/>
                <a:gd name="connsiteX3" fmla="*/ 222803 w 1487248"/>
                <a:gd name="connsiteY3" fmla="*/ 1142673 h 1540669"/>
                <a:gd name="connsiteX4" fmla="*/ 172797 w 1487248"/>
                <a:gd name="connsiteY4" fmla="*/ 1092668 h 1540669"/>
                <a:gd name="connsiteX5" fmla="*/ 208515 w 1487248"/>
                <a:gd name="connsiteY5" fmla="*/ 1014086 h 1540669"/>
                <a:gd name="connsiteX6" fmla="*/ 210897 w 1487248"/>
                <a:gd name="connsiteY6" fmla="*/ 980748 h 1540669"/>
                <a:gd name="connsiteX7" fmla="*/ 201372 w 1487248"/>
                <a:gd name="connsiteY7" fmla="*/ 954555 h 1540669"/>
                <a:gd name="connsiteX8" fmla="*/ 232328 w 1487248"/>
                <a:gd name="connsiteY8" fmla="*/ 916455 h 1540669"/>
                <a:gd name="connsiteX9" fmla="*/ 258522 w 1487248"/>
                <a:gd name="connsiteY9" fmla="*/ 906930 h 1540669"/>
                <a:gd name="connsiteX10" fmla="*/ 234709 w 1487248"/>
                <a:gd name="connsiteY10" fmla="*/ 880735 h 1540669"/>
                <a:gd name="connsiteX11" fmla="*/ 137078 w 1487248"/>
                <a:gd name="connsiteY11" fmla="*/ 825967 h 1540669"/>
                <a:gd name="connsiteX12" fmla="*/ 465692 w 1487248"/>
                <a:gd name="connsiteY12" fmla="*/ 764382 h 1540669"/>
                <a:gd name="connsiteX13" fmla="*/ 44210 w 1487248"/>
                <a:gd name="connsiteY13" fmla="*/ 716756 h 1540669"/>
                <a:gd name="connsiteX14" fmla="*/ 20398 w 1487248"/>
                <a:gd name="connsiteY14" fmla="*/ 699761 h 1540669"/>
                <a:gd name="connsiteX15" fmla="*/ 206135 w 1487248"/>
                <a:gd name="connsiteY15" fmla="*/ 666750 h 1540669"/>
                <a:gd name="connsiteX16" fmla="*/ 391873 w 1487248"/>
                <a:gd name="connsiteY16" fmla="*/ 657225 h 1540669"/>
                <a:gd name="connsiteX17" fmla="*/ 456166 w 1487248"/>
                <a:gd name="connsiteY17" fmla="*/ 640230 h 1540669"/>
                <a:gd name="connsiteX18" fmla="*/ 410923 w 1487248"/>
                <a:gd name="connsiteY18" fmla="*/ 592605 h 1540669"/>
                <a:gd name="connsiteX19" fmla="*/ 246617 w 1487248"/>
                <a:gd name="connsiteY19" fmla="*/ 554831 h 1540669"/>
                <a:gd name="connsiteX20" fmla="*/ 270429 w 1487248"/>
                <a:gd name="connsiteY20" fmla="*/ 531019 h 1540669"/>
                <a:gd name="connsiteX21" fmla="*/ 375204 w 1487248"/>
                <a:gd name="connsiteY21" fmla="*/ 516732 h 1540669"/>
                <a:gd name="connsiteX22" fmla="*/ 627616 w 1487248"/>
                <a:gd name="connsiteY22" fmla="*/ 511969 h 1540669"/>
                <a:gd name="connsiteX23" fmla="*/ 772873 w 1487248"/>
                <a:gd name="connsiteY23" fmla="*/ 495301 h 1540669"/>
                <a:gd name="connsiteX24" fmla="*/ 768110 w 1487248"/>
                <a:gd name="connsiteY24" fmla="*/ 476250 h 1540669"/>
                <a:gd name="connsiteX25" fmla="*/ 591898 w 1487248"/>
                <a:gd name="connsiteY25" fmla="*/ 452439 h 1540669"/>
                <a:gd name="connsiteX26" fmla="*/ 732391 w 1487248"/>
                <a:gd name="connsiteY26" fmla="*/ 426244 h 1540669"/>
                <a:gd name="connsiteX27" fmla="*/ 972897 w 1487248"/>
                <a:gd name="connsiteY27" fmla="*/ 404813 h 1540669"/>
                <a:gd name="connsiteX28" fmla="*/ 222804 w 1487248"/>
                <a:gd name="connsiteY28" fmla="*/ 342900 h 1540669"/>
                <a:gd name="connsiteX29" fmla="*/ 375204 w 1487248"/>
                <a:gd name="connsiteY29" fmla="*/ 309563 h 1540669"/>
                <a:gd name="connsiteX30" fmla="*/ 256141 w 1487248"/>
                <a:gd name="connsiteY30" fmla="*/ 269082 h 1540669"/>
                <a:gd name="connsiteX31" fmla="*/ 218041 w 1487248"/>
                <a:gd name="connsiteY31" fmla="*/ 254794 h 1540669"/>
                <a:gd name="connsiteX32" fmla="*/ 213279 w 1487248"/>
                <a:gd name="connsiteY32" fmla="*/ 238125 h 1540669"/>
                <a:gd name="connsiteX33" fmla="*/ 296622 w 1487248"/>
                <a:gd name="connsiteY33" fmla="*/ 216694 h 1540669"/>
                <a:gd name="connsiteX34" fmla="*/ 329960 w 1487248"/>
                <a:gd name="connsiteY34" fmla="*/ 211932 h 1540669"/>
                <a:gd name="connsiteX35" fmla="*/ 315672 w 1487248"/>
                <a:gd name="connsiteY35" fmla="*/ 200025 h 1540669"/>
                <a:gd name="connsiteX36" fmla="*/ 272810 w 1487248"/>
                <a:gd name="connsiteY36" fmla="*/ 180975 h 1540669"/>
                <a:gd name="connsiteX37" fmla="*/ 241854 w 1487248"/>
                <a:gd name="connsiteY37" fmla="*/ 169069 h 1540669"/>
                <a:gd name="connsiteX38" fmla="*/ 275191 w 1487248"/>
                <a:gd name="connsiteY38" fmla="*/ 150019 h 1540669"/>
                <a:gd name="connsiteX39" fmla="*/ 301385 w 1487248"/>
                <a:gd name="connsiteY39" fmla="*/ 135732 h 1540669"/>
                <a:gd name="connsiteX40" fmla="*/ 265666 w 1487248"/>
                <a:gd name="connsiteY40" fmla="*/ 111919 h 1540669"/>
                <a:gd name="connsiteX41" fmla="*/ 258522 w 1487248"/>
                <a:gd name="connsiteY41" fmla="*/ 102394 h 1540669"/>
                <a:gd name="connsiteX42" fmla="*/ 279954 w 1487248"/>
                <a:gd name="connsiteY42" fmla="*/ 85725 h 1540669"/>
                <a:gd name="connsiteX43" fmla="*/ 275191 w 1487248"/>
                <a:gd name="connsiteY43" fmla="*/ 54769 h 1540669"/>
                <a:gd name="connsiteX44" fmla="*/ 272810 w 1487248"/>
                <a:gd name="connsiteY44" fmla="*/ 40482 h 1540669"/>
                <a:gd name="connsiteX45" fmla="*/ 279954 w 1487248"/>
                <a:gd name="connsiteY45" fmla="*/ 23813 h 1540669"/>
                <a:gd name="connsiteX46" fmla="*/ 272810 w 1487248"/>
                <a:gd name="connsiteY46" fmla="*/ 2382 h 1540669"/>
                <a:gd name="connsiteX47" fmla="*/ 1487248 w 1487248"/>
                <a:gd name="connsiteY47" fmla="*/ 0 h 1540669"/>
                <a:gd name="connsiteX48" fmla="*/ 1484866 w 1487248"/>
                <a:gd name="connsiteY48" fmla="*/ 1540669 h 1540669"/>
                <a:gd name="connsiteX0" fmla="*/ 1484866 w 1489629"/>
                <a:gd name="connsiteY0" fmla="*/ 1540669 h 1540669"/>
                <a:gd name="connsiteX1" fmla="*/ 818116 w 1489629"/>
                <a:gd name="connsiteY1" fmla="*/ 1359694 h 1540669"/>
                <a:gd name="connsiteX2" fmla="*/ 306148 w 1489629"/>
                <a:gd name="connsiteY2" fmla="*/ 1193007 h 1540669"/>
                <a:gd name="connsiteX3" fmla="*/ 222803 w 1489629"/>
                <a:gd name="connsiteY3" fmla="*/ 1142673 h 1540669"/>
                <a:gd name="connsiteX4" fmla="*/ 172797 w 1489629"/>
                <a:gd name="connsiteY4" fmla="*/ 1092668 h 1540669"/>
                <a:gd name="connsiteX5" fmla="*/ 208515 w 1489629"/>
                <a:gd name="connsiteY5" fmla="*/ 1014086 h 1540669"/>
                <a:gd name="connsiteX6" fmla="*/ 210897 w 1489629"/>
                <a:gd name="connsiteY6" fmla="*/ 980748 h 1540669"/>
                <a:gd name="connsiteX7" fmla="*/ 201372 w 1489629"/>
                <a:gd name="connsiteY7" fmla="*/ 954555 h 1540669"/>
                <a:gd name="connsiteX8" fmla="*/ 232328 w 1489629"/>
                <a:gd name="connsiteY8" fmla="*/ 916455 h 1540669"/>
                <a:gd name="connsiteX9" fmla="*/ 258522 w 1489629"/>
                <a:gd name="connsiteY9" fmla="*/ 906930 h 1540669"/>
                <a:gd name="connsiteX10" fmla="*/ 234709 w 1489629"/>
                <a:gd name="connsiteY10" fmla="*/ 880735 h 1540669"/>
                <a:gd name="connsiteX11" fmla="*/ 137078 w 1489629"/>
                <a:gd name="connsiteY11" fmla="*/ 825967 h 1540669"/>
                <a:gd name="connsiteX12" fmla="*/ 465692 w 1489629"/>
                <a:gd name="connsiteY12" fmla="*/ 764382 h 1540669"/>
                <a:gd name="connsiteX13" fmla="*/ 44210 w 1489629"/>
                <a:gd name="connsiteY13" fmla="*/ 716756 h 1540669"/>
                <a:gd name="connsiteX14" fmla="*/ 20398 w 1489629"/>
                <a:gd name="connsiteY14" fmla="*/ 699761 h 1540669"/>
                <a:gd name="connsiteX15" fmla="*/ 206135 w 1489629"/>
                <a:gd name="connsiteY15" fmla="*/ 666750 h 1540669"/>
                <a:gd name="connsiteX16" fmla="*/ 391873 w 1489629"/>
                <a:gd name="connsiteY16" fmla="*/ 657225 h 1540669"/>
                <a:gd name="connsiteX17" fmla="*/ 456166 w 1489629"/>
                <a:gd name="connsiteY17" fmla="*/ 640230 h 1540669"/>
                <a:gd name="connsiteX18" fmla="*/ 410923 w 1489629"/>
                <a:gd name="connsiteY18" fmla="*/ 592605 h 1540669"/>
                <a:gd name="connsiteX19" fmla="*/ 246617 w 1489629"/>
                <a:gd name="connsiteY19" fmla="*/ 554831 h 1540669"/>
                <a:gd name="connsiteX20" fmla="*/ 270429 w 1489629"/>
                <a:gd name="connsiteY20" fmla="*/ 531019 h 1540669"/>
                <a:gd name="connsiteX21" fmla="*/ 375204 w 1489629"/>
                <a:gd name="connsiteY21" fmla="*/ 516732 h 1540669"/>
                <a:gd name="connsiteX22" fmla="*/ 627616 w 1489629"/>
                <a:gd name="connsiteY22" fmla="*/ 511969 h 1540669"/>
                <a:gd name="connsiteX23" fmla="*/ 772873 w 1489629"/>
                <a:gd name="connsiteY23" fmla="*/ 495301 h 1540669"/>
                <a:gd name="connsiteX24" fmla="*/ 768110 w 1489629"/>
                <a:gd name="connsiteY24" fmla="*/ 476250 h 1540669"/>
                <a:gd name="connsiteX25" fmla="*/ 591898 w 1489629"/>
                <a:gd name="connsiteY25" fmla="*/ 452439 h 1540669"/>
                <a:gd name="connsiteX26" fmla="*/ 732391 w 1489629"/>
                <a:gd name="connsiteY26" fmla="*/ 426244 h 1540669"/>
                <a:gd name="connsiteX27" fmla="*/ 972897 w 1489629"/>
                <a:gd name="connsiteY27" fmla="*/ 404813 h 1540669"/>
                <a:gd name="connsiteX28" fmla="*/ 222804 w 1489629"/>
                <a:gd name="connsiteY28" fmla="*/ 342900 h 1540669"/>
                <a:gd name="connsiteX29" fmla="*/ 375204 w 1489629"/>
                <a:gd name="connsiteY29" fmla="*/ 309563 h 1540669"/>
                <a:gd name="connsiteX30" fmla="*/ 256141 w 1489629"/>
                <a:gd name="connsiteY30" fmla="*/ 269082 h 1540669"/>
                <a:gd name="connsiteX31" fmla="*/ 218041 w 1489629"/>
                <a:gd name="connsiteY31" fmla="*/ 254794 h 1540669"/>
                <a:gd name="connsiteX32" fmla="*/ 213279 w 1489629"/>
                <a:gd name="connsiteY32" fmla="*/ 238125 h 1540669"/>
                <a:gd name="connsiteX33" fmla="*/ 296622 w 1489629"/>
                <a:gd name="connsiteY33" fmla="*/ 216694 h 1540669"/>
                <a:gd name="connsiteX34" fmla="*/ 329960 w 1489629"/>
                <a:gd name="connsiteY34" fmla="*/ 211932 h 1540669"/>
                <a:gd name="connsiteX35" fmla="*/ 315672 w 1489629"/>
                <a:gd name="connsiteY35" fmla="*/ 200025 h 1540669"/>
                <a:gd name="connsiteX36" fmla="*/ 272810 w 1489629"/>
                <a:gd name="connsiteY36" fmla="*/ 180975 h 1540669"/>
                <a:gd name="connsiteX37" fmla="*/ 241854 w 1489629"/>
                <a:gd name="connsiteY37" fmla="*/ 169069 h 1540669"/>
                <a:gd name="connsiteX38" fmla="*/ 275191 w 1489629"/>
                <a:gd name="connsiteY38" fmla="*/ 150019 h 1540669"/>
                <a:gd name="connsiteX39" fmla="*/ 301385 w 1489629"/>
                <a:gd name="connsiteY39" fmla="*/ 135732 h 1540669"/>
                <a:gd name="connsiteX40" fmla="*/ 265666 w 1489629"/>
                <a:gd name="connsiteY40" fmla="*/ 111919 h 1540669"/>
                <a:gd name="connsiteX41" fmla="*/ 258522 w 1489629"/>
                <a:gd name="connsiteY41" fmla="*/ 102394 h 1540669"/>
                <a:gd name="connsiteX42" fmla="*/ 279954 w 1489629"/>
                <a:gd name="connsiteY42" fmla="*/ 85725 h 1540669"/>
                <a:gd name="connsiteX43" fmla="*/ 1489629 w 1489629"/>
                <a:gd name="connsiteY43" fmla="*/ 280988 h 1540669"/>
                <a:gd name="connsiteX44" fmla="*/ 272810 w 1489629"/>
                <a:gd name="connsiteY44" fmla="*/ 40482 h 1540669"/>
                <a:gd name="connsiteX45" fmla="*/ 279954 w 1489629"/>
                <a:gd name="connsiteY45" fmla="*/ 23813 h 1540669"/>
                <a:gd name="connsiteX46" fmla="*/ 272810 w 1489629"/>
                <a:gd name="connsiteY46" fmla="*/ 2382 h 1540669"/>
                <a:gd name="connsiteX47" fmla="*/ 1487248 w 1489629"/>
                <a:gd name="connsiteY47" fmla="*/ 0 h 1540669"/>
                <a:gd name="connsiteX48" fmla="*/ 1484866 w 1489629"/>
                <a:gd name="connsiteY48" fmla="*/ 1540669 h 1540669"/>
                <a:gd name="connsiteX0" fmla="*/ 1484866 w 1492011"/>
                <a:gd name="connsiteY0" fmla="*/ 1538287 h 1538287"/>
                <a:gd name="connsiteX1" fmla="*/ 818116 w 1492011"/>
                <a:gd name="connsiteY1" fmla="*/ 1357312 h 1538287"/>
                <a:gd name="connsiteX2" fmla="*/ 306148 w 1492011"/>
                <a:gd name="connsiteY2" fmla="*/ 1190625 h 1538287"/>
                <a:gd name="connsiteX3" fmla="*/ 222803 w 1492011"/>
                <a:gd name="connsiteY3" fmla="*/ 1140291 h 1538287"/>
                <a:gd name="connsiteX4" fmla="*/ 172797 w 1492011"/>
                <a:gd name="connsiteY4" fmla="*/ 1090286 h 1538287"/>
                <a:gd name="connsiteX5" fmla="*/ 208515 w 1492011"/>
                <a:gd name="connsiteY5" fmla="*/ 1011704 h 1538287"/>
                <a:gd name="connsiteX6" fmla="*/ 210897 w 1492011"/>
                <a:gd name="connsiteY6" fmla="*/ 978366 h 1538287"/>
                <a:gd name="connsiteX7" fmla="*/ 201372 w 1492011"/>
                <a:gd name="connsiteY7" fmla="*/ 952173 h 1538287"/>
                <a:gd name="connsiteX8" fmla="*/ 232328 w 1492011"/>
                <a:gd name="connsiteY8" fmla="*/ 914073 h 1538287"/>
                <a:gd name="connsiteX9" fmla="*/ 258522 w 1492011"/>
                <a:gd name="connsiteY9" fmla="*/ 904548 h 1538287"/>
                <a:gd name="connsiteX10" fmla="*/ 234709 w 1492011"/>
                <a:gd name="connsiteY10" fmla="*/ 878353 h 1538287"/>
                <a:gd name="connsiteX11" fmla="*/ 137078 w 1492011"/>
                <a:gd name="connsiteY11" fmla="*/ 823585 h 1538287"/>
                <a:gd name="connsiteX12" fmla="*/ 465692 w 1492011"/>
                <a:gd name="connsiteY12" fmla="*/ 762000 h 1538287"/>
                <a:gd name="connsiteX13" fmla="*/ 44210 w 1492011"/>
                <a:gd name="connsiteY13" fmla="*/ 714374 h 1538287"/>
                <a:gd name="connsiteX14" fmla="*/ 20398 w 1492011"/>
                <a:gd name="connsiteY14" fmla="*/ 697379 h 1538287"/>
                <a:gd name="connsiteX15" fmla="*/ 206135 w 1492011"/>
                <a:gd name="connsiteY15" fmla="*/ 664368 h 1538287"/>
                <a:gd name="connsiteX16" fmla="*/ 391873 w 1492011"/>
                <a:gd name="connsiteY16" fmla="*/ 654843 h 1538287"/>
                <a:gd name="connsiteX17" fmla="*/ 456166 w 1492011"/>
                <a:gd name="connsiteY17" fmla="*/ 637848 h 1538287"/>
                <a:gd name="connsiteX18" fmla="*/ 410923 w 1492011"/>
                <a:gd name="connsiteY18" fmla="*/ 590223 h 1538287"/>
                <a:gd name="connsiteX19" fmla="*/ 246617 w 1492011"/>
                <a:gd name="connsiteY19" fmla="*/ 552449 h 1538287"/>
                <a:gd name="connsiteX20" fmla="*/ 270429 w 1492011"/>
                <a:gd name="connsiteY20" fmla="*/ 528637 h 1538287"/>
                <a:gd name="connsiteX21" fmla="*/ 375204 w 1492011"/>
                <a:gd name="connsiteY21" fmla="*/ 514350 h 1538287"/>
                <a:gd name="connsiteX22" fmla="*/ 627616 w 1492011"/>
                <a:gd name="connsiteY22" fmla="*/ 509587 h 1538287"/>
                <a:gd name="connsiteX23" fmla="*/ 772873 w 1492011"/>
                <a:gd name="connsiteY23" fmla="*/ 492919 h 1538287"/>
                <a:gd name="connsiteX24" fmla="*/ 768110 w 1492011"/>
                <a:gd name="connsiteY24" fmla="*/ 473868 h 1538287"/>
                <a:gd name="connsiteX25" fmla="*/ 591898 w 1492011"/>
                <a:gd name="connsiteY25" fmla="*/ 450057 h 1538287"/>
                <a:gd name="connsiteX26" fmla="*/ 732391 w 1492011"/>
                <a:gd name="connsiteY26" fmla="*/ 423862 h 1538287"/>
                <a:gd name="connsiteX27" fmla="*/ 972897 w 1492011"/>
                <a:gd name="connsiteY27" fmla="*/ 402431 h 1538287"/>
                <a:gd name="connsiteX28" fmla="*/ 222804 w 1492011"/>
                <a:gd name="connsiteY28" fmla="*/ 340518 h 1538287"/>
                <a:gd name="connsiteX29" fmla="*/ 375204 w 1492011"/>
                <a:gd name="connsiteY29" fmla="*/ 307181 h 1538287"/>
                <a:gd name="connsiteX30" fmla="*/ 256141 w 1492011"/>
                <a:gd name="connsiteY30" fmla="*/ 266700 h 1538287"/>
                <a:gd name="connsiteX31" fmla="*/ 218041 w 1492011"/>
                <a:gd name="connsiteY31" fmla="*/ 252412 h 1538287"/>
                <a:gd name="connsiteX32" fmla="*/ 213279 w 1492011"/>
                <a:gd name="connsiteY32" fmla="*/ 235743 h 1538287"/>
                <a:gd name="connsiteX33" fmla="*/ 296622 w 1492011"/>
                <a:gd name="connsiteY33" fmla="*/ 214312 h 1538287"/>
                <a:gd name="connsiteX34" fmla="*/ 329960 w 1492011"/>
                <a:gd name="connsiteY34" fmla="*/ 209550 h 1538287"/>
                <a:gd name="connsiteX35" fmla="*/ 315672 w 1492011"/>
                <a:gd name="connsiteY35" fmla="*/ 197643 h 1538287"/>
                <a:gd name="connsiteX36" fmla="*/ 272810 w 1492011"/>
                <a:gd name="connsiteY36" fmla="*/ 178593 h 1538287"/>
                <a:gd name="connsiteX37" fmla="*/ 241854 w 1492011"/>
                <a:gd name="connsiteY37" fmla="*/ 166687 h 1538287"/>
                <a:gd name="connsiteX38" fmla="*/ 275191 w 1492011"/>
                <a:gd name="connsiteY38" fmla="*/ 147637 h 1538287"/>
                <a:gd name="connsiteX39" fmla="*/ 301385 w 1492011"/>
                <a:gd name="connsiteY39" fmla="*/ 133350 h 1538287"/>
                <a:gd name="connsiteX40" fmla="*/ 265666 w 1492011"/>
                <a:gd name="connsiteY40" fmla="*/ 109537 h 1538287"/>
                <a:gd name="connsiteX41" fmla="*/ 258522 w 1492011"/>
                <a:gd name="connsiteY41" fmla="*/ 100012 h 1538287"/>
                <a:gd name="connsiteX42" fmla="*/ 279954 w 1492011"/>
                <a:gd name="connsiteY42" fmla="*/ 83343 h 1538287"/>
                <a:gd name="connsiteX43" fmla="*/ 1489629 w 1492011"/>
                <a:gd name="connsiteY43" fmla="*/ 278606 h 1538287"/>
                <a:gd name="connsiteX44" fmla="*/ 272810 w 1492011"/>
                <a:gd name="connsiteY44" fmla="*/ 38100 h 1538287"/>
                <a:gd name="connsiteX45" fmla="*/ 279954 w 1492011"/>
                <a:gd name="connsiteY45" fmla="*/ 21431 h 1538287"/>
                <a:gd name="connsiteX46" fmla="*/ 272810 w 1492011"/>
                <a:gd name="connsiteY46" fmla="*/ 0 h 1538287"/>
                <a:gd name="connsiteX47" fmla="*/ 1492011 w 1492011"/>
                <a:gd name="connsiteY47" fmla="*/ 373856 h 1538287"/>
                <a:gd name="connsiteX48" fmla="*/ 1484866 w 1492011"/>
                <a:gd name="connsiteY48" fmla="*/ 1538287 h 1538287"/>
                <a:gd name="connsiteX0" fmla="*/ 1484866 w 1492011"/>
                <a:gd name="connsiteY0" fmla="*/ 1516856 h 1516856"/>
                <a:gd name="connsiteX1" fmla="*/ 818116 w 1492011"/>
                <a:gd name="connsiteY1" fmla="*/ 1335881 h 1516856"/>
                <a:gd name="connsiteX2" fmla="*/ 306148 w 1492011"/>
                <a:gd name="connsiteY2" fmla="*/ 1169194 h 1516856"/>
                <a:gd name="connsiteX3" fmla="*/ 222803 w 1492011"/>
                <a:gd name="connsiteY3" fmla="*/ 1118860 h 1516856"/>
                <a:gd name="connsiteX4" fmla="*/ 172797 w 1492011"/>
                <a:gd name="connsiteY4" fmla="*/ 1068855 h 1516856"/>
                <a:gd name="connsiteX5" fmla="*/ 208515 w 1492011"/>
                <a:gd name="connsiteY5" fmla="*/ 990273 h 1516856"/>
                <a:gd name="connsiteX6" fmla="*/ 210897 w 1492011"/>
                <a:gd name="connsiteY6" fmla="*/ 956935 h 1516856"/>
                <a:gd name="connsiteX7" fmla="*/ 201372 w 1492011"/>
                <a:gd name="connsiteY7" fmla="*/ 930742 h 1516856"/>
                <a:gd name="connsiteX8" fmla="*/ 232328 w 1492011"/>
                <a:gd name="connsiteY8" fmla="*/ 892642 h 1516856"/>
                <a:gd name="connsiteX9" fmla="*/ 258522 w 1492011"/>
                <a:gd name="connsiteY9" fmla="*/ 883117 h 1516856"/>
                <a:gd name="connsiteX10" fmla="*/ 234709 w 1492011"/>
                <a:gd name="connsiteY10" fmla="*/ 856922 h 1516856"/>
                <a:gd name="connsiteX11" fmla="*/ 137078 w 1492011"/>
                <a:gd name="connsiteY11" fmla="*/ 802154 h 1516856"/>
                <a:gd name="connsiteX12" fmla="*/ 465692 w 1492011"/>
                <a:gd name="connsiteY12" fmla="*/ 740569 h 1516856"/>
                <a:gd name="connsiteX13" fmla="*/ 44210 w 1492011"/>
                <a:gd name="connsiteY13" fmla="*/ 692943 h 1516856"/>
                <a:gd name="connsiteX14" fmla="*/ 20398 w 1492011"/>
                <a:gd name="connsiteY14" fmla="*/ 675948 h 1516856"/>
                <a:gd name="connsiteX15" fmla="*/ 206135 w 1492011"/>
                <a:gd name="connsiteY15" fmla="*/ 642937 h 1516856"/>
                <a:gd name="connsiteX16" fmla="*/ 391873 w 1492011"/>
                <a:gd name="connsiteY16" fmla="*/ 633412 h 1516856"/>
                <a:gd name="connsiteX17" fmla="*/ 456166 w 1492011"/>
                <a:gd name="connsiteY17" fmla="*/ 616417 h 1516856"/>
                <a:gd name="connsiteX18" fmla="*/ 410923 w 1492011"/>
                <a:gd name="connsiteY18" fmla="*/ 568792 h 1516856"/>
                <a:gd name="connsiteX19" fmla="*/ 246617 w 1492011"/>
                <a:gd name="connsiteY19" fmla="*/ 531018 h 1516856"/>
                <a:gd name="connsiteX20" fmla="*/ 270429 w 1492011"/>
                <a:gd name="connsiteY20" fmla="*/ 507206 h 1516856"/>
                <a:gd name="connsiteX21" fmla="*/ 375204 w 1492011"/>
                <a:gd name="connsiteY21" fmla="*/ 492919 h 1516856"/>
                <a:gd name="connsiteX22" fmla="*/ 627616 w 1492011"/>
                <a:gd name="connsiteY22" fmla="*/ 488156 h 1516856"/>
                <a:gd name="connsiteX23" fmla="*/ 772873 w 1492011"/>
                <a:gd name="connsiteY23" fmla="*/ 471488 h 1516856"/>
                <a:gd name="connsiteX24" fmla="*/ 768110 w 1492011"/>
                <a:gd name="connsiteY24" fmla="*/ 452437 h 1516856"/>
                <a:gd name="connsiteX25" fmla="*/ 591898 w 1492011"/>
                <a:gd name="connsiteY25" fmla="*/ 428626 h 1516856"/>
                <a:gd name="connsiteX26" fmla="*/ 732391 w 1492011"/>
                <a:gd name="connsiteY26" fmla="*/ 402431 h 1516856"/>
                <a:gd name="connsiteX27" fmla="*/ 972897 w 1492011"/>
                <a:gd name="connsiteY27" fmla="*/ 381000 h 1516856"/>
                <a:gd name="connsiteX28" fmla="*/ 222804 w 1492011"/>
                <a:gd name="connsiteY28" fmla="*/ 319087 h 1516856"/>
                <a:gd name="connsiteX29" fmla="*/ 375204 w 1492011"/>
                <a:gd name="connsiteY29" fmla="*/ 285750 h 1516856"/>
                <a:gd name="connsiteX30" fmla="*/ 256141 w 1492011"/>
                <a:gd name="connsiteY30" fmla="*/ 245269 h 1516856"/>
                <a:gd name="connsiteX31" fmla="*/ 218041 w 1492011"/>
                <a:gd name="connsiteY31" fmla="*/ 230981 h 1516856"/>
                <a:gd name="connsiteX32" fmla="*/ 213279 w 1492011"/>
                <a:gd name="connsiteY32" fmla="*/ 214312 h 1516856"/>
                <a:gd name="connsiteX33" fmla="*/ 296622 w 1492011"/>
                <a:gd name="connsiteY33" fmla="*/ 192881 h 1516856"/>
                <a:gd name="connsiteX34" fmla="*/ 329960 w 1492011"/>
                <a:gd name="connsiteY34" fmla="*/ 188119 h 1516856"/>
                <a:gd name="connsiteX35" fmla="*/ 315672 w 1492011"/>
                <a:gd name="connsiteY35" fmla="*/ 176212 h 1516856"/>
                <a:gd name="connsiteX36" fmla="*/ 272810 w 1492011"/>
                <a:gd name="connsiteY36" fmla="*/ 157162 h 1516856"/>
                <a:gd name="connsiteX37" fmla="*/ 241854 w 1492011"/>
                <a:gd name="connsiteY37" fmla="*/ 145256 h 1516856"/>
                <a:gd name="connsiteX38" fmla="*/ 275191 w 1492011"/>
                <a:gd name="connsiteY38" fmla="*/ 126206 h 1516856"/>
                <a:gd name="connsiteX39" fmla="*/ 301385 w 1492011"/>
                <a:gd name="connsiteY39" fmla="*/ 111919 h 1516856"/>
                <a:gd name="connsiteX40" fmla="*/ 265666 w 1492011"/>
                <a:gd name="connsiteY40" fmla="*/ 88106 h 1516856"/>
                <a:gd name="connsiteX41" fmla="*/ 258522 w 1492011"/>
                <a:gd name="connsiteY41" fmla="*/ 78581 h 1516856"/>
                <a:gd name="connsiteX42" fmla="*/ 279954 w 1492011"/>
                <a:gd name="connsiteY42" fmla="*/ 61912 h 1516856"/>
                <a:gd name="connsiteX43" fmla="*/ 1489629 w 1492011"/>
                <a:gd name="connsiteY43" fmla="*/ 257175 h 1516856"/>
                <a:gd name="connsiteX44" fmla="*/ 272810 w 1492011"/>
                <a:gd name="connsiteY44" fmla="*/ 16669 h 1516856"/>
                <a:gd name="connsiteX45" fmla="*/ 279954 w 1492011"/>
                <a:gd name="connsiteY45" fmla="*/ 0 h 1516856"/>
                <a:gd name="connsiteX46" fmla="*/ 1492011 w 1492011"/>
                <a:gd name="connsiteY46" fmla="*/ 352425 h 1516856"/>
                <a:gd name="connsiteX47" fmla="*/ 1484866 w 1492011"/>
                <a:gd name="connsiteY47" fmla="*/ 1516856 h 1516856"/>
                <a:gd name="connsiteX0" fmla="*/ 1484866 w 1492011"/>
                <a:gd name="connsiteY0" fmla="*/ 1500187 h 1500187"/>
                <a:gd name="connsiteX1" fmla="*/ 818116 w 1492011"/>
                <a:gd name="connsiteY1" fmla="*/ 1319212 h 1500187"/>
                <a:gd name="connsiteX2" fmla="*/ 306148 w 1492011"/>
                <a:gd name="connsiteY2" fmla="*/ 1152525 h 1500187"/>
                <a:gd name="connsiteX3" fmla="*/ 222803 w 1492011"/>
                <a:gd name="connsiteY3" fmla="*/ 1102191 h 1500187"/>
                <a:gd name="connsiteX4" fmla="*/ 172797 w 1492011"/>
                <a:gd name="connsiteY4" fmla="*/ 1052186 h 1500187"/>
                <a:gd name="connsiteX5" fmla="*/ 208515 w 1492011"/>
                <a:gd name="connsiteY5" fmla="*/ 973604 h 1500187"/>
                <a:gd name="connsiteX6" fmla="*/ 210897 w 1492011"/>
                <a:gd name="connsiteY6" fmla="*/ 940266 h 1500187"/>
                <a:gd name="connsiteX7" fmla="*/ 201372 w 1492011"/>
                <a:gd name="connsiteY7" fmla="*/ 914073 h 1500187"/>
                <a:gd name="connsiteX8" fmla="*/ 232328 w 1492011"/>
                <a:gd name="connsiteY8" fmla="*/ 875973 h 1500187"/>
                <a:gd name="connsiteX9" fmla="*/ 258522 w 1492011"/>
                <a:gd name="connsiteY9" fmla="*/ 866448 h 1500187"/>
                <a:gd name="connsiteX10" fmla="*/ 234709 w 1492011"/>
                <a:gd name="connsiteY10" fmla="*/ 840253 h 1500187"/>
                <a:gd name="connsiteX11" fmla="*/ 137078 w 1492011"/>
                <a:gd name="connsiteY11" fmla="*/ 785485 h 1500187"/>
                <a:gd name="connsiteX12" fmla="*/ 465692 w 1492011"/>
                <a:gd name="connsiteY12" fmla="*/ 723900 h 1500187"/>
                <a:gd name="connsiteX13" fmla="*/ 44210 w 1492011"/>
                <a:gd name="connsiteY13" fmla="*/ 676274 h 1500187"/>
                <a:gd name="connsiteX14" fmla="*/ 20398 w 1492011"/>
                <a:gd name="connsiteY14" fmla="*/ 659279 h 1500187"/>
                <a:gd name="connsiteX15" fmla="*/ 206135 w 1492011"/>
                <a:gd name="connsiteY15" fmla="*/ 626268 h 1500187"/>
                <a:gd name="connsiteX16" fmla="*/ 391873 w 1492011"/>
                <a:gd name="connsiteY16" fmla="*/ 616743 h 1500187"/>
                <a:gd name="connsiteX17" fmla="*/ 456166 w 1492011"/>
                <a:gd name="connsiteY17" fmla="*/ 599748 h 1500187"/>
                <a:gd name="connsiteX18" fmla="*/ 410923 w 1492011"/>
                <a:gd name="connsiteY18" fmla="*/ 552123 h 1500187"/>
                <a:gd name="connsiteX19" fmla="*/ 246617 w 1492011"/>
                <a:gd name="connsiteY19" fmla="*/ 514349 h 1500187"/>
                <a:gd name="connsiteX20" fmla="*/ 270429 w 1492011"/>
                <a:gd name="connsiteY20" fmla="*/ 490537 h 1500187"/>
                <a:gd name="connsiteX21" fmla="*/ 375204 w 1492011"/>
                <a:gd name="connsiteY21" fmla="*/ 476250 h 1500187"/>
                <a:gd name="connsiteX22" fmla="*/ 627616 w 1492011"/>
                <a:gd name="connsiteY22" fmla="*/ 471487 h 1500187"/>
                <a:gd name="connsiteX23" fmla="*/ 772873 w 1492011"/>
                <a:gd name="connsiteY23" fmla="*/ 454819 h 1500187"/>
                <a:gd name="connsiteX24" fmla="*/ 768110 w 1492011"/>
                <a:gd name="connsiteY24" fmla="*/ 435768 h 1500187"/>
                <a:gd name="connsiteX25" fmla="*/ 591898 w 1492011"/>
                <a:gd name="connsiteY25" fmla="*/ 411957 h 1500187"/>
                <a:gd name="connsiteX26" fmla="*/ 732391 w 1492011"/>
                <a:gd name="connsiteY26" fmla="*/ 385762 h 1500187"/>
                <a:gd name="connsiteX27" fmla="*/ 972897 w 1492011"/>
                <a:gd name="connsiteY27" fmla="*/ 364331 h 1500187"/>
                <a:gd name="connsiteX28" fmla="*/ 222804 w 1492011"/>
                <a:gd name="connsiteY28" fmla="*/ 302418 h 1500187"/>
                <a:gd name="connsiteX29" fmla="*/ 375204 w 1492011"/>
                <a:gd name="connsiteY29" fmla="*/ 269081 h 1500187"/>
                <a:gd name="connsiteX30" fmla="*/ 256141 w 1492011"/>
                <a:gd name="connsiteY30" fmla="*/ 228600 h 1500187"/>
                <a:gd name="connsiteX31" fmla="*/ 218041 w 1492011"/>
                <a:gd name="connsiteY31" fmla="*/ 214312 h 1500187"/>
                <a:gd name="connsiteX32" fmla="*/ 213279 w 1492011"/>
                <a:gd name="connsiteY32" fmla="*/ 197643 h 1500187"/>
                <a:gd name="connsiteX33" fmla="*/ 296622 w 1492011"/>
                <a:gd name="connsiteY33" fmla="*/ 176212 h 1500187"/>
                <a:gd name="connsiteX34" fmla="*/ 329960 w 1492011"/>
                <a:gd name="connsiteY34" fmla="*/ 171450 h 1500187"/>
                <a:gd name="connsiteX35" fmla="*/ 315672 w 1492011"/>
                <a:gd name="connsiteY35" fmla="*/ 159543 h 1500187"/>
                <a:gd name="connsiteX36" fmla="*/ 272810 w 1492011"/>
                <a:gd name="connsiteY36" fmla="*/ 140493 h 1500187"/>
                <a:gd name="connsiteX37" fmla="*/ 241854 w 1492011"/>
                <a:gd name="connsiteY37" fmla="*/ 128587 h 1500187"/>
                <a:gd name="connsiteX38" fmla="*/ 275191 w 1492011"/>
                <a:gd name="connsiteY38" fmla="*/ 109537 h 1500187"/>
                <a:gd name="connsiteX39" fmla="*/ 301385 w 1492011"/>
                <a:gd name="connsiteY39" fmla="*/ 95250 h 1500187"/>
                <a:gd name="connsiteX40" fmla="*/ 265666 w 1492011"/>
                <a:gd name="connsiteY40" fmla="*/ 71437 h 1500187"/>
                <a:gd name="connsiteX41" fmla="*/ 258522 w 1492011"/>
                <a:gd name="connsiteY41" fmla="*/ 61912 h 1500187"/>
                <a:gd name="connsiteX42" fmla="*/ 279954 w 1492011"/>
                <a:gd name="connsiteY42" fmla="*/ 45243 h 1500187"/>
                <a:gd name="connsiteX43" fmla="*/ 1489629 w 1492011"/>
                <a:gd name="connsiteY43" fmla="*/ 240506 h 1500187"/>
                <a:gd name="connsiteX44" fmla="*/ 272810 w 1492011"/>
                <a:gd name="connsiteY44" fmla="*/ 0 h 1500187"/>
                <a:gd name="connsiteX45" fmla="*/ 1492011 w 1492011"/>
                <a:gd name="connsiteY45" fmla="*/ 335756 h 1500187"/>
                <a:gd name="connsiteX46" fmla="*/ 1484866 w 1492011"/>
                <a:gd name="connsiteY46" fmla="*/ 1500187 h 1500187"/>
                <a:gd name="connsiteX0" fmla="*/ 1484866 w 1492011"/>
                <a:gd name="connsiteY0" fmla="*/ 1454944 h 1454944"/>
                <a:gd name="connsiteX1" fmla="*/ 818116 w 1492011"/>
                <a:gd name="connsiteY1" fmla="*/ 1273969 h 1454944"/>
                <a:gd name="connsiteX2" fmla="*/ 306148 w 1492011"/>
                <a:gd name="connsiteY2" fmla="*/ 1107282 h 1454944"/>
                <a:gd name="connsiteX3" fmla="*/ 222803 w 1492011"/>
                <a:gd name="connsiteY3" fmla="*/ 1056948 h 1454944"/>
                <a:gd name="connsiteX4" fmla="*/ 172797 w 1492011"/>
                <a:gd name="connsiteY4" fmla="*/ 1006943 h 1454944"/>
                <a:gd name="connsiteX5" fmla="*/ 208515 w 1492011"/>
                <a:gd name="connsiteY5" fmla="*/ 928361 h 1454944"/>
                <a:gd name="connsiteX6" fmla="*/ 210897 w 1492011"/>
                <a:gd name="connsiteY6" fmla="*/ 895023 h 1454944"/>
                <a:gd name="connsiteX7" fmla="*/ 201372 w 1492011"/>
                <a:gd name="connsiteY7" fmla="*/ 868830 h 1454944"/>
                <a:gd name="connsiteX8" fmla="*/ 232328 w 1492011"/>
                <a:gd name="connsiteY8" fmla="*/ 830730 h 1454944"/>
                <a:gd name="connsiteX9" fmla="*/ 258522 w 1492011"/>
                <a:gd name="connsiteY9" fmla="*/ 821205 h 1454944"/>
                <a:gd name="connsiteX10" fmla="*/ 234709 w 1492011"/>
                <a:gd name="connsiteY10" fmla="*/ 795010 h 1454944"/>
                <a:gd name="connsiteX11" fmla="*/ 137078 w 1492011"/>
                <a:gd name="connsiteY11" fmla="*/ 740242 h 1454944"/>
                <a:gd name="connsiteX12" fmla="*/ 465692 w 1492011"/>
                <a:gd name="connsiteY12" fmla="*/ 678657 h 1454944"/>
                <a:gd name="connsiteX13" fmla="*/ 44210 w 1492011"/>
                <a:gd name="connsiteY13" fmla="*/ 631031 h 1454944"/>
                <a:gd name="connsiteX14" fmla="*/ 20398 w 1492011"/>
                <a:gd name="connsiteY14" fmla="*/ 614036 h 1454944"/>
                <a:gd name="connsiteX15" fmla="*/ 206135 w 1492011"/>
                <a:gd name="connsiteY15" fmla="*/ 581025 h 1454944"/>
                <a:gd name="connsiteX16" fmla="*/ 391873 w 1492011"/>
                <a:gd name="connsiteY16" fmla="*/ 571500 h 1454944"/>
                <a:gd name="connsiteX17" fmla="*/ 456166 w 1492011"/>
                <a:gd name="connsiteY17" fmla="*/ 554505 h 1454944"/>
                <a:gd name="connsiteX18" fmla="*/ 410923 w 1492011"/>
                <a:gd name="connsiteY18" fmla="*/ 506880 h 1454944"/>
                <a:gd name="connsiteX19" fmla="*/ 246617 w 1492011"/>
                <a:gd name="connsiteY19" fmla="*/ 469106 h 1454944"/>
                <a:gd name="connsiteX20" fmla="*/ 270429 w 1492011"/>
                <a:gd name="connsiteY20" fmla="*/ 445294 h 1454944"/>
                <a:gd name="connsiteX21" fmla="*/ 375204 w 1492011"/>
                <a:gd name="connsiteY21" fmla="*/ 431007 h 1454944"/>
                <a:gd name="connsiteX22" fmla="*/ 627616 w 1492011"/>
                <a:gd name="connsiteY22" fmla="*/ 426244 h 1454944"/>
                <a:gd name="connsiteX23" fmla="*/ 772873 w 1492011"/>
                <a:gd name="connsiteY23" fmla="*/ 409576 h 1454944"/>
                <a:gd name="connsiteX24" fmla="*/ 768110 w 1492011"/>
                <a:gd name="connsiteY24" fmla="*/ 390525 h 1454944"/>
                <a:gd name="connsiteX25" fmla="*/ 591898 w 1492011"/>
                <a:gd name="connsiteY25" fmla="*/ 366714 h 1454944"/>
                <a:gd name="connsiteX26" fmla="*/ 732391 w 1492011"/>
                <a:gd name="connsiteY26" fmla="*/ 340519 h 1454944"/>
                <a:gd name="connsiteX27" fmla="*/ 972897 w 1492011"/>
                <a:gd name="connsiteY27" fmla="*/ 319088 h 1454944"/>
                <a:gd name="connsiteX28" fmla="*/ 222804 w 1492011"/>
                <a:gd name="connsiteY28" fmla="*/ 257175 h 1454944"/>
                <a:gd name="connsiteX29" fmla="*/ 375204 w 1492011"/>
                <a:gd name="connsiteY29" fmla="*/ 223838 h 1454944"/>
                <a:gd name="connsiteX30" fmla="*/ 256141 w 1492011"/>
                <a:gd name="connsiteY30" fmla="*/ 183357 h 1454944"/>
                <a:gd name="connsiteX31" fmla="*/ 218041 w 1492011"/>
                <a:gd name="connsiteY31" fmla="*/ 169069 h 1454944"/>
                <a:gd name="connsiteX32" fmla="*/ 213279 w 1492011"/>
                <a:gd name="connsiteY32" fmla="*/ 152400 h 1454944"/>
                <a:gd name="connsiteX33" fmla="*/ 296622 w 1492011"/>
                <a:gd name="connsiteY33" fmla="*/ 130969 h 1454944"/>
                <a:gd name="connsiteX34" fmla="*/ 329960 w 1492011"/>
                <a:gd name="connsiteY34" fmla="*/ 126207 h 1454944"/>
                <a:gd name="connsiteX35" fmla="*/ 315672 w 1492011"/>
                <a:gd name="connsiteY35" fmla="*/ 114300 h 1454944"/>
                <a:gd name="connsiteX36" fmla="*/ 272810 w 1492011"/>
                <a:gd name="connsiteY36" fmla="*/ 95250 h 1454944"/>
                <a:gd name="connsiteX37" fmla="*/ 241854 w 1492011"/>
                <a:gd name="connsiteY37" fmla="*/ 83344 h 1454944"/>
                <a:gd name="connsiteX38" fmla="*/ 275191 w 1492011"/>
                <a:gd name="connsiteY38" fmla="*/ 64294 h 1454944"/>
                <a:gd name="connsiteX39" fmla="*/ 301385 w 1492011"/>
                <a:gd name="connsiteY39" fmla="*/ 50007 h 1454944"/>
                <a:gd name="connsiteX40" fmla="*/ 265666 w 1492011"/>
                <a:gd name="connsiteY40" fmla="*/ 26194 h 1454944"/>
                <a:gd name="connsiteX41" fmla="*/ 258522 w 1492011"/>
                <a:gd name="connsiteY41" fmla="*/ 16669 h 1454944"/>
                <a:gd name="connsiteX42" fmla="*/ 279954 w 1492011"/>
                <a:gd name="connsiteY42" fmla="*/ 0 h 1454944"/>
                <a:gd name="connsiteX43" fmla="*/ 1489629 w 1492011"/>
                <a:gd name="connsiteY43" fmla="*/ 195263 h 1454944"/>
                <a:gd name="connsiteX44" fmla="*/ 1492011 w 1492011"/>
                <a:gd name="connsiteY44" fmla="*/ 290513 h 1454944"/>
                <a:gd name="connsiteX45" fmla="*/ 1484866 w 1492011"/>
                <a:gd name="connsiteY45" fmla="*/ 1454944 h 1454944"/>
                <a:gd name="connsiteX0" fmla="*/ 1484866 w 1492011"/>
                <a:gd name="connsiteY0" fmla="*/ 1438275 h 1438275"/>
                <a:gd name="connsiteX1" fmla="*/ 818116 w 1492011"/>
                <a:gd name="connsiteY1" fmla="*/ 1257300 h 1438275"/>
                <a:gd name="connsiteX2" fmla="*/ 306148 w 1492011"/>
                <a:gd name="connsiteY2" fmla="*/ 1090613 h 1438275"/>
                <a:gd name="connsiteX3" fmla="*/ 222803 w 1492011"/>
                <a:gd name="connsiteY3" fmla="*/ 1040279 h 1438275"/>
                <a:gd name="connsiteX4" fmla="*/ 172797 w 1492011"/>
                <a:gd name="connsiteY4" fmla="*/ 990274 h 1438275"/>
                <a:gd name="connsiteX5" fmla="*/ 208515 w 1492011"/>
                <a:gd name="connsiteY5" fmla="*/ 911692 h 1438275"/>
                <a:gd name="connsiteX6" fmla="*/ 210897 w 1492011"/>
                <a:gd name="connsiteY6" fmla="*/ 878354 h 1438275"/>
                <a:gd name="connsiteX7" fmla="*/ 201372 w 1492011"/>
                <a:gd name="connsiteY7" fmla="*/ 852161 h 1438275"/>
                <a:gd name="connsiteX8" fmla="*/ 232328 w 1492011"/>
                <a:gd name="connsiteY8" fmla="*/ 814061 h 1438275"/>
                <a:gd name="connsiteX9" fmla="*/ 258522 w 1492011"/>
                <a:gd name="connsiteY9" fmla="*/ 804536 h 1438275"/>
                <a:gd name="connsiteX10" fmla="*/ 234709 w 1492011"/>
                <a:gd name="connsiteY10" fmla="*/ 778341 h 1438275"/>
                <a:gd name="connsiteX11" fmla="*/ 137078 w 1492011"/>
                <a:gd name="connsiteY11" fmla="*/ 723573 h 1438275"/>
                <a:gd name="connsiteX12" fmla="*/ 465692 w 1492011"/>
                <a:gd name="connsiteY12" fmla="*/ 661988 h 1438275"/>
                <a:gd name="connsiteX13" fmla="*/ 44210 w 1492011"/>
                <a:gd name="connsiteY13" fmla="*/ 614362 h 1438275"/>
                <a:gd name="connsiteX14" fmla="*/ 20398 w 1492011"/>
                <a:gd name="connsiteY14" fmla="*/ 597367 h 1438275"/>
                <a:gd name="connsiteX15" fmla="*/ 206135 w 1492011"/>
                <a:gd name="connsiteY15" fmla="*/ 564356 h 1438275"/>
                <a:gd name="connsiteX16" fmla="*/ 391873 w 1492011"/>
                <a:gd name="connsiteY16" fmla="*/ 554831 h 1438275"/>
                <a:gd name="connsiteX17" fmla="*/ 456166 w 1492011"/>
                <a:gd name="connsiteY17" fmla="*/ 537836 h 1438275"/>
                <a:gd name="connsiteX18" fmla="*/ 410923 w 1492011"/>
                <a:gd name="connsiteY18" fmla="*/ 490211 h 1438275"/>
                <a:gd name="connsiteX19" fmla="*/ 246617 w 1492011"/>
                <a:gd name="connsiteY19" fmla="*/ 452437 h 1438275"/>
                <a:gd name="connsiteX20" fmla="*/ 270429 w 1492011"/>
                <a:gd name="connsiteY20" fmla="*/ 428625 h 1438275"/>
                <a:gd name="connsiteX21" fmla="*/ 375204 w 1492011"/>
                <a:gd name="connsiteY21" fmla="*/ 414338 h 1438275"/>
                <a:gd name="connsiteX22" fmla="*/ 627616 w 1492011"/>
                <a:gd name="connsiteY22" fmla="*/ 409575 h 1438275"/>
                <a:gd name="connsiteX23" fmla="*/ 772873 w 1492011"/>
                <a:gd name="connsiteY23" fmla="*/ 392907 h 1438275"/>
                <a:gd name="connsiteX24" fmla="*/ 768110 w 1492011"/>
                <a:gd name="connsiteY24" fmla="*/ 373856 h 1438275"/>
                <a:gd name="connsiteX25" fmla="*/ 591898 w 1492011"/>
                <a:gd name="connsiteY25" fmla="*/ 350045 h 1438275"/>
                <a:gd name="connsiteX26" fmla="*/ 732391 w 1492011"/>
                <a:gd name="connsiteY26" fmla="*/ 323850 h 1438275"/>
                <a:gd name="connsiteX27" fmla="*/ 972897 w 1492011"/>
                <a:gd name="connsiteY27" fmla="*/ 302419 h 1438275"/>
                <a:gd name="connsiteX28" fmla="*/ 222804 w 1492011"/>
                <a:gd name="connsiteY28" fmla="*/ 240506 h 1438275"/>
                <a:gd name="connsiteX29" fmla="*/ 375204 w 1492011"/>
                <a:gd name="connsiteY29" fmla="*/ 207169 h 1438275"/>
                <a:gd name="connsiteX30" fmla="*/ 256141 w 1492011"/>
                <a:gd name="connsiteY30" fmla="*/ 166688 h 1438275"/>
                <a:gd name="connsiteX31" fmla="*/ 218041 w 1492011"/>
                <a:gd name="connsiteY31" fmla="*/ 152400 h 1438275"/>
                <a:gd name="connsiteX32" fmla="*/ 213279 w 1492011"/>
                <a:gd name="connsiteY32" fmla="*/ 135731 h 1438275"/>
                <a:gd name="connsiteX33" fmla="*/ 296622 w 1492011"/>
                <a:gd name="connsiteY33" fmla="*/ 114300 h 1438275"/>
                <a:gd name="connsiteX34" fmla="*/ 329960 w 1492011"/>
                <a:gd name="connsiteY34" fmla="*/ 109538 h 1438275"/>
                <a:gd name="connsiteX35" fmla="*/ 315672 w 1492011"/>
                <a:gd name="connsiteY35" fmla="*/ 97631 h 1438275"/>
                <a:gd name="connsiteX36" fmla="*/ 272810 w 1492011"/>
                <a:gd name="connsiteY36" fmla="*/ 78581 h 1438275"/>
                <a:gd name="connsiteX37" fmla="*/ 241854 w 1492011"/>
                <a:gd name="connsiteY37" fmla="*/ 66675 h 1438275"/>
                <a:gd name="connsiteX38" fmla="*/ 275191 w 1492011"/>
                <a:gd name="connsiteY38" fmla="*/ 47625 h 1438275"/>
                <a:gd name="connsiteX39" fmla="*/ 301385 w 1492011"/>
                <a:gd name="connsiteY39" fmla="*/ 33338 h 1438275"/>
                <a:gd name="connsiteX40" fmla="*/ 265666 w 1492011"/>
                <a:gd name="connsiteY40" fmla="*/ 9525 h 1438275"/>
                <a:gd name="connsiteX41" fmla="*/ 258522 w 1492011"/>
                <a:gd name="connsiteY41" fmla="*/ 0 h 1438275"/>
                <a:gd name="connsiteX42" fmla="*/ 1489629 w 1492011"/>
                <a:gd name="connsiteY42" fmla="*/ 178594 h 1438275"/>
                <a:gd name="connsiteX43" fmla="*/ 1492011 w 1492011"/>
                <a:gd name="connsiteY43" fmla="*/ 273844 h 1438275"/>
                <a:gd name="connsiteX44" fmla="*/ 1484866 w 1492011"/>
                <a:gd name="connsiteY44" fmla="*/ 1438275 h 1438275"/>
                <a:gd name="connsiteX0" fmla="*/ 1484866 w 1492011"/>
                <a:gd name="connsiteY0" fmla="*/ 1428750 h 1428750"/>
                <a:gd name="connsiteX1" fmla="*/ 818116 w 1492011"/>
                <a:gd name="connsiteY1" fmla="*/ 1247775 h 1428750"/>
                <a:gd name="connsiteX2" fmla="*/ 306148 w 1492011"/>
                <a:gd name="connsiteY2" fmla="*/ 1081088 h 1428750"/>
                <a:gd name="connsiteX3" fmla="*/ 222803 w 1492011"/>
                <a:gd name="connsiteY3" fmla="*/ 1030754 h 1428750"/>
                <a:gd name="connsiteX4" fmla="*/ 172797 w 1492011"/>
                <a:gd name="connsiteY4" fmla="*/ 980749 h 1428750"/>
                <a:gd name="connsiteX5" fmla="*/ 208515 w 1492011"/>
                <a:gd name="connsiteY5" fmla="*/ 902167 h 1428750"/>
                <a:gd name="connsiteX6" fmla="*/ 210897 w 1492011"/>
                <a:gd name="connsiteY6" fmla="*/ 868829 h 1428750"/>
                <a:gd name="connsiteX7" fmla="*/ 201372 w 1492011"/>
                <a:gd name="connsiteY7" fmla="*/ 842636 h 1428750"/>
                <a:gd name="connsiteX8" fmla="*/ 232328 w 1492011"/>
                <a:gd name="connsiteY8" fmla="*/ 804536 h 1428750"/>
                <a:gd name="connsiteX9" fmla="*/ 258522 w 1492011"/>
                <a:gd name="connsiteY9" fmla="*/ 795011 h 1428750"/>
                <a:gd name="connsiteX10" fmla="*/ 234709 w 1492011"/>
                <a:gd name="connsiteY10" fmla="*/ 768816 h 1428750"/>
                <a:gd name="connsiteX11" fmla="*/ 137078 w 1492011"/>
                <a:gd name="connsiteY11" fmla="*/ 714048 h 1428750"/>
                <a:gd name="connsiteX12" fmla="*/ 465692 w 1492011"/>
                <a:gd name="connsiteY12" fmla="*/ 652463 h 1428750"/>
                <a:gd name="connsiteX13" fmla="*/ 44210 w 1492011"/>
                <a:gd name="connsiteY13" fmla="*/ 604837 h 1428750"/>
                <a:gd name="connsiteX14" fmla="*/ 20398 w 1492011"/>
                <a:gd name="connsiteY14" fmla="*/ 587842 h 1428750"/>
                <a:gd name="connsiteX15" fmla="*/ 206135 w 1492011"/>
                <a:gd name="connsiteY15" fmla="*/ 554831 h 1428750"/>
                <a:gd name="connsiteX16" fmla="*/ 391873 w 1492011"/>
                <a:gd name="connsiteY16" fmla="*/ 545306 h 1428750"/>
                <a:gd name="connsiteX17" fmla="*/ 456166 w 1492011"/>
                <a:gd name="connsiteY17" fmla="*/ 528311 h 1428750"/>
                <a:gd name="connsiteX18" fmla="*/ 410923 w 1492011"/>
                <a:gd name="connsiteY18" fmla="*/ 480686 h 1428750"/>
                <a:gd name="connsiteX19" fmla="*/ 246617 w 1492011"/>
                <a:gd name="connsiteY19" fmla="*/ 442912 h 1428750"/>
                <a:gd name="connsiteX20" fmla="*/ 270429 w 1492011"/>
                <a:gd name="connsiteY20" fmla="*/ 419100 h 1428750"/>
                <a:gd name="connsiteX21" fmla="*/ 375204 w 1492011"/>
                <a:gd name="connsiteY21" fmla="*/ 404813 h 1428750"/>
                <a:gd name="connsiteX22" fmla="*/ 627616 w 1492011"/>
                <a:gd name="connsiteY22" fmla="*/ 400050 h 1428750"/>
                <a:gd name="connsiteX23" fmla="*/ 772873 w 1492011"/>
                <a:gd name="connsiteY23" fmla="*/ 383382 h 1428750"/>
                <a:gd name="connsiteX24" fmla="*/ 768110 w 1492011"/>
                <a:gd name="connsiteY24" fmla="*/ 364331 h 1428750"/>
                <a:gd name="connsiteX25" fmla="*/ 591898 w 1492011"/>
                <a:gd name="connsiteY25" fmla="*/ 340520 h 1428750"/>
                <a:gd name="connsiteX26" fmla="*/ 732391 w 1492011"/>
                <a:gd name="connsiteY26" fmla="*/ 314325 h 1428750"/>
                <a:gd name="connsiteX27" fmla="*/ 972897 w 1492011"/>
                <a:gd name="connsiteY27" fmla="*/ 292894 h 1428750"/>
                <a:gd name="connsiteX28" fmla="*/ 222804 w 1492011"/>
                <a:gd name="connsiteY28" fmla="*/ 230981 h 1428750"/>
                <a:gd name="connsiteX29" fmla="*/ 375204 w 1492011"/>
                <a:gd name="connsiteY29" fmla="*/ 197644 h 1428750"/>
                <a:gd name="connsiteX30" fmla="*/ 256141 w 1492011"/>
                <a:gd name="connsiteY30" fmla="*/ 157163 h 1428750"/>
                <a:gd name="connsiteX31" fmla="*/ 218041 w 1492011"/>
                <a:gd name="connsiteY31" fmla="*/ 142875 h 1428750"/>
                <a:gd name="connsiteX32" fmla="*/ 213279 w 1492011"/>
                <a:gd name="connsiteY32" fmla="*/ 126206 h 1428750"/>
                <a:gd name="connsiteX33" fmla="*/ 296622 w 1492011"/>
                <a:gd name="connsiteY33" fmla="*/ 104775 h 1428750"/>
                <a:gd name="connsiteX34" fmla="*/ 329960 w 1492011"/>
                <a:gd name="connsiteY34" fmla="*/ 100013 h 1428750"/>
                <a:gd name="connsiteX35" fmla="*/ 315672 w 1492011"/>
                <a:gd name="connsiteY35" fmla="*/ 88106 h 1428750"/>
                <a:gd name="connsiteX36" fmla="*/ 272810 w 1492011"/>
                <a:gd name="connsiteY36" fmla="*/ 69056 h 1428750"/>
                <a:gd name="connsiteX37" fmla="*/ 241854 w 1492011"/>
                <a:gd name="connsiteY37" fmla="*/ 57150 h 1428750"/>
                <a:gd name="connsiteX38" fmla="*/ 275191 w 1492011"/>
                <a:gd name="connsiteY38" fmla="*/ 38100 h 1428750"/>
                <a:gd name="connsiteX39" fmla="*/ 301385 w 1492011"/>
                <a:gd name="connsiteY39" fmla="*/ 23813 h 1428750"/>
                <a:gd name="connsiteX40" fmla="*/ 265666 w 1492011"/>
                <a:gd name="connsiteY40" fmla="*/ 0 h 1428750"/>
                <a:gd name="connsiteX41" fmla="*/ 1489629 w 1492011"/>
                <a:gd name="connsiteY41" fmla="*/ 169069 h 1428750"/>
                <a:gd name="connsiteX42" fmla="*/ 1492011 w 1492011"/>
                <a:gd name="connsiteY42" fmla="*/ 264319 h 1428750"/>
                <a:gd name="connsiteX43" fmla="*/ 1484866 w 1492011"/>
                <a:gd name="connsiteY43" fmla="*/ 1428750 h 1428750"/>
                <a:gd name="connsiteX0" fmla="*/ 1484866 w 1492011"/>
                <a:gd name="connsiteY0" fmla="*/ 1404937 h 1404937"/>
                <a:gd name="connsiteX1" fmla="*/ 818116 w 1492011"/>
                <a:gd name="connsiteY1" fmla="*/ 1223962 h 1404937"/>
                <a:gd name="connsiteX2" fmla="*/ 306148 w 1492011"/>
                <a:gd name="connsiteY2" fmla="*/ 1057275 h 1404937"/>
                <a:gd name="connsiteX3" fmla="*/ 222803 w 1492011"/>
                <a:gd name="connsiteY3" fmla="*/ 1006941 h 1404937"/>
                <a:gd name="connsiteX4" fmla="*/ 172797 w 1492011"/>
                <a:gd name="connsiteY4" fmla="*/ 956936 h 1404937"/>
                <a:gd name="connsiteX5" fmla="*/ 208515 w 1492011"/>
                <a:gd name="connsiteY5" fmla="*/ 878354 h 1404937"/>
                <a:gd name="connsiteX6" fmla="*/ 210897 w 1492011"/>
                <a:gd name="connsiteY6" fmla="*/ 845016 h 1404937"/>
                <a:gd name="connsiteX7" fmla="*/ 201372 w 1492011"/>
                <a:gd name="connsiteY7" fmla="*/ 818823 h 1404937"/>
                <a:gd name="connsiteX8" fmla="*/ 232328 w 1492011"/>
                <a:gd name="connsiteY8" fmla="*/ 780723 h 1404937"/>
                <a:gd name="connsiteX9" fmla="*/ 258522 w 1492011"/>
                <a:gd name="connsiteY9" fmla="*/ 771198 h 1404937"/>
                <a:gd name="connsiteX10" fmla="*/ 234709 w 1492011"/>
                <a:gd name="connsiteY10" fmla="*/ 745003 h 1404937"/>
                <a:gd name="connsiteX11" fmla="*/ 137078 w 1492011"/>
                <a:gd name="connsiteY11" fmla="*/ 690235 h 1404937"/>
                <a:gd name="connsiteX12" fmla="*/ 465692 w 1492011"/>
                <a:gd name="connsiteY12" fmla="*/ 628650 h 1404937"/>
                <a:gd name="connsiteX13" fmla="*/ 44210 w 1492011"/>
                <a:gd name="connsiteY13" fmla="*/ 581024 h 1404937"/>
                <a:gd name="connsiteX14" fmla="*/ 20398 w 1492011"/>
                <a:gd name="connsiteY14" fmla="*/ 564029 h 1404937"/>
                <a:gd name="connsiteX15" fmla="*/ 206135 w 1492011"/>
                <a:gd name="connsiteY15" fmla="*/ 531018 h 1404937"/>
                <a:gd name="connsiteX16" fmla="*/ 391873 w 1492011"/>
                <a:gd name="connsiteY16" fmla="*/ 521493 h 1404937"/>
                <a:gd name="connsiteX17" fmla="*/ 456166 w 1492011"/>
                <a:gd name="connsiteY17" fmla="*/ 504498 h 1404937"/>
                <a:gd name="connsiteX18" fmla="*/ 410923 w 1492011"/>
                <a:gd name="connsiteY18" fmla="*/ 456873 h 1404937"/>
                <a:gd name="connsiteX19" fmla="*/ 246617 w 1492011"/>
                <a:gd name="connsiteY19" fmla="*/ 419099 h 1404937"/>
                <a:gd name="connsiteX20" fmla="*/ 270429 w 1492011"/>
                <a:gd name="connsiteY20" fmla="*/ 395287 h 1404937"/>
                <a:gd name="connsiteX21" fmla="*/ 375204 w 1492011"/>
                <a:gd name="connsiteY21" fmla="*/ 381000 h 1404937"/>
                <a:gd name="connsiteX22" fmla="*/ 627616 w 1492011"/>
                <a:gd name="connsiteY22" fmla="*/ 376237 h 1404937"/>
                <a:gd name="connsiteX23" fmla="*/ 772873 w 1492011"/>
                <a:gd name="connsiteY23" fmla="*/ 359569 h 1404937"/>
                <a:gd name="connsiteX24" fmla="*/ 768110 w 1492011"/>
                <a:gd name="connsiteY24" fmla="*/ 340518 h 1404937"/>
                <a:gd name="connsiteX25" fmla="*/ 591898 w 1492011"/>
                <a:gd name="connsiteY25" fmla="*/ 316707 h 1404937"/>
                <a:gd name="connsiteX26" fmla="*/ 732391 w 1492011"/>
                <a:gd name="connsiteY26" fmla="*/ 290512 h 1404937"/>
                <a:gd name="connsiteX27" fmla="*/ 972897 w 1492011"/>
                <a:gd name="connsiteY27" fmla="*/ 269081 h 1404937"/>
                <a:gd name="connsiteX28" fmla="*/ 222804 w 1492011"/>
                <a:gd name="connsiteY28" fmla="*/ 207168 h 1404937"/>
                <a:gd name="connsiteX29" fmla="*/ 375204 w 1492011"/>
                <a:gd name="connsiteY29" fmla="*/ 173831 h 1404937"/>
                <a:gd name="connsiteX30" fmla="*/ 256141 w 1492011"/>
                <a:gd name="connsiteY30" fmla="*/ 133350 h 1404937"/>
                <a:gd name="connsiteX31" fmla="*/ 218041 w 1492011"/>
                <a:gd name="connsiteY31" fmla="*/ 119062 h 1404937"/>
                <a:gd name="connsiteX32" fmla="*/ 213279 w 1492011"/>
                <a:gd name="connsiteY32" fmla="*/ 102393 h 1404937"/>
                <a:gd name="connsiteX33" fmla="*/ 296622 w 1492011"/>
                <a:gd name="connsiteY33" fmla="*/ 80962 h 1404937"/>
                <a:gd name="connsiteX34" fmla="*/ 329960 w 1492011"/>
                <a:gd name="connsiteY34" fmla="*/ 76200 h 1404937"/>
                <a:gd name="connsiteX35" fmla="*/ 315672 w 1492011"/>
                <a:gd name="connsiteY35" fmla="*/ 64293 h 1404937"/>
                <a:gd name="connsiteX36" fmla="*/ 272810 w 1492011"/>
                <a:gd name="connsiteY36" fmla="*/ 45243 h 1404937"/>
                <a:gd name="connsiteX37" fmla="*/ 241854 w 1492011"/>
                <a:gd name="connsiteY37" fmla="*/ 33337 h 1404937"/>
                <a:gd name="connsiteX38" fmla="*/ 275191 w 1492011"/>
                <a:gd name="connsiteY38" fmla="*/ 14287 h 1404937"/>
                <a:gd name="connsiteX39" fmla="*/ 301385 w 1492011"/>
                <a:gd name="connsiteY39" fmla="*/ 0 h 1404937"/>
                <a:gd name="connsiteX40" fmla="*/ 1489629 w 1492011"/>
                <a:gd name="connsiteY40" fmla="*/ 145256 h 1404937"/>
                <a:gd name="connsiteX41" fmla="*/ 1492011 w 1492011"/>
                <a:gd name="connsiteY41" fmla="*/ 240506 h 1404937"/>
                <a:gd name="connsiteX42" fmla="*/ 1484866 w 1492011"/>
                <a:gd name="connsiteY42" fmla="*/ 1404937 h 1404937"/>
                <a:gd name="connsiteX0" fmla="*/ 1484866 w 1492011"/>
                <a:gd name="connsiteY0" fmla="*/ 1390650 h 1390650"/>
                <a:gd name="connsiteX1" fmla="*/ 818116 w 1492011"/>
                <a:gd name="connsiteY1" fmla="*/ 1209675 h 1390650"/>
                <a:gd name="connsiteX2" fmla="*/ 306148 w 1492011"/>
                <a:gd name="connsiteY2" fmla="*/ 1042988 h 1390650"/>
                <a:gd name="connsiteX3" fmla="*/ 222803 w 1492011"/>
                <a:gd name="connsiteY3" fmla="*/ 992654 h 1390650"/>
                <a:gd name="connsiteX4" fmla="*/ 172797 w 1492011"/>
                <a:gd name="connsiteY4" fmla="*/ 942649 h 1390650"/>
                <a:gd name="connsiteX5" fmla="*/ 208515 w 1492011"/>
                <a:gd name="connsiteY5" fmla="*/ 864067 h 1390650"/>
                <a:gd name="connsiteX6" fmla="*/ 210897 w 1492011"/>
                <a:gd name="connsiteY6" fmla="*/ 830729 h 1390650"/>
                <a:gd name="connsiteX7" fmla="*/ 201372 w 1492011"/>
                <a:gd name="connsiteY7" fmla="*/ 804536 h 1390650"/>
                <a:gd name="connsiteX8" fmla="*/ 232328 w 1492011"/>
                <a:gd name="connsiteY8" fmla="*/ 766436 h 1390650"/>
                <a:gd name="connsiteX9" fmla="*/ 258522 w 1492011"/>
                <a:gd name="connsiteY9" fmla="*/ 756911 h 1390650"/>
                <a:gd name="connsiteX10" fmla="*/ 234709 w 1492011"/>
                <a:gd name="connsiteY10" fmla="*/ 730716 h 1390650"/>
                <a:gd name="connsiteX11" fmla="*/ 137078 w 1492011"/>
                <a:gd name="connsiteY11" fmla="*/ 675948 h 1390650"/>
                <a:gd name="connsiteX12" fmla="*/ 465692 w 1492011"/>
                <a:gd name="connsiteY12" fmla="*/ 614363 h 1390650"/>
                <a:gd name="connsiteX13" fmla="*/ 44210 w 1492011"/>
                <a:gd name="connsiteY13" fmla="*/ 566737 h 1390650"/>
                <a:gd name="connsiteX14" fmla="*/ 20398 w 1492011"/>
                <a:gd name="connsiteY14" fmla="*/ 549742 h 1390650"/>
                <a:gd name="connsiteX15" fmla="*/ 206135 w 1492011"/>
                <a:gd name="connsiteY15" fmla="*/ 516731 h 1390650"/>
                <a:gd name="connsiteX16" fmla="*/ 391873 w 1492011"/>
                <a:gd name="connsiteY16" fmla="*/ 507206 h 1390650"/>
                <a:gd name="connsiteX17" fmla="*/ 456166 w 1492011"/>
                <a:gd name="connsiteY17" fmla="*/ 490211 h 1390650"/>
                <a:gd name="connsiteX18" fmla="*/ 410923 w 1492011"/>
                <a:gd name="connsiteY18" fmla="*/ 442586 h 1390650"/>
                <a:gd name="connsiteX19" fmla="*/ 246617 w 1492011"/>
                <a:gd name="connsiteY19" fmla="*/ 404812 h 1390650"/>
                <a:gd name="connsiteX20" fmla="*/ 270429 w 1492011"/>
                <a:gd name="connsiteY20" fmla="*/ 381000 h 1390650"/>
                <a:gd name="connsiteX21" fmla="*/ 375204 w 1492011"/>
                <a:gd name="connsiteY21" fmla="*/ 366713 h 1390650"/>
                <a:gd name="connsiteX22" fmla="*/ 627616 w 1492011"/>
                <a:gd name="connsiteY22" fmla="*/ 361950 h 1390650"/>
                <a:gd name="connsiteX23" fmla="*/ 772873 w 1492011"/>
                <a:gd name="connsiteY23" fmla="*/ 345282 h 1390650"/>
                <a:gd name="connsiteX24" fmla="*/ 768110 w 1492011"/>
                <a:gd name="connsiteY24" fmla="*/ 326231 h 1390650"/>
                <a:gd name="connsiteX25" fmla="*/ 591898 w 1492011"/>
                <a:gd name="connsiteY25" fmla="*/ 302420 h 1390650"/>
                <a:gd name="connsiteX26" fmla="*/ 732391 w 1492011"/>
                <a:gd name="connsiteY26" fmla="*/ 276225 h 1390650"/>
                <a:gd name="connsiteX27" fmla="*/ 972897 w 1492011"/>
                <a:gd name="connsiteY27" fmla="*/ 254794 h 1390650"/>
                <a:gd name="connsiteX28" fmla="*/ 222804 w 1492011"/>
                <a:gd name="connsiteY28" fmla="*/ 192881 h 1390650"/>
                <a:gd name="connsiteX29" fmla="*/ 375204 w 1492011"/>
                <a:gd name="connsiteY29" fmla="*/ 159544 h 1390650"/>
                <a:gd name="connsiteX30" fmla="*/ 256141 w 1492011"/>
                <a:gd name="connsiteY30" fmla="*/ 119063 h 1390650"/>
                <a:gd name="connsiteX31" fmla="*/ 218041 w 1492011"/>
                <a:gd name="connsiteY31" fmla="*/ 104775 h 1390650"/>
                <a:gd name="connsiteX32" fmla="*/ 213279 w 1492011"/>
                <a:gd name="connsiteY32" fmla="*/ 88106 h 1390650"/>
                <a:gd name="connsiteX33" fmla="*/ 296622 w 1492011"/>
                <a:gd name="connsiteY33" fmla="*/ 66675 h 1390650"/>
                <a:gd name="connsiteX34" fmla="*/ 329960 w 1492011"/>
                <a:gd name="connsiteY34" fmla="*/ 61913 h 1390650"/>
                <a:gd name="connsiteX35" fmla="*/ 315672 w 1492011"/>
                <a:gd name="connsiteY35" fmla="*/ 50006 h 1390650"/>
                <a:gd name="connsiteX36" fmla="*/ 272810 w 1492011"/>
                <a:gd name="connsiteY36" fmla="*/ 30956 h 1390650"/>
                <a:gd name="connsiteX37" fmla="*/ 241854 w 1492011"/>
                <a:gd name="connsiteY37" fmla="*/ 19050 h 1390650"/>
                <a:gd name="connsiteX38" fmla="*/ 275191 w 1492011"/>
                <a:gd name="connsiteY38" fmla="*/ 0 h 1390650"/>
                <a:gd name="connsiteX39" fmla="*/ 1489629 w 1492011"/>
                <a:gd name="connsiteY39" fmla="*/ 130969 h 1390650"/>
                <a:gd name="connsiteX40" fmla="*/ 1492011 w 1492011"/>
                <a:gd name="connsiteY40" fmla="*/ 226219 h 1390650"/>
                <a:gd name="connsiteX41" fmla="*/ 1484866 w 1492011"/>
                <a:gd name="connsiteY41" fmla="*/ 1390650 h 1390650"/>
                <a:gd name="connsiteX0" fmla="*/ 1484866 w 1492011"/>
                <a:gd name="connsiteY0" fmla="*/ 1371600 h 1371600"/>
                <a:gd name="connsiteX1" fmla="*/ 818116 w 1492011"/>
                <a:gd name="connsiteY1" fmla="*/ 1190625 h 1371600"/>
                <a:gd name="connsiteX2" fmla="*/ 306148 w 1492011"/>
                <a:gd name="connsiteY2" fmla="*/ 1023938 h 1371600"/>
                <a:gd name="connsiteX3" fmla="*/ 222803 w 1492011"/>
                <a:gd name="connsiteY3" fmla="*/ 973604 h 1371600"/>
                <a:gd name="connsiteX4" fmla="*/ 172797 w 1492011"/>
                <a:gd name="connsiteY4" fmla="*/ 923599 h 1371600"/>
                <a:gd name="connsiteX5" fmla="*/ 208515 w 1492011"/>
                <a:gd name="connsiteY5" fmla="*/ 845017 h 1371600"/>
                <a:gd name="connsiteX6" fmla="*/ 210897 w 1492011"/>
                <a:gd name="connsiteY6" fmla="*/ 811679 h 1371600"/>
                <a:gd name="connsiteX7" fmla="*/ 201372 w 1492011"/>
                <a:gd name="connsiteY7" fmla="*/ 785486 h 1371600"/>
                <a:gd name="connsiteX8" fmla="*/ 232328 w 1492011"/>
                <a:gd name="connsiteY8" fmla="*/ 747386 h 1371600"/>
                <a:gd name="connsiteX9" fmla="*/ 258522 w 1492011"/>
                <a:gd name="connsiteY9" fmla="*/ 737861 h 1371600"/>
                <a:gd name="connsiteX10" fmla="*/ 234709 w 1492011"/>
                <a:gd name="connsiteY10" fmla="*/ 711666 h 1371600"/>
                <a:gd name="connsiteX11" fmla="*/ 137078 w 1492011"/>
                <a:gd name="connsiteY11" fmla="*/ 656898 h 1371600"/>
                <a:gd name="connsiteX12" fmla="*/ 465692 w 1492011"/>
                <a:gd name="connsiteY12" fmla="*/ 595313 h 1371600"/>
                <a:gd name="connsiteX13" fmla="*/ 44210 w 1492011"/>
                <a:gd name="connsiteY13" fmla="*/ 547687 h 1371600"/>
                <a:gd name="connsiteX14" fmla="*/ 20398 w 1492011"/>
                <a:gd name="connsiteY14" fmla="*/ 530692 h 1371600"/>
                <a:gd name="connsiteX15" fmla="*/ 206135 w 1492011"/>
                <a:gd name="connsiteY15" fmla="*/ 497681 h 1371600"/>
                <a:gd name="connsiteX16" fmla="*/ 391873 w 1492011"/>
                <a:gd name="connsiteY16" fmla="*/ 488156 h 1371600"/>
                <a:gd name="connsiteX17" fmla="*/ 456166 w 1492011"/>
                <a:gd name="connsiteY17" fmla="*/ 471161 h 1371600"/>
                <a:gd name="connsiteX18" fmla="*/ 410923 w 1492011"/>
                <a:gd name="connsiteY18" fmla="*/ 423536 h 1371600"/>
                <a:gd name="connsiteX19" fmla="*/ 246617 w 1492011"/>
                <a:gd name="connsiteY19" fmla="*/ 385762 h 1371600"/>
                <a:gd name="connsiteX20" fmla="*/ 270429 w 1492011"/>
                <a:gd name="connsiteY20" fmla="*/ 361950 h 1371600"/>
                <a:gd name="connsiteX21" fmla="*/ 375204 w 1492011"/>
                <a:gd name="connsiteY21" fmla="*/ 347663 h 1371600"/>
                <a:gd name="connsiteX22" fmla="*/ 627616 w 1492011"/>
                <a:gd name="connsiteY22" fmla="*/ 342900 h 1371600"/>
                <a:gd name="connsiteX23" fmla="*/ 772873 w 1492011"/>
                <a:gd name="connsiteY23" fmla="*/ 326232 h 1371600"/>
                <a:gd name="connsiteX24" fmla="*/ 768110 w 1492011"/>
                <a:gd name="connsiteY24" fmla="*/ 307181 h 1371600"/>
                <a:gd name="connsiteX25" fmla="*/ 591898 w 1492011"/>
                <a:gd name="connsiteY25" fmla="*/ 283370 h 1371600"/>
                <a:gd name="connsiteX26" fmla="*/ 732391 w 1492011"/>
                <a:gd name="connsiteY26" fmla="*/ 257175 h 1371600"/>
                <a:gd name="connsiteX27" fmla="*/ 972897 w 1492011"/>
                <a:gd name="connsiteY27" fmla="*/ 235744 h 1371600"/>
                <a:gd name="connsiteX28" fmla="*/ 222804 w 1492011"/>
                <a:gd name="connsiteY28" fmla="*/ 173831 h 1371600"/>
                <a:gd name="connsiteX29" fmla="*/ 375204 w 1492011"/>
                <a:gd name="connsiteY29" fmla="*/ 140494 h 1371600"/>
                <a:gd name="connsiteX30" fmla="*/ 256141 w 1492011"/>
                <a:gd name="connsiteY30" fmla="*/ 100013 h 1371600"/>
                <a:gd name="connsiteX31" fmla="*/ 218041 w 1492011"/>
                <a:gd name="connsiteY31" fmla="*/ 85725 h 1371600"/>
                <a:gd name="connsiteX32" fmla="*/ 213279 w 1492011"/>
                <a:gd name="connsiteY32" fmla="*/ 69056 h 1371600"/>
                <a:gd name="connsiteX33" fmla="*/ 296622 w 1492011"/>
                <a:gd name="connsiteY33" fmla="*/ 47625 h 1371600"/>
                <a:gd name="connsiteX34" fmla="*/ 329960 w 1492011"/>
                <a:gd name="connsiteY34" fmla="*/ 42863 h 1371600"/>
                <a:gd name="connsiteX35" fmla="*/ 315672 w 1492011"/>
                <a:gd name="connsiteY35" fmla="*/ 30956 h 1371600"/>
                <a:gd name="connsiteX36" fmla="*/ 272810 w 1492011"/>
                <a:gd name="connsiteY36" fmla="*/ 11906 h 1371600"/>
                <a:gd name="connsiteX37" fmla="*/ 241854 w 1492011"/>
                <a:gd name="connsiteY37" fmla="*/ 0 h 1371600"/>
                <a:gd name="connsiteX38" fmla="*/ 1489629 w 1492011"/>
                <a:gd name="connsiteY38" fmla="*/ 111919 h 1371600"/>
                <a:gd name="connsiteX39" fmla="*/ 1492011 w 1492011"/>
                <a:gd name="connsiteY39" fmla="*/ 207169 h 1371600"/>
                <a:gd name="connsiteX40" fmla="*/ 1484866 w 1492011"/>
                <a:gd name="connsiteY40" fmla="*/ 1371600 h 1371600"/>
                <a:gd name="connsiteX0" fmla="*/ 1484866 w 1492011"/>
                <a:gd name="connsiteY0" fmla="*/ 1359694 h 1359694"/>
                <a:gd name="connsiteX1" fmla="*/ 818116 w 1492011"/>
                <a:gd name="connsiteY1" fmla="*/ 1178719 h 1359694"/>
                <a:gd name="connsiteX2" fmla="*/ 306148 w 1492011"/>
                <a:gd name="connsiteY2" fmla="*/ 1012032 h 1359694"/>
                <a:gd name="connsiteX3" fmla="*/ 222803 w 1492011"/>
                <a:gd name="connsiteY3" fmla="*/ 961698 h 1359694"/>
                <a:gd name="connsiteX4" fmla="*/ 172797 w 1492011"/>
                <a:gd name="connsiteY4" fmla="*/ 911693 h 1359694"/>
                <a:gd name="connsiteX5" fmla="*/ 208515 w 1492011"/>
                <a:gd name="connsiteY5" fmla="*/ 833111 h 1359694"/>
                <a:gd name="connsiteX6" fmla="*/ 210897 w 1492011"/>
                <a:gd name="connsiteY6" fmla="*/ 799773 h 1359694"/>
                <a:gd name="connsiteX7" fmla="*/ 201372 w 1492011"/>
                <a:gd name="connsiteY7" fmla="*/ 773580 h 1359694"/>
                <a:gd name="connsiteX8" fmla="*/ 232328 w 1492011"/>
                <a:gd name="connsiteY8" fmla="*/ 735480 h 1359694"/>
                <a:gd name="connsiteX9" fmla="*/ 258522 w 1492011"/>
                <a:gd name="connsiteY9" fmla="*/ 725955 h 1359694"/>
                <a:gd name="connsiteX10" fmla="*/ 234709 w 1492011"/>
                <a:gd name="connsiteY10" fmla="*/ 699760 h 1359694"/>
                <a:gd name="connsiteX11" fmla="*/ 137078 w 1492011"/>
                <a:gd name="connsiteY11" fmla="*/ 644992 h 1359694"/>
                <a:gd name="connsiteX12" fmla="*/ 465692 w 1492011"/>
                <a:gd name="connsiteY12" fmla="*/ 583407 h 1359694"/>
                <a:gd name="connsiteX13" fmla="*/ 44210 w 1492011"/>
                <a:gd name="connsiteY13" fmla="*/ 535781 h 1359694"/>
                <a:gd name="connsiteX14" fmla="*/ 20398 w 1492011"/>
                <a:gd name="connsiteY14" fmla="*/ 518786 h 1359694"/>
                <a:gd name="connsiteX15" fmla="*/ 206135 w 1492011"/>
                <a:gd name="connsiteY15" fmla="*/ 485775 h 1359694"/>
                <a:gd name="connsiteX16" fmla="*/ 391873 w 1492011"/>
                <a:gd name="connsiteY16" fmla="*/ 476250 h 1359694"/>
                <a:gd name="connsiteX17" fmla="*/ 456166 w 1492011"/>
                <a:gd name="connsiteY17" fmla="*/ 459255 h 1359694"/>
                <a:gd name="connsiteX18" fmla="*/ 410923 w 1492011"/>
                <a:gd name="connsiteY18" fmla="*/ 411630 h 1359694"/>
                <a:gd name="connsiteX19" fmla="*/ 246617 w 1492011"/>
                <a:gd name="connsiteY19" fmla="*/ 373856 h 1359694"/>
                <a:gd name="connsiteX20" fmla="*/ 270429 w 1492011"/>
                <a:gd name="connsiteY20" fmla="*/ 350044 h 1359694"/>
                <a:gd name="connsiteX21" fmla="*/ 375204 w 1492011"/>
                <a:gd name="connsiteY21" fmla="*/ 335757 h 1359694"/>
                <a:gd name="connsiteX22" fmla="*/ 627616 w 1492011"/>
                <a:gd name="connsiteY22" fmla="*/ 330994 h 1359694"/>
                <a:gd name="connsiteX23" fmla="*/ 772873 w 1492011"/>
                <a:gd name="connsiteY23" fmla="*/ 314326 h 1359694"/>
                <a:gd name="connsiteX24" fmla="*/ 768110 w 1492011"/>
                <a:gd name="connsiteY24" fmla="*/ 295275 h 1359694"/>
                <a:gd name="connsiteX25" fmla="*/ 591898 w 1492011"/>
                <a:gd name="connsiteY25" fmla="*/ 271464 h 1359694"/>
                <a:gd name="connsiteX26" fmla="*/ 732391 w 1492011"/>
                <a:gd name="connsiteY26" fmla="*/ 245269 h 1359694"/>
                <a:gd name="connsiteX27" fmla="*/ 972897 w 1492011"/>
                <a:gd name="connsiteY27" fmla="*/ 223838 h 1359694"/>
                <a:gd name="connsiteX28" fmla="*/ 222804 w 1492011"/>
                <a:gd name="connsiteY28" fmla="*/ 161925 h 1359694"/>
                <a:gd name="connsiteX29" fmla="*/ 375204 w 1492011"/>
                <a:gd name="connsiteY29" fmla="*/ 128588 h 1359694"/>
                <a:gd name="connsiteX30" fmla="*/ 256141 w 1492011"/>
                <a:gd name="connsiteY30" fmla="*/ 88107 h 1359694"/>
                <a:gd name="connsiteX31" fmla="*/ 218041 w 1492011"/>
                <a:gd name="connsiteY31" fmla="*/ 73819 h 1359694"/>
                <a:gd name="connsiteX32" fmla="*/ 213279 w 1492011"/>
                <a:gd name="connsiteY32" fmla="*/ 57150 h 1359694"/>
                <a:gd name="connsiteX33" fmla="*/ 296622 w 1492011"/>
                <a:gd name="connsiteY33" fmla="*/ 35719 h 1359694"/>
                <a:gd name="connsiteX34" fmla="*/ 329960 w 1492011"/>
                <a:gd name="connsiteY34" fmla="*/ 30957 h 1359694"/>
                <a:gd name="connsiteX35" fmla="*/ 315672 w 1492011"/>
                <a:gd name="connsiteY35" fmla="*/ 19050 h 1359694"/>
                <a:gd name="connsiteX36" fmla="*/ 272810 w 1492011"/>
                <a:gd name="connsiteY36" fmla="*/ 0 h 1359694"/>
                <a:gd name="connsiteX37" fmla="*/ 1489629 w 1492011"/>
                <a:gd name="connsiteY37" fmla="*/ 100013 h 1359694"/>
                <a:gd name="connsiteX38" fmla="*/ 1492011 w 1492011"/>
                <a:gd name="connsiteY38" fmla="*/ 195263 h 1359694"/>
                <a:gd name="connsiteX39" fmla="*/ 1484866 w 1492011"/>
                <a:gd name="connsiteY39" fmla="*/ 1359694 h 1359694"/>
                <a:gd name="connsiteX0" fmla="*/ 1484866 w 1492011"/>
                <a:gd name="connsiteY0" fmla="*/ 1340644 h 1340644"/>
                <a:gd name="connsiteX1" fmla="*/ 818116 w 1492011"/>
                <a:gd name="connsiteY1" fmla="*/ 1159669 h 1340644"/>
                <a:gd name="connsiteX2" fmla="*/ 306148 w 1492011"/>
                <a:gd name="connsiteY2" fmla="*/ 992982 h 1340644"/>
                <a:gd name="connsiteX3" fmla="*/ 222803 w 1492011"/>
                <a:gd name="connsiteY3" fmla="*/ 942648 h 1340644"/>
                <a:gd name="connsiteX4" fmla="*/ 172797 w 1492011"/>
                <a:gd name="connsiteY4" fmla="*/ 892643 h 1340644"/>
                <a:gd name="connsiteX5" fmla="*/ 208515 w 1492011"/>
                <a:gd name="connsiteY5" fmla="*/ 814061 h 1340644"/>
                <a:gd name="connsiteX6" fmla="*/ 210897 w 1492011"/>
                <a:gd name="connsiteY6" fmla="*/ 780723 h 1340644"/>
                <a:gd name="connsiteX7" fmla="*/ 201372 w 1492011"/>
                <a:gd name="connsiteY7" fmla="*/ 754530 h 1340644"/>
                <a:gd name="connsiteX8" fmla="*/ 232328 w 1492011"/>
                <a:gd name="connsiteY8" fmla="*/ 716430 h 1340644"/>
                <a:gd name="connsiteX9" fmla="*/ 258522 w 1492011"/>
                <a:gd name="connsiteY9" fmla="*/ 706905 h 1340644"/>
                <a:gd name="connsiteX10" fmla="*/ 234709 w 1492011"/>
                <a:gd name="connsiteY10" fmla="*/ 680710 h 1340644"/>
                <a:gd name="connsiteX11" fmla="*/ 137078 w 1492011"/>
                <a:gd name="connsiteY11" fmla="*/ 625942 h 1340644"/>
                <a:gd name="connsiteX12" fmla="*/ 465692 w 1492011"/>
                <a:gd name="connsiteY12" fmla="*/ 564357 h 1340644"/>
                <a:gd name="connsiteX13" fmla="*/ 44210 w 1492011"/>
                <a:gd name="connsiteY13" fmla="*/ 516731 h 1340644"/>
                <a:gd name="connsiteX14" fmla="*/ 20398 w 1492011"/>
                <a:gd name="connsiteY14" fmla="*/ 499736 h 1340644"/>
                <a:gd name="connsiteX15" fmla="*/ 206135 w 1492011"/>
                <a:gd name="connsiteY15" fmla="*/ 466725 h 1340644"/>
                <a:gd name="connsiteX16" fmla="*/ 391873 w 1492011"/>
                <a:gd name="connsiteY16" fmla="*/ 457200 h 1340644"/>
                <a:gd name="connsiteX17" fmla="*/ 456166 w 1492011"/>
                <a:gd name="connsiteY17" fmla="*/ 440205 h 1340644"/>
                <a:gd name="connsiteX18" fmla="*/ 410923 w 1492011"/>
                <a:gd name="connsiteY18" fmla="*/ 392580 h 1340644"/>
                <a:gd name="connsiteX19" fmla="*/ 246617 w 1492011"/>
                <a:gd name="connsiteY19" fmla="*/ 354806 h 1340644"/>
                <a:gd name="connsiteX20" fmla="*/ 270429 w 1492011"/>
                <a:gd name="connsiteY20" fmla="*/ 330994 h 1340644"/>
                <a:gd name="connsiteX21" fmla="*/ 375204 w 1492011"/>
                <a:gd name="connsiteY21" fmla="*/ 316707 h 1340644"/>
                <a:gd name="connsiteX22" fmla="*/ 627616 w 1492011"/>
                <a:gd name="connsiteY22" fmla="*/ 311944 h 1340644"/>
                <a:gd name="connsiteX23" fmla="*/ 772873 w 1492011"/>
                <a:gd name="connsiteY23" fmla="*/ 295276 h 1340644"/>
                <a:gd name="connsiteX24" fmla="*/ 768110 w 1492011"/>
                <a:gd name="connsiteY24" fmla="*/ 276225 h 1340644"/>
                <a:gd name="connsiteX25" fmla="*/ 591898 w 1492011"/>
                <a:gd name="connsiteY25" fmla="*/ 252414 h 1340644"/>
                <a:gd name="connsiteX26" fmla="*/ 732391 w 1492011"/>
                <a:gd name="connsiteY26" fmla="*/ 226219 h 1340644"/>
                <a:gd name="connsiteX27" fmla="*/ 972897 w 1492011"/>
                <a:gd name="connsiteY27" fmla="*/ 204788 h 1340644"/>
                <a:gd name="connsiteX28" fmla="*/ 222804 w 1492011"/>
                <a:gd name="connsiteY28" fmla="*/ 142875 h 1340644"/>
                <a:gd name="connsiteX29" fmla="*/ 375204 w 1492011"/>
                <a:gd name="connsiteY29" fmla="*/ 109538 h 1340644"/>
                <a:gd name="connsiteX30" fmla="*/ 256141 w 1492011"/>
                <a:gd name="connsiteY30" fmla="*/ 69057 h 1340644"/>
                <a:gd name="connsiteX31" fmla="*/ 218041 w 1492011"/>
                <a:gd name="connsiteY31" fmla="*/ 54769 h 1340644"/>
                <a:gd name="connsiteX32" fmla="*/ 213279 w 1492011"/>
                <a:gd name="connsiteY32" fmla="*/ 38100 h 1340644"/>
                <a:gd name="connsiteX33" fmla="*/ 296622 w 1492011"/>
                <a:gd name="connsiteY33" fmla="*/ 16669 h 1340644"/>
                <a:gd name="connsiteX34" fmla="*/ 329960 w 1492011"/>
                <a:gd name="connsiteY34" fmla="*/ 11907 h 1340644"/>
                <a:gd name="connsiteX35" fmla="*/ 315672 w 1492011"/>
                <a:gd name="connsiteY35" fmla="*/ 0 h 1340644"/>
                <a:gd name="connsiteX36" fmla="*/ 1489629 w 1492011"/>
                <a:gd name="connsiteY36" fmla="*/ 80963 h 1340644"/>
                <a:gd name="connsiteX37" fmla="*/ 1492011 w 1492011"/>
                <a:gd name="connsiteY37" fmla="*/ 176213 h 1340644"/>
                <a:gd name="connsiteX38" fmla="*/ 1484866 w 1492011"/>
                <a:gd name="connsiteY38" fmla="*/ 1340644 h 1340644"/>
                <a:gd name="connsiteX0" fmla="*/ 1484866 w 1492011"/>
                <a:gd name="connsiteY0" fmla="*/ 1328737 h 1328737"/>
                <a:gd name="connsiteX1" fmla="*/ 818116 w 1492011"/>
                <a:gd name="connsiteY1" fmla="*/ 1147762 h 1328737"/>
                <a:gd name="connsiteX2" fmla="*/ 306148 w 1492011"/>
                <a:gd name="connsiteY2" fmla="*/ 981075 h 1328737"/>
                <a:gd name="connsiteX3" fmla="*/ 222803 w 1492011"/>
                <a:gd name="connsiteY3" fmla="*/ 930741 h 1328737"/>
                <a:gd name="connsiteX4" fmla="*/ 172797 w 1492011"/>
                <a:gd name="connsiteY4" fmla="*/ 880736 h 1328737"/>
                <a:gd name="connsiteX5" fmla="*/ 208515 w 1492011"/>
                <a:gd name="connsiteY5" fmla="*/ 802154 h 1328737"/>
                <a:gd name="connsiteX6" fmla="*/ 210897 w 1492011"/>
                <a:gd name="connsiteY6" fmla="*/ 768816 h 1328737"/>
                <a:gd name="connsiteX7" fmla="*/ 201372 w 1492011"/>
                <a:gd name="connsiteY7" fmla="*/ 742623 h 1328737"/>
                <a:gd name="connsiteX8" fmla="*/ 232328 w 1492011"/>
                <a:gd name="connsiteY8" fmla="*/ 704523 h 1328737"/>
                <a:gd name="connsiteX9" fmla="*/ 258522 w 1492011"/>
                <a:gd name="connsiteY9" fmla="*/ 694998 h 1328737"/>
                <a:gd name="connsiteX10" fmla="*/ 234709 w 1492011"/>
                <a:gd name="connsiteY10" fmla="*/ 668803 h 1328737"/>
                <a:gd name="connsiteX11" fmla="*/ 137078 w 1492011"/>
                <a:gd name="connsiteY11" fmla="*/ 614035 h 1328737"/>
                <a:gd name="connsiteX12" fmla="*/ 465692 w 1492011"/>
                <a:gd name="connsiteY12" fmla="*/ 552450 h 1328737"/>
                <a:gd name="connsiteX13" fmla="*/ 44210 w 1492011"/>
                <a:gd name="connsiteY13" fmla="*/ 504824 h 1328737"/>
                <a:gd name="connsiteX14" fmla="*/ 20398 w 1492011"/>
                <a:gd name="connsiteY14" fmla="*/ 487829 h 1328737"/>
                <a:gd name="connsiteX15" fmla="*/ 206135 w 1492011"/>
                <a:gd name="connsiteY15" fmla="*/ 454818 h 1328737"/>
                <a:gd name="connsiteX16" fmla="*/ 391873 w 1492011"/>
                <a:gd name="connsiteY16" fmla="*/ 445293 h 1328737"/>
                <a:gd name="connsiteX17" fmla="*/ 456166 w 1492011"/>
                <a:gd name="connsiteY17" fmla="*/ 428298 h 1328737"/>
                <a:gd name="connsiteX18" fmla="*/ 410923 w 1492011"/>
                <a:gd name="connsiteY18" fmla="*/ 380673 h 1328737"/>
                <a:gd name="connsiteX19" fmla="*/ 246617 w 1492011"/>
                <a:gd name="connsiteY19" fmla="*/ 342899 h 1328737"/>
                <a:gd name="connsiteX20" fmla="*/ 270429 w 1492011"/>
                <a:gd name="connsiteY20" fmla="*/ 319087 h 1328737"/>
                <a:gd name="connsiteX21" fmla="*/ 375204 w 1492011"/>
                <a:gd name="connsiteY21" fmla="*/ 304800 h 1328737"/>
                <a:gd name="connsiteX22" fmla="*/ 627616 w 1492011"/>
                <a:gd name="connsiteY22" fmla="*/ 300037 h 1328737"/>
                <a:gd name="connsiteX23" fmla="*/ 772873 w 1492011"/>
                <a:gd name="connsiteY23" fmla="*/ 283369 h 1328737"/>
                <a:gd name="connsiteX24" fmla="*/ 768110 w 1492011"/>
                <a:gd name="connsiteY24" fmla="*/ 264318 h 1328737"/>
                <a:gd name="connsiteX25" fmla="*/ 591898 w 1492011"/>
                <a:gd name="connsiteY25" fmla="*/ 240507 h 1328737"/>
                <a:gd name="connsiteX26" fmla="*/ 732391 w 1492011"/>
                <a:gd name="connsiteY26" fmla="*/ 214312 h 1328737"/>
                <a:gd name="connsiteX27" fmla="*/ 972897 w 1492011"/>
                <a:gd name="connsiteY27" fmla="*/ 192881 h 1328737"/>
                <a:gd name="connsiteX28" fmla="*/ 222804 w 1492011"/>
                <a:gd name="connsiteY28" fmla="*/ 130968 h 1328737"/>
                <a:gd name="connsiteX29" fmla="*/ 375204 w 1492011"/>
                <a:gd name="connsiteY29" fmla="*/ 97631 h 1328737"/>
                <a:gd name="connsiteX30" fmla="*/ 256141 w 1492011"/>
                <a:gd name="connsiteY30" fmla="*/ 57150 h 1328737"/>
                <a:gd name="connsiteX31" fmla="*/ 218041 w 1492011"/>
                <a:gd name="connsiteY31" fmla="*/ 42862 h 1328737"/>
                <a:gd name="connsiteX32" fmla="*/ 213279 w 1492011"/>
                <a:gd name="connsiteY32" fmla="*/ 26193 h 1328737"/>
                <a:gd name="connsiteX33" fmla="*/ 296622 w 1492011"/>
                <a:gd name="connsiteY33" fmla="*/ 4762 h 1328737"/>
                <a:gd name="connsiteX34" fmla="*/ 329960 w 1492011"/>
                <a:gd name="connsiteY34" fmla="*/ 0 h 1328737"/>
                <a:gd name="connsiteX35" fmla="*/ 1489629 w 1492011"/>
                <a:gd name="connsiteY35" fmla="*/ 69056 h 1328737"/>
                <a:gd name="connsiteX36" fmla="*/ 1492011 w 1492011"/>
                <a:gd name="connsiteY36" fmla="*/ 164306 h 1328737"/>
                <a:gd name="connsiteX37" fmla="*/ 1484866 w 1492011"/>
                <a:gd name="connsiteY37" fmla="*/ 1328737 h 1328737"/>
                <a:gd name="connsiteX0" fmla="*/ 1484866 w 1492011"/>
                <a:gd name="connsiteY0" fmla="*/ 1323975 h 1323975"/>
                <a:gd name="connsiteX1" fmla="*/ 818116 w 1492011"/>
                <a:gd name="connsiteY1" fmla="*/ 1143000 h 1323975"/>
                <a:gd name="connsiteX2" fmla="*/ 306148 w 1492011"/>
                <a:gd name="connsiteY2" fmla="*/ 976313 h 1323975"/>
                <a:gd name="connsiteX3" fmla="*/ 222803 w 1492011"/>
                <a:gd name="connsiteY3" fmla="*/ 925979 h 1323975"/>
                <a:gd name="connsiteX4" fmla="*/ 172797 w 1492011"/>
                <a:gd name="connsiteY4" fmla="*/ 875974 h 1323975"/>
                <a:gd name="connsiteX5" fmla="*/ 208515 w 1492011"/>
                <a:gd name="connsiteY5" fmla="*/ 797392 h 1323975"/>
                <a:gd name="connsiteX6" fmla="*/ 210897 w 1492011"/>
                <a:gd name="connsiteY6" fmla="*/ 764054 h 1323975"/>
                <a:gd name="connsiteX7" fmla="*/ 201372 w 1492011"/>
                <a:gd name="connsiteY7" fmla="*/ 737861 h 1323975"/>
                <a:gd name="connsiteX8" fmla="*/ 232328 w 1492011"/>
                <a:gd name="connsiteY8" fmla="*/ 699761 h 1323975"/>
                <a:gd name="connsiteX9" fmla="*/ 258522 w 1492011"/>
                <a:gd name="connsiteY9" fmla="*/ 690236 h 1323975"/>
                <a:gd name="connsiteX10" fmla="*/ 234709 w 1492011"/>
                <a:gd name="connsiteY10" fmla="*/ 664041 h 1323975"/>
                <a:gd name="connsiteX11" fmla="*/ 137078 w 1492011"/>
                <a:gd name="connsiteY11" fmla="*/ 609273 h 1323975"/>
                <a:gd name="connsiteX12" fmla="*/ 465692 w 1492011"/>
                <a:gd name="connsiteY12" fmla="*/ 547688 h 1323975"/>
                <a:gd name="connsiteX13" fmla="*/ 44210 w 1492011"/>
                <a:gd name="connsiteY13" fmla="*/ 500062 h 1323975"/>
                <a:gd name="connsiteX14" fmla="*/ 20398 w 1492011"/>
                <a:gd name="connsiteY14" fmla="*/ 483067 h 1323975"/>
                <a:gd name="connsiteX15" fmla="*/ 206135 w 1492011"/>
                <a:gd name="connsiteY15" fmla="*/ 450056 h 1323975"/>
                <a:gd name="connsiteX16" fmla="*/ 391873 w 1492011"/>
                <a:gd name="connsiteY16" fmla="*/ 440531 h 1323975"/>
                <a:gd name="connsiteX17" fmla="*/ 456166 w 1492011"/>
                <a:gd name="connsiteY17" fmla="*/ 423536 h 1323975"/>
                <a:gd name="connsiteX18" fmla="*/ 410923 w 1492011"/>
                <a:gd name="connsiteY18" fmla="*/ 375911 h 1323975"/>
                <a:gd name="connsiteX19" fmla="*/ 246617 w 1492011"/>
                <a:gd name="connsiteY19" fmla="*/ 338137 h 1323975"/>
                <a:gd name="connsiteX20" fmla="*/ 270429 w 1492011"/>
                <a:gd name="connsiteY20" fmla="*/ 314325 h 1323975"/>
                <a:gd name="connsiteX21" fmla="*/ 375204 w 1492011"/>
                <a:gd name="connsiteY21" fmla="*/ 300038 h 1323975"/>
                <a:gd name="connsiteX22" fmla="*/ 627616 w 1492011"/>
                <a:gd name="connsiteY22" fmla="*/ 295275 h 1323975"/>
                <a:gd name="connsiteX23" fmla="*/ 772873 w 1492011"/>
                <a:gd name="connsiteY23" fmla="*/ 278607 h 1323975"/>
                <a:gd name="connsiteX24" fmla="*/ 768110 w 1492011"/>
                <a:gd name="connsiteY24" fmla="*/ 259556 h 1323975"/>
                <a:gd name="connsiteX25" fmla="*/ 591898 w 1492011"/>
                <a:gd name="connsiteY25" fmla="*/ 235745 h 1323975"/>
                <a:gd name="connsiteX26" fmla="*/ 732391 w 1492011"/>
                <a:gd name="connsiteY26" fmla="*/ 209550 h 1323975"/>
                <a:gd name="connsiteX27" fmla="*/ 972897 w 1492011"/>
                <a:gd name="connsiteY27" fmla="*/ 188119 h 1323975"/>
                <a:gd name="connsiteX28" fmla="*/ 222804 w 1492011"/>
                <a:gd name="connsiteY28" fmla="*/ 126206 h 1323975"/>
                <a:gd name="connsiteX29" fmla="*/ 375204 w 1492011"/>
                <a:gd name="connsiteY29" fmla="*/ 92869 h 1323975"/>
                <a:gd name="connsiteX30" fmla="*/ 256141 w 1492011"/>
                <a:gd name="connsiteY30" fmla="*/ 52388 h 1323975"/>
                <a:gd name="connsiteX31" fmla="*/ 218041 w 1492011"/>
                <a:gd name="connsiteY31" fmla="*/ 38100 h 1323975"/>
                <a:gd name="connsiteX32" fmla="*/ 213279 w 1492011"/>
                <a:gd name="connsiteY32" fmla="*/ 21431 h 1323975"/>
                <a:gd name="connsiteX33" fmla="*/ 296622 w 1492011"/>
                <a:gd name="connsiteY33" fmla="*/ 0 h 1323975"/>
                <a:gd name="connsiteX34" fmla="*/ 1489629 w 1492011"/>
                <a:gd name="connsiteY34" fmla="*/ 64294 h 1323975"/>
                <a:gd name="connsiteX35" fmla="*/ 1492011 w 1492011"/>
                <a:gd name="connsiteY35" fmla="*/ 159544 h 1323975"/>
                <a:gd name="connsiteX36" fmla="*/ 1484866 w 1492011"/>
                <a:gd name="connsiteY36" fmla="*/ 1323975 h 1323975"/>
                <a:gd name="connsiteX0" fmla="*/ 1484866 w 1492011"/>
                <a:gd name="connsiteY0" fmla="*/ 1302544 h 1302544"/>
                <a:gd name="connsiteX1" fmla="*/ 818116 w 1492011"/>
                <a:gd name="connsiteY1" fmla="*/ 1121569 h 1302544"/>
                <a:gd name="connsiteX2" fmla="*/ 306148 w 1492011"/>
                <a:gd name="connsiteY2" fmla="*/ 954882 h 1302544"/>
                <a:gd name="connsiteX3" fmla="*/ 222803 w 1492011"/>
                <a:gd name="connsiteY3" fmla="*/ 904548 h 1302544"/>
                <a:gd name="connsiteX4" fmla="*/ 172797 w 1492011"/>
                <a:gd name="connsiteY4" fmla="*/ 854543 h 1302544"/>
                <a:gd name="connsiteX5" fmla="*/ 208515 w 1492011"/>
                <a:gd name="connsiteY5" fmla="*/ 775961 h 1302544"/>
                <a:gd name="connsiteX6" fmla="*/ 210897 w 1492011"/>
                <a:gd name="connsiteY6" fmla="*/ 742623 h 1302544"/>
                <a:gd name="connsiteX7" fmla="*/ 201372 w 1492011"/>
                <a:gd name="connsiteY7" fmla="*/ 716430 h 1302544"/>
                <a:gd name="connsiteX8" fmla="*/ 232328 w 1492011"/>
                <a:gd name="connsiteY8" fmla="*/ 678330 h 1302544"/>
                <a:gd name="connsiteX9" fmla="*/ 258522 w 1492011"/>
                <a:gd name="connsiteY9" fmla="*/ 668805 h 1302544"/>
                <a:gd name="connsiteX10" fmla="*/ 234709 w 1492011"/>
                <a:gd name="connsiteY10" fmla="*/ 642610 h 1302544"/>
                <a:gd name="connsiteX11" fmla="*/ 137078 w 1492011"/>
                <a:gd name="connsiteY11" fmla="*/ 587842 h 1302544"/>
                <a:gd name="connsiteX12" fmla="*/ 465692 w 1492011"/>
                <a:gd name="connsiteY12" fmla="*/ 526257 h 1302544"/>
                <a:gd name="connsiteX13" fmla="*/ 44210 w 1492011"/>
                <a:gd name="connsiteY13" fmla="*/ 478631 h 1302544"/>
                <a:gd name="connsiteX14" fmla="*/ 20398 w 1492011"/>
                <a:gd name="connsiteY14" fmla="*/ 461636 h 1302544"/>
                <a:gd name="connsiteX15" fmla="*/ 206135 w 1492011"/>
                <a:gd name="connsiteY15" fmla="*/ 428625 h 1302544"/>
                <a:gd name="connsiteX16" fmla="*/ 391873 w 1492011"/>
                <a:gd name="connsiteY16" fmla="*/ 419100 h 1302544"/>
                <a:gd name="connsiteX17" fmla="*/ 456166 w 1492011"/>
                <a:gd name="connsiteY17" fmla="*/ 402105 h 1302544"/>
                <a:gd name="connsiteX18" fmla="*/ 410923 w 1492011"/>
                <a:gd name="connsiteY18" fmla="*/ 354480 h 1302544"/>
                <a:gd name="connsiteX19" fmla="*/ 246617 w 1492011"/>
                <a:gd name="connsiteY19" fmla="*/ 316706 h 1302544"/>
                <a:gd name="connsiteX20" fmla="*/ 270429 w 1492011"/>
                <a:gd name="connsiteY20" fmla="*/ 292894 h 1302544"/>
                <a:gd name="connsiteX21" fmla="*/ 375204 w 1492011"/>
                <a:gd name="connsiteY21" fmla="*/ 278607 h 1302544"/>
                <a:gd name="connsiteX22" fmla="*/ 627616 w 1492011"/>
                <a:gd name="connsiteY22" fmla="*/ 273844 h 1302544"/>
                <a:gd name="connsiteX23" fmla="*/ 772873 w 1492011"/>
                <a:gd name="connsiteY23" fmla="*/ 257176 h 1302544"/>
                <a:gd name="connsiteX24" fmla="*/ 768110 w 1492011"/>
                <a:gd name="connsiteY24" fmla="*/ 238125 h 1302544"/>
                <a:gd name="connsiteX25" fmla="*/ 591898 w 1492011"/>
                <a:gd name="connsiteY25" fmla="*/ 214314 h 1302544"/>
                <a:gd name="connsiteX26" fmla="*/ 732391 w 1492011"/>
                <a:gd name="connsiteY26" fmla="*/ 188119 h 1302544"/>
                <a:gd name="connsiteX27" fmla="*/ 972897 w 1492011"/>
                <a:gd name="connsiteY27" fmla="*/ 166688 h 1302544"/>
                <a:gd name="connsiteX28" fmla="*/ 222804 w 1492011"/>
                <a:gd name="connsiteY28" fmla="*/ 104775 h 1302544"/>
                <a:gd name="connsiteX29" fmla="*/ 375204 w 1492011"/>
                <a:gd name="connsiteY29" fmla="*/ 71438 h 1302544"/>
                <a:gd name="connsiteX30" fmla="*/ 256141 w 1492011"/>
                <a:gd name="connsiteY30" fmla="*/ 30957 h 1302544"/>
                <a:gd name="connsiteX31" fmla="*/ 218041 w 1492011"/>
                <a:gd name="connsiteY31" fmla="*/ 16669 h 1302544"/>
                <a:gd name="connsiteX32" fmla="*/ 213279 w 1492011"/>
                <a:gd name="connsiteY32" fmla="*/ 0 h 1302544"/>
                <a:gd name="connsiteX33" fmla="*/ 1489629 w 1492011"/>
                <a:gd name="connsiteY33" fmla="*/ 42863 h 1302544"/>
                <a:gd name="connsiteX34" fmla="*/ 1492011 w 1492011"/>
                <a:gd name="connsiteY34" fmla="*/ 138113 h 1302544"/>
                <a:gd name="connsiteX35" fmla="*/ 1484866 w 1492011"/>
                <a:gd name="connsiteY35" fmla="*/ 1302544 h 1302544"/>
                <a:gd name="connsiteX0" fmla="*/ 1484866 w 1492011"/>
                <a:gd name="connsiteY0" fmla="*/ 1302544 h 1302544"/>
                <a:gd name="connsiteX1" fmla="*/ 818116 w 1492011"/>
                <a:gd name="connsiteY1" fmla="*/ 1121569 h 1302544"/>
                <a:gd name="connsiteX2" fmla="*/ 306148 w 1492011"/>
                <a:gd name="connsiteY2" fmla="*/ 954882 h 1302544"/>
                <a:gd name="connsiteX3" fmla="*/ 222803 w 1492011"/>
                <a:gd name="connsiteY3" fmla="*/ 904548 h 1302544"/>
                <a:gd name="connsiteX4" fmla="*/ 172797 w 1492011"/>
                <a:gd name="connsiteY4" fmla="*/ 854543 h 1302544"/>
                <a:gd name="connsiteX5" fmla="*/ 208515 w 1492011"/>
                <a:gd name="connsiteY5" fmla="*/ 775961 h 1302544"/>
                <a:gd name="connsiteX6" fmla="*/ 210897 w 1492011"/>
                <a:gd name="connsiteY6" fmla="*/ 742623 h 1302544"/>
                <a:gd name="connsiteX7" fmla="*/ 201372 w 1492011"/>
                <a:gd name="connsiteY7" fmla="*/ 716430 h 1302544"/>
                <a:gd name="connsiteX8" fmla="*/ 232328 w 1492011"/>
                <a:gd name="connsiteY8" fmla="*/ 678330 h 1302544"/>
                <a:gd name="connsiteX9" fmla="*/ 258522 w 1492011"/>
                <a:gd name="connsiteY9" fmla="*/ 668805 h 1302544"/>
                <a:gd name="connsiteX10" fmla="*/ 234709 w 1492011"/>
                <a:gd name="connsiteY10" fmla="*/ 642610 h 1302544"/>
                <a:gd name="connsiteX11" fmla="*/ 137078 w 1492011"/>
                <a:gd name="connsiteY11" fmla="*/ 587842 h 1302544"/>
                <a:gd name="connsiteX12" fmla="*/ 465692 w 1492011"/>
                <a:gd name="connsiteY12" fmla="*/ 526257 h 1302544"/>
                <a:gd name="connsiteX13" fmla="*/ 44210 w 1492011"/>
                <a:gd name="connsiteY13" fmla="*/ 478631 h 1302544"/>
                <a:gd name="connsiteX14" fmla="*/ 20398 w 1492011"/>
                <a:gd name="connsiteY14" fmla="*/ 461636 h 1302544"/>
                <a:gd name="connsiteX15" fmla="*/ 206135 w 1492011"/>
                <a:gd name="connsiteY15" fmla="*/ 428625 h 1302544"/>
                <a:gd name="connsiteX16" fmla="*/ 391873 w 1492011"/>
                <a:gd name="connsiteY16" fmla="*/ 419100 h 1302544"/>
                <a:gd name="connsiteX17" fmla="*/ 456166 w 1492011"/>
                <a:gd name="connsiteY17" fmla="*/ 402105 h 1302544"/>
                <a:gd name="connsiteX18" fmla="*/ 410923 w 1492011"/>
                <a:gd name="connsiteY18" fmla="*/ 354480 h 1302544"/>
                <a:gd name="connsiteX19" fmla="*/ 246617 w 1492011"/>
                <a:gd name="connsiteY19" fmla="*/ 316706 h 1302544"/>
                <a:gd name="connsiteX20" fmla="*/ 270429 w 1492011"/>
                <a:gd name="connsiteY20" fmla="*/ 292894 h 1302544"/>
                <a:gd name="connsiteX21" fmla="*/ 375204 w 1492011"/>
                <a:gd name="connsiteY21" fmla="*/ 278607 h 1302544"/>
                <a:gd name="connsiteX22" fmla="*/ 627616 w 1492011"/>
                <a:gd name="connsiteY22" fmla="*/ 273844 h 1302544"/>
                <a:gd name="connsiteX23" fmla="*/ 772873 w 1492011"/>
                <a:gd name="connsiteY23" fmla="*/ 257176 h 1302544"/>
                <a:gd name="connsiteX24" fmla="*/ 768110 w 1492011"/>
                <a:gd name="connsiteY24" fmla="*/ 238125 h 1302544"/>
                <a:gd name="connsiteX25" fmla="*/ 591898 w 1492011"/>
                <a:gd name="connsiteY25" fmla="*/ 214314 h 1302544"/>
                <a:gd name="connsiteX26" fmla="*/ 732391 w 1492011"/>
                <a:gd name="connsiteY26" fmla="*/ 188119 h 1302544"/>
                <a:gd name="connsiteX27" fmla="*/ 972897 w 1492011"/>
                <a:gd name="connsiteY27" fmla="*/ 166688 h 1302544"/>
                <a:gd name="connsiteX28" fmla="*/ 375204 w 1492011"/>
                <a:gd name="connsiteY28" fmla="*/ 71438 h 1302544"/>
                <a:gd name="connsiteX29" fmla="*/ 256141 w 1492011"/>
                <a:gd name="connsiteY29" fmla="*/ 30957 h 1302544"/>
                <a:gd name="connsiteX30" fmla="*/ 218041 w 1492011"/>
                <a:gd name="connsiteY30" fmla="*/ 16669 h 1302544"/>
                <a:gd name="connsiteX31" fmla="*/ 213279 w 1492011"/>
                <a:gd name="connsiteY31" fmla="*/ 0 h 1302544"/>
                <a:gd name="connsiteX32" fmla="*/ 1489629 w 1492011"/>
                <a:gd name="connsiteY32" fmla="*/ 42863 h 1302544"/>
                <a:gd name="connsiteX33" fmla="*/ 1492011 w 1492011"/>
                <a:gd name="connsiteY33" fmla="*/ 138113 h 1302544"/>
                <a:gd name="connsiteX34" fmla="*/ 1484866 w 1492011"/>
                <a:gd name="connsiteY34" fmla="*/ 1302544 h 1302544"/>
                <a:gd name="connsiteX0" fmla="*/ 1484866 w 1492011"/>
                <a:gd name="connsiteY0" fmla="*/ 1302544 h 1302544"/>
                <a:gd name="connsiteX1" fmla="*/ 818116 w 1492011"/>
                <a:gd name="connsiteY1" fmla="*/ 1121569 h 1302544"/>
                <a:gd name="connsiteX2" fmla="*/ 306148 w 1492011"/>
                <a:gd name="connsiteY2" fmla="*/ 954882 h 1302544"/>
                <a:gd name="connsiteX3" fmla="*/ 222803 w 1492011"/>
                <a:gd name="connsiteY3" fmla="*/ 904548 h 1302544"/>
                <a:gd name="connsiteX4" fmla="*/ 172797 w 1492011"/>
                <a:gd name="connsiteY4" fmla="*/ 854543 h 1302544"/>
                <a:gd name="connsiteX5" fmla="*/ 208515 w 1492011"/>
                <a:gd name="connsiteY5" fmla="*/ 775961 h 1302544"/>
                <a:gd name="connsiteX6" fmla="*/ 210897 w 1492011"/>
                <a:gd name="connsiteY6" fmla="*/ 742623 h 1302544"/>
                <a:gd name="connsiteX7" fmla="*/ 201372 w 1492011"/>
                <a:gd name="connsiteY7" fmla="*/ 716430 h 1302544"/>
                <a:gd name="connsiteX8" fmla="*/ 232328 w 1492011"/>
                <a:gd name="connsiteY8" fmla="*/ 678330 h 1302544"/>
                <a:gd name="connsiteX9" fmla="*/ 258522 w 1492011"/>
                <a:gd name="connsiteY9" fmla="*/ 668805 h 1302544"/>
                <a:gd name="connsiteX10" fmla="*/ 234709 w 1492011"/>
                <a:gd name="connsiteY10" fmla="*/ 642610 h 1302544"/>
                <a:gd name="connsiteX11" fmla="*/ 137078 w 1492011"/>
                <a:gd name="connsiteY11" fmla="*/ 587842 h 1302544"/>
                <a:gd name="connsiteX12" fmla="*/ 465692 w 1492011"/>
                <a:gd name="connsiteY12" fmla="*/ 526257 h 1302544"/>
                <a:gd name="connsiteX13" fmla="*/ 44210 w 1492011"/>
                <a:gd name="connsiteY13" fmla="*/ 478631 h 1302544"/>
                <a:gd name="connsiteX14" fmla="*/ 20398 w 1492011"/>
                <a:gd name="connsiteY14" fmla="*/ 461636 h 1302544"/>
                <a:gd name="connsiteX15" fmla="*/ 206135 w 1492011"/>
                <a:gd name="connsiteY15" fmla="*/ 428625 h 1302544"/>
                <a:gd name="connsiteX16" fmla="*/ 391873 w 1492011"/>
                <a:gd name="connsiteY16" fmla="*/ 419100 h 1302544"/>
                <a:gd name="connsiteX17" fmla="*/ 456166 w 1492011"/>
                <a:gd name="connsiteY17" fmla="*/ 402105 h 1302544"/>
                <a:gd name="connsiteX18" fmla="*/ 410923 w 1492011"/>
                <a:gd name="connsiteY18" fmla="*/ 354480 h 1302544"/>
                <a:gd name="connsiteX19" fmla="*/ 246617 w 1492011"/>
                <a:gd name="connsiteY19" fmla="*/ 316706 h 1302544"/>
                <a:gd name="connsiteX20" fmla="*/ 270429 w 1492011"/>
                <a:gd name="connsiteY20" fmla="*/ 292894 h 1302544"/>
                <a:gd name="connsiteX21" fmla="*/ 375204 w 1492011"/>
                <a:gd name="connsiteY21" fmla="*/ 278607 h 1302544"/>
                <a:gd name="connsiteX22" fmla="*/ 627616 w 1492011"/>
                <a:gd name="connsiteY22" fmla="*/ 273844 h 1302544"/>
                <a:gd name="connsiteX23" fmla="*/ 772873 w 1492011"/>
                <a:gd name="connsiteY23" fmla="*/ 257176 h 1302544"/>
                <a:gd name="connsiteX24" fmla="*/ 768110 w 1492011"/>
                <a:gd name="connsiteY24" fmla="*/ 238125 h 1302544"/>
                <a:gd name="connsiteX25" fmla="*/ 591898 w 1492011"/>
                <a:gd name="connsiteY25" fmla="*/ 214314 h 1302544"/>
                <a:gd name="connsiteX26" fmla="*/ 732391 w 1492011"/>
                <a:gd name="connsiteY26" fmla="*/ 188119 h 1302544"/>
                <a:gd name="connsiteX27" fmla="*/ 972897 w 1492011"/>
                <a:gd name="connsiteY27" fmla="*/ 166688 h 1302544"/>
                <a:gd name="connsiteX28" fmla="*/ 256141 w 1492011"/>
                <a:gd name="connsiteY28" fmla="*/ 30957 h 1302544"/>
                <a:gd name="connsiteX29" fmla="*/ 218041 w 1492011"/>
                <a:gd name="connsiteY29" fmla="*/ 16669 h 1302544"/>
                <a:gd name="connsiteX30" fmla="*/ 213279 w 1492011"/>
                <a:gd name="connsiteY30" fmla="*/ 0 h 1302544"/>
                <a:gd name="connsiteX31" fmla="*/ 1489629 w 1492011"/>
                <a:gd name="connsiteY31" fmla="*/ 42863 h 1302544"/>
                <a:gd name="connsiteX32" fmla="*/ 1492011 w 1492011"/>
                <a:gd name="connsiteY32" fmla="*/ 138113 h 1302544"/>
                <a:gd name="connsiteX33" fmla="*/ 1484866 w 1492011"/>
                <a:gd name="connsiteY33" fmla="*/ 1302544 h 1302544"/>
                <a:gd name="connsiteX0" fmla="*/ 1484866 w 1492011"/>
                <a:gd name="connsiteY0" fmla="*/ 1302544 h 1302544"/>
                <a:gd name="connsiteX1" fmla="*/ 818116 w 1492011"/>
                <a:gd name="connsiteY1" fmla="*/ 1121569 h 1302544"/>
                <a:gd name="connsiteX2" fmla="*/ 306148 w 1492011"/>
                <a:gd name="connsiteY2" fmla="*/ 954882 h 1302544"/>
                <a:gd name="connsiteX3" fmla="*/ 222803 w 1492011"/>
                <a:gd name="connsiteY3" fmla="*/ 904548 h 1302544"/>
                <a:gd name="connsiteX4" fmla="*/ 172797 w 1492011"/>
                <a:gd name="connsiteY4" fmla="*/ 854543 h 1302544"/>
                <a:gd name="connsiteX5" fmla="*/ 208515 w 1492011"/>
                <a:gd name="connsiteY5" fmla="*/ 775961 h 1302544"/>
                <a:gd name="connsiteX6" fmla="*/ 210897 w 1492011"/>
                <a:gd name="connsiteY6" fmla="*/ 742623 h 1302544"/>
                <a:gd name="connsiteX7" fmla="*/ 201372 w 1492011"/>
                <a:gd name="connsiteY7" fmla="*/ 716430 h 1302544"/>
                <a:gd name="connsiteX8" fmla="*/ 232328 w 1492011"/>
                <a:gd name="connsiteY8" fmla="*/ 678330 h 1302544"/>
                <a:gd name="connsiteX9" fmla="*/ 258522 w 1492011"/>
                <a:gd name="connsiteY9" fmla="*/ 668805 h 1302544"/>
                <a:gd name="connsiteX10" fmla="*/ 234709 w 1492011"/>
                <a:gd name="connsiteY10" fmla="*/ 642610 h 1302544"/>
                <a:gd name="connsiteX11" fmla="*/ 137078 w 1492011"/>
                <a:gd name="connsiteY11" fmla="*/ 587842 h 1302544"/>
                <a:gd name="connsiteX12" fmla="*/ 465692 w 1492011"/>
                <a:gd name="connsiteY12" fmla="*/ 526257 h 1302544"/>
                <a:gd name="connsiteX13" fmla="*/ 44210 w 1492011"/>
                <a:gd name="connsiteY13" fmla="*/ 478631 h 1302544"/>
                <a:gd name="connsiteX14" fmla="*/ 20398 w 1492011"/>
                <a:gd name="connsiteY14" fmla="*/ 461636 h 1302544"/>
                <a:gd name="connsiteX15" fmla="*/ 206135 w 1492011"/>
                <a:gd name="connsiteY15" fmla="*/ 428625 h 1302544"/>
                <a:gd name="connsiteX16" fmla="*/ 391873 w 1492011"/>
                <a:gd name="connsiteY16" fmla="*/ 419100 h 1302544"/>
                <a:gd name="connsiteX17" fmla="*/ 456166 w 1492011"/>
                <a:gd name="connsiteY17" fmla="*/ 402105 h 1302544"/>
                <a:gd name="connsiteX18" fmla="*/ 410923 w 1492011"/>
                <a:gd name="connsiteY18" fmla="*/ 354480 h 1302544"/>
                <a:gd name="connsiteX19" fmla="*/ 246617 w 1492011"/>
                <a:gd name="connsiteY19" fmla="*/ 316706 h 1302544"/>
                <a:gd name="connsiteX20" fmla="*/ 270429 w 1492011"/>
                <a:gd name="connsiteY20" fmla="*/ 292894 h 1302544"/>
                <a:gd name="connsiteX21" fmla="*/ 375204 w 1492011"/>
                <a:gd name="connsiteY21" fmla="*/ 278607 h 1302544"/>
                <a:gd name="connsiteX22" fmla="*/ 627616 w 1492011"/>
                <a:gd name="connsiteY22" fmla="*/ 273844 h 1302544"/>
                <a:gd name="connsiteX23" fmla="*/ 772873 w 1492011"/>
                <a:gd name="connsiteY23" fmla="*/ 257176 h 1302544"/>
                <a:gd name="connsiteX24" fmla="*/ 768110 w 1492011"/>
                <a:gd name="connsiteY24" fmla="*/ 238125 h 1302544"/>
                <a:gd name="connsiteX25" fmla="*/ 591898 w 1492011"/>
                <a:gd name="connsiteY25" fmla="*/ 214314 h 1302544"/>
                <a:gd name="connsiteX26" fmla="*/ 732391 w 1492011"/>
                <a:gd name="connsiteY26" fmla="*/ 188119 h 1302544"/>
                <a:gd name="connsiteX27" fmla="*/ 972897 w 1492011"/>
                <a:gd name="connsiteY27" fmla="*/ 166688 h 1302544"/>
                <a:gd name="connsiteX28" fmla="*/ 218041 w 1492011"/>
                <a:gd name="connsiteY28" fmla="*/ 16669 h 1302544"/>
                <a:gd name="connsiteX29" fmla="*/ 213279 w 1492011"/>
                <a:gd name="connsiteY29" fmla="*/ 0 h 1302544"/>
                <a:gd name="connsiteX30" fmla="*/ 1489629 w 1492011"/>
                <a:gd name="connsiteY30" fmla="*/ 42863 h 1302544"/>
                <a:gd name="connsiteX31" fmla="*/ 1492011 w 1492011"/>
                <a:gd name="connsiteY31" fmla="*/ 138113 h 1302544"/>
                <a:gd name="connsiteX32" fmla="*/ 1484866 w 1492011"/>
                <a:gd name="connsiteY32" fmla="*/ 1302544 h 1302544"/>
                <a:gd name="connsiteX0" fmla="*/ 1484866 w 1492011"/>
                <a:gd name="connsiteY0" fmla="*/ 1302544 h 1302544"/>
                <a:gd name="connsiteX1" fmla="*/ 818116 w 1492011"/>
                <a:gd name="connsiteY1" fmla="*/ 1121569 h 1302544"/>
                <a:gd name="connsiteX2" fmla="*/ 306148 w 1492011"/>
                <a:gd name="connsiteY2" fmla="*/ 954882 h 1302544"/>
                <a:gd name="connsiteX3" fmla="*/ 222803 w 1492011"/>
                <a:gd name="connsiteY3" fmla="*/ 904548 h 1302544"/>
                <a:gd name="connsiteX4" fmla="*/ 172797 w 1492011"/>
                <a:gd name="connsiteY4" fmla="*/ 854543 h 1302544"/>
                <a:gd name="connsiteX5" fmla="*/ 208515 w 1492011"/>
                <a:gd name="connsiteY5" fmla="*/ 775961 h 1302544"/>
                <a:gd name="connsiteX6" fmla="*/ 210897 w 1492011"/>
                <a:gd name="connsiteY6" fmla="*/ 742623 h 1302544"/>
                <a:gd name="connsiteX7" fmla="*/ 201372 w 1492011"/>
                <a:gd name="connsiteY7" fmla="*/ 716430 h 1302544"/>
                <a:gd name="connsiteX8" fmla="*/ 232328 w 1492011"/>
                <a:gd name="connsiteY8" fmla="*/ 678330 h 1302544"/>
                <a:gd name="connsiteX9" fmla="*/ 258522 w 1492011"/>
                <a:gd name="connsiteY9" fmla="*/ 668805 h 1302544"/>
                <a:gd name="connsiteX10" fmla="*/ 234709 w 1492011"/>
                <a:gd name="connsiteY10" fmla="*/ 642610 h 1302544"/>
                <a:gd name="connsiteX11" fmla="*/ 137078 w 1492011"/>
                <a:gd name="connsiteY11" fmla="*/ 587842 h 1302544"/>
                <a:gd name="connsiteX12" fmla="*/ 465692 w 1492011"/>
                <a:gd name="connsiteY12" fmla="*/ 526257 h 1302544"/>
                <a:gd name="connsiteX13" fmla="*/ 44210 w 1492011"/>
                <a:gd name="connsiteY13" fmla="*/ 478631 h 1302544"/>
                <a:gd name="connsiteX14" fmla="*/ 20398 w 1492011"/>
                <a:gd name="connsiteY14" fmla="*/ 461636 h 1302544"/>
                <a:gd name="connsiteX15" fmla="*/ 206135 w 1492011"/>
                <a:gd name="connsiteY15" fmla="*/ 428625 h 1302544"/>
                <a:gd name="connsiteX16" fmla="*/ 391873 w 1492011"/>
                <a:gd name="connsiteY16" fmla="*/ 419100 h 1302544"/>
                <a:gd name="connsiteX17" fmla="*/ 456166 w 1492011"/>
                <a:gd name="connsiteY17" fmla="*/ 402105 h 1302544"/>
                <a:gd name="connsiteX18" fmla="*/ 410923 w 1492011"/>
                <a:gd name="connsiteY18" fmla="*/ 354480 h 1302544"/>
                <a:gd name="connsiteX19" fmla="*/ 246617 w 1492011"/>
                <a:gd name="connsiteY19" fmla="*/ 316706 h 1302544"/>
                <a:gd name="connsiteX20" fmla="*/ 270429 w 1492011"/>
                <a:gd name="connsiteY20" fmla="*/ 292894 h 1302544"/>
                <a:gd name="connsiteX21" fmla="*/ 375204 w 1492011"/>
                <a:gd name="connsiteY21" fmla="*/ 278607 h 1302544"/>
                <a:gd name="connsiteX22" fmla="*/ 627616 w 1492011"/>
                <a:gd name="connsiteY22" fmla="*/ 273844 h 1302544"/>
                <a:gd name="connsiteX23" fmla="*/ 772873 w 1492011"/>
                <a:gd name="connsiteY23" fmla="*/ 257176 h 1302544"/>
                <a:gd name="connsiteX24" fmla="*/ 768110 w 1492011"/>
                <a:gd name="connsiteY24" fmla="*/ 238125 h 1302544"/>
                <a:gd name="connsiteX25" fmla="*/ 591898 w 1492011"/>
                <a:gd name="connsiteY25" fmla="*/ 214314 h 1302544"/>
                <a:gd name="connsiteX26" fmla="*/ 732391 w 1492011"/>
                <a:gd name="connsiteY26" fmla="*/ 188119 h 1302544"/>
                <a:gd name="connsiteX27" fmla="*/ 972897 w 1492011"/>
                <a:gd name="connsiteY27" fmla="*/ 166688 h 1302544"/>
                <a:gd name="connsiteX28" fmla="*/ 213279 w 1492011"/>
                <a:gd name="connsiteY28" fmla="*/ 0 h 1302544"/>
                <a:gd name="connsiteX29" fmla="*/ 1489629 w 1492011"/>
                <a:gd name="connsiteY29" fmla="*/ 42863 h 1302544"/>
                <a:gd name="connsiteX30" fmla="*/ 1492011 w 1492011"/>
                <a:gd name="connsiteY30" fmla="*/ 138113 h 1302544"/>
                <a:gd name="connsiteX31" fmla="*/ 1484866 w 1492011"/>
                <a:gd name="connsiteY31" fmla="*/ 1302544 h 1302544"/>
                <a:gd name="connsiteX0" fmla="*/ 1484866 w 1492011"/>
                <a:gd name="connsiteY0" fmla="*/ 1259681 h 1259681"/>
                <a:gd name="connsiteX1" fmla="*/ 818116 w 1492011"/>
                <a:gd name="connsiteY1" fmla="*/ 1078706 h 1259681"/>
                <a:gd name="connsiteX2" fmla="*/ 306148 w 1492011"/>
                <a:gd name="connsiteY2" fmla="*/ 912019 h 1259681"/>
                <a:gd name="connsiteX3" fmla="*/ 222803 w 1492011"/>
                <a:gd name="connsiteY3" fmla="*/ 861685 h 1259681"/>
                <a:gd name="connsiteX4" fmla="*/ 172797 w 1492011"/>
                <a:gd name="connsiteY4" fmla="*/ 811680 h 1259681"/>
                <a:gd name="connsiteX5" fmla="*/ 208515 w 1492011"/>
                <a:gd name="connsiteY5" fmla="*/ 733098 h 1259681"/>
                <a:gd name="connsiteX6" fmla="*/ 210897 w 1492011"/>
                <a:gd name="connsiteY6" fmla="*/ 699760 h 1259681"/>
                <a:gd name="connsiteX7" fmla="*/ 201372 w 1492011"/>
                <a:gd name="connsiteY7" fmla="*/ 673567 h 1259681"/>
                <a:gd name="connsiteX8" fmla="*/ 232328 w 1492011"/>
                <a:gd name="connsiteY8" fmla="*/ 635467 h 1259681"/>
                <a:gd name="connsiteX9" fmla="*/ 258522 w 1492011"/>
                <a:gd name="connsiteY9" fmla="*/ 625942 h 1259681"/>
                <a:gd name="connsiteX10" fmla="*/ 234709 w 1492011"/>
                <a:gd name="connsiteY10" fmla="*/ 599747 h 1259681"/>
                <a:gd name="connsiteX11" fmla="*/ 137078 w 1492011"/>
                <a:gd name="connsiteY11" fmla="*/ 544979 h 1259681"/>
                <a:gd name="connsiteX12" fmla="*/ 465692 w 1492011"/>
                <a:gd name="connsiteY12" fmla="*/ 483394 h 1259681"/>
                <a:gd name="connsiteX13" fmla="*/ 44210 w 1492011"/>
                <a:gd name="connsiteY13" fmla="*/ 435768 h 1259681"/>
                <a:gd name="connsiteX14" fmla="*/ 20398 w 1492011"/>
                <a:gd name="connsiteY14" fmla="*/ 418773 h 1259681"/>
                <a:gd name="connsiteX15" fmla="*/ 206135 w 1492011"/>
                <a:gd name="connsiteY15" fmla="*/ 385762 h 1259681"/>
                <a:gd name="connsiteX16" fmla="*/ 391873 w 1492011"/>
                <a:gd name="connsiteY16" fmla="*/ 376237 h 1259681"/>
                <a:gd name="connsiteX17" fmla="*/ 456166 w 1492011"/>
                <a:gd name="connsiteY17" fmla="*/ 359242 h 1259681"/>
                <a:gd name="connsiteX18" fmla="*/ 410923 w 1492011"/>
                <a:gd name="connsiteY18" fmla="*/ 311617 h 1259681"/>
                <a:gd name="connsiteX19" fmla="*/ 246617 w 1492011"/>
                <a:gd name="connsiteY19" fmla="*/ 273843 h 1259681"/>
                <a:gd name="connsiteX20" fmla="*/ 270429 w 1492011"/>
                <a:gd name="connsiteY20" fmla="*/ 250031 h 1259681"/>
                <a:gd name="connsiteX21" fmla="*/ 375204 w 1492011"/>
                <a:gd name="connsiteY21" fmla="*/ 235744 h 1259681"/>
                <a:gd name="connsiteX22" fmla="*/ 627616 w 1492011"/>
                <a:gd name="connsiteY22" fmla="*/ 230981 h 1259681"/>
                <a:gd name="connsiteX23" fmla="*/ 772873 w 1492011"/>
                <a:gd name="connsiteY23" fmla="*/ 214313 h 1259681"/>
                <a:gd name="connsiteX24" fmla="*/ 768110 w 1492011"/>
                <a:gd name="connsiteY24" fmla="*/ 195262 h 1259681"/>
                <a:gd name="connsiteX25" fmla="*/ 591898 w 1492011"/>
                <a:gd name="connsiteY25" fmla="*/ 171451 h 1259681"/>
                <a:gd name="connsiteX26" fmla="*/ 732391 w 1492011"/>
                <a:gd name="connsiteY26" fmla="*/ 145256 h 1259681"/>
                <a:gd name="connsiteX27" fmla="*/ 972897 w 1492011"/>
                <a:gd name="connsiteY27" fmla="*/ 123825 h 1259681"/>
                <a:gd name="connsiteX28" fmla="*/ 1489629 w 1492011"/>
                <a:gd name="connsiteY28" fmla="*/ 0 h 1259681"/>
                <a:gd name="connsiteX29" fmla="*/ 1492011 w 1492011"/>
                <a:gd name="connsiteY29" fmla="*/ 95250 h 1259681"/>
                <a:gd name="connsiteX30" fmla="*/ 1484866 w 1492011"/>
                <a:gd name="connsiteY30" fmla="*/ 1259681 h 1259681"/>
                <a:gd name="connsiteX0" fmla="*/ 1484866 w 1492011"/>
                <a:gd name="connsiteY0" fmla="*/ 1259681 h 1259681"/>
                <a:gd name="connsiteX1" fmla="*/ 818116 w 1492011"/>
                <a:gd name="connsiteY1" fmla="*/ 1078706 h 1259681"/>
                <a:gd name="connsiteX2" fmla="*/ 306148 w 1492011"/>
                <a:gd name="connsiteY2" fmla="*/ 912019 h 1259681"/>
                <a:gd name="connsiteX3" fmla="*/ 222803 w 1492011"/>
                <a:gd name="connsiteY3" fmla="*/ 861685 h 1259681"/>
                <a:gd name="connsiteX4" fmla="*/ 172797 w 1492011"/>
                <a:gd name="connsiteY4" fmla="*/ 811680 h 1259681"/>
                <a:gd name="connsiteX5" fmla="*/ 208515 w 1492011"/>
                <a:gd name="connsiteY5" fmla="*/ 733098 h 1259681"/>
                <a:gd name="connsiteX6" fmla="*/ 210897 w 1492011"/>
                <a:gd name="connsiteY6" fmla="*/ 699760 h 1259681"/>
                <a:gd name="connsiteX7" fmla="*/ 201372 w 1492011"/>
                <a:gd name="connsiteY7" fmla="*/ 673567 h 1259681"/>
                <a:gd name="connsiteX8" fmla="*/ 232328 w 1492011"/>
                <a:gd name="connsiteY8" fmla="*/ 635467 h 1259681"/>
                <a:gd name="connsiteX9" fmla="*/ 258522 w 1492011"/>
                <a:gd name="connsiteY9" fmla="*/ 625942 h 1259681"/>
                <a:gd name="connsiteX10" fmla="*/ 234709 w 1492011"/>
                <a:gd name="connsiteY10" fmla="*/ 599747 h 1259681"/>
                <a:gd name="connsiteX11" fmla="*/ 137078 w 1492011"/>
                <a:gd name="connsiteY11" fmla="*/ 544979 h 1259681"/>
                <a:gd name="connsiteX12" fmla="*/ 465692 w 1492011"/>
                <a:gd name="connsiteY12" fmla="*/ 483394 h 1259681"/>
                <a:gd name="connsiteX13" fmla="*/ 44210 w 1492011"/>
                <a:gd name="connsiteY13" fmla="*/ 435768 h 1259681"/>
                <a:gd name="connsiteX14" fmla="*/ 20398 w 1492011"/>
                <a:gd name="connsiteY14" fmla="*/ 418773 h 1259681"/>
                <a:gd name="connsiteX15" fmla="*/ 206135 w 1492011"/>
                <a:gd name="connsiteY15" fmla="*/ 385762 h 1259681"/>
                <a:gd name="connsiteX16" fmla="*/ 391873 w 1492011"/>
                <a:gd name="connsiteY16" fmla="*/ 376237 h 1259681"/>
                <a:gd name="connsiteX17" fmla="*/ 456166 w 1492011"/>
                <a:gd name="connsiteY17" fmla="*/ 359242 h 1259681"/>
                <a:gd name="connsiteX18" fmla="*/ 410923 w 1492011"/>
                <a:gd name="connsiteY18" fmla="*/ 311617 h 1259681"/>
                <a:gd name="connsiteX19" fmla="*/ 246617 w 1492011"/>
                <a:gd name="connsiteY19" fmla="*/ 273843 h 1259681"/>
                <a:gd name="connsiteX20" fmla="*/ 270429 w 1492011"/>
                <a:gd name="connsiteY20" fmla="*/ 250031 h 1259681"/>
                <a:gd name="connsiteX21" fmla="*/ 375204 w 1492011"/>
                <a:gd name="connsiteY21" fmla="*/ 235744 h 1259681"/>
                <a:gd name="connsiteX22" fmla="*/ 627616 w 1492011"/>
                <a:gd name="connsiteY22" fmla="*/ 230981 h 1259681"/>
                <a:gd name="connsiteX23" fmla="*/ 772873 w 1492011"/>
                <a:gd name="connsiteY23" fmla="*/ 214313 h 1259681"/>
                <a:gd name="connsiteX24" fmla="*/ 768110 w 1492011"/>
                <a:gd name="connsiteY24" fmla="*/ 195262 h 1259681"/>
                <a:gd name="connsiteX25" fmla="*/ 591898 w 1492011"/>
                <a:gd name="connsiteY25" fmla="*/ 171451 h 1259681"/>
                <a:gd name="connsiteX26" fmla="*/ 732391 w 1492011"/>
                <a:gd name="connsiteY26" fmla="*/ 145256 h 1259681"/>
                <a:gd name="connsiteX27" fmla="*/ 972897 w 1492011"/>
                <a:gd name="connsiteY27" fmla="*/ 123825 h 1259681"/>
                <a:gd name="connsiteX28" fmla="*/ 1077673 w 1492011"/>
                <a:gd name="connsiteY28" fmla="*/ 83012 h 1259681"/>
                <a:gd name="connsiteX29" fmla="*/ 1489629 w 1492011"/>
                <a:gd name="connsiteY29" fmla="*/ 0 h 1259681"/>
                <a:gd name="connsiteX30" fmla="*/ 1492011 w 1492011"/>
                <a:gd name="connsiteY30" fmla="*/ 95250 h 1259681"/>
                <a:gd name="connsiteX31" fmla="*/ 1484866 w 1492011"/>
                <a:gd name="connsiteY31" fmla="*/ 1259681 h 1259681"/>
                <a:gd name="connsiteX0" fmla="*/ 1484866 w 1492011"/>
                <a:gd name="connsiteY0" fmla="*/ 1259681 h 1259681"/>
                <a:gd name="connsiteX1" fmla="*/ 818116 w 1492011"/>
                <a:gd name="connsiteY1" fmla="*/ 1078706 h 1259681"/>
                <a:gd name="connsiteX2" fmla="*/ 306148 w 1492011"/>
                <a:gd name="connsiteY2" fmla="*/ 912019 h 1259681"/>
                <a:gd name="connsiteX3" fmla="*/ 222803 w 1492011"/>
                <a:gd name="connsiteY3" fmla="*/ 861685 h 1259681"/>
                <a:gd name="connsiteX4" fmla="*/ 172797 w 1492011"/>
                <a:gd name="connsiteY4" fmla="*/ 811680 h 1259681"/>
                <a:gd name="connsiteX5" fmla="*/ 208515 w 1492011"/>
                <a:gd name="connsiteY5" fmla="*/ 733098 h 1259681"/>
                <a:gd name="connsiteX6" fmla="*/ 210897 w 1492011"/>
                <a:gd name="connsiteY6" fmla="*/ 699760 h 1259681"/>
                <a:gd name="connsiteX7" fmla="*/ 201372 w 1492011"/>
                <a:gd name="connsiteY7" fmla="*/ 673567 h 1259681"/>
                <a:gd name="connsiteX8" fmla="*/ 232328 w 1492011"/>
                <a:gd name="connsiteY8" fmla="*/ 635467 h 1259681"/>
                <a:gd name="connsiteX9" fmla="*/ 258522 w 1492011"/>
                <a:gd name="connsiteY9" fmla="*/ 625942 h 1259681"/>
                <a:gd name="connsiteX10" fmla="*/ 234709 w 1492011"/>
                <a:gd name="connsiteY10" fmla="*/ 599747 h 1259681"/>
                <a:gd name="connsiteX11" fmla="*/ 137078 w 1492011"/>
                <a:gd name="connsiteY11" fmla="*/ 544979 h 1259681"/>
                <a:gd name="connsiteX12" fmla="*/ 465692 w 1492011"/>
                <a:gd name="connsiteY12" fmla="*/ 483394 h 1259681"/>
                <a:gd name="connsiteX13" fmla="*/ 44210 w 1492011"/>
                <a:gd name="connsiteY13" fmla="*/ 435768 h 1259681"/>
                <a:gd name="connsiteX14" fmla="*/ 20398 w 1492011"/>
                <a:gd name="connsiteY14" fmla="*/ 418773 h 1259681"/>
                <a:gd name="connsiteX15" fmla="*/ 206135 w 1492011"/>
                <a:gd name="connsiteY15" fmla="*/ 385762 h 1259681"/>
                <a:gd name="connsiteX16" fmla="*/ 391873 w 1492011"/>
                <a:gd name="connsiteY16" fmla="*/ 376237 h 1259681"/>
                <a:gd name="connsiteX17" fmla="*/ 456166 w 1492011"/>
                <a:gd name="connsiteY17" fmla="*/ 359242 h 1259681"/>
                <a:gd name="connsiteX18" fmla="*/ 410923 w 1492011"/>
                <a:gd name="connsiteY18" fmla="*/ 311617 h 1259681"/>
                <a:gd name="connsiteX19" fmla="*/ 246617 w 1492011"/>
                <a:gd name="connsiteY19" fmla="*/ 273843 h 1259681"/>
                <a:gd name="connsiteX20" fmla="*/ 270429 w 1492011"/>
                <a:gd name="connsiteY20" fmla="*/ 250031 h 1259681"/>
                <a:gd name="connsiteX21" fmla="*/ 375204 w 1492011"/>
                <a:gd name="connsiteY21" fmla="*/ 235744 h 1259681"/>
                <a:gd name="connsiteX22" fmla="*/ 627616 w 1492011"/>
                <a:gd name="connsiteY22" fmla="*/ 230981 h 1259681"/>
                <a:gd name="connsiteX23" fmla="*/ 772873 w 1492011"/>
                <a:gd name="connsiteY23" fmla="*/ 214313 h 1259681"/>
                <a:gd name="connsiteX24" fmla="*/ 768110 w 1492011"/>
                <a:gd name="connsiteY24" fmla="*/ 195262 h 1259681"/>
                <a:gd name="connsiteX25" fmla="*/ 591898 w 1492011"/>
                <a:gd name="connsiteY25" fmla="*/ 171451 h 1259681"/>
                <a:gd name="connsiteX26" fmla="*/ 732391 w 1492011"/>
                <a:gd name="connsiteY26" fmla="*/ 145256 h 1259681"/>
                <a:gd name="connsiteX27" fmla="*/ 972897 w 1492011"/>
                <a:gd name="connsiteY27" fmla="*/ 123825 h 1259681"/>
                <a:gd name="connsiteX28" fmla="*/ 1077673 w 1492011"/>
                <a:gd name="connsiteY28" fmla="*/ 83012 h 1259681"/>
                <a:gd name="connsiteX29" fmla="*/ 1122916 w 1492011"/>
                <a:gd name="connsiteY29" fmla="*/ 44912 h 1259681"/>
                <a:gd name="connsiteX30" fmla="*/ 1489629 w 1492011"/>
                <a:gd name="connsiteY30" fmla="*/ 0 h 1259681"/>
                <a:gd name="connsiteX31" fmla="*/ 1492011 w 1492011"/>
                <a:gd name="connsiteY31" fmla="*/ 95250 h 1259681"/>
                <a:gd name="connsiteX32" fmla="*/ 1484866 w 1492011"/>
                <a:gd name="connsiteY32" fmla="*/ 1259681 h 1259681"/>
                <a:gd name="connsiteX0" fmla="*/ 1484866 w 1492011"/>
                <a:gd name="connsiteY0" fmla="*/ 1259681 h 1259681"/>
                <a:gd name="connsiteX1" fmla="*/ 818116 w 1492011"/>
                <a:gd name="connsiteY1" fmla="*/ 1078706 h 1259681"/>
                <a:gd name="connsiteX2" fmla="*/ 306148 w 1492011"/>
                <a:gd name="connsiteY2" fmla="*/ 912019 h 1259681"/>
                <a:gd name="connsiteX3" fmla="*/ 222803 w 1492011"/>
                <a:gd name="connsiteY3" fmla="*/ 861685 h 1259681"/>
                <a:gd name="connsiteX4" fmla="*/ 172797 w 1492011"/>
                <a:gd name="connsiteY4" fmla="*/ 811680 h 1259681"/>
                <a:gd name="connsiteX5" fmla="*/ 208515 w 1492011"/>
                <a:gd name="connsiteY5" fmla="*/ 733098 h 1259681"/>
                <a:gd name="connsiteX6" fmla="*/ 210897 w 1492011"/>
                <a:gd name="connsiteY6" fmla="*/ 699760 h 1259681"/>
                <a:gd name="connsiteX7" fmla="*/ 201372 w 1492011"/>
                <a:gd name="connsiteY7" fmla="*/ 673567 h 1259681"/>
                <a:gd name="connsiteX8" fmla="*/ 232328 w 1492011"/>
                <a:gd name="connsiteY8" fmla="*/ 635467 h 1259681"/>
                <a:gd name="connsiteX9" fmla="*/ 258522 w 1492011"/>
                <a:gd name="connsiteY9" fmla="*/ 625942 h 1259681"/>
                <a:gd name="connsiteX10" fmla="*/ 234709 w 1492011"/>
                <a:gd name="connsiteY10" fmla="*/ 599747 h 1259681"/>
                <a:gd name="connsiteX11" fmla="*/ 137078 w 1492011"/>
                <a:gd name="connsiteY11" fmla="*/ 544979 h 1259681"/>
                <a:gd name="connsiteX12" fmla="*/ 465692 w 1492011"/>
                <a:gd name="connsiteY12" fmla="*/ 483394 h 1259681"/>
                <a:gd name="connsiteX13" fmla="*/ 44210 w 1492011"/>
                <a:gd name="connsiteY13" fmla="*/ 435768 h 1259681"/>
                <a:gd name="connsiteX14" fmla="*/ 20398 w 1492011"/>
                <a:gd name="connsiteY14" fmla="*/ 418773 h 1259681"/>
                <a:gd name="connsiteX15" fmla="*/ 206135 w 1492011"/>
                <a:gd name="connsiteY15" fmla="*/ 385762 h 1259681"/>
                <a:gd name="connsiteX16" fmla="*/ 391873 w 1492011"/>
                <a:gd name="connsiteY16" fmla="*/ 376237 h 1259681"/>
                <a:gd name="connsiteX17" fmla="*/ 456166 w 1492011"/>
                <a:gd name="connsiteY17" fmla="*/ 359242 h 1259681"/>
                <a:gd name="connsiteX18" fmla="*/ 410923 w 1492011"/>
                <a:gd name="connsiteY18" fmla="*/ 311617 h 1259681"/>
                <a:gd name="connsiteX19" fmla="*/ 246617 w 1492011"/>
                <a:gd name="connsiteY19" fmla="*/ 273843 h 1259681"/>
                <a:gd name="connsiteX20" fmla="*/ 270429 w 1492011"/>
                <a:gd name="connsiteY20" fmla="*/ 250031 h 1259681"/>
                <a:gd name="connsiteX21" fmla="*/ 375204 w 1492011"/>
                <a:gd name="connsiteY21" fmla="*/ 235744 h 1259681"/>
                <a:gd name="connsiteX22" fmla="*/ 627616 w 1492011"/>
                <a:gd name="connsiteY22" fmla="*/ 230981 h 1259681"/>
                <a:gd name="connsiteX23" fmla="*/ 772873 w 1492011"/>
                <a:gd name="connsiteY23" fmla="*/ 214313 h 1259681"/>
                <a:gd name="connsiteX24" fmla="*/ 768110 w 1492011"/>
                <a:gd name="connsiteY24" fmla="*/ 195262 h 1259681"/>
                <a:gd name="connsiteX25" fmla="*/ 591898 w 1492011"/>
                <a:gd name="connsiteY25" fmla="*/ 171451 h 1259681"/>
                <a:gd name="connsiteX26" fmla="*/ 732391 w 1492011"/>
                <a:gd name="connsiteY26" fmla="*/ 145256 h 1259681"/>
                <a:gd name="connsiteX27" fmla="*/ 972897 w 1492011"/>
                <a:gd name="connsiteY27" fmla="*/ 123825 h 1259681"/>
                <a:gd name="connsiteX28" fmla="*/ 1077673 w 1492011"/>
                <a:gd name="connsiteY28" fmla="*/ 83012 h 1259681"/>
                <a:gd name="connsiteX29" fmla="*/ 1122916 w 1492011"/>
                <a:gd name="connsiteY29" fmla="*/ 44912 h 1259681"/>
                <a:gd name="connsiteX30" fmla="*/ 1322941 w 1492011"/>
                <a:gd name="connsiteY30" fmla="*/ 33005 h 1259681"/>
                <a:gd name="connsiteX31" fmla="*/ 1489629 w 1492011"/>
                <a:gd name="connsiteY31" fmla="*/ 0 h 1259681"/>
                <a:gd name="connsiteX32" fmla="*/ 1492011 w 1492011"/>
                <a:gd name="connsiteY32" fmla="*/ 95250 h 1259681"/>
                <a:gd name="connsiteX33" fmla="*/ 1484866 w 1492011"/>
                <a:gd name="connsiteY33" fmla="*/ 1259681 h 1259681"/>
                <a:gd name="connsiteX0" fmla="*/ 1484866 w 1492011"/>
                <a:gd name="connsiteY0" fmla="*/ 1259681 h 1259681"/>
                <a:gd name="connsiteX1" fmla="*/ 818116 w 1492011"/>
                <a:gd name="connsiteY1" fmla="*/ 1078706 h 1259681"/>
                <a:gd name="connsiteX2" fmla="*/ 306148 w 1492011"/>
                <a:gd name="connsiteY2" fmla="*/ 912019 h 1259681"/>
                <a:gd name="connsiteX3" fmla="*/ 222803 w 1492011"/>
                <a:gd name="connsiteY3" fmla="*/ 861685 h 1259681"/>
                <a:gd name="connsiteX4" fmla="*/ 172797 w 1492011"/>
                <a:gd name="connsiteY4" fmla="*/ 811680 h 1259681"/>
                <a:gd name="connsiteX5" fmla="*/ 208515 w 1492011"/>
                <a:gd name="connsiteY5" fmla="*/ 733098 h 1259681"/>
                <a:gd name="connsiteX6" fmla="*/ 210897 w 1492011"/>
                <a:gd name="connsiteY6" fmla="*/ 699760 h 1259681"/>
                <a:gd name="connsiteX7" fmla="*/ 201372 w 1492011"/>
                <a:gd name="connsiteY7" fmla="*/ 673567 h 1259681"/>
                <a:gd name="connsiteX8" fmla="*/ 232328 w 1492011"/>
                <a:gd name="connsiteY8" fmla="*/ 635467 h 1259681"/>
                <a:gd name="connsiteX9" fmla="*/ 258522 w 1492011"/>
                <a:gd name="connsiteY9" fmla="*/ 625942 h 1259681"/>
                <a:gd name="connsiteX10" fmla="*/ 234709 w 1492011"/>
                <a:gd name="connsiteY10" fmla="*/ 599747 h 1259681"/>
                <a:gd name="connsiteX11" fmla="*/ 137078 w 1492011"/>
                <a:gd name="connsiteY11" fmla="*/ 544979 h 1259681"/>
                <a:gd name="connsiteX12" fmla="*/ 465692 w 1492011"/>
                <a:gd name="connsiteY12" fmla="*/ 483394 h 1259681"/>
                <a:gd name="connsiteX13" fmla="*/ 44210 w 1492011"/>
                <a:gd name="connsiteY13" fmla="*/ 435768 h 1259681"/>
                <a:gd name="connsiteX14" fmla="*/ 20398 w 1492011"/>
                <a:gd name="connsiteY14" fmla="*/ 418773 h 1259681"/>
                <a:gd name="connsiteX15" fmla="*/ 206135 w 1492011"/>
                <a:gd name="connsiteY15" fmla="*/ 385762 h 1259681"/>
                <a:gd name="connsiteX16" fmla="*/ 391873 w 1492011"/>
                <a:gd name="connsiteY16" fmla="*/ 376237 h 1259681"/>
                <a:gd name="connsiteX17" fmla="*/ 456166 w 1492011"/>
                <a:gd name="connsiteY17" fmla="*/ 359242 h 1259681"/>
                <a:gd name="connsiteX18" fmla="*/ 410923 w 1492011"/>
                <a:gd name="connsiteY18" fmla="*/ 311617 h 1259681"/>
                <a:gd name="connsiteX19" fmla="*/ 246617 w 1492011"/>
                <a:gd name="connsiteY19" fmla="*/ 273843 h 1259681"/>
                <a:gd name="connsiteX20" fmla="*/ 270429 w 1492011"/>
                <a:gd name="connsiteY20" fmla="*/ 250031 h 1259681"/>
                <a:gd name="connsiteX21" fmla="*/ 375204 w 1492011"/>
                <a:gd name="connsiteY21" fmla="*/ 235744 h 1259681"/>
                <a:gd name="connsiteX22" fmla="*/ 627616 w 1492011"/>
                <a:gd name="connsiteY22" fmla="*/ 230981 h 1259681"/>
                <a:gd name="connsiteX23" fmla="*/ 772873 w 1492011"/>
                <a:gd name="connsiteY23" fmla="*/ 214313 h 1259681"/>
                <a:gd name="connsiteX24" fmla="*/ 768110 w 1492011"/>
                <a:gd name="connsiteY24" fmla="*/ 195262 h 1259681"/>
                <a:gd name="connsiteX25" fmla="*/ 591898 w 1492011"/>
                <a:gd name="connsiteY25" fmla="*/ 171451 h 1259681"/>
                <a:gd name="connsiteX26" fmla="*/ 732391 w 1492011"/>
                <a:gd name="connsiteY26" fmla="*/ 145256 h 1259681"/>
                <a:gd name="connsiteX27" fmla="*/ 972897 w 1492011"/>
                <a:gd name="connsiteY27" fmla="*/ 123825 h 1259681"/>
                <a:gd name="connsiteX28" fmla="*/ 1077673 w 1492011"/>
                <a:gd name="connsiteY28" fmla="*/ 83012 h 1259681"/>
                <a:gd name="connsiteX29" fmla="*/ 1122916 w 1492011"/>
                <a:gd name="connsiteY29" fmla="*/ 44912 h 1259681"/>
                <a:gd name="connsiteX30" fmla="*/ 1322941 w 1492011"/>
                <a:gd name="connsiteY30" fmla="*/ 33005 h 1259681"/>
                <a:gd name="connsiteX31" fmla="*/ 1422954 w 1492011"/>
                <a:gd name="connsiteY31" fmla="*/ 25862 h 1259681"/>
                <a:gd name="connsiteX32" fmla="*/ 1489629 w 1492011"/>
                <a:gd name="connsiteY32" fmla="*/ 0 h 1259681"/>
                <a:gd name="connsiteX33" fmla="*/ 1492011 w 1492011"/>
                <a:gd name="connsiteY33" fmla="*/ 95250 h 1259681"/>
                <a:gd name="connsiteX34" fmla="*/ 1484866 w 1492011"/>
                <a:gd name="connsiteY34" fmla="*/ 1259681 h 1259681"/>
                <a:gd name="connsiteX0" fmla="*/ 1484866 w 1492011"/>
                <a:gd name="connsiteY0" fmla="*/ 1259681 h 1259681"/>
                <a:gd name="connsiteX1" fmla="*/ 818116 w 1492011"/>
                <a:gd name="connsiteY1" fmla="*/ 1078706 h 1259681"/>
                <a:gd name="connsiteX2" fmla="*/ 306148 w 1492011"/>
                <a:gd name="connsiteY2" fmla="*/ 912019 h 1259681"/>
                <a:gd name="connsiteX3" fmla="*/ 222803 w 1492011"/>
                <a:gd name="connsiteY3" fmla="*/ 861685 h 1259681"/>
                <a:gd name="connsiteX4" fmla="*/ 172797 w 1492011"/>
                <a:gd name="connsiteY4" fmla="*/ 811680 h 1259681"/>
                <a:gd name="connsiteX5" fmla="*/ 208515 w 1492011"/>
                <a:gd name="connsiteY5" fmla="*/ 733098 h 1259681"/>
                <a:gd name="connsiteX6" fmla="*/ 210897 w 1492011"/>
                <a:gd name="connsiteY6" fmla="*/ 699760 h 1259681"/>
                <a:gd name="connsiteX7" fmla="*/ 201372 w 1492011"/>
                <a:gd name="connsiteY7" fmla="*/ 673567 h 1259681"/>
                <a:gd name="connsiteX8" fmla="*/ 232328 w 1492011"/>
                <a:gd name="connsiteY8" fmla="*/ 635467 h 1259681"/>
                <a:gd name="connsiteX9" fmla="*/ 258522 w 1492011"/>
                <a:gd name="connsiteY9" fmla="*/ 625942 h 1259681"/>
                <a:gd name="connsiteX10" fmla="*/ 234709 w 1492011"/>
                <a:gd name="connsiteY10" fmla="*/ 599747 h 1259681"/>
                <a:gd name="connsiteX11" fmla="*/ 137078 w 1492011"/>
                <a:gd name="connsiteY11" fmla="*/ 544979 h 1259681"/>
                <a:gd name="connsiteX12" fmla="*/ 465692 w 1492011"/>
                <a:gd name="connsiteY12" fmla="*/ 483394 h 1259681"/>
                <a:gd name="connsiteX13" fmla="*/ 44210 w 1492011"/>
                <a:gd name="connsiteY13" fmla="*/ 435768 h 1259681"/>
                <a:gd name="connsiteX14" fmla="*/ 20398 w 1492011"/>
                <a:gd name="connsiteY14" fmla="*/ 418773 h 1259681"/>
                <a:gd name="connsiteX15" fmla="*/ 206135 w 1492011"/>
                <a:gd name="connsiteY15" fmla="*/ 385762 h 1259681"/>
                <a:gd name="connsiteX16" fmla="*/ 391873 w 1492011"/>
                <a:gd name="connsiteY16" fmla="*/ 376237 h 1259681"/>
                <a:gd name="connsiteX17" fmla="*/ 456166 w 1492011"/>
                <a:gd name="connsiteY17" fmla="*/ 359242 h 1259681"/>
                <a:gd name="connsiteX18" fmla="*/ 410923 w 1492011"/>
                <a:gd name="connsiteY18" fmla="*/ 311617 h 1259681"/>
                <a:gd name="connsiteX19" fmla="*/ 246617 w 1492011"/>
                <a:gd name="connsiteY19" fmla="*/ 273843 h 1259681"/>
                <a:gd name="connsiteX20" fmla="*/ 270429 w 1492011"/>
                <a:gd name="connsiteY20" fmla="*/ 250031 h 1259681"/>
                <a:gd name="connsiteX21" fmla="*/ 375204 w 1492011"/>
                <a:gd name="connsiteY21" fmla="*/ 235744 h 1259681"/>
                <a:gd name="connsiteX22" fmla="*/ 627616 w 1492011"/>
                <a:gd name="connsiteY22" fmla="*/ 230981 h 1259681"/>
                <a:gd name="connsiteX23" fmla="*/ 772873 w 1492011"/>
                <a:gd name="connsiteY23" fmla="*/ 214313 h 1259681"/>
                <a:gd name="connsiteX24" fmla="*/ 768110 w 1492011"/>
                <a:gd name="connsiteY24" fmla="*/ 195262 h 1259681"/>
                <a:gd name="connsiteX25" fmla="*/ 591898 w 1492011"/>
                <a:gd name="connsiteY25" fmla="*/ 171451 h 1259681"/>
                <a:gd name="connsiteX26" fmla="*/ 732391 w 1492011"/>
                <a:gd name="connsiteY26" fmla="*/ 145256 h 1259681"/>
                <a:gd name="connsiteX27" fmla="*/ 972897 w 1492011"/>
                <a:gd name="connsiteY27" fmla="*/ 123825 h 1259681"/>
                <a:gd name="connsiteX28" fmla="*/ 1077673 w 1492011"/>
                <a:gd name="connsiteY28" fmla="*/ 83012 h 1259681"/>
                <a:gd name="connsiteX29" fmla="*/ 1122916 w 1492011"/>
                <a:gd name="connsiteY29" fmla="*/ 44912 h 1259681"/>
                <a:gd name="connsiteX30" fmla="*/ 1322941 w 1492011"/>
                <a:gd name="connsiteY30" fmla="*/ 33005 h 1259681"/>
                <a:gd name="connsiteX31" fmla="*/ 1422954 w 1492011"/>
                <a:gd name="connsiteY31" fmla="*/ 25862 h 1259681"/>
                <a:gd name="connsiteX32" fmla="*/ 1489629 w 1492011"/>
                <a:gd name="connsiteY32" fmla="*/ 0 h 1259681"/>
                <a:gd name="connsiteX33" fmla="*/ 1492011 w 1492011"/>
                <a:gd name="connsiteY33" fmla="*/ 95250 h 1259681"/>
                <a:gd name="connsiteX34" fmla="*/ 1484866 w 1492011"/>
                <a:gd name="connsiteY34" fmla="*/ 1259681 h 1259681"/>
                <a:gd name="connsiteX0" fmla="*/ 1484866 w 1492011"/>
                <a:gd name="connsiteY0" fmla="*/ 1259681 h 1259681"/>
                <a:gd name="connsiteX1" fmla="*/ 818116 w 1492011"/>
                <a:gd name="connsiteY1" fmla="*/ 1078706 h 1259681"/>
                <a:gd name="connsiteX2" fmla="*/ 306148 w 1492011"/>
                <a:gd name="connsiteY2" fmla="*/ 912019 h 1259681"/>
                <a:gd name="connsiteX3" fmla="*/ 222803 w 1492011"/>
                <a:gd name="connsiteY3" fmla="*/ 861685 h 1259681"/>
                <a:gd name="connsiteX4" fmla="*/ 172797 w 1492011"/>
                <a:gd name="connsiteY4" fmla="*/ 811680 h 1259681"/>
                <a:gd name="connsiteX5" fmla="*/ 208515 w 1492011"/>
                <a:gd name="connsiteY5" fmla="*/ 733098 h 1259681"/>
                <a:gd name="connsiteX6" fmla="*/ 210897 w 1492011"/>
                <a:gd name="connsiteY6" fmla="*/ 699760 h 1259681"/>
                <a:gd name="connsiteX7" fmla="*/ 201372 w 1492011"/>
                <a:gd name="connsiteY7" fmla="*/ 673567 h 1259681"/>
                <a:gd name="connsiteX8" fmla="*/ 232328 w 1492011"/>
                <a:gd name="connsiteY8" fmla="*/ 635467 h 1259681"/>
                <a:gd name="connsiteX9" fmla="*/ 258522 w 1492011"/>
                <a:gd name="connsiteY9" fmla="*/ 625942 h 1259681"/>
                <a:gd name="connsiteX10" fmla="*/ 234709 w 1492011"/>
                <a:gd name="connsiteY10" fmla="*/ 599747 h 1259681"/>
                <a:gd name="connsiteX11" fmla="*/ 137078 w 1492011"/>
                <a:gd name="connsiteY11" fmla="*/ 544979 h 1259681"/>
                <a:gd name="connsiteX12" fmla="*/ 465692 w 1492011"/>
                <a:gd name="connsiteY12" fmla="*/ 483394 h 1259681"/>
                <a:gd name="connsiteX13" fmla="*/ 44210 w 1492011"/>
                <a:gd name="connsiteY13" fmla="*/ 435768 h 1259681"/>
                <a:gd name="connsiteX14" fmla="*/ 20398 w 1492011"/>
                <a:gd name="connsiteY14" fmla="*/ 418773 h 1259681"/>
                <a:gd name="connsiteX15" fmla="*/ 206135 w 1492011"/>
                <a:gd name="connsiteY15" fmla="*/ 385762 h 1259681"/>
                <a:gd name="connsiteX16" fmla="*/ 391873 w 1492011"/>
                <a:gd name="connsiteY16" fmla="*/ 376237 h 1259681"/>
                <a:gd name="connsiteX17" fmla="*/ 456166 w 1492011"/>
                <a:gd name="connsiteY17" fmla="*/ 359242 h 1259681"/>
                <a:gd name="connsiteX18" fmla="*/ 410923 w 1492011"/>
                <a:gd name="connsiteY18" fmla="*/ 311617 h 1259681"/>
                <a:gd name="connsiteX19" fmla="*/ 246617 w 1492011"/>
                <a:gd name="connsiteY19" fmla="*/ 273843 h 1259681"/>
                <a:gd name="connsiteX20" fmla="*/ 270429 w 1492011"/>
                <a:gd name="connsiteY20" fmla="*/ 250031 h 1259681"/>
                <a:gd name="connsiteX21" fmla="*/ 375204 w 1492011"/>
                <a:gd name="connsiteY21" fmla="*/ 235744 h 1259681"/>
                <a:gd name="connsiteX22" fmla="*/ 627616 w 1492011"/>
                <a:gd name="connsiteY22" fmla="*/ 230981 h 1259681"/>
                <a:gd name="connsiteX23" fmla="*/ 772873 w 1492011"/>
                <a:gd name="connsiteY23" fmla="*/ 214313 h 1259681"/>
                <a:gd name="connsiteX24" fmla="*/ 768110 w 1492011"/>
                <a:gd name="connsiteY24" fmla="*/ 195262 h 1259681"/>
                <a:gd name="connsiteX25" fmla="*/ 591898 w 1492011"/>
                <a:gd name="connsiteY25" fmla="*/ 171451 h 1259681"/>
                <a:gd name="connsiteX26" fmla="*/ 732391 w 1492011"/>
                <a:gd name="connsiteY26" fmla="*/ 145256 h 1259681"/>
                <a:gd name="connsiteX27" fmla="*/ 972897 w 1492011"/>
                <a:gd name="connsiteY27" fmla="*/ 123825 h 1259681"/>
                <a:gd name="connsiteX28" fmla="*/ 1077673 w 1492011"/>
                <a:gd name="connsiteY28" fmla="*/ 83012 h 1259681"/>
                <a:gd name="connsiteX29" fmla="*/ 1122916 w 1492011"/>
                <a:gd name="connsiteY29" fmla="*/ 44912 h 1259681"/>
                <a:gd name="connsiteX30" fmla="*/ 1322941 w 1492011"/>
                <a:gd name="connsiteY30" fmla="*/ 33005 h 1259681"/>
                <a:gd name="connsiteX31" fmla="*/ 1422954 w 1492011"/>
                <a:gd name="connsiteY31" fmla="*/ 25862 h 1259681"/>
                <a:gd name="connsiteX32" fmla="*/ 1489629 w 1492011"/>
                <a:gd name="connsiteY32" fmla="*/ 0 h 1259681"/>
                <a:gd name="connsiteX33" fmla="*/ 1492011 w 1492011"/>
                <a:gd name="connsiteY33" fmla="*/ 95250 h 1259681"/>
                <a:gd name="connsiteX34" fmla="*/ 1484866 w 1492011"/>
                <a:gd name="connsiteY34" fmla="*/ 1259681 h 1259681"/>
                <a:gd name="connsiteX0" fmla="*/ 1494391 w 1494391"/>
                <a:gd name="connsiteY0" fmla="*/ 1259681 h 1259681"/>
                <a:gd name="connsiteX1" fmla="*/ 818116 w 1494391"/>
                <a:gd name="connsiteY1" fmla="*/ 1078706 h 1259681"/>
                <a:gd name="connsiteX2" fmla="*/ 306148 w 1494391"/>
                <a:gd name="connsiteY2" fmla="*/ 912019 h 1259681"/>
                <a:gd name="connsiteX3" fmla="*/ 222803 w 1494391"/>
                <a:gd name="connsiteY3" fmla="*/ 861685 h 1259681"/>
                <a:gd name="connsiteX4" fmla="*/ 172797 w 1494391"/>
                <a:gd name="connsiteY4" fmla="*/ 811680 h 1259681"/>
                <a:gd name="connsiteX5" fmla="*/ 208515 w 1494391"/>
                <a:gd name="connsiteY5" fmla="*/ 733098 h 1259681"/>
                <a:gd name="connsiteX6" fmla="*/ 210897 w 1494391"/>
                <a:gd name="connsiteY6" fmla="*/ 699760 h 1259681"/>
                <a:gd name="connsiteX7" fmla="*/ 201372 w 1494391"/>
                <a:gd name="connsiteY7" fmla="*/ 673567 h 1259681"/>
                <a:gd name="connsiteX8" fmla="*/ 232328 w 1494391"/>
                <a:gd name="connsiteY8" fmla="*/ 635467 h 1259681"/>
                <a:gd name="connsiteX9" fmla="*/ 258522 w 1494391"/>
                <a:gd name="connsiteY9" fmla="*/ 625942 h 1259681"/>
                <a:gd name="connsiteX10" fmla="*/ 234709 w 1494391"/>
                <a:gd name="connsiteY10" fmla="*/ 599747 h 1259681"/>
                <a:gd name="connsiteX11" fmla="*/ 137078 w 1494391"/>
                <a:gd name="connsiteY11" fmla="*/ 544979 h 1259681"/>
                <a:gd name="connsiteX12" fmla="*/ 465692 w 1494391"/>
                <a:gd name="connsiteY12" fmla="*/ 483394 h 1259681"/>
                <a:gd name="connsiteX13" fmla="*/ 44210 w 1494391"/>
                <a:gd name="connsiteY13" fmla="*/ 435768 h 1259681"/>
                <a:gd name="connsiteX14" fmla="*/ 20398 w 1494391"/>
                <a:gd name="connsiteY14" fmla="*/ 418773 h 1259681"/>
                <a:gd name="connsiteX15" fmla="*/ 206135 w 1494391"/>
                <a:gd name="connsiteY15" fmla="*/ 385762 h 1259681"/>
                <a:gd name="connsiteX16" fmla="*/ 391873 w 1494391"/>
                <a:gd name="connsiteY16" fmla="*/ 376237 h 1259681"/>
                <a:gd name="connsiteX17" fmla="*/ 456166 w 1494391"/>
                <a:gd name="connsiteY17" fmla="*/ 359242 h 1259681"/>
                <a:gd name="connsiteX18" fmla="*/ 410923 w 1494391"/>
                <a:gd name="connsiteY18" fmla="*/ 311617 h 1259681"/>
                <a:gd name="connsiteX19" fmla="*/ 246617 w 1494391"/>
                <a:gd name="connsiteY19" fmla="*/ 273843 h 1259681"/>
                <a:gd name="connsiteX20" fmla="*/ 270429 w 1494391"/>
                <a:gd name="connsiteY20" fmla="*/ 250031 h 1259681"/>
                <a:gd name="connsiteX21" fmla="*/ 375204 w 1494391"/>
                <a:gd name="connsiteY21" fmla="*/ 235744 h 1259681"/>
                <a:gd name="connsiteX22" fmla="*/ 627616 w 1494391"/>
                <a:gd name="connsiteY22" fmla="*/ 230981 h 1259681"/>
                <a:gd name="connsiteX23" fmla="*/ 772873 w 1494391"/>
                <a:gd name="connsiteY23" fmla="*/ 214313 h 1259681"/>
                <a:gd name="connsiteX24" fmla="*/ 768110 w 1494391"/>
                <a:gd name="connsiteY24" fmla="*/ 195262 h 1259681"/>
                <a:gd name="connsiteX25" fmla="*/ 591898 w 1494391"/>
                <a:gd name="connsiteY25" fmla="*/ 171451 h 1259681"/>
                <a:gd name="connsiteX26" fmla="*/ 732391 w 1494391"/>
                <a:gd name="connsiteY26" fmla="*/ 145256 h 1259681"/>
                <a:gd name="connsiteX27" fmla="*/ 972897 w 1494391"/>
                <a:gd name="connsiteY27" fmla="*/ 123825 h 1259681"/>
                <a:gd name="connsiteX28" fmla="*/ 1077673 w 1494391"/>
                <a:gd name="connsiteY28" fmla="*/ 83012 h 1259681"/>
                <a:gd name="connsiteX29" fmla="*/ 1122916 w 1494391"/>
                <a:gd name="connsiteY29" fmla="*/ 44912 h 1259681"/>
                <a:gd name="connsiteX30" fmla="*/ 1322941 w 1494391"/>
                <a:gd name="connsiteY30" fmla="*/ 33005 h 1259681"/>
                <a:gd name="connsiteX31" fmla="*/ 1422954 w 1494391"/>
                <a:gd name="connsiteY31" fmla="*/ 25862 h 1259681"/>
                <a:gd name="connsiteX32" fmla="*/ 1489629 w 1494391"/>
                <a:gd name="connsiteY32" fmla="*/ 0 h 1259681"/>
                <a:gd name="connsiteX33" fmla="*/ 1492011 w 1494391"/>
                <a:gd name="connsiteY33" fmla="*/ 95250 h 1259681"/>
                <a:gd name="connsiteX34" fmla="*/ 1494391 w 1494391"/>
                <a:gd name="connsiteY34" fmla="*/ 1259681 h 12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4391" h="1259681">
                  <a:moveTo>
                    <a:pt x="1494391" y="1259681"/>
                  </a:moveTo>
                  <a:cubicBezTo>
                    <a:pt x="1219753" y="1182688"/>
                    <a:pt x="937972" y="1119981"/>
                    <a:pt x="818116" y="1078706"/>
                  </a:cubicBezTo>
                  <a:lnTo>
                    <a:pt x="306148" y="912019"/>
                  </a:lnTo>
                  <a:cubicBezTo>
                    <a:pt x="272016" y="886510"/>
                    <a:pt x="261697" y="889575"/>
                    <a:pt x="222803" y="861685"/>
                  </a:cubicBezTo>
                  <a:cubicBezTo>
                    <a:pt x="199784" y="843429"/>
                    <a:pt x="169622" y="834699"/>
                    <a:pt x="172797" y="811680"/>
                  </a:cubicBezTo>
                  <a:cubicBezTo>
                    <a:pt x="174384" y="785486"/>
                    <a:pt x="199784" y="759292"/>
                    <a:pt x="208515" y="733098"/>
                  </a:cubicBezTo>
                  <a:cubicBezTo>
                    <a:pt x="210896" y="721985"/>
                    <a:pt x="208516" y="710873"/>
                    <a:pt x="210897" y="699760"/>
                  </a:cubicBezTo>
                  <a:cubicBezTo>
                    <a:pt x="214866" y="691029"/>
                    <a:pt x="197403" y="682298"/>
                    <a:pt x="201372" y="673567"/>
                  </a:cubicBezTo>
                  <a:cubicBezTo>
                    <a:pt x="211691" y="649754"/>
                    <a:pt x="222009" y="659280"/>
                    <a:pt x="232328" y="635467"/>
                  </a:cubicBezTo>
                  <a:cubicBezTo>
                    <a:pt x="240265" y="615623"/>
                    <a:pt x="236297" y="631498"/>
                    <a:pt x="258522" y="625942"/>
                  </a:cubicBezTo>
                  <a:cubicBezTo>
                    <a:pt x="261697" y="607686"/>
                    <a:pt x="262490" y="598953"/>
                    <a:pt x="234709" y="599747"/>
                  </a:cubicBezTo>
                  <a:cubicBezTo>
                    <a:pt x="230740" y="588238"/>
                    <a:pt x="129537" y="558815"/>
                    <a:pt x="137078" y="544979"/>
                  </a:cubicBezTo>
                  <a:cubicBezTo>
                    <a:pt x="144619" y="531143"/>
                    <a:pt x="472042" y="504771"/>
                    <a:pt x="465692" y="483394"/>
                  </a:cubicBezTo>
                  <a:lnTo>
                    <a:pt x="44210" y="435768"/>
                  </a:lnTo>
                  <a:cubicBezTo>
                    <a:pt x="-21275" y="423014"/>
                    <a:pt x="-239" y="432267"/>
                    <a:pt x="20398" y="418773"/>
                  </a:cubicBezTo>
                  <a:cubicBezTo>
                    <a:pt x="41035" y="405279"/>
                    <a:pt x="189466" y="401186"/>
                    <a:pt x="206135" y="385762"/>
                  </a:cubicBezTo>
                  <a:cubicBezTo>
                    <a:pt x="248204" y="386556"/>
                    <a:pt x="390286" y="387349"/>
                    <a:pt x="391873" y="376237"/>
                  </a:cubicBezTo>
                  <a:cubicBezTo>
                    <a:pt x="367267" y="365016"/>
                    <a:pt x="480772" y="370463"/>
                    <a:pt x="456166" y="359242"/>
                  </a:cubicBezTo>
                  <a:cubicBezTo>
                    <a:pt x="414097" y="348923"/>
                    <a:pt x="452992" y="321936"/>
                    <a:pt x="410923" y="311617"/>
                  </a:cubicBezTo>
                  <a:lnTo>
                    <a:pt x="246617" y="273843"/>
                  </a:lnTo>
                  <a:lnTo>
                    <a:pt x="270429" y="250031"/>
                  </a:lnTo>
                  <a:lnTo>
                    <a:pt x="375204" y="235744"/>
                  </a:lnTo>
                  <a:lnTo>
                    <a:pt x="627616" y="230981"/>
                  </a:lnTo>
                  <a:lnTo>
                    <a:pt x="772873" y="214313"/>
                  </a:lnTo>
                  <a:lnTo>
                    <a:pt x="768110" y="195262"/>
                  </a:lnTo>
                  <a:lnTo>
                    <a:pt x="591898" y="171451"/>
                  </a:lnTo>
                  <a:lnTo>
                    <a:pt x="732391" y="145256"/>
                  </a:lnTo>
                  <a:lnTo>
                    <a:pt x="972897" y="123825"/>
                  </a:lnTo>
                  <a:cubicBezTo>
                    <a:pt x="1022110" y="111808"/>
                    <a:pt x="1028460" y="95029"/>
                    <a:pt x="1077673" y="83012"/>
                  </a:cubicBezTo>
                  <a:cubicBezTo>
                    <a:pt x="1101485" y="79043"/>
                    <a:pt x="1099104" y="48881"/>
                    <a:pt x="1122916" y="44912"/>
                  </a:cubicBezTo>
                  <a:cubicBezTo>
                    <a:pt x="1183241" y="36974"/>
                    <a:pt x="1262616" y="40943"/>
                    <a:pt x="1322941" y="33005"/>
                  </a:cubicBezTo>
                  <a:cubicBezTo>
                    <a:pt x="1353897" y="25861"/>
                    <a:pt x="1391998" y="33006"/>
                    <a:pt x="1422954" y="25862"/>
                  </a:cubicBezTo>
                  <a:lnTo>
                    <a:pt x="1489629" y="0"/>
                  </a:lnTo>
                  <a:lnTo>
                    <a:pt x="1492011" y="95250"/>
                  </a:lnTo>
                  <a:cubicBezTo>
                    <a:pt x="1492011" y="611981"/>
                    <a:pt x="1494391" y="742950"/>
                    <a:pt x="1494391" y="1259681"/>
                  </a:cubicBezTo>
                  <a:close/>
                </a:path>
              </a:pathLst>
            </a:custGeom>
            <a:solidFill>
              <a:srgbClr val="00B050">
                <a:alpha val="75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301979" y="6228406"/>
              <a:ext cx="3857625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200" dirty="0" err="1">
                  <a:solidFill>
                    <a:srgbClr val="B0BB8B"/>
                  </a:solidFill>
                </a:rPr>
                <a:t>Achkar</a:t>
              </a:r>
              <a:r>
                <a:rPr lang="en-US" sz="1200" dirty="0">
                  <a:solidFill>
                    <a:srgbClr val="B0BB8B"/>
                  </a:solidFill>
                </a:rPr>
                <a:t> </a:t>
              </a:r>
              <a:r>
                <a:rPr lang="en-US" sz="1200" i="1" dirty="0">
                  <a:solidFill>
                    <a:srgbClr val="B0BB8B"/>
                  </a:solidFill>
                </a:rPr>
                <a:t>et al.</a:t>
              </a:r>
              <a:r>
                <a:rPr lang="en-US" sz="1200" dirty="0">
                  <a:solidFill>
                    <a:srgbClr val="B0BB8B"/>
                  </a:solidFill>
                </a:rPr>
                <a:t>, Nucl.Phys.B434, 503 (1995)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153252" y="4979166"/>
              <a:ext cx="280987" cy="2174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573924" y="5338069"/>
                  <a:ext cx="1536252" cy="6622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6600"/>
                      </a:solidFill>
                    </a:rPr>
                    <a:t>Effective 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200" i="1" smtClean="0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200" i="1" smtClean="0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 sz="120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  <m:t>μ</m:t>
                          </m:r>
                        </m:sub>
                      </m:sSub>
                      <m:r>
                        <a:rPr lang="en-US" sz="1200" i="1" smtClean="0">
                          <a:solidFill>
                            <a:srgbClr val="FF66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120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200" i="1" smtClean="0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200" i="1" smtClean="0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a:rPr lang="en-US" sz="1200" b="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sz="1200" dirty="0" smtClean="0">
                      <a:solidFill>
                        <a:srgbClr val="FF6600"/>
                      </a:solidFill>
                    </a:rPr>
                    <a:t> under </a:t>
                  </a:r>
                </a:p>
                <a:p>
                  <a:r>
                    <a:rPr lang="en-US" sz="1200" dirty="0" smtClean="0">
                      <a:solidFill>
                        <a:srgbClr val="FF6600"/>
                      </a:solidFill>
                    </a:rPr>
                    <a:t>certain assumptions  </a:t>
                  </a:r>
                  <a:endParaRPr lang="en-US" sz="12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3924" y="5338069"/>
                  <a:ext cx="1536252" cy="66229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64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616659" y="3619022"/>
            <a:ext cx="3571438" cy="2853103"/>
            <a:chOff x="224444" y="3619022"/>
            <a:chExt cx="3571438" cy="2853103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148" y="4014336"/>
              <a:ext cx="2457789" cy="245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9"/>
            <p:cNvSpPr txBox="1">
              <a:spLocks noChangeArrowheads="1"/>
            </p:cNvSpPr>
            <p:nvPr/>
          </p:nvSpPr>
          <p:spPr bwMode="auto">
            <a:xfrm>
              <a:off x="1039091" y="5466561"/>
              <a:ext cx="13632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err="1" smtClean="0">
                  <a:solidFill>
                    <a:srgbClr val="B0BB8B"/>
                  </a:solidFill>
                </a:rPr>
                <a:t>Phys.Rev.Lett</a:t>
              </a:r>
              <a:r>
                <a:rPr lang="en-US" altLang="en-US" sz="1200" dirty="0">
                  <a:solidFill>
                    <a:srgbClr val="B0BB8B"/>
                  </a:solidFill>
                </a:rPr>
                <a:t>. 98, 231801 (2007)</a:t>
              </a:r>
            </a:p>
          </p:txBody>
        </p: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224444" y="3619022"/>
              <a:ext cx="35714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 err="1">
                  <a:solidFill>
                    <a:srgbClr val="2A3674"/>
                  </a:solidFill>
                  <a:cs typeface="+mn-cs"/>
                </a:rPr>
                <a:t>MiniBooNE</a:t>
              </a:r>
              <a:r>
                <a:rPr lang="en-US" dirty="0">
                  <a:solidFill>
                    <a:srgbClr val="2A3674"/>
                  </a:solidFill>
                  <a:cs typeface="+mn-cs"/>
                </a:rPr>
                <a:t> </a:t>
              </a:r>
              <a:r>
                <a:rPr lang="en-US" dirty="0" smtClean="0">
                  <a:solidFill>
                    <a:srgbClr val="2A3674"/>
                  </a:solidFill>
                  <a:cs typeface="+mn-cs"/>
                </a:rPr>
                <a:t>(</a:t>
              </a:r>
              <a:r>
                <a:rPr lang="el-GR" dirty="0" smtClean="0">
                  <a:solidFill>
                    <a:srgbClr val="2A3674"/>
                  </a:solidFill>
                  <a:cs typeface="+mn-cs"/>
                </a:rPr>
                <a:t>ν</a:t>
              </a:r>
              <a:r>
                <a:rPr lang="el-GR" baseline="-25000" dirty="0" smtClean="0">
                  <a:solidFill>
                    <a:srgbClr val="2A3674"/>
                  </a:solidFill>
                  <a:cs typeface="+mn-cs"/>
                </a:rPr>
                <a:t>μ</a:t>
              </a:r>
              <a:r>
                <a:rPr lang="en-US" baseline="-25000" dirty="0" smtClean="0">
                  <a:solidFill>
                    <a:srgbClr val="2A3674"/>
                  </a:solidFill>
                  <a:cs typeface="+mn-cs"/>
                </a:rPr>
                <a:t> </a:t>
              </a:r>
              <a:r>
                <a:rPr lang="en-US" dirty="0" smtClean="0">
                  <a:solidFill>
                    <a:srgbClr val="2A3674"/>
                  </a:solidFill>
                  <a:cs typeface="+mn-cs"/>
                </a:rPr>
                <a:t>→</a:t>
              </a:r>
              <a:r>
                <a:rPr lang="el-GR" dirty="0" smtClean="0">
                  <a:solidFill>
                    <a:srgbClr val="2A3674"/>
                  </a:solidFill>
                  <a:cs typeface="+mn-cs"/>
                </a:rPr>
                <a:t> </a:t>
              </a:r>
              <a:r>
                <a:rPr lang="el-GR" dirty="0">
                  <a:solidFill>
                    <a:srgbClr val="2A3674"/>
                  </a:solidFill>
                  <a:cs typeface="+mn-cs"/>
                </a:rPr>
                <a:t>ν</a:t>
              </a:r>
              <a:r>
                <a:rPr lang="en-US" baseline="-25000" dirty="0">
                  <a:solidFill>
                    <a:srgbClr val="2A3674"/>
                  </a:solidFill>
                  <a:cs typeface="+mn-cs"/>
                </a:rPr>
                <a:t>e</a:t>
              </a:r>
              <a:r>
                <a:rPr lang="en-US" dirty="0">
                  <a:solidFill>
                    <a:srgbClr val="2A3674"/>
                  </a:solidFill>
                  <a:cs typeface="+mn-cs"/>
                </a:rPr>
                <a:t> </a:t>
              </a:r>
              <a:r>
                <a:rPr lang="en-US" dirty="0" smtClean="0">
                  <a:solidFill>
                    <a:srgbClr val="2A3674"/>
                  </a:solidFill>
                  <a:cs typeface="+mn-cs"/>
                </a:rPr>
                <a:t> Appearance)</a:t>
              </a:r>
              <a:endParaRPr lang="en-US" dirty="0">
                <a:solidFill>
                  <a:srgbClr val="2A3674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4425" y="2625196"/>
            <a:ext cx="4750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+         +         +          = 1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2A3674"/>
                </a:solidFill>
              </a:rPr>
              <a:t>(PMNS </a:t>
            </a:r>
            <a:r>
              <a:rPr lang="en-US" sz="2000" dirty="0" err="1" smtClean="0">
                <a:solidFill>
                  <a:srgbClr val="2A3674"/>
                </a:solidFill>
              </a:rPr>
              <a:t>Unitarty</a:t>
            </a:r>
            <a:r>
              <a:rPr lang="en-US" sz="2000" dirty="0" smtClean="0">
                <a:solidFill>
                  <a:srgbClr val="2A3674"/>
                </a:solidFill>
              </a:rPr>
              <a:t>)</a:t>
            </a:r>
            <a:endParaRPr lang="en-US" sz="2000" b="1" dirty="0">
              <a:solidFill>
                <a:srgbClr val="2A3674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5950" y="4892133"/>
            <a:ext cx="4883150" cy="406400"/>
            <a:chOff x="388" y="3295"/>
            <a:chExt cx="3076" cy="256"/>
          </a:xfrm>
        </p:grpSpPr>
        <p:sp>
          <p:nvSpPr>
            <p:cNvPr id="12342" name="Text Box 6"/>
            <p:cNvSpPr txBox="1">
              <a:spLocks noChangeArrowheads="1"/>
            </p:cNvSpPr>
            <p:nvPr/>
          </p:nvSpPr>
          <p:spPr bwMode="auto">
            <a:xfrm>
              <a:off x="388" y="3295"/>
              <a:ext cx="3076" cy="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2A3674"/>
                  </a:solidFill>
                </a:rPr>
                <a:t>P</a:t>
              </a:r>
              <a:r>
                <a:rPr lang="en-US" altLang="en-US" baseline="-25000" dirty="0">
                  <a:solidFill>
                    <a:srgbClr val="2A3674"/>
                  </a:solidFill>
                </a:rPr>
                <a:t>ee</a:t>
              </a:r>
              <a:r>
                <a:rPr lang="en-US" altLang="en-US" dirty="0">
                  <a:solidFill>
                    <a:srgbClr val="2A3674"/>
                  </a:solidFill>
                </a:rPr>
                <a:t> </a:t>
              </a:r>
              <a:r>
                <a:rPr lang="en-US" altLang="en-US" dirty="0">
                  <a:solidFill>
                    <a:srgbClr val="2A3674"/>
                  </a:solidFill>
                  <a:cs typeface="Times New Roman" pitchFamily="18" charset="0"/>
                </a:rPr>
                <a:t>= P</a:t>
              </a:r>
              <a:r>
                <a:rPr lang="en-US" altLang="en-US" baseline="-25000" dirty="0">
                  <a:solidFill>
                    <a:srgbClr val="2A3674"/>
                  </a:solidFill>
                  <a:cs typeface="Times New Roman" pitchFamily="18" charset="0"/>
                </a:rPr>
                <a:t>es</a:t>
              </a:r>
              <a:r>
                <a:rPr lang="en-US" altLang="en-US" dirty="0">
                  <a:solidFill>
                    <a:srgbClr val="2A3674"/>
                  </a:solidFill>
                  <a:cs typeface="Times New Roman" pitchFamily="18" charset="0"/>
                </a:rPr>
                <a:t> + </a:t>
              </a:r>
              <a:r>
                <a:rPr lang="en-US" altLang="en-US" dirty="0" err="1">
                  <a:solidFill>
                    <a:srgbClr val="2A3674"/>
                  </a:solidFill>
                  <a:cs typeface="Times New Roman" pitchFamily="18" charset="0"/>
                </a:rPr>
                <a:t>P</a:t>
              </a:r>
              <a:r>
                <a:rPr lang="en-US" altLang="en-US" baseline="-25000" dirty="0" err="1">
                  <a:solidFill>
                    <a:srgbClr val="2A3674"/>
                  </a:solidFill>
                  <a:cs typeface="Times New Roman" pitchFamily="18" charset="0"/>
                </a:rPr>
                <a:t>e</a:t>
              </a:r>
              <a:r>
                <a:rPr lang="el-GR" altLang="en-US" baseline="-25000" dirty="0">
                  <a:solidFill>
                    <a:srgbClr val="2A3674"/>
                  </a:solidFill>
                  <a:cs typeface="Times New Roman" pitchFamily="18" charset="0"/>
                </a:rPr>
                <a:t>μ</a:t>
              </a:r>
              <a:r>
                <a:rPr lang="en-US" altLang="en-US" dirty="0">
                  <a:solidFill>
                    <a:srgbClr val="2A3674"/>
                  </a:solidFill>
                  <a:cs typeface="Times New Roman" pitchFamily="18" charset="0"/>
                </a:rPr>
                <a:t> + </a:t>
              </a:r>
              <a:r>
                <a:rPr lang="en-US" altLang="en-US" dirty="0" err="1">
                  <a:solidFill>
                    <a:srgbClr val="2A3674"/>
                  </a:solidFill>
                  <a:cs typeface="Times New Roman" pitchFamily="18" charset="0"/>
                </a:rPr>
                <a:t>P</a:t>
              </a:r>
              <a:r>
                <a:rPr lang="en-US" altLang="en-US" baseline="-25000" dirty="0" err="1">
                  <a:solidFill>
                    <a:srgbClr val="2A3674"/>
                  </a:solidFill>
                  <a:cs typeface="Times New Roman" pitchFamily="18" charset="0"/>
                </a:rPr>
                <a:t>e</a:t>
              </a:r>
              <a:r>
                <a:rPr lang="el-GR" altLang="en-US" baseline="-25000" dirty="0">
                  <a:solidFill>
                    <a:srgbClr val="2A3674"/>
                  </a:solidFill>
                  <a:cs typeface="Times New Roman" pitchFamily="18" charset="0"/>
                </a:rPr>
                <a:t>τ</a:t>
              </a:r>
              <a:endParaRPr lang="el-GR" altLang="en-US" dirty="0">
                <a:solidFill>
                  <a:srgbClr val="2A3674"/>
                </a:solidFill>
                <a:cs typeface="Times New Roman" pitchFamily="18" charset="0"/>
              </a:endParaRPr>
            </a:p>
          </p:txBody>
        </p:sp>
        <p:sp>
          <p:nvSpPr>
            <p:cNvPr id="12343" name="Line 7"/>
            <p:cNvSpPr>
              <a:spLocks noChangeShapeType="1"/>
            </p:cNvSpPr>
            <p:nvPr/>
          </p:nvSpPr>
          <p:spPr bwMode="auto">
            <a:xfrm>
              <a:off x="550" y="3456"/>
              <a:ext cx="61" cy="95"/>
            </a:xfrm>
            <a:prstGeom prst="line">
              <a:avLst/>
            </a:prstGeom>
            <a:noFill/>
            <a:ln w="19050">
              <a:solidFill>
                <a:srgbClr val="2A36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15950" y="4892139"/>
            <a:ext cx="4883150" cy="461963"/>
            <a:chOff x="388" y="3295"/>
            <a:chExt cx="3076" cy="291"/>
          </a:xfrm>
        </p:grpSpPr>
        <p:sp>
          <p:nvSpPr>
            <p:cNvPr id="12312" name="Text Box 3"/>
            <p:cNvSpPr txBox="1">
              <a:spLocks noChangeArrowheads="1"/>
            </p:cNvSpPr>
            <p:nvPr/>
          </p:nvSpPr>
          <p:spPr bwMode="auto">
            <a:xfrm>
              <a:off x="388" y="3295"/>
              <a:ext cx="307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9144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2A3674"/>
                  </a:solidFill>
                </a:rPr>
                <a:t>P</a:t>
              </a:r>
              <a:r>
                <a:rPr lang="en-US" altLang="en-US" baseline="-25000" dirty="0">
                  <a:solidFill>
                    <a:srgbClr val="2A3674"/>
                  </a:solidFill>
                </a:rPr>
                <a:t>ee</a:t>
              </a:r>
              <a:r>
                <a:rPr lang="en-US" altLang="en-US" dirty="0">
                  <a:solidFill>
                    <a:srgbClr val="2A3674"/>
                  </a:solidFill>
                </a:rPr>
                <a:t> </a:t>
              </a:r>
              <a:r>
                <a:rPr lang="en-US" altLang="en-US" dirty="0">
                  <a:solidFill>
                    <a:srgbClr val="2A3674"/>
                  </a:solidFill>
                  <a:cs typeface="Times New Roman" pitchFamily="18" charset="0"/>
                </a:rPr>
                <a:t>≈ P</a:t>
              </a:r>
              <a:r>
                <a:rPr lang="en-US" altLang="en-US" baseline="-25000" dirty="0">
                  <a:solidFill>
                    <a:srgbClr val="2A3674"/>
                  </a:solidFill>
                  <a:cs typeface="Times New Roman" pitchFamily="18" charset="0"/>
                </a:rPr>
                <a:t>es</a:t>
              </a:r>
              <a:r>
                <a:rPr lang="en-US" altLang="en-US" dirty="0">
                  <a:solidFill>
                    <a:srgbClr val="2A3674"/>
                  </a:solidFill>
                  <a:cs typeface="Times New Roman" pitchFamily="18" charset="0"/>
                </a:rPr>
                <a:t> </a:t>
              </a:r>
              <a:r>
                <a:rPr lang="en-US" altLang="en-US" dirty="0" smtClean="0">
                  <a:solidFill>
                    <a:srgbClr val="2A3674"/>
                  </a:solidFill>
                </a:rPr>
                <a:t> </a:t>
              </a:r>
              <a:endParaRPr lang="el-GR" altLang="en-US" dirty="0">
                <a:solidFill>
                  <a:srgbClr val="2A3674"/>
                </a:solidFill>
              </a:endParaRPr>
            </a:p>
          </p:txBody>
        </p:sp>
        <p:sp>
          <p:nvSpPr>
            <p:cNvPr id="12313" name="Line 4"/>
            <p:cNvSpPr>
              <a:spLocks noChangeShapeType="1"/>
            </p:cNvSpPr>
            <p:nvPr/>
          </p:nvSpPr>
          <p:spPr bwMode="auto">
            <a:xfrm>
              <a:off x="550" y="3456"/>
              <a:ext cx="61" cy="95"/>
            </a:xfrm>
            <a:prstGeom prst="line">
              <a:avLst/>
            </a:prstGeom>
            <a:noFill/>
            <a:ln w="19050">
              <a:solidFill>
                <a:srgbClr val="2A36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711316" y="4893716"/>
            <a:ext cx="397828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9144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2A3674"/>
                </a:solidFill>
              </a:rPr>
              <a:t>= 4</a:t>
            </a:r>
            <a:r>
              <a:rPr lang="en-US" altLang="en-US" dirty="0" smtClean="0">
                <a:solidFill>
                  <a:srgbClr val="0000FF"/>
                </a:solidFill>
              </a:rPr>
              <a:t>U</a:t>
            </a:r>
            <a:r>
              <a:rPr lang="en-US" altLang="en-US" baseline="-25000" dirty="0" smtClean="0">
                <a:solidFill>
                  <a:srgbClr val="0000FF"/>
                </a:solidFill>
              </a:rPr>
              <a:t>e4</a:t>
            </a:r>
            <a:r>
              <a:rPr lang="en-US" alt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altLang="en-US" baseline="30000" dirty="0" smtClean="0">
                <a:solidFill>
                  <a:srgbClr val="2A3674"/>
                </a:solidFill>
              </a:rPr>
              <a:t> </a:t>
            </a:r>
            <a:r>
              <a:rPr lang="en-US" altLang="en-US" dirty="0">
                <a:solidFill>
                  <a:srgbClr val="800080"/>
                </a:solidFill>
              </a:rPr>
              <a:t>U</a:t>
            </a:r>
            <a:r>
              <a:rPr lang="en-US" altLang="en-US" baseline="-25000" dirty="0">
                <a:solidFill>
                  <a:srgbClr val="800080"/>
                </a:solidFill>
                <a:cs typeface="Times New Roman" pitchFamily="18" charset="0"/>
              </a:rPr>
              <a:t>s4</a:t>
            </a:r>
            <a:r>
              <a:rPr lang="en-US" altLang="en-US" baseline="30000" dirty="0">
                <a:solidFill>
                  <a:srgbClr val="800080"/>
                </a:solidFill>
                <a:cs typeface="Times New Roman" pitchFamily="18" charset="0"/>
              </a:rPr>
              <a:t>2</a:t>
            </a:r>
            <a:r>
              <a:rPr lang="en-US" altLang="en-US" baseline="30000" dirty="0">
                <a:solidFill>
                  <a:srgbClr val="2A3674"/>
                </a:solidFill>
                <a:cs typeface="Times New Roman" pitchFamily="18" charset="0"/>
              </a:rPr>
              <a:t> </a:t>
            </a:r>
            <a:r>
              <a:rPr lang="en-GB" altLang="en-US" dirty="0">
                <a:solidFill>
                  <a:srgbClr val="2A3674"/>
                </a:solidFill>
              </a:rPr>
              <a:t>sin</a:t>
            </a:r>
            <a:r>
              <a:rPr lang="en-GB" altLang="en-US" baseline="30000" dirty="0">
                <a:solidFill>
                  <a:srgbClr val="2A3674"/>
                </a:solidFill>
              </a:rPr>
              <a:t>2</a:t>
            </a:r>
            <a:r>
              <a:rPr lang="en-GB" altLang="en-US" dirty="0">
                <a:solidFill>
                  <a:srgbClr val="2A3674"/>
                </a:solidFill>
              </a:rPr>
              <a:t>(1.27</a:t>
            </a:r>
            <a:r>
              <a:rPr lang="el-GR" altLang="en-US" dirty="0">
                <a:solidFill>
                  <a:srgbClr val="2A3674"/>
                </a:solidFill>
              </a:rPr>
              <a:t>Δ</a:t>
            </a:r>
            <a:r>
              <a:rPr lang="en-GB" altLang="en-US" i="1" dirty="0" smtClean="0">
                <a:solidFill>
                  <a:srgbClr val="2A3674"/>
                </a:solidFill>
              </a:rPr>
              <a:t>m</a:t>
            </a:r>
            <a:r>
              <a:rPr lang="en-GB" altLang="en-US" baseline="-25000" dirty="0" smtClean="0">
                <a:solidFill>
                  <a:srgbClr val="2A3674"/>
                </a:solidFill>
              </a:rPr>
              <a:t>43</a:t>
            </a:r>
            <a:r>
              <a:rPr lang="en-GB" altLang="en-US" baseline="30000" dirty="0" smtClean="0">
                <a:solidFill>
                  <a:srgbClr val="2A3674"/>
                </a:solidFill>
              </a:rPr>
              <a:t>2</a:t>
            </a:r>
            <a:r>
              <a:rPr lang="en-GB" altLang="en-US" dirty="0" smtClean="0">
                <a:solidFill>
                  <a:srgbClr val="2A3674"/>
                </a:solidFill>
              </a:rPr>
              <a:t>L/E</a:t>
            </a:r>
            <a:r>
              <a:rPr lang="en-GB" altLang="en-US" dirty="0">
                <a:solidFill>
                  <a:srgbClr val="2A3674"/>
                </a:solidFill>
              </a:rPr>
              <a:t>)</a:t>
            </a:r>
            <a:endParaRPr lang="el-GR" altLang="en-US" dirty="0">
              <a:solidFill>
                <a:srgbClr val="2A3674"/>
              </a:solidFill>
            </a:endParaRP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7740650" y="5024571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2A3674"/>
                </a:solidFill>
              </a:rPr>
              <a:t>Atmospheric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7740650" y="3300235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2A3674"/>
                </a:solidFill>
              </a:rPr>
              <a:t>Sterile</a:t>
            </a:r>
          </a:p>
        </p:txBody>
      </p:sp>
      <p:grpSp>
        <p:nvGrpSpPr>
          <p:cNvPr id="12293" name="Group 10"/>
          <p:cNvGrpSpPr>
            <a:grpSpLocks/>
          </p:cNvGrpSpPr>
          <p:nvPr/>
        </p:nvGrpSpPr>
        <p:grpSpPr bwMode="auto">
          <a:xfrm>
            <a:off x="5759450" y="2088648"/>
            <a:ext cx="3232150" cy="4367217"/>
            <a:chOff x="3628" y="889"/>
            <a:chExt cx="2036" cy="2751"/>
          </a:xfrm>
        </p:grpSpPr>
        <p:sp>
          <p:nvSpPr>
            <p:cNvPr id="12327" name="Rectangle 11"/>
            <p:cNvSpPr>
              <a:spLocks noChangeArrowheads="1"/>
            </p:cNvSpPr>
            <p:nvPr/>
          </p:nvSpPr>
          <p:spPr bwMode="auto">
            <a:xfrm>
              <a:off x="3628" y="3310"/>
              <a:ext cx="3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800" i="1" dirty="0" smtClean="0">
                  <a:solidFill>
                    <a:srgbClr val="2A3674"/>
                  </a:solidFill>
                  <a:cs typeface="Times New Roman" pitchFamily="18" charset="0"/>
                  <a:sym typeface="Symbol" pitchFamily="18" charset="2"/>
                </a:rPr>
                <a:t>m</a:t>
              </a:r>
              <a:r>
                <a:rPr lang="en-US" altLang="en-US" sz="2800" baseline="-25000" dirty="0" smtClean="0">
                  <a:solidFill>
                    <a:srgbClr val="2A3674"/>
                  </a:solidFill>
                  <a:cs typeface="Times New Roman" pitchFamily="18" charset="0"/>
                  <a:sym typeface="Symbol" pitchFamily="18" charset="2"/>
                </a:rPr>
                <a:t>1</a:t>
              </a:r>
              <a:endParaRPr lang="en-US" altLang="en-US" sz="2800" baseline="-25000" dirty="0">
                <a:solidFill>
                  <a:srgbClr val="2A3674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28" name="Rectangle 12"/>
                <p:cNvSpPr>
                  <a:spLocks noChangeArrowheads="1"/>
                </p:cNvSpPr>
                <p:nvPr/>
              </p:nvSpPr>
              <p:spPr bwMode="auto">
                <a:xfrm>
                  <a:off x="4876" y="3287"/>
                  <a:ext cx="788" cy="3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2800" i="1" smtClean="0">
                            <a:solidFill>
                              <a:srgbClr val="66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sSubSup>
                          <m:sSubSupPr>
                            <m:ctrlPr>
                              <a:rPr lang="en-US" altLang="en-US" sz="2800" i="1">
                                <a:solidFill>
                                  <a:srgbClr val="66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en-US" sz="2800" i="1">
                                <a:solidFill>
                                  <a:srgbClr val="660000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solidFill>
                                  <a:srgbClr val="660000"/>
                                </a:solidFill>
                                <a:latin typeface="Cambria Math"/>
                                <a:ea typeface="Cambria Math"/>
                              </a:rPr>
                              <m:t>21</m:t>
                            </m:r>
                          </m:sub>
                          <m:sup>
                            <m:r>
                              <a:rPr lang="en-US" altLang="en-US" sz="2800" i="1">
                                <a:solidFill>
                                  <a:srgbClr val="66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altLang="en-US" sz="2800" baseline="30000" dirty="0">
                    <a:solidFill>
                      <a:srgbClr val="660000"/>
                    </a:solidFill>
                  </a:endParaRPr>
                </a:p>
              </p:txBody>
            </p:sp>
          </mc:Choice>
          <mc:Fallback xmlns="">
            <p:sp>
              <p:nvSpPr>
                <p:cNvPr id="12328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76" y="3287"/>
                  <a:ext cx="788" cy="3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29" name="Text Box 13"/>
            <p:cNvSpPr txBox="1">
              <a:spLocks noChangeArrowheads="1"/>
            </p:cNvSpPr>
            <p:nvPr/>
          </p:nvSpPr>
          <p:spPr bwMode="auto">
            <a:xfrm>
              <a:off x="3628" y="2521"/>
              <a:ext cx="3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i="1" dirty="0">
                  <a:solidFill>
                    <a:srgbClr val="2A3674"/>
                  </a:solidFill>
                  <a:cs typeface="Times New Roman" pitchFamily="18" charset="0"/>
                  <a:sym typeface="Symbol" pitchFamily="18" charset="2"/>
                </a:rPr>
                <a:t>m</a:t>
              </a:r>
              <a:r>
                <a:rPr lang="en-US" altLang="en-US" sz="2800" baseline="-25000" dirty="0" smtClean="0">
                  <a:solidFill>
                    <a:srgbClr val="2A3674"/>
                  </a:solidFill>
                  <a:cs typeface="Times New Roman" pitchFamily="18" charset="0"/>
                  <a:sym typeface="Symbol" pitchFamily="18" charset="2"/>
                </a:rPr>
                <a:t>3</a:t>
              </a:r>
              <a:endParaRPr lang="en-US" altLang="en-US" sz="2800" baseline="-25000" dirty="0">
                <a:solidFill>
                  <a:srgbClr val="2A3674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30" name="Rectangle 14"/>
            <p:cNvSpPr>
              <a:spLocks noChangeArrowheads="1"/>
            </p:cNvSpPr>
            <p:nvPr/>
          </p:nvSpPr>
          <p:spPr bwMode="auto">
            <a:xfrm>
              <a:off x="3635" y="3166"/>
              <a:ext cx="3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800" i="1" dirty="0" smtClean="0">
                  <a:solidFill>
                    <a:srgbClr val="2A3674"/>
                  </a:solidFill>
                  <a:cs typeface="Times New Roman" pitchFamily="18" charset="0"/>
                  <a:sym typeface="Symbol" pitchFamily="18" charset="2"/>
                </a:rPr>
                <a:t>m</a:t>
              </a:r>
              <a:r>
                <a:rPr lang="en-US" altLang="en-US" sz="2800" baseline="-25000" dirty="0" smtClean="0">
                  <a:solidFill>
                    <a:srgbClr val="2A3674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endParaRPr lang="en-US" altLang="en-US" sz="2800" baseline="-25000" dirty="0">
                <a:solidFill>
                  <a:srgbClr val="2A3674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31" name="AutoShape 15"/>
            <p:cNvSpPr>
              <a:spLocks/>
            </p:cNvSpPr>
            <p:nvPr/>
          </p:nvSpPr>
          <p:spPr bwMode="auto">
            <a:xfrm>
              <a:off x="4636" y="2742"/>
              <a:ext cx="144" cy="641"/>
            </a:xfrm>
            <a:prstGeom prst="rightBrace">
              <a:avLst>
                <a:gd name="adj1" fmla="val 39717"/>
                <a:gd name="adj2" fmla="val 52759"/>
              </a:avLst>
            </a:prstGeom>
            <a:noFill/>
            <a:ln w="31750">
              <a:solidFill>
                <a:srgbClr val="729F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32" name="AutoShape 16"/>
            <p:cNvSpPr>
              <a:spLocks/>
            </p:cNvSpPr>
            <p:nvPr/>
          </p:nvSpPr>
          <p:spPr bwMode="auto">
            <a:xfrm>
              <a:off x="4636" y="3414"/>
              <a:ext cx="144" cy="96"/>
            </a:xfrm>
            <a:prstGeom prst="rightBrace">
              <a:avLst>
                <a:gd name="adj1" fmla="val 17707"/>
                <a:gd name="adj2" fmla="val 54782"/>
              </a:avLst>
            </a:prstGeom>
            <a:noFill/>
            <a:ln w="31750">
              <a:solidFill>
                <a:srgbClr val="729F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3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76" y="2894"/>
                  <a:ext cx="788" cy="3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2800" i="1" smtClean="0">
                            <a:solidFill>
                              <a:srgbClr val="66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sSubSup>
                          <m:sSubSupPr>
                            <m:ctrlPr>
                              <a:rPr lang="en-US" altLang="en-US" sz="2800" i="1">
                                <a:solidFill>
                                  <a:srgbClr val="66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en-US" sz="2800" i="1">
                                <a:solidFill>
                                  <a:srgbClr val="660000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solidFill>
                                  <a:srgbClr val="660000"/>
                                </a:solidFill>
                                <a:latin typeface="Cambria Math"/>
                                <a:ea typeface="Cambria Math"/>
                              </a:rPr>
                              <m:t>32</m:t>
                            </m:r>
                          </m:sub>
                          <m:sup>
                            <m:r>
                              <a:rPr lang="en-US" altLang="en-US" sz="2800" i="1">
                                <a:solidFill>
                                  <a:srgbClr val="66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altLang="en-US" sz="2800" baseline="30000" dirty="0">
                    <a:solidFill>
                      <a:srgbClr val="660000"/>
                    </a:solidFill>
                  </a:endParaRPr>
                </a:p>
              </p:txBody>
            </p:sp>
          </mc:Choice>
          <mc:Fallback xmlns="">
            <p:sp>
              <p:nvSpPr>
                <p:cNvPr id="12333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76" y="2894"/>
                  <a:ext cx="788" cy="3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34" name="Text Box 18"/>
            <p:cNvSpPr txBox="1">
              <a:spLocks noChangeArrowheads="1"/>
            </p:cNvSpPr>
            <p:nvPr/>
          </p:nvSpPr>
          <p:spPr bwMode="auto">
            <a:xfrm>
              <a:off x="3628" y="889"/>
              <a:ext cx="3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i="1" dirty="0" smtClean="0">
                  <a:solidFill>
                    <a:srgbClr val="2A3674"/>
                  </a:solidFill>
                  <a:cs typeface="Times New Roman" pitchFamily="18" charset="0"/>
                  <a:sym typeface="Symbol" pitchFamily="18" charset="2"/>
                </a:rPr>
                <a:t>m</a:t>
              </a:r>
              <a:r>
                <a:rPr lang="en-US" altLang="en-US" sz="2800" baseline="-25000" dirty="0" smtClean="0">
                  <a:solidFill>
                    <a:srgbClr val="2A3674"/>
                  </a:solidFill>
                  <a:cs typeface="Times New Roman" pitchFamily="18" charset="0"/>
                  <a:sym typeface="Symbol" pitchFamily="18" charset="2"/>
                </a:rPr>
                <a:t>4</a:t>
              </a:r>
              <a:endParaRPr lang="en-US" altLang="en-US" sz="2800" baseline="-25000" dirty="0">
                <a:solidFill>
                  <a:srgbClr val="2A3674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35" name="AutoShape 19"/>
            <p:cNvSpPr>
              <a:spLocks/>
            </p:cNvSpPr>
            <p:nvPr/>
          </p:nvSpPr>
          <p:spPr bwMode="auto">
            <a:xfrm>
              <a:off x="4636" y="1110"/>
              <a:ext cx="144" cy="1603"/>
            </a:xfrm>
            <a:prstGeom prst="rightBrace">
              <a:avLst>
                <a:gd name="adj1" fmla="val 34224"/>
                <a:gd name="adj2" fmla="val 52759"/>
              </a:avLst>
            </a:prstGeom>
            <a:noFill/>
            <a:ln w="31750">
              <a:solidFill>
                <a:srgbClr val="729F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58" y="1785"/>
                  <a:ext cx="736" cy="3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2800" i="1" smtClean="0">
                            <a:solidFill>
                              <a:srgbClr val="66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sSubSup>
                          <m:sSubSupPr>
                            <m:ctrlPr>
                              <a:rPr lang="en-US" altLang="en-US" sz="2800" i="1" smtClean="0">
                                <a:solidFill>
                                  <a:srgbClr val="66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en-US" sz="2800" b="0" i="1" smtClean="0">
                                <a:solidFill>
                                  <a:srgbClr val="660000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solidFill>
                                  <a:srgbClr val="660000"/>
                                </a:solidFill>
                                <a:latin typeface="Cambria Math"/>
                                <a:ea typeface="Cambria Math"/>
                              </a:rPr>
                              <m:t>43</m:t>
                            </m:r>
                          </m:sub>
                          <m:sup>
                            <m:r>
                              <a:rPr lang="en-US" altLang="en-US" sz="2800" b="0" i="1" smtClean="0">
                                <a:solidFill>
                                  <a:srgbClr val="66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altLang="en-US" sz="2800" baseline="30000" dirty="0">
                    <a:solidFill>
                      <a:srgbClr val="660000"/>
                    </a:solidFill>
                  </a:endParaRPr>
                </a:p>
              </p:txBody>
            </p:sp>
          </mc:Choice>
          <mc:Fallback xmlns="">
            <p:sp>
              <p:nvSpPr>
                <p:cNvPr id="12336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58" y="1785"/>
                  <a:ext cx="736" cy="33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37" name="Text Box 21"/>
            <p:cNvSpPr txBox="1">
              <a:spLocks noChangeArrowheads="1"/>
            </p:cNvSpPr>
            <p:nvPr/>
          </p:nvSpPr>
          <p:spPr bwMode="auto">
            <a:xfrm>
              <a:off x="4876" y="3198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2A3674"/>
                  </a:solidFill>
                </a:rPr>
                <a:t>Solar</a:t>
              </a:r>
            </a:p>
          </p:txBody>
        </p:sp>
        <p:pic>
          <p:nvPicPr>
            <p:cNvPr id="12338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1082"/>
              <a:ext cx="600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9" name="Picture 2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" y="2714"/>
              <a:ext cx="600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0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3397"/>
              <a:ext cx="600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1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3492"/>
              <a:ext cx="600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418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096557"/>
            <a:ext cx="17145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9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2398210"/>
            <a:ext cx="9525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0" y="47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Relating Appearance and Disappearance Probabilities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85788" y="2212445"/>
            <a:ext cx="2901950" cy="809625"/>
            <a:chOff x="369" y="1415"/>
            <a:chExt cx="1828" cy="510"/>
          </a:xfrm>
        </p:grpSpPr>
        <p:sp>
          <p:nvSpPr>
            <p:cNvPr id="12319" name="Text Box 30"/>
            <p:cNvSpPr txBox="1">
              <a:spLocks noChangeArrowheads="1"/>
            </p:cNvSpPr>
            <p:nvPr/>
          </p:nvSpPr>
          <p:spPr bwMode="auto">
            <a:xfrm>
              <a:off x="369" y="1637"/>
              <a:ext cx="4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0000FF"/>
                  </a:solidFill>
                </a:rPr>
                <a:t>U</a:t>
              </a:r>
              <a:r>
                <a:rPr lang="en-US" altLang="en-US" baseline="-25000" dirty="0">
                  <a:solidFill>
                    <a:srgbClr val="0000FF"/>
                  </a:solidFill>
                </a:rPr>
                <a:t>e4</a:t>
              </a:r>
              <a:r>
                <a:rPr lang="en-US" altLang="en-US" baseline="30000" dirty="0">
                  <a:solidFill>
                    <a:srgbClr val="0000FF"/>
                  </a:solidFill>
                </a:rPr>
                <a:t>2</a:t>
              </a:r>
              <a:endParaRPr lang="en-US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2320" name="Text Box 31"/>
            <p:cNvSpPr txBox="1">
              <a:spLocks noChangeArrowheads="1"/>
            </p:cNvSpPr>
            <p:nvPr/>
          </p:nvSpPr>
          <p:spPr bwMode="auto">
            <a:xfrm>
              <a:off x="822" y="1633"/>
              <a:ext cx="4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008000"/>
                  </a:solidFill>
                </a:rPr>
                <a:t>U</a:t>
              </a:r>
              <a:r>
                <a:rPr lang="el-GR" altLang="en-US" baseline="-25000" dirty="0">
                  <a:solidFill>
                    <a:srgbClr val="008000"/>
                  </a:solidFill>
                  <a:cs typeface="Times New Roman" pitchFamily="18" charset="0"/>
                </a:rPr>
                <a:t>μ</a:t>
              </a:r>
              <a:r>
                <a:rPr lang="en-US" altLang="en-US" baseline="-25000" dirty="0">
                  <a:solidFill>
                    <a:srgbClr val="008000"/>
                  </a:solidFill>
                </a:rPr>
                <a:t>4</a:t>
              </a:r>
              <a:r>
                <a:rPr lang="en-US" altLang="en-US" baseline="30000" dirty="0">
                  <a:solidFill>
                    <a:srgbClr val="008000"/>
                  </a:solidFill>
                </a:rPr>
                <a:t>2</a:t>
              </a:r>
              <a:endParaRPr lang="en-US" altLang="en-US" dirty="0">
                <a:solidFill>
                  <a:srgbClr val="008000"/>
                </a:solidFill>
              </a:endParaRPr>
            </a:p>
          </p:txBody>
        </p:sp>
        <p:sp>
          <p:nvSpPr>
            <p:cNvPr id="12321" name="Text Box 32"/>
            <p:cNvSpPr txBox="1">
              <a:spLocks noChangeArrowheads="1"/>
            </p:cNvSpPr>
            <p:nvPr/>
          </p:nvSpPr>
          <p:spPr bwMode="auto">
            <a:xfrm>
              <a:off x="1260" y="1636"/>
              <a:ext cx="4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6600"/>
                  </a:solidFill>
                </a:rPr>
                <a:t>U</a:t>
              </a:r>
              <a:r>
                <a:rPr lang="el-GR" altLang="en-US" baseline="-25000" dirty="0">
                  <a:solidFill>
                    <a:srgbClr val="FF6600"/>
                  </a:solidFill>
                  <a:cs typeface="Times New Roman" pitchFamily="18" charset="0"/>
                </a:rPr>
                <a:t>τ</a:t>
              </a:r>
              <a:r>
                <a:rPr lang="en-US" altLang="en-US" baseline="-25000" dirty="0">
                  <a:solidFill>
                    <a:srgbClr val="FF6600"/>
                  </a:solidFill>
                </a:rPr>
                <a:t>4</a:t>
              </a:r>
              <a:r>
                <a:rPr lang="en-US" altLang="en-US" baseline="30000" dirty="0">
                  <a:solidFill>
                    <a:srgbClr val="FF6600"/>
                  </a:solidFill>
                </a:rPr>
                <a:t>2</a:t>
              </a:r>
              <a:endParaRPr lang="en-US" altLang="en-US" dirty="0">
                <a:solidFill>
                  <a:srgbClr val="FF6600"/>
                </a:solidFill>
              </a:endParaRPr>
            </a:p>
          </p:txBody>
        </p:sp>
        <p:sp>
          <p:nvSpPr>
            <p:cNvPr id="12322" name="Text Box 33"/>
            <p:cNvSpPr txBox="1">
              <a:spLocks noChangeArrowheads="1"/>
            </p:cNvSpPr>
            <p:nvPr/>
          </p:nvSpPr>
          <p:spPr bwMode="auto">
            <a:xfrm>
              <a:off x="1739" y="1636"/>
              <a:ext cx="4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800080"/>
                  </a:solidFill>
                </a:rPr>
                <a:t>U</a:t>
              </a:r>
              <a:r>
                <a:rPr lang="en-US" altLang="en-US" baseline="-25000" dirty="0">
                  <a:solidFill>
                    <a:srgbClr val="800080"/>
                  </a:solidFill>
                </a:rPr>
                <a:t>s4</a:t>
              </a:r>
              <a:r>
                <a:rPr lang="en-US" altLang="en-US" baseline="30000" dirty="0">
                  <a:solidFill>
                    <a:srgbClr val="800080"/>
                  </a:solidFill>
                </a:rPr>
                <a:t>2</a:t>
              </a:r>
              <a:endParaRPr lang="en-US" altLang="en-US" dirty="0">
                <a:solidFill>
                  <a:srgbClr val="800080"/>
                </a:solidFill>
              </a:endParaRPr>
            </a:p>
          </p:txBody>
        </p:sp>
        <p:sp>
          <p:nvSpPr>
            <p:cNvPr id="12323" name="Line 34"/>
            <p:cNvSpPr>
              <a:spLocks noChangeShapeType="1"/>
            </p:cNvSpPr>
            <p:nvPr/>
          </p:nvSpPr>
          <p:spPr bwMode="auto">
            <a:xfrm flipV="1">
              <a:off x="581" y="1415"/>
              <a:ext cx="414" cy="25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35"/>
            <p:cNvSpPr>
              <a:spLocks noChangeShapeType="1"/>
            </p:cNvSpPr>
            <p:nvPr/>
          </p:nvSpPr>
          <p:spPr bwMode="auto">
            <a:xfrm flipV="1">
              <a:off x="972" y="1421"/>
              <a:ext cx="67" cy="24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36"/>
            <p:cNvSpPr>
              <a:spLocks noChangeShapeType="1"/>
            </p:cNvSpPr>
            <p:nvPr/>
          </p:nvSpPr>
          <p:spPr bwMode="auto">
            <a:xfrm flipH="1" flipV="1">
              <a:off x="1090" y="1433"/>
              <a:ext cx="258" cy="24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37"/>
            <p:cNvSpPr>
              <a:spLocks noChangeShapeType="1"/>
            </p:cNvSpPr>
            <p:nvPr/>
          </p:nvSpPr>
          <p:spPr bwMode="auto">
            <a:xfrm flipH="1" flipV="1">
              <a:off x="1584" y="1434"/>
              <a:ext cx="258" cy="241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879475" y="3726915"/>
            <a:ext cx="73818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>
              <a:lnSpc>
                <a:spcPct val="119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en-US" dirty="0">
                <a:solidFill>
                  <a:srgbClr val="2A3674"/>
                </a:solidFill>
              </a:rPr>
              <a:t>P</a:t>
            </a:r>
            <a:r>
              <a:rPr lang="el-GR" altLang="en-US" baseline="-33000" dirty="0">
                <a:solidFill>
                  <a:srgbClr val="2A3674"/>
                </a:solidFill>
                <a:cs typeface="Times New Roman" pitchFamily="18" charset="0"/>
              </a:rPr>
              <a:t>μ</a:t>
            </a:r>
            <a:r>
              <a:rPr lang="en-GB" altLang="en-US" baseline="-33000" dirty="0">
                <a:solidFill>
                  <a:srgbClr val="2A3674"/>
                </a:solidFill>
              </a:rPr>
              <a:t>e</a:t>
            </a:r>
            <a:r>
              <a:rPr lang="en-GB" altLang="en-US" dirty="0">
                <a:solidFill>
                  <a:srgbClr val="2A3674"/>
                </a:solidFill>
              </a:rPr>
              <a:t> =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2443737" y="3742212"/>
            <a:ext cx="2371725" cy="43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>
              <a:lnSpc>
                <a:spcPct val="119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en-US" dirty="0">
                <a:solidFill>
                  <a:srgbClr val="2A3674"/>
                </a:solidFill>
              </a:rPr>
              <a:t>sin</a:t>
            </a:r>
            <a:r>
              <a:rPr lang="en-GB" altLang="en-US" baseline="33000" dirty="0">
                <a:solidFill>
                  <a:srgbClr val="2A3674"/>
                </a:solidFill>
              </a:rPr>
              <a:t>2</a:t>
            </a:r>
            <a:r>
              <a:rPr lang="en-GB" altLang="en-US" dirty="0">
                <a:solidFill>
                  <a:srgbClr val="2A3674"/>
                </a:solidFill>
              </a:rPr>
              <a:t>(1.27</a:t>
            </a:r>
            <a:r>
              <a:rPr lang="el-GR" altLang="en-US" dirty="0">
                <a:solidFill>
                  <a:srgbClr val="2A3674"/>
                </a:solidFill>
                <a:cs typeface="Times New Roman" pitchFamily="18" charset="0"/>
              </a:rPr>
              <a:t>Δ</a:t>
            </a:r>
            <a:r>
              <a:rPr lang="en-GB" altLang="en-US" i="1" dirty="0" smtClean="0">
                <a:solidFill>
                  <a:srgbClr val="2A3674"/>
                </a:solidFill>
              </a:rPr>
              <a:t>m</a:t>
            </a:r>
            <a:r>
              <a:rPr lang="en-GB" altLang="en-US" baseline="-25000" dirty="0" smtClean="0">
                <a:solidFill>
                  <a:srgbClr val="2A3674"/>
                </a:solidFill>
              </a:rPr>
              <a:t>43</a:t>
            </a:r>
            <a:r>
              <a:rPr lang="en-GB" altLang="en-US" baseline="30000" dirty="0" smtClean="0">
                <a:solidFill>
                  <a:srgbClr val="2A3674"/>
                </a:solidFill>
              </a:rPr>
              <a:t>2</a:t>
            </a:r>
            <a:r>
              <a:rPr lang="en-GB" altLang="en-US" dirty="0" smtClean="0">
                <a:solidFill>
                  <a:srgbClr val="2A3674"/>
                </a:solidFill>
              </a:rPr>
              <a:t>L/E</a:t>
            </a:r>
            <a:r>
              <a:rPr lang="en-GB" altLang="en-US" dirty="0">
                <a:solidFill>
                  <a:srgbClr val="2A3674"/>
                </a:solidFill>
              </a:rPr>
              <a:t>)</a:t>
            </a:r>
          </a:p>
        </p:txBody>
      </p:sp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1574800" y="3750727"/>
            <a:ext cx="9794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>
              <a:lnSpc>
                <a:spcPct val="119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altLang="en-US">
                <a:solidFill>
                  <a:srgbClr val="2A3674"/>
                </a:solidFill>
              </a:rPr>
              <a:t>sin</a:t>
            </a:r>
            <a:r>
              <a:rPr lang="en-GB" altLang="en-US" baseline="33000">
                <a:solidFill>
                  <a:srgbClr val="2A3674"/>
                </a:solidFill>
              </a:rPr>
              <a:t>2</a:t>
            </a:r>
            <a:r>
              <a:rPr lang="en-GB" altLang="en-US">
                <a:solidFill>
                  <a:srgbClr val="2A3674"/>
                </a:solidFill>
              </a:rPr>
              <a:t>2</a:t>
            </a:r>
            <a:r>
              <a:rPr lang="el-GR" altLang="en-US">
                <a:solidFill>
                  <a:srgbClr val="2A3674"/>
                </a:solidFill>
                <a:cs typeface="Times New Roman" pitchFamily="18" charset="0"/>
              </a:rPr>
              <a:t>θ</a:t>
            </a:r>
            <a:endParaRPr lang="en-GB" altLang="en-US">
              <a:solidFill>
                <a:srgbClr val="2A3674"/>
              </a:solidFill>
            </a:endParaRPr>
          </a:p>
        </p:txBody>
      </p:sp>
      <p:sp>
        <p:nvSpPr>
          <p:cNvPr id="59433" name="Text Box 41"/>
          <p:cNvSpPr txBox="1">
            <a:spLocks noChangeArrowheads="1"/>
          </p:cNvSpPr>
          <p:nvPr/>
        </p:nvSpPr>
        <p:spPr bwMode="auto">
          <a:xfrm>
            <a:off x="1438275" y="3776127"/>
            <a:ext cx="12509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743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2A3674"/>
                </a:solidFill>
              </a:rPr>
              <a:t>4</a:t>
            </a:r>
            <a:r>
              <a:rPr lang="en-US" altLang="en-US" dirty="0">
                <a:solidFill>
                  <a:srgbClr val="0000FF"/>
                </a:solidFill>
              </a:rPr>
              <a:t>U</a:t>
            </a:r>
            <a:r>
              <a:rPr lang="en-US" altLang="en-US" baseline="-25000" dirty="0">
                <a:solidFill>
                  <a:srgbClr val="0000FF"/>
                </a:solidFill>
              </a:rPr>
              <a:t>e4</a:t>
            </a:r>
            <a:r>
              <a:rPr lang="en-US" altLang="en-US" baseline="30000" dirty="0">
                <a:solidFill>
                  <a:srgbClr val="0000FF"/>
                </a:solidFill>
              </a:rPr>
              <a:t>2</a:t>
            </a:r>
            <a:r>
              <a:rPr lang="en-US" altLang="en-US" baseline="30000" dirty="0">
                <a:solidFill>
                  <a:srgbClr val="2A3674"/>
                </a:solidFill>
              </a:rPr>
              <a:t> </a:t>
            </a:r>
            <a:r>
              <a:rPr lang="en-US" altLang="en-US" dirty="0">
                <a:solidFill>
                  <a:srgbClr val="008000"/>
                </a:solidFill>
              </a:rPr>
              <a:t>U</a:t>
            </a:r>
            <a:r>
              <a:rPr lang="el-GR" altLang="en-US" baseline="-25000" dirty="0">
                <a:solidFill>
                  <a:srgbClr val="008000"/>
                </a:solidFill>
                <a:cs typeface="Times New Roman" pitchFamily="18" charset="0"/>
              </a:rPr>
              <a:t>μ</a:t>
            </a:r>
            <a:r>
              <a:rPr lang="en-US" altLang="en-US" baseline="-25000" dirty="0">
                <a:solidFill>
                  <a:srgbClr val="008000"/>
                </a:solidFill>
                <a:cs typeface="Times New Roman" pitchFamily="18" charset="0"/>
              </a:rPr>
              <a:t>4</a:t>
            </a:r>
            <a:r>
              <a:rPr lang="en-US" altLang="en-US" baseline="30000" dirty="0">
                <a:solidFill>
                  <a:srgbClr val="008000"/>
                </a:solidFill>
                <a:cs typeface="Times New Roman" pitchFamily="18" charset="0"/>
              </a:rPr>
              <a:t>2</a:t>
            </a:r>
            <a:endParaRPr lang="el-GR" altLang="en-US" baseline="-2500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0254" name="Text Box 42"/>
          <p:cNvSpPr txBox="1">
            <a:spLocks noChangeArrowheads="1"/>
          </p:cNvSpPr>
          <p:nvPr/>
        </p:nvSpPr>
        <p:spPr bwMode="auto">
          <a:xfrm>
            <a:off x="390525" y="3150652"/>
            <a:ext cx="482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660000"/>
                </a:solidFill>
              </a:rPr>
              <a:t>The appearance </a:t>
            </a:r>
            <a:r>
              <a:rPr lang="en-US" altLang="en-US" dirty="0" smtClean="0">
                <a:solidFill>
                  <a:srgbClr val="660000"/>
                </a:solidFill>
              </a:rPr>
              <a:t>probability (</a:t>
            </a:r>
            <a:r>
              <a:rPr lang="el-GR" dirty="0" smtClean="0">
                <a:solidFill>
                  <a:srgbClr val="660000"/>
                </a:solidFill>
              </a:rPr>
              <a:t>ν</a:t>
            </a:r>
            <a:r>
              <a:rPr lang="el-GR" baseline="-25000" dirty="0" smtClean="0">
                <a:solidFill>
                  <a:srgbClr val="660000"/>
                </a:solidFill>
              </a:rPr>
              <a:t>μ</a:t>
            </a:r>
            <a:r>
              <a:rPr lang="el-GR" dirty="0" smtClean="0">
                <a:solidFill>
                  <a:srgbClr val="660000"/>
                </a:solidFill>
              </a:rPr>
              <a:t>→</a:t>
            </a:r>
            <a:r>
              <a:rPr lang="el-GR" dirty="0">
                <a:solidFill>
                  <a:srgbClr val="660000"/>
                </a:solidFill>
              </a:rPr>
              <a:t>ν</a:t>
            </a:r>
            <a:r>
              <a:rPr lang="en-US" baseline="-25000" dirty="0" smtClean="0">
                <a:solidFill>
                  <a:srgbClr val="660000"/>
                </a:solidFill>
              </a:rPr>
              <a:t>e</a:t>
            </a:r>
            <a:r>
              <a:rPr lang="en-US" dirty="0" smtClean="0">
                <a:solidFill>
                  <a:srgbClr val="660000"/>
                </a:solidFill>
              </a:rPr>
              <a:t>)</a:t>
            </a:r>
            <a:r>
              <a:rPr lang="en-US" altLang="en-US" dirty="0" smtClean="0">
                <a:solidFill>
                  <a:srgbClr val="660000"/>
                </a:solidFill>
              </a:rPr>
              <a:t>:</a:t>
            </a:r>
            <a:endParaRPr lang="en-US" altLang="en-US" dirty="0">
              <a:solidFill>
                <a:srgbClr val="660000"/>
              </a:solidFill>
            </a:endParaRPr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390525" y="4296820"/>
            <a:ext cx="482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660000"/>
                </a:solidFill>
              </a:rPr>
              <a:t>The </a:t>
            </a:r>
            <a:r>
              <a:rPr lang="el-GR" altLang="en-US" dirty="0" smtClean="0">
                <a:solidFill>
                  <a:srgbClr val="660000"/>
                </a:solidFill>
              </a:rPr>
              <a:t>ν</a:t>
            </a:r>
            <a:r>
              <a:rPr lang="en-US" altLang="en-US" baseline="-25000" dirty="0" smtClean="0">
                <a:solidFill>
                  <a:srgbClr val="660000"/>
                </a:solidFill>
              </a:rPr>
              <a:t>e</a:t>
            </a:r>
            <a:r>
              <a:rPr lang="en-US" altLang="en-US" dirty="0" smtClean="0">
                <a:solidFill>
                  <a:srgbClr val="660000"/>
                </a:solidFill>
              </a:rPr>
              <a:t> disappearance </a:t>
            </a:r>
            <a:r>
              <a:rPr lang="en-US" altLang="en-US" dirty="0">
                <a:solidFill>
                  <a:srgbClr val="660000"/>
                </a:solidFill>
              </a:rPr>
              <a:t>probability:</a:t>
            </a:r>
          </a:p>
        </p:txBody>
      </p:sp>
      <p:sp>
        <p:nvSpPr>
          <p:cNvPr id="12304" name="Text Box 44"/>
          <p:cNvSpPr txBox="1">
            <a:spLocks noChangeArrowheads="1"/>
          </p:cNvSpPr>
          <p:nvPr/>
        </p:nvSpPr>
        <p:spPr bwMode="auto">
          <a:xfrm>
            <a:off x="235394" y="765046"/>
            <a:ext cx="4173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2A3674"/>
                </a:solidFill>
              </a:rPr>
              <a:t>With a single sterile neutrino we get a 4×4 PMNS mixing matrix and 3 independent </a:t>
            </a:r>
            <a:r>
              <a:rPr lang="el-GR" altLang="en-US" dirty="0" smtClean="0">
                <a:solidFill>
                  <a:srgbClr val="2A3674"/>
                </a:solidFill>
              </a:rPr>
              <a:t>Δ</a:t>
            </a:r>
            <a:r>
              <a:rPr lang="en-US" altLang="en-US" i="1" dirty="0" smtClean="0">
                <a:solidFill>
                  <a:srgbClr val="2A3674"/>
                </a:solidFill>
              </a:rPr>
              <a:t>m</a:t>
            </a:r>
            <a:r>
              <a:rPr lang="en-US" altLang="en-US" baseline="30000" dirty="0" smtClean="0">
                <a:solidFill>
                  <a:srgbClr val="2A3674"/>
                </a:solidFill>
              </a:rPr>
              <a:t>2</a:t>
            </a:r>
            <a:r>
              <a:rPr lang="en-US" altLang="en-US" dirty="0" smtClean="0">
                <a:solidFill>
                  <a:srgbClr val="2A3674"/>
                </a:solidFill>
              </a:rPr>
              <a:t>s.</a:t>
            </a:r>
            <a:endParaRPr lang="en-US" altLang="en-US" dirty="0">
              <a:solidFill>
                <a:srgbClr val="2A3674"/>
              </a:solidFill>
            </a:endParaRPr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Jonathan Link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201049"/>
              </p:ext>
            </p:extLst>
          </p:nvPr>
        </p:nvGraphicFramePr>
        <p:xfrm>
          <a:off x="4498975" y="701675"/>
          <a:ext cx="4283075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11" imgW="2209680" imgH="812520" progId="Equation.3">
                  <p:embed/>
                </p:oleObj>
              </mc:Choice>
              <mc:Fallback>
                <p:oleObj name="Equation" r:id="rId11" imgW="22096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701675"/>
                        <a:ext cx="4283075" cy="157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24912" y="5354239"/>
            <a:ext cx="5108575" cy="1057282"/>
            <a:chOff x="424912" y="5354239"/>
            <a:chExt cx="5108575" cy="1057282"/>
          </a:xfrm>
        </p:grpSpPr>
        <p:sp>
          <p:nvSpPr>
            <p:cNvPr id="63" name="Text Box 3"/>
            <p:cNvSpPr txBox="1">
              <a:spLocks noChangeArrowheads="1"/>
            </p:cNvSpPr>
            <p:nvPr/>
          </p:nvSpPr>
          <p:spPr bwMode="auto">
            <a:xfrm>
              <a:off x="650337" y="5949558"/>
              <a:ext cx="4883150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9144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 smtClean="0">
                  <a:solidFill>
                    <a:srgbClr val="2A3674"/>
                  </a:solidFill>
                </a:rPr>
                <a:t>P</a:t>
              </a:r>
              <a:r>
                <a:rPr lang="el-GR" altLang="en-US" baseline="-25000" dirty="0" smtClean="0">
                  <a:solidFill>
                    <a:srgbClr val="2A3674"/>
                  </a:solidFill>
                </a:rPr>
                <a:t>μμ</a:t>
              </a:r>
              <a:r>
                <a:rPr lang="en-US" altLang="en-US" dirty="0" smtClean="0">
                  <a:solidFill>
                    <a:srgbClr val="2A3674"/>
                  </a:solidFill>
                </a:rPr>
                <a:t> </a:t>
              </a:r>
              <a:r>
                <a:rPr lang="en-US" altLang="en-US" dirty="0" smtClean="0">
                  <a:solidFill>
                    <a:srgbClr val="2A3674"/>
                  </a:solidFill>
                  <a:cs typeface="Times New Roman" pitchFamily="18" charset="0"/>
                </a:rPr>
                <a:t>≈</a:t>
              </a:r>
              <a:r>
                <a:rPr lang="en-US" altLang="en-US" dirty="0" smtClean="0">
                  <a:solidFill>
                    <a:srgbClr val="2A3674"/>
                  </a:solidFill>
                </a:rPr>
                <a:t> 4</a:t>
              </a:r>
              <a:r>
                <a:rPr lang="en-US" altLang="en-US" dirty="0" smtClean="0">
                  <a:solidFill>
                    <a:srgbClr val="008000"/>
                  </a:solidFill>
                </a:rPr>
                <a:t>U</a:t>
              </a:r>
              <a:r>
                <a:rPr lang="en-US" altLang="en-US" baseline="-25000" dirty="0" smtClean="0">
                  <a:solidFill>
                    <a:srgbClr val="008000"/>
                  </a:solidFill>
                </a:rPr>
                <a:t>μ4</a:t>
              </a:r>
              <a:r>
                <a:rPr lang="en-US" altLang="en-US" baseline="30000" dirty="0" smtClean="0">
                  <a:solidFill>
                    <a:srgbClr val="008000"/>
                  </a:solidFill>
                </a:rPr>
                <a:t>2</a:t>
              </a:r>
              <a:r>
                <a:rPr lang="en-US" altLang="en-US" baseline="30000" dirty="0" smtClean="0">
                  <a:solidFill>
                    <a:srgbClr val="2A3674"/>
                  </a:solidFill>
                </a:rPr>
                <a:t> </a:t>
              </a:r>
              <a:r>
                <a:rPr lang="en-US" altLang="en-US" dirty="0">
                  <a:solidFill>
                    <a:srgbClr val="800080"/>
                  </a:solidFill>
                </a:rPr>
                <a:t>U</a:t>
              </a:r>
              <a:r>
                <a:rPr lang="en-US" altLang="en-US" baseline="-25000" dirty="0">
                  <a:solidFill>
                    <a:srgbClr val="800080"/>
                  </a:solidFill>
                  <a:cs typeface="Times New Roman" pitchFamily="18" charset="0"/>
                </a:rPr>
                <a:t>s4</a:t>
              </a:r>
              <a:r>
                <a:rPr lang="en-US" altLang="en-US" baseline="30000" dirty="0">
                  <a:solidFill>
                    <a:srgbClr val="800080"/>
                  </a:solidFill>
                  <a:cs typeface="Times New Roman" pitchFamily="18" charset="0"/>
                </a:rPr>
                <a:t>2</a:t>
              </a:r>
              <a:r>
                <a:rPr lang="en-US" altLang="en-US" baseline="30000" dirty="0">
                  <a:solidFill>
                    <a:srgbClr val="2A3674"/>
                  </a:solidFill>
                  <a:cs typeface="Times New Roman" pitchFamily="18" charset="0"/>
                </a:rPr>
                <a:t> </a:t>
              </a:r>
              <a:r>
                <a:rPr lang="en-GB" altLang="en-US" dirty="0">
                  <a:solidFill>
                    <a:srgbClr val="2A3674"/>
                  </a:solidFill>
                </a:rPr>
                <a:t>sin</a:t>
              </a:r>
              <a:r>
                <a:rPr lang="en-GB" altLang="en-US" baseline="30000" dirty="0">
                  <a:solidFill>
                    <a:srgbClr val="2A3674"/>
                  </a:solidFill>
                </a:rPr>
                <a:t>2</a:t>
              </a:r>
              <a:r>
                <a:rPr lang="en-GB" altLang="en-US" dirty="0">
                  <a:solidFill>
                    <a:srgbClr val="2A3674"/>
                  </a:solidFill>
                </a:rPr>
                <a:t>(1.27</a:t>
              </a:r>
              <a:r>
                <a:rPr lang="el-GR" altLang="en-US" dirty="0">
                  <a:solidFill>
                    <a:srgbClr val="2A3674"/>
                  </a:solidFill>
                </a:rPr>
                <a:t>Δ</a:t>
              </a:r>
              <a:r>
                <a:rPr lang="en-GB" altLang="en-US" i="1" dirty="0" smtClean="0">
                  <a:solidFill>
                    <a:srgbClr val="2A3674"/>
                  </a:solidFill>
                </a:rPr>
                <a:t>m</a:t>
              </a:r>
              <a:r>
                <a:rPr lang="en-GB" altLang="en-US" baseline="-25000" dirty="0" smtClean="0">
                  <a:solidFill>
                    <a:srgbClr val="2A3674"/>
                  </a:solidFill>
                </a:rPr>
                <a:t>43</a:t>
              </a:r>
              <a:r>
                <a:rPr lang="en-GB" altLang="en-US" baseline="30000" dirty="0" smtClean="0">
                  <a:solidFill>
                    <a:srgbClr val="2A3674"/>
                  </a:solidFill>
                </a:rPr>
                <a:t>2</a:t>
              </a:r>
              <a:r>
                <a:rPr lang="en-GB" altLang="en-US" dirty="0" smtClean="0">
                  <a:solidFill>
                    <a:srgbClr val="2A3674"/>
                  </a:solidFill>
                </a:rPr>
                <a:t>L/E)</a:t>
              </a:r>
              <a:r>
                <a:rPr lang="en-US" altLang="en-US" dirty="0" smtClean="0">
                  <a:solidFill>
                    <a:srgbClr val="2A3674"/>
                  </a:solidFill>
                </a:rPr>
                <a:t> </a:t>
              </a:r>
              <a:endParaRPr lang="el-GR" altLang="en-US" dirty="0">
                <a:solidFill>
                  <a:srgbClr val="2A3674"/>
                </a:solidFill>
              </a:endParaRPr>
            </a:p>
          </p:txBody>
        </p:sp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941385" y="6205158"/>
              <a:ext cx="96838" cy="150813"/>
            </a:xfrm>
            <a:prstGeom prst="line">
              <a:avLst/>
            </a:prstGeom>
            <a:noFill/>
            <a:ln w="19050">
              <a:solidFill>
                <a:srgbClr val="2A36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Box 43"/>
            <p:cNvSpPr txBox="1">
              <a:spLocks noChangeArrowheads="1"/>
            </p:cNvSpPr>
            <p:nvPr/>
          </p:nvSpPr>
          <p:spPr bwMode="auto">
            <a:xfrm>
              <a:off x="424912" y="5354239"/>
              <a:ext cx="48212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660000"/>
                  </a:solidFill>
                </a:rPr>
                <a:t>The </a:t>
              </a:r>
              <a:r>
                <a:rPr lang="el-GR" altLang="en-US" dirty="0" smtClean="0">
                  <a:solidFill>
                    <a:srgbClr val="660000"/>
                  </a:solidFill>
                </a:rPr>
                <a:t>ν</a:t>
              </a:r>
              <a:r>
                <a:rPr lang="el-GR" altLang="en-US" baseline="-25000" dirty="0" smtClean="0">
                  <a:solidFill>
                    <a:srgbClr val="660000"/>
                  </a:solidFill>
                </a:rPr>
                <a:t>μ</a:t>
              </a:r>
              <a:r>
                <a:rPr lang="en-US" altLang="en-US" dirty="0" smtClean="0">
                  <a:solidFill>
                    <a:srgbClr val="660000"/>
                  </a:solidFill>
                </a:rPr>
                <a:t> disappearance </a:t>
              </a:r>
              <a:r>
                <a:rPr lang="en-US" altLang="en-US" dirty="0">
                  <a:solidFill>
                    <a:srgbClr val="660000"/>
                  </a:solidFill>
                </a:rPr>
                <a:t>probability:</a:t>
              </a:r>
            </a:p>
          </p:txBody>
        </p:sp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718609"/>
            <a:ext cx="591657" cy="154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1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46996 -0.041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7" y="-21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59419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3594 1.11111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03802 -4.81481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6" grpId="0"/>
      <p:bldP spid="59430" grpId="0"/>
      <p:bldP spid="59431" grpId="0"/>
      <p:bldP spid="59432" grpId="0"/>
      <p:bldP spid="59432" grpId="1"/>
      <p:bldP spid="59433" grpId="0" animBg="1"/>
      <p:bldP spid="10254" grpId="0"/>
      <p:bldP spid="594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Appearance vs. Disappearance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Jonathan Link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406" y="604185"/>
                <a:ext cx="8292974" cy="5977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7472" indent="-347472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2A3674"/>
                    </a:solidFill>
                  </a:rPr>
                  <a:t>Since any 4</a:t>
                </a:r>
                <a:r>
                  <a:rPr lang="en-US" sz="2000" baseline="30000" dirty="0">
                    <a:solidFill>
                      <a:srgbClr val="2A3674"/>
                    </a:solidFill>
                  </a:rPr>
                  <a:t>th</a:t>
                </a:r>
                <a:r>
                  <a:rPr lang="en-US" sz="2000" dirty="0">
                    <a:solidFill>
                      <a:srgbClr val="2A3674"/>
                    </a:solidFill>
                  </a:rPr>
                  <a:t> mass state is predominantly sterile  (U</a:t>
                </a:r>
                <a:r>
                  <a:rPr lang="en-US" sz="2000" baseline="-25000" dirty="0">
                    <a:solidFill>
                      <a:srgbClr val="2A3674"/>
                    </a:solidFill>
                  </a:rPr>
                  <a:t>s4</a:t>
                </a:r>
                <a:r>
                  <a:rPr lang="en-US" sz="2000" dirty="0">
                    <a:solidFill>
                      <a:srgbClr val="2A3674"/>
                    </a:solidFill>
                  </a:rPr>
                  <a:t> ≈1), 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μe</m:t>
                          </m:r>
                        </m:sub>
                      </m:sSub>
                      <m:r>
                        <a:rPr lang="en-US" sz="2000">
                          <a:solidFill>
                            <a:srgbClr val="2A3674"/>
                          </a:solidFill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ee</m:t>
                          </m:r>
                        </m:sub>
                      </m:sSub>
                      <m:r>
                        <a:rPr lang="en-US" sz="2000">
                          <a:solidFill>
                            <a:srgbClr val="2A3674"/>
                          </a:solidFill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μμ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>
                          <a:solidFill>
                            <a:srgbClr val="2A3674"/>
                          </a:solidFill>
                        </a:rPr>
                        <m:t>       </m:t>
                      </m:r>
                      <m:r>
                        <m:rPr>
                          <m:nor/>
                        </m:rPr>
                        <a:rPr lang="en-US" sz="2000" dirty="0" smtClean="0">
                          <a:solidFill>
                            <a:srgbClr val="FF6600"/>
                          </a:solidFill>
                        </a:rPr>
                        <m:t>or</m:t>
                      </m:r>
                      <m:r>
                        <m:rPr>
                          <m:nor/>
                        </m:rPr>
                        <a:rPr lang="en-US" sz="2000" dirty="0" smtClean="0">
                          <a:solidFill>
                            <a:srgbClr val="FF6600"/>
                          </a:solidFill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2A3674"/>
                          </a:solidFill>
                        </a:rPr>
                        <m:t>sin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2A3674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l-GR" sz="2000" dirty="0">
                          <a:solidFill>
                            <a:srgbClr val="2A3674"/>
                          </a:solidFill>
                        </a:rPr>
                        <m:t>θ</m:t>
                      </m:r>
                      <m:r>
                        <m:rPr>
                          <m:nor/>
                        </m:rPr>
                        <a:rPr lang="el-GR" sz="2000" baseline="-25000" dirty="0">
                          <a:solidFill>
                            <a:srgbClr val="2A3674"/>
                          </a:solidFill>
                        </a:rPr>
                        <m:t>μ</m:t>
                      </m:r>
                      <m:r>
                        <m:rPr>
                          <m:nor/>
                        </m:rPr>
                        <a:rPr lang="en-US" sz="2000" baseline="-25000" dirty="0">
                          <a:solidFill>
                            <a:srgbClr val="2A3674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en-US" sz="2000" b="0" i="0" dirty="0" smtClean="0">
                          <a:solidFill>
                            <a:srgbClr val="2A3674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2A3674"/>
                          </a:solidFill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2A3674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dirty="0">
                          <a:solidFill>
                            <a:srgbClr val="2A3674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2A3674"/>
                          </a:solidFill>
                        </a:rPr>
                        <m:t>sin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2A3674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l-GR" sz="2000" dirty="0">
                          <a:solidFill>
                            <a:srgbClr val="2A3674"/>
                          </a:solidFill>
                        </a:rPr>
                        <m:t>θ</m:t>
                      </m:r>
                      <m:r>
                        <m:rPr>
                          <m:nor/>
                        </m:rPr>
                        <a:rPr lang="en-US" sz="2000" baseline="-25000" dirty="0" err="1">
                          <a:solidFill>
                            <a:srgbClr val="2A3674"/>
                          </a:solidFill>
                        </a:rPr>
                        <m:t>ee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2A3674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2A3674"/>
                          </a:solidFill>
                        </a:rPr>
                        <m:t>sin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2A3674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l-GR" sz="2000" dirty="0">
                          <a:solidFill>
                            <a:srgbClr val="2A3674"/>
                          </a:solidFill>
                        </a:rPr>
                        <m:t>θ</m:t>
                      </m:r>
                      <m:r>
                        <m:rPr>
                          <m:nor/>
                        </m:rPr>
                        <a:rPr lang="el-GR" sz="2000" baseline="-25000" dirty="0">
                          <a:solidFill>
                            <a:srgbClr val="2A3674"/>
                          </a:solidFill>
                        </a:rPr>
                        <m:t>μμ</m:t>
                      </m:r>
                    </m:oMath>
                  </m:oMathPara>
                </a14:m>
                <a:endParaRPr lang="en-US" sz="2000" baseline="-25000" dirty="0">
                  <a:solidFill>
                    <a:srgbClr val="2A3674"/>
                  </a:solidFill>
                </a:endParaRPr>
              </a:p>
              <a:p>
                <a:pPr marL="347472" indent="-347472">
                  <a:spcAft>
                    <a:spcPts val="1200"/>
                  </a:spcAft>
                  <a:buFont typeface="+mj-lt"/>
                  <a:buAutoNum type="arabicPeriod" startAt="2"/>
                </a:pPr>
                <a:r>
                  <a:rPr lang="en-US" sz="2000" dirty="0" smtClean="0">
                    <a:solidFill>
                      <a:srgbClr val="660000"/>
                    </a:solidFill>
                  </a:rPr>
                  <a:t>Since P</a:t>
                </a:r>
                <a:r>
                  <a:rPr lang="el-GR" sz="2000" baseline="-25000" dirty="0" smtClean="0">
                    <a:solidFill>
                      <a:srgbClr val="660000"/>
                    </a:solidFill>
                  </a:rPr>
                  <a:t>μ</a:t>
                </a:r>
                <a:r>
                  <a:rPr lang="en-US" sz="2000" baseline="-25000" dirty="0" smtClean="0">
                    <a:solidFill>
                      <a:srgbClr val="660000"/>
                    </a:solidFill>
                  </a:rPr>
                  <a:t>e</a:t>
                </a:r>
                <a:r>
                  <a:rPr lang="en-US" sz="2000" dirty="0" smtClean="0">
                    <a:solidFill>
                      <a:srgbClr val="660000"/>
                    </a:solidFill>
                  </a:rPr>
                  <a:t> </a:t>
                </a:r>
                <a:r>
                  <a:rPr lang="en-US" sz="2000" dirty="0">
                    <a:solidFill>
                      <a:srgbClr val="660000"/>
                    </a:solidFill>
                  </a:rPr>
                  <a:t>depends on  both </a:t>
                </a:r>
                <a:r>
                  <a:rPr lang="en-US" sz="2000" dirty="0" smtClean="0">
                    <a:solidFill>
                      <a:srgbClr val="660000"/>
                    </a:solidFill>
                  </a:rPr>
                  <a:t>U</a:t>
                </a:r>
                <a:r>
                  <a:rPr lang="en-US" sz="2000" baseline="-25000" dirty="0" smtClean="0">
                    <a:solidFill>
                      <a:srgbClr val="660000"/>
                    </a:solidFill>
                  </a:rPr>
                  <a:t>e4</a:t>
                </a:r>
                <a:r>
                  <a:rPr lang="en-US" sz="2000" dirty="0" smtClean="0">
                    <a:solidFill>
                      <a:srgbClr val="660000"/>
                    </a:solidFill>
                  </a:rPr>
                  <a:t> </a:t>
                </a:r>
                <a:r>
                  <a:rPr lang="en-US" sz="2000" dirty="0">
                    <a:solidFill>
                      <a:srgbClr val="660000"/>
                    </a:solidFill>
                  </a:rPr>
                  <a:t>and </a:t>
                </a:r>
                <a:r>
                  <a:rPr lang="en-US" sz="2000" dirty="0" smtClean="0">
                    <a:solidFill>
                      <a:srgbClr val="660000"/>
                    </a:solidFill>
                  </a:rPr>
                  <a:t>U</a:t>
                </a:r>
                <a:r>
                  <a:rPr lang="el-GR" sz="2000" baseline="-25000" dirty="0" smtClean="0">
                    <a:solidFill>
                      <a:srgbClr val="660000"/>
                    </a:solidFill>
                  </a:rPr>
                  <a:t>μ</a:t>
                </a:r>
                <a:r>
                  <a:rPr lang="en-US" sz="2000" baseline="-25000" dirty="0">
                    <a:solidFill>
                      <a:srgbClr val="660000"/>
                    </a:solidFill>
                  </a:rPr>
                  <a:t>4</a:t>
                </a:r>
                <a:r>
                  <a:rPr lang="en-US" sz="2000" dirty="0" smtClean="0">
                    <a:solidFill>
                      <a:srgbClr val="660000"/>
                    </a:solidFill>
                  </a:rPr>
                  <a:t>, </a:t>
                </a:r>
                <a:r>
                  <a:rPr lang="en-US" sz="2000" dirty="0">
                    <a:solidFill>
                      <a:srgbClr val="660000"/>
                    </a:solidFill>
                  </a:rPr>
                  <a:t>you can have </a:t>
                </a:r>
                <a:r>
                  <a:rPr lang="el-GR" sz="2000" dirty="0" smtClean="0">
                    <a:solidFill>
                      <a:srgbClr val="660000"/>
                    </a:solidFill>
                  </a:rPr>
                  <a:t>ν</a:t>
                </a:r>
                <a:r>
                  <a:rPr lang="en-US" sz="2000" baseline="-25000" dirty="0" smtClean="0">
                    <a:solidFill>
                      <a:srgbClr val="660000"/>
                    </a:solidFill>
                  </a:rPr>
                  <a:t>e</a:t>
                </a:r>
                <a:r>
                  <a:rPr lang="en-US" sz="2000" dirty="0" smtClean="0">
                    <a:solidFill>
                      <a:srgbClr val="660000"/>
                    </a:solidFill>
                  </a:rPr>
                  <a:t> </a:t>
                </a:r>
                <a:r>
                  <a:rPr lang="en-US" sz="2000" dirty="0">
                    <a:solidFill>
                      <a:srgbClr val="660000"/>
                    </a:solidFill>
                  </a:rPr>
                  <a:t>disappearance without </a:t>
                </a:r>
                <a:r>
                  <a:rPr lang="el-GR" sz="2000" dirty="0" smtClean="0">
                    <a:solidFill>
                      <a:srgbClr val="660000"/>
                    </a:solidFill>
                  </a:rPr>
                  <a:t>ν</a:t>
                </a:r>
                <a:r>
                  <a:rPr lang="en-US" sz="2000" baseline="-25000" dirty="0" smtClean="0">
                    <a:solidFill>
                      <a:srgbClr val="660000"/>
                    </a:solidFill>
                  </a:rPr>
                  <a:t>e</a:t>
                </a:r>
                <a:r>
                  <a:rPr lang="en-US" sz="2000" dirty="0" smtClean="0">
                    <a:solidFill>
                      <a:srgbClr val="660000"/>
                    </a:solidFill>
                  </a:rPr>
                  <a:t> </a:t>
                </a:r>
                <a:r>
                  <a:rPr lang="en-US" sz="2000" dirty="0">
                    <a:solidFill>
                      <a:srgbClr val="660000"/>
                    </a:solidFill>
                  </a:rPr>
                  <a:t>appearance, but you can’t have </a:t>
                </a:r>
                <a:r>
                  <a:rPr lang="el-GR" sz="2000" dirty="0" smtClean="0">
                    <a:solidFill>
                      <a:srgbClr val="660000"/>
                    </a:solidFill>
                  </a:rPr>
                  <a:t>ν</a:t>
                </a:r>
                <a:r>
                  <a:rPr lang="en-US" sz="2000" baseline="-25000" dirty="0" smtClean="0">
                    <a:solidFill>
                      <a:srgbClr val="660000"/>
                    </a:solidFill>
                  </a:rPr>
                  <a:t>e</a:t>
                </a:r>
                <a:r>
                  <a:rPr lang="en-US" sz="2000" dirty="0" smtClean="0">
                    <a:solidFill>
                      <a:srgbClr val="660000"/>
                    </a:solidFill>
                  </a:rPr>
                  <a:t> </a:t>
                </a:r>
                <a:r>
                  <a:rPr lang="en-US" sz="2000" dirty="0">
                    <a:solidFill>
                      <a:srgbClr val="660000"/>
                    </a:solidFill>
                  </a:rPr>
                  <a:t>appearance without </a:t>
                </a:r>
                <a:r>
                  <a:rPr lang="el-GR" sz="2000" dirty="0" smtClean="0">
                    <a:solidFill>
                      <a:srgbClr val="660000"/>
                    </a:solidFill>
                  </a:rPr>
                  <a:t>ν</a:t>
                </a:r>
                <a:r>
                  <a:rPr lang="el-GR" sz="2000" baseline="-25000" dirty="0" smtClean="0">
                    <a:solidFill>
                      <a:srgbClr val="660000"/>
                    </a:solidFill>
                  </a:rPr>
                  <a:t>μ</a:t>
                </a:r>
                <a:r>
                  <a:rPr lang="en-US" sz="2000" dirty="0" smtClean="0">
                    <a:solidFill>
                      <a:srgbClr val="660000"/>
                    </a:solidFill>
                  </a:rPr>
                  <a:t> </a:t>
                </a:r>
                <a:r>
                  <a:rPr lang="en-US" sz="2000" dirty="0">
                    <a:solidFill>
                      <a:srgbClr val="660000"/>
                    </a:solidFill>
                  </a:rPr>
                  <a:t>disappearance.  </a:t>
                </a:r>
                <a:endParaRPr lang="en-US" sz="2000" dirty="0" smtClean="0">
                  <a:solidFill>
                    <a:srgbClr val="660000"/>
                  </a:solidFill>
                </a:endParaRPr>
              </a:p>
              <a:p>
                <a:pPr marL="347472" indent="-347472">
                  <a:spcAft>
                    <a:spcPts val="1200"/>
                  </a:spcAft>
                  <a:buFont typeface="+mj-lt"/>
                  <a:buAutoNum type="arabicPeriod" startAt="2"/>
                </a:pPr>
                <a:endParaRPr lang="en-US" sz="2000" dirty="0">
                  <a:solidFill>
                    <a:srgbClr val="660000"/>
                  </a:solidFill>
                </a:endParaRPr>
              </a:p>
              <a:p>
                <a:pPr marL="347472" indent="-347472">
                  <a:spcAft>
                    <a:spcPts val="1200"/>
                  </a:spcAft>
                  <a:buFont typeface="+mj-lt"/>
                  <a:buAutoNum type="arabicPeriod" startAt="2"/>
                </a:pPr>
                <a:endParaRPr lang="en-US" sz="2000" dirty="0" smtClean="0">
                  <a:solidFill>
                    <a:srgbClr val="660000"/>
                  </a:solidFill>
                </a:endParaRPr>
              </a:p>
              <a:p>
                <a:pPr marL="347472" indent="-347472">
                  <a:spcAft>
                    <a:spcPts val="1200"/>
                  </a:spcAft>
                  <a:buFont typeface="+mj-lt"/>
                  <a:buAutoNum type="arabicPeriod" startAt="2"/>
                </a:pPr>
                <a:endParaRPr lang="en-US" sz="2000" dirty="0">
                  <a:solidFill>
                    <a:srgbClr val="660000"/>
                  </a:solidFill>
                </a:endParaRPr>
              </a:p>
              <a:p>
                <a:pPr marL="347472" indent="-347472">
                  <a:spcAft>
                    <a:spcPts val="1200"/>
                  </a:spcAft>
                  <a:buFont typeface="+mj-lt"/>
                  <a:buAutoNum type="arabicPeriod" startAt="2"/>
                </a:pPr>
                <a:endParaRPr lang="en-US" sz="2000" dirty="0" smtClean="0">
                  <a:solidFill>
                    <a:srgbClr val="660000"/>
                  </a:solidFill>
                </a:endParaRPr>
              </a:p>
              <a:p>
                <a:pPr marL="347472" indent="-347472">
                  <a:spcAft>
                    <a:spcPts val="1200"/>
                  </a:spcAft>
                  <a:buFont typeface="+mj-lt"/>
                  <a:buAutoNum type="arabicPeriod" startAt="2"/>
                </a:pPr>
                <a:endParaRPr lang="en-US" sz="2000" dirty="0" smtClean="0">
                  <a:solidFill>
                    <a:srgbClr val="660000"/>
                  </a:solidFill>
                </a:endParaRPr>
              </a:p>
              <a:p>
                <a:pPr marL="342900" indent="-342900">
                  <a:spcAft>
                    <a:spcPts val="1200"/>
                  </a:spcAft>
                  <a:buFont typeface="+mj-lt"/>
                  <a:buAutoNum type="arabicPeriod" startAt="2"/>
                </a:pPr>
                <a:endParaRPr lang="en-US" sz="2000" dirty="0" smtClean="0">
                  <a:solidFill>
                    <a:srgbClr val="2A3674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rgbClr val="2A3674"/>
                    </a:solidFill>
                  </a:rPr>
                  <a:t>The absence of </a:t>
                </a:r>
                <a:r>
                  <a:rPr lang="el-GR" sz="2000" dirty="0">
                    <a:solidFill>
                      <a:srgbClr val="2A3674"/>
                    </a:solidFill>
                  </a:rPr>
                  <a:t>ν</a:t>
                </a:r>
                <a:r>
                  <a:rPr lang="el-GR" sz="2000" baseline="-25000" dirty="0">
                    <a:solidFill>
                      <a:srgbClr val="2A3674"/>
                    </a:solidFill>
                  </a:rPr>
                  <a:t>μ</a:t>
                </a:r>
                <a:r>
                  <a:rPr lang="en-US" sz="2000" dirty="0">
                    <a:solidFill>
                      <a:srgbClr val="2A3674"/>
                    </a:solidFill>
                  </a:rPr>
                  <a:t> disappearance is a huge problem for the LSND and </a:t>
                </a:r>
                <a:r>
                  <a:rPr lang="en-US" sz="2000" dirty="0" err="1">
                    <a:solidFill>
                      <a:srgbClr val="2A3674"/>
                    </a:solidFill>
                  </a:rPr>
                  <a:t>MiniBooNE</a:t>
                </a:r>
                <a:r>
                  <a:rPr lang="en-US" sz="2000" dirty="0">
                    <a:solidFill>
                      <a:srgbClr val="2A3674"/>
                    </a:solidFill>
                  </a:rPr>
                  <a:t> signals, while the </a:t>
                </a:r>
                <a:r>
                  <a:rPr lang="el-GR" sz="2000" dirty="0">
                    <a:solidFill>
                      <a:srgbClr val="2A3674"/>
                    </a:solidFill>
                  </a:rPr>
                  <a:t>ν</a:t>
                </a:r>
                <a:r>
                  <a:rPr lang="en-US" sz="2000" baseline="-25000" dirty="0">
                    <a:solidFill>
                      <a:srgbClr val="2A3674"/>
                    </a:solidFill>
                  </a:rPr>
                  <a:t>e</a:t>
                </a:r>
                <a:r>
                  <a:rPr lang="en-US" sz="2000" dirty="0">
                    <a:solidFill>
                      <a:srgbClr val="2A3674"/>
                    </a:solidFill>
                  </a:rPr>
                  <a:t> disappearance anomalies are consistent with all existing data. </a:t>
                </a:r>
                <a:endParaRPr lang="en-US" sz="2000" dirty="0" smtClean="0">
                  <a:solidFill>
                    <a:srgbClr val="2A3674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06" y="604185"/>
                <a:ext cx="8292974" cy="5977662"/>
              </a:xfrm>
              <a:prstGeom prst="rect">
                <a:avLst/>
              </a:prstGeom>
              <a:blipFill rotWithShape="1">
                <a:blip r:embed="rId2"/>
                <a:stretch>
                  <a:fillRect l="-809" t="-510" b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07405" y="2644406"/>
            <a:ext cx="8374455" cy="2961343"/>
            <a:chOff x="407405" y="2644406"/>
            <a:chExt cx="8374455" cy="2961343"/>
          </a:xfrm>
        </p:grpSpPr>
        <p:grpSp>
          <p:nvGrpSpPr>
            <p:cNvPr id="4" name="Group 3"/>
            <p:cNvGrpSpPr/>
            <p:nvPr/>
          </p:nvGrpSpPr>
          <p:grpSpPr>
            <a:xfrm>
              <a:off x="407405" y="2644406"/>
              <a:ext cx="8374455" cy="2732586"/>
              <a:chOff x="407405" y="2644406"/>
              <a:chExt cx="8374455" cy="2732586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405" y="2958531"/>
                <a:ext cx="8374455" cy="2418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131682" y="2644406"/>
                <a:ext cx="76501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 smtClean="0">
                    <a:solidFill>
                      <a:srgbClr val="FF6600"/>
                    </a:solidFill>
                  </a:rPr>
                  <a:t>ν</a:t>
                </a:r>
                <a:r>
                  <a:rPr lang="en-US" sz="1600" baseline="-25000" dirty="0" smtClean="0">
                    <a:solidFill>
                      <a:srgbClr val="FF6600"/>
                    </a:solidFill>
                  </a:rPr>
                  <a:t>e</a:t>
                </a:r>
                <a:r>
                  <a:rPr lang="en-US" sz="1600" dirty="0" smtClean="0">
                    <a:solidFill>
                      <a:srgbClr val="FF6600"/>
                    </a:solidFill>
                  </a:rPr>
                  <a:t> Disappearance                            </a:t>
                </a:r>
                <a:r>
                  <a:rPr lang="el-GR" sz="1600" dirty="0" smtClean="0">
                    <a:solidFill>
                      <a:srgbClr val="FF6600"/>
                    </a:solidFill>
                  </a:rPr>
                  <a:t>ν</a:t>
                </a:r>
                <a:r>
                  <a:rPr lang="el-GR" sz="1600" baseline="-25000" dirty="0" smtClean="0">
                    <a:solidFill>
                      <a:srgbClr val="FF6600"/>
                    </a:solidFill>
                  </a:rPr>
                  <a:t>μ</a:t>
                </a:r>
                <a:r>
                  <a:rPr lang="en-US" sz="1600" dirty="0">
                    <a:solidFill>
                      <a:srgbClr val="FF6600"/>
                    </a:solidFill>
                  </a:rPr>
                  <a:t>→</a:t>
                </a:r>
                <a:r>
                  <a:rPr lang="el-GR" sz="1600" dirty="0" smtClean="0">
                    <a:solidFill>
                      <a:srgbClr val="FF6600"/>
                    </a:solidFill>
                  </a:rPr>
                  <a:t>ν</a:t>
                </a:r>
                <a:r>
                  <a:rPr lang="en-US" sz="1600" baseline="-25000" dirty="0">
                    <a:solidFill>
                      <a:srgbClr val="FF6600"/>
                    </a:solidFill>
                  </a:rPr>
                  <a:t>e</a:t>
                </a:r>
                <a:r>
                  <a:rPr lang="en-US" sz="1600" dirty="0">
                    <a:solidFill>
                      <a:srgbClr val="FF66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FF6600"/>
                    </a:solidFill>
                  </a:rPr>
                  <a:t>Appearance                           </a:t>
                </a:r>
                <a:r>
                  <a:rPr lang="el-GR" sz="1600" dirty="0" smtClean="0">
                    <a:solidFill>
                      <a:srgbClr val="FF6600"/>
                    </a:solidFill>
                  </a:rPr>
                  <a:t>ν</a:t>
                </a:r>
                <a:r>
                  <a:rPr lang="el-GR" sz="1600" baseline="-25000" dirty="0" smtClean="0">
                    <a:solidFill>
                      <a:srgbClr val="FF6600"/>
                    </a:solidFill>
                  </a:rPr>
                  <a:t>μ</a:t>
                </a:r>
                <a:r>
                  <a:rPr lang="en-US" sz="1600" dirty="0" smtClean="0">
                    <a:solidFill>
                      <a:srgbClr val="FF6600"/>
                    </a:solidFill>
                  </a:rPr>
                  <a:t> </a:t>
                </a:r>
                <a:r>
                  <a:rPr lang="en-US" sz="1600" dirty="0">
                    <a:solidFill>
                      <a:srgbClr val="FF6600"/>
                    </a:solidFill>
                  </a:rPr>
                  <a:t>Disappearance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910980" y="5297972"/>
              <a:ext cx="4152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7294C4"/>
                  </a:solidFill>
                </a:rPr>
                <a:t>Global fit from Kopp </a:t>
              </a:r>
              <a:r>
                <a:rPr lang="en-US" sz="1400" i="1" dirty="0" smtClean="0">
                  <a:solidFill>
                    <a:srgbClr val="7294C4"/>
                  </a:solidFill>
                </a:rPr>
                <a:t>et al.</a:t>
              </a:r>
              <a:r>
                <a:rPr lang="en-US" sz="1400" dirty="0" smtClean="0">
                  <a:solidFill>
                    <a:srgbClr val="7294C4"/>
                  </a:solidFill>
                </a:rPr>
                <a:t> JHEP 1305, 050 (2013)</a:t>
              </a:r>
              <a:endParaRPr lang="en-US" sz="1400" dirty="0">
                <a:solidFill>
                  <a:srgbClr val="7294C4"/>
                </a:solidFill>
              </a:endParaRPr>
            </a:p>
          </p:txBody>
        </p:sp>
      </p:grp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885580" y="1364744"/>
            <a:ext cx="96838" cy="150813"/>
          </a:xfrm>
          <a:prstGeom prst="line">
            <a:avLst/>
          </a:prstGeom>
          <a:noFill/>
          <a:ln w="19050">
            <a:solidFill>
              <a:srgbClr val="2A36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499374" y="1366331"/>
            <a:ext cx="96838" cy="150813"/>
          </a:xfrm>
          <a:prstGeom prst="line">
            <a:avLst/>
          </a:prstGeom>
          <a:noFill/>
          <a:ln w="19050">
            <a:solidFill>
              <a:srgbClr val="2A36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GALLEX and SAGE Source Experiments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97" y="2290196"/>
            <a:ext cx="2222151" cy="370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1725" y="1761310"/>
            <a:ext cx="323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00"/>
                </a:solidFill>
              </a:rPr>
              <a:t>SAGE Sources: 680 </a:t>
            </a:r>
            <a:r>
              <a:rPr lang="en-US" dirty="0" err="1" smtClean="0">
                <a:solidFill>
                  <a:srgbClr val="660000"/>
                </a:solidFill>
              </a:rPr>
              <a:t>kCi</a:t>
            </a:r>
            <a:r>
              <a:rPr lang="en-US" dirty="0" smtClean="0">
                <a:solidFill>
                  <a:srgbClr val="660000"/>
                </a:solidFill>
              </a:rPr>
              <a:t> of </a:t>
            </a:r>
            <a:r>
              <a:rPr lang="en-US" baseline="30000" dirty="0" smtClean="0">
                <a:solidFill>
                  <a:srgbClr val="660000"/>
                </a:solidFill>
              </a:rPr>
              <a:t>51</a:t>
            </a:r>
            <a:r>
              <a:rPr lang="en-US" dirty="0" smtClean="0">
                <a:solidFill>
                  <a:srgbClr val="660000"/>
                </a:solidFill>
              </a:rPr>
              <a:t>Cr </a:t>
            </a:r>
            <a:endParaRPr lang="en-US" baseline="30000" dirty="0" smtClean="0">
              <a:solidFill>
                <a:srgbClr val="660000"/>
              </a:solidFill>
            </a:endParaRPr>
          </a:p>
          <a:p>
            <a:r>
              <a:rPr lang="en-US" baseline="30000" dirty="0" smtClean="0">
                <a:solidFill>
                  <a:srgbClr val="660000"/>
                </a:solidFill>
              </a:rPr>
              <a:t>	</a:t>
            </a:r>
            <a:r>
              <a:rPr lang="en-US" dirty="0" smtClean="0">
                <a:solidFill>
                  <a:srgbClr val="660000"/>
                </a:solidFill>
              </a:rPr>
              <a:t>          409 </a:t>
            </a:r>
            <a:r>
              <a:rPr lang="en-US" dirty="0" err="1" smtClean="0">
                <a:solidFill>
                  <a:srgbClr val="660000"/>
                </a:solidFill>
              </a:rPr>
              <a:t>kCi</a:t>
            </a:r>
            <a:r>
              <a:rPr lang="en-US" dirty="0" smtClean="0">
                <a:solidFill>
                  <a:srgbClr val="660000"/>
                </a:solidFill>
              </a:rPr>
              <a:t> of </a:t>
            </a:r>
            <a:r>
              <a:rPr lang="en-US" baseline="30000" dirty="0" smtClean="0">
                <a:solidFill>
                  <a:srgbClr val="660000"/>
                </a:solidFill>
              </a:rPr>
              <a:t>37</a:t>
            </a:r>
            <a:r>
              <a:rPr lang="en-US" dirty="0" smtClean="0">
                <a:solidFill>
                  <a:srgbClr val="660000"/>
                </a:solidFill>
              </a:rPr>
              <a:t>Ar </a:t>
            </a:r>
            <a:endParaRPr lang="en-US" dirty="0">
              <a:solidFill>
                <a:srgbClr val="66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66700" y="746125"/>
            <a:ext cx="8602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A3674"/>
                </a:solidFill>
              </a:rPr>
              <a:t>The solar radiochemical detectors GALLEX and SAGE used intense EC sources (</a:t>
            </a:r>
            <a:r>
              <a:rPr lang="en-US" altLang="en-US" baseline="30000" dirty="0">
                <a:solidFill>
                  <a:srgbClr val="2A3674"/>
                </a:solidFill>
              </a:rPr>
              <a:t>51</a:t>
            </a:r>
            <a:r>
              <a:rPr lang="en-US" altLang="en-US" dirty="0">
                <a:solidFill>
                  <a:srgbClr val="2A3674"/>
                </a:solidFill>
              </a:rPr>
              <a:t>Cr and </a:t>
            </a:r>
            <a:r>
              <a:rPr lang="en-US" altLang="en-US" baseline="30000" dirty="0">
                <a:solidFill>
                  <a:srgbClr val="2A3674"/>
                </a:solidFill>
              </a:rPr>
              <a:t>37</a:t>
            </a:r>
            <a:r>
              <a:rPr lang="en-US" altLang="en-US" dirty="0">
                <a:solidFill>
                  <a:srgbClr val="2A3674"/>
                </a:solidFill>
              </a:rPr>
              <a:t>Ar) to </a:t>
            </a:r>
            <a:r>
              <a:rPr lang="en-US" altLang="en-US" dirty="0" smtClean="0">
                <a:solidFill>
                  <a:srgbClr val="2A3674"/>
                </a:solidFill>
              </a:rPr>
              <a:t>calibrate </a:t>
            </a:r>
            <a:r>
              <a:rPr lang="en-US" altLang="en-US" dirty="0">
                <a:solidFill>
                  <a:srgbClr val="2A3674"/>
                </a:solidFill>
              </a:rPr>
              <a:t>the </a:t>
            </a:r>
            <a:r>
              <a:rPr lang="el-GR" altLang="en-US" dirty="0">
                <a:solidFill>
                  <a:srgbClr val="2A3674"/>
                </a:solidFill>
              </a:rPr>
              <a:t>ν</a:t>
            </a:r>
            <a:r>
              <a:rPr lang="en-US" altLang="en-US" baseline="-25000" dirty="0" smtClean="0">
                <a:solidFill>
                  <a:srgbClr val="2A3674"/>
                </a:solidFill>
              </a:rPr>
              <a:t>e</a:t>
            </a:r>
            <a:r>
              <a:rPr lang="en-US" altLang="en-US" dirty="0">
                <a:solidFill>
                  <a:srgbClr val="2A3674"/>
                </a:solidFill>
              </a:rPr>
              <a:t> </a:t>
            </a:r>
            <a:r>
              <a:rPr lang="en-US" altLang="en-US" dirty="0" smtClean="0">
                <a:solidFill>
                  <a:srgbClr val="2A3674"/>
                </a:solidFill>
              </a:rPr>
              <a:t>detection efficiency.</a:t>
            </a:r>
            <a:endParaRPr lang="en-US" altLang="en-US" dirty="0">
              <a:solidFill>
                <a:srgbClr val="2A367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618" y="1754320"/>
            <a:ext cx="347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00"/>
                </a:solidFill>
              </a:rPr>
              <a:t>GALLEX Sources: 1.7 </a:t>
            </a:r>
            <a:r>
              <a:rPr lang="en-US" dirty="0" err="1">
                <a:solidFill>
                  <a:srgbClr val="660000"/>
                </a:solidFill>
              </a:rPr>
              <a:t>M</a:t>
            </a:r>
            <a:r>
              <a:rPr lang="en-US" dirty="0" err="1" smtClean="0">
                <a:solidFill>
                  <a:srgbClr val="660000"/>
                </a:solidFill>
              </a:rPr>
              <a:t>Ci</a:t>
            </a:r>
            <a:r>
              <a:rPr lang="en-US" dirty="0" smtClean="0">
                <a:solidFill>
                  <a:srgbClr val="660000"/>
                </a:solidFill>
              </a:rPr>
              <a:t> of </a:t>
            </a:r>
            <a:r>
              <a:rPr lang="en-US" baseline="30000" dirty="0" smtClean="0">
                <a:solidFill>
                  <a:srgbClr val="660000"/>
                </a:solidFill>
              </a:rPr>
              <a:t>51</a:t>
            </a:r>
            <a:r>
              <a:rPr lang="en-US" dirty="0" smtClean="0">
                <a:solidFill>
                  <a:srgbClr val="660000"/>
                </a:solidFill>
              </a:rPr>
              <a:t>Cr </a:t>
            </a:r>
            <a:endParaRPr lang="en-US" baseline="30000" dirty="0" smtClean="0">
              <a:solidFill>
                <a:srgbClr val="660000"/>
              </a:solidFill>
            </a:endParaRPr>
          </a:p>
          <a:p>
            <a:r>
              <a:rPr lang="en-US" baseline="30000" dirty="0" smtClean="0">
                <a:solidFill>
                  <a:srgbClr val="660000"/>
                </a:solidFill>
              </a:rPr>
              <a:t>	</a:t>
            </a:r>
            <a:r>
              <a:rPr lang="en-US" dirty="0" smtClean="0">
                <a:solidFill>
                  <a:srgbClr val="660000"/>
                </a:solidFill>
              </a:rPr>
              <a:t>                1.8 </a:t>
            </a:r>
            <a:r>
              <a:rPr lang="en-US" dirty="0" err="1">
                <a:solidFill>
                  <a:srgbClr val="660000"/>
                </a:solidFill>
              </a:rPr>
              <a:t>M</a:t>
            </a:r>
            <a:r>
              <a:rPr lang="en-US" dirty="0" err="1" smtClean="0">
                <a:solidFill>
                  <a:srgbClr val="660000"/>
                </a:solidFill>
              </a:rPr>
              <a:t>Ci</a:t>
            </a:r>
            <a:r>
              <a:rPr lang="en-US" dirty="0" smtClean="0">
                <a:solidFill>
                  <a:srgbClr val="660000"/>
                </a:solidFill>
              </a:rPr>
              <a:t> of </a:t>
            </a:r>
            <a:r>
              <a:rPr lang="en-US" baseline="30000" dirty="0" smtClean="0">
                <a:solidFill>
                  <a:srgbClr val="660000"/>
                </a:solidFill>
              </a:rPr>
              <a:t>51</a:t>
            </a:r>
            <a:r>
              <a:rPr lang="en-US" dirty="0">
                <a:solidFill>
                  <a:srgbClr val="660000"/>
                </a:solidFill>
              </a:rPr>
              <a:t>C</a:t>
            </a:r>
            <a:r>
              <a:rPr lang="en-US" dirty="0" smtClean="0">
                <a:solidFill>
                  <a:srgbClr val="660000"/>
                </a:solidFill>
              </a:rPr>
              <a:t>r </a:t>
            </a:r>
            <a:endParaRPr lang="en-US" dirty="0">
              <a:solidFill>
                <a:srgbClr val="66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03" y="2360419"/>
            <a:ext cx="3245863" cy="36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743200" y="6516688"/>
            <a:ext cx="3962400" cy="304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Jonathan Link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757" y="6051893"/>
            <a:ext cx="8720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2A3674"/>
                </a:solidFill>
              </a:rPr>
              <a:t>Neutrinos interact in the CC process, </a:t>
            </a:r>
            <a:r>
              <a:rPr lang="el-GR" altLang="en-US" dirty="0" smtClean="0">
                <a:solidFill>
                  <a:srgbClr val="2A3674"/>
                </a:solidFill>
              </a:rPr>
              <a:t>ν</a:t>
            </a:r>
            <a:r>
              <a:rPr lang="en-US" altLang="en-US" baseline="-25000" dirty="0" smtClean="0">
                <a:solidFill>
                  <a:srgbClr val="2A3674"/>
                </a:solidFill>
              </a:rPr>
              <a:t>e</a:t>
            </a:r>
            <a:r>
              <a:rPr lang="en-US" altLang="en-US" dirty="0" smtClean="0">
                <a:solidFill>
                  <a:srgbClr val="2A3674"/>
                </a:solidFill>
              </a:rPr>
              <a:t>+</a:t>
            </a:r>
            <a:r>
              <a:rPr lang="en-US" altLang="en-US" baseline="30000" dirty="0" smtClean="0">
                <a:solidFill>
                  <a:srgbClr val="2A3674"/>
                </a:solidFill>
              </a:rPr>
              <a:t>71</a:t>
            </a:r>
            <a:r>
              <a:rPr lang="en-US" altLang="en-US" dirty="0" smtClean="0">
                <a:solidFill>
                  <a:srgbClr val="2A3674"/>
                </a:solidFill>
              </a:rPr>
              <a:t>Ga→</a:t>
            </a:r>
            <a:r>
              <a:rPr lang="en-US" altLang="en-US" baseline="30000" dirty="0" smtClean="0">
                <a:solidFill>
                  <a:srgbClr val="2A3674"/>
                </a:solidFill>
              </a:rPr>
              <a:t>71</a:t>
            </a:r>
            <a:r>
              <a:rPr lang="en-US" altLang="en-US" dirty="0" smtClean="0">
                <a:solidFill>
                  <a:srgbClr val="2A3674"/>
                </a:solidFill>
              </a:rPr>
              <a:t>Ge, and are detected by the decay of  </a:t>
            </a:r>
            <a:r>
              <a:rPr lang="en-US" altLang="en-US" baseline="30000" dirty="0" smtClean="0">
                <a:solidFill>
                  <a:srgbClr val="2A3674"/>
                </a:solidFill>
              </a:rPr>
              <a:t>71</a:t>
            </a:r>
            <a:r>
              <a:rPr lang="en-US" altLang="en-US" dirty="0" smtClean="0">
                <a:solidFill>
                  <a:srgbClr val="2A3674"/>
                </a:solidFill>
              </a:rPr>
              <a:t>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T_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34757</TotalTime>
  <Words>1933</Words>
  <Application>Microsoft Office PowerPoint</Application>
  <PresentationFormat>On-screen Show (4:3)</PresentationFormat>
  <Paragraphs>309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VT_Theme</vt:lpstr>
      <vt:lpstr>Equation</vt:lpstr>
      <vt:lpstr>PowerPoint Presentation</vt:lpstr>
      <vt:lpstr>PowerPoint Presentation</vt:lpstr>
      <vt:lpstr>PowerPoint Presentation</vt:lpstr>
      <vt:lpstr>The Evidence for Sterile Neutrinos</vt:lpstr>
      <vt:lpstr>PowerPoint Presentation</vt:lpstr>
      <vt:lpstr>Evidence Against the ~1 eV2 Sterile Neutrino</vt:lpstr>
      <vt:lpstr>PowerPoint Presentation</vt:lpstr>
      <vt:lpstr>Appearance vs. Disappearance</vt:lpstr>
      <vt:lpstr>The GALLEX and SAGE Source Experiments</vt:lpstr>
      <vt:lpstr>The Gallium Anomaly</vt:lpstr>
      <vt:lpstr>Ideas for Short-Baseline Source Experiments</vt:lpstr>
      <vt:lpstr>PowerPoint Presentation</vt:lpstr>
      <vt:lpstr>PowerPoint Presentation</vt:lpstr>
      <vt:lpstr>PowerPoint Presentation</vt:lpstr>
      <vt:lpstr>Keys to a Short-Baseline Reactor Experiment </vt:lpstr>
      <vt:lpstr>PowerPoint Presentation</vt:lpstr>
      <vt:lpstr>The Fermilab Short-Baseline Program</vt:lpstr>
      <vt:lpstr>PowerPoint Presentation</vt:lpstr>
      <vt:lpstr>Water-based Scintillator: What is it Good For?</vt:lpstr>
      <vt:lpstr>Water-based Scintillator: What is it Good For?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Link, Jonathan</dc:creator>
  <cp:lastModifiedBy>Link, Jonathan</cp:lastModifiedBy>
  <cp:revision>427</cp:revision>
  <dcterms:created xsi:type="dcterms:W3CDTF">2014-01-16T18:37:11Z</dcterms:created>
  <dcterms:modified xsi:type="dcterms:W3CDTF">2016-03-18T15:31:53Z</dcterms:modified>
</cp:coreProperties>
</file>