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1" r:id="rId2"/>
    <p:sldId id="258" r:id="rId3"/>
    <p:sldId id="260" r:id="rId4"/>
    <p:sldId id="261" r:id="rId5"/>
    <p:sldId id="259" r:id="rId6"/>
    <p:sldId id="262" r:id="rId7"/>
    <p:sldId id="267" r:id="rId8"/>
    <p:sldId id="264" r:id="rId9"/>
    <p:sldId id="266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4" r:id="rId18"/>
    <p:sldId id="285" r:id="rId19"/>
    <p:sldId id="277" r:id="rId20"/>
    <p:sldId id="278" r:id="rId21"/>
    <p:sldId id="322" r:id="rId22"/>
    <p:sldId id="280" r:id="rId23"/>
    <p:sldId id="281" r:id="rId24"/>
    <p:sldId id="282" r:id="rId25"/>
    <p:sldId id="286" r:id="rId26"/>
    <p:sldId id="283" r:id="rId27"/>
    <p:sldId id="284" r:id="rId28"/>
    <p:sldId id="287" r:id="rId29"/>
    <p:sldId id="323" r:id="rId30"/>
    <p:sldId id="289" r:id="rId31"/>
    <p:sldId id="290" r:id="rId32"/>
    <p:sldId id="291" r:id="rId33"/>
    <p:sldId id="314" r:id="rId34"/>
    <p:sldId id="324" r:id="rId35"/>
    <p:sldId id="292" r:id="rId36"/>
    <p:sldId id="294" r:id="rId37"/>
    <p:sldId id="293" r:id="rId38"/>
    <p:sldId id="296" r:id="rId39"/>
    <p:sldId id="295" r:id="rId40"/>
    <p:sldId id="315" r:id="rId41"/>
    <p:sldId id="297" r:id="rId42"/>
    <p:sldId id="316" r:id="rId43"/>
    <p:sldId id="298" r:id="rId44"/>
    <p:sldId id="317" r:id="rId45"/>
    <p:sldId id="300" r:id="rId46"/>
    <p:sldId id="304" r:id="rId47"/>
    <p:sldId id="318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テーマ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9" autoAdjust="0"/>
  </p:normalViewPr>
  <p:slideViewPr>
    <p:cSldViewPr snapToGrid="0" snapToObjects="1">
      <p:cViewPr>
        <p:scale>
          <a:sx n="100" d="100"/>
          <a:sy n="100" d="100"/>
        </p:scale>
        <p:origin x="-105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C9ABD-D4E4-E041-96B7-8E604CB2DEC7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C3C9F-1515-6646-90B3-CB94D035E2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106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6551F-A175-2549-BDBD-9FC08196F9AF}" type="datetimeFigureOut">
              <a:rPr kumimoji="1" lang="ja-JP" altLang="en-US" smtClean="0"/>
              <a:t>16/03/20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20435-697E-D143-8066-CB6283538D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5830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7A3FCDE-2505-5E41-B6A3-3926976788FE}" type="slidenum">
              <a:rPr lang="ja-JP" altLang="en-US" sz="1200"/>
              <a:pPr/>
              <a:t>12</a:t>
            </a:fld>
            <a:endParaRPr lang="ja-JP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60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96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53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85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53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14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29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21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91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352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636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E1AD-D5B4-8844-BBC1-D8C3173EBE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50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0.emf"/><Relationship Id="rId7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1102609" y="383292"/>
            <a:ext cx="7348361" cy="1200329"/>
          </a:xfrm>
          <a:ln w="57150" cap="flat" cmpd="thickThin">
            <a:solidFill>
              <a:srgbClr val="0000FF"/>
            </a:solidFill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R&amp;D Experience for </a:t>
            </a:r>
            <a:r>
              <a:rPr lang="en-US" altLang="ja-JP" sz="3600" b="1" dirty="0" err="1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KamLAND</a:t>
            </a:r>
            <a:r>
              <a:rPr lang="en-US" altLang="ja-JP" sz="36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/>
            </a:r>
            <a:br>
              <a:rPr lang="en-US" altLang="ja-JP" sz="36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</a:br>
            <a:r>
              <a:rPr lang="en-US" altLang="ja-JP" sz="3600" b="1" dirty="0" smtClean="0">
                <a:solidFill>
                  <a:srgbClr val="0000FF"/>
                </a:solidFill>
                <a:latin typeface="Times"/>
                <a:ea typeface="Osaka" charset="0"/>
                <a:cs typeface="Times"/>
              </a:rPr>
              <a:t>3M liter </a:t>
            </a:r>
            <a:r>
              <a:rPr lang="en-US" altLang="ja-JP" sz="36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Liquid Scintillator Detector</a:t>
            </a: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595406" y="3500438"/>
            <a:ext cx="378015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8000"/>
                </a:solidFill>
                <a:latin typeface="Times"/>
                <a:cs typeface="Times"/>
              </a:rPr>
              <a:t>F</a:t>
            </a:r>
            <a:r>
              <a:rPr lang="en-US" altLang="ja-JP" sz="2400" b="1" dirty="0" smtClean="0">
                <a:solidFill>
                  <a:srgbClr val="008000"/>
                </a:solidFill>
                <a:latin typeface="Times"/>
                <a:cs typeface="Times"/>
              </a:rPr>
              <a:t>. </a:t>
            </a:r>
            <a:r>
              <a:rPr lang="en-US" altLang="ja-JP" sz="2400" b="1" dirty="0" err="1" smtClean="0">
                <a:solidFill>
                  <a:srgbClr val="008000"/>
                </a:solidFill>
                <a:latin typeface="Times"/>
                <a:cs typeface="Times"/>
              </a:rPr>
              <a:t>Suekane</a:t>
            </a:r>
            <a:endParaRPr lang="en-US" altLang="ja-JP" sz="2400" b="1" dirty="0">
              <a:solidFill>
                <a:srgbClr val="008000"/>
              </a:solidFill>
              <a:latin typeface="Times"/>
              <a:cs typeface="Times"/>
            </a:endParaRPr>
          </a:p>
          <a:p>
            <a:pPr algn="ctr"/>
            <a:r>
              <a:rPr lang="en-US" altLang="ja-JP" sz="2400" b="1" dirty="0" smtClean="0">
                <a:solidFill>
                  <a:srgbClr val="008000"/>
                </a:solidFill>
                <a:latin typeface="Times"/>
                <a:cs typeface="Times"/>
              </a:rPr>
              <a:t>RCNS</a:t>
            </a:r>
            <a:r>
              <a:rPr lang="en-US" altLang="ja-JP" sz="2400" b="1" dirty="0">
                <a:solidFill>
                  <a:srgbClr val="008000"/>
                </a:solidFill>
                <a:latin typeface="Times"/>
                <a:cs typeface="Times"/>
              </a:rPr>
              <a:t>, Tohoku Univ.</a:t>
            </a:r>
          </a:p>
          <a:p>
            <a:pPr algn="ctr"/>
            <a:r>
              <a:rPr lang="en-US" altLang="ja-JP" sz="2400" b="1" dirty="0" err="1">
                <a:solidFill>
                  <a:srgbClr val="008000"/>
                </a:solidFill>
                <a:latin typeface="Times"/>
                <a:cs typeface="Times"/>
              </a:rPr>
              <a:t>suekane@awa.tohoku.ac.jp</a:t>
            </a:r>
            <a:endParaRPr lang="ja-JP" altLang="en-US" sz="24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9161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日付プレースホルダ 9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15365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3B48D8EB-2B55-654F-B3E9-097D2B3A2622}" type="slidenum">
              <a:rPr lang="en-US" altLang="ja-JP" sz="1400"/>
              <a:pPr/>
              <a:t>1</a:t>
            </a:fld>
            <a:endParaRPr lang="en-US" altLang="ja-JP" sz="1400"/>
          </a:p>
        </p:txBody>
      </p:sp>
      <p:sp>
        <p:nvSpPr>
          <p:cNvPr id="15366" name="フッター プレースホルダ 1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15367" name="テキスト ボックス 1"/>
          <p:cNvSpPr txBox="1">
            <a:spLocks noChangeArrowheads="1"/>
          </p:cNvSpPr>
          <p:nvPr/>
        </p:nvSpPr>
        <p:spPr bwMode="auto">
          <a:xfrm>
            <a:off x="1926458" y="5300663"/>
            <a:ext cx="48783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2000" b="1">
                <a:solidFill>
                  <a:srgbClr val="660066"/>
                </a:solidFill>
              </a:rPr>
              <a:t>Frontiers of Liquid Scintillator Technology </a:t>
            </a:r>
          </a:p>
          <a:p>
            <a:pPr algn="ctr"/>
            <a:r>
              <a:rPr lang="en-US" altLang="ja-JP" sz="2000" b="1">
                <a:solidFill>
                  <a:srgbClr val="660066"/>
                </a:solidFill>
              </a:rPr>
              <a:t>FroST16@ FermiLab.  USA</a:t>
            </a:r>
            <a:endParaRPr lang="ja-JP" altLang="en-US" sz="2000" b="1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3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テキスト ボックス 1"/>
          <p:cNvSpPr txBox="1">
            <a:spLocks noChangeArrowheads="1"/>
          </p:cNvSpPr>
          <p:nvPr/>
        </p:nvSpPr>
        <p:spPr bwMode="auto">
          <a:xfrm>
            <a:off x="793619" y="115888"/>
            <a:ext cx="8076976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 err="1">
                <a:solidFill>
                  <a:srgbClr val="0000FF"/>
                </a:solidFill>
              </a:rPr>
              <a:t>KamLAND</a:t>
            </a:r>
            <a:r>
              <a:rPr lang="en-US" altLang="ja-JP" sz="2800" b="1" dirty="0">
                <a:solidFill>
                  <a:srgbClr val="0000FF"/>
                </a:solidFill>
              </a:rPr>
              <a:t> Liquid Scintillator</a:t>
            </a:r>
            <a:r>
              <a:rPr lang="en-US" altLang="ja-JP" b="1" dirty="0">
                <a:solidFill>
                  <a:srgbClr val="0000FF"/>
                </a:solidFill>
              </a:rPr>
              <a:t> (</a:t>
            </a:r>
            <a:r>
              <a:rPr lang="en-US" altLang="ja-JP" b="1" dirty="0">
                <a:solidFill>
                  <a:srgbClr val="660066"/>
                </a:solidFill>
              </a:rPr>
              <a:t>No hidden </a:t>
            </a:r>
            <a:r>
              <a:rPr lang="en-US" altLang="ja-JP" b="1" dirty="0" smtClean="0">
                <a:solidFill>
                  <a:srgbClr val="660066"/>
                </a:solidFill>
              </a:rPr>
              <a:t>ingredients</a:t>
            </a:r>
            <a:r>
              <a:rPr lang="en-US" altLang="ja-JP" b="1" dirty="0">
                <a:solidFill>
                  <a:srgbClr val="0000FF"/>
                </a:solidFill>
              </a:rPr>
              <a:t>)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26626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63613"/>
            <a:ext cx="33115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63613"/>
            <a:ext cx="25209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963613"/>
            <a:ext cx="23399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加算記号 7"/>
          <p:cNvSpPr/>
          <p:nvPr/>
        </p:nvSpPr>
        <p:spPr>
          <a:xfrm>
            <a:off x="3419475" y="1539875"/>
            <a:ext cx="360363" cy="360363"/>
          </a:xfrm>
          <a:prstGeom prst="mathPlus">
            <a:avLst/>
          </a:prstGeom>
          <a:solidFill>
            <a:srgbClr val="33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加算記号 15"/>
          <p:cNvSpPr/>
          <p:nvPr/>
        </p:nvSpPr>
        <p:spPr>
          <a:xfrm>
            <a:off x="6300788" y="1539875"/>
            <a:ext cx="358775" cy="360363"/>
          </a:xfrm>
          <a:prstGeom prst="mathPlus">
            <a:avLst/>
          </a:prstGeom>
          <a:solidFill>
            <a:srgbClr val="33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6631" name="テキスト ボックス 9"/>
          <p:cNvSpPr txBox="1">
            <a:spLocks noChangeArrowheads="1"/>
          </p:cNvSpPr>
          <p:nvPr/>
        </p:nvSpPr>
        <p:spPr bwMode="auto">
          <a:xfrm>
            <a:off x="3779838" y="1179513"/>
            <a:ext cx="1171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/>
              <a:t>Pseudcumene</a:t>
            </a:r>
            <a:endParaRPr lang="ja-JP" altLang="en-US" sz="1400"/>
          </a:p>
        </p:txBody>
      </p:sp>
      <p:pic>
        <p:nvPicPr>
          <p:cNvPr id="26632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46856"/>
            <a:ext cx="5738814" cy="418569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テキスト ボックス 5"/>
          <p:cNvSpPr txBox="1">
            <a:spLocks noChangeArrowheads="1"/>
          </p:cNvSpPr>
          <p:nvPr/>
        </p:nvSpPr>
        <p:spPr bwMode="auto">
          <a:xfrm>
            <a:off x="1692275" y="222905"/>
            <a:ext cx="4852610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>
                <a:solidFill>
                  <a:srgbClr val="0000FF"/>
                </a:solidFill>
              </a:rPr>
              <a:t>Choice of the Aromatic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Liquid</a:t>
            </a:r>
            <a:r>
              <a:rPr lang="en-US" altLang="ja-JP" sz="2800" b="1" dirty="0" smtClean="0">
                <a:solidFill>
                  <a:srgbClr val="FF6600"/>
                </a:solidFill>
              </a:rPr>
              <a:t> </a:t>
            </a:r>
            <a:endParaRPr lang="ja-JP" altLang="en-US" sz="2800" b="1" dirty="0">
              <a:solidFill>
                <a:srgbClr val="FF6600"/>
              </a:solidFill>
            </a:endParaRPr>
          </a:p>
        </p:txBody>
      </p:sp>
      <p:sp>
        <p:nvSpPr>
          <p:cNvPr id="27653" name="テキスト ボックス 6"/>
          <p:cNvSpPr txBox="1">
            <a:spLocks noChangeArrowheads="1"/>
          </p:cNvSpPr>
          <p:nvPr/>
        </p:nvSpPr>
        <p:spPr bwMode="auto">
          <a:xfrm>
            <a:off x="234950" y="875726"/>
            <a:ext cx="8359367" cy="55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At that time,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*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Xylene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and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 </a:t>
            </a:r>
            <a:r>
              <a:rPr lang="en-US" altLang="ja-JP" sz="2200" b="1" dirty="0" err="1" smtClean="0">
                <a:solidFill>
                  <a:srgbClr val="FF6600"/>
                </a:solidFill>
              </a:rPr>
              <a:t>Pseudocumen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(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PC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) were commonly used </a:t>
            </a:r>
            <a:r>
              <a:rPr lang="en-US" altLang="ja-JP" sz="2200" b="1" dirty="0">
                <a:solidFill>
                  <a:srgbClr val="660066"/>
                </a:solidFill>
              </a:rPr>
              <a:t>in liquid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scintillators</a:t>
            </a:r>
            <a:r>
              <a:rPr lang="en-US" altLang="ja-JP" sz="2200" b="1" dirty="0">
                <a:solidFill>
                  <a:srgbClr val="660066"/>
                </a:solidFill>
              </a:rPr>
              <a:t>. 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*</a:t>
            </a:r>
            <a:r>
              <a:rPr lang="en-US" altLang="ja-JP" sz="2200" b="1" dirty="0">
                <a:solidFill>
                  <a:srgbClr val="FF6600"/>
                </a:solidFill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PXE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was less common.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*</a:t>
            </a:r>
            <a:r>
              <a:rPr lang="en-US" altLang="ja-JP" sz="2200" b="1" dirty="0">
                <a:solidFill>
                  <a:srgbClr val="FF6600"/>
                </a:solidFill>
              </a:rPr>
              <a:t> Linear </a:t>
            </a:r>
            <a:r>
              <a:rPr lang="en-US" altLang="ja-JP" sz="2200" b="1" dirty="0" err="1">
                <a:solidFill>
                  <a:srgbClr val="FF6600"/>
                </a:solidFill>
              </a:rPr>
              <a:t>Alkylbenzene</a:t>
            </a:r>
            <a:r>
              <a:rPr lang="en-US" altLang="ja-JP" sz="2200" b="1" dirty="0">
                <a:solidFill>
                  <a:srgbClr val="FF6600"/>
                </a:solidFill>
              </a:rPr>
              <a:t>(LAB)</a:t>
            </a:r>
            <a:r>
              <a:rPr lang="en-US" altLang="ja-JP" sz="2200" b="1" dirty="0">
                <a:solidFill>
                  <a:srgbClr val="660066"/>
                </a:solidFill>
              </a:rPr>
              <a:t> was not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discovered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yet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by M.C.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 </a:t>
            </a:r>
            <a:r>
              <a:rPr lang="en-US" altLang="ja-JP" sz="2200" b="1" dirty="0">
                <a:solidFill>
                  <a:srgbClr val="660066"/>
                </a:solidFill>
              </a:rPr>
              <a:t>Thinking of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our conditions, </a:t>
            </a:r>
            <a:r>
              <a:rPr lang="en-US" altLang="ja-JP" sz="2200" b="1" dirty="0">
                <a:solidFill>
                  <a:srgbClr val="FF0000"/>
                </a:solidFill>
              </a:rPr>
              <a:t>PC</a:t>
            </a:r>
            <a:r>
              <a:rPr lang="en-US" altLang="ja-JP" sz="2200" b="1" dirty="0">
                <a:solidFill>
                  <a:srgbClr val="660066"/>
                </a:solidFill>
              </a:rPr>
              <a:t> was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almost unique candidate</a:t>
            </a:r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   because </a:t>
            </a:r>
            <a:r>
              <a:rPr lang="en-US" altLang="ja-JP" sz="2200" b="1" dirty="0">
                <a:solidFill>
                  <a:srgbClr val="660066"/>
                </a:solidFill>
              </a:rPr>
              <a:t>..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</a:t>
            </a:r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000090"/>
                </a:solidFill>
              </a:rPr>
              <a:t>* PC has 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higher </a:t>
            </a:r>
            <a:r>
              <a:rPr lang="en-US" altLang="ja-JP" sz="2200" b="1" dirty="0">
                <a:solidFill>
                  <a:srgbClr val="000090"/>
                </a:solidFill>
              </a:rPr>
              <a:t>flashpoint and 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more </a:t>
            </a:r>
            <a:r>
              <a:rPr lang="en-US" altLang="ja-JP" sz="2200" b="1" dirty="0">
                <a:solidFill>
                  <a:srgbClr val="000090"/>
                </a:solidFill>
              </a:rPr>
              <a:t>moderate and 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less </a:t>
            </a:r>
            <a:r>
              <a:rPr lang="en-US" altLang="ja-JP" sz="2200" b="1" dirty="0">
                <a:solidFill>
                  <a:srgbClr val="000090"/>
                </a:solidFill>
              </a:rPr>
              <a:t>toxic </a:t>
            </a:r>
            <a:endParaRPr lang="en-US" altLang="ja-JP" sz="2200" b="1" dirty="0" smtClean="0">
              <a:solidFill>
                <a:srgbClr val="000090"/>
              </a:solidFill>
            </a:endParaRPr>
          </a:p>
          <a:p>
            <a:r>
              <a:rPr lang="en-US" altLang="ja-JP" sz="2200" b="1" dirty="0">
                <a:solidFill>
                  <a:srgbClr val="000090"/>
                </a:solidFill>
              </a:rPr>
              <a:t> 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   compared with </a:t>
            </a:r>
            <a:r>
              <a:rPr lang="en-US" altLang="ja-JP" sz="2200" b="1" dirty="0" err="1" smtClean="0">
                <a:solidFill>
                  <a:srgbClr val="FF6600"/>
                </a:solidFill>
              </a:rPr>
              <a:t>B</a:t>
            </a:r>
            <a:r>
              <a:rPr lang="en-US" altLang="ja-JP" sz="2200" b="1" dirty="0" err="1" smtClean="0">
                <a:solidFill>
                  <a:srgbClr val="000090"/>
                </a:solidFill>
              </a:rPr>
              <a:t>enzen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-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T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oluene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-</a:t>
            </a:r>
            <a:r>
              <a:rPr lang="en-US" altLang="ja-JP" sz="2200" b="1" dirty="0" err="1" smtClean="0">
                <a:solidFill>
                  <a:srgbClr val="FF6600"/>
                </a:solidFill>
              </a:rPr>
              <a:t>X</a:t>
            </a:r>
            <a:r>
              <a:rPr lang="en-US" altLang="ja-JP" sz="2200" b="1" dirty="0" err="1" smtClean="0">
                <a:solidFill>
                  <a:srgbClr val="000090"/>
                </a:solidFill>
              </a:rPr>
              <a:t>ylen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 </a:t>
            </a:r>
            <a:r>
              <a:rPr lang="en-US" altLang="ja-JP" sz="2200" b="1" dirty="0">
                <a:solidFill>
                  <a:srgbClr val="000090"/>
                </a:solidFill>
              </a:rPr>
              <a:t>family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 * PC was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widely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used </a:t>
            </a:r>
            <a:r>
              <a:rPr lang="en-US" altLang="ja-JP" sz="2200" b="1" dirty="0">
                <a:solidFill>
                  <a:srgbClr val="660066"/>
                </a:solidFill>
              </a:rPr>
              <a:t>for large scale LS detectors, 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such as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MACRO,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err="1">
                <a:solidFill>
                  <a:srgbClr val="660066"/>
                </a:solidFill>
              </a:rPr>
              <a:t>Chooz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, </a:t>
            </a:r>
            <a:r>
              <a:rPr lang="en-US" altLang="ja-JP" sz="2200" b="1" dirty="0" err="1" smtClean="0">
                <a:solidFill>
                  <a:srgbClr val="660066"/>
                </a:solidFill>
              </a:rPr>
              <a:t>PaloVerde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,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and </a:t>
            </a:r>
            <a:r>
              <a:rPr lang="en-US" altLang="ja-JP" sz="2200" b="1" dirty="0" err="1">
                <a:solidFill>
                  <a:srgbClr val="660066"/>
                </a:solidFill>
              </a:rPr>
              <a:t>Borexino</a:t>
            </a:r>
            <a:r>
              <a:rPr lang="en-US" altLang="ja-JP" sz="2200" b="1" dirty="0">
                <a:solidFill>
                  <a:srgbClr val="660066"/>
                </a:solidFill>
              </a:rPr>
              <a:t> was planning to use it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000090"/>
                </a:solidFill>
              </a:rPr>
              <a:t>* Transparency of pure PC was measured to be very good. </a:t>
            </a:r>
            <a:endParaRPr lang="en-US" altLang="ja-JP" sz="2200" b="1" dirty="0">
              <a:solidFill>
                <a:srgbClr val="000090"/>
              </a:solidFill>
            </a:endParaRPr>
          </a:p>
          <a:p>
            <a:r>
              <a:rPr lang="en-US" altLang="ja-JP" sz="2200" b="1" dirty="0">
                <a:solidFill>
                  <a:srgbClr val="660066"/>
                </a:solidFill>
              </a:rPr>
              <a:t> * Large amount of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high quality PC was </a:t>
            </a:r>
            <a:r>
              <a:rPr lang="en-US" altLang="ja-JP" sz="2200" b="1" dirty="0">
                <a:solidFill>
                  <a:srgbClr val="660066"/>
                </a:solidFill>
              </a:rPr>
              <a:t>produced in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Japan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by</a:t>
            </a:r>
          </a:p>
          <a:p>
            <a:r>
              <a:rPr lang="ja-JP" altLang="ja-JP" sz="2200" b="1" dirty="0">
                <a:solidFill>
                  <a:srgbClr val="660066"/>
                </a:solidFill>
              </a:rPr>
              <a:t> 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COSMO oil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company and </a:t>
            </a:r>
            <a:r>
              <a:rPr lang="en-US" altLang="ja-JP" sz="2200" b="1" dirty="0">
                <a:solidFill>
                  <a:srgbClr val="660066"/>
                </a:solidFill>
              </a:rPr>
              <a:t>it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was </a:t>
            </a:r>
            <a:r>
              <a:rPr lang="en-US" altLang="ja-JP" sz="2200" b="1" dirty="0">
                <a:solidFill>
                  <a:srgbClr val="660066"/>
                </a:solidFill>
              </a:rPr>
              <a:t>not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necessary to </a:t>
            </a:r>
            <a:r>
              <a:rPr lang="en-US" altLang="ja-JP" sz="2200" b="1" dirty="0">
                <a:solidFill>
                  <a:srgbClr val="660066"/>
                </a:solidFill>
              </a:rPr>
              <a:t>carry by ship. 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   (We were afraid of contamination from shipping tank wall. )  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テキスト ボックス 5"/>
          <p:cNvSpPr txBox="1">
            <a:spLocks noChangeArrowheads="1"/>
          </p:cNvSpPr>
          <p:nvPr/>
        </p:nvSpPr>
        <p:spPr bwMode="auto">
          <a:xfrm>
            <a:off x="460610" y="1039813"/>
            <a:ext cx="8154659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ym typeface="Wingdings" charset="0"/>
              </a:rPr>
              <a:t>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Our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LS did not need to have as high light output as solar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neutrino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detectors.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Therefore,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w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e</a:t>
            </a:r>
            <a:r>
              <a:rPr lang="ja-JP" altLang="en-US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diluted the PC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with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paraffin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oil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(PO)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to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obtain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,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endParaRPr lang="en-US" altLang="ja-JP" sz="2200" b="1" dirty="0">
              <a:solidFill>
                <a:srgbClr val="660066"/>
              </a:solidFill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       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* higher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flashpoint (for safety), </a:t>
            </a:r>
            <a:endParaRPr lang="en-US" altLang="ja-JP" sz="2200" b="1" dirty="0">
              <a:solidFill>
                <a:srgbClr val="660066"/>
              </a:solidFill>
              <a:sym typeface="Wingdings" charset="0"/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       *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less toxicity, odor,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reactivity (for safety), </a:t>
            </a:r>
            <a:endParaRPr lang="en-US" altLang="ja-JP" sz="2200" b="1" dirty="0">
              <a:solidFill>
                <a:srgbClr val="660066"/>
              </a:solidFill>
              <a:sym typeface="Wingdings" charset="0"/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       *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more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H/C (more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i="1" dirty="0" smtClean="0">
                <a:solidFill>
                  <a:srgbClr val="660066"/>
                </a:solidFill>
                <a:latin typeface="Symbol" charset="2"/>
                <a:cs typeface="Symbol" charset="2"/>
                <a:sym typeface="Wingdings" charset="0"/>
              </a:rPr>
              <a:t>n</a:t>
            </a:r>
            <a:r>
              <a:rPr lang="en-US" altLang="ja-JP" sz="2200" b="1" i="1" baseline="-25000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e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events)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,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      * </a:t>
            </a:r>
            <a:r>
              <a:rPr lang="en-US" altLang="ja-JP" sz="2200" b="1" dirty="0">
                <a:solidFill>
                  <a:srgbClr val="660066"/>
                </a:solidFill>
              </a:rPr>
              <a:t>more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transparency. </a:t>
            </a:r>
            <a:endParaRPr lang="en-US" altLang="ja-JP" sz="2200" b="1" dirty="0">
              <a:solidFill>
                <a:srgbClr val="660066"/>
              </a:solidFill>
            </a:endParaRPr>
          </a:p>
        </p:txBody>
      </p:sp>
      <p:sp>
        <p:nvSpPr>
          <p:cNvPr id="28674" name="テキスト ボックス 1"/>
          <p:cNvSpPr txBox="1">
            <a:spLocks noChangeArrowheads="1"/>
          </p:cNvSpPr>
          <p:nvPr/>
        </p:nvSpPr>
        <p:spPr bwMode="auto">
          <a:xfrm>
            <a:off x="208338" y="3776925"/>
            <a:ext cx="438174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ym typeface="Wingdings" charset="0"/>
              </a:rPr>
              <a:t> </a:t>
            </a:r>
            <a:r>
              <a:rPr lang="en-US" altLang="ja-JP" sz="2200" b="1" dirty="0" smtClean="0">
                <a:sym typeface="Wingdings" charset="0"/>
              </a:rPr>
              <a:t>There</a:t>
            </a:r>
            <a:r>
              <a:rPr lang="en-US" altLang="ja-JP" sz="2200" b="1" dirty="0">
                <a:sym typeface="Wingdings" charset="0"/>
              </a:rPr>
              <a:t> </a:t>
            </a:r>
            <a:r>
              <a:rPr lang="en-US" altLang="ja-JP" sz="2200" b="1" dirty="0" smtClean="0">
                <a:sym typeface="Wingdings" charset="0"/>
              </a:rPr>
              <a:t>are 2 kinds of </a:t>
            </a:r>
            <a:r>
              <a:rPr lang="en-US" altLang="ja-JP" sz="2200" b="1" dirty="0">
                <a:sym typeface="Wingdings" charset="0"/>
              </a:rPr>
              <a:t>paraffin oil </a:t>
            </a:r>
            <a:endParaRPr lang="ja-JP" altLang="en-US" sz="2200" b="1" dirty="0"/>
          </a:p>
        </p:txBody>
      </p:sp>
      <p:sp>
        <p:nvSpPr>
          <p:cNvPr id="28675" name="テキスト ボックス 2"/>
          <p:cNvSpPr txBox="1">
            <a:spLocks noChangeArrowheads="1"/>
          </p:cNvSpPr>
          <p:nvPr/>
        </p:nvSpPr>
        <p:spPr bwMode="auto">
          <a:xfrm>
            <a:off x="582613" y="4413176"/>
            <a:ext cx="389641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FF6600"/>
                </a:solidFill>
              </a:rPr>
              <a:t>Normal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-Paraffin </a:t>
            </a:r>
            <a:endParaRPr lang="en-US" altLang="ja-JP" sz="2200" b="1" dirty="0">
              <a:solidFill>
                <a:srgbClr val="FF6600"/>
              </a:solidFill>
            </a:endParaRPr>
          </a:p>
          <a:p>
            <a:r>
              <a:rPr lang="en-US" altLang="ja-JP" sz="2200" b="1" dirty="0" smtClean="0"/>
              <a:t>  (unique </a:t>
            </a:r>
            <a:r>
              <a:rPr lang="en-US" altLang="ja-JP" sz="2200" b="1" dirty="0"/>
              <a:t>molecular </a:t>
            </a:r>
            <a:r>
              <a:rPr lang="en-US" altLang="ja-JP" sz="2200" b="1" dirty="0" smtClean="0"/>
              <a:t>structure)</a:t>
            </a:r>
          </a:p>
          <a:p>
            <a:r>
              <a:rPr lang="en-US" altLang="ja-JP" sz="2200" b="1" dirty="0" smtClean="0"/>
              <a:t>  </a:t>
            </a:r>
            <a:endParaRPr lang="en-US" altLang="ja-JP" sz="2200" b="1" dirty="0">
              <a:solidFill>
                <a:srgbClr val="FF6600"/>
              </a:solidFill>
            </a:endParaRPr>
          </a:p>
          <a:p>
            <a:r>
              <a:rPr lang="en-US" altLang="ja-JP" sz="2200" b="1" dirty="0" err="1" smtClean="0">
                <a:solidFill>
                  <a:srgbClr val="FF6600"/>
                </a:solidFill>
              </a:rPr>
              <a:t>Iso</a:t>
            </a:r>
            <a:r>
              <a:rPr lang="en-US" altLang="ja-JP" sz="2200" b="1" dirty="0">
                <a:solidFill>
                  <a:srgbClr val="FF6600"/>
                </a:solidFill>
              </a:rPr>
              <a:t>-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Paraffin (or Mineral Oil)</a:t>
            </a:r>
            <a:endParaRPr lang="en-US" altLang="ja-JP" sz="2200" b="1" dirty="0">
              <a:solidFill>
                <a:srgbClr val="FF6600"/>
              </a:solidFill>
            </a:endParaRPr>
          </a:p>
          <a:p>
            <a:r>
              <a:rPr lang="en-US" altLang="ja-JP" sz="2200" b="1" dirty="0" smtClean="0"/>
              <a:t>(various molecular structures )  </a:t>
            </a:r>
            <a:endParaRPr lang="ja-JP" altLang="en-US" sz="2200" b="1" dirty="0"/>
          </a:p>
        </p:txBody>
      </p:sp>
      <p:grpSp>
        <p:nvGrpSpPr>
          <p:cNvPr id="28676" name="図形グループ 61"/>
          <p:cNvGrpSpPr>
            <a:grpSpLocks/>
          </p:cNvGrpSpPr>
          <p:nvPr/>
        </p:nvGrpSpPr>
        <p:grpSpPr bwMode="auto">
          <a:xfrm>
            <a:off x="5265972" y="4202038"/>
            <a:ext cx="2657475" cy="955675"/>
            <a:chOff x="1422400" y="476672"/>
            <a:chExt cx="2658200" cy="955849"/>
          </a:xfrm>
        </p:grpSpPr>
        <p:grpSp>
          <p:nvGrpSpPr>
            <p:cNvPr id="28740" name="図形グループ 62"/>
            <p:cNvGrpSpPr>
              <a:grpSpLocks/>
            </p:cNvGrpSpPr>
            <p:nvPr/>
          </p:nvGrpSpPr>
          <p:grpSpPr bwMode="auto">
            <a:xfrm>
              <a:off x="1619672" y="476672"/>
              <a:ext cx="314321" cy="955849"/>
              <a:chOff x="1619672" y="476672"/>
              <a:chExt cx="314321" cy="955849"/>
            </a:xfrm>
          </p:grpSpPr>
          <p:cxnSp>
            <p:nvCxnSpPr>
              <p:cNvPr id="109" name="直線コネクタ 108"/>
              <p:cNvCxnSpPr/>
              <p:nvPr/>
            </p:nvCxnSpPr>
            <p:spPr>
              <a:xfrm>
                <a:off x="1763806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87" name="テキスト ボックス 10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88" name="テキスト ボックス 1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1" name="図形グループ 63"/>
            <p:cNvGrpSpPr>
              <a:grpSpLocks/>
            </p:cNvGrpSpPr>
            <p:nvPr/>
          </p:nvGrpSpPr>
          <p:grpSpPr bwMode="auto">
            <a:xfrm>
              <a:off x="1809407" y="476672"/>
              <a:ext cx="314321" cy="955849"/>
              <a:chOff x="1619672" y="476672"/>
              <a:chExt cx="314321" cy="955849"/>
            </a:xfrm>
          </p:grpSpPr>
          <p:cxnSp>
            <p:nvCxnSpPr>
              <p:cNvPr id="106" name="直線コネクタ 105"/>
              <p:cNvCxnSpPr/>
              <p:nvPr/>
            </p:nvCxnSpPr>
            <p:spPr>
              <a:xfrm>
                <a:off x="1764624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84" name="テキスト ボックス 10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85" name="テキスト ボックス 10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2" name="図形グループ 64"/>
            <p:cNvGrpSpPr>
              <a:grpSpLocks/>
            </p:cNvGrpSpPr>
            <p:nvPr/>
          </p:nvGrpSpPr>
          <p:grpSpPr bwMode="auto">
            <a:xfrm>
              <a:off x="1979712" y="476672"/>
              <a:ext cx="314321" cy="955849"/>
              <a:chOff x="1619672" y="476672"/>
              <a:chExt cx="314321" cy="955849"/>
            </a:xfrm>
          </p:grpSpPr>
          <p:cxnSp>
            <p:nvCxnSpPr>
              <p:cNvPr id="103" name="直線コネクタ 102"/>
              <p:cNvCxnSpPr/>
              <p:nvPr/>
            </p:nvCxnSpPr>
            <p:spPr>
              <a:xfrm>
                <a:off x="1764227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81" name="テキスト ボックス 103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82" name="テキスト ボックス 104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3" name="図形グループ 65"/>
            <p:cNvGrpSpPr>
              <a:grpSpLocks/>
            </p:cNvGrpSpPr>
            <p:nvPr/>
          </p:nvGrpSpPr>
          <p:grpSpPr bwMode="auto">
            <a:xfrm>
              <a:off x="2169447" y="476672"/>
              <a:ext cx="314321" cy="955849"/>
              <a:chOff x="1619672" y="476672"/>
              <a:chExt cx="314321" cy="955849"/>
            </a:xfrm>
          </p:grpSpPr>
          <p:cxnSp>
            <p:nvCxnSpPr>
              <p:cNvPr id="100" name="直線コネクタ 99"/>
              <p:cNvCxnSpPr/>
              <p:nvPr/>
            </p:nvCxnSpPr>
            <p:spPr>
              <a:xfrm>
                <a:off x="1763456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78" name="テキスト ボックス 100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79" name="テキスト ボックス 101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4" name="図形グループ 66"/>
            <p:cNvGrpSpPr>
              <a:grpSpLocks/>
            </p:cNvGrpSpPr>
            <p:nvPr/>
          </p:nvGrpSpPr>
          <p:grpSpPr bwMode="auto">
            <a:xfrm>
              <a:off x="2339752" y="476672"/>
              <a:ext cx="314321" cy="955849"/>
              <a:chOff x="1619672" y="476672"/>
              <a:chExt cx="314321" cy="955849"/>
            </a:xfrm>
          </p:grpSpPr>
          <p:cxnSp>
            <p:nvCxnSpPr>
              <p:cNvPr id="97" name="直線コネクタ 96"/>
              <p:cNvCxnSpPr/>
              <p:nvPr/>
            </p:nvCxnSpPr>
            <p:spPr>
              <a:xfrm>
                <a:off x="1764648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75" name="テキスト ボックス 97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76" name="テキスト ボックス 98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5" name="図形グループ 67"/>
            <p:cNvGrpSpPr>
              <a:grpSpLocks/>
            </p:cNvGrpSpPr>
            <p:nvPr/>
          </p:nvGrpSpPr>
          <p:grpSpPr bwMode="auto">
            <a:xfrm>
              <a:off x="2529487" y="476672"/>
              <a:ext cx="314321" cy="955849"/>
              <a:chOff x="1619672" y="476672"/>
              <a:chExt cx="314321" cy="955849"/>
            </a:xfrm>
          </p:grpSpPr>
          <p:cxnSp>
            <p:nvCxnSpPr>
              <p:cNvPr id="94" name="直線コネクタ 93"/>
              <p:cNvCxnSpPr/>
              <p:nvPr/>
            </p:nvCxnSpPr>
            <p:spPr>
              <a:xfrm>
                <a:off x="1763876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72" name="テキスト ボックス 94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73" name="テキスト ボックス 95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6" name="図形グループ 68"/>
            <p:cNvGrpSpPr>
              <a:grpSpLocks/>
            </p:cNvGrpSpPr>
            <p:nvPr/>
          </p:nvGrpSpPr>
          <p:grpSpPr bwMode="auto">
            <a:xfrm>
              <a:off x="2699792" y="476672"/>
              <a:ext cx="314321" cy="955849"/>
              <a:chOff x="1619672" y="476672"/>
              <a:chExt cx="314321" cy="955849"/>
            </a:xfrm>
          </p:grpSpPr>
          <p:cxnSp>
            <p:nvCxnSpPr>
              <p:cNvPr id="91" name="直線コネクタ 90"/>
              <p:cNvCxnSpPr/>
              <p:nvPr/>
            </p:nvCxnSpPr>
            <p:spPr>
              <a:xfrm>
                <a:off x="1763480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9" name="テキスト ボックス 91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70" name="テキスト ボックス 92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7" name="図形グループ 69"/>
            <p:cNvGrpSpPr>
              <a:grpSpLocks/>
            </p:cNvGrpSpPr>
            <p:nvPr/>
          </p:nvGrpSpPr>
          <p:grpSpPr bwMode="auto">
            <a:xfrm>
              <a:off x="2889527" y="476672"/>
              <a:ext cx="314321" cy="955849"/>
              <a:chOff x="1619672" y="476672"/>
              <a:chExt cx="314321" cy="955849"/>
            </a:xfrm>
          </p:grpSpPr>
          <p:cxnSp>
            <p:nvCxnSpPr>
              <p:cNvPr id="88" name="直線コネクタ 87"/>
              <p:cNvCxnSpPr/>
              <p:nvPr/>
            </p:nvCxnSpPr>
            <p:spPr>
              <a:xfrm>
                <a:off x="1764298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6" name="テキスト ボックス 88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67" name="テキスト ボックス 89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8" name="図形グループ 70"/>
            <p:cNvGrpSpPr>
              <a:grpSpLocks/>
            </p:cNvGrpSpPr>
            <p:nvPr/>
          </p:nvGrpSpPr>
          <p:grpSpPr bwMode="auto">
            <a:xfrm>
              <a:off x="3059832" y="476672"/>
              <a:ext cx="314321" cy="955849"/>
              <a:chOff x="1619672" y="476672"/>
              <a:chExt cx="314321" cy="955849"/>
            </a:xfrm>
          </p:grpSpPr>
          <p:cxnSp>
            <p:nvCxnSpPr>
              <p:cNvPr id="85" name="直線コネクタ 84"/>
              <p:cNvCxnSpPr/>
              <p:nvPr/>
            </p:nvCxnSpPr>
            <p:spPr>
              <a:xfrm>
                <a:off x="1763901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3" name="テキスト ボックス 85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64" name="テキスト ボックス 86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49" name="図形グループ 71"/>
            <p:cNvGrpSpPr>
              <a:grpSpLocks/>
            </p:cNvGrpSpPr>
            <p:nvPr/>
          </p:nvGrpSpPr>
          <p:grpSpPr bwMode="auto">
            <a:xfrm>
              <a:off x="3249567" y="476672"/>
              <a:ext cx="314321" cy="955849"/>
              <a:chOff x="1619672" y="476672"/>
              <a:chExt cx="314321" cy="955849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>
                <a:off x="1764718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0" name="テキスト ボックス 82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61" name="テキスト ボックス 83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50" name="図形グループ 72"/>
            <p:cNvGrpSpPr>
              <a:grpSpLocks/>
            </p:cNvGrpSpPr>
            <p:nvPr/>
          </p:nvGrpSpPr>
          <p:grpSpPr bwMode="auto">
            <a:xfrm>
              <a:off x="3419872" y="476672"/>
              <a:ext cx="314321" cy="955849"/>
              <a:chOff x="1619672" y="476672"/>
              <a:chExt cx="314321" cy="955849"/>
            </a:xfrm>
          </p:grpSpPr>
          <p:cxnSp>
            <p:nvCxnSpPr>
              <p:cNvPr id="79" name="直線コネクタ 78"/>
              <p:cNvCxnSpPr/>
              <p:nvPr/>
            </p:nvCxnSpPr>
            <p:spPr>
              <a:xfrm>
                <a:off x="1764323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57" name="テキスト ボックス 7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58" name="テキスト ボックス 8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751" name="図形グループ 73"/>
            <p:cNvGrpSpPr>
              <a:grpSpLocks/>
            </p:cNvGrpSpPr>
            <p:nvPr/>
          </p:nvGrpSpPr>
          <p:grpSpPr bwMode="auto">
            <a:xfrm>
              <a:off x="3609607" y="476672"/>
              <a:ext cx="314321" cy="955849"/>
              <a:chOff x="1619672" y="476672"/>
              <a:chExt cx="314321" cy="955849"/>
            </a:xfrm>
          </p:grpSpPr>
          <p:cxnSp>
            <p:nvCxnSpPr>
              <p:cNvPr id="76" name="直線コネクタ 75"/>
              <p:cNvCxnSpPr/>
              <p:nvPr/>
            </p:nvCxnSpPr>
            <p:spPr>
              <a:xfrm>
                <a:off x="1763551" y="764062"/>
                <a:ext cx="0" cy="43346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54" name="テキスト ボックス 7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55" name="テキスト ボックス 7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sp>
          <p:nvSpPr>
            <p:cNvPr id="28752" name="テキスト ボックス 74"/>
            <p:cNvSpPr txBox="1">
              <a:spLocks noChangeArrowheads="1"/>
            </p:cNvSpPr>
            <p:nvPr/>
          </p:nvSpPr>
          <p:spPr bwMode="auto">
            <a:xfrm>
              <a:off x="1422400" y="829345"/>
              <a:ext cx="265820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H-C-C-C-C-C-C-C-C-C-C-C-C-H</a:t>
              </a:r>
              <a:endParaRPr lang="ja-JP" altLang="en-US" sz="1400"/>
            </a:p>
          </p:txBody>
        </p:sp>
      </p:grpSp>
      <p:sp>
        <p:nvSpPr>
          <p:cNvPr id="28677" name="テキスト ボックス 5"/>
          <p:cNvSpPr txBox="1">
            <a:spLocks noChangeArrowheads="1"/>
          </p:cNvSpPr>
          <p:nvPr/>
        </p:nvSpPr>
        <p:spPr bwMode="auto">
          <a:xfrm>
            <a:off x="7812088" y="5730081"/>
            <a:ext cx="620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etc.</a:t>
            </a:r>
            <a:endParaRPr lang="ja-JP" altLang="en-US"/>
          </a:p>
        </p:txBody>
      </p:sp>
      <p:grpSp>
        <p:nvGrpSpPr>
          <p:cNvPr id="28678" name="図形グループ 109"/>
          <p:cNvGrpSpPr>
            <a:grpSpLocks/>
          </p:cNvGrpSpPr>
          <p:nvPr/>
        </p:nvGrpSpPr>
        <p:grpSpPr bwMode="auto">
          <a:xfrm>
            <a:off x="5226050" y="5090318"/>
            <a:ext cx="2659063" cy="1482725"/>
            <a:chOff x="1547813" y="1833563"/>
            <a:chExt cx="2658200" cy="1482725"/>
          </a:xfrm>
        </p:grpSpPr>
        <p:grpSp>
          <p:nvGrpSpPr>
            <p:cNvPr id="28679" name="図形グループ 229"/>
            <p:cNvGrpSpPr>
              <a:grpSpLocks/>
            </p:cNvGrpSpPr>
            <p:nvPr/>
          </p:nvGrpSpPr>
          <p:grpSpPr bwMode="auto">
            <a:xfrm>
              <a:off x="3707904" y="2348880"/>
              <a:ext cx="314336" cy="956335"/>
              <a:chOff x="1619672" y="476672"/>
              <a:chExt cx="314321" cy="955849"/>
            </a:xfrm>
          </p:grpSpPr>
          <p:cxnSp>
            <p:nvCxnSpPr>
              <p:cNvPr id="181" name="直線コネクタ 180"/>
              <p:cNvCxnSpPr/>
              <p:nvPr/>
            </p:nvCxnSpPr>
            <p:spPr>
              <a:xfrm>
                <a:off x="1763876" y="764484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38" name="テキスト ボックス 240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39" name="テキスト ボックス 241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0" name="図形グループ 229"/>
            <p:cNvGrpSpPr>
              <a:grpSpLocks/>
            </p:cNvGrpSpPr>
            <p:nvPr/>
          </p:nvGrpSpPr>
          <p:grpSpPr bwMode="auto">
            <a:xfrm>
              <a:off x="3537584" y="2348880"/>
              <a:ext cx="314336" cy="956335"/>
              <a:chOff x="1619672" y="476672"/>
              <a:chExt cx="314321" cy="955849"/>
            </a:xfrm>
          </p:grpSpPr>
          <p:cxnSp>
            <p:nvCxnSpPr>
              <p:cNvPr id="178" name="直線コネクタ 177"/>
              <p:cNvCxnSpPr/>
              <p:nvPr/>
            </p:nvCxnSpPr>
            <p:spPr>
              <a:xfrm>
                <a:off x="1764389" y="764484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35" name="テキスト ボックス 240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36" name="テキスト ボックス 241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1" name="図形グループ 220"/>
            <p:cNvGrpSpPr>
              <a:grpSpLocks/>
            </p:cNvGrpSpPr>
            <p:nvPr/>
          </p:nvGrpSpPr>
          <p:grpSpPr bwMode="auto">
            <a:xfrm>
              <a:off x="1745094" y="2348914"/>
              <a:ext cx="314336" cy="956335"/>
              <a:chOff x="1619672" y="476672"/>
              <a:chExt cx="314321" cy="955849"/>
            </a:xfrm>
          </p:grpSpPr>
          <p:cxnSp>
            <p:nvCxnSpPr>
              <p:cNvPr id="175" name="直線コネクタ 174"/>
              <p:cNvCxnSpPr/>
              <p:nvPr/>
            </p:nvCxnSpPr>
            <p:spPr>
              <a:xfrm>
                <a:off x="1763586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32" name="テキスト ボックス 267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33" name="テキスト ボックス 268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2" name="図形グループ 221"/>
            <p:cNvGrpSpPr>
              <a:grpSpLocks/>
            </p:cNvGrpSpPr>
            <p:nvPr/>
          </p:nvGrpSpPr>
          <p:grpSpPr bwMode="auto">
            <a:xfrm>
              <a:off x="1934838" y="2348914"/>
              <a:ext cx="314336" cy="956335"/>
              <a:chOff x="1619672" y="476672"/>
              <a:chExt cx="314321" cy="955849"/>
            </a:xfrm>
          </p:grpSpPr>
          <p:cxnSp>
            <p:nvCxnSpPr>
              <p:cNvPr id="172" name="直線コネクタ 171"/>
              <p:cNvCxnSpPr/>
              <p:nvPr/>
            </p:nvCxnSpPr>
            <p:spPr>
              <a:xfrm>
                <a:off x="1764280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9" name="テキスト ボックス 264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30" name="テキスト ボックス 265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3" name="図形グループ 223"/>
            <p:cNvGrpSpPr>
              <a:grpSpLocks/>
            </p:cNvGrpSpPr>
            <p:nvPr/>
          </p:nvGrpSpPr>
          <p:grpSpPr bwMode="auto">
            <a:xfrm>
              <a:off x="2294895" y="2348914"/>
              <a:ext cx="314336" cy="956335"/>
              <a:chOff x="1619672" y="476672"/>
              <a:chExt cx="314321" cy="955849"/>
            </a:xfrm>
          </p:grpSpPr>
          <p:cxnSp>
            <p:nvCxnSpPr>
              <p:cNvPr id="169" name="直線コネクタ 168"/>
              <p:cNvCxnSpPr/>
              <p:nvPr/>
            </p:nvCxnSpPr>
            <p:spPr>
              <a:xfrm>
                <a:off x="1764468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6" name="テキスト ボックス 258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27" name="テキスト ボックス 259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4" name="図形グループ 224"/>
            <p:cNvGrpSpPr>
              <a:grpSpLocks/>
            </p:cNvGrpSpPr>
            <p:nvPr/>
          </p:nvGrpSpPr>
          <p:grpSpPr bwMode="auto">
            <a:xfrm>
              <a:off x="2465208" y="2348914"/>
              <a:ext cx="314336" cy="956335"/>
              <a:chOff x="1619672" y="476672"/>
              <a:chExt cx="314321" cy="955849"/>
            </a:xfrm>
          </p:grpSpPr>
          <p:cxnSp>
            <p:nvCxnSpPr>
              <p:cNvPr id="166" name="直線コネクタ 165"/>
              <p:cNvCxnSpPr/>
              <p:nvPr/>
            </p:nvCxnSpPr>
            <p:spPr>
              <a:xfrm>
                <a:off x="1763963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3" name="テキスト ボックス 255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24" name="テキスト ボックス 256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5" name="図形グループ 225"/>
            <p:cNvGrpSpPr>
              <a:grpSpLocks/>
            </p:cNvGrpSpPr>
            <p:nvPr/>
          </p:nvGrpSpPr>
          <p:grpSpPr bwMode="auto">
            <a:xfrm>
              <a:off x="2654952" y="2348914"/>
              <a:ext cx="314336" cy="956335"/>
              <a:chOff x="1619672" y="476672"/>
              <a:chExt cx="314321" cy="955849"/>
            </a:xfrm>
          </p:grpSpPr>
          <p:cxnSp>
            <p:nvCxnSpPr>
              <p:cNvPr id="162" name="直線コネクタ 161"/>
              <p:cNvCxnSpPr/>
              <p:nvPr/>
            </p:nvCxnSpPr>
            <p:spPr>
              <a:xfrm>
                <a:off x="1764658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0" name="テキスト ボックス 252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21" name="テキスト ボックス 253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6" name="図形グループ 226"/>
            <p:cNvGrpSpPr>
              <a:grpSpLocks/>
            </p:cNvGrpSpPr>
            <p:nvPr/>
          </p:nvGrpSpPr>
          <p:grpSpPr bwMode="auto">
            <a:xfrm>
              <a:off x="2825265" y="2348914"/>
              <a:ext cx="314336" cy="956335"/>
              <a:chOff x="1619672" y="476672"/>
              <a:chExt cx="314321" cy="955849"/>
            </a:xfrm>
          </p:grpSpPr>
          <p:cxnSp>
            <p:nvCxnSpPr>
              <p:cNvPr id="158" name="直線コネクタ 157"/>
              <p:cNvCxnSpPr/>
              <p:nvPr/>
            </p:nvCxnSpPr>
            <p:spPr>
              <a:xfrm>
                <a:off x="1764151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7" name="テキスト ボックス 24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18" name="テキスト ボックス 25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7" name="図形グループ 227"/>
            <p:cNvGrpSpPr>
              <a:grpSpLocks/>
            </p:cNvGrpSpPr>
            <p:nvPr/>
          </p:nvGrpSpPr>
          <p:grpSpPr bwMode="auto">
            <a:xfrm>
              <a:off x="3015009" y="2348914"/>
              <a:ext cx="314336" cy="956335"/>
              <a:chOff x="1619672" y="476672"/>
              <a:chExt cx="314321" cy="955849"/>
            </a:xfrm>
          </p:grpSpPr>
          <p:cxnSp>
            <p:nvCxnSpPr>
              <p:cNvPr id="153" name="直線コネクタ 152"/>
              <p:cNvCxnSpPr/>
              <p:nvPr/>
            </p:nvCxnSpPr>
            <p:spPr>
              <a:xfrm>
                <a:off x="1764846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4" name="テキスト ボックス 24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15" name="テキスト ボックス 24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8" name="図形グループ 229"/>
            <p:cNvGrpSpPr>
              <a:grpSpLocks/>
            </p:cNvGrpSpPr>
            <p:nvPr/>
          </p:nvGrpSpPr>
          <p:grpSpPr bwMode="auto">
            <a:xfrm>
              <a:off x="3348098" y="2348914"/>
              <a:ext cx="314336" cy="956335"/>
              <a:chOff x="1619672" y="476672"/>
              <a:chExt cx="314321" cy="955849"/>
            </a:xfrm>
          </p:grpSpPr>
          <p:cxnSp>
            <p:nvCxnSpPr>
              <p:cNvPr id="149" name="直線コネクタ 148"/>
              <p:cNvCxnSpPr/>
              <p:nvPr/>
            </p:nvCxnSpPr>
            <p:spPr>
              <a:xfrm>
                <a:off x="1763437" y="764450"/>
                <a:ext cx="0" cy="4331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11" name="テキスト ボックス 240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712" name="テキスト ボックス 241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8689" name="図形グループ 296"/>
            <p:cNvGrpSpPr>
              <a:grpSpLocks/>
            </p:cNvGrpSpPr>
            <p:nvPr/>
          </p:nvGrpSpPr>
          <p:grpSpPr bwMode="auto">
            <a:xfrm>
              <a:off x="1835859" y="1833563"/>
              <a:ext cx="864137" cy="1471686"/>
              <a:chOff x="1835696" y="1833791"/>
              <a:chExt cx="864096" cy="1470938"/>
            </a:xfrm>
          </p:grpSpPr>
          <p:sp>
            <p:nvSpPr>
              <p:cNvPr id="28701" name="テキスト ボックス 277"/>
              <p:cNvSpPr txBox="1">
                <a:spLocks noChangeArrowheads="1"/>
              </p:cNvSpPr>
              <p:nvPr/>
            </p:nvSpPr>
            <p:spPr bwMode="auto">
              <a:xfrm>
                <a:off x="2097439" y="299695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grpSp>
            <p:nvGrpSpPr>
              <p:cNvPr id="28702" name="図形グループ 295"/>
              <p:cNvGrpSpPr>
                <a:grpSpLocks/>
              </p:cNvGrpSpPr>
              <p:nvPr/>
            </p:nvGrpSpPr>
            <p:grpSpPr bwMode="auto">
              <a:xfrm>
                <a:off x="1835696" y="1833791"/>
                <a:ext cx="864096" cy="1235169"/>
                <a:chOff x="1835696" y="1833791"/>
                <a:chExt cx="864096" cy="1235169"/>
              </a:xfrm>
            </p:grpSpPr>
            <p:cxnSp>
              <p:nvCxnSpPr>
                <p:cNvPr id="139" name="直線コネクタ 138"/>
                <p:cNvCxnSpPr/>
                <p:nvPr/>
              </p:nvCxnSpPr>
              <p:spPr>
                <a:xfrm>
                  <a:off x="2050714" y="2271718"/>
                  <a:ext cx="409422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704" name="図形グループ 294"/>
                <p:cNvGrpSpPr>
                  <a:grpSpLocks/>
                </p:cNvGrpSpPr>
                <p:nvPr/>
              </p:nvGrpSpPr>
              <p:grpSpPr bwMode="auto">
                <a:xfrm>
                  <a:off x="1835696" y="1833791"/>
                  <a:ext cx="864096" cy="1235169"/>
                  <a:chOff x="1835696" y="1844824"/>
                  <a:chExt cx="864096" cy="1235169"/>
                </a:xfrm>
              </p:grpSpPr>
              <p:cxnSp>
                <p:nvCxnSpPr>
                  <p:cNvPr id="141" name="直線コネクタ 140"/>
                  <p:cNvCxnSpPr/>
                  <p:nvPr/>
                </p:nvCxnSpPr>
                <p:spPr>
                  <a:xfrm>
                    <a:off x="2268120" y="2060614"/>
                    <a:ext cx="0" cy="1018657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706" name="テキスト ボックス 2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3728" y="2132856"/>
                    <a:ext cx="287308" cy="27699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C</a:t>
                    </a:r>
                    <a:endParaRPr lang="ja-JP" altLang="en-US" sz="1200"/>
                  </a:p>
                </p:txBody>
              </p:sp>
              <p:sp>
                <p:nvSpPr>
                  <p:cNvPr id="28707" name="テキスト ボックス 2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3728" y="1844824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  <p:sp>
                <p:nvSpPr>
                  <p:cNvPr id="28708" name="テキスト ボックス 2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3993" y="2132856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  <p:sp>
                <p:nvSpPr>
                  <p:cNvPr id="28709" name="テキスト ボックス 2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2132856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</p:grpSp>
          </p:grpSp>
        </p:grpSp>
        <p:grpSp>
          <p:nvGrpSpPr>
            <p:cNvPr id="28690" name="図形グループ 297"/>
            <p:cNvGrpSpPr>
              <a:grpSpLocks/>
            </p:cNvGrpSpPr>
            <p:nvPr/>
          </p:nvGrpSpPr>
          <p:grpSpPr bwMode="auto">
            <a:xfrm>
              <a:off x="2916029" y="1844602"/>
              <a:ext cx="864137" cy="1471686"/>
              <a:chOff x="1835696" y="1833791"/>
              <a:chExt cx="864096" cy="1470938"/>
            </a:xfrm>
          </p:grpSpPr>
          <p:sp>
            <p:nvSpPr>
              <p:cNvPr id="28692" name="テキスト ボックス 298"/>
              <p:cNvSpPr txBox="1">
                <a:spLocks noChangeArrowheads="1"/>
              </p:cNvSpPr>
              <p:nvPr/>
            </p:nvSpPr>
            <p:spPr bwMode="auto">
              <a:xfrm>
                <a:off x="2097439" y="299695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grpSp>
            <p:nvGrpSpPr>
              <p:cNvPr id="28693" name="図形グループ 299"/>
              <p:cNvGrpSpPr>
                <a:grpSpLocks/>
              </p:cNvGrpSpPr>
              <p:nvPr/>
            </p:nvGrpSpPr>
            <p:grpSpPr bwMode="auto">
              <a:xfrm>
                <a:off x="1835696" y="1833791"/>
                <a:ext cx="864096" cy="1235169"/>
                <a:chOff x="1835696" y="1833791"/>
                <a:chExt cx="864096" cy="1235169"/>
              </a:xfrm>
            </p:grpSpPr>
            <p:cxnSp>
              <p:nvCxnSpPr>
                <p:cNvPr id="127" name="直線コネクタ 126"/>
                <p:cNvCxnSpPr/>
                <p:nvPr/>
              </p:nvCxnSpPr>
              <p:spPr>
                <a:xfrm>
                  <a:off x="2051281" y="2271792"/>
                  <a:ext cx="409422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695" name="図形グループ 301"/>
                <p:cNvGrpSpPr>
                  <a:grpSpLocks/>
                </p:cNvGrpSpPr>
                <p:nvPr/>
              </p:nvGrpSpPr>
              <p:grpSpPr bwMode="auto">
                <a:xfrm>
                  <a:off x="1835696" y="1833791"/>
                  <a:ext cx="864096" cy="1235169"/>
                  <a:chOff x="1835696" y="1844824"/>
                  <a:chExt cx="864096" cy="1235169"/>
                </a:xfrm>
              </p:grpSpPr>
              <p:cxnSp>
                <p:nvCxnSpPr>
                  <p:cNvPr id="130" name="直線コネクタ 129"/>
                  <p:cNvCxnSpPr/>
                  <p:nvPr/>
                </p:nvCxnSpPr>
                <p:spPr>
                  <a:xfrm>
                    <a:off x="2267100" y="2060688"/>
                    <a:ext cx="0" cy="1018657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97" name="テキスト ボックス 3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3728" y="2132856"/>
                    <a:ext cx="287308" cy="27699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C</a:t>
                    </a:r>
                    <a:endParaRPr lang="ja-JP" altLang="en-US" sz="1200"/>
                  </a:p>
                </p:txBody>
              </p:sp>
              <p:sp>
                <p:nvSpPr>
                  <p:cNvPr id="28698" name="テキスト ボックス 3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3728" y="1844824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  <p:sp>
                <p:nvSpPr>
                  <p:cNvPr id="28699" name="テキスト ボックス 3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3993" y="2132856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  <p:sp>
                <p:nvSpPr>
                  <p:cNvPr id="28700" name="テキスト ボックス 3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5696" y="2132856"/>
                    <a:ext cx="2957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1pPr>
                    <a:lvl2pPr marL="742950" indent="-28575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2pPr>
                    <a:lvl3pPr marL="11430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3pPr>
                    <a:lvl4pPr marL="16002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4pPr>
                    <a:lvl5pPr marL="2057400" indent="-228600"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 kumimoji="1" sz="2400">
                        <a:solidFill>
                          <a:schemeClr val="tx1"/>
                        </a:solidFill>
                        <a:latin typeface="Times" charset="0"/>
                        <a:ea typeface="Osaka" charset="0"/>
                        <a:cs typeface="Osaka" charset="0"/>
                      </a:defRPr>
                    </a:lvl9pPr>
                  </a:lstStyle>
                  <a:p>
                    <a:r>
                      <a:rPr lang="en-US" altLang="ja-JP" sz="1200"/>
                      <a:t>H</a:t>
                    </a:r>
                    <a:endParaRPr lang="ja-JP" altLang="en-US" sz="1200"/>
                  </a:p>
                </p:txBody>
              </p:sp>
            </p:grpSp>
          </p:grpSp>
        </p:grpSp>
        <p:sp>
          <p:nvSpPr>
            <p:cNvPr id="28691" name="テキスト ボックス 232"/>
            <p:cNvSpPr txBox="1">
              <a:spLocks noChangeArrowheads="1"/>
            </p:cNvSpPr>
            <p:nvPr/>
          </p:nvSpPr>
          <p:spPr bwMode="auto">
            <a:xfrm>
              <a:off x="1547813" y="2701767"/>
              <a:ext cx="265820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dirty="0"/>
                <a:t>H-C-C-C-C-C-C-C-C-C-C-C-C-H</a:t>
              </a:r>
              <a:endParaRPr lang="ja-JP" altLang="en-US" sz="1400" dirty="0"/>
            </a:p>
          </p:txBody>
        </p:sp>
      </p:grpSp>
      <p:sp>
        <p:nvSpPr>
          <p:cNvPr id="118" name="テキスト ボックス 5"/>
          <p:cNvSpPr txBox="1">
            <a:spLocks noChangeArrowheads="1"/>
          </p:cNvSpPr>
          <p:nvPr/>
        </p:nvSpPr>
        <p:spPr bwMode="auto">
          <a:xfrm>
            <a:off x="1692275" y="260350"/>
            <a:ext cx="5172059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 smtClean="0">
                <a:solidFill>
                  <a:srgbClr val="0000FF"/>
                </a:solidFill>
              </a:rPr>
              <a:t>Dilution of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PC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with</a:t>
            </a:r>
            <a:r>
              <a:rPr lang="en-US" altLang="ja-JP" sz="2800" b="1" dirty="0" smtClean="0">
                <a:solidFill>
                  <a:srgbClr val="FF6600"/>
                </a:solidFill>
              </a:rPr>
              <a:t> Paraffin</a:t>
            </a:r>
            <a:r>
              <a:rPr lang="ja-JP" altLang="en-US" sz="2800" b="1" dirty="0" smtClean="0">
                <a:solidFill>
                  <a:srgbClr val="FF66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6600"/>
                </a:solidFill>
              </a:rPr>
              <a:t>Oil</a:t>
            </a:r>
            <a:endParaRPr lang="ja-JP" altLang="en-US" sz="2800" b="1" dirty="0">
              <a:solidFill>
                <a:srgbClr val="FF6600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3422650" y="2844800"/>
            <a:ext cx="190500" cy="0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14400" y="151248"/>
            <a:ext cx="7105932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C00F0"/>
                </a:solidFill>
                <a:latin typeface="Times"/>
                <a:cs typeface="Times"/>
              </a:rPr>
              <a:t>Normal-Paraffin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kumimoji="1" lang="en-US" altLang="ja-JP" sz="2800" b="1" dirty="0" err="1" smtClean="0">
                <a:solidFill>
                  <a:srgbClr val="0000FF"/>
                </a:solidFill>
                <a:latin typeface="Times"/>
                <a:cs typeface="Times"/>
              </a:rPr>
              <a:t>vs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kumimoji="1" lang="en-US" altLang="ja-JP" sz="2800" b="1" dirty="0" err="1" smtClean="0">
                <a:solidFill>
                  <a:srgbClr val="008000"/>
                </a:solidFill>
                <a:latin typeface="Times"/>
                <a:cs typeface="Times"/>
              </a:rPr>
              <a:t>Iso</a:t>
            </a:r>
            <a:r>
              <a:rPr lang="en-US" altLang="ja-JP" sz="2800" b="1" dirty="0">
                <a:solidFill>
                  <a:srgbClr val="008000"/>
                </a:solidFill>
                <a:latin typeface="Times"/>
                <a:cs typeface="Times"/>
              </a:rPr>
              <a:t>-</a:t>
            </a:r>
            <a:r>
              <a:rPr kumimoji="1" lang="en-US" altLang="ja-JP" sz="2800" b="1" dirty="0" smtClean="0">
                <a:solidFill>
                  <a:srgbClr val="008000"/>
                </a:solidFill>
                <a:latin typeface="Times"/>
                <a:cs typeface="Times"/>
              </a:rPr>
              <a:t>Paraffin (Mineral oil)</a:t>
            </a:r>
            <a:endParaRPr kumimoji="1" lang="ja-JP" altLang="en-US" sz="28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pic>
        <p:nvPicPr>
          <p:cNvPr id="7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331661"/>
            <a:ext cx="6699532" cy="339594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9500" y="1513364"/>
            <a:ext cx="635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C00F0"/>
                </a:solidFill>
                <a:latin typeface="Times"/>
                <a:cs typeface="Times"/>
              </a:rPr>
              <a:t>NP</a:t>
            </a:r>
            <a:r>
              <a:rPr kumimoji="1" lang="en-US" altLang="ja-JP" sz="2400" b="1" dirty="0" smtClean="0">
                <a:latin typeface="Times"/>
                <a:cs typeface="Times"/>
              </a:rPr>
              <a:t> </a:t>
            </a:r>
            <a:r>
              <a:rPr kumimoji="1" lang="en-US" altLang="ja-JP" sz="2400" b="1" dirty="0" smtClean="0">
                <a:latin typeface="Times"/>
                <a:cs typeface="Times"/>
                <a:sym typeface="Wingdings"/>
              </a:rPr>
              <a:t> </a:t>
            </a:r>
            <a:r>
              <a:rPr kumimoji="1" lang="en-US" altLang="ja-JP" sz="2400" b="1" dirty="0" err="1" smtClean="0">
                <a:solidFill>
                  <a:srgbClr val="FC00F0"/>
                </a:solidFill>
                <a:latin typeface="Times"/>
                <a:cs typeface="Times"/>
                <a:sym typeface="Wingdings"/>
              </a:rPr>
              <a:t>Dodecane</a:t>
            </a:r>
            <a:r>
              <a:rPr kumimoji="1" lang="en-US" altLang="ja-JP" sz="2400" b="1" dirty="0" smtClean="0">
                <a:latin typeface="Times"/>
                <a:cs typeface="Times"/>
                <a:sym typeface="Wingdings"/>
              </a:rPr>
              <a:t> (</a:t>
            </a:r>
            <a:r>
              <a:rPr kumimoji="1" lang="en-US" altLang="ja-JP" sz="2400" b="1" dirty="0" smtClean="0">
                <a:solidFill>
                  <a:srgbClr val="FC00F0"/>
                </a:solidFill>
                <a:latin typeface="Times"/>
                <a:cs typeface="Times"/>
                <a:sym typeface="Wingdings"/>
              </a:rPr>
              <a:t>N12K</a:t>
            </a:r>
            <a:r>
              <a:rPr kumimoji="1" lang="en-US" altLang="ja-JP" sz="2400" b="1" dirty="0" smtClean="0">
                <a:latin typeface="Times"/>
                <a:cs typeface="Times"/>
                <a:sym typeface="Wingdings"/>
              </a:rPr>
              <a:t>,  Nikko Oil Company), </a:t>
            </a:r>
            <a:endParaRPr lang="en-US" altLang="ja-JP" sz="2400" b="1" dirty="0">
              <a:latin typeface="Times"/>
              <a:cs typeface="Times"/>
              <a:sym typeface="Wingdings"/>
            </a:endParaRPr>
          </a:p>
          <a:p>
            <a:r>
              <a:rPr kumimoji="1"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IP</a:t>
            </a:r>
            <a:r>
              <a:rPr kumimoji="1" lang="en-US" altLang="ja-JP" sz="2400" b="1" dirty="0" smtClean="0">
                <a:latin typeface="Times"/>
                <a:cs typeface="Times"/>
                <a:sym typeface="Wingdings"/>
              </a:rPr>
              <a:t>  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 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Paraol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-</a:t>
            </a:r>
            <a:r>
              <a:rPr kumimoji="1"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250</a:t>
            </a:r>
            <a:r>
              <a:rPr kumimoji="1" lang="en-US" altLang="ja-JP" sz="2400" b="1" dirty="0" smtClean="0">
                <a:latin typeface="Times"/>
                <a:cs typeface="Times"/>
                <a:sym typeface="Wingdings"/>
              </a:rPr>
              <a:t>(Showa Shell)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1513631" y="4165600"/>
            <a:ext cx="6144469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723900" y="699868"/>
            <a:ext cx="8015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We picked up</a:t>
            </a:r>
            <a:r>
              <a:rPr lang="ja-JP" altLang="en-US" sz="24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>
                <a:latin typeface="Times"/>
                <a:cs typeface="Times"/>
                <a:sym typeface="Wingdings"/>
              </a:rPr>
              <a:t>candidate</a:t>
            </a:r>
            <a:r>
              <a:rPr lang="ja-JP" altLang="en-US" sz="2400" b="1" dirty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product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s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from </a:t>
            </a:r>
            <a:r>
              <a:rPr lang="en-US" altLang="ja-JP" sz="2400" b="1" dirty="0" smtClean="0">
                <a:solidFill>
                  <a:srgbClr val="FC00F0"/>
                </a:solidFill>
                <a:latin typeface="Times"/>
                <a:cs typeface="Times"/>
                <a:sym typeface="Wingdings"/>
              </a:rPr>
              <a:t>NP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 and </a:t>
            </a:r>
            <a:r>
              <a:rPr lang="en-US" altLang="ja-JP" sz="2400" b="1" dirty="0" smtClean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IP </a:t>
            </a:r>
            <a:r>
              <a:rPr lang="ja-JP" altLang="en-US" sz="24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based</a:t>
            </a:r>
            <a:r>
              <a:rPr lang="ja-JP" altLang="en-US" sz="2400" b="1" dirty="0" smtClean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>
                <a:latin typeface="Times"/>
                <a:cs typeface="Times"/>
                <a:sym typeface="Wingdings"/>
              </a:rPr>
              <a:t>on</a:t>
            </a:r>
            <a:r>
              <a:rPr lang="ja-JP" altLang="en-US" sz="2400" b="1" dirty="0">
                <a:latin typeface="Times"/>
                <a:cs typeface="Times"/>
                <a:sym typeface="Wingdings"/>
              </a:rPr>
              <a:t> </a:t>
            </a:r>
            <a:endParaRPr lang="en-US" altLang="ja-JP" sz="2400" b="1" dirty="0" smtClean="0">
              <a:latin typeface="Times"/>
              <a:cs typeface="Times"/>
              <a:sym typeface="Wingdings"/>
            </a:endParaRPr>
          </a:p>
          <a:p>
            <a:r>
              <a:rPr lang="en-US" altLang="ja-JP" sz="24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high</a:t>
            </a:r>
            <a:r>
              <a:rPr lang="ja-JP" altLang="en-US" sz="24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flashpoint 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and </a:t>
            </a:r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good </a:t>
            </a:r>
            <a:r>
              <a:rPr lang="en-US" altLang="ja-JP" sz="24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availability</a:t>
            </a:r>
            <a:r>
              <a:rPr lang="ja-JP" altLang="en-US" sz="2400" b="1" dirty="0"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>
                <a:latin typeface="Times"/>
                <a:cs typeface="Times"/>
                <a:sym typeface="Wingdings"/>
              </a:rPr>
              <a:t>in </a:t>
            </a:r>
            <a:r>
              <a:rPr lang="en-US" altLang="ja-JP" sz="2400" b="1" dirty="0" smtClean="0">
                <a:latin typeface="Times"/>
                <a:cs typeface="Times"/>
                <a:sym typeface="Wingdings"/>
              </a:rPr>
              <a:t>Japan.</a:t>
            </a:r>
            <a:endParaRPr lang="ja-JP" altLang="en-US" sz="24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テキスト ボックス 5"/>
          <p:cNvSpPr txBox="1">
            <a:spLocks noChangeArrowheads="1"/>
          </p:cNvSpPr>
          <p:nvPr/>
        </p:nvSpPr>
        <p:spPr bwMode="auto">
          <a:xfrm>
            <a:off x="197191" y="4197300"/>
            <a:ext cx="7904903" cy="110799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For &gt;20%PC,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the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increase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rate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of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the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light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output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becomes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slow.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Flashpoint became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reasonably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higher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/>
              </a:rPr>
              <a:t>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D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etermined t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o</a:t>
            </a:r>
            <a:r>
              <a:rPr lang="en-US" altLang="ja-JP" sz="2200" b="1" dirty="0" smtClean="0">
                <a:solidFill>
                  <a:srgbClr val="FC00F0"/>
                </a:solidFill>
              </a:rPr>
              <a:t> </a:t>
            </a:r>
            <a:r>
              <a:rPr lang="en-US" altLang="ja-JP" sz="2200" b="1" dirty="0" smtClean="0">
                <a:solidFill>
                  <a:srgbClr val="FC00F0"/>
                </a:solidFill>
              </a:rPr>
              <a:t>PC:PO=</a:t>
            </a:r>
            <a:r>
              <a:rPr lang="en-US" altLang="ja-JP" sz="2200" b="1" dirty="0" smtClean="0">
                <a:solidFill>
                  <a:srgbClr val="FC00F0"/>
                </a:solidFill>
              </a:rPr>
              <a:t>20</a:t>
            </a:r>
            <a:r>
              <a:rPr lang="en-US" altLang="ja-JP" sz="2200" b="1" dirty="0">
                <a:solidFill>
                  <a:srgbClr val="FC00F0"/>
                </a:solidFill>
              </a:rPr>
              <a:t>:80 volume </a:t>
            </a:r>
            <a:r>
              <a:rPr lang="en-US" altLang="ja-JP" sz="2200" b="1" dirty="0" smtClean="0">
                <a:solidFill>
                  <a:srgbClr val="FC00F0"/>
                </a:solidFill>
              </a:rPr>
              <a:t>%</a:t>
            </a:r>
          </a:p>
        </p:txBody>
      </p:sp>
      <p:pic>
        <p:nvPicPr>
          <p:cNvPr id="32769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1200151"/>
            <a:ext cx="3124200" cy="287568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00150"/>
            <a:ext cx="3259137" cy="290012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下矢印 4"/>
          <p:cNvSpPr/>
          <p:nvPr/>
        </p:nvSpPr>
        <p:spPr>
          <a:xfrm>
            <a:off x="1606550" y="1435100"/>
            <a:ext cx="215900" cy="431800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6934200" y="1898650"/>
            <a:ext cx="215900" cy="431800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774" name="テキスト ボックス 2"/>
          <p:cNvSpPr txBox="1">
            <a:spLocks noChangeArrowheads="1"/>
          </p:cNvSpPr>
          <p:nvPr/>
        </p:nvSpPr>
        <p:spPr bwMode="auto">
          <a:xfrm>
            <a:off x="1358900" y="5080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 </a:t>
            </a:r>
            <a:endParaRPr lang="ja-JP" altLang="en-US"/>
          </a:p>
        </p:txBody>
      </p:sp>
      <p:sp>
        <p:nvSpPr>
          <p:cNvPr id="32775" name="テキスト ボックス 3"/>
          <p:cNvSpPr txBox="1">
            <a:spLocks noChangeArrowheads="1"/>
          </p:cNvSpPr>
          <p:nvPr/>
        </p:nvSpPr>
        <p:spPr bwMode="auto">
          <a:xfrm>
            <a:off x="1488134" y="93990"/>
            <a:ext cx="6148639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>
                <a:solidFill>
                  <a:srgbClr val="0000FF"/>
                </a:solidFill>
              </a:rPr>
              <a:t>Determination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PC :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PO</a:t>
            </a:r>
            <a:r>
              <a:rPr lang="en-US" altLang="ja-JP" sz="2800" b="1" dirty="0" smtClean="0">
                <a:solidFill>
                  <a:srgbClr val="FC00F0"/>
                </a:solidFill>
              </a:rPr>
              <a:t> </a:t>
            </a:r>
            <a:r>
              <a:rPr lang="en-US" altLang="ja-JP" sz="2800" b="1" dirty="0">
                <a:solidFill>
                  <a:srgbClr val="FC00F0"/>
                </a:solidFill>
              </a:rPr>
              <a:t>D</a:t>
            </a:r>
            <a:r>
              <a:rPr lang="en-US" altLang="ja-JP" sz="2800" b="1" dirty="0" smtClean="0">
                <a:solidFill>
                  <a:srgbClr val="FC00F0"/>
                </a:solidFill>
              </a:rPr>
              <a:t>ilution</a:t>
            </a:r>
            <a:r>
              <a:rPr lang="ja-JP" altLang="en-US" sz="2800" b="1" dirty="0" smtClean="0">
                <a:solidFill>
                  <a:srgbClr val="FC00F0"/>
                </a:solidFill>
              </a:rPr>
              <a:t> </a:t>
            </a:r>
            <a:r>
              <a:rPr lang="en-US" altLang="ja-JP" sz="2800" b="1" dirty="0" smtClean="0">
                <a:solidFill>
                  <a:srgbClr val="FC00F0"/>
                </a:solidFill>
              </a:rPr>
              <a:t>Ratio</a:t>
            </a:r>
            <a:endParaRPr lang="ja-JP" altLang="en-US" sz="2800" b="1" dirty="0">
              <a:solidFill>
                <a:srgbClr val="FC00F0"/>
              </a:solidFill>
            </a:endParaRPr>
          </a:p>
        </p:txBody>
      </p:sp>
      <p:sp>
        <p:nvSpPr>
          <p:cNvPr id="32776" name="テキスト ボックス 5"/>
          <p:cNvSpPr txBox="1">
            <a:spLocks noChangeArrowheads="1"/>
          </p:cNvSpPr>
          <p:nvPr/>
        </p:nvSpPr>
        <p:spPr bwMode="auto">
          <a:xfrm>
            <a:off x="1342156" y="645785"/>
            <a:ext cx="1941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Light Output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  <p:sp>
        <p:nvSpPr>
          <p:cNvPr id="32777" name="テキスト ボックス 6"/>
          <p:cNvSpPr txBox="1">
            <a:spLocks noChangeArrowheads="1"/>
          </p:cNvSpPr>
          <p:nvPr/>
        </p:nvSpPr>
        <p:spPr bwMode="auto">
          <a:xfrm>
            <a:off x="5580063" y="645785"/>
            <a:ext cx="1684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Flash Point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4951181" y="2787650"/>
            <a:ext cx="1811569" cy="482600"/>
          </a:xfrm>
          <a:prstGeom prst="line">
            <a:avLst/>
          </a:prstGeom>
          <a:ln>
            <a:solidFill>
              <a:srgbClr val="FC0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4919430" y="3016250"/>
            <a:ext cx="1843320" cy="25400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044267" y="1454150"/>
            <a:ext cx="518054" cy="1193800"/>
          </a:xfrm>
          <a:prstGeom prst="line">
            <a:avLst/>
          </a:prstGeom>
          <a:ln>
            <a:solidFill>
              <a:srgbClr val="FC0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6809317" y="2698750"/>
            <a:ext cx="203200" cy="88900"/>
          </a:xfrm>
          <a:prstGeom prst="line">
            <a:avLst/>
          </a:prstGeom>
          <a:ln>
            <a:solidFill>
              <a:srgbClr val="FC0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6800850" y="2787650"/>
            <a:ext cx="228600" cy="20531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7056438" y="1790700"/>
            <a:ext cx="505883" cy="9334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>
            <a:off x="6256866" y="1930400"/>
            <a:ext cx="228600" cy="0"/>
          </a:xfrm>
          <a:prstGeom prst="line">
            <a:avLst/>
          </a:prstGeom>
          <a:ln>
            <a:solidFill>
              <a:srgbClr val="FC0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275916" y="1678516"/>
            <a:ext cx="228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197191" y="5531152"/>
            <a:ext cx="8359918" cy="76944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Then we measured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transparency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of the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oils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.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Since the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KL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detector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size is ~10m, we needed to measure the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attenuation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length of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&gt;10m</a:t>
            </a:r>
            <a:endParaRPr kumimoji="1"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05586" y="1269484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C00F0"/>
                </a:solidFill>
                <a:latin typeface="Times"/>
                <a:cs typeface="Times"/>
              </a:rPr>
              <a:t>N12</a:t>
            </a:r>
            <a:endParaRPr kumimoji="1" lang="ja-JP" altLang="en-US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59700" y="1606034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  <a:latin typeface="Times"/>
                <a:cs typeface="Times"/>
              </a:rPr>
              <a:t>P250</a:t>
            </a:r>
            <a:endParaRPr kumimoji="1" lang="ja-JP" altLang="en-US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50913"/>
            <a:ext cx="4672013" cy="4392612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テキスト ボックス 2"/>
          <p:cNvSpPr txBox="1">
            <a:spLocks noChangeArrowheads="1"/>
          </p:cNvSpPr>
          <p:nvPr/>
        </p:nvSpPr>
        <p:spPr bwMode="auto">
          <a:xfrm>
            <a:off x="139350" y="5580063"/>
            <a:ext cx="1504388" cy="769441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Noise of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Laser flash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34822" name="テキスト ボックス 3"/>
          <p:cNvSpPr txBox="1">
            <a:spLocks noChangeArrowheads="1"/>
          </p:cNvSpPr>
          <p:nvPr/>
        </p:nvSpPr>
        <p:spPr bwMode="auto">
          <a:xfrm>
            <a:off x="1835150" y="5580063"/>
            <a:ext cx="1450249" cy="769441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Signal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(</a:t>
            </a:r>
            <a:r>
              <a:rPr lang="en-US" altLang="ja-JP" sz="2200" b="1" i="1" dirty="0" smtClean="0">
                <a:solidFill>
                  <a:srgbClr val="FF6600"/>
                </a:solidFill>
              </a:rPr>
              <a:t>I</a:t>
            </a:r>
            <a:r>
              <a:rPr lang="en-US" altLang="ja-JP" sz="2200" b="1" i="1" baseline="-25000" dirty="0" smtClean="0">
                <a:solidFill>
                  <a:srgbClr val="FF6600"/>
                </a:solidFill>
              </a:rPr>
              <a:t>L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)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</a:t>
            </a:r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(L=2.75m</a:t>
            </a:r>
            <a:r>
              <a:rPr lang="en-US" altLang="ja-JP" sz="2200" b="1" dirty="0">
                <a:solidFill>
                  <a:srgbClr val="660066"/>
                </a:solidFill>
              </a:rPr>
              <a:t>)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34823" name="テキスト ボックス 8"/>
          <p:cNvSpPr txBox="1">
            <a:spLocks noChangeArrowheads="1"/>
          </p:cNvSpPr>
          <p:nvPr/>
        </p:nvSpPr>
        <p:spPr bwMode="auto">
          <a:xfrm>
            <a:off x="3538125" y="5580063"/>
            <a:ext cx="1410207" cy="769441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Signal (</a:t>
            </a:r>
            <a:r>
              <a:rPr lang="en-US" altLang="ja-JP" sz="2200" b="1" i="1" dirty="0" smtClean="0">
                <a:solidFill>
                  <a:srgbClr val="FF6600"/>
                </a:solidFill>
              </a:rPr>
              <a:t>I</a:t>
            </a:r>
            <a:r>
              <a:rPr lang="en-US" altLang="ja-JP" sz="2200" b="1" i="1" baseline="-25000" dirty="0" smtClean="0">
                <a:solidFill>
                  <a:srgbClr val="FF6600"/>
                </a:solidFill>
              </a:rPr>
              <a:t>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) </a:t>
            </a:r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(L=1.0m</a:t>
            </a:r>
            <a:r>
              <a:rPr lang="en-US" altLang="ja-JP" sz="2200" b="1" dirty="0">
                <a:solidFill>
                  <a:srgbClr val="660066"/>
                </a:solidFill>
              </a:rPr>
              <a:t>)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cxnSp>
        <p:nvCxnSpPr>
          <p:cNvPr id="6" name="直線矢印コネクタ 5"/>
          <p:cNvCxnSpPr>
            <a:stCxn id="34821" idx="0"/>
          </p:cNvCxnSpPr>
          <p:nvPr/>
        </p:nvCxnSpPr>
        <p:spPr>
          <a:xfrm flipV="1">
            <a:off x="891544" y="4787901"/>
            <a:ext cx="759456" cy="79216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34822" idx="0"/>
          </p:cNvCxnSpPr>
          <p:nvPr/>
        </p:nvCxnSpPr>
        <p:spPr>
          <a:xfrm flipH="1" flipV="1">
            <a:off x="2411414" y="5003801"/>
            <a:ext cx="148861" cy="57626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34823" idx="0"/>
          </p:cNvCxnSpPr>
          <p:nvPr/>
        </p:nvCxnSpPr>
        <p:spPr>
          <a:xfrm flipH="1" flipV="1">
            <a:off x="3073403" y="5003801"/>
            <a:ext cx="1169826" cy="57626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7" name="テキスト ボックス 18"/>
          <p:cNvSpPr txBox="1">
            <a:spLocks noChangeArrowheads="1"/>
          </p:cNvSpPr>
          <p:nvPr/>
        </p:nvSpPr>
        <p:spPr bwMode="auto">
          <a:xfrm>
            <a:off x="1789113" y="2174875"/>
            <a:ext cx="3190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i="1" dirty="0">
                <a:solidFill>
                  <a:srgbClr val="FF0000"/>
                </a:solidFill>
              </a:rPr>
              <a:t>I</a:t>
            </a:r>
            <a:r>
              <a:rPr lang="en-US" altLang="ja-JP" sz="1200" i="1" baseline="-25000" dirty="0">
                <a:solidFill>
                  <a:srgbClr val="FF0000"/>
                </a:solidFill>
              </a:rPr>
              <a:t>S</a:t>
            </a:r>
            <a:endParaRPr lang="ja-JP" altLang="en-US" sz="1200" i="1" baseline="-25000" dirty="0">
              <a:solidFill>
                <a:srgbClr val="FF0000"/>
              </a:solidFill>
            </a:endParaRPr>
          </a:p>
        </p:txBody>
      </p:sp>
      <p:sp>
        <p:nvSpPr>
          <p:cNvPr id="34828" name="テキスト ボックス 23"/>
          <p:cNvSpPr txBox="1">
            <a:spLocks noChangeArrowheads="1"/>
          </p:cNvSpPr>
          <p:nvPr/>
        </p:nvSpPr>
        <p:spPr bwMode="auto">
          <a:xfrm>
            <a:off x="1798638" y="2617788"/>
            <a:ext cx="3254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i="1">
                <a:solidFill>
                  <a:srgbClr val="FF0000"/>
                </a:solidFill>
              </a:rPr>
              <a:t>I</a:t>
            </a:r>
            <a:r>
              <a:rPr lang="en-US" altLang="ja-JP" sz="1200" i="1" baseline="-25000">
                <a:solidFill>
                  <a:srgbClr val="FF0000"/>
                </a:solidFill>
              </a:rPr>
              <a:t>L</a:t>
            </a:r>
            <a:endParaRPr lang="ja-JP" altLang="en-US" sz="1200" i="1" baseline="-2500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1042988" y="3470275"/>
            <a:ext cx="73025" cy="100806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1" name="テキスト ボックス 30"/>
          <p:cNvSpPr txBox="1">
            <a:spLocks noChangeArrowheads="1"/>
          </p:cNvSpPr>
          <p:nvPr/>
        </p:nvSpPr>
        <p:spPr bwMode="auto">
          <a:xfrm>
            <a:off x="5173787" y="3270250"/>
            <a:ext cx="3523508" cy="246221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FF0000"/>
                </a:solidFill>
              </a:rPr>
              <a:t> * </a:t>
            </a:r>
            <a:r>
              <a:rPr lang="en-US" altLang="ja-JP" sz="2200" b="1" dirty="0">
                <a:solidFill>
                  <a:srgbClr val="FF0000"/>
                </a:solidFill>
              </a:rPr>
              <a:t>Long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path </a:t>
            </a:r>
            <a:r>
              <a:rPr lang="en-US" altLang="ja-JP" sz="2200" b="1" dirty="0">
                <a:solidFill>
                  <a:srgbClr val="FF0000"/>
                </a:solidFill>
              </a:rPr>
              <a:t>l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ength</a:t>
            </a:r>
            <a:r>
              <a:rPr lang="ja-JP" altLang="en-US" sz="2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200" b="1" dirty="0">
                <a:solidFill>
                  <a:srgbClr val="FF0000"/>
                </a:solidFill>
              </a:rPr>
              <a:t>(1.75m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ja-JP" sz="2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* </a:t>
            </a:r>
            <a:r>
              <a:rPr lang="en-US" altLang="ja-JP" sz="2200" b="1" dirty="0">
                <a:solidFill>
                  <a:srgbClr val="FF0000"/>
                </a:solidFill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Remove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200" b="1" dirty="0">
                <a:solidFill>
                  <a:srgbClr val="FF0000"/>
                </a:solidFill>
              </a:rPr>
              <a:t>laser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noise</a:t>
            </a:r>
            <a:r>
              <a:rPr lang="en-US" altLang="ja-JP" sz="2200" b="1" dirty="0">
                <a:solidFill>
                  <a:srgbClr val="FF0000"/>
                </a:solidFill>
              </a:rPr>
              <a:t> </a:t>
            </a:r>
            <a:endParaRPr lang="en-US" altLang="ja-JP" sz="2200" b="1" dirty="0" smtClean="0">
              <a:solidFill>
                <a:srgbClr val="FF0000"/>
              </a:solidFill>
            </a:endParaRPr>
          </a:p>
          <a:p>
            <a:r>
              <a:rPr lang="en-US" altLang="ja-JP" sz="2200" b="1" dirty="0">
                <a:solidFill>
                  <a:srgbClr val="FF0000"/>
                </a:solidFill>
              </a:rPr>
              <a:t> * Cancel laser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instability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r>
              <a:rPr lang="en-US" altLang="ja-JP" sz="2200" b="1" dirty="0" smtClean="0">
                <a:solidFill>
                  <a:srgbClr val="FF0000"/>
                </a:solidFill>
              </a:rPr>
              <a:t> * </a:t>
            </a:r>
            <a:r>
              <a:rPr lang="en-US" altLang="ja-JP" sz="2200" b="1" dirty="0">
                <a:solidFill>
                  <a:srgbClr val="FF0000"/>
                </a:solidFill>
              </a:rPr>
              <a:t>Cancel PMT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instability</a:t>
            </a:r>
            <a:endParaRPr lang="en-US" altLang="ja-JP" sz="2200" b="1" dirty="0">
              <a:solidFill>
                <a:srgbClr val="FF0000"/>
              </a:solidFill>
            </a:endParaRPr>
          </a:p>
          <a:p>
            <a:r>
              <a:rPr lang="en-US" altLang="ja-JP" sz="2200" b="1" dirty="0" smtClean="0">
                <a:solidFill>
                  <a:srgbClr val="FF0000"/>
                </a:solidFill>
              </a:rPr>
              <a:t> * </a:t>
            </a:r>
            <a:r>
              <a:rPr lang="en-US" altLang="ja-JP" sz="2200" b="1" dirty="0">
                <a:solidFill>
                  <a:srgbClr val="FF0000"/>
                </a:solidFill>
              </a:rPr>
              <a:t>0-calibration with </a:t>
            </a:r>
            <a:r>
              <a:rPr lang="en-US" altLang="ja-JP" sz="2200" b="1" dirty="0" smtClean="0">
                <a:solidFill>
                  <a:srgbClr val="FF0000"/>
                </a:solidFill>
              </a:rPr>
              <a:t>air</a:t>
            </a:r>
          </a:p>
          <a:p>
            <a:r>
              <a:rPr lang="en-US" altLang="en-US" sz="2200" b="1" dirty="0" smtClean="0">
                <a:solidFill>
                  <a:srgbClr val="0000FF"/>
                </a:solidFill>
                <a:sym typeface="Wingdings"/>
              </a:rPr>
              <a:t> Measurement of </a:t>
            </a:r>
            <a:r>
              <a:rPr lang="en-US" altLang="en-US" sz="2200" b="1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altLang="en-US" sz="2200" b="1" dirty="0" smtClean="0">
                <a:solidFill>
                  <a:srgbClr val="0000FF"/>
                </a:solidFill>
                <a:sym typeface="Wingdings"/>
              </a:rPr>
              <a:t>&gt;10m </a:t>
            </a:r>
          </a:p>
          <a:p>
            <a:r>
              <a:rPr lang="en-US" altLang="en-US" sz="2200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en-US" sz="2200" b="1" dirty="0" smtClean="0">
                <a:solidFill>
                  <a:srgbClr val="0000FF"/>
                </a:solidFill>
                <a:sym typeface="Wingdings"/>
              </a:rPr>
              <a:t>     possible</a:t>
            </a:r>
            <a:endParaRPr lang="en-US" altLang="ja-JP" sz="2200" b="1" dirty="0">
              <a:solidFill>
                <a:srgbClr val="0000FF"/>
              </a:solidFill>
            </a:endParaRPr>
          </a:p>
        </p:txBody>
      </p:sp>
      <p:sp>
        <p:nvSpPr>
          <p:cNvPr id="34832" name="テキスト ボックス 36863"/>
          <p:cNvSpPr txBox="1">
            <a:spLocks noChangeArrowheads="1"/>
          </p:cNvSpPr>
          <p:nvPr/>
        </p:nvSpPr>
        <p:spPr bwMode="auto">
          <a:xfrm>
            <a:off x="6011863" y="887413"/>
            <a:ext cx="979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>
                <a:solidFill>
                  <a:srgbClr val="008000"/>
                </a:solidFill>
              </a:rPr>
              <a:t>1.75m</a:t>
            </a:r>
            <a:endParaRPr lang="ja-JP" altLang="en-US" b="1">
              <a:solidFill>
                <a:srgbClr val="008000"/>
              </a:solidFill>
            </a:endParaRPr>
          </a:p>
        </p:txBody>
      </p:sp>
      <p:cxnSp>
        <p:nvCxnSpPr>
          <p:cNvPr id="36870" name="直線矢印コネクタ 36869"/>
          <p:cNvCxnSpPr>
            <a:stCxn id="34832" idx="2"/>
          </p:cNvCxnSpPr>
          <p:nvPr/>
        </p:nvCxnSpPr>
        <p:spPr>
          <a:xfrm flipH="1">
            <a:off x="6372225" y="1349078"/>
            <a:ext cx="129466" cy="40193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4" name="テキスト ボックス 36871"/>
          <p:cNvSpPr txBox="1">
            <a:spLocks noChangeArrowheads="1"/>
          </p:cNvSpPr>
          <p:nvPr/>
        </p:nvSpPr>
        <p:spPr bwMode="auto">
          <a:xfrm>
            <a:off x="5511800" y="2662238"/>
            <a:ext cx="2775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008000"/>
                </a:solidFill>
              </a:rPr>
              <a:t>Attenuation Length</a:t>
            </a:r>
            <a:endParaRPr lang="ja-JP" altLang="en-US" b="1" dirty="0">
              <a:solidFill>
                <a:srgbClr val="008000"/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flipH="1" flipV="1">
            <a:off x="6372225" y="2471738"/>
            <a:ext cx="215900" cy="3365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6" name="テキスト ボックス 1"/>
          <p:cNvSpPr txBox="1">
            <a:spLocks noChangeArrowheads="1"/>
          </p:cNvSpPr>
          <p:nvPr/>
        </p:nvSpPr>
        <p:spPr bwMode="auto">
          <a:xfrm>
            <a:off x="1547813" y="188913"/>
            <a:ext cx="6793146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>
                <a:solidFill>
                  <a:srgbClr val="0000FF"/>
                </a:solidFill>
              </a:rPr>
              <a:t>Attenuation Length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800" b="1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&gt;</a:t>
            </a:r>
            <a:r>
              <a:rPr lang="en-US" altLang="ja-JP" sz="2800" b="1" dirty="0">
                <a:solidFill>
                  <a:srgbClr val="0000FF"/>
                </a:solidFill>
              </a:rPr>
              <a:t>10m) Measurement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64352"/>
              </p:ext>
            </p:extLst>
          </p:nvPr>
        </p:nvGraphicFramePr>
        <p:xfrm>
          <a:off x="5218069" y="1574800"/>
          <a:ext cx="3290173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4" name="数式" r:id="rId4" imgW="1562100" imgH="508000" progId="Equation.3">
                  <p:embed/>
                </p:oleObj>
              </mc:Choice>
              <mc:Fallback>
                <p:oleObj name="数式" r:id="rId4" imgW="1562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8069" y="1574800"/>
                        <a:ext cx="3290173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FroST16_suekane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3584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3584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5BB81752-38D4-EE48-A3A3-B8F5636F747C}" type="slidenum">
              <a:rPr lang="en-US" altLang="ja-JP" sz="1400"/>
              <a:pPr/>
              <a:t>16</a:t>
            </a:fld>
            <a:endParaRPr lang="en-US" altLang="ja-JP" sz="1400"/>
          </a:p>
        </p:txBody>
      </p:sp>
      <p:pic>
        <p:nvPicPr>
          <p:cNvPr id="3584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9962"/>
            <a:ext cx="476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64252" y="1066800"/>
            <a:ext cx="137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Oil 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tube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s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4" name="直線矢印コネクタ 3"/>
          <p:cNvCxnSpPr>
            <a:stCxn id="2" idx="3"/>
          </p:cNvCxnSpPr>
          <p:nvPr/>
        </p:nvCxnSpPr>
        <p:spPr>
          <a:xfrm>
            <a:off x="3337495" y="1297633"/>
            <a:ext cx="1304355" cy="1755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905372" y="3206571"/>
            <a:ext cx="1672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Integration </a:t>
            </a:r>
          </a:p>
          <a:p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Spheres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10" name="直線矢印コネクタ 9"/>
          <p:cNvCxnSpPr>
            <a:stCxn id="5" idx="3"/>
          </p:cNvCxnSpPr>
          <p:nvPr/>
        </p:nvCxnSpPr>
        <p:spPr>
          <a:xfrm>
            <a:off x="3577524" y="3622070"/>
            <a:ext cx="1540576" cy="80473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35911" y="4740701"/>
            <a:ext cx="36820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End of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an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400" b="1" dirty="0">
                <a:solidFill>
                  <a:srgbClr val="660066"/>
                </a:solidFill>
                <a:latin typeface="Times"/>
                <a:cs typeface="Times"/>
              </a:rPr>
              <a:t>o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il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400" b="1" dirty="0">
                <a:solidFill>
                  <a:srgbClr val="660066"/>
                </a:solidFill>
                <a:latin typeface="Times"/>
                <a:cs typeface="Times"/>
              </a:rPr>
              <a:t>t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ube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.</a:t>
            </a:r>
          </a:p>
          <a:p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( 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UV transparent</a:t>
            </a:r>
            <a:r>
              <a:rPr lang="en-US" altLang="ja-JP" sz="24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acrylic window)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797300" y="4686302"/>
            <a:ext cx="2844800" cy="46989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237691" y="188267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N</a:t>
            </a:r>
            <a:r>
              <a:rPr lang="en-US" altLang="ja-JP" sz="2400" b="1" baseline="-25000" dirty="0" smtClean="0">
                <a:solidFill>
                  <a:srgbClr val="660066"/>
                </a:solidFill>
                <a:latin typeface="Times"/>
                <a:cs typeface="Times"/>
              </a:rPr>
              <a:t>2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Dye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Laser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3404388" y="495300"/>
            <a:ext cx="3733012" cy="673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52500" y="5947718"/>
            <a:ext cx="197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Optical fibers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26" name="直線矢印コネクタ 25"/>
          <p:cNvCxnSpPr>
            <a:stCxn id="18" idx="3"/>
          </p:cNvCxnSpPr>
          <p:nvPr/>
        </p:nvCxnSpPr>
        <p:spPr>
          <a:xfrm flipV="1">
            <a:off x="2924013" y="5486400"/>
            <a:ext cx="3718087" cy="6921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42190"/>
            <a:ext cx="2946399" cy="27314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テキスト ボックス 1"/>
          <p:cNvSpPr txBox="1">
            <a:spLocks noChangeArrowheads="1"/>
          </p:cNvSpPr>
          <p:nvPr/>
        </p:nvSpPr>
        <p:spPr bwMode="auto">
          <a:xfrm>
            <a:off x="1108075" y="785177"/>
            <a:ext cx="2776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>
                <a:solidFill>
                  <a:srgbClr val="660066"/>
                </a:solidFill>
              </a:rPr>
              <a:t>Attenuation Length</a:t>
            </a:r>
            <a:endParaRPr lang="ja-JP" altLang="en-US" b="1">
              <a:solidFill>
                <a:srgbClr val="660066"/>
              </a:solidFill>
            </a:endParaRPr>
          </a:p>
        </p:txBody>
      </p:sp>
      <p:sp>
        <p:nvSpPr>
          <p:cNvPr id="33796" name="テキスト ボックス 2"/>
          <p:cNvSpPr txBox="1">
            <a:spLocks noChangeArrowheads="1"/>
          </p:cNvSpPr>
          <p:nvPr/>
        </p:nvSpPr>
        <p:spPr bwMode="auto">
          <a:xfrm>
            <a:off x="3468456" y="177146"/>
            <a:ext cx="2339102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 smtClean="0">
                <a:solidFill>
                  <a:srgbClr val="FC00F0"/>
                </a:solidFill>
              </a:rPr>
              <a:t>N12K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err="1">
                <a:solidFill>
                  <a:srgbClr val="0000FF"/>
                </a:solidFill>
              </a:rPr>
              <a:t>vs</a:t>
            </a: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en-US" altLang="ja-JP" sz="2800" b="1" dirty="0">
                <a:solidFill>
                  <a:srgbClr val="008000"/>
                </a:solidFill>
              </a:rPr>
              <a:t>P250</a:t>
            </a:r>
            <a:endParaRPr lang="ja-JP" altLang="en-US" sz="2800" b="1" dirty="0">
              <a:solidFill>
                <a:srgbClr val="008000"/>
              </a:solidFill>
            </a:endParaRPr>
          </a:p>
        </p:txBody>
      </p:sp>
      <p:sp>
        <p:nvSpPr>
          <p:cNvPr id="33797" name="テキスト ボックス 4"/>
          <p:cNvSpPr txBox="1">
            <a:spLocks noChangeArrowheads="1"/>
          </p:cNvSpPr>
          <p:nvPr/>
        </p:nvSpPr>
        <p:spPr bwMode="auto">
          <a:xfrm>
            <a:off x="4705447" y="780525"/>
            <a:ext cx="4378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Light </a:t>
            </a:r>
            <a:r>
              <a:rPr lang="en-US" altLang="ja-JP" b="1" dirty="0" smtClean="0">
                <a:solidFill>
                  <a:srgbClr val="660066"/>
                </a:solidFill>
              </a:rPr>
              <a:t>output (PC20%+PO80%)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  <p:sp>
        <p:nvSpPr>
          <p:cNvPr id="33799" name="テキスト ボックス 6"/>
          <p:cNvSpPr txBox="1">
            <a:spLocks noChangeArrowheads="1"/>
          </p:cNvSpPr>
          <p:nvPr/>
        </p:nvSpPr>
        <p:spPr bwMode="auto">
          <a:xfrm>
            <a:off x="139045" y="3973828"/>
            <a:ext cx="3599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u="sng" dirty="0" smtClean="0">
                <a:solidFill>
                  <a:srgbClr val="FC00F0"/>
                </a:solidFill>
              </a:rPr>
              <a:t>N12K</a:t>
            </a:r>
            <a:r>
              <a:rPr lang="en-US" altLang="ja-JP" sz="2200" b="1" u="sng" dirty="0" smtClean="0">
                <a:solidFill>
                  <a:srgbClr val="660066"/>
                </a:solidFill>
              </a:rPr>
              <a:t> was </a:t>
            </a:r>
            <a:r>
              <a:rPr lang="en-US" altLang="ja-JP" sz="2200" b="1" u="sng" dirty="0">
                <a:solidFill>
                  <a:srgbClr val="660066"/>
                </a:solidFill>
              </a:rPr>
              <a:t>more transparent</a:t>
            </a:r>
            <a:endParaRPr lang="ja-JP" altLang="en-US" sz="2200" b="1" u="sng" dirty="0">
              <a:solidFill>
                <a:srgbClr val="660066"/>
              </a:solidFill>
            </a:endParaRPr>
          </a:p>
        </p:txBody>
      </p:sp>
      <p:sp>
        <p:nvSpPr>
          <p:cNvPr id="33800" name="テキスト ボックス 7"/>
          <p:cNvSpPr txBox="1">
            <a:spLocks noChangeArrowheads="1"/>
          </p:cNvSpPr>
          <p:nvPr/>
        </p:nvSpPr>
        <p:spPr bwMode="auto">
          <a:xfrm>
            <a:off x="4048438" y="3970974"/>
            <a:ext cx="47961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u="sng" dirty="0" smtClean="0">
                <a:solidFill>
                  <a:srgbClr val="FC00F0"/>
                </a:solidFill>
              </a:rPr>
              <a:t>N12K</a:t>
            </a:r>
            <a:r>
              <a:rPr lang="en-US" altLang="ja-JP" sz="2200" b="1" u="sng" dirty="0" smtClean="0">
                <a:solidFill>
                  <a:srgbClr val="660066"/>
                </a:solidFill>
              </a:rPr>
              <a:t> gave </a:t>
            </a:r>
            <a:r>
              <a:rPr lang="en-US" altLang="ja-JP" sz="2200" b="1" u="sng" dirty="0">
                <a:solidFill>
                  <a:srgbClr val="660066"/>
                </a:solidFill>
              </a:rPr>
              <a:t>slightly higher light output</a:t>
            </a:r>
            <a:endParaRPr lang="ja-JP" altLang="en-US" sz="2200" b="1" u="sng" dirty="0">
              <a:solidFill>
                <a:srgbClr val="660066"/>
              </a:solidFill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587375" y="1305877"/>
            <a:ext cx="3592513" cy="2681287"/>
            <a:chOff x="755650" y="1700213"/>
            <a:chExt cx="3714750" cy="3184525"/>
          </a:xfrm>
        </p:grpSpPr>
        <p:pic>
          <p:nvPicPr>
            <p:cNvPr id="33794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700213"/>
              <a:ext cx="3714750" cy="318452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直線コネクタ 2"/>
            <p:cNvCxnSpPr/>
            <p:nvPr/>
          </p:nvCxnSpPr>
          <p:spPr>
            <a:xfrm flipV="1">
              <a:off x="1828800" y="3530600"/>
              <a:ext cx="222250" cy="215900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2113490" y="3310467"/>
              <a:ext cx="151342" cy="143936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2341561" y="3259667"/>
              <a:ext cx="151342" cy="29634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2599794" y="3035300"/>
              <a:ext cx="388939" cy="224367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3103561" y="2925233"/>
              <a:ext cx="346606" cy="80436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3560761" y="2781300"/>
              <a:ext cx="460906" cy="143933"/>
            </a:xfrm>
            <a:prstGeom prst="line">
              <a:avLst/>
            </a:prstGeom>
            <a:ln>
              <a:solidFill>
                <a:srgbClr val="FC0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1828800" y="3814233"/>
              <a:ext cx="222250" cy="4656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2119311" y="3606800"/>
              <a:ext cx="373592" cy="19050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2610376" y="3350686"/>
              <a:ext cx="373592" cy="19050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3103561" y="3318935"/>
              <a:ext cx="918106" cy="13546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/>
          <p:cNvSpPr txBox="1">
            <a:spLocks noChangeArrowheads="1"/>
          </p:cNvSpPr>
          <p:nvPr/>
        </p:nvSpPr>
        <p:spPr bwMode="auto">
          <a:xfrm>
            <a:off x="241397" y="4937227"/>
            <a:ext cx="8928100" cy="144655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0000FF"/>
                </a:solidFill>
                <a:latin typeface="Times"/>
                <a:cs typeface="Times"/>
              </a:rPr>
              <a:t>   </a:t>
            </a:r>
            <a:r>
              <a:rPr lang="en-US" altLang="ja-JP" sz="2200" b="1" dirty="0" smtClean="0">
                <a:solidFill>
                  <a:srgbClr val="0000FF"/>
                </a:solidFill>
                <a:latin typeface="Times"/>
                <a:cs typeface="Times"/>
              </a:rPr>
              <a:t>Additional good features</a:t>
            </a:r>
            <a:r>
              <a:rPr lang="en-US" altLang="ja-JP" sz="22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0000FF"/>
                </a:solidFill>
                <a:latin typeface="Times"/>
                <a:cs typeface="Times"/>
              </a:rPr>
              <a:t>of NP</a:t>
            </a:r>
            <a:endParaRPr lang="en-US" altLang="ja-JP" sz="2200" b="1" dirty="0">
              <a:solidFill>
                <a:srgbClr val="0000FF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*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D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istillation temperature window is narrow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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intrinsically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pure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)</a:t>
            </a:r>
            <a:endParaRPr lang="en-US" altLang="ja-JP" sz="2200" b="1" dirty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* H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/C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ratio and density etc. are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accurately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known   </a:t>
            </a: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(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Less systematic error of </a:t>
            </a:r>
            <a:r>
              <a:rPr lang="en-US" altLang="ja-JP" sz="2200" b="1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flux measurement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,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safe filling, etc.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)</a:t>
            </a:r>
          </a:p>
        </p:txBody>
      </p:sp>
      <p:cxnSp>
        <p:nvCxnSpPr>
          <p:cNvPr id="40" name="直線コネクタ 39"/>
          <p:cNvCxnSpPr/>
          <p:nvPr/>
        </p:nvCxnSpPr>
        <p:spPr>
          <a:xfrm flipV="1">
            <a:off x="1840149" y="1655737"/>
            <a:ext cx="335201" cy="1"/>
          </a:xfrm>
          <a:prstGeom prst="line">
            <a:avLst/>
          </a:prstGeom>
          <a:ln>
            <a:solidFill>
              <a:srgbClr val="FC0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V="1">
            <a:off x="1838620" y="1916129"/>
            <a:ext cx="336730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06164" y="4432639"/>
            <a:ext cx="430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 </a:t>
            </a:r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</a:rPr>
              <a:t>We </a:t>
            </a:r>
            <a:r>
              <a:rPr lang="en-US" altLang="ja-JP" sz="2400" b="1" dirty="0">
                <a:solidFill>
                  <a:srgbClr val="FF6600"/>
                </a:solidFill>
                <a:latin typeface="Times"/>
                <a:cs typeface="Times"/>
              </a:rPr>
              <a:t>chose </a:t>
            </a:r>
            <a:r>
              <a:rPr lang="en-US" altLang="ja-JP" sz="2400" b="1" dirty="0" smtClean="0">
                <a:solidFill>
                  <a:srgbClr val="FC00F0"/>
                </a:solidFill>
                <a:latin typeface="Times"/>
                <a:cs typeface="Times"/>
              </a:rPr>
              <a:t>N12K</a:t>
            </a:r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</a:rPr>
              <a:t> to dilute PC </a:t>
            </a:r>
            <a:endParaRPr kumimoji="1" lang="ja-JP" altLang="en-US" sz="2400" dirty="0">
              <a:solidFill>
                <a:srgbClr val="FF66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76900" y="2702239"/>
            <a:ext cx="6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  <a:latin typeface="Times"/>
                <a:cs typeface="Times"/>
              </a:rPr>
              <a:t>P250</a:t>
            </a:r>
            <a:endParaRPr kumimoji="1" lang="ja-JP" altLang="en-US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48500" y="235636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C00F0"/>
                </a:solidFill>
                <a:latin typeface="Times"/>
                <a:cs typeface="Times"/>
              </a:rPr>
              <a:t>N12K</a:t>
            </a:r>
            <a:endParaRPr kumimoji="1" lang="ja-JP" altLang="en-US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6209746" y="2782859"/>
            <a:ext cx="464104" cy="7307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5" idx="1"/>
          </p:cNvCxnSpPr>
          <p:nvPr/>
        </p:nvCxnSpPr>
        <p:spPr>
          <a:xfrm flipH="1">
            <a:off x="6826250" y="2541028"/>
            <a:ext cx="222250" cy="184666"/>
          </a:xfrm>
          <a:prstGeom prst="straightConnector1">
            <a:avLst/>
          </a:prstGeom>
          <a:ln>
            <a:solidFill>
              <a:srgbClr val="FC0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テキスト ボックス 6"/>
          <p:cNvSpPr txBox="1">
            <a:spLocks noChangeArrowheads="1"/>
          </p:cNvSpPr>
          <p:nvPr/>
        </p:nvSpPr>
        <p:spPr bwMode="auto">
          <a:xfrm>
            <a:off x="107950" y="188913"/>
            <a:ext cx="4829567" cy="461665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</a:rPr>
              <a:t>Radio </a:t>
            </a:r>
            <a:r>
              <a:rPr lang="en-US" altLang="ja-JP" b="1" dirty="0" smtClean="0">
                <a:solidFill>
                  <a:srgbClr val="0000FF"/>
                </a:solidFill>
              </a:rPr>
              <a:t>Purity </a:t>
            </a:r>
            <a:r>
              <a:rPr lang="en-US" altLang="ja-JP" b="1" dirty="0">
                <a:solidFill>
                  <a:srgbClr val="0000FF"/>
                </a:solidFill>
              </a:rPr>
              <a:t>M</a:t>
            </a:r>
            <a:r>
              <a:rPr lang="en-US" altLang="ja-JP" b="1" dirty="0" smtClean="0">
                <a:solidFill>
                  <a:srgbClr val="0000FF"/>
                </a:solidFill>
              </a:rPr>
              <a:t>easurements of Oils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45061" name="テキスト ボックス 1"/>
          <p:cNvSpPr txBox="1">
            <a:spLocks noChangeArrowheads="1"/>
          </p:cNvSpPr>
          <p:nvPr/>
        </p:nvSpPr>
        <p:spPr bwMode="auto">
          <a:xfrm>
            <a:off x="0" y="1510110"/>
            <a:ext cx="51419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smtClean="0">
                <a:solidFill>
                  <a:srgbClr val="660066"/>
                </a:solidFill>
              </a:rPr>
              <a:t>It was necessary to measure many samples.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Measurement </a:t>
            </a:r>
            <a:r>
              <a:rPr lang="en-US" altLang="ja-JP" sz="2000" b="1" dirty="0">
                <a:solidFill>
                  <a:srgbClr val="660066"/>
                </a:solidFill>
              </a:rPr>
              <a:t>Methods: </a:t>
            </a:r>
            <a:r>
              <a:rPr lang="en-US" altLang="ja-JP" sz="2000" b="1" dirty="0" smtClean="0">
                <a:solidFill>
                  <a:srgbClr val="008000"/>
                </a:solidFill>
              </a:rPr>
              <a:t>ICP</a:t>
            </a:r>
            <a:r>
              <a:rPr lang="en-US" altLang="ja-JP" sz="2000" b="1" dirty="0">
                <a:solidFill>
                  <a:srgbClr val="008000"/>
                </a:solidFill>
              </a:rPr>
              <a:t>-</a:t>
            </a:r>
            <a:r>
              <a:rPr lang="en-US" altLang="ja-JP" sz="2000" b="1" dirty="0" smtClean="0">
                <a:solidFill>
                  <a:srgbClr val="008000"/>
                </a:solidFill>
              </a:rPr>
              <a:t>MS</a:t>
            </a:r>
            <a:r>
              <a:rPr lang="en-US" altLang="ja-JP" sz="2000" b="1" dirty="0">
                <a:solidFill>
                  <a:srgbClr val="660066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(Inductively </a:t>
            </a:r>
            <a:r>
              <a:rPr lang="en-US" altLang="ja-JP" sz="2000" b="1" dirty="0">
                <a:solidFill>
                  <a:srgbClr val="660066"/>
                </a:solidFill>
              </a:rPr>
              <a:t>Coupled Plasma Mass-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Spectrometry) ;</a:t>
            </a:r>
            <a:endParaRPr lang="en-US" altLang="ja-JP" sz="2000" b="1" dirty="0">
              <a:solidFill>
                <a:srgbClr val="660066"/>
              </a:solidFill>
            </a:endParaRPr>
          </a:p>
          <a:p>
            <a:r>
              <a:rPr lang="en-US" altLang="ja-JP" sz="2000" b="1" dirty="0">
                <a:solidFill>
                  <a:srgbClr val="660066"/>
                </a:solidFill>
              </a:rPr>
              <a:t>Sensitivity </a:t>
            </a:r>
            <a:r>
              <a:rPr lang="en-US" altLang="ja-JP" sz="2000" b="1" dirty="0">
                <a:solidFill>
                  <a:srgbClr val="FF6600"/>
                </a:solidFill>
              </a:rPr>
              <a:t>~10</a:t>
            </a:r>
            <a:r>
              <a:rPr lang="en-US" altLang="ja-JP" sz="2000" b="1" baseline="30000" dirty="0">
                <a:solidFill>
                  <a:srgbClr val="FF6600"/>
                </a:solidFill>
              </a:rPr>
              <a:t>-</a:t>
            </a:r>
            <a:r>
              <a:rPr lang="en-US" altLang="ja-JP" sz="2000" b="1" baseline="30000" dirty="0" smtClean="0">
                <a:solidFill>
                  <a:srgbClr val="FF6600"/>
                </a:solidFill>
              </a:rPr>
              <a:t>13 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g</a:t>
            </a:r>
            <a:r>
              <a:rPr lang="en-US" altLang="ja-JP" sz="2000" b="1" dirty="0">
                <a:solidFill>
                  <a:srgbClr val="FF6600"/>
                </a:solidFill>
              </a:rPr>
              <a:t>/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g </a:t>
            </a:r>
            <a:r>
              <a:rPr lang="en-US" altLang="ja-JP" sz="2000" b="1" dirty="0">
                <a:solidFill>
                  <a:srgbClr val="FF66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45062" name="テキスト ボックス 2"/>
          <p:cNvSpPr txBox="1">
            <a:spLocks noChangeArrowheads="1"/>
          </p:cNvSpPr>
          <p:nvPr/>
        </p:nvSpPr>
        <p:spPr bwMode="auto">
          <a:xfrm>
            <a:off x="52388" y="984250"/>
            <a:ext cx="53559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smtClean="0">
                <a:solidFill>
                  <a:srgbClr val="660066"/>
                </a:solidFill>
              </a:rPr>
              <a:t>Requirements: U</a:t>
            </a:r>
            <a:r>
              <a:rPr lang="en-US" altLang="ja-JP" sz="2000" b="1" dirty="0">
                <a:solidFill>
                  <a:srgbClr val="660066"/>
                </a:solidFill>
              </a:rPr>
              <a:t>/</a:t>
            </a:r>
            <a:r>
              <a:rPr lang="en-US" altLang="ja-JP" sz="2000" b="1" dirty="0" err="1">
                <a:solidFill>
                  <a:srgbClr val="660066"/>
                </a:solidFill>
              </a:rPr>
              <a:t>Th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/</a:t>
            </a:r>
            <a:r>
              <a:rPr lang="en-US" altLang="ja-JP" sz="2000" b="1" baseline="30000" dirty="0" smtClean="0">
                <a:solidFill>
                  <a:srgbClr val="660066"/>
                </a:solidFill>
              </a:rPr>
              <a:t>40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K   </a:t>
            </a:r>
            <a:r>
              <a:rPr lang="en-US" altLang="ja-JP" sz="2000" b="1" dirty="0">
                <a:solidFill>
                  <a:srgbClr val="660066"/>
                </a:solidFill>
              </a:rPr>
              <a:t>&lt;</a:t>
            </a:r>
            <a:r>
              <a:rPr lang="en-US" altLang="ja-JP" sz="2000" b="1" dirty="0">
                <a:solidFill>
                  <a:srgbClr val="FF6600"/>
                </a:solidFill>
              </a:rPr>
              <a:t>10</a:t>
            </a:r>
            <a:r>
              <a:rPr lang="en-US" altLang="ja-JP" sz="2000" b="1" baseline="30000" dirty="0">
                <a:solidFill>
                  <a:srgbClr val="FF6600"/>
                </a:solidFill>
              </a:rPr>
              <a:t>-14</a:t>
            </a:r>
            <a:r>
              <a:rPr lang="en-US" altLang="ja-JP" sz="2000" b="1" dirty="0">
                <a:solidFill>
                  <a:srgbClr val="FF6600"/>
                </a:solidFill>
              </a:rPr>
              <a:t>/10</a:t>
            </a:r>
            <a:r>
              <a:rPr lang="en-US" altLang="ja-JP" sz="2000" b="1" baseline="30000" dirty="0">
                <a:solidFill>
                  <a:srgbClr val="FF6600"/>
                </a:solidFill>
              </a:rPr>
              <a:t>-14</a:t>
            </a:r>
            <a:r>
              <a:rPr lang="en-US" altLang="ja-JP" sz="2000" b="1" dirty="0">
                <a:solidFill>
                  <a:srgbClr val="FF6600"/>
                </a:solidFill>
              </a:rPr>
              <a:t>/10</a:t>
            </a:r>
            <a:r>
              <a:rPr lang="en-US" altLang="ja-JP" sz="2000" b="1" baseline="30000" dirty="0" smtClean="0">
                <a:solidFill>
                  <a:srgbClr val="FF6600"/>
                </a:solidFill>
              </a:rPr>
              <a:t>-15 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g</a:t>
            </a:r>
            <a:r>
              <a:rPr lang="en-US" altLang="ja-JP" sz="2000" b="1" dirty="0">
                <a:solidFill>
                  <a:srgbClr val="FF6600"/>
                </a:solidFill>
              </a:rPr>
              <a:t>/g</a:t>
            </a:r>
            <a:endParaRPr lang="ja-JP" altLang="en-US" sz="2000" b="1" dirty="0">
              <a:solidFill>
                <a:srgbClr val="FF6600"/>
              </a:solidFill>
            </a:endParaRPr>
          </a:p>
        </p:txBody>
      </p:sp>
      <p:sp>
        <p:nvSpPr>
          <p:cNvPr id="45064" name="テキスト ボックス 5"/>
          <p:cNvSpPr txBox="1">
            <a:spLocks noChangeArrowheads="1"/>
          </p:cNvSpPr>
          <p:nvPr/>
        </p:nvSpPr>
        <p:spPr bwMode="auto">
          <a:xfrm>
            <a:off x="97006" y="3036749"/>
            <a:ext cx="505053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smtClean="0">
                <a:solidFill>
                  <a:srgbClr val="660066"/>
                </a:solidFill>
              </a:rPr>
              <a:t>Reactor neutrino oscillation measurement 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at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E&gt;3MeV was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guaranteed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from these 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results.</a:t>
            </a:r>
            <a:endParaRPr lang="en-US" altLang="ja-JP" sz="2000" b="1" dirty="0">
              <a:solidFill>
                <a:srgbClr val="660066"/>
              </a:solidFill>
            </a:endParaRPr>
          </a:p>
          <a:p>
            <a:endParaRPr lang="en-US" altLang="ja-JP" sz="2000" b="1" dirty="0">
              <a:solidFill>
                <a:srgbClr val="660066"/>
              </a:solidFill>
            </a:endParaRP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However,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E&lt;3MeV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 was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not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guarante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ed.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We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could only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hop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e,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after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careful treatments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and water extraction,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the actual</a:t>
            </a: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contaminations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 would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satisfy the </a:t>
            </a:r>
            <a:endParaRPr lang="en-US" altLang="ja-JP" sz="2000" b="1" dirty="0" smtClean="0">
              <a:solidFill>
                <a:srgbClr val="660066"/>
              </a:solidFill>
            </a:endParaRPr>
          </a:p>
          <a:p>
            <a:r>
              <a:rPr lang="en-US" altLang="ja-JP" sz="2000" b="1" dirty="0" smtClean="0">
                <a:solidFill>
                  <a:srgbClr val="660066"/>
                </a:solidFill>
              </a:rPr>
              <a:t>requirements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.   </a:t>
            </a:r>
            <a:endParaRPr lang="en-US" altLang="ja-JP" sz="2000" b="1" dirty="0" smtClean="0">
              <a:solidFill>
                <a:srgbClr val="660066"/>
              </a:solidFill>
            </a:endParaRPr>
          </a:p>
          <a:p>
            <a:endParaRPr lang="en-US" altLang="ja-JP" sz="2000" b="1" dirty="0">
              <a:solidFill>
                <a:srgbClr val="660066"/>
              </a:solidFill>
            </a:endParaRPr>
          </a:p>
          <a:p>
            <a:r>
              <a:rPr lang="en-US" altLang="ja-JP" sz="2000" b="1" dirty="0" smtClean="0">
                <a:solidFill>
                  <a:srgbClr val="FF6600"/>
                </a:solidFill>
                <a:sym typeface="Wingdings"/>
              </a:rPr>
              <a:t> In the end the contamination turned out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  <a:sym typeface="Wingdings"/>
              </a:rPr>
              <a:t>to be very low. </a:t>
            </a:r>
            <a:endParaRPr lang="en-US" altLang="ja-JP" sz="2000" b="1" dirty="0">
              <a:solidFill>
                <a:srgbClr val="FF66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2096" y="157163"/>
            <a:ext cx="36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Sample    U(g/g)   </a:t>
            </a:r>
            <a:r>
              <a:rPr kumimoji="1" lang="en-US" altLang="ja-JP" b="1" dirty="0" err="1" smtClean="0">
                <a:solidFill>
                  <a:srgbClr val="FC00F0"/>
                </a:solidFill>
                <a:latin typeface="Times"/>
                <a:cs typeface="Times"/>
              </a:rPr>
              <a:t>Th</a:t>
            </a:r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(g/g)   </a:t>
            </a:r>
            <a:r>
              <a:rPr kumimoji="1" lang="en-US" altLang="ja-JP" b="1" baseline="30000" dirty="0" smtClean="0">
                <a:solidFill>
                  <a:srgbClr val="FC00F0"/>
                </a:solidFill>
                <a:latin typeface="Times"/>
                <a:cs typeface="Times"/>
              </a:rPr>
              <a:t>40</a:t>
            </a:r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K(g/g)  </a:t>
            </a:r>
            <a:endParaRPr kumimoji="1" lang="ja-JP" altLang="en-US" b="1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5549900" y="536363"/>
            <a:ext cx="276744" cy="88927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6286500" y="526495"/>
            <a:ext cx="264044" cy="89913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6807200" y="526495"/>
            <a:ext cx="506081" cy="89913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endCxn id="2" idx="0"/>
          </p:cNvCxnSpPr>
          <p:nvPr/>
        </p:nvCxnSpPr>
        <p:spPr>
          <a:xfrm flipH="1">
            <a:off x="7197594" y="536363"/>
            <a:ext cx="1144583" cy="89913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188" y="1435502"/>
            <a:ext cx="3892812" cy="447641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88901"/>
            <a:ext cx="3975100" cy="34521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テキスト ボックス 1"/>
          <p:cNvSpPr txBox="1">
            <a:spLocks noChangeArrowheads="1"/>
          </p:cNvSpPr>
          <p:nvPr/>
        </p:nvSpPr>
        <p:spPr bwMode="auto">
          <a:xfrm>
            <a:off x="146050" y="660976"/>
            <a:ext cx="4240539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FC00F0"/>
                </a:solidFill>
              </a:rPr>
              <a:t>* 1</a:t>
            </a:r>
            <a:r>
              <a:rPr lang="en-US" altLang="ja-JP" sz="2200" b="1" baseline="30000" dirty="0" smtClean="0">
                <a:solidFill>
                  <a:srgbClr val="FC00F0"/>
                </a:solidFill>
              </a:rPr>
              <a:t>st</a:t>
            </a:r>
            <a:r>
              <a:rPr lang="en-US" altLang="ja-JP" sz="2200" b="1" dirty="0" smtClean="0">
                <a:solidFill>
                  <a:srgbClr val="FC00F0"/>
                </a:solidFill>
              </a:rPr>
              <a:t> Flour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</a:rPr>
              <a:t>PC+PPO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was most widely used in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large LS detectors.  The emission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spectrum matches to the Q.E.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spectrum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of our PMT. 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/>
              </a:rPr>
              <a:t>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We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decided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 PPO</a:t>
            </a:r>
            <a:r>
              <a:rPr lang="en-US" altLang="ja-JP" sz="2200" b="1" dirty="0">
                <a:solidFill>
                  <a:srgbClr val="FF6600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was the first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candidate.  </a:t>
            </a:r>
            <a:endParaRPr lang="en-US" altLang="ja-JP" sz="2200" b="1" dirty="0" smtClean="0">
              <a:solidFill>
                <a:srgbClr val="660066"/>
              </a:solidFill>
            </a:endParaRPr>
          </a:p>
        </p:txBody>
      </p:sp>
      <p:sp>
        <p:nvSpPr>
          <p:cNvPr id="36870" name="テキスト ボックス 1"/>
          <p:cNvSpPr txBox="1">
            <a:spLocks noChangeArrowheads="1"/>
          </p:cNvSpPr>
          <p:nvPr/>
        </p:nvSpPr>
        <p:spPr bwMode="auto">
          <a:xfrm>
            <a:off x="2662237" y="215900"/>
            <a:ext cx="1233631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0000FF"/>
                </a:solidFill>
              </a:rPr>
              <a:t>Flours 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6050" y="3169123"/>
            <a:ext cx="80835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FF00FF"/>
                </a:solidFill>
                <a:latin typeface="Times"/>
                <a:cs typeface="Times"/>
              </a:rPr>
              <a:t>* </a:t>
            </a:r>
            <a:r>
              <a:rPr lang="en-US" altLang="ja-JP" sz="2200" b="1" dirty="0" smtClean="0">
                <a:solidFill>
                  <a:srgbClr val="FF00FF"/>
                </a:solidFill>
                <a:latin typeface="Times"/>
                <a:cs typeface="Times"/>
              </a:rPr>
              <a:t>2</a:t>
            </a:r>
            <a:r>
              <a:rPr lang="en-US" altLang="ja-JP" sz="2200" b="1" baseline="30000" dirty="0" smtClean="0">
                <a:solidFill>
                  <a:srgbClr val="FF00FF"/>
                </a:solidFill>
                <a:latin typeface="Times"/>
                <a:cs typeface="Times"/>
              </a:rPr>
              <a:t>nd</a:t>
            </a:r>
            <a:r>
              <a:rPr lang="en-US" altLang="ja-JP" sz="2200" b="1" dirty="0" smtClean="0">
                <a:solidFill>
                  <a:srgbClr val="FF00FF"/>
                </a:solidFill>
                <a:latin typeface="Times"/>
                <a:cs typeface="Times"/>
              </a:rPr>
              <a:t>- </a:t>
            </a:r>
            <a:r>
              <a:rPr lang="en-US" altLang="ja-JP" sz="2200" b="1" dirty="0" err="1" smtClean="0">
                <a:solidFill>
                  <a:srgbClr val="FF00FF"/>
                </a:solidFill>
                <a:latin typeface="Times"/>
                <a:cs typeface="Times"/>
              </a:rPr>
              <a:t>ary</a:t>
            </a:r>
            <a:r>
              <a:rPr lang="en-US" altLang="ja-JP" sz="2200" b="1" dirty="0" smtClean="0">
                <a:solidFill>
                  <a:srgbClr val="FF00FF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>
                <a:solidFill>
                  <a:srgbClr val="FF00FF"/>
                </a:solidFill>
                <a:latin typeface="Times"/>
                <a:cs typeface="Times"/>
              </a:rPr>
              <a:t>wave </a:t>
            </a:r>
            <a:r>
              <a:rPr lang="en-US" altLang="ja-JP" sz="2200" b="1" dirty="0" smtClean="0">
                <a:solidFill>
                  <a:srgbClr val="FF00FF"/>
                </a:solidFill>
                <a:latin typeface="Times"/>
                <a:cs typeface="Times"/>
              </a:rPr>
              <a:t>length shifter</a:t>
            </a:r>
            <a:r>
              <a:rPr lang="en-US" altLang="ja-JP" sz="2200" b="1" dirty="0">
                <a:solidFill>
                  <a:srgbClr val="FF00FF"/>
                </a:solidFill>
                <a:latin typeface="Times"/>
                <a:cs typeface="Times"/>
              </a:rPr>
              <a:t>:</a:t>
            </a:r>
          </a:p>
          <a:p>
            <a:r>
              <a:rPr lang="en-US" altLang="ja-JP" sz="2200" b="1" dirty="0">
                <a:solidFill>
                  <a:srgbClr val="FF00FF"/>
                </a:solidFill>
                <a:latin typeface="Times"/>
                <a:cs typeface="Times"/>
              </a:rPr>
              <a:t> 2</a:t>
            </a:r>
            <a:r>
              <a:rPr lang="en-US" altLang="ja-JP" sz="2200" b="1" baseline="30000" dirty="0">
                <a:solidFill>
                  <a:srgbClr val="FF00FF"/>
                </a:solidFill>
                <a:latin typeface="Times"/>
                <a:cs typeface="Times"/>
              </a:rPr>
              <a:t>nd</a:t>
            </a:r>
            <a:r>
              <a:rPr lang="en-US" altLang="ja-JP" sz="2200" b="1" dirty="0">
                <a:solidFill>
                  <a:srgbClr val="FF00FF"/>
                </a:solidFill>
                <a:latin typeface="Times"/>
                <a:cs typeface="Times"/>
              </a:rPr>
              <a:t>- </a:t>
            </a:r>
            <a:r>
              <a:rPr lang="en-US" altLang="ja-JP" sz="2200" b="1" dirty="0" err="1">
                <a:solidFill>
                  <a:srgbClr val="FF00FF"/>
                </a:solidFill>
                <a:latin typeface="Times"/>
                <a:cs typeface="Times"/>
              </a:rPr>
              <a:t>ary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wave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length shifter,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such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as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err="1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bis</a:t>
            </a:r>
            <a:r>
              <a:rPr lang="ja-JP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-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MSB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shift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s the wavelength beyond the PMT highest Q.E. 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region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.  </a:t>
            </a:r>
          </a:p>
          <a:p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A simulation showed light yield wou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ld be reduced </a:t>
            </a:r>
            <a:r>
              <a:rPr lang="en-US" altLang="en-US" sz="2200" b="1" dirty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with </a:t>
            </a:r>
            <a:r>
              <a:rPr lang="en-US" altLang="en-US" sz="2200" b="1" dirty="0" err="1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bis</a:t>
            </a:r>
            <a:r>
              <a:rPr lang="en-US" altLang="en-US" sz="2200" b="1" dirty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-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MSB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.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 </a:t>
            </a:r>
            <a:endParaRPr lang="en-US" altLang="ja-JP" sz="2200" b="1" dirty="0" smtClean="0">
              <a:solidFill>
                <a:srgbClr val="660066"/>
              </a:solidFill>
              <a:latin typeface="Times"/>
              <a:cs typeface="Times"/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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We decided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not to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use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2ndary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flour.</a:t>
            </a:r>
            <a:endParaRPr lang="ja-JP" altLang="en-US" sz="22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96850" y="5053012"/>
            <a:ext cx="90290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FF00FF"/>
                </a:solidFill>
              </a:rPr>
              <a:t>* Antioxidants</a:t>
            </a:r>
            <a:r>
              <a:rPr lang="en-US" altLang="ja-JP" sz="2200" b="1" dirty="0">
                <a:solidFill>
                  <a:srgbClr val="FF00FF"/>
                </a:solidFill>
              </a:rPr>
              <a:t>: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W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e </a:t>
            </a:r>
            <a:r>
              <a:rPr lang="en-US" altLang="ja-JP" sz="2200" b="1" dirty="0">
                <a:solidFill>
                  <a:srgbClr val="660066"/>
                </a:solidFill>
              </a:rPr>
              <a:t>decided </a:t>
            </a:r>
            <a:r>
              <a:rPr lang="en-US" altLang="ja-JP" sz="2200" b="1" dirty="0">
                <a:solidFill>
                  <a:srgbClr val="FF6600"/>
                </a:solidFill>
              </a:rPr>
              <a:t>not to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use antioxidants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such as BHT </a:t>
            </a:r>
            <a:r>
              <a:rPr lang="en-US" altLang="ja-JP" sz="2200" b="1" dirty="0">
                <a:solidFill>
                  <a:srgbClr val="660066"/>
                </a:solidFill>
              </a:rPr>
              <a:t>because the LS would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be </a:t>
            </a:r>
            <a:r>
              <a:rPr lang="en-US" altLang="ja-JP" sz="2200" b="1" dirty="0">
                <a:solidFill>
                  <a:srgbClr val="660066"/>
                </a:solidFill>
              </a:rPr>
              <a:t>kept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in completely dark </a:t>
            </a:r>
            <a:r>
              <a:rPr lang="en-US" altLang="ja-JP" sz="2200" b="1" dirty="0">
                <a:solidFill>
                  <a:srgbClr val="660066"/>
                </a:solidFill>
              </a:rPr>
              <a:t>and cold environment, and LS will be bubbled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by N</a:t>
            </a:r>
            <a:r>
              <a:rPr lang="en-US" altLang="ja-JP" sz="2200" b="1" baseline="-25000" dirty="0" smtClean="0">
                <a:solidFill>
                  <a:srgbClr val="660066"/>
                </a:solidFill>
              </a:rPr>
              <a:t>2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before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filling and </a:t>
            </a:r>
            <a:r>
              <a:rPr lang="en-US" altLang="ja-JP" sz="2200" b="1" dirty="0">
                <a:solidFill>
                  <a:srgbClr val="660066"/>
                </a:solidFill>
              </a:rPr>
              <a:t>kept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in </a:t>
            </a:r>
            <a:r>
              <a:rPr lang="en-US" altLang="ja-JP" sz="2200" b="1" dirty="0">
                <a:solidFill>
                  <a:srgbClr val="660066"/>
                </a:solidFill>
              </a:rPr>
              <a:t>N</a:t>
            </a:r>
            <a:r>
              <a:rPr lang="en-US" altLang="ja-JP" sz="2200" b="1" baseline="-25000" dirty="0">
                <a:solidFill>
                  <a:srgbClr val="660066"/>
                </a:solidFill>
              </a:rPr>
              <a:t>2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gas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  <a:sym typeface="Wingdings" charset="0"/>
              </a:rPr>
              <a:t>.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 dirty="0"/>
          </a:p>
        </p:txBody>
      </p:sp>
      <p:sp>
        <p:nvSpPr>
          <p:cNvPr id="16386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16387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8BDDD04-557D-0240-804D-FE077B380E6F}" type="slidenum">
              <a:rPr lang="en-US" altLang="ja-JP" sz="1400"/>
              <a:pPr/>
              <a:t>2</a:t>
            </a:fld>
            <a:endParaRPr lang="en-US" altLang="ja-JP" sz="1400"/>
          </a:p>
        </p:txBody>
      </p:sp>
      <p:pic>
        <p:nvPicPr>
          <p:cNvPr id="16388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09713"/>
            <a:ext cx="28813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テキスト ボックス 6"/>
          <p:cNvSpPr txBox="1">
            <a:spLocks noChangeArrowheads="1"/>
          </p:cNvSpPr>
          <p:nvPr/>
        </p:nvSpPr>
        <p:spPr bwMode="auto">
          <a:xfrm>
            <a:off x="2411413" y="311150"/>
            <a:ext cx="4094591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b="1">
                <a:solidFill>
                  <a:srgbClr val="0000FF"/>
                </a:solidFill>
              </a:rPr>
              <a:t>Motivation of this talk</a:t>
            </a:r>
            <a:endParaRPr lang="ja-JP" altLang="en-US" sz="3200" b="1">
              <a:solidFill>
                <a:srgbClr val="0000FF"/>
              </a:solidFill>
            </a:endParaRPr>
          </a:p>
        </p:txBody>
      </p:sp>
      <p:sp>
        <p:nvSpPr>
          <p:cNvPr id="16390" name="テキスト ボックス 1"/>
          <p:cNvSpPr txBox="1">
            <a:spLocks noChangeArrowheads="1"/>
          </p:cNvSpPr>
          <p:nvPr/>
        </p:nvSpPr>
        <p:spPr bwMode="auto">
          <a:xfrm>
            <a:off x="3508375" y="1155820"/>
            <a:ext cx="534315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 The </a:t>
            </a:r>
            <a:r>
              <a:rPr lang="en-US" altLang="ja-JP" sz="2200" b="1" dirty="0" err="1">
                <a:solidFill>
                  <a:srgbClr val="660066"/>
                </a:solidFill>
              </a:rPr>
              <a:t>KamLAND</a:t>
            </a:r>
            <a:r>
              <a:rPr lang="en-US" altLang="ja-JP" sz="2200" b="1" dirty="0">
                <a:solidFill>
                  <a:srgbClr val="660066"/>
                </a:solidFill>
              </a:rPr>
              <a:t> Detector uses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3000m</a:t>
            </a:r>
            <a:r>
              <a:rPr lang="en-US" altLang="ja-JP" sz="2200" b="1" baseline="30000" dirty="0" smtClean="0">
                <a:solidFill>
                  <a:srgbClr val="660066"/>
                </a:solidFill>
              </a:rPr>
              <a:t>3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of 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oil  (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1200m</a:t>
            </a:r>
            <a:r>
              <a:rPr lang="en-US" altLang="ja-JP" sz="2200" b="1" baseline="30000" dirty="0" smtClean="0">
                <a:solidFill>
                  <a:srgbClr val="660066"/>
                </a:solidFill>
              </a:rPr>
              <a:t>3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of LS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+1800m</a:t>
            </a:r>
            <a:r>
              <a:rPr lang="en-US" altLang="ja-JP" sz="2200" b="1" baseline="30000" dirty="0" smtClean="0">
                <a:solidFill>
                  <a:srgbClr val="660066"/>
                </a:solidFill>
              </a:rPr>
              <a:t>3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of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Buffer Oil)</a:t>
            </a:r>
            <a:r>
              <a:rPr lang="en-US" altLang="ja-JP" sz="2200" b="1" dirty="0">
                <a:solidFill>
                  <a:srgbClr val="660066"/>
                </a:solidFill>
              </a:rPr>
              <a:t>.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The detector has successfully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produced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important </a:t>
            </a:r>
            <a:r>
              <a:rPr lang="en-US" altLang="ja-JP" sz="2200" b="1" dirty="0">
                <a:solidFill>
                  <a:srgbClr val="660066"/>
                </a:solidFill>
              </a:rPr>
              <a:t>physics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results.  </a:t>
            </a:r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The detector  </a:t>
            </a:r>
            <a:r>
              <a:rPr lang="en-US" altLang="ja-JP" sz="2200" b="1" dirty="0">
                <a:solidFill>
                  <a:srgbClr val="660066"/>
                </a:solidFill>
              </a:rPr>
              <a:t>was constructed 15 years ago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but </a:t>
            </a:r>
            <a:r>
              <a:rPr lang="en-US" altLang="ja-JP" sz="2200" b="1" dirty="0">
                <a:solidFill>
                  <a:srgbClr val="660066"/>
                </a:solidFill>
              </a:rPr>
              <a:t>is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still the </a:t>
            </a:r>
            <a:r>
              <a:rPr lang="en-US" altLang="ja-JP" sz="2200" b="1" dirty="0">
                <a:solidFill>
                  <a:srgbClr val="660066"/>
                </a:solidFill>
              </a:rPr>
              <a:t>largest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homogeneous LS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detector </a:t>
            </a:r>
            <a:r>
              <a:rPr lang="en-US" altLang="ja-JP" sz="2200" b="1" dirty="0">
                <a:solidFill>
                  <a:srgbClr val="660066"/>
                </a:solidFill>
              </a:rPr>
              <a:t>in the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world</a:t>
            </a:r>
            <a:r>
              <a:rPr lang="en-US" altLang="ja-JP" sz="2200" b="1" dirty="0">
                <a:solidFill>
                  <a:srgbClr val="660066"/>
                </a:solidFill>
              </a:rPr>
              <a:t>. </a:t>
            </a:r>
          </a:p>
          <a:p>
            <a:endParaRPr lang="en-US" altLang="ja-JP" sz="2200" b="1" dirty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It may be </a:t>
            </a:r>
            <a:r>
              <a:rPr lang="en-US" altLang="ja-JP" sz="2200" b="1" dirty="0">
                <a:solidFill>
                  <a:srgbClr val="660066"/>
                </a:solidFill>
              </a:rPr>
              <a:t>useful to show our experience of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the detector R&amp;D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for future large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scale LS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experiment.</a:t>
            </a:r>
          </a:p>
          <a:p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The following is a simplified R&amp;D story of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the complicated actual tries and errors.</a:t>
            </a:r>
            <a:endParaRPr lang="en-US" altLang="ja-JP" sz="22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37890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37891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D1EE2D7-EA87-7740-892A-C103A80B33CB}" type="slidenum">
              <a:rPr lang="en-US" altLang="ja-JP" sz="1400"/>
              <a:pPr/>
              <a:t>20</a:t>
            </a:fld>
            <a:endParaRPr lang="en-US" altLang="ja-JP" sz="1400"/>
          </a:p>
        </p:txBody>
      </p:sp>
      <p:sp>
        <p:nvSpPr>
          <p:cNvPr id="37892" name="テキスト ボックス 5"/>
          <p:cNvSpPr txBox="1">
            <a:spLocks noChangeArrowheads="1"/>
          </p:cNvSpPr>
          <p:nvPr/>
        </p:nvSpPr>
        <p:spPr bwMode="auto">
          <a:xfrm>
            <a:off x="2555875" y="188913"/>
            <a:ext cx="4695516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Choice of PPO Manufacturer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37893" name="テキスト ボックス 6"/>
          <p:cNvSpPr txBox="1">
            <a:spLocks noChangeArrowheads="1"/>
          </p:cNvSpPr>
          <p:nvPr/>
        </p:nvSpPr>
        <p:spPr bwMode="auto">
          <a:xfrm>
            <a:off x="3454400" y="4498996"/>
            <a:ext cx="5336555" cy="1785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PPO samples from 5 different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manufacturers were tested and we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found the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quality </a:t>
            </a:r>
            <a:r>
              <a:rPr lang="en-US" altLang="ja-JP" sz="2200" b="1" dirty="0">
                <a:solidFill>
                  <a:srgbClr val="660066"/>
                </a:solidFill>
              </a:rPr>
              <a:t>very much depend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on the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manufacturers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and even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production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batches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pic>
        <p:nvPicPr>
          <p:cNvPr id="37894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319463"/>
            <a:ext cx="2879725" cy="30003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テキスト ボックス 8"/>
          <p:cNvSpPr txBox="1">
            <a:spLocks noChangeArrowheads="1"/>
          </p:cNvSpPr>
          <p:nvPr/>
        </p:nvSpPr>
        <p:spPr bwMode="auto">
          <a:xfrm>
            <a:off x="163513" y="1872913"/>
            <a:ext cx="8845653" cy="144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FF6600"/>
                </a:solidFill>
              </a:rPr>
              <a:t>(1)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Light absorption is a very good indicator of contaminations.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15g</a:t>
            </a:r>
            <a:r>
              <a:rPr lang="en-US" altLang="ja-JP" sz="2200" b="1" dirty="0">
                <a:solidFill>
                  <a:srgbClr val="660066"/>
                </a:solidFill>
              </a:rPr>
              <a:t>/L (10 times of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LS) </a:t>
            </a:r>
            <a:r>
              <a:rPr lang="en-US" altLang="ja-JP" sz="2200" b="1" dirty="0">
                <a:solidFill>
                  <a:srgbClr val="660066"/>
                </a:solidFill>
              </a:rPr>
              <a:t>of PPO</a:t>
            </a:r>
            <a:r>
              <a:rPr lang="ja-JP" altLang="en-US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was</a:t>
            </a:r>
            <a:r>
              <a:rPr lang="ja-JP" altLang="en-US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dissolved</a:t>
            </a:r>
            <a:r>
              <a:rPr lang="ja-JP" altLang="en-US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in</a:t>
            </a:r>
            <a:r>
              <a:rPr lang="ja-JP" altLang="en-US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N12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and</a:t>
            </a:r>
            <a:r>
              <a:rPr lang="ja-JP" altLang="en-US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light absorption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was </a:t>
            </a:r>
            <a:r>
              <a:rPr lang="en-US" altLang="ja-JP" sz="2200" b="1" dirty="0">
                <a:solidFill>
                  <a:srgbClr val="660066"/>
                </a:solidFill>
              </a:rPr>
              <a:t>measured.  Dissolution power of N12 is poorer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than BTX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and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c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ontamination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more likely </a:t>
            </a:r>
            <a:r>
              <a:rPr lang="en-US" altLang="ja-JP" sz="2200" b="1" dirty="0">
                <a:solidFill>
                  <a:srgbClr val="660066"/>
                </a:solidFill>
              </a:rPr>
              <a:t>come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out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as</a:t>
            </a:r>
            <a:r>
              <a:rPr lang="ja-JP" altLang="en-US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sediments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. </a:t>
            </a:r>
            <a:endParaRPr lang="en-US" altLang="ja-JP" sz="2200" b="1" dirty="0">
              <a:solidFill>
                <a:srgbClr val="660066"/>
              </a:solidFill>
            </a:endParaRPr>
          </a:p>
        </p:txBody>
      </p:sp>
      <p:sp>
        <p:nvSpPr>
          <p:cNvPr id="37897" name="テキスト ボックス 1"/>
          <p:cNvSpPr txBox="1">
            <a:spLocks noChangeArrowheads="1"/>
          </p:cNvSpPr>
          <p:nvPr/>
        </p:nvSpPr>
        <p:spPr bwMode="auto">
          <a:xfrm>
            <a:off x="163513" y="781050"/>
            <a:ext cx="769440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Manufacturer of the PPO was selected by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FF6600"/>
                </a:solidFill>
              </a:rPr>
              <a:t>(</a:t>
            </a:r>
            <a:r>
              <a:rPr lang="en-US" altLang="ja-JP" sz="2200" b="1" dirty="0">
                <a:solidFill>
                  <a:srgbClr val="FF6600"/>
                </a:solidFill>
              </a:rPr>
              <a:t>1)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Light absorption and sediments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when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dissolved </a:t>
            </a:r>
            <a:r>
              <a:rPr lang="en-US" altLang="ja-JP" sz="2200" b="1" dirty="0">
                <a:solidFill>
                  <a:srgbClr val="660066"/>
                </a:solidFill>
              </a:rPr>
              <a:t>in N12,</a:t>
            </a:r>
            <a:r>
              <a:rPr lang="en-US" altLang="ja-JP" sz="2200" b="1" dirty="0">
                <a:solidFill>
                  <a:srgbClr val="008000"/>
                </a:solidFill>
              </a:rPr>
              <a:t> </a:t>
            </a:r>
            <a:endParaRPr lang="en-US" altLang="ja-JP" sz="2200" b="1" dirty="0" smtClean="0">
              <a:solidFill>
                <a:srgbClr val="008000"/>
              </a:solidFill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</a:rPr>
              <a:t>(</a:t>
            </a:r>
            <a:r>
              <a:rPr lang="en-US" altLang="ja-JP" sz="2200" b="1" dirty="0">
                <a:solidFill>
                  <a:srgbClr val="008000"/>
                </a:solidFill>
              </a:rPr>
              <a:t>2)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FF6600"/>
                </a:solidFill>
              </a:rPr>
              <a:t>Radio Purity</a:t>
            </a:r>
            <a:r>
              <a:rPr lang="en-US" altLang="ja-JP" sz="2200" b="1" dirty="0">
                <a:solidFill>
                  <a:srgbClr val="660066"/>
                </a:solidFill>
              </a:rPr>
              <a:t>,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 (3) Capacity of production (1.8ton)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(</a:t>
            </a:r>
            <a:r>
              <a:rPr lang="en-US" altLang="ja-JP" sz="2200" b="1" dirty="0">
                <a:solidFill>
                  <a:srgbClr val="660066"/>
                </a:solidFill>
              </a:rPr>
              <a:t>4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) </a:t>
            </a:r>
            <a:r>
              <a:rPr lang="en-US" altLang="ja-JP" sz="2200" b="1" dirty="0" smtClean="0">
                <a:solidFill>
                  <a:srgbClr val="FF6600"/>
                </a:solidFill>
              </a:rPr>
              <a:t>Price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, 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54400" y="3515221"/>
            <a:ext cx="3933201" cy="76944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008000"/>
                </a:solidFill>
                <a:latin typeface="Times"/>
                <a:cs typeface="Times"/>
              </a:rPr>
              <a:t>(2)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Radio purity measurements </a:t>
            </a: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    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 next page</a:t>
            </a:r>
            <a:endParaRPr kumimoji="1" lang="ja-JP" altLang="en-US" sz="22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43100" y="4724400"/>
            <a:ext cx="1005203" cy="64633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660066"/>
                </a:solidFill>
                <a:latin typeface="Times"/>
                <a:cs typeface="Times"/>
              </a:rPr>
              <a:t>good </a:t>
            </a:r>
          </a:p>
          <a:p>
            <a:r>
              <a:rPr kumimoji="1" lang="en-US" altLang="ja-JP" b="1" dirty="0" smtClean="0">
                <a:solidFill>
                  <a:srgbClr val="660066"/>
                </a:solidFill>
                <a:latin typeface="Times"/>
                <a:cs typeface="Times"/>
              </a:rPr>
              <a:t>example</a:t>
            </a:r>
            <a:endParaRPr kumimoji="1" lang="ja-JP" altLang="en-US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27100" y="3517385"/>
            <a:ext cx="9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L=10cm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4682349" y="1663700"/>
            <a:ext cx="3811681" cy="4993112"/>
            <a:chOff x="4278460" y="63500"/>
            <a:chExt cx="4559300" cy="6533347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4278460" y="127000"/>
              <a:ext cx="4559300" cy="6469847"/>
              <a:chOff x="3960960" y="304800"/>
              <a:chExt cx="4559300" cy="6469847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29100" y="660400"/>
                <a:ext cx="3904193" cy="52141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0960" y="304800"/>
                <a:ext cx="4559300" cy="296355"/>
              </a:xfrm>
              <a:prstGeom prst="rect">
                <a:avLst/>
              </a:prstGeom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3294" y="5823753"/>
                <a:ext cx="3809998" cy="950894"/>
              </a:xfrm>
              <a:prstGeom prst="rect">
                <a:avLst/>
              </a:prstGeom>
            </p:spPr>
          </p:pic>
        </p:grpSp>
        <p:sp>
          <p:nvSpPr>
            <p:cNvPr id="7" name="正方形/長方形 6"/>
            <p:cNvSpPr/>
            <p:nvPr/>
          </p:nvSpPr>
          <p:spPr>
            <a:xfrm>
              <a:off x="4278460" y="63500"/>
              <a:ext cx="4344840" cy="6533347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48053" y="1562686"/>
            <a:ext cx="36793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Since PPO was the "dirtiest" </a:t>
            </a:r>
          </a:p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material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in the LS, we made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many U/</a:t>
            </a:r>
            <a:r>
              <a:rPr lang="en-US" altLang="ja-JP" sz="2200" b="1" dirty="0" err="1" smtClean="0">
                <a:solidFill>
                  <a:srgbClr val="660066"/>
                </a:solidFill>
                <a:latin typeface="Times"/>
                <a:cs typeface="Times"/>
              </a:rPr>
              <a:t>Th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/K measurements </a:t>
            </a:r>
          </a:p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with various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conditions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.</a:t>
            </a:r>
            <a:r>
              <a:rPr lang="en-US" altLang="en-US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endParaRPr lang="en-US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66215" y="769595"/>
            <a:ext cx="541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Sample    U(g/g)   </a:t>
            </a:r>
            <a:r>
              <a:rPr kumimoji="1" lang="en-US" altLang="ja-JP" b="1" dirty="0" err="1" smtClean="0">
                <a:solidFill>
                  <a:srgbClr val="FC00F0"/>
                </a:solidFill>
                <a:latin typeface="Times"/>
                <a:cs typeface="Times"/>
              </a:rPr>
              <a:t>Th</a:t>
            </a:r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(g/g)   </a:t>
            </a:r>
            <a:r>
              <a:rPr kumimoji="1" lang="en-US" altLang="ja-JP" b="1" baseline="30000" dirty="0" smtClean="0">
                <a:solidFill>
                  <a:srgbClr val="FC00F0"/>
                </a:solidFill>
                <a:latin typeface="Times"/>
                <a:cs typeface="Times"/>
              </a:rPr>
              <a:t>40</a:t>
            </a:r>
            <a:r>
              <a:rPr kumimoji="1" lang="en-US" altLang="ja-JP" b="1" dirty="0" smtClean="0">
                <a:solidFill>
                  <a:srgbClr val="FC00F0"/>
                </a:solidFill>
                <a:latin typeface="Times"/>
                <a:cs typeface="Times"/>
              </a:rPr>
              <a:t>K(g/g)  Method and date</a:t>
            </a:r>
            <a:endParaRPr kumimoji="1" lang="ja-JP" altLang="en-US" b="1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4380763" y="1138927"/>
            <a:ext cx="826237" cy="89870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5104663" y="1138927"/>
            <a:ext cx="521437" cy="6771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5867400" y="1138927"/>
            <a:ext cx="215900" cy="6771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6583401" y="1138927"/>
            <a:ext cx="273862" cy="6771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7543800" y="1075109"/>
            <a:ext cx="720801" cy="74099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10"/>
          <p:cNvSpPr txBox="1">
            <a:spLocks noChangeArrowheads="1"/>
          </p:cNvSpPr>
          <p:nvPr/>
        </p:nvSpPr>
        <p:spPr bwMode="auto">
          <a:xfrm>
            <a:off x="128291" y="3110547"/>
            <a:ext cx="460504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Some samples did not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satisfy our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requirements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.</a:t>
            </a:r>
            <a:endParaRPr lang="en-US" altLang="ja-JP" sz="2200" b="1" dirty="0" smtClean="0">
              <a:solidFill>
                <a:srgbClr val="660066"/>
              </a:solidFill>
              <a:sym typeface="Wingdings" charset="0"/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W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e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asked extra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purification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to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manufactures. </a:t>
            </a:r>
            <a:endParaRPr lang="en-US" altLang="ja-JP" sz="2200" b="1" dirty="0" smtClean="0">
              <a:solidFill>
                <a:srgbClr val="660066"/>
              </a:solidFill>
              <a:sym typeface="Wingdings" charset="0"/>
            </a:endParaRPr>
          </a:p>
          <a:p>
            <a:endParaRPr lang="en-US" altLang="ja-JP" sz="2200" dirty="0" smtClean="0">
              <a:solidFill>
                <a:srgbClr val="660066"/>
              </a:solidFill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FC00F0"/>
                </a:solidFill>
                <a:sym typeface="Wingdings" charset="0"/>
              </a:rPr>
              <a:t>Finally </a:t>
            </a:r>
            <a:r>
              <a:rPr lang="en-US" altLang="ja-JP" sz="2200" b="1" dirty="0">
                <a:solidFill>
                  <a:srgbClr val="FC00F0"/>
                </a:solidFill>
                <a:sym typeface="Wingdings" charset="0"/>
              </a:rPr>
              <a:t>Packard </a:t>
            </a:r>
            <a:r>
              <a:rPr lang="en-US" altLang="ja-JP" sz="2200" b="1" dirty="0" smtClean="0">
                <a:solidFill>
                  <a:srgbClr val="FC00F0"/>
                </a:solidFill>
                <a:sym typeface="Wingdings" charset="0"/>
              </a:rPr>
              <a:t>PPO</a:t>
            </a:r>
            <a:r>
              <a:rPr lang="en-US" altLang="ja-JP" sz="2200" b="1" dirty="0">
                <a:solidFill>
                  <a:srgbClr val="FC00F0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C00F0"/>
                </a:solidFill>
                <a:sym typeface="Wingdings" charset="0"/>
              </a:rPr>
              <a:t>with </a:t>
            </a:r>
          </a:p>
          <a:p>
            <a:r>
              <a:rPr lang="en-US" altLang="ja-JP" sz="2200" b="1" dirty="0" smtClean="0">
                <a:solidFill>
                  <a:srgbClr val="FC00F0"/>
                </a:solidFill>
                <a:sym typeface="Wingdings" charset="0"/>
              </a:rPr>
              <a:t>extra purification was selected</a:t>
            </a:r>
            <a:r>
              <a:rPr lang="en-US" altLang="ja-JP" sz="2200" b="1" dirty="0" smtClean="0">
                <a:solidFill>
                  <a:srgbClr val="FC00F0"/>
                </a:solidFill>
                <a:sym typeface="Wingdings" charset="0"/>
              </a:rPr>
              <a:t>.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(Another company produced very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good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PPO but did not have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capacity)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endParaRPr lang="en-US" altLang="ja-JP" sz="2200" b="1" dirty="0" smtClean="0">
              <a:solidFill>
                <a:srgbClr val="660066"/>
              </a:solidFill>
              <a:sym typeface="Wingdings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8291" y="1099402"/>
            <a:ext cx="3893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008000"/>
                </a:solidFill>
                <a:latin typeface="Times"/>
                <a:cs typeface="Times"/>
              </a:rPr>
              <a:t>(2) Radio purity measurement.</a:t>
            </a:r>
          </a:p>
        </p:txBody>
      </p:sp>
      <p:sp>
        <p:nvSpPr>
          <p:cNvPr id="29" name="テキスト ボックス 5"/>
          <p:cNvSpPr txBox="1">
            <a:spLocks noChangeArrowheads="1"/>
          </p:cNvSpPr>
          <p:nvPr/>
        </p:nvSpPr>
        <p:spPr bwMode="auto">
          <a:xfrm>
            <a:off x="2555875" y="188913"/>
            <a:ext cx="4695516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Choice of PPO Manufacturer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24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8138"/>
            <a:ext cx="8642350" cy="18748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テキスト ボックス 2"/>
          <p:cNvSpPr txBox="1">
            <a:spLocks noChangeArrowheads="1"/>
          </p:cNvSpPr>
          <p:nvPr/>
        </p:nvSpPr>
        <p:spPr bwMode="auto">
          <a:xfrm>
            <a:off x="107950" y="188913"/>
            <a:ext cx="9001125" cy="52228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Real</a:t>
            </a:r>
            <a:r>
              <a:rPr lang="ja-JP" altLang="en-US" sz="2800" b="1">
                <a:solidFill>
                  <a:srgbClr val="0000FF"/>
                </a:solidFill>
              </a:rPr>
              <a:t> </a:t>
            </a:r>
            <a:r>
              <a:rPr lang="en-US" altLang="ja-JP" sz="2800" b="1">
                <a:solidFill>
                  <a:srgbClr val="0000FF"/>
                </a:solidFill>
              </a:rPr>
              <a:t>Path Length (6.5m) Direct Light Yield Measurement  </a:t>
            </a:r>
            <a:r>
              <a:rPr lang="ja-JP" altLang="en-US" sz="28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9940" name="テキスト ボックス 2"/>
          <p:cNvSpPr txBox="1">
            <a:spLocks noChangeArrowheads="1"/>
          </p:cNvSpPr>
          <p:nvPr/>
        </p:nvSpPr>
        <p:spPr bwMode="auto">
          <a:xfrm>
            <a:off x="107950" y="5038725"/>
            <a:ext cx="4724370" cy="1785104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* The 5" PMT has the same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photocathode </a:t>
            </a:r>
            <a:r>
              <a:rPr lang="en-US" altLang="ja-JP" sz="2200" b="1" dirty="0">
                <a:solidFill>
                  <a:srgbClr val="660066"/>
                </a:solidFill>
                <a:cs typeface="Times" charset="0"/>
              </a:rPr>
              <a:t>as the </a:t>
            </a:r>
            <a:r>
              <a:rPr lang="en-US" altLang="ja-JP" sz="2200" b="1" dirty="0" smtClean="0">
                <a:solidFill>
                  <a:srgbClr val="660066"/>
                </a:solidFill>
                <a:cs typeface="Times" charset="0"/>
              </a:rPr>
              <a:t>KL </a:t>
            </a:r>
            <a:r>
              <a:rPr lang="en-US" altLang="ja-JP" sz="2200" b="1" dirty="0">
                <a:solidFill>
                  <a:srgbClr val="660066"/>
                </a:solidFill>
                <a:cs typeface="Times" charset="0"/>
              </a:rPr>
              <a:t>PMT.</a:t>
            </a:r>
          </a:p>
          <a:p>
            <a:r>
              <a:rPr lang="en-US" altLang="ja-JP" sz="2200" b="1" dirty="0">
                <a:solidFill>
                  <a:srgbClr val="660066"/>
                </a:solidFill>
                <a:cs typeface="Times" charset="0"/>
              </a:rPr>
              <a:t>0.1~0.2 </a:t>
            </a:r>
            <a:r>
              <a:rPr lang="en-US" altLang="ja-JP" sz="2200" b="1" dirty="0" err="1">
                <a:solidFill>
                  <a:srgbClr val="660066"/>
                </a:solidFill>
                <a:cs typeface="Times" charset="0"/>
              </a:rPr>
              <a:t>p.e.</a:t>
            </a:r>
            <a:r>
              <a:rPr lang="en-US" altLang="ja-JP" sz="2200" b="1" dirty="0">
                <a:solidFill>
                  <a:srgbClr val="660066"/>
                </a:solidFill>
                <a:cs typeface="Times" charset="0"/>
              </a:rPr>
              <a:t>/signal </a:t>
            </a:r>
            <a:r>
              <a:rPr lang="en-US" altLang="ja-JP" sz="2200" b="1" dirty="0">
                <a:solidFill>
                  <a:srgbClr val="660066"/>
                </a:solidFill>
                <a:cs typeface="Times" charset="0"/>
                <a:sym typeface="Wingdings" charset="0"/>
              </a:rPr>
              <a:t> </a:t>
            </a:r>
            <a:r>
              <a:rPr lang="en-US" altLang="ja-JP" sz="2200" b="1" dirty="0">
                <a:solidFill>
                  <a:srgbClr val="FF00FF"/>
                </a:solidFill>
                <a:cs typeface="Times" charset="0"/>
                <a:sym typeface="Wingdings" charset="0"/>
              </a:rPr>
              <a:t>photon </a:t>
            </a:r>
            <a:r>
              <a:rPr lang="en-US" altLang="ja-JP" sz="2200" b="1" dirty="0" smtClean="0">
                <a:solidFill>
                  <a:srgbClr val="FF00FF"/>
                </a:solidFill>
                <a:cs typeface="Times" charset="0"/>
                <a:sym typeface="Wingdings" charset="0"/>
              </a:rPr>
              <a:t>counting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Absolute</a:t>
            </a:r>
            <a:r>
              <a:rPr lang="ja-JP" altLang="en-US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 </a:t>
            </a:r>
            <a:r>
              <a:rPr lang="en-US" altLang="ja-JP" sz="2200" b="1" dirty="0" err="1" smtClean="0">
                <a:solidFill>
                  <a:srgbClr val="FF6600"/>
                </a:solidFill>
                <a:cs typeface="Times" charset="0"/>
                <a:sym typeface="Wingdings" charset="0"/>
              </a:rPr>
              <a:t>p.e.</a:t>
            </a:r>
            <a:r>
              <a:rPr lang="ja-JP" altLang="en-US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yield/MeV</a:t>
            </a:r>
            <a:r>
              <a:rPr lang="ja-JP" altLang="en-US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can</a:t>
            </a:r>
            <a:r>
              <a:rPr lang="ja-JP" altLang="en-US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be</a:t>
            </a:r>
            <a:r>
              <a:rPr lang="ja-JP" altLang="en-US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 </a:t>
            </a:r>
            <a:endParaRPr lang="en-US" altLang="ja-JP" sz="2200" b="1" dirty="0" smtClean="0">
              <a:solidFill>
                <a:srgbClr val="FF6600"/>
              </a:solidFill>
              <a:cs typeface="Times" charset="0"/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measured after passing 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through 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6.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4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m</a:t>
            </a:r>
            <a:r>
              <a:rPr lang="en-US" altLang="ja-JP" sz="2200" b="1" dirty="0" smtClean="0">
                <a:solidFill>
                  <a:srgbClr val="FF6600"/>
                </a:solidFill>
                <a:cs typeface="Times" charset="0"/>
                <a:sym typeface="Wingdings" charset="0"/>
              </a:rPr>
              <a:t>. </a:t>
            </a:r>
            <a:endParaRPr lang="en-US" altLang="ja-JP" sz="2200" b="1" dirty="0">
              <a:solidFill>
                <a:srgbClr val="FF6600"/>
              </a:solidFill>
              <a:cs typeface="Times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5435600" y="2566432"/>
            <a:ext cx="288925" cy="64666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1763713" y="3957638"/>
            <a:ext cx="792162" cy="1081087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3" name="テキスト ボックス 11"/>
          <p:cNvSpPr txBox="1">
            <a:spLocks noChangeArrowheads="1"/>
          </p:cNvSpPr>
          <p:nvPr/>
        </p:nvSpPr>
        <p:spPr bwMode="auto">
          <a:xfrm>
            <a:off x="5435600" y="5110163"/>
            <a:ext cx="3715130" cy="769441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LS in black</a:t>
            </a:r>
            <a:r>
              <a:rPr lang="en-US" altLang="ja-JP" sz="2200" b="1" dirty="0">
                <a:solidFill>
                  <a:srgbClr val="660066"/>
                </a:solidFill>
              </a:rPr>
              <a:t>-anodized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aluminum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tube (</a:t>
            </a:r>
            <a:r>
              <a:rPr lang="en-US" altLang="ja-JP" sz="2200" b="1" dirty="0">
                <a:solidFill>
                  <a:srgbClr val="660066"/>
                </a:solidFill>
              </a:rPr>
              <a:t>V=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105 liter</a:t>
            </a:r>
            <a:r>
              <a:rPr lang="en-US" altLang="ja-JP" sz="2200" b="1" dirty="0">
                <a:solidFill>
                  <a:srgbClr val="660066"/>
                </a:solidFill>
              </a:rPr>
              <a:t>).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4211638" y="3957638"/>
            <a:ext cx="1223962" cy="11525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368300" y="21971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C00F0"/>
                </a:solidFill>
                <a:latin typeface="Times"/>
                <a:cs typeface="Times"/>
              </a:rPr>
              <a:t>5"PMT</a:t>
            </a:r>
            <a:endParaRPr kumimoji="1" lang="ja-JP" altLang="en-US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1016000" y="2566432"/>
            <a:ext cx="495300" cy="1014968"/>
          </a:xfrm>
          <a:prstGeom prst="straightConnector1">
            <a:avLst/>
          </a:prstGeom>
          <a:ln>
            <a:solidFill>
              <a:srgbClr val="FC0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23850" y="913199"/>
            <a:ext cx="8464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In order to determine the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PPO concentration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and measure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the actual </a:t>
            </a:r>
          </a:p>
          <a:p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number of </a:t>
            </a:r>
            <a:r>
              <a:rPr kumimoji="1" lang="en-US" altLang="ja-JP" sz="2200" b="1" dirty="0" err="1" smtClean="0">
                <a:solidFill>
                  <a:srgbClr val="FC00F0"/>
                </a:solidFill>
                <a:latin typeface="Times"/>
                <a:cs typeface="Times"/>
              </a:rPr>
              <a:t>p.e.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/MeV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in the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KL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detector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, 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full scale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l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ight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y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ield </a:t>
            </a:r>
            <a:endParaRPr lang="en-US" altLang="ja-JP" sz="2200" b="1" dirty="0" smtClean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measurement was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performed. 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 </a:t>
            </a:r>
            <a:endParaRPr kumimoji="1"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34376" y="2222500"/>
            <a:ext cx="15568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Cosmic ray</a:t>
            </a:r>
            <a:endParaRPr kumimoji="1"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08200" y="2468721"/>
            <a:ext cx="2175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FF6600"/>
                </a:solidFill>
                <a:latin typeface="Times"/>
                <a:cs typeface="Times"/>
              </a:rPr>
              <a:t>L</a:t>
            </a:r>
            <a:r>
              <a:rPr lang="en-US" altLang="ja-JP" sz="2400" b="1" dirty="0" smtClean="0">
                <a:solidFill>
                  <a:srgbClr val="FF6600"/>
                </a:solidFill>
                <a:latin typeface="Times"/>
                <a:cs typeface="Times"/>
              </a:rPr>
              <a:t>=6</a:t>
            </a:r>
            <a:r>
              <a:rPr kumimoji="1" lang="en-US" altLang="ja-JP" sz="2400" b="1" dirty="0" smtClean="0">
                <a:solidFill>
                  <a:srgbClr val="FF6600"/>
                </a:solidFill>
                <a:latin typeface="Times"/>
                <a:cs typeface="Times"/>
              </a:rPr>
              <a:t>.5m system</a:t>
            </a:r>
            <a:endParaRPr kumimoji="1" lang="ja-JP" altLang="en-US" sz="24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4096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4096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59F6726C-1A3B-B34F-A0CC-AC2054F66842}" type="slidenum">
              <a:rPr lang="en-US" altLang="ja-JP" sz="1400"/>
              <a:pPr/>
              <a:t>23</a:t>
            </a:fld>
            <a:endParaRPr lang="en-US" altLang="ja-JP" sz="1400"/>
          </a:p>
        </p:txBody>
      </p:sp>
      <p:pic>
        <p:nvPicPr>
          <p:cNvPr id="4096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670927"/>
            <a:ext cx="7704137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270750" y="2912085"/>
            <a:ext cx="13713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5"PMT</a:t>
            </a:r>
          </a:p>
          <a:p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(reference)</a:t>
            </a:r>
            <a:endParaRPr kumimoji="1" lang="ja-JP" altLang="en-US" sz="20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7099300" y="3583868"/>
            <a:ext cx="508000" cy="4547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835650" y="2179258"/>
            <a:ext cx="327107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8000"/>
                </a:solidFill>
                <a:latin typeface="Times"/>
                <a:cs typeface="Times"/>
              </a:rPr>
              <a:t>C</a:t>
            </a:r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osmic-ray trigger counters</a:t>
            </a:r>
            <a:endParaRPr kumimoji="1" lang="ja-JP" altLang="en-US" sz="20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2512" y="1979203"/>
            <a:ext cx="202987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5"PMT</a:t>
            </a:r>
          </a:p>
          <a:p>
            <a:r>
              <a:rPr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(photon counter)</a:t>
            </a:r>
            <a:endParaRPr kumimoji="1" lang="ja-JP" altLang="en-US" sz="20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cxnSp>
        <p:nvCxnSpPr>
          <p:cNvPr id="19" name="直線矢印コネクタ 18"/>
          <p:cNvCxnSpPr>
            <a:stCxn id="18" idx="2"/>
          </p:cNvCxnSpPr>
          <p:nvPr/>
        </p:nvCxnSpPr>
        <p:spPr>
          <a:xfrm flipH="1">
            <a:off x="1447800" y="2687089"/>
            <a:ext cx="49649" cy="31295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5613683" y="2579368"/>
            <a:ext cx="717550" cy="125356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383643" y="1395302"/>
            <a:ext cx="394759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Black Anodized Tubes(6.8m</a:t>
            </a:r>
            <a:r>
              <a:rPr kumimoji="1" lang="ja-JP" altLang="en-US" sz="2000" b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Long)</a:t>
            </a:r>
            <a:endParaRPr kumimoji="1" lang="ja-JP" altLang="en-US" sz="20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3179352" y="1979203"/>
            <a:ext cx="1024348" cy="143709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5835650" y="2579368"/>
            <a:ext cx="495583" cy="18148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46625935-A6F2-A442-A6A6-AF86347EFC97}" type="slidenum">
              <a:rPr lang="en-US" altLang="ja-JP" sz="1400"/>
              <a:pPr/>
              <a:t>24</a:t>
            </a:fld>
            <a:endParaRPr lang="en-US" altLang="ja-JP" sz="1400"/>
          </a:p>
        </p:txBody>
      </p:sp>
      <p:pic>
        <p:nvPicPr>
          <p:cNvPr id="41987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6" y="331263"/>
            <a:ext cx="2555875" cy="29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717551"/>
            <a:ext cx="3262313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テキスト ボックス 6"/>
          <p:cNvSpPr txBox="1">
            <a:spLocks noChangeArrowheads="1"/>
          </p:cNvSpPr>
          <p:nvPr/>
        </p:nvSpPr>
        <p:spPr bwMode="auto">
          <a:xfrm>
            <a:off x="264460" y="3381376"/>
            <a:ext cx="7876250" cy="24622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From this study,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1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) </a:t>
            </a:r>
            <a:r>
              <a:rPr lang="en-US" altLang="ja-JP" sz="2200" b="1" dirty="0">
                <a:solidFill>
                  <a:srgbClr val="0000FF"/>
                </a:solidFill>
              </a:rPr>
              <a:t>Optimum PPO concentration=1.5g/liter for this size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.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200" b="1" dirty="0">
                <a:solidFill>
                  <a:srgbClr val="0000FF"/>
                </a:solidFill>
              </a:rPr>
              <a:t>2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)  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Absolute light </a:t>
            </a:r>
            <a:r>
              <a:rPr lang="en-US" altLang="ja-JP" sz="2200" b="1" dirty="0">
                <a:solidFill>
                  <a:srgbClr val="0000FF"/>
                </a:solidFill>
              </a:rPr>
              <a:t>yield 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= </a:t>
            </a:r>
            <a:r>
              <a:rPr lang="en-US" altLang="ja-JP" sz="2200" b="1" dirty="0">
                <a:solidFill>
                  <a:srgbClr val="0000FF"/>
                </a:solidFill>
              </a:rPr>
              <a:t>190 </a:t>
            </a:r>
            <a:r>
              <a:rPr lang="en-US" altLang="ja-JP" sz="2200" b="1" dirty="0" err="1">
                <a:solidFill>
                  <a:srgbClr val="0000FF"/>
                </a:solidFill>
              </a:rPr>
              <a:t>p.e.</a:t>
            </a:r>
            <a:r>
              <a:rPr lang="en-US" altLang="ja-JP" sz="2200" b="1" dirty="0">
                <a:solidFill>
                  <a:srgbClr val="0000FF"/>
                </a:solidFill>
              </a:rPr>
              <a:t>/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MeV</a:t>
            </a:r>
            <a:endParaRPr lang="en-US" altLang="ja-JP" sz="2200" b="1" dirty="0">
              <a:solidFill>
                <a:srgbClr val="0000FF"/>
              </a:solidFill>
            </a:endParaRPr>
          </a:p>
          <a:p>
            <a:r>
              <a:rPr lang="en-US" altLang="ja-JP" sz="22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3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) </a:t>
            </a:r>
            <a:r>
              <a:rPr lang="en-US" altLang="ja-JP" sz="2200" b="1" dirty="0">
                <a:solidFill>
                  <a:srgbClr val="0000FF"/>
                </a:solidFill>
              </a:rPr>
              <a:t>Time structure 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of </a:t>
            </a:r>
            <a:r>
              <a:rPr lang="en-US" altLang="ja-JP" sz="2200" b="1" dirty="0">
                <a:solidFill>
                  <a:srgbClr val="0000FF"/>
                </a:solidFill>
              </a:rPr>
              <a:t>signal </a:t>
            </a:r>
            <a:endParaRPr lang="en-US" altLang="ja-JP" sz="2200" b="1" dirty="0" smtClean="0">
              <a:solidFill>
                <a:srgbClr val="0000FF"/>
              </a:solidFill>
            </a:endParaRPr>
          </a:p>
          <a:p>
            <a:r>
              <a:rPr lang="en-US" altLang="ja-JP" sz="22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4</a:t>
            </a:r>
            <a:r>
              <a:rPr lang="en-US" altLang="ja-JP" sz="2200" b="1" dirty="0" smtClean="0">
                <a:solidFill>
                  <a:srgbClr val="0000FF"/>
                </a:solidFill>
              </a:rPr>
              <a:t>) </a:t>
            </a:r>
            <a:r>
              <a:rPr lang="en-US" altLang="ja-JP" sz="2200" b="1" dirty="0">
                <a:solidFill>
                  <a:srgbClr val="0000FF"/>
                </a:solidFill>
              </a:rPr>
              <a:t>N12K base LS was found 30% more </a:t>
            </a:r>
            <a:r>
              <a:rPr lang="en-US" altLang="ja-JP" sz="2200" b="1" dirty="0" err="1">
                <a:solidFill>
                  <a:srgbClr val="0000FF"/>
                </a:solidFill>
              </a:rPr>
              <a:t>p.e.</a:t>
            </a:r>
            <a:r>
              <a:rPr lang="en-US" altLang="ja-JP" sz="2200" b="1" dirty="0">
                <a:solidFill>
                  <a:srgbClr val="0000FF"/>
                </a:solidFill>
              </a:rPr>
              <a:t> than  P250 base LS. </a:t>
            </a:r>
            <a:endParaRPr lang="en-US" altLang="ja-JP" sz="2200" b="1" dirty="0" smtClean="0">
              <a:solidFill>
                <a:srgbClr val="0000FF"/>
              </a:solidFill>
            </a:endParaRPr>
          </a:p>
          <a:p>
            <a:r>
              <a:rPr lang="en-US" altLang="ja-JP" sz="2200" b="1" dirty="0" smtClean="0">
                <a:solidFill>
                  <a:srgbClr val="0000FF"/>
                </a:solidFill>
              </a:rPr>
              <a:t>(5) Long time stability</a:t>
            </a:r>
            <a:endParaRPr lang="en-US" altLang="ja-JP" sz="2200" b="1" dirty="0">
              <a:solidFill>
                <a:srgbClr val="0000FF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were measured.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 flipV="1">
            <a:off x="4921250" y="1293813"/>
            <a:ext cx="215900" cy="431800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1993" name="テキスト ボックス 1"/>
          <p:cNvSpPr txBox="1">
            <a:spLocks noChangeArrowheads="1"/>
          </p:cNvSpPr>
          <p:nvPr/>
        </p:nvSpPr>
        <p:spPr bwMode="auto">
          <a:xfrm>
            <a:off x="6434138" y="1006476"/>
            <a:ext cx="266416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 smtClean="0">
                <a:solidFill>
                  <a:srgbClr val="008000"/>
                </a:solidFill>
              </a:rPr>
              <a:t>degradation due to 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self </a:t>
            </a:r>
            <a:r>
              <a:rPr lang="en-US" altLang="ja-JP" b="1" dirty="0">
                <a:solidFill>
                  <a:srgbClr val="008000"/>
                </a:solidFill>
              </a:rPr>
              <a:t>absorption</a:t>
            </a:r>
            <a:endParaRPr lang="ja-JP" altLang="en-US" b="1" dirty="0">
              <a:solidFill>
                <a:srgbClr val="008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6362700" y="1006476"/>
            <a:ext cx="0" cy="719137"/>
          </a:xfrm>
          <a:prstGeom prst="straightConnector1">
            <a:avLst/>
          </a:prstGeom>
          <a:ln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378200" y="266700"/>
            <a:ext cx="5536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PPO concentration dependence of light yield</a:t>
            </a:r>
            <a:endParaRPr kumimoji="1"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3599" y="5804000"/>
            <a:ext cx="7823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With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th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ese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 results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,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we finally select N12K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and 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became confident </a:t>
            </a:r>
          </a:p>
          <a:p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that  the LS will work in the </a:t>
            </a:r>
            <a:r>
              <a:rPr lang="en-US" altLang="ja-JP" sz="2200" b="1" dirty="0" err="1" smtClean="0">
                <a:solidFill>
                  <a:srgbClr val="FC00F0"/>
                </a:solidFill>
                <a:latin typeface="Times"/>
                <a:cs typeface="Times"/>
              </a:rPr>
              <a:t>KamLAND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 detector.</a:t>
            </a:r>
            <a:endParaRPr kumimoji="1" lang="ja-JP" altLang="en-US" sz="2200" b="1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160320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4608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4608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78BA868E-B6E9-9E45-B3AB-DD8BD2B5E46B}" type="slidenum">
              <a:rPr lang="en-US" altLang="ja-JP" sz="1400"/>
              <a:pPr/>
              <a:t>25</a:t>
            </a:fld>
            <a:endParaRPr lang="en-US" altLang="ja-JP" sz="1400"/>
          </a:p>
        </p:txBody>
      </p:sp>
      <p:pic>
        <p:nvPicPr>
          <p:cNvPr id="4608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6700"/>
            <a:ext cx="5354638" cy="339327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テキスト ボックス 6"/>
          <p:cNvSpPr txBox="1">
            <a:spLocks noChangeArrowheads="1"/>
          </p:cNvSpPr>
          <p:nvPr/>
        </p:nvSpPr>
        <p:spPr bwMode="auto">
          <a:xfrm>
            <a:off x="2006600" y="391318"/>
            <a:ext cx="5294263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Long term stability measurement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4027" y="958334"/>
            <a:ext cx="899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The 6.5m system was used for the long term stability measurement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343" y="5145876"/>
            <a:ext cx="8753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Since </a:t>
            </a:r>
            <a:r>
              <a:rPr kumimoji="1" lang="en-US" altLang="ja-JP" sz="2200" b="1" i="1" dirty="0" smtClean="0">
                <a:solidFill>
                  <a:srgbClr val="FF6600"/>
                </a:solidFill>
                <a:latin typeface="Times"/>
                <a:cs typeface="Times"/>
              </a:rPr>
              <a:t>L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is long,  a slight changes of transparency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as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well as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light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output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,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due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to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degradations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of the LS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affect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the light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yield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much. </a:t>
            </a:r>
            <a:endParaRPr kumimoji="1"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6975"/>
            <a:ext cx="4538663" cy="44624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182688"/>
            <a:ext cx="4032250" cy="4460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テキスト ボックス 7"/>
          <p:cNvSpPr txBox="1">
            <a:spLocks noChangeArrowheads="1"/>
          </p:cNvSpPr>
          <p:nvPr/>
        </p:nvSpPr>
        <p:spPr bwMode="auto">
          <a:xfrm>
            <a:off x="203200" y="158748"/>
            <a:ext cx="8801100" cy="83099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</a:rPr>
              <a:t>Confirmation of delayed coincidence</a:t>
            </a:r>
            <a:r>
              <a:rPr lang="ja-JP" altLang="en-US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with</a:t>
            </a:r>
            <a:r>
              <a:rPr lang="ja-JP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>
                <a:solidFill>
                  <a:srgbClr val="0000FF"/>
                </a:solidFill>
              </a:rPr>
              <a:t>1/14</a:t>
            </a:r>
            <a:r>
              <a:rPr lang="ja-JP" altLang="en-US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scale (380 liter) 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test system (</a:t>
            </a:r>
            <a:r>
              <a:rPr lang="en-US" altLang="ja-JP" b="1" dirty="0" smtClean="0">
                <a:solidFill>
                  <a:srgbClr val="660066"/>
                </a:solidFill>
              </a:rPr>
              <a:t>we did not have experience of delayed coincidence</a:t>
            </a:r>
            <a:r>
              <a:rPr lang="en-US" altLang="ja-JP" b="1" dirty="0" smtClean="0">
                <a:solidFill>
                  <a:srgbClr val="0000FF"/>
                </a:solidFill>
              </a:rPr>
              <a:t>.)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199" y="5684838"/>
            <a:ext cx="8159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 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We </a:t>
            </a:r>
            <a:r>
              <a:rPr lang="en-US" altLang="ja-JP" sz="2400" b="1" dirty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l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earned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how the</a:t>
            </a:r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 delayed coincidence signal looks like. </a:t>
            </a:r>
            <a:r>
              <a:rPr lang="en-US" altLang="ja-JP" sz="2400" b="1" dirty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 </a:t>
            </a:r>
            <a:endParaRPr lang="en-US" altLang="ja-JP" sz="2400" b="1" dirty="0" smtClean="0">
              <a:solidFill>
                <a:srgbClr val="660066"/>
              </a:solidFill>
              <a:latin typeface="Times"/>
              <a:cs typeface="Times"/>
              <a:sym typeface="Wingdings"/>
            </a:endParaRPr>
          </a:p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Measured neutron absorption time, etc.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19800" y="4876800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i="1" dirty="0" err="1" smtClean="0">
                <a:solidFill>
                  <a:srgbClr val="660066"/>
                </a:solidFill>
                <a:latin typeface="Times"/>
                <a:cs typeface="Times"/>
              </a:rPr>
              <a:t>t</a:t>
            </a:r>
            <a:r>
              <a:rPr lang="en-US" altLang="ja-JP" i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dirty="0" smtClean="0">
                <a:solidFill>
                  <a:srgbClr val="660066"/>
                </a:solidFill>
                <a:latin typeface="Times"/>
                <a:cs typeface="Times"/>
              </a:rPr>
              <a:t>(</a:t>
            </a:r>
            <a:r>
              <a:rPr lang="en-US" altLang="ja-JP" i="1" dirty="0" smtClean="0">
                <a:solidFill>
                  <a:srgbClr val="660066"/>
                </a:solidFill>
                <a:latin typeface="Times"/>
                <a:cs typeface="Times"/>
              </a:rPr>
              <a:t>p-d</a:t>
            </a:r>
            <a:r>
              <a:rPr lang="en-US" altLang="ja-JP" dirty="0" smtClean="0">
                <a:solidFill>
                  <a:srgbClr val="660066"/>
                </a:solidFill>
                <a:latin typeface="Times"/>
                <a:cs typeface="Times"/>
              </a:rPr>
              <a:t>)</a:t>
            </a:r>
            <a:endParaRPr kumimoji="1" lang="ja-JP" altLang="en-US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24466" y="2878666"/>
            <a:ext cx="4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rgbClr val="660066"/>
                </a:solidFill>
                <a:latin typeface="Times"/>
                <a:cs typeface="Times"/>
              </a:rPr>
              <a:t>E</a:t>
            </a:r>
            <a:r>
              <a:rPr lang="en-US" altLang="ja-JP" i="1" baseline="-25000" dirty="0" err="1" smtClean="0">
                <a:solidFill>
                  <a:srgbClr val="660066"/>
                </a:solidFill>
                <a:latin typeface="Times"/>
                <a:cs typeface="Times"/>
              </a:rPr>
              <a:t>p</a:t>
            </a:r>
            <a:endParaRPr kumimoji="1" lang="ja-JP" altLang="en-US" i="1" baseline="-25000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81681" y="145626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C00F0"/>
                </a:solidFill>
                <a:latin typeface="Times"/>
                <a:cs typeface="Times"/>
              </a:rPr>
              <a:t>Am</a:t>
            </a:r>
            <a:r>
              <a:rPr kumimoji="1" lang="en-US" altLang="ja-JP" sz="1600" b="1" dirty="0" smtClean="0">
                <a:solidFill>
                  <a:srgbClr val="FC00F0"/>
                </a:solidFill>
                <a:latin typeface="Times"/>
                <a:cs typeface="Times"/>
              </a:rPr>
              <a:t>-</a:t>
            </a:r>
            <a:r>
              <a:rPr kumimoji="1" lang="en-US" altLang="ja-JP" sz="1600" b="1" dirty="0" smtClean="0">
                <a:solidFill>
                  <a:srgbClr val="FC00F0"/>
                </a:solidFill>
                <a:latin typeface="Times"/>
                <a:cs typeface="Times"/>
              </a:rPr>
              <a:t>Be</a:t>
            </a:r>
            <a:endParaRPr kumimoji="1" lang="ja-JP" altLang="en-US" sz="1600" b="1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06963" y="1363133"/>
            <a:ext cx="4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660066"/>
                </a:solidFill>
                <a:latin typeface="Times"/>
                <a:cs typeface="Times"/>
              </a:rPr>
              <a:t>E</a:t>
            </a:r>
            <a:r>
              <a:rPr lang="en-US" altLang="ja-JP" i="1" baseline="-25000" dirty="0" smtClean="0">
                <a:solidFill>
                  <a:srgbClr val="660066"/>
                </a:solidFill>
                <a:latin typeface="Times"/>
                <a:cs typeface="Times"/>
              </a:rPr>
              <a:t>d</a:t>
            </a:r>
            <a:endParaRPr kumimoji="1" lang="ja-JP" altLang="en-US" i="1" baseline="-25000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41733" y="1456267"/>
            <a:ext cx="61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Times"/>
                <a:cs typeface="Times"/>
              </a:rPr>
              <a:t>BKG</a:t>
            </a:r>
            <a:endParaRPr kumimoji="1" lang="ja-JP" altLang="en-US" sz="1600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90897" y="2878666"/>
            <a:ext cx="4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rgbClr val="660066"/>
                </a:solidFill>
                <a:latin typeface="Times"/>
                <a:cs typeface="Times"/>
              </a:rPr>
              <a:t>E</a:t>
            </a:r>
            <a:r>
              <a:rPr lang="en-US" altLang="ja-JP" i="1" baseline="-25000" dirty="0" err="1" smtClean="0">
                <a:solidFill>
                  <a:srgbClr val="660066"/>
                </a:solidFill>
                <a:latin typeface="Times"/>
                <a:cs typeface="Times"/>
              </a:rPr>
              <a:t>p</a:t>
            </a:r>
            <a:endParaRPr kumimoji="1" lang="ja-JP" altLang="en-US" i="1" baseline="-25000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02050" y="1069969"/>
            <a:ext cx="4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660066"/>
                </a:solidFill>
                <a:latin typeface="Times"/>
                <a:cs typeface="Times"/>
              </a:rPr>
              <a:t>E</a:t>
            </a:r>
            <a:r>
              <a:rPr lang="en-US" altLang="ja-JP" i="1" baseline="-25000" dirty="0" smtClean="0">
                <a:solidFill>
                  <a:srgbClr val="660066"/>
                </a:solidFill>
                <a:latin typeface="Times"/>
                <a:cs typeface="Times"/>
              </a:rPr>
              <a:t>d</a:t>
            </a:r>
            <a:endParaRPr kumimoji="1" lang="ja-JP" altLang="en-US" i="1" baseline="-25000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63500" y="2476501"/>
            <a:ext cx="788192" cy="1943099"/>
            <a:chOff x="127000" y="2425701"/>
            <a:chExt cx="788192" cy="1943099"/>
          </a:xfrm>
        </p:grpSpPr>
        <p:sp>
          <p:nvSpPr>
            <p:cNvPr id="6" name="円/楕円 5"/>
            <p:cNvSpPr/>
            <p:nvPr/>
          </p:nvSpPr>
          <p:spPr>
            <a:xfrm>
              <a:off x="342105" y="2425701"/>
              <a:ext cx="357187" cy="35560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>
              <a:stCxn id="6" idx="4"/>
            </p:cNvCxnSpPr>
            <p:nvPr/>
          </p:nvCxnSpPr>
          <p:spPr>
            <a:xfrm>
              <a:off x="520699" y="2781301"/>
              <a:ext cx="0" cy="685799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520699" y="3467100"/>
              <a:ext cx="254793" cy="8763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228600" y="3467100"/>
              <a:ext cx="292099" cy="9017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27000" y="2970945"/>
              <a:ext cx="788192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6"/>
          <p:cNvSpPr txBox="1"/>
          <p:nvPr/>
        </p:nvSpPr>
        <p:spPr>
          <a:xfrm>
            <a:off x="7016391" y="3543300"/>
            <a:ext cx="1922822" cy="83099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660066"/>
                </a:solidFill>
                <a:latin typeface="Times"/>
                <a:cs typeface="Times"/>
              </a:rPr>
              <a:t>This </a:t>
            </a:r>
            <a:r>
              <a:rPr lang="en-US" altLang="ja-JP" sz="1600" b="1" dirty="0" smtClean="0">
                <a:solidFill>
                  <a:srgbClr val="660066"/>
                </a:solidFill>
                <a:latin typeface="Times"/>
                <a:cs typeface="Times"/>
              </a:rPr>
              <a:t>was</a:t>
            </a:r>
            <a:r>
              <a:rPr kumimoji="1" lang="en-US" altLang="ja-JP" sz="1600" b="1" dirty="0" smtClean="0">
                <a:solidFill>
                  <a:srgbClr val="660066"/>
                </a:solidFill>
                <a:latin typeface="Times"/>
                <a:cs typeface="Times"/>
              </a:rPr>
              <a:t> our first </a:t>
            </a:r>
          </a:p>
          <a:p>
            <a:r>
              <a:rPr kumimoji="1" lang="en-US" altLang="ja-JP" sz="1600" b="1" dirty="0" smtClean="0">
                <a:solidFill>
                  <a:srgbClr val="660066"/>
                </a:solidFill>
                <a:latin typeface="Times"/>
                <a:cs typeface="Times"/>
              </a:rPr>
              <a:t>delayed coincidence </a:t>
            </a:r>
          </a:p>
          <a:p>
            <a:r>
              <a:rPr kumimoji="1" lang="en-US" altLang="ja-JP" sz="1600" b="1" dirty="0" smtClean="0">
                <a:solidFill>
                  <a:srgbClr val="660066"/>
                </a:solidFill>
                <a:latin typeface="Times"/>
                <a:cs typeface="Times"/>
              </a:rPr>
              <a:t>signal</a:t>
            </a:r>
            <a:endParaRPr kumimoji="1" lang="ja-JP" altLang="en-US" sz="16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693738"/>
            <a:ext cx="3959225" cy="3213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テキスト ボックス 8"/>
          <p:cNvSpPr txBox="1">
            <a:spLocks noChangeArrowheads="1"/>
          </p:cNvSpPr>
          <p:nvPr/>
        </p:nvSpPr>
        <p:spPr bwMode="auto">
          <a:xfrm>
            <a:off x="2683979" y="60326"/>
            <a:ext cx="3268042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i="1" dirty="0">
                <a:solidFill>
                  <a:srgbClr val="0000FF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quench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factor (</a:t>
            </a:r>
            <a:r>
              <a:rPr lang="en-US" altLang="ja-JP" sz="2000" b="1" i="1" dirty="0" smtClean="0">
                <a:solidFill>
                  <a:srgbClr val="FC00F0"/>
                </a:solidFill>
              </a:rPr>
              <a:t>R</a:t>
            </a:r>
            <a:r>
              <a:rPr lang="en-US" altLang="ja-JP" sz="2000" b="1" i="1" baseline="-25000" dirty="0" smtClean="0">
                <a:solidFill>
                  <a:srgbClr val="FC00F0"/>
                </a:solidFill>
              </a:rPr>
              <a:t>Q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)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44038" name="図形グループ 1"/>
          <p:cNvGrpSpPr>
            <a:grpSpLocks/>
          </p:cNvGrpSpPr>
          <p:nvPr/>
        </p:nvGrpSpPr>
        <p:grpSpPr bwMode="auto">
          <a:xfrm>
            <a:off x="4438650" y="4080907"/>
            <a:ext cx="4551363" cy="2736850"/>
            <a:chOff x="2771800" y="3789040"/>
            <a:chExt cx="4552302" cy="2736304"/>
          </a:xfrm>
        </p:grpSpPr>
        <p:pic>
          <p:nvPicPr>
            <p:cNvPr id="44042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789040"/>
              <a:ext cx="4552302" cy="2736304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下矢印 8"/>
            <p:cNvSpPr/>
            <p:nvPr/>
          </p:nvSpPr>
          <p:spPr>
            <a:xfrm flipV="1">
              <a:off x="3492674" y="5444472"/>
              <a:ext cx="214357" cy="43330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下矢印 9"/>
            <p:cNvSpPr/>
            <p:nvPr/>
          </p:nvSpPr>
          <p:spPr>
            <a:xfrm flipV="1">
              <a:off x="6660390" y="5444472"/>
              <a:ext cx="215945" cy="43330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44039" name="テキスト ボックス 1"/>
          <p:cNvSpPr txBox="1">
            <a:spLocks noChangeArrowheads="1"/>
          </p:cNvSpPr>
          <p:nvPr/>
        </p:nvSpPr>
        <p:spPr bwMode="auto">
          <a:xfrm>
            <a:off x="6591824" y="764838"/>
            <a:ext cx="255217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 smtClean="0">
                <a:solidFill>
                  <a:srgbClr val="660066"/>
                </a:solidFill>
              </a:rPr>
              <a:t>Dissolve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d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err="1" smtClean="0">
                <a:solidFill>
                  <a:srgbClr val="660066"/>
                </a:solidFill>
              </a:rPr>
              <a:t>Rn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</a:rPr>
              <a:t>in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the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LS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by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bubbling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N</a:t>
            </a:r>
            <a:r>
              <a:rPr lang="en-US" altLang="ja-JP" sz="2200" b="1" baseline="-25000" dirty="0" smtClean="0">
                <a:solidFill>
                  <a:srgbClr val="660066"/>
                </a:solidFill>
              </a:rPr>
              <a:t>2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+Rn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gas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and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measured </a:t>
            </a:r>
            <a:r>
              <a:rPr lang="en-US" altLang="ja-JP" sz="2200" b="1" dirty="0" smtClean="0">
                <a:solidFill>
                  <a:srgbClr val="660066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quench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and </a:t>
            </a:r>
            <a:r>
              <a:rPr lang="en-US" altLang="ja-JP" sz="2200" b="1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a/g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PSD.</a:t>
            </a:r>
            <a:endParaRPr lang="ja-JP" altLang="en-US" sz="2200" b="1" dirty="0">
              <a:solidFill>
                <a:srgbClr val="660066"/>
              </a:solidFill>
            </a:endParaRPr>
          </a:p>
        </p:txBody>
      </p:sp>
      <p:sp>
        <p:nvSpPr>
          <p:cNvPr id="44040" name="テキスト ボックス 1"/>
          <p:cNvSpPr txBox="1">
            <a:spLocks noChangeArrowheads="1"/>
          </p:cNvSpPr>
          <p:nvPr/>
        </p:nvSpPr>
        <p:spPr bwMode="auto">
          <a:xfrm>
            <a:off x="2547143" y="3116263"/>
            <a:ext cx="1484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FF00FF"/>
                </a:solidFill>
              </a:rPr>
              <a:t>U rich soil</a:t>
            </a:r>
            <a:endParaRPr lang="ja-JP" altLang="en-US">
              <a:solidFill>
                <a:srgbClr val="FF00FF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2980531" y="2540000"/>
            <a:ext cx="358775" cy="50323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図形グループ 13"/>
          <p:cNvGrpSpPr/>
          <p:nvPr/>
        </p:nvGrpSpPr>
        <p:grpSpPr>
          <a:xfrm>
            <a:off x="152400" y="1206500"/>
            <a:ext cx="2135590" cy="2554545"/>
            <a:chOff x="25400" y="1066800"/>
            <a:chExt cx="2135590" cy="2554545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25400" y="1066800"/>
              <a:ext cx="2089935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aseline="30000" dirty="0" smtClean="0">
                  <a:latin typeface="Times"/>
                  <a:cs typeface="Times"/>
                </a:rPr>
                <a:t>214</a:t>
              </a:r>
              <a:r>
                <a:rPr kumimoji="1" lang="en-US" altLang="ja-JP" sz="2400" dirty="0" smtClean="0">
                  <a:latin typeface="Times"/>
                  <a:cs typeface="Times"/>
                </a:rPr>
                <a:t>Bi</a:t>
              </a:r>
            </a:p>
            <a:p>
              <a:endParaRPr kumimoji="1" lang="en-US" altLang="ja-JP" sz="2400" dirty="0" smtClean="0">
                <a:latin typeface="Times"/>
                <a:cs typeface="Times"/>
              </a:endParaRPr>
            </a:p>
            <a:p>
              <a:r>
                <a:rPr lang="en-US" altLang="ja-JP" sz="2400" dirty="0" smtClean="0">
                  <a:latin typeface="Times"/>
                  <a:cs typeface="Times"/>
                </a:rPr>
                <a:t>    </a:t>
              </a:r>
            </a:p>
            <a:p>
              <a:r>
                <a:rPr kumimoji="1" lang="en-US" altLang="ja-JP" sz="2400" baseline="30000" dirty="0" smtClean="0">
                  <a:latin typeface="Times"/>
                  <a:cs typeface="Times"/>
                </a:rPr>
                <a:t>214</a:t>
              </a:r>
              <a:r>
                <a:rPr kumimoji="1" lang="en-US" altLang="ja-JP" sz="2400" dirty="0" smtClean="0">
                  <a:latin typeface="Times"/>
                  <a:cs typeface="Times"/>
                </a:rPr>
                <a:t>Po(</a:t>
              </a:r>
              <a:r>
                <a:rPr kumimoji="1" lang="en-US" altLang="ja-JP" sz="2400" dirty="0" smtClean="0">
                  <a:latin typeface="Symbol" charset="2"/>
                  <a:cs typeface="Symbol" charset="2"/>
                </a:rPr>
                <a:t>t</a:t>
              </a:r>
              <a:r>
                <a:rPr kumimoji="1" lang="en-US" altLang="ja-JP" sz="2400" dirty="0" smtClean="0">
                  <a:latin typeface="Times"/>
                  <a:cs typeface="Times"/>
                </a:rPr>
                <a:t>=236</a:t>
              </a:r>
              <a:r>
                <a:rPr kumimoji="1" lang="en-US" altLang="ja-JP" sz="2400" dirty="0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sz="2400" dirty="0" smtClean="0">
                  <a:latin typeface="Times"/>
                  <a:cs typeface="Times"/>
                </a:rPr>
                <a:t>s)</a:t>
              </a:r>
            </a:p>
            <a:p>
              <a:endParaRPr lang="en-US" altLang="ja-JP" sz="2400" dirty="0">
                <a:latin typeface="Times"/>
                <a:cs typeface="Times"/>
              </a:endParaRPr>
            </a:p>
            <a:p>
              <a:endParaRPr kumimoji="1" lang="en-US" altLang="ja-JP" sz="2400" baseline="30000" dirty="0" smtClean="0">
                <a:latin typeface="Times"/>
                <a:cs typeface="Times"/>
              </a:endParaRPr>
            </a:p>
            <a:p>
              <a:r>
                <a:rPr kumimoji="1" lang="en-US" altLang="ja-JP" sz="2400" baseline="30000" dirty="0" smtClean="0">
                  <a:latin typeface="Times"/>
                  <a:cs typeface="Times"/>
                </a:rPr>
                <a:t>210</a:t>
              </a:r>
              <a:r>
                <a:rPr kumimoji="1" lang="en-US" altLang="ja-JP" sz="2400" dirty="0" smtClean="0">
                  <a:latin typeface="Times"/>
                  <a:cs typeface="Times"/>
                </a:rPr>
                <a:t>Pb</a:t>
              </a:r>
              <a:endParaRPr kumimoji="1" lang="ja-JP" altLang="en-US" sz="2400" dirty="0">
                <a:latin typeface="Times"/>
                <a:cs typeface="Times"/>
              </a:endParaRPr>
            </a:p>
          </p:txBody>
        </p:sp>
        <p:cxnSp>
          <p:nvCxnSpPr>
            <p:cNvPr id="5" name="直線矢印コネクタ 4"/>
            <p:cNvCxnSpPr/>
            <p:nvPr/>
          </p:nvCxnSpPr>
          <p:spPr>
            <a:xfrm>
              <a:off x="495300" y="1498600"/>
              <a:ext cx="0" cy="749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495300" y="2578100"/>
              <a:ext cx="0" cy="6143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520700" y="1663700"/>
              <a:ext cx="1356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b</a:t>
              </a:r>
              <a:r>
                <a:rPr kumimoji="1" lang="en-US" altLang="ja-JP" b="1" dirty="0" smtClean="0">
                  <a:solidFill>
                    <a:srgbClr val="008000"/>
                  </a:solidFill>
                  <a:latin typeface="Times"/>
                  <a:cs typeface="Times"/>
                </a:rPr>
                <a:t>(3.26MeV)</a:t>
              </a:r>
              <a:endParaRPr kumimoji="1" lang="ja-JP" altLang="en-US" b="1" dirty="0">
                <a:solidFill>
                  <a:srgbClr val="008000"/>
                </a:solidFill>
                <a:latin typeface="Times"/>
                <a:cs typeface="Time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95300" y="2590800"/>
              <a:ext cx="1665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g</a:t>
              </a:r>
              <a:r>
                <a:rPr kumimoji="1" lang="en-US" altLang="ja-JP" b="1" dirty="0" smtClean="0">
                  <a:solidFill>
                    <a:srgbClr val="008000"/>
                  </a:solidFill>
                  <a:latin typeface="Times"/>
                  <a:cs typeface="Times"/>
                </a:rPr>
                <a:t>(0.8MeV)</a:t>
              </a:r>
            </a:p>
            <a:p>
              <a:r>
                <a:rPr lang="en-US" altLang="ja-JP" dirty="0">
                  <a:latin typeface="Times"/>
                  <a:cs typeface="Times"/>
                </a:rPr>
                <a:t> </a:t>
              </a:r>
              <a:r>
                <a:rPr lang="en-US" altLang="ja-JP" dirty="0" smtClean="0">
                  <a:latin typeface="Times"/>
                  <a:cs typeface="Times"/>
                </a:rPr>
                <a:t>   </a:t>
              </a:r>
              <a:r>
                <a:rPr kumimoji="1" lang="en-US" altLang="ja-JP" dirty="0" smtClean="0">
                  <a:latin typeface="Times"/>
                  <a:cs typeface="Times"/>
                </a:rPr>
                <a:t>+</a:t>
              </a:r>
              <a:r>
                <a:rPr kumimoji="1" lang="en-US" altLang="ja-JP" b="1" dirty="0" smtClean="0">
                  <a:solidFill>
                    <a:srgbClr val="FC00F0"/>
                  </a:solidFill>
                  <a:latin typeface="Symbol" charset="2"/>
                  <a:cs typeface="Symbol" charset="2"/>
                </a:rPr>
                <a:t>a</a:t>
              </a:r>
              <a:r>
                <a:rPr kumimoji="1" lang="en-US" altLang="ja-JP" b="1" dirty="0" smtClean="0">
                  <a:solidFill>
                    <a:srgbClr val="FC00F0"/>
                  </a:solidFill>
                  <a:latin typeface="Times"/>
                  <a:cs typeface="Times"/>
                </a:rPr>
                <a:t>(6.9MeV)</a:t>
              </a:r>
              <a:endParaRPr kumimoji="1" lang="ja-JP" altLang="en-US" b="1" dirty="0">
                <a:solidFill>
                  <a:srgbClr val="FC00F0"/>
                </a:solidFill>
                <a:latin typeface="Times"/>
                <a:cs typeface="Times"/>
              </a:endParaRPr>
            </a:p>
          </p:txBody>
        </p:sp>
      </p:grp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95402"/>
              </p:ext>
            </p:extLst>
          </p:nvPr>
        </p:nvGraphicFramePr>
        <p:xfrm>
          <a:off x="25400" y="3924300"/>
          <a:ext cx="2438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9" name="数式" r:id="rId5" imgW="1422400" imgH="444500" progId="Equation.3">
                  <p:embed/>
                </p:oleObj>
              </mc:Choice>
              <mc:Fallback>
                <p:oleObj name="数式" r:id="rId5" imgW="1422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00" y="3924300"/>
                        <a:ext cx="2438400" cy="762000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152400" y="581442"/>
            <a:ext cx="204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Times"/>
                <a:cs typeface="Times"/>
              </a:rPr>
              <a:t>Possible </a:t>
            </a:r>
            <a:r>
              <a:rPr kumimoji="1" lang="en-US" altLang="ja-JP" b="1" dirty="0" smtClean="0">
                <a:solidFill>
                  <a:srgbClr val="008000"/>
                </a:solidFill>
                <a:latin typeface="Times"/>
                <a:cs typeface="Times"/>
              </a:rPr>
              <a:t>correlated 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  <a:latin typeface="Times"/>
                <a:cs typeface="Times"/>
              </a:rPr>
              <a:t>BKG</a:t>
            </a:r>
            <a:endParaRPr kumimoji="1" lang="ja-JP" altLang="en-US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318000" y="5080000"/>
            <a:ext cx="49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C00F0"/>
                </a:solidFill>
                <a:latin typeface="Times"/>
                <a:cs typeface="Times"/>
              </a:rPr>
              <a:t>R</a:t>
            </a:r>
            <a:r>
              <a:rPr kumimoji="1" lang="en-US" altLang="ja-JP" b="1" i="1" baseline="-25000" dirty="0" smtClean="0">
                <a:solidFill>
                  <a:srgbClr val="FC00F0"/>
                </a:solidFill>
                <a:latin typeface="Times"/>
                <a:cs typeface="Times"/>
              </a:rPr>
              <a:t>Q</a:t>
            </a:r>
            <a:endParaRPr kumimoji="1" lang="ja-JP" altLang="en-US" b="1" i="1" baseline="-25000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27800" y="5080000"/>
            <a:ext cx="49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C00F0"/>
                </a:solidFill>
                <a:latin typeface="Times"/>
                <a:cs typeface="Times"/>
              </a:rPr>
              <a:t>R</a:t>
            </a:r>
            <a:r>
              <a:rPr kumimoji="1" lang="en-US" altLang="ja-JP" b="1" i="1" baseline="-25000" dirty="0" smtClean="0">
                <a:solidFill>
                  <a:srgbClr val="FC00F0"/>
                </a:solidFill>
                <a:latin typeface="Times"/>
                <a:cs typeface="Times"/>
              </a:rPr>
              <a:t>Q</a:t>
            </a:r>
            <a:endParaRPr kumimoji="1" lang="ja-JP" altLang="en-US" b="1" i="1" baseline="-25000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27000" y="642938"/>
            <a:ext cx="2071378" cy="32131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63800" y="4080907"/>
            <a:ext cx="131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required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22" y="4777819"/>
            <a:ext cx="3933477" cy="178041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432619" y="5071507"/>
            <a:ext cx="1443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  <a:latin typeface="Times"/>
                <a:cs typeface="Times"/>
              </a:rPr>
              <a:t>7700</a:t>
            </a:r>
            <a:r>
              <a:rPr kumimoji="1" lang="en-US" altLang="ja-JP" dirty="0" smtClean="0">
                <a:solidFill>
                  <a:srgbClr val="FF6600"/>
                </a:solidFill>
                <a:latin typeface="Times"/>
                <a:cs typeface="Times"/>
              </a:rPr>
              <a:t>K</a:t>
            </a:r>
            <a:r>
              <a:rPr kumimoji="1" lang="en-US" altLang="ja-JP" dirty="0" smtClean="0">
                <a:solidFill>
                  <a:srgbClr val="FF6600"/>
                </a:solidFill>
                <a:latin typeface="Times"/>
                <a:cs typeface="Times"/>
              </a:rPr>
              <a:t>eV</a:t>
            </a:r>
            <a:r>
              <a:rPr kumimoji="1" lang="en-US" altLang="ja-JP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a</a:t>
            </a:r>
            <a:endParaRPr kumimoji="1" lang="en-US" altLang="ja-JP" dirty="0" smtClean="0">
              <a:solidFill>
                <a:srgbClr val="FF6600"/>
              </a:solidFill>
              <a:latin typeface="Symbol" charset="2"/>
              <a:cs typeface="Symbol" charset="2"/>
            </a:endParaRPr>
          </a:p>
          <a:p>
            <a:r>
              <a:rPr lang="en-US" altLang="ja-JP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   </a:t>
            </a:r>
            <a:r>
              <a:rPr lang="en-US" altLang="ja-JP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600KeV</a:t>
            </a:r>
          </a:p>
          <a:p>
            <a:r>
              <a:rPr kumimoji="1" lang="en-US" altLang="ja-JP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(</a:t>
            </a:r>
            <a:r>
              <a:rPr kumimoji="1" lang="en-US" altLang="ja-JP" b="1" i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R</a:t>
            </a:r>
            <a:r>
              <a:rPr kumimoji="1" lang="en-US" altLang="ja-JP" b="1" i="1" baseline="-25000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Q</a:t>
            </a:r>
            <a:r>
              <a:rPr kumimoji="1" lang="en-US" altLang="ja-JP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~12)</a:t>
            </a:r>
            <a:endParaRPr kumimoji="1" lang="ja-JP" altLang="en-US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1201738"/>
            <a:ext cx="4603751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テキスト ボックス 1"/>
          <p:cNvSpPr txBox="1">
            <a:spLocks noChangeArrowheads="1"/>
          </p:cNvSpPr>
          <p:nvPr/>
        </p:nvSpPr>
        <p:spPr bwMode="auto">
          <a:xfrm>
            <a:off x="4586288" y="1201738"/>
            <a:ext cx="452404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1kton's of LS is contained in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 </a:t>
            </a:r>
            <a:r>
              <a:rPr lang="en-US" altLang="ja-JP" sz="2200" b="1" dirty="0">
                <a:solidFill>
                  <a:srgbClr val="660066"/>
                </a:solidFill>
              </a:rPr>
              <a:t>thin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plastic balloon. It was </a:t>
            </a:r>
            <a:r>
              <a:rPr lang="en-US" altLang="ja-JP" sz="2200" b="1" dirty="0">
                <a:solidFill>
                  <a:srgbClr val="660066"/>
                </a:solidFill>
              </a:rPr>
              <a:t>necessary to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match </a:t>
            </a:r>
            <a:r>
              <a:rPr lang="en-US" altLang="ja-JP" sz="2200" b="1" dirty="0">
                <a:solidFill>
                  <a:srgbClr val="660066"/>
                </a:solidFill>
              </a:rPr>
              <a:t>the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specific </a:t>
            </a:r>
            <a:r>
              <a:rPr lang="en-US" altLang="ja-JP" sz="2200" b="1" dirty="0">
                <a:solidFill>
                  <a:srgbClr val="660066"/>
                </a:solidFill>
              </a:rPr>
              <a:t>gravity of LS and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the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buffer </a:t>
            </a:r>
            <a:r>
              <a:rPr lang="en-US" altLang="ja-JP" sz="2200" b="1" dirty="0">
                <a:solidFill>
                  <a:srgbClr val="660066"/>
                </a:solidFill>
              </a:rPr>
              <a:t>oil to avoid the pressure </a:t>
            </a:r>
          </a:p>
          <a:p>
            <a:r>
              <a:rPr lang="en-US" altLang="ja-JP" sz="2200" b="1" dirty="0">
                <a:solidFill>
                  <a:srgbClr val="660066"/>
                </a:solidFill>
              </a:rPr>
              <a:t>caused by the density difference.</a:t>
            </a:r>
          </a:p>
          <a:p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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Since P250 is heavy and we had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measured P250 has good properties,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we </a:t>
            </a:r>
            <a:r>
              <a:rPr lang="en-US" altLang="ja-JP" sz="2200" b="1" dirty="0" smtClean="0">
                <a:solidFill>
                  <a:srgbClr val="FF6600"/>
                </a:solidFill>
                <a:sym typeface="Wingdings" charset="0"/>
              </a:rPr>
              <a:t>mixed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sym typeface="Wingdings" charset="0"/>
              </a:rPr>
              <a:t>N12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and </a:t>
            </a:r>
            <a:r>
              <a:rPr lang="en-US" altLang="ja-JP" sz="2200" b="1" dirty="0" smtClean="0">
                <a:solidFill>
                  <a:srgbClr val="FF6600"/>
                </a:solidFill>
                <a:sym typeface="Wingdings" charset="0"/>
              </a:rPr>
              <a:t>P250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 and tuned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the </a:t>
            </a:r>
            <a:r>
              <a:rPr lang="en-US" altLang="ja-JP" sz="2200" b="1" dirty="0">
                <a:solidFill>
                  <a:srgbClr val="660066"/>
                </a:solidFill>
                <a:sym typeface="Wingdings" charset="0"/>
              </a:rPr>
              <a:t>specific </a:t>
            </a:r>
            <a:r>
              <a:rPr lang="en-US" altLang="ja-JP" sz="2200" b="1" dirty="0" smtClean="0">
                <a:solidFill>
                  <a:srgbClr val="660066"/>
                </a:solidFill>
                <a:sym typeface="Wingdings" charset="0"/>
              </a:rPr>
              <a:t>gravity of the buffer oil.</a:t>
            </a:r>
            <a:endParaRPr lang="en-US" altLang="ja-JP" sz="2200" b="1" dirty="0">
              <a:solidFill>
                <a:srgbClr val="660066"/>
              </a:solidFill>
            </a:endParaRPr>
          </a:p>
        </p:txBody>
      </p:sp>
      <p:sp>
        <p:nvSpPr>
          <p:cNvPr id="47107" name="テキスト ボックス 2"/>
          <p:cNvSpPr txBox="1">
            <a:spLocks noChangeArrowheads="1"/>
          </p:cNvSpPr>
          <p:nvPr/>
        </p:nvSpPr>
        <p:spPr bwMode="auto">
          <a:xfrm>
            <a:off x="554659" y="4798963"/>
            <a:ext cx="76177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</a:rPr>
              <a:t>Specific Gravities:</a:t>
            </a:r>
            <a:r>
              <a:rPr lang="ja-JP" altLang="en-US" b="1" dirty="0">
                <a:solidFill>
                  <a:srgbClr val="FF00FF"/>
                </a:solidFill>
              </a:rPr>
              <a:t>　</a:t>
            </a:r>
            <a:r>
              <a:rPr lang="en-US" altLang="ja-JP" b="1" i="1" dirty="0">
                <a:solidFill>
                  <a:srgbClr val="FF00FF"/>
                </a:solidFill>
                <a:latin typeface="Symbol" charset="0"/>
                <a:cs typeface="Symbol" charset="0"/>
              </a:rPr>
              <a:t>r</a:t>
            </a:r>
            <a:r>
              <a:rPr lang="en-US" altLang="ja-JP" b="1" baseline="-25000" dirty="0">
                <a:solidFill>
                  <a:srgbClr val="FF00FF"/>
                </a:solidFill>
              </a:rPr>
              <a:t>N12</a:t>
            </a:r>
            <a:r>
              <a:rPr lang="en-US" altLang="ja-JP" b="1" dirty="0">
                <a:solidFill>
                  <a:srgbClr val="FF00FF"/>
                </a:solidFill>
              </a:rPr>
              <a:t>=0.7526, </a:t>
            </a:r>
            <a:r>
              <a:rPr lang="en-US" altLang="ja-JP" b="1" i="1" dirty="0" err="1">
                <a:solidFill>
                  <a:srgbClr val="FF00FF"/>
                </a:solidFill>
                <a:latin typeface="Symbol" charset="0"/>
                <a:cs typeface="Symbol" charset="0"/>
              </a:rPr>
              <a:t>r</a:t>
            </a:r>
            <a:r>
              <a:rPr lang="en-US" altLang="ja-JP" b="1" baseline="-25000" dirty="0" err="1">
                <a:solidFill>
                  <a:srgbClr val="FF00FF"/>
                </a:solidFill>
              </a:rPr>
              <a:t>PC</a:t>
            </a:r>
            <a:r>
              <a:rPr lang="en-US" altLang="ja-JP" b="1" dirty="0">
                <a:solidFill>
                  <a:srgbClr val="FF00FF"/>
                </a:solidFill>
              </a:rPr>
              <a:t>=0.8796, </a:t>
            </a:r>
            <a:r>
              <a:rPr lang="en-US" altLang="ja-JP" b="1" i="1" dirty="0">
                <a:solidFill>
                  <a:srgbClr val="FF00FF"/>
                </a:solidFill>
                <a:latin typeface="Symbol" charset="0"/>
                <a:cs typeface="Symbol" charset="0"/>
              </a:rPr>
              <a:t>r</a:t>
            </a:r>
            <a:r>
              <a:rPr lang="en-US" altLang="ja-JP" b="1" baseline="-25000" dirty="0">
                <a:solidFill>
                  <a:srgbClr val="FF00FF"/>
                </a:solidFill>
              </a:rPr>
              <a:t>P250</a:t>
            </a:r>
            <a:r>
              <a:rPr lang="en-US" altLang="ja-JP" b="1" dirty="0">
                <a:solidFill>
                  <a:srgbClr val="FF00FF"/>
                </a:solidFill>
              </a:rPr>
              <a:t>=0.7958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1403350" y="5661026"/>
            <a:ext cx="719137" cy="360362"/>
          </a:xfrm>
          <a:prstGeom prst="rightArrow">
            <a:avLst/>
          </a:prstGeom>
          <a:solidFill>
            <a:srgbClr val="33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47111" name="タイトル 1"/>
          <p:cNvSpPr>
            <a:spLocks noGrp="1"/>
          </p:cNvSpPr>
          <p:nvPr>
            <p:ph type="title"/>
          </p:nvPr>
        </p:nvSpPr>
        <p:spPr>
          <a:xfrm>
            <a:off x="1619250" y="115888"/>
            <a:ext cx="6553200" cy="936625"/>
          </a:xfrm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Buffer</a:t>
            </a:r>
            <a:r>
              <a:rPr lang="ja-JP" altLang="en-US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O</a:t>
            </a:r>
            <a:r>
              <a:rPr lang="en-US" altLang="ja-JP" dirty="0" smtClean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il Determination</a:t>
            </a:r>
            <a:endParaRPr lang="ja-JP" altLang="en-US" dirty="0">
              <a:solidFill>
                <a:srgbClr val="0000FF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530600" y="2798763"/>
            <a:ext cx="838200" cy="287337"/>
          </a:xfrm>
          <a:prstGeom prst="rect">
            <a:avLst/>
          </a:prstGeom>
          <a:noFill/>
          <a:ln>
            <a:solidFill>
              <a:srgbClr val="FC0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40507"/>
              </p:ext>
            </p:extLst>
          </p:nvPr>
        </p:nvGraphicFramePr>
        <p:xfrm>
          <a:off x="2419350" y="5270500"/>
          <a:ext cx="5255912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1" name="数式" r:id="rId4" imgW="2222500" imgH="469900" progId="Equation.3">
                  <p:embed/>
                </p:oleObj>
              </mc:Choice>
              <mc:Fallback>
                <p:oleObj name="数式" r:id="rId4" imgW="2222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9350" y="5270500"/>
                        <a:ext cx="5255912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025900" y="4381500"/>
            <a:ext cx="3938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Times"/>
                <a:cs typeface="Times"/>
              </a:rPr>
              <a:t>B.O.=0.41 N12K + 0.59 P250</a:t>
            </a:r>
            <a:endParaRPr kumimoji="1" lang="ja-JP" altLang="en-US" sz="2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20394"/>
              </p:ext>
            </p:extLst>
          </p:nvPr>
        </p:nvGraphicFramePr>
        <p:xfrm>
          <a:off x="304801" y="813832"/>
          <a:ext cx="8623299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99"/>
                <a:gridCol w="1574800"/>
                <a:gridCol w="2070100"/>
                <a:gridCol w="21463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Requirements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Expected from </a:t>
                      </a:r>
                    </a:p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Lab.  Tests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Achieved in </a:t>
                      </a:r>
                    </a:p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real detector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Energy</a:t>
                      </a:r>
                      <a:r>
                        <a:rPr kumimoji="1" lang="ja-JP" altLang="en-US" sz="2000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Resolution</a:t>
                      </a:r>
                    </a:p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 (1/</a:t>
                      </a:r>
                      <a:r>
                        <a:rPr kumimoji="1" lang="en-US" altLang="ja-JP" sz="2000" dirty="0" err="1" smtClean="0">
                          <a:latin typeface="Times"/>
                          <a:cs typeface="Times"/>
                        </a:rPr>
                        <a:t>sqrt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(E(MeV))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&lt;10%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7.3%</a:t>
                      </a:r>
                    </a:p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(statistical only)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7.5%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Attenuation Length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&gt;10m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ja-JP" sz="2000" dirty="0" smtClean="0">
                          <a:latin typeface="Times"/>
                          <a:cs typeface="Times"/>
                        </a:rPr>
                        <a:t>1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0m</a:t>
                      </a:r>
                      <a:r>
                        <a:rPr kumimoji="1" lang="ja-JP" altLang="en-US" sz="2000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@400nm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~22m</a:t>
                      </a:r>
                    </a:p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(effective</a:t>
                      </a:r>
                      <a:r>
                        <a:rPr kumimoji="1" lang="ja-JP" altLang="en-US" sz="2000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length)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Light Output (</a:t>
                      </a:r>
                      <a:r>
                        <a:rPr kumimoji="1" lang="en-US" altLang="ja-JP" sz="2000" dirty="0" err="1" smtClean="0">
                          <a:latin typeface="Times"/>
                          <a:cs typeface="Times"/>
                        </a:rPr>
                        <a:t>anthracene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&gt; 40%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50%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~57%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Light Yield (</a:t>
                      </a:r>
                      <a:r>
                        <a:rPr kumimoji="1" lang="en-US" altLang="ja-JP" sz="2000" dirty="0" err="1" smtClean="0">
                          <a:latin typeface="Times"/>
                          <a:cs typeface="Times"/>
                        </a:rPr>
                        <a:t>pe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/MeV)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100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&gt;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190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~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300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Radio Purity(g/g)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U/</a:t>
                      </a:r>
                      <a:r>
                        <a:rPr kumimoji="1" lang="en-US" altLang="ja-JP" sz="2000" dirty="0" err="1" smtClean="0">
                          <a:latin typeface="Times"/>
                          <a:cs typeface="Times"/>
                        </a:rPr>
                        <a:t>Rn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-14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 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 2x10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-13</a:t>
                      </a:r>
                      <a:endParaRPr kumimoji="1" lang="ja-JP" altLang="en-US" sz="2000" baseline="30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3.5 x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-18</a:t>
                      </a:r>
                      <a:endParaRPr kumimoji="1" lang="ja-JP" altLang="en-US" sz="2000" baseline="300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err="1" smtClean="0">
                          <a:latin typeface="Times"/>
                          <a:cs typeface="Times"/>
                        </a:rPr>
                        <a:t>Th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-14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 </a:t>
                      </a:r>
                      <a:endParaRPr kumimoji="1" lang="ja-JP" altLang="en-US" sz="2000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 2x10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-13</a:t>
                      </a:r>
                      <a:endParaRPr kumimoji="1" lang="ja-JP" altLang="en-US" sz="2000" baseline="30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5.1 x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-17</a:t>
                      </a:r>
                      <a:endParaRPr kumimoji="1" lang="ja-JP" altLang="en-US" sz="2000" baseline="30000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40K</a:t>
                      </a:r>
                      <a:endParaRPr kumimoji="1" lang="ja-JP" altLang="en-US" sz="2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-15</a:t>
                      </a: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 </a:t>
                      </a:r>
                      <a:endParaRPr kumimoji="1" lang="ja-JP" altLang="en-US" sz="2000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&lt;2x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-14</a:t>
                      </a:r>
                      <a:endParaRPr kumimoji="1" lang="ja-JP" altLang="en-US" sz="2000" baseline="30000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Times"/>
                          <a:cs typeface="Times"/>
                        </a:rPr>
                        <a:t>2.7x 10</a:t>
                      </a:r>
                      <a:r>
                        <a:rPr kumimoji="1" lang="en-US" altLang="ja-JP" sz="2000" baseline="30000" dirty="0" smtClean="0">
                          <a:latin typeface="Times"/>
                          <a:cs typeface="Times"/>
                        </a:rPr>
                        <a:t>-16</a:t>
                      </a:r>
                      <a:endParaRPr kumimoji="1" lang="ja-JP" altLang="en-US" sz="2000" baseline="30000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04801" y="157897"/>
            <a:ext cx="8793093" cy="461665"/>
          </a:xfrm>
          <a:prstGeom prst="rect">
            <a:avLst/>
          </a:prstGeom>
          <a:noFill/>
          <a:ln w="57150" cmpd="thickThin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Times"/>
                <a:cs typeface="Times"/>
              </a:rPr>
              <a:t>Initial Performances (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Values may</a:t>
            </a:r>
            <a:r>
              <a:rPr lang="ja-JP" altLang="en-US" sz="24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be different from current ones</a:t>
            </a:r>
            <a:r>
              <a:rPr lang="en-US" altLang="ja-JP" sz="2400" b="1" dirty="0" smtClean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endParaRPr lang="en-US" altLang="ja-JP" sz="24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75500" y="44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70" y="5562768"/>
            <a:ext cx="8918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The Light yield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was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much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more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than expected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due to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light absorption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&amp; 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reemission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effect which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could not be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mea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sured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with small test 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system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s</a:t>
            </a:r>
            <a:r>
              <a:rPr kumimoji="1"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.</a:t>
            </a:r>
            <a:endParaRPr kumimoji="1" lang="ja-JP" altLang="en-US" sz="22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4559300" y="3517900"/>
            <a:ext cx="3794763" cy="2006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9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9"/>
            <a:ext cx="3189287" cy="234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65250"/>
            <a:ext cx="28797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テキスト ボックス 1"/>
          <p:cNvSpPr txBox="1">
            <a:spLocks noChangeArrowheads="1"/>
          </p:cNvSpPr>
          <p:nvPr/>
        </p:nvSpPr>
        <p:spPr bwMode="auto">
          <a:xfrm>
            <a:off x="963613" y="128588"/>
            <a:ext cx="6495087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b="1" dirty="0" smtClean="0">
                <a:solidFill>
                  <a:srgbClr val="0000FF"/>
                </a:solidFill>
              </a:rPr>
              <a:t>Major Results </a:t>
            </a:r>
            <a:r>
              <a:rPr lang="en-US" altLang="ja-JP" sz="3200" b="1" dirty="0">
                <a:solidFill>
                  <a:srgbClr val="0000FF"/>
                </a:solidFill>
              </a:rPr>
              <a:t>from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the KL </a:t>
            </a:r>
            <a:r>
              <a:rPr lang="en-US" altLang="ja-JP" sz="3200" b="1" dirty="0">
                <a:solidFill>
                  <a:srgbClr val="0000FF"/>
                </a:solidFill>
              </a:rPr>
              <a:t>detector</a:t>
            </a:r>
            <a:endParaRPr lang="ja-JP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60800"/>
            <a:ext cx="1911350" cy="2509838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テキスト ボックス 2"/>
          <p:cNvSpPr txBox="1">
            <a:spLocks noChangeArrowheads="1"/>
          </p:cNvSpPr>
          <p:nvPr/>
        </p:nvSpPr>
        <p:spPr bwMode="auto">
          <a:xfrm>
            <a:off x="468313" y="765175"/>
            <a:ext cx="29418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</a:rPr>
              <a:t>Discovery of Reactor </a:t>
            </a:r>
          </a:p>
          <a:p>
            <a:r>
              <a:rPr lang="en-US" altLang="ja-JP" b="1" dirty="0">
                <a:solidFill>
                  <a:srgbClr val="FF00FF"/>
                </a:solidFill>
              </a:rPr>
              <a:t>Neutrino Oscillation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18438" name="テキスト ボックス 3"/>
          <p:cNvSpPr txBox="1">
            <a:spLocks noChangeArrowheads="1"/>
          </p:cNvSpPr>
          <p:nvPr/>
        </p:nvSpPr>
        <p:spPr bwMode="auto">
          <a:xfrm>
            <a:off x="4789488" y="931863"/>
            <a:ext cx="3557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FF00FF"/>
                </a:solidFill>
                <a:latin typeface="Symbol" charset="0"/>
                <a:cs typeface="Symbol" charset="0"/>
              </a:rPr>
              <a:t>q</a:t>
            </a:r>
            <a:r>
              <a:rPr lang="en-US" altLang="ja-JP" b="1" baseline="-25000" dirty="0">
                <a:solidFill>
                  <a:srgbClr val="FF00FF"/>
                </a:solidFill>
              </a:rPr>
              <a:t>12</a:t>
            </a:r>
            <a:r>
              <a:rPr lang="en-US" altLang="ja-JP" b="1" dirty="0">
                <a:solidFill>
                  <a:srgbClr val="FF00FF"/>
                </a:solidFill>
              </a:rPr>
              <a:t> &amp; </a:t>
            </a:r>
            <a:r>
              <a:rPr lang="en-US" altLang="ja-JP" b="1" dirty="0">
                <a:solidFill>
                  <a:srgbClr val="FF00FF"/>
                </a:solidFill>
                <a:latin typeface="Symbol" charset="0"/>
                <a:cs typeface="Symbol" charset="0"/>
              </a:rPr>
              <a:t>D</a:t>
            </a:r>
            <a:r>
              <a:rPr lang="en-US" altLang="ja-JP" b="1" i="1" dirty="0">
                <a:solidFill>
                  <a:srgbClr val="FF00FF"/>
                </a:solidFill>
              </a:rPr>
              <a:t>m</a:t>
            </a:r>
            <a:r>
              <a:rPr lang="en-US" altLang="ja-JP" b="1" baseline="30000" dirty="0">
                <a:solidFill>
                  <a:srgbClr val="FF00FF"/>
                </a:solidFill>
              </a:rPr>
              <a:t>2</a:t>
            </a:r>
            <a:r>
              <a:rPr lang="en-US" altLang="ja-JP" b="1" baseline="-25000" dirty="0">
                <a:solidFill>
                  <a:srgbClr val="FF00FF"/>
                </a:solidFill>
              </a:rPr>
              <a:t>12</a:t>
            </a:r>
            <a:r>
              <a:rPr lang="en-US" altLang="ja-JP" b="1" dirty="0">
                <a:solidFill>
                  <a:srgbClr val="FF00FF"/>
                </a:solidFill>
              </a:rPr>
              <a:t> measurement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18439" name="テキスト ボックス 10"/>
          <p:cNvSpPr txBox="1">
            <a:spLocks noChangeArrowheads="1"/>
          </p:cNvSpPr>
          <p:nvPr/>
        </p:nvSpPr>
        <p:spPr bwMode="auto">
          <a:xfrm>
            <a:off x="187325" y="4437063"/>
            <a:ext cx="1992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 err="1" smtClean="0">
                <a:solidFill>
                  <a:srgbClr val="FF00FF"/>
                </a:solidFill>
              </a:rPr>
              <a:t>GeoNeutrino</a:t>
            </a:r>
            <a:r>
              <a:rPr lang="en-US" altLang="ja-JP" b="1" dirty="0" smtClean="0">
                <a:solidFill>
                  <a:srgbClr val="FF00FF"/>
                </a:solidFill>
              </a:rPr>
              <a:t> </a:t>
            </a:r>
            <a:endParaRPr lang="en-US" altLang="ja-JP" b="1" dirty="0">
              <a:solidFill>
                <a:srgbClr val="FF00FF"/>
              </a:solidFill>
            </a:endParaRPr>
          </a:p>
          <a:p>
            <a:r>
              <a:rPr lang="en-US" altLang="ja-JP" b="1" dirty="0" smtClean="0">
                <a:solidFill>
                  <a:srgbClr val="FF00FF"/>
                </a:solidFill>
              </a:rPr>
              <a:t>Measurement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pic>
        <p:nvPicPr>
          <p:cNvPr id="18440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860800"/>
            <a:ext cx="21240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テキスト ボックス 6"/>
          <p:cNvSpPr txBox="1">
            <a:spLocks noChangeArrowheads="1"/>
          </p:cNvSpPr>
          <p:nvPr/>
        </p:nvSpPr>
        <p:spPr bwMode="auto">
          <a:xfrm>
            <a:off x="4705350" y="4365625"/>
            <a:ext cx="205161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 smtClean="0">
                <a:solidFill>
                  <a:srgbClr val="0000FF"/>
                </a:solidFill>
              </a:rPr>
              <a:t>Awarded </a:t>
            </a:r>
            <a:endParaRPr lang="en-US" altLang="ja-JP" b="1" dirty="0">
              <a:solidFill>
                <a:srgbClr val="0000FF"/>
              </a:solidFill>
            </a:endParaRPr>
          </a:p>
          <a:p>
            <a:r>
              <a:rPr lang="en-US" altLang="ja-JP" b="1" dirty="0">
                <a:solidFill>
                  <a:srgbClr val="0000FF"/>
                </a:solidFill>
              </a:rPr>
              <a:t>Breakthrough 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Prize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A05EAAC-CAE7-CC4E-B8B5-795DF8605C73}" type="slidenum">
              <a:rPr lang="en-US" altLang="ja-JP" sz="1400"/>
              <a:pPr/>
              <a:t>30</a:t>
            </a:fld>
            <a:endParaRPr lang="en-US" altLang="ja-JP" sz="1400"/>
          </a:p>
        </p:txBody>
      </p:sp>
      <p:pic>
        <p:nvPicPr>
          <p:cNvPr id="50180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87400"/>
            <a:ext cx="5676900" cy="48387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 flipV="1">
            <a:off x="2843213" y="2492375"/>
            <a:ext cx="1873250" cy="1512888"/>
          </a:xfrm>
          <a:prstGeom prst="straightConnector1">
            <a:avLst/>
          </a:prstGeom>
          <a:ln>
            <a:solidFill>
              <a:srgbClr val="00009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2124075" y="2492375"/>
            <a:ext cx="2519363" cy="1873250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4716463" y="2492375"/>
            <a:ext cx="1655762" cy="576263"/>
          </a:xfrm>
          <a:prstGeom prst="straightConnector1">
            <a:avLst/>
          </a:prstGeom>
          <a:ln>
            <a:solidFill>
              <a:srgbClr val="FF00FF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268538" y="476250"/>
            <a:ext cx="2374900" cy="2016125"/>
          </a:xfrm>
          <a:prstGeom prst="straightConnector1">
            <a:avLst/>
          </a:prstGeom>
          <a:ln>
            <a:solidFill>
              <a:srgbClr val="008000"/>
            </a:solidFill>
            <a:prstDash val="dash"/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テキスト ボックス 20"/>
          <p:cNvSpPr txBox="1">
            <a:spLocks noChangeArrowheads="1"/>
          </p:cNvSpPr>
          <p:nvPr/>
        </p:nvSpPr>
        <p:spPr bwMode="auto">
          <a:xfrm rot="2391658">
            <a:off x="3049588" y="1176338"/>
            <a:ext cx="150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>
                <a:solidFill>
                  <a:srgbClr val="008000"/>
                </a:solidFill>
              </a:rPr>
              <a:t>1.8 ton PPO</a:t>
            </a:r>
            <a:endParaRPr lang="ja-JP" altLang="en-US" sz="2000" b="1">
              <a:solidFill>
                <a:srgbClr val="008000"/>
              </a:solidFill>
            </a:endParaRPr>
          </a:p>
        </p:txBody>
      </p:sp>
      <p:sp>
        <p:nvSpPr>
          <p:cNvPr id="50186" name="テキスト ボックス 21"/>
          <p:cNvSpPr txBox="1">
            <a:spLocks noChangeArrowheads="1"/>
          </p:cNvSpPr>
          <p:nvPr/>
        </p:nvSpPr>
        <p:spPr bwMode="auto">
          <a:xfrm>
            <a:off x="1331913" y="-26988"/>
            <a:ext cx="1747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008000"/>
                </a:solidFill>
              </a:rPr>
              <a:t>from Europe</a:t>
            </a:r>
            <a:endParaRPr lang="ja-JP" altLang="en-US">
              <a:solidFill>
                <a:srgbClr val="008000"/>
              </a:solidFill>
            </a:endParaRPr>
          </a:p>
        </p:txBody>
      </p:sp>
      <p:sp>
        <p:nvSpPr>
          <p:cNvPr id="50187" name="テキスト ボックス 22"/>
          <p:cNvSpPr txBox="1">
            <a:spLocks noChangeArrowheads="1"/>
          </p:cNvSpPr>
          <p:nvPr/>
        </p:nvSpPr>
        <p:spPr bwMode="auto">
          <a:xfrm>
            <a:off x="6623050" y="3141663"/>
            <a:ext cx="252095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smtClean="0">
                <a:solidFill>
                  <a:srgbClr val="FF00FF"/>
                </a:solidFill>
              </a:rPr>
              <a:t>1,000m</a:t>
            </a:r>
            <a:r>
              <a:rPr lang="en-US" altLang="ja-JP" sz="2000" b="1" baseline="30000" dirty="0" smtClean="0">
                <a:solidFill>
                  <a:srgbClr val="FF00FF"/>
                </a:solidFill>
              </a:rPr>
              <a:t>3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> </a:t>
            </a:r>
            <a:r>
              <a:rPr lang="en-US" altLang="ja-JP" sz="2000" b="1" dirty="0">
                <a:solidFill>
                  <a:srgbClr val="FF00FF"/>
                </a:solidFill>
              </a:rPr>
              <a:t>P250</a:t>
            </a:r>
          </a:p>
          <a:p>
            <a:r>
              <a:rPr lang="en-US" altLang="ja-JP" sz="2000" b="1" dirty="0">
                <a:solidFill>
                  <a:srgbClr val="FF00FF"/>
                </a:solidFill>
              </a:rPr>
              <a:t>(80x12m</a:t>
            </a:r>
            <a:r>
              <a:rPr lang="en-US" altLang="ja-JP" sz="2000" b="1" baseline="30000" dirty="0">
                <a:solidFill>
                  <a:srgbClr val="FF00FF"/>
                </a:solidFill>
              </a:rPr>
              <a:t>3</a:t>
            </a:r>
            <a:r>
              <a:rPr lang="en-US" altLang="ja-JP" sz="2000" b="1" dirty="0">
                <a:solidFill>
                  <a:srgbClr val="FF00FF"/>
                </a:solidFill>
              </a:rPr>
              <a:t> tank truck)</a:t>
            </a:r>
            <a:endParaRPr lang="ja-JP" altLang="en-US" sz="2000" b="1" dirty="0">
              <a:solidFill>
                <a:srgbClr val="FF00FF"/>
              </a:solidFill>
            </a:endParaRPr>
          </a:p>
        </p:txBody>
      </p:sp>
      <p:sp>
        <p:nvSpPr>
          <p:cNvPr id="50188" name="テキスト ボックス 23"/>
          <p:cNvSpPr txBox="1">
            <a:spLocks noChangeArrowheads="1"/>
          </p:cNvSpPr>
          <p:nvPr/>
        </p:nvSpPr>
        <p:spPr bwMode="auto">
          <a:xfrm>
            <a:off x="2843213" y="4076700"/>
            <a:ext cx="2692400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>
                <a:solidFill>
                  <a:srgbClr val="0000FF"/>
                </a:solidFill>
              </a:rPr>
              <a:t>1,800m</a:t>
            </a:r>
            <a:r>
              <a:rPr lang="en-US" altLang="ja-JP" sz="2000" b="1" baseline="30000">
                <a:solidFill>
                  <a:srgbClr val="0000FF"/>
                </a:solidFill>
              </a:rPr>
              <a:t>3</a:t>
            </a:r>
            <a:r>
              <a:rPr lang="en-US" altLang="ja-JP" sz="2000" b="1">
                <a:solidFill>
                  <a:srgbClr val="0000FF"/>
                </a:solidFill>
              </a:rPr>
              <a:t> N12</a:t>
            </a:r>
          </a:p>
          <a:p>
            <a:r>
              <a:rPr lang="en-US" altLang="ja-JP" sz="2000" b="1">
                <a:solidFill>
                  <a:srgbClr val="0000FF"/>
                </a:solidFill>
              </a:rPr>
              <a:t>(150x12m</a:t>
            </a:r>
            <a:r>
              <a:rPr lang="en-US" altLang="ja-JP" sz="2000" b="1" baseline="30000">
                <a:solidFill>
                  <a:srgbClr val="0000FF"/>
                </a:solidFill>
              </a:rPr>
              <a:t>3</a:t>
            </a:r>
            <a:r>
              <a:rPr lang="en-US" altLang="ja-JP" sz="2000" b="1">
                <a:solidFill>
                  <a:srgbClr val="0000FF"/>
                </a:solidFill>
              </a:rPr>
              <a:t> tank truck)</a:t>
            </a:r>
            <a:endParaRPr lang="ja-JP" altLang="en-US" sz="2000" b="1">
              <a:solidFill>
                <a:srgbClr val="0000FF"/>
              </a:solidFill>
            </a:endParaRPr>
          </a:p>
        </p:txBody>
      </p:sp>
      <p:sp>
        <p:nvSpPr>
          <p:cNvPr id="50189" name="テキスト ボックス 24"/>
          <p:cNvSpPr txBox="1">
            <a:spLocks noChangeArrowheads="1"/>
          </p:cNvSpPr>
          <p:nvPr/>
        </p:nvSpPr>
        <p:spPr bwMode="auto">
          <a:xfrm>
            <a:off x="28575" y="3429000"/>
            <a:ext cx="1438765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 smtClean="0">
                <a:solidFill>
                  <a:srgbClr val="FF0000"/>
                </a:solidFill>
              </a:rPr>
              <a:t>240m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</a:rPr>
              <a:t>PC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120x0.2m</a:t>
            </a:r>
            <a:r>
              <a:rPr lang="en-US" altLang="ja-JP" sz="2000" b="1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r>
              <a:rPr lang="en-US" altLang="ja-JP" sz="2000" b="1" dirty="0" err="1" smtClean="0">
                <a:solidFill>
                  <a:srgbClr val="FF0000"/>
                </a:solidFill>
              </a:rPr>
              <a:t>s.s.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drum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s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)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019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4535488"/>
            <a:ext cx="34544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94100" y="165100"/>
            <a:ext cx="4614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The LS was blended on site by us.</a:t>
            </a:r>
            <a:r>
              <a:rPr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0542" y="5763568"/>
            <a:ext cx="455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</a:rPr>
              <a:t>We cleaned inside the lorry tanks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cxnSp>
        <p:nvCxnSpPr>
          <p:cNvPr id="5" name="直線矢印コネクタ 4"/>
          <p:cNvCxnSpPr>
            <a:stCxn id="3" idx="3"/>
          </p:cNvCxnSpPr>
          <p:nvPr/>
        </p:nvCxnSpPr>
        <p:spPr>
          <a:xfrm flipV="1">
            <a:off x="4834042" y="5395268"/>
            <a:ext cx="1719158" cy="599133"/>
          </a:xfrm>
          <a:prstGeom prst="straightConnector1">
            <a:avLst/>
          </a:prstGeom>
          <a:ln>
            <a:solidFill>
              <a:srgbClr val="FC0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5120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120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859AF002-8066-7D4B-BFFC-08D74C539561}" type="slidenum">
              <a:rPr lang="en-US" altLang="ja-JP" sz="1400"/>
              <a:pPr/>
              <a:t>31</a:t>
            </a:fld>
            <a:endParaRPr lang="en-US" altLang="ja-JP" sz="1400"/>
          </a:p>
        </p:txBody>
      </p:sp>
      <p:pic>
        <p:nvPicPr>
          <p:cNvPr id="5120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930275"/>
            <a:ext cx="4064000" cy="54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テキスト ボックス 1"/>
          <p:cNvSpPr txBox="1">
            <a:spLocks noChangeArrowheads="1"/>
          </p:cNvSpPr>
          <p:nvPr/>
        </p:nvSpPr>
        <p:spPr bwMode="auto">
          <a:xfrm>
            <a:off x="1187450" y="260350"/>
            <a:ext cx="5143489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b="1" dirty="0" smtClean="0">
                <a:solidFill>
                  <a:srgbClr val="0000FF"/>
                </a:solidFill>
              </a:rPr>
              <a:t>II.</a:t>
            </a:r>
            <a:r>
              <a:rPr lang="ja-JP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R</a:t>
            </a:r>
            <a:r>
              <a:rPr lang="en-US" altLang="ja-JP" sz="3200" b="1" dirty="0">
                <a:solidFill>
                  <a:srgbClr val="0000FF"/>
                </a:solidFill>
              </a:rPr>
              <a:t>&amp;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D </a:t>
            </a:r>
            <a:r>
              <a:rPr lang="en-US" altLang="ja-JP" sz="3200" b="1" dirty="0">
                <a:solidFill>
                  <a:srgbClr val="0000FF"/>
                </a:solidFill>
              </a:rPr>
              <a:t>of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1200</a:t>
            </a:r>
            <a:r>
              <a:rPr lang="ja-JP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m</a:t>
            </a:r>
            <a:r>
              <a:rPr lang="en-US" altLang="ja-JP" sz="3200" b="1" baseline="30000" dirty="0" smtClean="0">
                <a:solidFill>
                  <a:srgbClr val="0000FF"/>
                </a:solidFill>
              </a:rPr>
              <a:t>3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</a:rPr>
              <a:t>Balloon</a:t>
            </a:r>
            <a:endParaRPr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51206" name="テキスト ボックス 7"/>
          <p:cNvSpPr txBox="1">
            <a:spLocks noChangeArrowheads="1"/>
          </p:cNvSpPr>
          <p:nvPr/>
        </p:nvSpPr>
        <p:spPr bwMode="auto">
          <a:xfrm>
            <a:off x="6300788" y="2708275"/>
            <a:ext cx="2564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Real Size 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Prototype Balloon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52226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2227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7BA390BD-D1B9-714E-AC0F-85ED3CB24E92}" type="slidenum">
              <a:rPr lang="en-US" altLang="ja-JP" sz="1400"/>
              <a:pPr/>
              <a:t>32</a:t>
            </a:fld>
            <a:endParaRPr lang="en-US" altLang="ja-JP" sz="1400"/>
          </a:p>
        </p:txBody>
      </p:sp>
      <p:pic>
        <p:nvPicPr>
          <p:cNvPr id="52228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628775"/>
            <a:ext cx="3500438" cy="45942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テキスト ボックス 1"/>
          <p:cNvSpPr txBox="1">
            <a:spLocks noChangeArrowheads="1"/>
          </p:cNvSpPr>
          <p:nvPr/>
        </p:nvSpPr>
        <p:spPr bwMode="auto">
          <a:xfrm>
            <a:off x="1641257" y="1059388"/>
            <a:ext cx="6415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1" dirty="0">
                <a:solidFill>
                  <a:srgbClr val="660066"/>
                </a:solidFill>
              </a:rPr>
              <a:t>Reference: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Achievement</a:t>
            </a:r>
            <a:r>
              <a:rPr lang="ja-JP" altLang="en-US" sz="20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Report </a:t>
            </a:r>
            <a:r>
              <a:rPr lang="en-US" altLang="ja-JP" sz="2000" b="1" dirty="0" smtClean="0">
                <a:solidFill>
                  <a:srgbClr val="660066"/>
                </a:solidFill>
              </a:rPr>
              <a:t>by </a:t>
            </a:r>
            <a:r>
              <a:rPr lang="en-US" altLang="ja-JP" sz="2000" b="1" dirty="0">
                <a:solidFill>
                  <a:srgbClr val="660066"/>
                </a:solidFill>
              </a:rPr>
              <a:t>Prof. </a:t>
            </a:r>
            <a:r>
              <a:rPr lang="en-US" altLang="ja-JP" sz="2000" b="1" dirty="0" err="1">
                <a:solidFill>
                  <a:srgbClr val="660066"/>
                </a:solidFill>
              </a:rPr>
              <a:t>A.Suzuki</a:t>
            </a:r>
            <a:r>
              <a:rPr lang="en-US" altLang="ja-JP" sz="2000" b="1" dirty="0">
                <a:solidFill>
                  <a:srgbClr val="660066"/>
                </a:solidFill>
              </a:rPr>
              <a:t> (2004)</a:t>
            </a:r>
            <a:endParaRPr lang="ja-JP" altLang="en-US" sz="2000" b="1" dirty="0">
              <a:solidFill>
                <a:srgbClr val="660066"/>
              </a:solidFill>
            </a:endParaRPr>
          </a:p>
        </p:txBody>
      </p:sp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1187450" y="260350"/>
            <a:ext cx="5143489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b="1" dirty="0" smtClean="0">
                <a:solidFill>
                  <a:srgbClr val="0000FF"/>
                </a:solidFill>
              </a:rPr>
              <a:t>II.</a:t>
            </a:r>
            <a:r>
              <a:rPr lang="ja-JP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R</a:t>
            </a:r>
            <a:r>
              <a:rPr lang="en-US" altLang="ja-JP" sz="3200" b="1" dirty="0">
                <a:solidFill>
                  <a:srgbClr val="0000FF"/>
                </a:solidFill>
              </a:rPr>
              <a:t>&amp;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D </a:t>
            </a:r>
            <a:r>
              <a:rPr lang="en-US" altLang="ja-JP" sz="3200" b="1" dirty="0">
                <a:solidFill>
                  <a:srgbClr val="0000FF"/>
                </a:solidFill>
              </a:rPr>
              <a:t>of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1200</a:t>
            </a:r>
            <a:r>
              <a:rPr lang="ja-JP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m</a:t>
            </a:r>
            <a:r>
              <a:rPr lang="en-US" altLang="ja-JP" sz="3200" b="1" baseline="30000" dirty="0" smtClean="0">
                <a:solidFill>
                  <a:srgbClr val="0000FF"/>
                </a:solidFill>
              </a:rPr>
              <a:t>3</a:t>
            </a:r>
            <a:r>
              <a:rPr lang="en-US" altLang="ja-JP" sz="32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3200" b="1" dirty="0">
                <a:solidFill>
                  <a:srgbClr val="0000FF"/>
                </a:solidFill>
              </a:rPr>
              <a:t>Balloon</a:t>
            </a:r>
            <a:endParaRPr lang="ja-JP" alt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14041675-908F-3F48-9415-A1E2AF82F24A}" type="slidenum">
              <a:rPr lang="en-US" altLang="ja-JP" sz="1400"/>
              <a:pPr/>
              <a:t>33</a:t>
            </a:fld>
            <a:endParaRPr lang="en-US" altLang="ja-JP" sz="1400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979613" y="476250"/>
            <a:ext cx="5228865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Design Requirements for balloon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352425" y="1433513"/>
            <a:ext cx="716549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ja-JP" b="1" dirty="0"/>
              <a:t>(1) </a:t>
            </a:r>
            <a:r>
              <a:rPr lang="en-US" altLang="ja-JP" b="1" dirty="0" smtClean="0"/>
              <a:t>Size</a:t>
            </a:r>
            <a:r>
              <a:rPr lang="en-US" altLang="ja-JP" b="1" dirty="0"/>
              <a:t>: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FF6600"/>
                </a:solidFill>
              </a:rPr>
              <a:t>13m</a:t>
            </a:r>
            <a:r>
              <a:rPr lang="en-US" altLang="ja-JP" b="1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f </a:t>
            </a:r>
            <a:r>
              <a:rPr lang="en-US" altLang="ja-JP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(</a:t>
            </a:r>
            <a:r>
              <a:rPr lang="en-US" altLang="ja-JP" b="1" dirty="0" smtClean="0">
                <a:solidFill>
                  <a:srgbClr val="660066"/>
                </a:solidFill>
                <a:latin typeface="Times"/>
                <a:cs typeface="Times"/>
              </a:rPr>
              <a:t>slightly</a:t>
            </a:r>
            <a:r>
              <a:rPr lang="ja-JP" altLang="en-US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  <a:latin typeface="Times"/>
                <a:cs typeface="Times"/>
              </a:rPr>
              <a:t>teardrop</a:t>
            </a:r>
            <a:r>
              <a:rPr lang="ja-JP" altLang="en-US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  <a:latin typeface="Times"/>
                <a:cs typeface="Times"/>
              </a:rPr>
              <a:t>shape</a:t>
            </a:r>
            <a:r>
              <a:rPr lang="en-US" altLang="ja-JP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)</a:t>
            </a:r>
            <a:r>
              <a:rPr lang="en-US" altLang="ja-JP" b="1" dirty="0" smtClean="0">
                <a:solidFill>
                  <a:srgbClr val="660066"/>
                </a:solidFill>
              </a:rPr>
              <a:t> (V=1,200m</a:t>
            </a:r>
            <a:r>
              <a:rPr lang="en-US" altLang="ja-JP" b="1" baseline="30000" dirty="0" smtClean="0">
                <a:solidFill>
                  <a:srgbClr val="660066"/>
                </a:solidFill>
              </a:rPr>
              <a:t>3</a:t>
            </a:r>
            <a:r>
              <a:rPr lang="en-US" altLang="ja-JP" b="1" dirty="0" smtClean="0">
                <a:solidFill>
                  <a:srgbClr val="660066"/>
                </a:solidFill>
              </a:rPr>
              <a:t>)</a:t>
            </a:r>
            <a:endParaRPr lang="en-US" altLang="ja-JP" b="1" dirty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(2) Strength: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FF6600"/>
                </a:solidFill>
              </a:rPr>
              <a:t>1cm </a:t>
            </a:r>
            <a:r>
              <a:rPr lang="en-US" altLang="ja-JP" b="1" dirty="0">
                <a:solidFill>
                  <a:srgbClr val="FF6600"/>
                </a:solidFill>
              </a:rPr>
              <a:t>head pressure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+</a:t>
            </a:r>
            <a:r>
              <a:rPr lang="en-US" altLang="ja-JP" b="1" dirty="0" err="1">
                <a:solidFill>
                  <a:srgbClr val="FF6600"/>
                </a:solidFill>
                <a:latin typeface="Symbol" charset="2"/>
                <a:cs typeface="Symbol" charset="2"/>
              </a:rPr>
              <a:t>Dr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FF6600"/>
                </a:solidFill>
              </a:rPr>
              <a:t>(</a:t>
            </a:r>
            <a:r>
              <a:rPr lang="en-US" altLang="ja-JP" b="1" dirty="0" smtClean="0">
                <a:solidFill>
                  <a:srgbClr val="FF6600"/>
                </a:solidFill>
              </a:rPr>
              <a:t>0.3%</a:t>
            </a:r>
            <a:r>
              <a:rPr lang="en-US" altLang="ja-JP" b="1" dirty="0" smtClean="0">
                <a:solidFill>
                  <a:srgbClr val="FF6600"/>
                </a:solidFill>
              </a:rPr>
              <a:t>)</a:t>
            </a:r>
            <a:r>
              <a:rPr lang="en-US" altLang="ja-JP" b="1" dirty="0" smtClean="0">
                <a:solidFill>
                  <a:srgbClr val="FF6600"/>
                </a:solidFill>
              </a:rPr>
              <a:t>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000000"/>
                </a:solidFill>
              </a:rPr>
              <a:t>(</a:t>
            </a:r>
            <a:r>
              <a:rPr lang="en-US" altLang="ja-JP" b="1" dirty="0">
                <a:solidFill>
                  <a:srgbClr val="000000"/>
                </a:solidFill>
              </a:rPr>
              <a:t>3) Oil </a:t>
            </a:r>
            <a:r>
              <a:rPr lang="en-US" altLang="ja-JP" b="1" dirty="0" smtClean="0">
                <a:solidFill>
                  <a:srgbClr val="000000"/>
                </a:solidFill>
              </a:rPr>
              <a:t>tolerance</a:t>
            </a:r>
            <a:r>
              <a:rPr lang="en-US" altLang="ja-JP" b="1" dirty="0">
                <a:solidFill>
                  <a:srgbClr val="000000"/>
                </a:solidFill>
              </a:rPr>
              <a:t>:</a:t>
            </a:r>
            <a:r>
              <a:rPr lang="en-US" altLang="ja-JP" b="1" dirty="0">
                <a:solidFill>
                  <a:srgbClr val="660066"/>
                </a:solidFill>
              </a:rPr>
              <a:t> Compatible with </a:t>
            </a:r>
            <a:r>
              <a:rPr lang="en-US" altLang="ja-JP" b="1" dirty="0" smtClean="0">
                <a:solidFill>
                  <a:srgbClr val="660066"/>
                </a:solidFill>
              </a:rPr>
              <a:t>LS </a:t>
            </a:r>
            <a:r>
              <a:rPr lang="en-US" altLang="ja-JP" b="1" dirty="0">
                <a:solidFill>
                  <a:srgbClr val="660066"/>
                </a:solidFill>
              </a:rPr>
              <a:t>and </a:t>
            </a:r>
            <a:r>
              <a:rPr lang="en-US" altLang="ja-JP" b="1" dirty="0" smtClean="0">
                <a:solidFill>
                  <a:srgbClr val="660066"/>
                </a:solidFill>
              </a:rPr>
              <a:t>B</a:t>
            </a:r>
            <a:r>
              <a:rPr lang="en-US" altLang="ja-JP" b="1" dirty="0">
                <a:solidFill>
                  <a:srgbClr val="660066"/>
                </a:solidFill>
              </a:rPr>
              <a:t>O</a:t>
            </a: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(4) </a:t>
            </a:r>
            <a:r>
              <a:rPr lang="en-US" altLang="ja-JP" b="1" dirty="0" smtClean="0">
                <a:solidFill>
                  <a:srgbClr val="000000"/>
                </a:solidFill>
              </a:rPr>
              <a:t>Transparency</a:t>
            </a:r>
            <a:r>
              <a:rPr lang="en-US" altLang="ja-JP" b="1" dirty="0">
                <a:solidFill>
                  <a:srgbClr val="000000"/>
                </a:solidFill>
              </a:rPr>
              <a:t>:</a:t>
            </a:r>
            <a:r>
              <a:rPr lang="en-US" altLang="ja-JP" b="1" dirty="0">
                <a:solidFill>
                  <a:srgbClr val="660066"/>
                </a:solidFill>
              </a:rPr>
              <a:t> &gt;90% for </a:t>
            </a:r>
            <a:r>
              <a:rPr lang="en-US" altLang="ja-JP" b="1" dirty="0">
                <a:solidFill>
                  <a:srgbClr val="660066"/>
                </a:solidFill>
                <a:latin typeface="Symbol" charset="0"/>
                <a:cs typeface="Symbol" charset="0"/>
              </a:rPr>
              <a:t>l</a:t>
            </a:r>
            <a:r>
              <a:rPr lang="en-US" altLang="ja-JP" b="1" dirty="0">
                <a:solidFill>
                  <a:srgbClr val="660066"/>
                </a:solidFill>
              </a:rPr>
              <a:t>=400nm</a:t>
            </a: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(5) Radio purity:</a:t>
            </a:r>
            <a:r>
              <a:rPr lang="en-US" altLang="ja-JP" b="1" dirty="0">
                <a:solidFill>
                  <a:srgbClr val="660066"/>
                </a:solidFill>
              </a:rPr>
              <a:t> &lt;0.1Hz </a:t>
            </a:r>
            <a:r>
              <a:rPr lang="en-US" altLang="ja-JP" b="1" dirty="0" smtClean="0">
                <a:solidFill>
                  <a:srgbClr val="660066"/>
                </a:solidFill>
              </a:rPr>
              <a:t>/</a:t>
            </a:r>
            <a:r>
              <a:rPr lang="en-US" altLang="ja-JP" b="1" dirty="0">
                <a:solidFill>
                  <a:srgbClr val="660066"/>
                </a:solidFill>
              </a:rPr>
              <a:t>m</a:t>
            </a:r>
            <a:r>
              <a:rPr lang="en-US" altLang="ja-JP" b="1" baseline="30000" dirty="0">
                <a:solidFill>
                  <a:srgbClr val="660066"/>
                </a:solidFill>
              </a:rPr>
              <a:t>2</a:t>
            </a:r>
            <a:r>
              <a:rPr lang="en-US" altLang="ja-JP" b="1" dirty="0">
                <a:solidFill>
                  <a:srgbClr val="660066"/>
                </a:solidFill>
              </a:rPr>
              <a:t>  </a:t>
            </a:r>
            <a:r>
              <a:rPr lang="en-US" altLang="ja-JP" b="1" dirty="0">
                <a:solidFill>
                  <a:srgbClr val="660066"/>
                </a:solidFill>
                <a:latin typeface="Symbol" charset="0"/>
                <a:cs typeface="Symbol" charset="0"/>
              </a:rPr>
              <a:t>g(E&gt;1</a:t>
            </a:r>
            <a:r>
              <a:rPr lang="en-US" altLang="ja-JP" b="1" dirty="0">
                <a:solidFill>
                  <a:srgbClr val="660066"/>
                </a:solidFill>
                <a:cs typeface="Times" charset="0"/>
              </a:rPr>
              <a:t>MeV</a:t>
            </a:r>
            <a:r>
              <a:rPr lang="en-US" altLang="ja-JP" b="1" dirty="0">
                <a:solidFill>
                  <a:srgbClr val="660066"/>
                </a:solidFill>
                <a:latin typeface="Symbol" charset="0"/>
                <a:cs typeface="Symbol" charset="0"/>
              </a:rPr>
              <a:t>)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                         (= &lt;</a:t>
            </a:r>
            <a:r>
              <a:rPr lang="en-US" altLang="ja-JP" b="1" dirty="0">
                <a:solidFill>
                  <a:srgbClr val="660066"/>
                </a:solidFill>
              </a:rPr>
              <a:t>1Hz @ </a:t>
            </a:r>
            <a:r>
              <a:rPr lang="en-US" altLang="ja-JP" b="1" dirty="0" err="1" smtClean="0">
                <a:solidFill>
                  <a:srgbClr val="660066"/>
                </a:solidFill>
              </a:rPr>
              <a:t>fiducial</a:t>
            </a:r>
            <a:r>
              <a:rPr lang="en-US" altLang="ja-JP" b="1" dirty="0" smtClean="0">
                <a:solidFill>
                  <a:srgbClr val="660066"/>
                </a:solidFill>
              </a:rPr>
              <a:t> (r</a:t>
            </a:r>
            <a:r>
              <a:rPr lang="en-US" altLang="ja-JP" b="1" dirty="0">
                <a:solidFill>
                  <a:srgbClr val="660066"/>
                </a:solidFill>
              </a:rPr>
              <a:t>&lt;</a:t>
            </a:r>
            <a:r>
              <a:rPr lang="en-US" altLang="ja-JP" b="1" dirty="0" smtClean="0">
                <a:solidFill>
                  <a:srgbClr val="660066"/>
                </a:solidFill>
              </a:rPr>
              <a:t>5.5m) </a:t>
            </a:r>
            <a:r>
              <a:rPr lang="en-US" altLang="ja-JP" b="1" dirty="0">
                <a:solidFill>
                  <a:srgbClr val="660066"/>
                </a:solidFill>
              </a:rPr>
              <a:t>in LS)</a:t>
            </a: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(6) Gas permeability: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err="1">
                <a:solidFill>
                  <a:srgbClr val="660066"/>
                </a:solidFill>
                <a:latin typeface="Symbol" charset="0"/>
                <a:cs typeface="Symbol" charset="0"/>
              </a:rPr>
              <a:t>r</a:t>
            </a:r>
            <a:r>
              <a:rPr lang="en-US" altLang="ja-JP" b="1" baseline="-25000" dirty="0" err="1">
                <a:solidFill>
                  <a:srgbClr val="660066"/>
                </a:solidFill>
              </a:rPr>
              <a:t>Rn</a:t>
            </a:r>
            <a:r>
              <a:rPr lang="en-US" altLang="ja-JP" b="1" dirty="0">
                <a:solidFill>
                  <a:srgbClr val="660066"/>
                </a:solidFill>
              </a:rPr>
              <a:t>(in)/</a:t>
            </a:r>
            <a:r>
              <a:rPr lang="en-US" altLang="ja-JP" b="1" dirty="0" err="1">
                <a:solidFill>
                  <a:srgbClr val="660066"/>
                </a:solidFill>
                <a:latin typeface="Symbol" charset="0"/>
                <a:cs typeface="Symbol" charset="0"/>
              </a:rPr>
              <a:t>r</a:t>
            </a:r>
            <a:r>
              <a:rPr lang="en-US" altLang="ja-JP" b="1" baseline="-25000" dirty="0" err="1">
                <a:solidFill>
                  <a:srgbClr val="660066"/>
                </a:solidFill>
              </a:rPr>
              <a:t>Rn</a:t>
            </a:r>
            <a:r>
              <a:rPr lang="en-US" altLang="ja-JP" b="1" dirty="0">
                <a:solidFill>
                  <a:srgbClr val="660066"/>
                </a:solidFill>
              </a:rPr>
              <a:t>(out) &lt;10</a:t>
            </a:r>
            <a:r>
              <a:rPr lang="en-US" altLang="ja-JP" b="1" baseline="30000" dirty="0">
                <a:solidFill>
                  <a:srgbClr val="660066"/>
                </a:solidFill>
              </a:rPr>
              <a:t>-4</a:t>
            </a:r>
            <a:endParaRPr lang="en-US" altLang="ja-JP" b="1" dirty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(7) Oil leakage:</a:t>
            </a:r>
            <a:r>
              <a:rPr lang="en-US" altLang="ja-JP" b="1" dirty="0">
                <a:solidFill>
                  <a:srgbClr val="660066"/>
                </a:solidFill>
              </a:rPr>
              <a:t> &lt;20m</a:t>
            </a:r>
            <a:r>
              <a:rPr lang="en-US" altLang="ja-JP" b="1" baseline="30000" dirty="0">
                <a:solidFill>
                  <a:srgbClr val="660066"/>
                </a:solidFill>
              </a:rPr>
              <a:t>3</a:t>
            </a:r>
            <a:r>
              <a:rPr lang="en-US" altLang="ja-JP" b="1" dirty="0">
                <a:solidFill>
                  <a:srgbClr val="660066"/>
                </a:solidFill>
              </a:rPr>
              <a:t>/</a:t>
            </a:r>
            <a:r>
              <a:rPr lang="en-US" altLang="ja-JP" b="1" dirty="0" smtClean="0">
                <a:solidFill>
                  <a:srgbClr val="660066"/>
                </a:solidFill>
              </a:rPr>
              <a:t>year </a:t>
            </a:r>
            <a:endParaRPr lang="en-US" altLang="ja-JP" b="1" dirty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>
                <a:solidFill>
                  <a:srgbClr val="000000"/>
                </a:solidFill>
              </a:rPr>
              <a:t>(8) Lifetime</a:t>
            </a:r>
            <a:r>
              <a:rPr lang="en-US" altLang="ja-JP" b="1" dirty="0">
                <a:solidFill>
                  <a:srgbClr val="660066"/>
                </a:solidFill>
              </a:rPr>
              <a:t> &gt;5 </a:t>
            </a:r>
            <a:r>
              <a:rPr lang="en-US" altLang="ja-JP" b="1" dirty="0" smtClean="0">
                <a:solidFill>
                  <a:srgbClr val="660066"/>
                </a:solidFill>
              </a:rPr>
              <a:t>years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6" y="1666492"/>
            <a:ext cx="2797176" cy="422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図形グループ 26"/>
          <p:cNvGrpSpPr/>
          <p:nvPr/>
        </p:nvGrpSpPr>
        <p:grpSpPr>
          <a:xfrm>
            <a:off x="3821113" y="2603484"/>
            <a:ext cx="1223962" cy="3502040"/>
            <a:chOff x="3625851" y="3263900"/>
            <a:chExt cx="1223962" cy="2819400"/>
          </a:xfrm>
        </p:grpSpPr>
        <p:grpSp>
          <p:nvGrpSpPr>
            <p:cNvPr id="5" name="図形グループ 21"/>
            <p:cNvGrpSpPr>
              <a:grpSpLocks/>
            </p:cNvGrpSpPr>
            <p:nvPr/>
          </p:nvGrpSpPr>
          <p:grpSpPr bwMode="auto">
            <a:xfrm>
              <a:off x="4711701" y="3263900"/>
              <a:ext cx="138112" cy="2819400"/>
              <a:chOff x="4067944" y="2774950"/>
              <a:chExt cx="137914" cy="2819028"/>
            </a:xfrm>
          </p:grpSpPr>
          <p:sp>
            <p:nvSpPr>
              <p:cNvPr id="6" name="フリーフォーム 5"/>
              <p:cNvSpPr/>
              <p:nvPr/>
            </p:nvSpPr>
            <p:spPr>
              <a:xfrm>
                <a:off x="4067944" y="2774950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" name="フリーフォーム 6"/>
              <p:cNvSpPr/>
              <p:nvPr/>
            </p:nvSpPr>
            <p:spPr>
              <a:xfrm flipH="1">
                <a:off x="4139279" y="2781299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8" name="図形グループ 24"/>
            <p:cNvGrpSpPr>
              <a:grpSpLocks/>
            </p:cNvGrpSpPr>
            <p:nvPr/>
          </p:nvGrpSpPr>
          <p:grpSpPr bwMode="auto">
            <a:xfrm>
              <a:off x="4057651" y="3263900"/>
              <a:ext cx="138112" cy="2819400"/>
              <a:chOff x="4067944" y="2774950"/>
              <a:chExt cx="137914" cy="2819028"/>
            </a:xfrm>
          </p:grpSpPr>
          <p:sp>
            <p:nvSpPr>
              <p:cNvPr id="9" name="フリーフォーム 8"/>
              <p:cNvSpPr/>
              <p:nvPr/>
            </p:nvSpPr>
            <p:spPr>
              <a:xfrm>
                <a:off x="4067944" y="2774950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 flipH="1">
                <a:off x="4139279" y="2781299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11" name="図形グループ 24"/>
            <p:cNvGrpSpPr>
              <a:grpSpLocks/>
            </p:cNvGrpSpPr>
            <p:nvPr/>
          </p:nvGrpSpPr>
          <p:grpSpPr bwMode="auto">
            <a:xfrm>
              <a:off x="3919538" y="3263900"/>
              <a:ext cx="138113" cy="2819400"/>
              <a:chOff x="4067944" y="2774950"/>
              <a:chExt cx="137914" cy="2819028"/>
            </a:xfrm>
          </p:grpSpPr>
          <p:sp>
            <p:nvSpPr>
              <p:cNvPr id="12" name="フリーフォーム 11"/>
              <p:cNvSpPr/>
              <p:nvPr/>
            </p:nvSpPr>
            <p:spPr>
              <a:xfrm>
                <a:off x="4067944" y="2774950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 flipH="1">
                <a:off x="4139279" y="2781299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14" name="図形グループ 24"/>
            <p:cNvGrpSpPr>
              <a:grpSpLocks/>
            </p:cNvGrpSpPr>
            <p:nvPr/>
          </p:nvGrpSpPr>
          <p:grpSpPr bwMode="auto">
            <a:xfrm>
              <a:off x="3776663" y="3263900"/>
              <a:ext cx="138113" cy="2819400"/>
              <a:chOff x="4067944" y="2774950"/>
              <a:chExt cx="137914" cy="2819028"/>
            </a:xfrm>
          </p:grpSpPr>
          <p:sp>
            <p:nvSpPr>
              <p:cNvPr id="15" name="フリーフォーム 14"/>
              <p:cNvSpPr/>
              <p:nvPr/>
            </p:nvSpPr>
            <p:spPr>
              <a:xfrm>
                <a:off x="4067944" y="2774950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 flipH="1">
                <a:off x="4139279" y="2781299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17" name="図形グループ 24"/>
            <p:cNvGrpSpPr>
              <a:grpSpLocks/>
            </p:cNvGrpSpPr>
            <p:nvPr/>
          </p:nvGrpSpPr>
          <p:grpSpPr bwMode="auto">
            <a:xfrm>
              <a:off x="3625851" y="3263900"/>
              <a:ext cx="138112" cy="2819400"/>
              <a:chOff x="4067944" y="2774950"/>
              <a:chExt cx="137914" cy="2819028"/>
            </a:xfrm>
          </p:grpSpPr>
          <p:sp>
            <p:nvSpPr>
              <p:cNvPr id="18" name="フリーフォーム 17"/>
              <p:cNvSpPr/>
              <p:nvPr/>
            </p:nvSpPr>
            <p:spPr>
              <a:xfrm>
                <a:off x="4067944" y="2774950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9" name="フリーフォーム 18"/>
              <p:cNvSpPr/>
              <p:nvPr/>
            </p:nvSpPr>
            <p:spPr>
              <a:xfrm flipH="1">
                <a:off x="4139279" y="2781299"/>
                <a:ext cx="66579" cy="2812679"/>
              </a:xfrm>
              <a:custGeom>
                <a:avLst/>
                <a:gdLst>
                  <a:gd name="connsiteX0" fmla="*/ 146050 w 146050"/>
                  <a:gd name="connsiteY0" fmla="*/ 0 h 2813050"/>
                  <a:gd name="connsiteX1" fmla="*/ 0 w 146050"/>
                  <a:gd name="connsiteY1" fmla="*/ 1403350 h 2813050"/>
                  <a:gd name="connsiteX2" fmla="*/ 146050 w 146050"/>
                  <a:gd name="connsiteY2" fmla="*/ 2813050 h 28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050" h="2813050">
                    <a:moveTo>
                      <a:pt x="146050" y="0"/>
                    </a:moveTo>
                    <a:cubicBezTo>
                      <a:pt x="73025" y="467254"/>
                      <a:pt x="0" y="934508"/>
                      <a:pt x="0" y="1403350"/>
                    </a:cubicBezTo>
                    <a:cubicBezTo>
                      <a:pt x="0" y="1872192"/>
                      <a:pt x="146050" y="2813050"/>
                      <a:pt x="146050" y="2813050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20" name="直線コネクタ 19"/>
            <p:cNvCxnSpPr/>
            <p:nvPr/>
          </p:nvCxnSpPr>
          <p:spPr>
            <a:xfrm>
              <a:off x="4346576" y="4703763"/>
              <a:ext cx="287337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左中かっこ 20"/>
          <p:cNvSpPr/>
          <p:nvPr/>
        </p:nvSpPr>
        <p:spPr>
          <a:xfrm rot="16200000">
            <a:off x="4380707" y="5603081"/>
            <a:ext cx="215900" cy="1296987"/>
          </a:xfrm>
          <a:prstGeom prst="lef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テキスト ボックス 34"/>
          <p:cNvSpPr txBox="1">
            <a:spLocks noChangeArrowheads="1"/>
          </p:cNvSpPr>
          <p:nvPr/>
        </p:nvSpPr>
        <p:spPr bwMode="auto">
          <a:xfrm>
            <a:off x="3562351" y="6359525"/>
            <a:ext cx="143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 44 panels</a:t>
            </a:r>
            <a:endParaRPr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01" y="1955799"/>
            <a:ext cx="2693162" cy="4111625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921107" y="202456"/>
            <a:ext cx="3698599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Times"/>
                <a:cs typeface="Times"/>
              </a:rPr>
              <a:t>Film and Net structure</a:t>
            </a:r>
            <a:endParaRPr kumimoji="1" lang="ja-JP" altLang="en-US" sz="28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6676" y="1016000"/>
            <a:ext cx="4199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The central part of the balloon is </a:t>
            </a:r>
          </a:p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made of 44 lens-shaped films.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94276" y="898603"/>
            <a:ext cx="40574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Kevlar braid ropes surround </a:t>
            </a:r>
          </a:p>
          <a:p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the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balloon and hang and fix the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position</a:t>
            </a:r>
            <a:r>
              <a:rPr kumimoji="1"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endParaRPr kumimoji="1"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29" name="左矢印 28"/>
          <p:cNvSpPr/>
          <p:nvPr/>
        </p:nvSpPr>
        <p:spPr>
          <a:xfrm>
            <a:off x="3018034" y="4293467"/>
            <a:ext cx="614362" cy="419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" name="図形グループ 71"/>
          <p:cNvGrpSpPr/>
          <p:nvPr/>
        </p:nvGrpSpPr>
        <p:grpSpPr>
          <a:xfrm>
            <a:off x="3278010" y="5592789"/>
            <a:ext cx="172968" cy="341828"/>
            <a:chOff x="127000" y="2425701"/>
            <a:chExt cx="788192" cy="1943099"/>
          </a:xfrm>
        </p:grpSpPr>
        <p:sp>
          <p:nvSpPr>
            <p:cNvPr id="73" name="円/楕円 72"/>
            <p:cNvSpPr/>
            <p:nvPr/>
          </p:nvSpPr>
          <p:spPr>
            <a:xfrm>
              <a:off x="342105" y="2425701"/>
              <a:ext cx="357187" cy="35560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8000"/>
                </a:solidFill>
              </a:endParaRPr>
            </a:p>
          </p:txBody>
        </p:sp>
        <p:cxnSp>
          <p:nvCxnSpPr>
            <p:cNvPr id="74" name="直線コネクタ 73"/>
            <p:cNvCxnSpPr>
              <a:stCxn id="73" idx="4"/>
            </p:cNvCxnSpPr>
            <p:nvPr/>
          </p:nvCxnSpPr>
          <p:spPr>
            <a:xfrm>
              <a:off x="520699" y="2781301"/>
              <a:ext cx="0" cy="685799"/>
            </a:xfrm>
            <a:prstGeom prst="line">
              <a:avLst/>
            </a:prstGeom>
            <a:ln w="1270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520699" y="3467100"/>
              <a:ext cx="254793" cy="876300"/>
            </a:xfrm>
            <a:prstGeom prst="line">
              <a:avLst/>
            </a:prstGeom>
            <a:ln w="1270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H="1">
              <a:off x="228600" y="3467100"/>
              <a:ext cx="292099" cy="901700"/>
            </a:xfrm>
            <a:prstGeom prst="line">
              <a:avLst/>
            </a:prstGeom>
            <a:ln w="1270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127000" y="2970945"/>
              <a:ext cx="788192" cy="0"/>
            </a:xfrm>
            <a:prstGeom prst="line">
              <a:avLst/>
            </a:prstGeom>
            <a:ln w="1270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86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テキスト ボックス 1"/>
          <p:cNvSpPr txBox="1">
            <a:spLocks noChangeArrowheads="1"/>
          </p:cNvSpPr>
          <p:nvPr/>
        </p:nvSpPr>
        <p:spPr bwMode="auto">
          <a:xfrm>
            <a:off x="3995738" y="180975"/>
            <a:ext cx="1108075" cy="58420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b="1">
                <a:solidFill>
                  <a:srgbClr val="0000FF"/>
                </a:solidFill>
              </a:rPr>
              <a:t> Film </a:t>
            </a:r>
            <a:endParaRPr lang="ja-JP" altLang="en-US" sz="3200" b="1">
              <a:solidFill>
                <a:srgbClr val="0000FF"/>
              </a:solidFill>
            </a:endParaRPr>
          </a:p>
        </p:txBody>
      </p:sp>
      <p:sp>
        <p:nvSpPr>
          <p:cNvPr id="36" name="テキスト ボックス 2"/>
          <p:cNvSpPr txBox="1">
            <a:spLocks noChangeArrowheads="1"/>
          </p:cNvSpPr>
          <p:nvPr/>
        </p:nvSpPr>
        <p:spPr bwMode="auto">
          <a:xfrm>
            <a:off x="861152" y="855544"/>
            <a:ext cx="7966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Film: 5-layers  135</a:t>
            </a:r>
            <a:r>
              <a:rPr lang="en-US" altLang="ja-JP" b="1" dirty="0">
                <a:solidFill>
                  <a:srgbClr val="660066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dirty="0">
                <a:solidFill>
                  <a:srgbClr val="660066"/>
                </a:solidFill>
              </a:rPr>
              <a:t>m </a:t>
            </a:r>
            <a:r>
              <a:rPr lang="en-US" altLang="ja-JP" b="1" dirty="0" smtClean="0">
                <a:solidFill>
                  <a:srgbClr val="660066"/>
                </a:solidFill>
              </a:rPr>
              <a:t>thick </a:t>
            </a:r>
            <a:r>
              <a:rPr lang="en-US" altLang="ja-JP" b="1" dirty="0" smtClean="0">
                <a:solidFill>
                  <a:srgbClr val="660066"/>
                </a:solidFill>
              </a:rPr>
              <a:t>(</a:t>
            </a:r>
            <a:r>
              <a:rPr lang="en-US" altLang="ja-JP" b="1" dirty="0" smtClean="0">
                <a:solidFill>
                  <a:srgbClr val="008000"/>
                </a:solidFill>
              </a:rPr>
              <a:t>Nylon</a:t>
            </a:r>
            <a:r>
              <a:rPr lang="en-US" altLang="ja-JP" dirty="0">
                <a:solidFill>
                  <a:srgbClr val="008000"/>
                </a:solidFill>
              </a:rPr>
              <a:t>(</a:t>
            </a:r>
            <a:r>
              <a:rPr lang="en-US" altLang="ja-JP" b="1" dirty="0">
                <a:solidFill>
                  <a:srgbClr val="008000"/>
                </a:solidFill>
              </a:rPr>
              <a:t>ON</a:t>
            </a:r>
            <a:r>
              <a:rPr lang="en-US" altLang="ja-JP" dirty="0">
                <a:solidFill>
                  <a:srgbClr val="008000"/>
                </a:solidFill>
              </a:rPr>
              <a:t>)</a:t>
            </a:r>
            <a:r>
              <a:rPr lang="en-US" altLang="ja-JP" dirty="0">
                <a:solidFill>
                  <a:srgbClr val="660066"/>
                </a:solidFill>
              </a:rPr>
              <a:t>+</a:t>
            </a:r>
            <a:r>
              <a:rPr lang="en-US" altLang="ja-JP" b="1" dirty="0">
                <a:solidFill>
                  <a:srgbClr val="FF0000"/>
                </a:solidFill>
              </a:rPr>
              <a:t>EVOH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en-US" altLang="ja-JP" b="1" dirty="0">
                <a:solidFill>
                  <a:srgbClr val="FF0000"/>
                </a:solidFill>
              </a:rPr>
              <a:t>XL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>
                <a:solidFill>
                  <a:srgbClr val="660066"/>
                </a:solidFill>
              </a:rPr>
              <a:t>)</a:t>
            </a:r>
            <a:r>
              <a:rPr lang="en-US" altLang="ja-JP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films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7"/>
          <p:cNvSpPr txBox="1">
            <a:spLocks noChangeArrowheads="1"/>
          </p:cNvSpPr>
          <p:nvPr/>
        </p:nvSpPr>
        <p:spPr bwMode="auto">
          <a:xfrm>
            <a:off x="256135" y="4739364"/>
            <a:ext cx="8571861" cy="156966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Multilayer film: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Pros.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 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* 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Design </a:t>
            </a:r>
            <a:r>
              <a:rPr lang="en-US" altLang="ja-JP" b="1" dirty="0">
                <a:solidFill>
                  <a:srgbClr val="FC00F0"/>
                </a:solidFill>
                <a:sym typeface="Wingdings" charset="0"/>
              </a:rPr>
              <a:t>freedom,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   * 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Avoid </a:t>
            </a:r>
            <a:r>
              <a:rPr lang="en-US" altLang="ja-JP" b="1" dirty="0">
                <a:solidFill>
                  <a:srgbClr val="FC00F0"/>
                </a:solidFill>
                <a:sym typeface="Wingdings" charset="0"/>
              </a:rPr>
              <a:t>pin-hole</a:t>
            </a:r>
          </a:p>
          <a:p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 Cons.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* 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Tests </a:t>
            </a:r>
            <a:r>
              <a:rPr lang="en-US" altLang="ja-JP" b="1" dirty="0">
                <a:solidFill>
                  <a:srgbClr val="FC00F0"/>
                </a:solidFill>
                <a:sym typeface="Wingdings" charset="0"/>
              </a:rPr>
              <a:t>are needed 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for glue of lamination</a:t>
            </a:r>
            <a:endParaRPr lang="en-US" altLang="ja-JP" b="1" dirty="0">
              <a:solidFill>
                <a:srgbClr val="FC00F0"/>
              </a:solidFill>
              <a:sym typeface="Wingdings" charset="0"/>
            </a:endParaRPr>
          </a:p>
          <a:p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               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* </a:t>
            </a:r>
            <a:r>
              <a:rPr lang="en-US" altLang="ja-JP" b="1" dirty="0">
                <a:solidFill>
                  <a:srgbClr val="FC00F0"/>
                </a:solidFill>
                <a:sym typeface="Wingdings" charset="0"/>
              </a:rPr>
              <a:t>D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ust </a:t>
            </a:r>
            <a:r>
              <a:rPr lang="en-US" altLang="ja-JP" b="1" dirty="0" smtClean="0">
                <a:solidFill>
                  <a:srgbClr val="FC00F0"/>
                </a:solidFill>
                <a:sym typeface="Wingdings" charset="0"/>
              </a:rPr>
              <a:t>contamination between </a:t>
            </a:r>
            <a:r>
              <a:rPr lang="en-US" altLang="ja-JP" b="1" dirty="0">
                <a:solidFill>
                  <a:srgbClr val="FC00F0"/>
                </a:solidFill>
                <a:sym typeface="Wingdings" charset="0"/>
              </a:rPr>
              <a:t>the films</a:t>
            </a:r>
            <a:endParaRPr lang="ja-JP" altLang="en-US" b="1" dirty="0">
              <a:solidFill>
                <a:srgbClr val="FC00F0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1857778" y="2796264"/>
            <a:ext cx="5781710" cy="1550314"/>
            <a:chOff x="2091889" y="1900913"/>
            <a:chExt cx="5781710" cy="1550314"/>
          </a:xfrm>
        </p:grpSpPr>
        <p:cxnSp>
          <p:nvCxnSpPr>
            <p:cNvPr id="42" name="直線コネクタ 41"/>
            <p:cNvCxnSpPr/>
            <p:nvPr/>
          </p:nvCxnSpPr>
          <p:spPr bwMode="auto">
            <a:xfrm>
              <a:off x="4067175" y="3163889"/>
              <a:ext cx="2742799" cy="0"/>
            </a:xfrm>
            <a:prstGeom prst="line">
              <a:avLst/>
            </a:prstGeom>
            <a:ln w="76200" cmpd="tri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 bwMode="auto">
            <a:xfrm>
              <a:off x="3635375" y="3235327"/>
              <a:ext cx="3174599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>
              <a:endCxn id="53" idx="1"/>
            </p:cNvCxnSpPr>
            <p:nvPr/>
          </p:nvCxnSpPr>
          <p:spPr bwMode="auto">
            <a:xfrm>
              <a:off x="4500563" y="3090864"/>
              <a:ext cx="2309411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 bwMode="auto">
            <a:xfrm>
              <a:off x="2916238" y="2370138"/>
              <a:ext cx="719137" cy="7937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 bwMode="auto">
            <a:xfrm flipH="1">
              <a:off x="6184900" y="2362578"/>
              <a:ext cx="152400" cy="656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左中かっこ 48"/>
            <p:cNvSpPr/>
            <p:nvPr/>
          </p:nvSpPr>
          <p:spPr bwMode="auto">
            <a:xfrm rot="16200000">
              <a:off x="4608251" y="1274498"/>
              <a:ext cx="362478" cy="2562226"/>
            </a:xfrm>
            <a:prstGeom prst="leftBrace">
              <a:avLst>
                <a:gd name="adj1" fmla="val 8333"/>
                <a:gd name="adj2" fmla="val 27695"/>
              </a:avLst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50" name="直線矢印コネクタ 49"/>
            <p:cNvCxnSpPr/>
            <p:nvPr/>
          </p:nvCxnSpPr>
          <p:spPr bwMode="auto">
            <a:xfrm flipH="1">
              <a:off x="4211638" y="2874964"/>
              <a:ext cx="0" cy="2159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 bwMode="auto">
            <a:xfrm flipH="1">
              <a:off x="6659563" y="2874964"/>
              <a:ext cx="0" cy="2159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 bwMode="auto">
            <a:xfrm flipH="1" flipV="1">
              <a:off x="6659563" y="3235327"/>
              <a:ext cx="0" cy="2159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"/>
            <p:cNvSpPr txBox="1">
              <a:spLocks noChangeArrowheads="1"/>
            </p:cNvSpPr>
            <p:nvPr/>
          </p:nvSpPr>
          <p:spPr bwMode="auto">
            <a:xfrm>
              <a:off x="6809974" y="2859882"/>
              <a:ext cx="10636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>
                  <a:solidFill>
                    <a:srgbClr val="0000FF"/>
                  </a:solidFill>
                </a:rPr>
                <a:t>135</a:t>
              </a:r>
              <a:r>
                <a:rPr lang="en-US" altLang="ja-JP">
                  <a:solidFill>
                    <a:srgbClr val="0000FF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 altLang="ja-JP">
                  <a:solidFill>
                    <a:srgbClr val="0000FF"/>
                  </a:solidFill>
                </a:rPr>
                <a:t>m</a:t>
              </a:r>
              <a:endParaRPr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55" name="テキスト ボックス 2"/>
            <p:cNvSpPr txBox="1">
              <a:spLocks noChangeArrowheads="1"/>
            </p:cNvSpPr>
            <p:nvPr/>
          </p:nvSpPr>
          <p:spPr bwMode="auto">
            <a:xfrm>
              <a:off x="2091889" y="1900913"/>
              <a:ext cx="46597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dirty="0" smtClean="0">
                  <a:solidFill>
                    <a:srgbClr val="FF0000"/>
                  </a:solidFill>
                </a:rPr>
                <a:t>XL(15</a:t>
              </a:r>
              <a:r>
                <a:rPr lang="en-US" altLang="ja-JP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altLang="ja-JP" b="1" dirty="0" smtClean="0">
                  <a:solidFill>
                    <a:srgbClr val="FF0000"/>
                  </a:solidFill>
                </a:rPr>
                <a:t>m)</a:t>
              </a:r>
              <a:r>
                <a:rPr lang="en-US" altLang="ja-JP" b="1" dirty="0" smtClean="0"/>
                <a:t>/</a:t>
              </a:r>
              <a:r>
                <a:rPr lang="en-US" altLang="ja-JP" b="1" dirty="0" smtClean="0">
                  <a:solidFill>
                    <a:srgbClr val="008000"/>
                  </a:solidFill>
                </a:rPr>
                <a:t>ON(25</a:t>
              </a:r>
              <a:r>
                <a:rPr lang="en-US" altLang="ja-JP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altLang="ja-JP" b="1" dirty="0" smtClean="0">
                  <a:solidFill>
                    <a:srgbClr val="008000"/>
                  </a:solidFill>
                </a:rPr>
                <a:t>m)/</a:t>
              </a:r>
              <a:r>
                <a:rPr lang="en-US" altLang="ja-JP" b="1" dirty="0">
                  <a:solidFill>
                    <a:srgbClr val="008000"/>
                  </a:solidFill>
                </a:rPr>
                <a:t>ON/ON</a:t>
              </a:r>
              <a:r>
                <a:rPr lang="en-US" altLang="ja-JP" b="1" dirty="0"/>
                <a:t>/</a:t>
              </a:r>
              <a:r>
                <a:rPr lang="en-US" altLang="ja-JP" b="1" dirty="0">
                  <a:solidFill>
                    <a:srgbClr val="FF0000"/>
                  </a:solidFill>
                </a:rPr>
                <a:t>XL</a:t>
              </a:r>
            </a:p>
          </p:txBody>
        </p:sp>
      </p:grpSp>
      <p:sp>
        <p:nvSpPr>
          <p:cNvPr id="20" name="テキスト ボックス 3"/>
          <p:cNvSpPr txBox="1">
            <a:spLocks noChangeArrowheads="1"/>
          </p:cNvSpPr>
          <p:nvPr/>
        </p:nvSpPr>
        <p:spPr bwMode="auto">
          <a:xfrm>
            <a:off x="2078038" y="17653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EVOH</a:t>
            </a:r>
            <a:endParaRPr lang="ja-JP" altLang="en-US"/>
          </a:p>
        </p:txBody>
      </p:sp>
      <p:grpSp>
        <p:nvGrpSpPr>
          <p:cNvPr id="21" name="図形グループ 20"/>
          <p:cNvGrpSpPr>
            <a:grpSpLocks/>
          </p:cNvGrpSpPr>
          <p:nvPr/>
        </p:nvGrpSpPr>
        <p:grpSpPr bwMode="auto">
          <a:xfrm>
            <a:off x="3412405" y="1455344"/>
            <a:ext cx="2224088" cy="1038225"/>
            <a:chOff x="2195736" y="4364816"/>
            <a:chExt cx="2224300" cy="1038154"/>
          </a:xfrm>
        </p:grpSpPr>
        <p:grpSp>
          <p:nvGrpSpPr>
            <p:cNvPr id="22" name="図形グループ 173"/>
            <p:cNvGrpSpPr>
              <a:grpSpLocks/>
            </p:cNvGrpSpPr>
            <p:nvPr/>
          </p:nvGrpSpPr>
          <p:grpSpPr bwMode="auto">
            <a:xfrm>
              <a:off x="2270712" y="4364816"/>
              <a:ext cx="314261" cy="955959"/>
              <a:chOff x="1619672" y="476672"/>
              <a:chExt cx="314321" cy="955849"/>
            </a:xfrm>
          </p:grpSpPr>
          <p:cxnSp>
            <p:nvCxnSpPr>
              <p:cNvPr id="44" name="直線コネクタ 43"/>
              <p:cNvCxnSpPr/>
              <p:nvPr/>
            </p:nvCxnSpPr>
            <p:spPr>
              <a:xfrm>
                <a:off x="176381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57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23" name="図形グループ 174"/>
            <p:cNvGrpSpPr>
              <a:grpSpLocks/>
            </p:cNvGrpSpPr>
            <p:nvPr/>
          </p:nvGrpSpPr>
          <p:grpSpPr bwMode="auto">
            <a:xfrm>
              <a:off x="2460411" y="4364816"/>
              <a:ext cx="314261" cy="955959"/>
              <a:chOff x="1619672" y="476672"/>
              <a:chExt cx="314321" cy="955849"/>
            </a:xfrm>
          </p:grpSpPr>
          <p:cxnSp>
            <p:nvCxnSpPr>
              <p:cNvPr id="40" name="直線コネクタ 39"/>
              <p:cNvCxnSpPr/>
              <p:nvPr/>
            </p:nvCxnSpPr>
            <p:spPr>
              <a:xfrm>
                <a:off x="176463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17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43" name="テキスト ボックス 17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sp>
          <p:nvSpPr>
            <p:cNvPr id="24" name="テキスト ボックス 5"/>
            <p:cNvSpPr txBox="1">
              <a:spLocks noChangeArrowheads="1"/>
            </p:cNvSpPr>
            <p:nvPr/>
          </p:nvSpPr>
          <p:spPr bwMode="auto">
            <a:xfrm>
              <a:off x="2217506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-C-C-</a:t>
              </a:r>
              <a:endParaRPr lang="ja-JP" altLang="en-US" sz="1400"/>
            </a:p>
          </p:txBody>
        </p:sp>
        <p:sp>
          <p:nvSpPr>
            <p:cNvPr id="25" name="テキスト ボックス 3"/>
            <p:cNvSpPr txBox="1">
              <a:spLocks noChangeArrowheads="1"/>
            </p:cNvSpPr>
            <p:nvPr/>
          </p:nvSpPr>
          <p:spPr bwMode="auto">
            <a:xfrm>
              <a:off x="2793258" y="4911417"/>
              <a:ext cx="3385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n</a:t>
              </a:r>
              <a:endParaRPr lang="ja-JP" altLang="en-US"/>
            </a:p>
          </p:txBody>
        </p:sp>
        <p:grpSp>
          <p:nvGrpSpPr>
            <p:cNvPr id="26" name="図形グループ 173"/>
            <p:cNvGrpSpPr>
              <a:grpSpLocks/>
            </p:cNvGrpSpPr>
            <p:nvPr/>
          </p:nvGrpSpPr>
          <p:grpSpPr bwMode="auto">
            <a:xfrm>
              <a:off x="3329453" y="4364816"/>
              <a:ext cx="314261" cy="955959"/>
              <a:chOff x="1619672" y="476672"/>
              <a:chExt cx="314321" cy="955849"/>
            </a:xfrm>
          </p:grpSpPr>
          <p:cxnSp>
            <p:nvCxnSpPr>
              <p:cNvPr id="35" name="直線コネクタ 34"/>
              <p:cNvCxnSpPr/>
              <p:nvPr/>
            </p:nvCxnSpPr>
            <p:spPr>
              <a:xfrm>
                <a:off x="1764042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38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cxnSp>
          <p:nvCxnSpPr>
            <p:cNvPr id="27" name="直線コネクタ 26"/>
            <p:cNvCxnSpPr/>
            <p:nvPr/>
          </p:nvCxnSpPr>
          <p:spPr bwMode="auto">
            <a:xfrm>
              <a:off x="3664314" y="4653721"/>
              <a:ext cx="0" cy="43335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176"/>
            <p:cNvSpPr txBox="1">
              <a:spLocks noChangeArrowheads="1"/>
            </p:cNvSpPr>
            <p:nvPr/>
          </p:nvSpPr>
          <p:spPr bwMode="auto">
            <a:xfrm>
              <a:off x="3519152" y="4364816"/>
              <a:ext cx="314261" cy="30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H</a:t>
              </a:r>
              <a:endParaRPr lang="ja-JP" altLang="en-US" sz="1400"/>
            </a:p>
          </p:txBody>
        </p:sp>
        <p:sp>
          <p:nvSpPr>
            <p:cNvPr id="29" name="テキスト ボックス 5"/>
            <p:cNvSpPr txBox="1">
              <a:spLocks noChangeArrowheads="1"/>
            </p:cNvSpPr>
            <p:nvPr/>
          </p:nvSpPr>
          <p:spPr bwMode="auto">
            <a:xfrm>
              <a:off x="3276247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-C-C-</a:t>
              </a:r>
              <a:endParaRPr lang="ja-JP" altLang="en-US" sz="1400"/>
            </a:p>
          </p:txBody>
        </p:sp>
        <p:sp>
          <p:nvSpPr>
            <p:cNvPr id="30" name="テキスト ボックス 181"/>
            <p:cNvSpPr txBox="1">
              <a:spLocks noChangeArrowheads="1"/>
            </p:cNvSpPr>
            <p:nvPr/>
          </p:nvSpPr>
          <p:spPr bwMode="auto">
            <a:xfrm>
              <a:off x="3995936" y="4941168"/>
              <a:ext cx="424100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m</a:t>
              </a:r>
              <a:endParaRPr lang="ja-JP" altLang="en-US"/>
            </a:p>
          </p:txBody>
        </p:sp>
        <p:sp>
          <p:nvSpPr>
            <p:cNvPr id="31" name="テキスト ボックス 4"/>
            <p:cNvSpPr txBox="1">
              <a:spLocks noChangeArrowheads="1"/>
            </p:cNvSpPr>
            <p:nvPr/>
          </p:nvSpPr>
          <p:spPr bwMode="auto">
            <a:xfrm>
              <a:off x="3531972" y="5013081"/>
              <a:ext cx="46396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>
                  <a:solidFill>
                    <a:srgbClr val="FF0000"/>
                  </a:solidFill>
                </a:rPr>
                <a:t>OH</a:t>
              </a:r>
              <a:endParaRPr lang="ja-JP" altLang="en-US" sz="1400" b="1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6"/>
            <p:cNvSpPr txBox="1">
              <a:spLocks noChangeArrowheads="1"/>
            </p:cNvSpPr>
            <p:nvPr/>
          </p:nvSpPr>
          <p:spPr bwMode="auto">
            <a:xfrm>
              <a:off x="2915816" y="4653136"/>
              <a:ext cx="2871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-</a:t>
              </a:r>
              <a:endParaRPr lang="ja-JP" altLang="en-US"/>
            </a:p>
          </p:txBody>
        </p:sp>
        <p:sp>
          <p:nvSpPr>
            <p:cNvPr id="33" name="大かっこ 32"/>
            <p:cNvSpPr/>
            <p:nvPr/>
          </p:nvSpPr>
          <p:spPr>
            <a:xfrm>
              <a:off x="3275339" y="4437836"/>
              <a:ext cx="792239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大かっこ 33"/>
            <p:cNvSpPr/>
            <p:nvPr/>
          </p:nvSpPr>
          <p:spPr>
            <a:xfrm>
              <a:off x="2195736" y="4437836"/>
              <a:ext cx="647762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147483647" y="2147483647"/>
          <a:ext cx="8424936" cy="447948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376264"/>
                <a:gridCol w="1912794"/>
                <a:gridCol w="1225445"/>
                <a:gridCol w="1254249"/>
                <a:gridCol w="1656184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EVOH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Nylon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Polyethylene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Parameter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unit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EF-XL</a:t>
                      </a:r>
                    </a:p>
                    <a:p>
                      <a:r>
                        <a:rPr kumimoji="1" lang="en-US" altLang="en-US" dirty="0" smtClean="0"/>
                        <a:t>(Kuraray)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ON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LDPE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Tensile Strength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kg/mm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baseline="30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Young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modulus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kg/mm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baseline="30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360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170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Gas </a:t>
                      </a:r>
                      <a:r>
                        <a:rPr kumimoji="1" lang="en-US" altLang="ja-JP" dirty="0" err="1" smtClean="0"/>
                        <a:t>Parmiability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(N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cc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m/m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baseline="0" dirty="0" smtClean="0"/>
                        <a:t>/</a:t>
                      </a:r>
                      <a:r>
                        <a:rPr kumimoji="1" lang="en-US" altLang="ja-JP" dirty="0" smtClean="0"/>
                        <a:t>day/</a:t>
                      </a:r>
                      <a:r>
                        <a:rPr kumimoji="1" lang="en-US" altLang="ja-JP" dirty="0" err="1" smtClean="0"/>
                        <a:t>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4~8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Melting Temp.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deg</a:t>
                      </a:r>
                      <a:r>
                        <a:rPr kumimoji="1" lang="en-US" altLang="ja-JP" dirty="0" smtClean="0"/>
                        <a:t> 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181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~110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Oil Compatibility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hrs</a:t>
                      </a:r>
                      <a:r>
                        <a:rPr kumimoji="1" lang="en-US" altLang="ja-JP" dirty="0" smtClean="0"/>
                        <a:t> (JIS Z 1515)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infinite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infinite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Transparency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kumimoji="1" lang="en-US" altLang="ja-JP" dirty="0" smtClean="0"/>
                        <a:t>=420nm, 0.1mmt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92%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90%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Hygroscopic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2564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Microwave absorption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Yes</a:t>
                      </a:r>
                      <a:endParaRPr kumimoji="1" lang="ja-JP" altLang="en-US" sz="1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No</a:t>
                      </a:r>
                      <a:endParaRPr kumimoji="1" lang="ja-JP" altLang="en-US" sz="1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No</a:t>
                      </a:r>
                      <a:endParaRPr kumimoji="1" lang="ja-JP" altLang="en-US" sz="1800" baseline="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73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Molecular Structure 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CH-OH]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[CO-(CH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)</a:t>
                      </a:r>
                      <a:r>
                        <a:rPr kumimoji="1" lang="en-US" altLang="ja-JP" sz="1200" baseline="-25000" dirty="0" smtClean="0"/>
                        <a:t>5</a:t>
                      </a:r>
                      <a:r>
                        <a:rPr kumimoji="1" lang="en-US" altLang="ja-JP" sz="1200" dirty="0" smtClean="0"/>
                        <a:t>-NH]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baseline="0" dirty="0" smtClean="0"/>
                        <a:t>]</a:t>
                      </a:r>
                      <a:endParaRPr kumimoji="1" lang="ja-JP" altLang="en-US" sz="1200" baseline="0" dirty="0" smtClean="0"/>
                    </a:p>
                    <a:p>
                      <a:endParaRPr kumimoji="1" lang="ja-JP" altLang="en-US" sz="1200" baseline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5299" name="テキスト ボックス 1"/>
          <p:cNvSpPr txBox="1">
            <a:spLocks noChangeArrowheads="1"/>
          </p:cNvSpPr>
          <p:nvPr/>
        </p:nvSpPr>
        <p:spPr bwMode="auto">
          <a:xfrm>
            <a:off x="294887" y="2224287"/>
            <a:ext cx="837936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ja-JP" altLang="en-US" b="1" dirty="0" smtClean="0">
                <a:solidFill>
                  <a:srgbClr val="660066"/>
                </a:solidFill>
              </a:rPr>
              <a:t>* </a:t>
            </a:r>
            <a:r>
              <a:rPr lang="en-US" altLang="ja-JP" b="1" dirty="0" smtClean="0">
                <a:solidFill>
                  <a:srgbClr val="660066"/>
                </a:solidFill>
              </a:rPr>
              <a:t>As </a:t>
            </a:r>
            <a:r>
              <a:rPr lang="en-US" altLang="ja-JP" b="1" dirty="0">
                <a:solidFill>
                  <a:srgbClr val="660066"/>
                </a:solidFill>
              </a:rPr>
              <a:t>strong as </a:t>
            </a:r>
            <a:r>
              <a:rPr lang="en-US" altLang="ja-JP" b="1" dirty="0" smtClean="0">
                <a:solidFill>
                  <a:srgbClr val="660066"/>
                </a:solidFill>
              </a:rPr>
              <a:t>Nylon. </a:t>
            </a: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 However</a:t>
            </a:r>
            <a:r>
              <a:rPr lang="en-US" altLang="ja-JP" b="1" dirty="0">
                <a:solidFill>
                  <a:srgbClr val="660066"/>
                </a:solidFill>
              </a:rPr>
              <a:t>,</a:t>
            </a:r>
            <a:r>
              <a:rPr lang="en-US" altLang="ja-JP" b="1" dirty="0" smtClean="0">
                <a:solidFill>
                  <a:srgbClr val="660066"/>
                </a:solidFill>
              </a:rPr>
              <a:t> the max. thickness = 15</a:t>
            </a:r>
            <a:r>
              <a:rPr lang="en-US" altLang="ja-JP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smtClean="0">
                <a:solidFill>
                  <a:srgbClr val="660066"/>
                </a:solidFill>
              </a:rPr>
              <a:t>m </a:t>
            </a:r>
            <a:r>
              <a:rPr lang="en-US" altLang="ja-JP" b="1" dirty="0" smtClean="0">
                <a:solidFill>
                  <a:srgbClr val="660066"/>
                </a:solidFill>
                <a:sym typeface="Wingdings"/>
              </a:rPr>
              <a:t> multi layer film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 Better </a:t>
            </a:r>
            <a:r>
              <a:rPr lang="en-US" altLang="ja-JP" b="1" dirty="0">
                <a:solidFill>
                  <a:srgbClr val="660066"/>
                </a:solidFill>
              </a:rPr>
              <a:t>transparency than Nylon, </a:t>
            </a: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 Good </a:t>
            </a:r>
            <a:r>
              <a:rPr lang="en-US" altLang="ja-JP" b="1" dirty="0">
                <a:solidFill>
                  <a:srgbClr val="660066"/>
                </a:solidFill>
              </a:rPr>
              <a:t>oil compatibility.  </a:t>
            </a: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 Very good gas barrier (</a:t>
            </a:r>
            <a:r>
              <a:rPr lang="en-US" altLang="ja-JP" b="1" dirty="0" err="1" smtClean="0">
                <a:solidFill>
                  <a:srgbClr val="660066"/>
                </a:solidFill>
              </a:rPr>
              <a:t>Rn</a:t>
            </a:r>
            <a:r>
              <a:rPr lang="en-US" altLang="ja-JP" b="1" dirty="0" smtClean="0">
                <a:solidFill>
                  <a:srgbClr val="660066"/>
                </a:solidFill>
              </a:rPr>
              <a:t> protection)</a:t>
            </a:r>
            <a:endParaRPr lang="en-US" altLang="ja-JP" b="1" dirty="0">
              <a:solidFill>
                <a:srgbClr val="660066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 RF </a:t>
            </a:r>
            <a:r>
              <a:rPr lang="en-US" altLang="ja-JP" b="1" dirty="0">
                <a:solidFill>
                  <a:srgbClr val="660066"/>
                </a:solidFill>
              </a:rPr>
              <a:t>welding possible</a:t>
            </a:r>
          </a:p>
          <a:p>
            <a:pPr>
              <a:spcAft>
                <a:spcPts val="600"/>
              </a:spcAft>
            </a:pPr>
            <a:r>
              <a:rPr lang="en-US" altLang="ja-JP" b="1" dirty="0" smtClean="0">
                <a:solidFill>
                  <a:srgbClr val="660066"/>
                </a:solidFill>
              </a:rPr>
              <a:t>*</a:t>
            </a:r>
            <a:r>
              <a:rPr lang="ja-JP" altLang="en-US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Good</a:t>
            </a:r>
            <a:r>
              <a:rPr lang="ja-JP" altLang="en-US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err="1" smtClean="0">
                <a:solidFill>
                  <a:srgbClr val="660066"/>
                </a:solidFill>
              </a:rPr>
              <a:t>hygroscopicity</a:t>
            </a:r>
            <a:r>
              <a:rPr lang="ja-JP" altLang="en-US" b="1" dirty="0" smtClean="0">
                <a:solidFill>
                  <a:srgbClr val="660066"/>
                </a:solidFill>
              </a:rPr>
              <a:t> </a:t>
            </a:r>
            <a:r>
              <a:rPr lang="ja-JP" altLang="en-US" b="1" dirty="0">
                <a:solidFill>
                  <a:srgbClr val="660066"/>
                </a:solidFill>
                <a:sym typeface="Wingdings" charset="0"/>
              </a:rPr>
              <a:t> 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antistatic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ja-JP" altLang="en-US" b="1" dirty="0">
                <a:solidFill>
                  <a:srgbClr val="660066"/>
                </a:solidFill>
              </a:rPr>
              <a:t> </a:t>
            </a:r>
            <a:r>
              <a:rPr lang="ja-JP" altLang="en-US" b="1" dirty="0">
                <a:solidFill>
                  <a:srgbClr val="660066"/>
                </a:solidFill>
                <a:sym typeface="Wingdings" charset="0"/>
              </a:rPr>
              <a:t> 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prevent</a:t>
            </a:r>
            <a:r>
              <a:rPr lang="ja-JP" altLang="en-US" b="1" dirty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dust</a:t>
            </a:r>
            <a:r>
              <a:rPr lang="ja-JP" altLang="en-US" b="1" dirty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collection</a:t>
            </a:r>
            <a:endParaRPr lang="en-US" altLang="ja-JP" b="1" dirty="0">
              <a:solidFill>
                <a:srgbClr val="660066"/>
              </a:solidFill>
            </a:endParaRPr>
          </a:p>
        </p:txBody>
      </p:sp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611188" y="188913"/>
            <a:ext cx="7942262" cy="52228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Our Magic Film : Ethylene Vinyl Alcohol (</a:t>
            </a:r>
            <a:r>
              <a:rPr lang="en-US" altLang="ja-JP" sz="2800" b="1">
                <a:solidFill>
                  <a:srgbClr val="FF0000"/>
                </a:solidFill>
              </a:rPr>
              <a:t>EVOH</a:t>
            </a:r>
            <a:r>
              <a:rPr lang="en-US" altLang="ja-JP" sz="2800" b="1">
                <a:solidFill>
                  <a:srgbClr val="0000FF"/>
                </a:solidFill>
              </a:rPr>
              <a:t>)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grpSp>
        <p:nvGrpSpPr>
          <p:cNvPr id="5" name="図形グループ 4"/>
          <p:cNvGrpSpPr>
            <a:grpSpLocks/>
          </p:cNvGrpSpPr>
          <p:nvPr/>
        </p:nvGrpSpPr>
        <p:grpSpPr bwMode="auto">
          <a:xfrm>
            <a:off x="2840905" y="909244"/>
            <a:ext cx="2224088" cy="1038225"/>
            <a:chOff x="2195736" y="4364816"/>
            <a:chExt cx="2224300" cy="1038154"/>
          </a:xfrm>
        </p:grpSpPr>
        <p:grpSp>
          <p:nvGrpSpPr>
            <p:cNvPr id="7" name="図形グループ 173"/>
            <p:cNvGrpSpPr>
              <a:grpSpLocks/>
            </p:cNvGrpSpPr>
            <p:nvPr/>
          </p:nvGrpSpPr>
          <p:grpSpPr bwMode="auto">
            <a:xfrm>
              <a:off x="2270712" y="4364816"/>
              <a:ext cx="314261" cy="955959"/>
              <a:chOff x="1619672" y="476672"/>
              <a:chExt cx="314321" cy="955849"/>
            </a:xfrm>
          </p:grpSpPr>
          <p:cxnSp>
            <p:nvCxnSpPr>
              <p:cNvPr id="26" name="直線コネクタ 25"/>
              <p:cNvCxnSpPr/>
              <p:nvPr/>
            </p:nvCxnSpPr>
            <p:spPr>
              <a:xfrm>
                <a:off x="176381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8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8" name="図形グループ 174"/>
            <p:cNvGrpSpPr>
              <a:grpSpLocks/>
            </p:cNvGrpSpPr>
            <p:nvPr/>
          </p:nvGrpSpPr>
          <p:grpSpPr bwMode="auto">
            <a:xfrm>
              <a:off x="2460411" y="4364816"/>
              <a:ext cx="314261" cy="955959"/>
              <a:chOff x="1619672" y="476672"/>
              <a:chExt cx="314321" cy="955849"/>
            </a:xfrm>
          </p:grpSpPr>
          <p:cxnSp>
            <p:nvCxnSpPr>
              <p:cNvPr id="23" name="直線コネクタ 22"/>
              <p:cNvCxnSpPr/>
              <p:nvPr/>
            </p:nvCxnSpPr>
            <p:spPr>
              <a:xfrm>
                <a:off x="176463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17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5" name="テキスト ボックス 17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sp>
          <p:nvSpPr>
            <p:cNvPr id="9" name="テキスト ボックス 5"/>
            <p:cNvSpPr txBox="1">
              <a:spLocks noChangeArrowheads="1"/>
            </p:cNvSpPr>
            <p:nvPr/>
          </p:nvSpPr>
          <p:spPr bwMode="auto">
            <a:xfrm>
              <a:off x="2217506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dirty="0"/>
                <a:t>-C-C-</a:t>
              </a:r>
              <a:endParaRPr lang="ja-JP" altLang="en-US" sz="1400" dirty="0"/>
            </a:p>
          </p:txBody>
        </p:sp>
        <p:sp>
          <p:nvSpPr>
            <p:cNvPr id="10" name="テキスト ボックス 3"/>
            <p:cNvSpPr txBox="1">
              <a:spLocks noChangeArrowheads="1"/>
            </p:cNvSpPr>
            <p:nvPr/>
          </p:nvSpPr>
          <p:spPr bwMode="auto">
            <a:xfrm>
              <a:off x="2793258" y="4911417"/>
              <a:ext cx="3385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n</a:t>
              </a:r>
              <a:endParaRPr lang="ja-JP" altLang="en-US"/>
            </a:p>
          </p:txBody>
        </p:sp>
        <p:grpSp>
          <p:nvGrpSpPr>
            <p:cNvPr id="11" name="図形グループ 173"/>
            <p:cNvGrpSpPr>
              <a:grpSpLocks/>
            </p:cNvGrpSpPr>
            <p:nvPr/>
          </p:nvGrpSpPr>
          <p:grpSpPr bwMode="auto">
            <a:xfrm>
              <a:off x="3329453" y="4364816"/>
              <a:ext cx="314261" cy="955959"/>
              <a:chOff x="1619672" y="476672"/>
              <a:chExt cx="314321" cy="955849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1764042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22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cxnSp>
          <p:nvCxnSpPr>
            <p:cNvPr id="12" name="直線コネクタ 11"/>
            <p:cNvCxnSpPr/>
            <p:nvPr/>
          </p:nvCxnSpPr>
          <p:spPr bwMode="auto">
            <a:xfrm>
              <a:off x="3664314" y="4653721"/>
              <a:ext cx="0" cy="43335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76"/>
            <p:cNvSpPr txBox="1">
              <a:spLocks noChangeArrowheads="1"/>
            </p:cNvSpPr>
            <p:nvPr/>
          </p:nvSpPr>
          <p:spPr bwMode="auto">
            <a:xfrm>
              <a:off x="3519152" y="4364816"/>
              <a:ext cx="314261" cy="30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H</a:t>
              </a:r>
              <a:endParaRPr lang="ja-JP" altLang="en-US" sz="1400"/>
            </a:p>
          </p:txBody>
        </p:sp>
        <p:sp>
          <p:nvSpPr>
            <p:cNvPr id="14" name="テキスト ボックス 5"/>
            <p:cNvSpPr txBox="1">
              <a:spLocks noChangeArrowheads="1"/>
            </p:cNvSpPr>
            <p:nvPr/>
          </p:nvSpPr>
          <p:spPr bwMode="auto">
            <a:xfrm>
              <a:off x="3276247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-C-C-</a:t>
              </a:r>
              <a:endParaRPr lang="ja-JP" altLang="en-US" sz="1400"/>
            </a:p>
          </p:txBody>
        </p:sp>
        <p:sp>
          <p:nvSpPr>
            <p:cNvPr id="15" name="テキスト ボックス 181"/>
            <p:cNvSpPr txBox="1">
              <a:spLocks noChangeArrowheads="1"/>
            </p:cNvSpPr>
            <p:nvPr/>
          </p:nvSpPr>
          <p:spPr bwMode="auto">
            <a:xfrm>
              <a:off x="3995936" y="4941168"/>
              <a:ext cx="424100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m</a:t>
              </a:r>
              <a:endParaRPr lang="ja-JP" altLang="en-US"/>
            </a:p>
          </p:txBody>
        </p:sp>
        <p:sp>
          <p:nvSpPr>
            <p:cNvPr id="16" name="テキスト ボックス 4"/>
            <p:cNvSpPr txBox="1">
              <a:spLocks noChangeArrowheads="1"/>
            </p:cNvSpPr>
            <p:nvPr/>
          </p:nvSpPr>
          <p:spPr bwMode="auto">
            <a:xfrm>
              <a:off x="3531972" y="5013081"/>
              <a:ext cx="46396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>
                  <a:solidFill>
                    <a:srgbClr val="FF0000"/>
                  </a:solidFill>
                </a:rPr>
                <a:t>OH</a:t>
              </a:r>
              <a:endParaRPr lang="ja-JP" altLang="en-US" sz="1400" b="1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6"/>
            <p:cNvSpPr txBox="1">
              <a:spLocks noChangeArrowheads="1"/>
            </p:cNvSpPr>
            <p:nvPr/>
          </p:nvSpPr>
          <p:spPr bwMode="auto">
            <a:xfrm>
              <a:off x="2915816" y="4653136"/>
              <a:ext cx="2871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-</a:t>
              </a:r>
              <a:endParaRPr lang="ja-JP" altLang="en-US"/>
            </a:p>
          </p:txBody>
        </p:sp>
        <p:sp>
          <p:nvSpPr>
            <p:cNvPr id="18" name="大かっこ 17"/>
            <p:cNvSpPr/>
            <p:nvPr/>
          </p:nvSpPr>
          <p:spPr>
            <a:xfrm>
              <a:off x="3275339" y="4437836"/>
              <a:ext cx="792239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" name="大かっこ 18"/>
            <p:cNvSpPr/>
            <p:nvPr/>
          </p:nvSpPr>
          <p:spPr>
            <a:xfrm>
              <a:off x="2195736" y="4437836"/>
              <a:ext cx="647762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5427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427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54C198E-F9DB-7B4A-AD5A-FDA17AA236DF}" type="slidenum">
              <a:rPr lang="en-US" altLang="ja-JP" sz="1400"/>
              <a:pPr/>
              <a:t>37</a:t>
            </a:fld>
            <a:endParaRPr lang="en-US" altLang="ja-JP" sz="1400"/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2147483647" y="2147483647"/>
          <a:ext cx="8424936" cy="447948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376264"/>
                <a:gridCol w="1912794"/>
                <a:gridCol w="1225445"/>
                <a:gridCol w="1254249"/>
                <a:gridCol w="1656184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EVOH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Nylon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Polyethylene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Parameter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unit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EF-XL</a:t>
                      </a:r>
                    </a:p>
                    <a:p>
                      <a:r>
                        <a:rPr kumimoji="1" lang="en-US" altLang="en-US" dirty="0" smtClean="0"/>
                        <a:t>(Kuraray)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ON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LDPE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Tensile Strength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kg/mm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baseline="30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21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Young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modulus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kg/mm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baseline="30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360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170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Gas </a:t>
                      </a:r>
                      <a:r>
                        <a:rPr kumimoji="1" lang="en-US" altLang="ja-JP" dirty="0" err="1" smtClean="0"/>
                        <a:t>Parmiability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(N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cc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m/m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baseline="0" dirty="0" smtClean="0"/>
                        <a:t>/</a:t>
                      </a:r>
                      <a:r>
                        <a:rPr kumimoji="1" lang="en-US" altLang="ja-JP" dirty="0" smtClean="0"/>
                        <a:t>day/</a:t>
                      </a:r>
                      <a:r>
                        <a:rPr kumimoji="1" lang="en-US" altLang="ja-JP" dirty="0" err="1" smtClean="0"/>
                        <a:t>atm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4~8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Melting Temp.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deg</a:t>
                      </a:r>
                      <a:r>
                        <a:rPr kumimoji="1" lang="en-US" altLang="ja-JP" dirty="0" smtClean="0"/>
                        <a:t> 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181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~110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Oil Compatibility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hrs</a:t>
                      </a:r>
                      <a:r>
                        <a:rPr kumimoji="1" lang="en-US" altLang="ja-JP" dirty="0" smtClean="0"/>
                        <a:t> (JIS Z 1515)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infinite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infinite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Transparency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kumimoji="1" lang="en-US" altLang="ja-JP" dirty="0" smtClean="0"/>
                        <a:t>=420nm, 0.1mmt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92%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90%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Hygroscopic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2564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Microwave absorption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Yes</a:t>
                      </a:r>
                      <a:endParaRPr kumimoji="1" lang="ja-JP" altLang="en-US" sz="1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No</a:t>
                      </a:r>
                      <a:endParaRPr kumimoji="1" lang="ja-JP" altLang="en-US" sz="1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No</a:t>
                      </a:r>
                      <a:endParaRPr kumimoji="1" lang="ja-JP" altLang="en-US" sz="1800" baseline="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73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Molecular Structure 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CH-OH]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[CO-(CH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)</a:t>
                      </a:r>
                      <a:r>
                        <a:rPr kumimoji="1" lang="en-US" altLang="ja-JP" sz="1200" baseline="-25000" dirty="0" smtClean="0"/>
                        <a:t>5</a:t>
                      </a:r>
                      <a:r>
                        <a:rPr kumimoji="1" lang="en-US" altLang="ja-JP" sz="1200" dirty="0" smtClean="0"/>
                        <a:t>-NH]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[CH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CH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baseline="0" dirty="0" smtClean="0"/>
                        <a:t>]</a:t>
                      </a:r>
                      <a:endParaRPr kumimoji="1" lang="ja-JP" altLang="en-US" sz="1200" baseline="0" dirty="0" smtClean="0"/>
                    </a:p>
                    <a:p>
                      <a:endParaRPr kumimoji="1" lang="ja-JP" altLang="en-US" sz="1200" baseline="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175365"/>
              </p:ext>
            </p:extLst>
          </p:nvPr>
        </p:nvGraphicFramePr>
        <p:xfrm>
          <a:off x="539552" y="2204864"/>
          <a:ext cx="7992885" cy="373010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88232"/>
                <a:gridCol w="2160240"/>
                <a:gridCol w="1080120"/>
                <a:gridCol w="1065716"/>
                <a:gridCol w="159857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Item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Unit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EF-XL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ON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LDPE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EVOH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Nylon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Times"/>
                          <a:cs typeface="Times"/>
                        </a:rPr>
                        <a:t>Polyethylen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tensile strength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kg/mm</a:t>
                      </a:r>
                      <a:r>
                        <a:rPr kumimoji="1" lang="en-US" altLang="ja-JP" baseline="30000" dirty="0" smtClean="0">
                          <a:latin typeface="Times"/>
                          <a:cs typeface="Times"/>
                        </a:rPr>
                        <a:t>2</a:t>
                      </a:r>
                      <a:endParaRPr kumimoji="1" lang="ja-JP" altLang="en-US" baseline="300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21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40778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Young's modulus</a:t>
                      </a:r>
                      <a:endParaRPr kumimoji="1" lang="ja-JP" altLang="en-US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kg/mm</a:t>
                      </a:r>
                      <a:r>
                        <a:rPr kumimoji="1" lang="en-US" altLang="ja-JP" baseline="30000" dirty="0" smtClean="0">
                          <a:latin typeface="Times"/>
                          <a:cs typeface="Time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170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15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322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err="1" smtClean="0">
                          <a:latin typeface="Times"/>
                          <a:cs typeface="Times"/>
                        </a:rPr>
                        <a:t>hygroscopicity</a:t>
                      </a:r>
                      <a:endParaRPr kumimoji="1" lang="ja-JP" altLang="en-US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4.0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0.2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gas permeability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cc/m</a:t>
                      </a:r>
                      <a:r>
                        <a:rPr kumimoji="1" lang="en-US" altLang="ja-JP" baseline="30000" dirty="0" smtClean="0">
                          <a:latin typeface="Times"/>
                          <a:cs typeface="Times"/>
                        </a:rPr>
                        <a:t>2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/day/</a:t>
                      </a:r>
                      <a:r>
                        <a:rPr kumimoji="1" lang="en-US" altLang="ja-JP" dirty="0" err="1" smtClean="0">
                          <a:latin typeface="Times"/>
                          <a:cs typeface="Times"/>
                        </a:rPr>
                        <a:t>atm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  (O</a:t>
                      </a:r>
                      <a:r>
                        <a:rPr kumimoji="1" lang="en-US" altLang="ja-JP" baseline="-25000" dirty="0" smtClean="0">
                          <a:latin typeface="Times"/>
                          <a:cs typeface="Times"/>
                        </a:rPr>
                        <a:t>2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)</a:t>
                      </a:r>
                      <a:endParaRPr kumimoji="1" lang="ja-JP" altLang="en-US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0.3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50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2700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Oil Compatibility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Times"/>
                          <a:cs typeface="Times"/>
                        </a:rPr>
                        <a:t>hrs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 (JIS 2 1515)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Infinite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Infinite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melting temp.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Times"/>
                          <a:cs typeface="Times"/>
                        </a:rPr>
                        <a:t>deg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 C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181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220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~110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transparency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l=420nm,</a:t>
                      </a:r>
                      <a:r>
                        <a:rPr kumimoji="1" lang="ja-JP" altLang="en-US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t=0.1mm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92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80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90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RF welding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Yes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No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Times"/>
                          <a:cs typeface="Times"/>
                        </a:rPr>
                        <a:t>No</a:t>
                      </a:r>
                      <a:endParaRPr kumimoji="1" lang="ja-JP" altLang="en-US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280" name="テキスト ボックス 3"/>
          <p:cNvSpPr txBox="1">
            <a:spLocks noChangeArrowheads="1"/>
          </p:cNvSpPr>
          <p:nvPr/>
        </p:nvSpPr>
        <p:spPr bwMode="auto">
          <a:xfrm>
            <a:off x="1239838" y="12700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EVOH</a:t>
            </a:r>
            <a:endParaRPr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787900" y="2060575"/>
            <a:ext cx="1079500" cy="3960813"/>
          </a:xfrm>
          <a:prstGeom prst="round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Times"/>
              <a:cs typeface="Times"/>
            </a:endParaRPr>
          </a:p>
        </p:txBody>
      </p:sp>
      <p:grpSp>
        <p:nvGrpSpPr>
          <p:cNvPr id="33" name="図形グループ 32"/>
          <p:cNvGrpSpPr>
            <a:grpSpLocks/>
          </p:cNvGrpSpPr>
          <p:nvPr/>
        </p:nvGrpSpPr>
        <p:grpSpPr bwMode="auto">
          <a:xfrm>
            <a:off x="2574205" y="960044"/>
            <a:ext cx="2224088" cy="1038225"/>
            <a:chOff x="2195736" y="4364816"/>
            <a:chExt cx="2224300" cy="1038154"/>
          </a:xfrm>
        </p:grpSpPr>
        <p:grpSp>
          <p:nvGrpSpPr>
            <p:cNvPr id="34" name="図形グループ 173"/>
            <p:cNvGrpSpPr>
              <a:grpSpLocks/>
            </p:cNvGrpSpPr>
            <p:nvPr/>
          </p:nvGrpSpPr>
          <p:grpSpPr bwMode="auto">
            <a:xfrm>
              <a:off x="2270712" y="4364816"/>
              <a:ext cx="314261" cy="955959"/>
              <a:chOff x="1619672" y="476672"/>
              <a:chExt cx="314321" cy="955849"/>
            </a:xfrm>
          </p:grpSpPr>
          <p:cxnSp>
            <p:nvCxnSpPr>
              <p:cNvPr id="53" name="直線コネクタ 52"/>
              <p:cNvCxnSpPr/>
              <p:nvPr/>
            </p:nvCxnSpPr>
            <p:spPr>
              <a:xfrm>
                <a:off x="176381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55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grpSp>
          <p:nvGrpSpPr>
            <p:cNvPr id="35" name="図形グループ 174"/>
            <p:cNvGrpSpPr>
              <a:grpSpLocks/>
            </p:cNvGrpSpPr>
            <p:nvPr/>
          </p:nvGrpSpPr>
          <p:grpSpPr bwMode="auto">
            <a:xfrm>
              <a:off x="2460411" y="4364816"/>
              <a:ext cx="314261" cy="955959"/>
              <a:chOff x="1619672" y="476672"/>
              <a:chExt cx="314321" cy="955849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>
                <a:off x="1764639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176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52" name="テキスト ボックス 177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sp>
          <p:nvSpPr>
            <p:cNvPr id="36" name="テキスト ボックス 5"/>
            <p:cNvSpPr txBox="1">
              <a:spLocks noChangeArrowheads="1"/>
            </p:cNvSpPr>
            <p:nvPr/>
          </p:nvSpPr>
          <p:spPr bwMode="auto">
            <a:xfrm>
              <a:off x="2217506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-C-C-</a:t>
              </a:r>
              <a:endParaRPr lang="ja-JP" altLang="en-US" sz="1400"/>
            </a:p>
          </p:txBody>
        </p:sp>
        <p:sp>
          <p:nvSpPr>
            <p:cNvPr id="37" name="テキスト ボックス 3"/>
            <p:cNvSpPr txBox="1">
              <a:spLocks noChangeArrowheads="1"/>
            </p:cNvSpPr>
            <p:nvPr/>
          </p:nvSpPr>
          <p:spPr bwMode="auto">
            <a:xfrm>
              <a:off x="2793258" y="4911417"/>
              <a:ext cx="3385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n</a:t>
              </a:r>
              <a:endParaRPr lang="ja-JP" altLang="en-US"/>
            </a:p>
          </p:txBody>
        </p:sp>
        <p:grpSp>
          <p:nvGrpSpPr>
            <p:cNvPr id="38" name="図形グループ 173"/>
            <p:cNvGrpSpPr>
              <a:grpSpLocks/>
            </p:cNvGrpSpPr>
            <p:nvPr/>
          </p:nvGrpSpPr>
          <p:grpSpPr bwMode="auto">
            <a:xfrm>
              <a:off x="3329453" y="4364816"/>
              <a:ext cx="314261" cy="955959"/>
              <a:chOff x="1619672" y="476672"/>
              <a:chExt cx="314321" cy="955849"/>
            </a:xfrm>
          </p:grpSpPr>
          <p:cxnSp>
            <p:nvCxnSpPr>
              <p:cNvPr id="47" name="直線コネクタ 46"/>
              <p:cNvCxnSpPr/>
              <p:nvPr/>
            </p:nvCxnSpPr>
            <p:spPr>
              <a:xfrm>
                <a:off x="1764042" y="762370"/>
                <a:ext cx="0" cy="43489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619672" y="476672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  <p:sp>
            <p:nvSpPr>
              <p:cNvPr id="49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1124744"/>
                <a:ext cx="3143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H</a:t>
                </a:r>
                <a:endParaRPr lang="ja-JP" altLang="en-US" sz="1400"/>
              </a:p>
            </p:txBody>
          </p:sp>
        </p:grpSp>
        <p:cxnSp>
          <p:nvCxnSpPr>
            <p:cNvPr id="39" name="直線コネクタ 38"/>
            <p:cNvCxnSpPr/>
            <p:nvPr/>
          </p:nvCxnSpPr>
          <p:spPr bwMode="auto">
            <a:xfrm>
              <a:off x="3664314" y="4653721"/>
              <a:ext cx="0" cy="43335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176"/>
            <p:cNvSpPr txBox="1">
              <a:spLocks noChangeArrowheads="1"/>
            </p:cNvSpPr>
            <p:nvPr/>
          </p:nvSpPr>
          <p:spPr bwMode="auto">
            <a:xfrm>
              <a:off x="3519152" y="4364816"/>
              <a:ext cx="314261" cy="30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H</a:t>
              </a:r>
              <a:endParaRPr lang="ja-JP" altLang="en-US" sz="1400"/>
            </a:p>
          </p:txBody>
        </p:sp>
        <p:sp>
          <p:nvSpPr>
            <p:cNvPr id="41" name="テキスト ボックス 5"/>
            <p:cNvSpPr txBox="1">
              <a:spLocks noChangeArrowheads="1"/>
            </p:cNvSpPr>
            <p:nvPr/>
          </p:nvSpPr>
          <p:spPr bwMode="auto">
            <a:xfrm>
              <a:off x="3276247" y="4717530"/>
              <a:ext cx="603577" cy="307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/>
                <a:t>-C-C-</a:t>
              </a:r>
              <a:endParaRPr lang="ja-JP" altLang="en-US" sz="1400"/>
            </a:p>
          </p:txBody>
        </p:sp>
        <p:sp>
          <p:nvSpPr>
            <p:cNvPr id="42" name="テキスト ボックス 181"/>
            <p:cNvSpPr txBox="1">
              <a:spLocks noChangeArrowheads="1"/>
            </p:cNvSpPr>
            <p:nvPr/>
          </p:nvSpPr>
          <p:spPr bwMode="auto">
            <a:xfrm>
              <a:off x="3995936" y="4941168"/>
              <a:ext cx="424100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m</a:t>
              </a:r>
              <a:endParaRPr lang="ja-JP" altLang="en-US"/>
            </a:p>
          </p:txBody>
        </p:sp>
        <p:sp>
          <p:nvSpPr>
            <p:cNvPr id="43" name="テキスト ボックス 4"/>
            <p:cNvSpPr txBox="1">
              <a:spLocks noChangeArrowheads="1"/>
            </p:cNvSpPr>
            <p:nvPr/>
          </p:nvSpPr>
          <p:spPr bwMode="auto">
            <a:xfrm>
              <a:off x="3531972" y="5013081"/>
              <a:ext cx="46396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>
                  <a:solidFill>
                    <a:srgbClr val="FF0000"/>
                  </a:solidFill>
                </a:rPr>
                <a:t>OH</a:t>
              </a:r>
              <a:endParaRPr lang="ja-JP" altLang="en-US" sz="1400" b="1">
                <a:solidFill>
                  <a:srgbClr val="FF0000"/>
                </a:solidFill>
              </a:endParaRPr>
            </a:p>
          </p:txBody>
        </p:sp>
        <p:sp>
          <p:nvSpPr>
            <p:cNvPr id="44" name="テキスト ボックス 6"/>
            <p:cNvSpPr txBox="1">
              <a:spLocks noChangeArrowheads="1"/>
            </p:cNvSpPr>
            <p:nvPr/>
          </p:nvSpPr>
          <p:spPr bwMode="auto">
            <a:xfrm>
              <a:off x="2915816" y="4653136"/>
              <a:ext cx="287182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-</a:t>
              </a:r>
              <a:endParaRPr lang="ja-JP" altLang="en-US"/>
            </a:p>
          </p:txBody>
        </p:sp>
        <p:sp>
          <p:nvSpPr>
            <p:cNvPr id="45" name="大かっこ 44"/>
            <p:cNvSpPr/>
            <p:nvPr/>
          </p:nvSpPr>
          <p:spPr>
            <a:xfrm>
              <a:off x="3275339" y="4437836"/>
              <a:ext cx="792239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6" name="大かっこ 45"/>
            <p:cNvSpPr/>
            <p:nvPr/>
          </p:nvSpPr>
          <p:spPr>
            <a:xfrm>
              <a:off x="2195736" y="4437836"/>
              <a:ext cx="647762" cy="863541"/>
            </a:xfrm>
            <a:prstGeom prst="bracketPair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56" name="テキスト ボックス 2"/>
          <p:cNvSpPr txBox="1">
            <a:spLocks noChangeArrowheads="1"/>
          </p:cNvSpPr>
          <p:nvPr/>
        </p:nvSpPr>
        <p:spPr bwMode="auto">
          <a:xfrm>
            <a:off x="611188" y="188913"/>
            <a:ext cx="7942262" cy="52228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Our Magic Film : Ethylene Vinyl Alcohol (</a:t>
            </a:r>
            <a:r>
              <a:rPr lang="en-US" altLang="ja-JP" sz="2800" b="1">
                <a:solidFill>
                  <a:srgbClr val="FF0000"/>
                </a:solidFill>
              </a:rPr>
              <a:t>EVOH</a:t>
            </a:r>
            <a:r>
              <a:rPr lang="en-US" altLang="ja-JP" sz="2800" b="1">
                <a:solidFill>
                  <a:srgbClr val="0000FF"/>
                </a:solidFill>
              </a:rPr>
              <a:t>)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日付プレースホルダー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15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16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F97B85D-52A3-6342-8A57-5B2E4B3513C3}" type="slidenum">
              <a:rPr lang="en-US" altLang="ja-JP" sz="1400"/>
              <a:pPr/>
              <a:t>38</a:t>
            </a:fld>
            <a:endParaRPr lang="en-US" altLang="ja-JP" sz="1400"/>
          </a:p>
        </p:txBody>
      </p:sp>
      <p:sp>
        <p:nvSpPr>
          <p:cNvPr id="17" name="テキスト ボックス 7"/>
          <p:cNvSpPr txBox="1">
            <a:spLocks noChangeArrowheads="1"/>
          </p:cNvSpPr>
          <p:nvPr/>
        </p:nvSpPr>
        <p:spPr bwMode="auto">
          <a:xfrm>
            <a:off x="5148263" y="1700213"/>
            <a:ext cx="330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>
                <a:solidFill>
                  <a:srgbClr val="008000"/>
                </a:solidFill>
              </a:rPr>
              <a:t>U in PMT glass </a:t>
            </a:r>
            <a:r>
              <a:rPr lang="en-US" altLang="ja-JP" b="1">
                <a:solidFill>
                  <a:srgbClr val="008000"/>
                </a:solidFill>
                <a:sym typeface="Wingdings" charset="0"/>
              </a:rPr>
              <a:t> Rn </a:t>
            </a:r>
          </a:p>
          <a:p>
            <a:r>
              <a:rPr lang="en-US" altLang="ja-JP" b="1">
                <a:solidFill>
                  <a:srgbClr val="008000"/>
                </a:solidFill>
                <a:sym typeface="Wingdings" charset="0"/>
              </a:rPr>
              <a:t>     Balloon film  LS</a:t>
            </a:r>
            <a:endParaRPr lang="ja-JP" altLang="en-US" b="1">
              <a:solidFill>
                <a:srgbClr val="008000"/>
              </a:solidFill>
            </a:endParaRPr>
          </a:p>
        </p:txBody>
      </p:sp>
      <p:grpSp>
        <p:nvGrpSpPr>
          <p:cNvPr id="18" name="図形グループ 17"/>
          <p:cNvGrpSpPr>
            <a:grpSpLocks/>
          </p:cNvGrpSpPr>
          <p:nvPr/>
        </p:nvGrpSpPr>
        <p:grpSpPr bwMode="auto">
          <a:xfrm>
            <a:off x="5508625" y="2924175"/>
            <a:ext cx="2520950" cy="2592388"/>
            <a:chOff x="5940152" y="2420888"/>
            <a:chExt cx="2520950" cy="2592387"/>
          </a:xfrm>
        </p:grpSpPr>
        <p:pic>
          <p:nvPicPr>
            <p:cNvPr id="19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420888"/>
              <a:ext cx="2520950" cy="2592387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6"/>
            <p:cNvSpPr txBox="1">
              <a:spLocks noChangeArrowheads="1"/>
            </p:cNvSpPr>
            <p:nvPr/>
          </p:nvSpPr>
          <p:spPr bwMode="auto">
            <a:xfrm>
              <a:off x="6876777" y="3903613"/>
              <a:ext cx="544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/>
                <a:t>Rn</a:t>
              </a:r>
              <a:endParaRPr lang="ja-JP" altLang="en-US"/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>
              <a:off x="6732315" y="3716288"/>
              <a:ext cx="1243012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乗算記号 21"/>
            <p:cNvSpPr/>
            <p:nvPr/>
          </p:nvSpPr>
          <p:spPr>
            <a:xfrm>
              <a:off x="7219677" y="3428951"/>
              <a:ext cx="576263" cy="576262"/>
            </a:xfrm>
            <a:prstGeom prst="mathMultiply">
              <a:avLst>
                <a:gd name="adj1" fmla="val 1029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3" name="テキスト ボックス 12"/>
          <p:cNvSpPr txBox="1">
            <a:spLocks noChangeArrowheads="1"/>
          </p:cNvSpPr>
          <p:nvPr/>
        </p:nvSpPr>
        <p:spPr bwMode="auto">
          <a:xfrm>
            <a:off x="1403350" y="476250"/>
            <a:ext cx="6233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Good Gas barrier property of EVOH </a:t>
            </a:r>
          </a:p>
          <a:p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    Prevent for </a:t>
            </a:r>
            <a:r>
              <a:rPr lang="en-US" altLang="ja-JP" b="1" dirty="0" err="1">
                <a:solidFill>
                  <a:srgbClr val="FF6600"/>
                </a:solidFill>
                <a:sym typeface="Wingdings" charset="0"/>
              </a:rPr>
              <a:t>Rn</a:t>
            </a:r>
            <a:r>
              <a:rPr lang="en-US" altLang="ja-JP" b="1" dirty="0">
                <a:solidFill>
                  <a:srgbClr val="FF6600"/>
                </a:solidFill>
                <a:sym typeface="Wingdings" charset="0"/>
              </a:rPr>
              <a:t> </a:t>
            </a:r>
            <a:r>
              <a:rPr lang="en-US" altLang="ja-JP" b="1" dirty="0" smtClean="0">
                <a:solidFill>
                  <a:srgbClr val="FF6600"/>
                </a:solidFill>
                <a:sym typeface="Wingdings" charset="0"/>
              </a:rPr>
              <a:t>intrusion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to </a:t>
            </a:r>
            <a:r>
              <a:rPr lang="en-US" altLang="ja-JP" b="1" dirty="0" smtClean="0">
                <a:solidFill>
                  <a:srgbClr val="660066"/>
                </a:solidFill>
                <a:sym typeface="Wingdings" charset="0"/>
              </a:rPr>
              <a:t>the </a:t>
            </a:r>
            <a:r>
              <a:rPr lang="en-US" altLang="ja-JP" b="1" dirty="0">
                <a:solidFill>
                  <a:srgbClr val="660066"/>
                </a:solidFill>
                <a:sym typeface="Wingdings" charset="0"/>
              </a:rPr>
              <a:t>LS region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  <p:grpSp>
        <p:nvGrpSpPr>
          <p:cNvPr id="25" name="図形グループ 19"/>
          <p:cNvGrpSpPr>
            <a:grpSpLocks/>
          </p:cNvGrpSpPr>
          <p:nvPr/>
        </p:nvGrpSpPr>
        <p:grpSpPr bwMode="auto">
          <a:xfrm>
            <a:off x="827088" y="1700213"/>
            <a:ext cx="4165600" cy="4546600"/>
            <a:chOff x="1187624" y="1700808"/>
            <a:chExt cx="4165540" cy="4545796"/>
          </a:xfrm>
        </p:grpSpPr>
        <p:pic>
          <p:nvPicPr>
            <p:cNvPr id="26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700808"/>
              <a:ext cx="3096344" cy="4419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テキスト ボックス 5"/>
            <p:cNvSpPr txBox="1">
              <a:spLocks noChangeArrowheads="1"/>
            </p:cNvSpPr>
            <p:nvPr/>
          </p:nvSpPr>
          <p:spPr bwMode="auto">
            <a:xfrm>
              <a:off x="2051720" y="5877272"/>
              <a:ext cx="175537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>
                  <a:solidFill>
                    <a:srgbClr val="660066"/>
                  </a:solidFill>
                </a:rPr>
                <a:t>O</a:t>
              </a:r>
              <a:r>
                <a:rPr lang="en-US" altLang="ja-JP" sz="1800" b="1" baseline="-25000">
                  <a:solidFill>
                    <a:srgbClr val="660066"/>
                  </a:solidFill>
                </a:rPr>
                <a:t>2</a:t>
              </a:r>
              <a:r>
                <a:rPr lang="en-US" altLang="ja-JP" sz="1800" b="1">
                  <a:solidFill>
                    <a:srgbClr val="660066"/>
                  </a:solidFill>
                </a:rPr>
                <a:t> permeability</a:t>
              </a:r>
              <a:endParaRPr lang="ja-JP" altLang="en-US" sz="1800" b="1">
                <a:solidFill>
                  <a:srgbClr val="660066"/>
                </a:solidFill>
              </a:endParaRPr>
            </a:p>
          </p:txBody>
        </p:sp>
        <p:sp>
          <p:nvSpPr>
            <p:cNvPr id="28" name="テキスト ボックス 16"/>
            <p:cNvSpPr txBox="1">
              <a:spLocks noChangeArrowheads="1"/>
            </p:cNvSpPr>
            <p:nvPr/>
          </p:nvSpPr>
          <p:spPr bwMode="auto">
            <a:xfrm rot="-5400000">
              <a:off x="468963" y="2800290"/>
              <a:ext cx="180665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>
                  <a:solidFill>
                    <a:srgbClr val="660066"/>
                  </a:solidFill>
                </a:rPr>
                <a:t>N</a:t>
              </a:r>
              <a:r>
                <a:rPr lang="en-US" altLang="ja-JP" sz="1800" b="1" baseline="-25000">
                  <a:solidFill>
                    <a:srgbClr val="660066"/>
                  </a:solidFill>
                </a:rPr>
                <a:t>2</a:t>
              </a:r>
              <a:r>
                <a:rPr lang="en-US" altLang="ja-JP" sz="1800" b="1">
                  <a:solidFill>
                    <a:srgbClr val="660066"/>
                  </a:solidFill>
                </a:rPr>
                <a:t> permeability</a:t>
              </a:r>
              <a:endParaRPr lang="ja-JP" altLang="en-US" sz="1800" b="1">
                <a:solidFill>
                  <a:srgbClr val="660066"/>
                </a:solidFill>
              </a:endParaRPr>
            </a:p>
          </p:txBody>
        </p:sp>
        <p:sp>
          <p:nvSpPr>
            <p:cNvPr id="29" name="テキスト ボックス 6"/>
            <p:cNvSpPr txBox="1">
              <a:spLocks noChangeArrowheads="1"/>
            </p:cNvSpPr>
            <p:nvPr/>
          </p:nvSpPr>
          <p:spPr bwMode="auto">
            <a:xfrm>
              <a:off x="2812453" y="4911551"/>
              <a:ext cx="854801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>
                  <a:solidFill>
                    <a:srgbClr val="FF0000"/>
                  </a:solidFill>
                </a:rPr>
                <a:t>EVOH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30" name="テキスト ボックス 18"/>
            <p:cNvSpPr txBox="1">
              <a:spLocks noChangeArrowheads="1"/>
            </p:cNvSpPr>
            <p:nvPr/>
          </p:nvSpPr>
          <p:spPr bwMode="auto">
            <a:xfrm>
              <a:off x="3131840" y="3707740"/>
              <a:ext cx="769441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dirty="0">
                  <a:solidFill>
                    <a:srgbClr val="008000"/>
                  </a:solidFill>
                </a:rPr>
                <a:t>Nylon</a:t>
              </a:r>
              <a:endParaRPr lang="ja-JP" altLang="en-US" dirty="0">
                <a:solidFill>
                  <a:srgbClr val="008000"/>
                </a:solidFill>
              </a:endParaRPr>
            </a:p>
          </p:txBody>
        </p:sp>
        <p:sp>
          <p:nvSpPr>
            <p:cNvPr id="31" name="右中かっこ 30"/>
            <p:cNvSpPr/>
            <p:nvPr/>
          </p:nvSpPr>
          <p:spPr>
            <a:xfrm>
              <a:off x="2987823" y="3789589"/>
              <a:ext cx="46036" cy="142850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H="1">
              <a:off x="2443318" y="5141899"/>
              <a:ext cx="400044" cy="158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14"/>
            <p:cNvSpPr txBox="1">
              <a:spLocks noChangeArrowheads="1"/>
            </p:cNvSpPr>
            <p:nvPr/>
          </p:nvSpPr>
          <p:spPr bwMode="auto">
            <a:xfrm>
              <a:off x="3599165" y="3284984"/>
              <a:ext cx="684803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660066"/>
                  </a:solidFill>
                </a:rPr>
                <a:t>PVC</a:t>
              </a:r>
              <a:endParaRPr lang="ja-JP" altLang="en-US" sz="2000">
                <a:solidFill>
                  <a:srgbClr val="660066"/>
                </a:solidFill>
              </a:endParaRPr>
            </a:p>
          </p:txBody>
        </p:sp>
        <p:sp>
          <p:nvSpPr>
            <p:cNvPr id="34" name="テキスト ボックス 15"/>
            <p:cNvSpPr txBox="1">
              <a:spLocks noChangeArrowheads="1"/>
            </p:cNvSpPr>
            <p:nvPr/>
          </p:nvSpPr>
          <p:spPr bwMode="auto">
            <a:xfrm>
              <a:off x="4355976" y="2564904"/>
              <a:ext cx="997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0000FF"/>
                  </a:solidFill>
                </a:rPr>
                <a:t>PE/FEP</a:t>
              </a:r>
              <a:endParaRPr lang="ja-JP" altLang="en-US" sz="2000">
                <a:solidFill>
                  <a:srgbClr val="0000FF"/>
                </a:solidFill>
              </a:endParaRPr>
            </a:p>
          </p:txBody>
        </p:sp>
      </p:grpSp>
      <p:cxnSp>
        <p:nvCxnSpPr>
          <p:cNvPr id="35" name="直線矢印コネクタ 34"/>
          <p:cNvCxnSpPr/>
          <p:nvPr/>
        </p:nvCxnSpPr>
        <p:spPr>
          <a:xfrm flipH="1">
            <a:off x="2916238" y="3500438"/>
            <a:ext cx="400050" cy="1587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H="1">
            <a:off x="3635375" y="2781300"/>
            <a:ext cx="401638" cy="1428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テキスト ボックス 1"/>
          <p:cNvSpPr txBox="1">
            <a:spLocks noChangeArrowheads="1"/>
          </p:cNvSpPr>
          <p:nvPr/>
        </p:nvSpPr>
        <p:spPr bwMode="auto">
          <a:xfrm>
            <a:off x="2987675" y="188913"/>
            <a:ext cx="3586163" cy="52228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How to join the films. 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45" name="テキスト ボックス 3"/>
          <p:cNvSpPr txBox="1">
            <a:spLocks noChangeArrowheads="1"/>
          </p:cNvSpPr>
          <p:nvPr/>
        </p:nvSpPr>
        <p:spPr bwMode="auto">
          <a:xfrm>
            <a:off x="465006" y="711200"/>
            <a:ext cx="85496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 The </a:t>
            </a:r>
            <a:r>
              <a:rPr lang="en-US" altLang="ja-JP" sz="2200" b="1" dirty="0">
                <a:solidFill>
                  <a:srgbClr val="FF0000"/>
                </a:solidFill>
              </a:rPr>
              <a:t>-OH</a:t>
            </a:r>
            <a:r>
              <a:rPr lang="en-US" altLang="ja-JP" sz="2200" b="1" dirty="0">
                <a:solidFill>
                  <a:srgbClr val="660066"/>
                </a:solidFill>
              </a:rPr>
              <a:t> part of  EVOH absorbs </a:t>
            </a:r>
            <a:r>
              <a:rPr lang="en-US" altLang="ja-JP" sz="2200" b="1" dirty="0">
                <a:solidFill>
                  <a:srgbClr val="FF00FF"/>
                </a:solidFill>
              </a:rPr>
              <a:t>micro wave</a:t>
            </a:r>
            <a:r>
              <a:rPr lang="en-US" altLang="ja-JP" sz="2200" b="1" dirty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and </a:t>
            </a:r>
            <a:r>
              <a:rPr lang="en-US" altLang="ja-JP" sz="2200" b="1" dirty="0">
                <a:solidFill>
                  <a:srgbClr val="660066"/>
                </a:solidFill>
              </a:rPr>
              <a:t>heated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from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inside.  </a:t>
            </a:r>
            <a:endParaRPr lang="en-US" altLang="ja-JP" sz="2200" b="1" dirty="0" smtClean="0">
              <a:solidFill>
                <a:srgbClr val="660066"/>
              </a:solidFill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</a:rPr>
              <a:t>Sandwich </a:t>
            </a:r>
            <a:r>
              <a:rPr lang="en-US" altLang="ja-JP" sz="2200" b="1" dirty="0">
                <a:solidFill>
                  <a:srgbClr val="660066"/>
                </a:solidFill>
              </a:rPr>
              <a:t>another EVOH film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at </a:t>
            </a:r>
            <a:r>
              <a:rPr lang="en-US" altLang="ja-JP" sz="2200" b="1" dirty="0">
                <a:solidFill>
                  <a:srgbClr val="660066"/>
                </a:solidFill>
              </a:rPr>
              <a:t>joining part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and </a:t>
            </a:r>
            <a:r>
              <a:rPr lang="en-US" altLang="ja-JP" sz="2200" b="1" dirty="0">
                <a:solidFill>
                  <a:srgbClr val="660066"/>
                </a:solidFill>
              </a:rPr>
              <a:t>apply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RF.</a:t>
            </a:r>
            <a:endParaRPr lang="en-US" altLang="ja-JP" sz="2200" b="1" dirty="0">
              <a:solidFill>
                <a:srgbClr val="660066"/>
              </a:solidFill>
            </a:endParaRPr>
          </a:p>
        </p:txBody>
      </p:sp>
      <p:sp>
        <p:nvSpPr>
          <p:cNvPr id="70" name="テキスト ボックス 26"/>
          <p:cNvSpPr txBox="1">
            <a:spLocks noChangeArrowheads="1"/>
          </p:cNvSpPr>
          <p:nvPr/>
        </p:nvSpPr>
        <p:spPr bwMode="auto">
          <a:xfrm>
            <a:off x="0" y="4328023"/>
            <a:ext cx="47021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660066"/>
                </a:solidFill>
              </a:rPr>
              <a:t> The 3 </a:t>
            </a:r>
            <a:r>
              <a:rPr lang="en-US" altLang="ja-JP" sz="2200" b="1" dirty="0">
                <a:solidFill>
                  <a:srgbClr val="FF0000"/>
                </a:solidFill>
              </a:rPr>
              <a:t>EVOH</a:t>
            </a:r>
            <a:r>
              <a:rPr lang="en-US" altLang="ja-JP" sz="2200" b="1" dirty="0">
                <a:solidFill>
                  <a:srgbClr val="660066"/>
                </a:solidFill>
              </a:rPr>
              <a:t> film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layers </a:t>
            </a:r>
            <a:r>
              <a:rPr lang="en-US" altLang="ja-JP" sz="2200" b="1" dirty="0">
                <a:solidFill>
                  <a:srgbClr val="660066"/>
                </a:solidFill>
              </a:rPr>
              <a:t>melt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to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</a:rPr>
              <a:t>one</a:t>
            </a:r>
            <a:r>
              <a:rPr lang="en-US" altLang="ja-JP" sz="2200" b="1" dirty="0">
                <a:solidFill>
                  <a:srgbClr val="660066"/>
                </a:solidFill>
              </a:rPr>
              <a:t>. 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4759326" y="4468269"/>
            <a:ext cx="3889375" cy="287337"/>
            <a:chOff x="2190751" y="5048251"/>
            <a:chExt cx="3889375" cy="287337"/>
          </a:xfrm>
        </p:grpSpPr>
        <p:cxnSp>
          <p:nvCxnSpPr>
            <p:cNvPr id="71" name="直線コネクタ 70"/>
            <p:cNvCxnSpPr/>
            <p:nvPr/>
          </p:nvCxnSpPr>
          <p:spPr bwMode="auto">
            <a:xfrm>
              <a:off x="2190751" y="5121276"/>
              <a:ext cx="2305050" cy="0"/>
            </a:xfrm>
            <a:prstGeom prst="line">
              <a:avLst/>
            </a:prstGeom>
            <a:ln w="76200" cmpd="tri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 bwMode="auto">
            <a:xfrm>
              <a:off x="2190751" y="5192713"/>
              <a:ext cx="230505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 bwMode="auto">
            <a:xfrm>
              <a:off x="2190751" y="5048251"/>
              <a:ext cx="230505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 bwMode="auto">
            <a:xfrm>
              <a:off x="3629026" y="5262563"/>
              <a:ext cx="2451100" cy="0"/>
            </a:xfrm>
            <a:prstGeom prst="line">
              <a:avLst/>
            </a:prstGeom>
            <a:ln w="76200" cmpd="tri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 bwMode="auto">
            <a:xfrm>
              <a:off x="3629026" y="5335588"/>
              <a:ext cx="245110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 bwMode="auto">
            <a:xfrm>
              <a:off x="3629026" y="5191126"/>
              <a:ext cx="245110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 bwMode="auto">
            <a:xfrm>
              <a:off x="3559176" y="5192713"/>
              <a:ext cx="1006475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 bwMode="auto">
            <a:xfrm flipV="1">
              <a:off x="4565651" y="5119688"/>
              <a:ext cx="288925" cy="71438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 bwMode="auto">
            <a:xfrm flipV="1">
              <a:off x="3270251" y="5192713"/>
              <a:ext cx="288925" cy="71438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 bwMode="auto">
            <a:xfrm>
              <a:off x="3773488" y="5192713"/>
              <a:ext cx="576263" cy="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図形グループ 1"/>
          <p:cNvGrpSpPr/>
          <p:nvPr/>
        </p:nvGrpSpPr>
        <p:grpSpPr>
          <a:xfrm>
            <a:off x="712788" y="1612900"/>
            <a:ext cx="5646738" cy="2241550"/>
            <a:chOff x="234950" y="2560638"/>
            <a:chExt cx="5646738" cy="2241550"/>
          </a:xfrm>
        </p:grpSpPr>
        <p:cxnSp>
          <p:nvCxnSpPr>
            <p:cNvPr id="43" name="直線コネクタ 42"/>
            <p:cNvCxnSpPr/>
            <p:nvPr/>
          </p:nvCxnSpPr>
          <p:spPr>
            <a:xfrm flipV="1">
              <a:off x="522288" y="2784475"/>
              <a:ext cx="0" cy="187325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片側の 2 つの角を丸めた四角形 46"/>
            <p:cNvSpPr/>
            <p:nvPr/>
          </p:nvSpPr>
          <p:spPr bwMode="auto">
            <a:xfrm flipV="1">
              <a:off x="3360738" y="3063875"/>
              <a:ext cx="647700" cy="792163"/>
            </a:xfrm>
            <a:prstGeom prst="round2SameRect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50" name="直線コネクタ 49"/>
            <p:cNvCxnSpPr/>
            <p:nvPr/>
          </p:nvCxnSpPr>
          <p:spPr bwMode="auto">
            <a:xfrm>
              <a:off x="1847850" y="4000500"/>
              <a:ext cx="2305050" cy="0"/>
            </a:xfrm>
            <a:prstGeom prst="line">
              <a:avLst/>
            </a:prstGeom>
            <a:ln w="76200" cmpd="tri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 bwMode="auto">
            <a:xfrm>
              <a:off x="1847850" y="4071938"/>
              <a:ext cx="230505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 bwMode="auto">
            <a:xfrm>
              <a:off x="1847850" y="3927475"/>
              <a:ext cx="230505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 bwMode="auto">
            <a:xfrm>
              <a:off x="3289300" y="4287838"/>
              <a:ext cx="2447925" cy="0"/>
            </a:xfrm>
            <a:prstGeom prst="line">
              <a:avLst/>
            </a:prstGeom>
            <a:ln w="76200" cmpd="tri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 bwMode="auto">
            <a:xfrm>
              <a:off x="3289300" y="4360863"/>
              <a:ext cx="2447925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 bwMode="auto">
            <a:xfrm>
              <a:off x="3289300" y="4216400"/>
              <a:ext cx="2447925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 bwMode="auto">
            <a:xfrm>
              <a:off x="3216275" y="4144963"/>
              <a:ext cx="1008063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 bwMode="auto">
            <a:xfrm flipV="1">
              <a:off x="4224338" y="4071938"/>
              <a:ext cx="288925" cy="73025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 bwMode="auto">
            <a:xfrm flipV="1">
              <a:off x="2928938" y="4144963"/>
              <a:ext cx="287337" cy="7143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片側の 2 つの角を丸めた四角形 58"/>
            <p:cNvSpPr/>
            <p:nvPr/>
          </p:nvSpPr>
          <p:spPr bwMode="auto">
            <a:xfrm>
              <a:off x="1703388" y="4432300"/>
              <a:ext cx="4178300" cy="360363"/>
            </a:xfrm>
            <a:prstGeom prst="round2SameRect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60" name="直線矢印コネクタ 59"/>
            <p:cNvCxnSpPr/>
            <p:nvPr/>
          </p:nvCxnSpPr>
          <p:spPr bwMode="auto">
            <a:xfrm>
              <a:off x="3690938" y="3711575"/>
              <a:ext cx="0" cy="792163"/>
            </a:xfrm>
            <a:prstGeom prst="straightConnector1">
              <a:avLst/>
            </a:prstGeom>
            <a:ln>
              <a:solidFill>
                <a:srgbClr val="FF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 bwMode="auto">
            <a:xfrm>
              <a:off x="3873500" y="3711575"/>
              <a:ext cx="0" cy="792163"/>
            </a:xfrm>
            <a:prstGeom prst="straightConnector1">
              <a:avLst/>
            </a:prstGeom>
            <a:ln>
              <a:solidFill>
                <a:srgbClr val="FF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 bwMode="auto">
            <a:xfrm>
              <a:off x="3546475" y="3711575"/>
              <a:ext cx="0" cy="792163"/>
            </a:xfrm>
            <a:prstGeom prst="straightConnector1">
              <a:avLst/>
            </a:prstGeom>
            <a:ln>
              <a:solidFill>
                <a:srgbClr val="FF00FF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フリーフォーム 62"/>
            <p:cNvSpPr/>
            <p:nvPr/>
          </p:nvSpPr>
          <p:spPr bwMode="auto">
            <a:xfrm>
              <a:off x="3152775" y="3497263"/>
              <a:ext cx="1028700" cy="406400"/>
            </a:xfrm>
            <a:custGeom>
              <a:avLst/>
              <a:gdLst>
                <a:gd name="connsiteX0" fmla="*/ 0 w 1028700"/>
                <a:gd name="connsiteY0" fmla="*/ 12700 h 406906"/>
                <a:gd name="connsiteX1" fmla="*/ 203200 w 1028700"/>
                <a:gd name="connsiteY1" fmla="*/ 355600 h 406906"/>
                <a:gd name="connsiteX2" fmla="*/ 850900 w 1028700"/>
                <a:gd name="connsiteY2" fmla="*/ 368300 h 406906"/>
                <a:gd name="connsiteX3" fmla="*/ 1028700 w 1028700"/>
                <a:gd name="connsiteY3" fmla="*/ 0 h 4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0" h="406906">
                  <a:moveTo>
                    <a:pt x="0" y="12700"/>
                  </a:moveTo>
                  <a:cubicBezTo>
                    <a:pt x="30691" y="154516"/>
                    <a:pt x="61383" y="296333"/>
                    <a:pt x="203200" y="355600"/>
                  </a:cubicBezTo>
                  <a:cubicBezTo>
                    <a:pt x="345017" y="414867"/>
                    <a:pt x="713317" y="427567"/>
                    <a:pt x="850900" y="368300"/>
                  </a:cubicBezTo>
                  <a:cubicBezTo>
                    <a:pt x="988483" y="309033"/>
                    <a:pt x="1028700" y="0"/>
                    <a:pt x="1028700" y="0"/>
                  </a:cubicBezTo>
                </a:path>
              </a:pathLst>
            </a:custGeom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4" name="テキスト ボックス 6"/>
            <p:cNvSpPr txBox="1">
              <a:spLocks noChangeArrowheads="1"/>
            </p:cNvSpPr>
            <p:nvPr/>
          </p:nvSpPr>
          <p:spPr bwMode="auto">
            <a:xfrm>
              <a:off x="3360738" y="2992438"/>
              <a:ext cx="69691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dirty="0"/>
                <a:t>metal </a:t>
              </a:r>
            </a:p>
            <a:p>
              <a:r>
                <a:rPr lang="en-US" altLang="ja-JP" sz="1800" dirty="0"/>
                <a:t>rod</a:t>
              </a:r>
              <a:endParaRPr lang="ja-JP" altLang="en-US" sz="1800" dirty="0"/>
            </a:p>
          </p:txBody>
        </p:sp>
        <p:sp>
          <p:nvSpPr>
            <p:cNvPr id="65" name="下矢印 64"/>
            <p:cNvSpPr/>
            <p:nvPr/>
          </p:nvSpPr>
          <p:spPr bwMode="auto">
            <a:xfrm>
              <a:off x="3503613" y="2632075"/>
              <a:ext cx="360362" cy="431800"/>
            </a:xfrm>
            <a:prstGeom prst="down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66" name="テキスト ボックス 9"/>
            <p:cNvSpPr txBox="1">
              <a:spLocks noChangeArrowheads="1"/>
            </p:cNvSpPr>
            <p:nvPr/>
          </p:nvSpPr>
          <p:spPr bwMode="auto">
            <a:xfrm>
              <a:off x="3863975" y="2560638"/>
              <a:ext cx="10541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660066"/>
                  </a:solidFill>
                </a:rPr>
                <a:t>Pressure</a:t>
              </a:r>
              <a:endParaRPr lang="ja-JP" altLang="en-US" sz="2000">
                <a:solidFill>
                  <a:srgbClr val="660066"/>
                </a:solidFill>
              </a:endParaRPr>
            </a:p>
          </p:txBody>
        </p:sp>
        <p:sp>
          <p:nvSpPr>
            <p:cNvPr id="67" name="テキスト ボックス 10"/>
            <p:cNvSpPr txBox="1">
              <a:spLocks noChangeArrowheads="1"/>
            </p:cNvSpPr>
            <p:nvPr/>
          </p:nvSpPr>
          <p:spPr bwMode="auto">
            <a:xfrm>
              <a:off x="4281488" y="3208338"/>
              <a:ext cx="1846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endParaRPr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68" name="テキスト ボックス 17"/>
            <p:cNvSpPr txBox="1">
              <a:spLocks noChangeArrowheads="1"/>
            </p:cNvSpPr>
            <p:nvPr/>
          </p:nvSpPr>
          <p:spPr bwMode="auto">
            <a:xfrm>
              <a:off x="4224338" y="4432300"/>
              <a:ext cx="1228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/>
                <a:t>Metal table</a:t>
              </a:r>
              <a:endParaRPr lang="ja-JP" altLang="en-US" sz="1800"/>
            </a:p>
          </p:txBody>
        </p:sp>
        <p:sp>
          <p:nvSpPr>
            <p:cNvPr id="69" name="テキスト ボックス 18"/>
            <p:cNvSpPr txBox="1">
              <a:spLocks noChangeArrowheads="1"/>
            </p:cNvSpPr>
            <p:nvPr/>
          </p:nvSpPr>
          <p:spPr bwMode="auto">
            <a:xfrm>
              <a:off x="2178968" y="3218012"/>
              <a:ext cx="18466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endParaRPr lang="ja-JP" altLang="en-US" sz="2000">
                <a:solidFill>
                  <a:srgbClr val="FF00FF"/>
                </a:solidFill>
              </a:endParaRPr>
            </a:p>
          </p:txBody>
        </p:sp>
        <p:grpSp>
          <p:nvGrpSpPr>
            <p:cNvPr id="82" name="図形グループ 71702"/>
            <p:cNvGrpSpPr>
              <a:grpSpLocks/>
            </p:cNvGrpSpPr>
            <p:nvPr/>
          </p:nvGrpSpPr>
          <p:grpSpPr bwMode="auto">
            <a:xfrm>
              <a:off x="234950" y="3217863"/>
              <a:ext cx="576263" cy="576262"/>
              <a:chOff x="539552" y="3356992"/>
              <a:chExt cx="576064" cy="576064"/>
            </a:xfrm>
          </p:grpSpPr>
          <p:sp>
            <p:nvSpPr>
              <p:cNvPr id="83" name="円/楕円 82"/>
              <p:cNvSpPr/>
              <p:nvPr/>
            </p:nvSpPr>
            <p:spPr>
              <a:xfrm>
                <a:off x="539552" y="3356992"/>
                <a:ext cx="576064" cy="576064"/>
              </a:xfrm>
              <a:prstGeom prst="ellipse">
                <a:avLst/>
              </a:prstGeom>
              <a:solidFill>
                <a:srgbClr val="FFFF00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84" name="図形グループ 71687"/>
              <p:cNvGrpSpPr>
                <a:grpSpLocks/>
              </p:cNvGrpSpPr>
              <p:nvPr/>
            </p:nvGrpSpPr>
            <p:grpSpPr bwMode="auto">
              <a:xfrm>
                <a:off x="611560" y="3429000"/>
                <a:ext cx="360040" cy="406424"/>
                <a:chOff x="971600" y="2933700"/>
                <a:chExt cx="360040" cy="406424"/>
              </a:xfrm>
            </p:grpSpPr>
            <p:cxnSp>
              <p:nvCxnSpPr>
                <p:cNvPr id="85" name="直線コネクタ 84"/>
                <p:cNvCxnSpPr/>
                <p:nvPr/>
              </p:nvCxnSpPr>
              <p:spPr>
                <a:xfrm>
                  <a:off x="971005" y="3140996"/>
                  <a:ext cx="360238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フリーフォーム 85"/>
                <p:cNvSpPr/>
                <p:nvPr/>
              </p:nvSpPr>
              <p:spPr>
                <a:xfrm>
                  <a:off x="1002744" y="2933104"/>
                  <a:ext cx="304695" cy="406260"/>
                </a:xfrm>
                <a:custGeom>
                  <a:avLst/>
                  <a:gdLst>
                    <a:gd name="connsiteX0" fmla="*/ 0 w 304800"/>
                    <a:gd name="connsiteY0" fmla="*/ 203200 h 406424"/>
                    <a:gd name="connsiteX1" fmla="*/ 88900 w 304800"/>
                    <a:gd name="connsiteY1" fmla="*/ 0 h 406424"/>
                    <a:gd name="connsiteX2" fmla="*/ 152400 w 304800"/>
                    <a:gd name="connsiteY2" fmla="*/ 203200 h 406424"/>
                    <a:gd name="connsiteX3" fmla="*/ 228600 w 304800"/>
                    <a:gd name="connsiteY3" fmla="*/ 406400 h 406424"/>
                    <a:gd name="connsiteX4" fmla="*/ 304800 w 304800"/>
                    <a:gd name="connsiteY4" fmla="*/ 190500 h 406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406424">
                      <a:moveTo>
                        <a:pt x="0" y="203200"/>
                      </a:moveTo>
                      <a:cubicBezTo>
                        <a:pt x="31750" y="101600"/>
                        <a:pt x="63500" y="0"/>
                        <a:pt x="88900" y="0"/>
                      </a:cubicBezTo>
                      <a:cubicBezTo>
                        <a:pt x="114300" y="0"/>
                        <a:pt x="129117" y="135467"/>
                        <a:pt x="152400" y="203200"/>
                      </a:cubicBezTo>
                      <a:cubicBezTo>
                        <a:pt x="175683" y="270933"/>
                        <a:pt x="203200" y="408517"/>
                        <a:pt x="228600" y="406400"/>
                      </a:cubicBezTo>
                      <a:cubicBezTo>
                        <a:pt x="254000" y="404283"/>
                        <a:pt x="304800" y="190500"/>
                        <a:pt x="304800" y="190500"/>
                      </a:cubicBez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  <p:cxnSp>
          <p:nvCxnSpPr>
            <p:cNvPr id="87" name="直線コネクタ 86"/>
            <p:cNvCxnSpPr/>
            <p:nvPr/>
          </p:nvCxnSpPr>
          <p:spPr>
            <a:xfrm flipH="1">
              <a:off x="522288" y="2784475"/>
              <a:ext cx="28813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>
              <a:off x="522288" y="4657725"/>
              <a:ext cx="116998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 flipV="1">
              <a:off x="3403600" y="2784475"/>
              <a:ext cx="0" cy="28892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テキスト ボックス 71701"/>
            <p:cNvSpPr txBox="1">
              <a:spLocks noChangeArrowheads="1"/>
            </p:cNvSpPr>
            <p:nvPr/>
          </p:nvSpPr>
          <p:spPr bwMode="auto">
            <a:xfrm>
              <a:off x="811213" y="3217863"/>
              <a:ext cx="56038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>
                  <a:solidFill>
                    <a:srgbClr val="FF00FF"/>
                  </a:solidFill>
                </a:rPr>
                <a:t>RF</a:t>
              </a:r>
              <a:endParaRPr lang="ja-JP" altLang="en-US">
                <a:solidFill>
                  <a:srgbClr val="FF00FF"/>
                </a:solidFill>
              </a:endParaRPr>
            </a:p>
          </p:txBody>
        </p:sp>
        <p:sp>
          <p:nvSpPr>
            <p:cNvPr id="91" name="テキスト ボックス 71703"/>
            <p:cNvSpPr txBox="1">
              <a:spLocks noChangeArrowheads="1"/>
            </p:cNvSpPr>
            <p:nvPr/>
          </p:nvSpPr>
          <p:spPr bwMode="auto">
            <a:xfrm>
              <a:off x="4483100" y="3794125"/>
              <a:ext cx="8969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FF0000"/>
                  </a:solidFill>
                </a:rPr>
                <a:t>EVOH</a:t>
              </a:r>
              <a:endParaRPr lang="ja-JP" alt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465006" y="4718893"/>
            <a:ext cx="737164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* Heated from inside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    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The metal rod does not damage the surface of the film</a:t>
            </a:r>
            <a:endParaRPr lang="en-US" altLang="ja-JP" sz="2200" b="1" dirty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* The melting temperature of EVOH is lower than Nylon</a:t>
            </a:r>
          </a:p>
          <a:p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     does not damage Nylon layer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.</a:t>
            </a: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*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Visual inspection of joining part possible.</a:t>
            </a:r>
            <a:endParaRPr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3" name="下矢印 2"/>
          <p:cNvSpPr/>
          <p:nvPr/>
        </p:nvSpPr>
        <p:spPr>
          <a:xfrm rot="1660588">
            <a:off x="6646290" y="4103021"/>
            <a:ext cx="190500" cy="4937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226" y="141000"/>
            <a:ext cx="6020999" cy="584776"/>
          </a:xfrm>
          <a:noFill/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An </a:t>
            </a:r>
            <a:r>
              <a:rPr lang="en-US" altLang="ja-JP" sz="3200" b="1" dirty="0" smtClean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Early History </a:t>
            </a:r>
            <a:r>
              <a:rPr lang="en-US" altLang="ja-JP" sz="32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of </a:t>
            </a:r>
            <a:r>
              <a:rPr lang="en-US" altLang="ja-JP" sz="3200" b="1" dirty="0" err="1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KamLAND</a:t>
            </a:r>
            <a:endParaRPr lang="en-US" altLang="ja-JP" sz="3200" b="1" dirty="0">
              <a:solidFill>
                <a:srgbClr val="0000FF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50167" y="811630"/>
            <a:ext cx="8716667" cy="2462212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ja-JP" sz="2200" b="1" dirty="0" smtClean="0">
                <a:latin typeface="Times"/>
                <a:cs typeface="Times"/>
              </a:rPr>
              <a:t>Idea (</a:t>
            </a:r>
            <a:r>
              <a:rPr lang="en-US" altLang="ja-JP" sz="2200" b="1" dirty="0" err="1" smtClean="0">
                <a:latin typeface="Times"/>
                <a:cs typeface="Times"/>
              </a:rPr>
              <a:t>A.Suzuki</a:t>
            </a:r>
            <a:r>
              <a:rPr lang="en-US" altLang="ja-JP" sz="2200" b="1" dirty="0" smtClean="0">
                <a:latin typeface="Times"/>
                <a:cs typeface="Times"/>
              </a:rPr>
              <a:t>)                                        ~1993</a:t>
            </a:r>
            <a:endParaRPr lang="en-US" altLang="ja-JP" sz="2200" b="1" dirty="0" smtClean="0">
              <a:latin typeface="Times"/>
              <a:cs typeface="Times"/>
            </a:endParaRPr>
          </a:p>
          <a:p>
            <a:r>
              <a:rPr lang="en-US" altLang="ja-JP" sz="2200" b="1" dirty="0" smtClean="0">
                <a:latin typeface="Times"/>
                <a:cs typeface="Times"/>
              </a:rPr>
              <a:t>Project </a:t>
            </a:r>
            <a:r>
              <a:rPr lang="en-US" altLang="ja-JP" sz="2200" b="1" dirty="0">
                <a:latin typeface="Times"/>
                <a:cs typeface="Times"/>
              </a:rPr>
              <a:t>Approval                   </a:t>
            </a:r>
            <a:r>
              <a:rPr lang="en-US" altLang="ja-JP" sz="2200" b="1" dirty="0" smtClean="0">
                <a:latin typeface="Times"/>
                <a:cs typeface="Times"/>
              </a:rPr>
              <a:t>                    </a:t>
            </a:r>
            <a:r>
              <a:rPr lang="en-US" altLang="ja-JP" sz="2200" b="1" dirty="0">
                <a:latin typeface="Times"/>
                <a:cs typeface="Times"/>
              </a:rPr>
              <a:t>1997</a:t>
            </a:r>
          </a:p>
          <a:p>
            <a:r>
              <a:rPr lang="en-US" altLang="ja-JP" sz="2200" b="1" dirty="0">
                <a:latin typeface="Times"/>
                <a:cs typeface="Times"/>
              </a:rPr>
              <a:t>Detector Construction           </a:t>
            </a:r>
            <a:r>
              <a:rPr lang="en-US" altLang="ja-JP" sz="2200" b="1" dirty="0" smtClean="0">
                <a:latin typeface="Times"/>
                <a:cs typeface="Times"/>
              </a:rPr>
              <a:t>                    </a:t>
            </a:r>
            <a:r>
              <a:rPr lang="en-US" altLang="ja-JP" sz="2200" b="1" dirty="0">
                <a:latin typeface="Times"/>
                <a:cs typeface="Times"/>
              </a:rPr>
              <a:t>1998~2001</a:t>
            </a:r>
          </a:p>
          <a:p>
            <a:r>
              <a:rPr lang="en-US" altLang="ja-JP" sz="2200" b="1" dirty="0">
                <a:latin typeface="Times"/>
                <a:cs typeface="Times"/>
              </a:rPr>
              <a:t>Start Data Taking                  </a:t>
            </a:r>
            <a:r>
              <a:rPr lang="en-US" altLang="ja-JP" sz="2200" b="1" dirty="0" smtClean="0">
                <a:latin typeface="Times"/>
                <a:cs typeface="Times"/>
              </a:rPr>
              <a:t>                     </a:t>
            </a:r>
            <a:r>
              <a:rPr lang="en-US" altLang="ja-JP" sz="2200" b="1" dirty="0">
                <a:latin typeface="Times"/>
                <a:cs typeface="Times"/>
              </a:rPr>
              <a:t>01/2002</a:t>
            </a:r>
          </a:p>
          <a:p>
            <a:r>
              <a:rPr lang="en-US" altLang="ja-JP" sz="2200" b="1" dirty="0">
                <a:latin typeface="Times"/>
                <a:cs typeface="Times"/>
              </a:rPr>
              <a:t>1st reactor paper (deficit)      </a:t>
            </a:r>
            <a:r>
              <a:rPr lang="en-US" altLang="ja-JP" sz="2200" b="1" dirty="0" smtClean="0">
                <a:latin typeface="Times"/>
                <a:cs typeface="Times"/>
              </a:rPr>
              <a:t>                    12</a:t>
            </a:r>
            <a:r>
              <a:rPr lang="en-US" altLang="ja-JP" sz="2200" b="1" dirty="0">
                <a:latin typeface="Times"/>
                <a:cs typeface="Times"/>
              </a:rPr>
              <a:t>/2002  (</a:t>
            </a:r>
            <a:r>
              <a:rPr kumimoji="0" lang="en-US" altLang="ja-JP" sz="2200" b="1" dirty="0">
                <a:solidFill>
                  <a:srgbClr val="000000"/>
                </a:solidFill>
                <a:latin typeface="Times"/>
                <a:cs typeface="Times"/>
              </a:rPr>
              <a:t>PRL 90:</a:t>
            </a:r>
            <a:r>
              <a:rPr kumimoji="0" lang="en-US" altLang="ja-JP" sz="2200" b="1" dirty="0" smtClean="0">
                <a:solidFill>
                  <a:srgbClr val="000000"/>
                </a:solidFill>
                <a:latin typeface="Times"/>
                <a:cs typeface="Times"/>
              </a:rPr>
              <a:t>021802)</a:t>
            </a:r>
            <a:r>
              <a:rPr lang="en-US" altLang="ja-JP" sz="2200" b="1" dirty="0" smtClean="0">
                <a:latin typeface="Times"/>
                <a:cs typeface="Times"/>
              </a:rPr>
              <a:t> </a:t>
            </a:r>
            <a:endParaRPr lang="en-US" altLang="ja-JP" sz="2200" b="1" dirty="0">
              <a:latin typeface="Times"/>
              <a:cs typeface="Times"/>
            </a:endParaRPr>
          </a:p>
          <a:p>
            <a:r>
              <a:rPr lang="en-US" altLang="ja-JP" sz="2200" b="1" dirty="0" smtClean="0">
                <a:latin typeface="Times"/>
                <a:cs typeface="Times"/>
              </a:rPr>
              <a:t>2nd </a:t>
            </a:r>
            <a:r>
              <a:rPr lang="en-US" altLang="ja-JP" sz="2200" b="1" dirty="0">
                <a:latin typeface="Times"/>
                <a:cs typeface="Times"/>
              </a:rPr>
              <a:t>reactor </a:t>
            </a:r>
            <a:r>
              <a:rPr lang="en-US" altLang="ja-JP" sz="2200" b="1" dirty="0" smtClean="0">
                <a:latin typeface="Times"/>
                <a:cs typeface="Times"/>
              </a:rPr>
              <a:t>paper </a:t>
            </a:r>
            <a:r>
              <a:rPr lang="en-US" altLang="ja-JP" sz="2200" b="1" dirty="0">
                <a:latin typeface="Times"/>
                <a:cs typeface="Times"/>
              </a:rPr>
              <a:t>(spectrum distortion) </a:t>
            </a:r>
            <a:r>
              <a:rPr lang="en-US" altLang="ja-JP" sz="2200" b="1" dirty="0" smtClean="0">
                <a:latin typeface="Times"/>
                <a:cs typeface="Times"/>
              </a:rPr>
              <a:t>06</a:t>
            </a:r>
            <a:r>
              <a:rPr lang="en-US" altLang="ja-JP" sz="2200" b="1" dirty="0">
                <a:latin typeface="Times"/>
                <a:cs typeface="Times"/>
              </a:rPr>
              <a:t>/2004 </a:t>
            </a:r>
            <a:r>
              <a:rPr lang="en-US" altLang="ja-JP" sz="2200" b="1" dirty="0" smtClean="0">
                <a:latin typeface="Times"/>
                <a:cs typeface="Times"/>
              </a:rPr>
              <a:t> (</a:t>
            </a:r>
            <a:r>
              <a:rPr lang="en-US" altLang="ja-JP" sz="2200" b="1" dirty="0">
                <a:latin typeface="Times"/>
                <a:cs typeface="Times"/>
              </a:rPr>
              <a:t>PRL </a:t>
            </a:r>
            <a:r>
              <a:rPr lang="en-US" altLang="ja-JP" sz="2200" b="1" dirty="0" smtClean="0">
                <a:latin typeface="Times"/>
                <a:cs typeface="Times"/>
              </a:rPr>
              <a:t>94:081801)</a:t>
            </a:r>
            <a:endParaRPr lang="en-US" altLang="ja-JP" sz="2200" b="1" dirty="0">
              <a:latin typeface="Times"/>
              <a:cs typeface="Times"/>
            </a:endParaRPr>
          </a:p>
          <a:p>
            <a:r>
              <a:rPr lang="en-US" altLang="ja-JP" sz="2200" b="1" dirty="0" smtClean="0">
                <a:latin typeface="Times"/>
                <a:cs typeface="Times"/>
              </a:rPr>
              <a:t>Geo </a:t>
            </a:r>
            <a:r>
              <a:rPr lang="en-US" altLang="ja-JP" sz="2200" b="1" dirty="0">
                <a:latin typeface="Times"/>
                <a:cs typeface="Times"/>
              </a:rPr>
              <a:t>neutrino paper</a:t>
            </a:r>
            <a:r>
              <a:rPr kumimoji="0" lang="en-US" altLang="ja-JP" sz="2200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>
                <a:latin typeface="Times"/>
                <a:cs typeface="Times"/>
              </a:rPr>
              <a:t>             </a:t>
            </a:r>
            <a:r>
              <a:rPr lang="en-US" altLang="ja-JP" sz="2200" b="1" dirty="0" smtClean="0">
                <a:latin typeface="Times"/>
                <a:cs typeface="Times"/>
              </a:rPr>
              <a:t>                      07</a:t>
            </a:r>
            <a:r>
              <a:rPr lang="en-US" altLang="ja-JP" sz="2200" b="1" dirty="0">
                <a:latin typeface="Times"/>
                <a:cs typeface="Times"/>
              </a:rPr>
              <a:t>/2005 </a:t>
            </a:r>
            <a:r>
              <a:rPr lang="en-US" altLang="ja-JP" sz="2200" b="1" dirty="0" smtClean="0">
                <a:latin typeface="Times"/>
                <a:cs typeface="Times"/>
              </a:rPr>
              <a:t> (</a:t>
            </a:r>
            <a:r>
              <a:rPr kumimoji="0" lang="en-US" altLang="ja-JP" sz="2200" b="1" dirty="0">
                <a:solidFill>
                  <a:srgbClr val="000000"/>
                </a:solidFill>
                <a:latin typeface="Times"/>
                <a:cs typeface="Times"/>
              </a:rPr>
              <a:t>Nature 436:499-</a:t>
            </a:r>
            <a:r>
              <a:rPr kumimoji="0" lang="en-US" altLang="ja-JP" sz="2200" b="1" dirty="0" smtClean="0">
                <a:solidFill>
                  <a:srgbClr val="000000"/>
                </a:solidFill>
                <a:latin typeface="Times"/>
                <a:cs typeface="Times"/>
              </a:rPr>
              <a:t>503)</a:t>
            </a:r>
            <a:endParaRPr kumimoji="0" lang="en-US" altLang="ja-JP" sz="2200" b="1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50825" y="3201988"/>
            <a:ext cx="8547100" cy="3376612"/>
            <a:chOff x="250825" y="2808288"/>
            <a:chExt cx="8547100" cy="3376612"/>
          </a:xfrm>
        </p:grpSpPr>
        <p:pic>
          <p:nvPicPr>
            <p:cNvPr id="19460" name="図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3208338"/>
              <a:ext cx="187642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08338"/>
              <a:ext cx="165258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463" y="2990850"/>
              <a:ext cx="1806575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3" name="テキスト ボックス 7"/>
            <p:cNvSpPr txBox="1">
              <a:spLocks noChangeArrowheads="1"/>
            </p:cNvSpPr>
            <p:nvPr/>
          </p:nvSpPr>
          <p:spPr bwMode="auto">
            <a:xfrm>
              <a:off x="3276600" y="2919413"/>
              <a:ext cx="696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FF00FF"/>
                  </a:solidFill>
                </a:rPr>
                <a:t>1997</a:t>
              </a:r>
              <a:endParaRPr lang="ja-JP" altLang="en-US" sz="2000">
                <a:solidFill>
                  <a:srgbClr val="FF00FF"/>
                </a:solidFill>
              </a:endParaRPr>
            </a:p>
          </p:txBody>
        </p:sp>
        <p:sp>
          <p:nvSpPr>
            <p:cNvPr id="19464" name="テキスト ボックス 8"/>
            <p:cNvSpPr txBox="1">
              <a:spLocks noChangeArrowheads="1"/>
            </p:cNvSpPr>
            <p:nvPr/>
          </p:nvSpPr>
          <p:spPr bwMode="auto">
            <a:xfrm>
              <a:off x="5508625" y="2919413"/>
              <a:ext cx="696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FF00FF"/>
                  </a:solidFill>
                </a:rPr>
                <a:t>1998</a:t>
              </a:r>
              <a:endParaRPr lang="ja-JP" altLang="en-US" sz="2000">
                <a:solidFill>
                  <a:srgbClr val="FF00FF"/>
                </a:solidFill>
              </a:endParaRPr>
            </a:p>
          </p:txBody>
        </p:sp>
        <p:sp>
          <p:nvSpPr>
            <p:cNvPr id="19465" name="テキスト ボックス 9"/>
            <p:cNvSpPr txBox="1">
              <a:spLocks noChangeArrowheads="1"/>
            </p:cNvSpPr>
            <p:nvPr/>
          </p:nvSpPr>
          <p:spPr bwMode="auto">
            <a:xfrm>
              <a:off x="8101013" y="2847975"/>
              <a:ext cx="6969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>
                  <a:solidFill>
                    <a:srgbClr val="FF00FF"/>
                  </a:solidFill>
                </a:rPr>
                <a:t>2001</a:t>
              </a:r>
              <a:endParaRPr lang="ja-JP" altLang="en-US" sz="2000">
                <a:solidFill>
                  <a:srgbClr val="FF00FF"/>
                </a:solidFill>
              </a:endParaRPr>
            </a:p>
          </p:txBody>
        </p:sp>
        <p:sp>
          <p:nvSpPr>
            <p:cNvPr id="12" name="下矢印 11"/>
            <p:cNvSpPr/>
            <p:nvPr/>
          </p:nvSpPr>
          <p:spPr>
            <a:xfrm rot="16200000">
              <a:off x="4140200" y="3351213"/>
              <a:ext cx="287337" cy="433388"/>
            </a:xfrm>
            <a:prstGeom prst="down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下矢印 12"/>
            <p:cNvSpPr/>
            <p:nvPr/>
          </p:nvSpPr>
          <p:spPr>
            <a:xfrm rot="16200000">
              <a:off x="6299200" y="3279776"/>
              <a:ext cx="288925" cy="431800"/>
            </a:xfrm>
            <a:prstGeom prst="down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1946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369" y="3429794"/>
              <a:ext cx="2133600" cy="1690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下矢印 14"/>
            <p:cNvSpPr/>
            <p:nvPr/>
          </p:nvSpPr>
          <p:spPr>
            <a:xfrm rot="16200000">
              <a:off x="2051050" y="3279776"/>
              <a:ext cx="288925" cy="431800"/>
            </a:xfrm>
            <a:prstGeom prst="downArrow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470" name="テキスト ボックス 15"/>
            <p:cNvSpPr txBox="1">
              <a:spLocks noChangeArrowheads="1"/>
            </p:cNvSpPr>
            <p:nvPr/>
          </p:nvSpPr>
          <p:spPr bwMode="auto">
            <a:xfrm>
              <a:off x="1130300" y="2847975"/>
              <a:ext cx="696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dirty="0">
                  <a:solidFill>
                    <a:srgbClr val="FF00FF"/>
                  </a:solidFill>
                </a:rPr>
                <a:t>1995</a:t>
              </a:r>
              <a:endParaRPr lang="ja-JP" alt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941514" y="2808288"/>
              <a:ext cx="1460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"/>
                  <a:cs typeface="Times"/>
                </a:rPr>
                <a:t>Neutrino man</a:t>
              </a:r>
              <a:endParaRPr kumimoji="1" lang="ja-JP" altLang="en-US" dirty="0">
                <a:latin typeface="Times"/>
                <a:cs typeface="Times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2339975" y="3135313"/>
              <a:ext cx="465138" cy="62468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ストライプ矢印 6"/>
            <p:cNvSpPr/>
            <p:nvPr/>
          </p:nvSpPr>
          <p:spPr>
            <a:xfrm>
              <a:off x="482600" y="5494338"/>
              <a:ext cx="8199438" cy="6905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  <a:latin typeface="Times"/>
                  <a:cs typeface="Times"/>
                </a:rPr>
                <a:t>Evolution of the Detector Design</a:t>
              </a:r>
              <a:endParaRPr kumimoji="1" lang="ja-JP" altLang="en-US" sz="2400" dirty="0">
                <a:solidFill>
                  <a:srgbClr val="FFFF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0572F11-4409-5344-903C-C3E90132FB97}" type="slidenum">
              <a:rPr lang="en-US" altLang="ja-JP" sz="1400"/>
              <a:pPr/>
              <a:t>40</a:t>
            </a:fld>
            <a:endParaRPr lang="en-US" altLang="ja-JP" sz="1400"/>
          </a:p>
        </p:txBody>
      </p:sp>
      <p:sp>
        <p:nvSpPr>
          <p:cNvPr id="6" name="テキスト ボックス 6"/>
          <p:cNvSpPr txBox="1">
            <a:spLocks noChangeArrowheads="1"/>
          </p:cNvSpPr>
          <p:nvPr/>
        </p:nvSpPr>
        <p:spPr bwMode="auto">
          <a:xfrm>
            <a:off x="1058862" y="1148959"/>
            <a:ext cx="654538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Strength </a:t>
            </a:r>
            <a:r>
              <a:rPr lang="en-US" altLang="ja-JP" b="1" dirty="0" smtClean="0">
                <a:solidFill>
                  <a:srgbClr val="660066"/>
                </a:solidFill>
              </a:rPr>
              <a:t>tests for film material and welding part</a:t>
            </a:r>
            <a:endParaRPr lang="en-US" altLang="ja-JP" b="1" dirty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 Pulling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Creeping</a:t>
            </a:r>
            <a:endParaRPr lang="en-US" altLang="ja-JP" b="1" dirty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repeating </a:t>
            </a:r>
            <a:r>
              <a:rPr lang="en-US" altLang="ja-JP" b="1" dirty="0">
                <a:solidFill>
                  <a:srgbClr val="660066"/>
                </a:solidFill>
              </a:rPr>
              <a:t>load/unload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Tearing</a:t>
            </a:r>
            <a:endParaRPr lang="en-US" altLang="ja-JP" b="1" dirty="0">
              <a:solidFill>
                <a:srgbClr val="660066"/>
              </a:solidFill>
            </a:endParaRPr>
          </a:p>
          <a:p>
            <a:endParaRPr lang="en-US" altLang="ja-JP" b="1" dirty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Compatibility with LS/BO 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Transparency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Radioactive contamination</a:t>
            </a:r>
          </a:p>
          <a:p>
            <a:r>
              <a:rPr lang="en-US" altLang="ja-JP" b="1" dirty="0" err="1">
                <a:solidFill>
                  <a:srgbClr val="660066"/>
                </a:solidFill>
              </a:rPr>
              <a:t>Rn</a:t>
            </a:r>
            <a:r>
              <a:rPr lang="en-US" altLang="ja-JP" b="1" dirty="0">
                <a:solidFill>
                  <a:srgbClr val="660066"/>
                </a:solidFill>
              </a:rPr>
              <a:t> barrier (by Stanford Univ. </a:t>
            </a:r>
            <a:r>
              <a:rPr lang="en-US" altLang="ja-JP" b="1" dirty="0" smtClean="0">
                <a:solidFill>
                  <a:srgbClr val="660066"/>
                </a:solidFill>
              </a:rPr>
              <a:t>)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  :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  :</a:t>
            </a:r>
            <a:endParaRPr lang="en-US" altLang="ja-JP" b="1" dirty="0">
              <a:solidFill>
                <a:srgbClr val="660066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33293" y="219339"/>
            <a:ext cx="2214443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Times"/>
                <a:cs typeface="Times"/>
              </a:rPr>
              <a:t>Tests of Films </a:t>
            </a:r>
            <a:endParaRPr kumimoji="1" lang="ja-JP" altLang="en-US" sz="2800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3578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付プレースホルダー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3CD93BA-899C-3843-9E02-09A205575852}" type="slidenum">
              <a:rPr lang="en-US" altLang="ja-JP" sz="1400"/>
              <a:pPr/>
              <a:t>41</a:t>
            </a:fld>
            <a:endParaRPr lang="en-US" altLang="ja-JP" sz="1400"/>
          </a:p>
        </p:txBody>
      </p:sp>
      <p:pic>
        <p:nvPicPr>
          <p:cNvPr id="10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3">
            <a:off x="419099" y="815634"/>
            <a:ext cx="3267075" cy="2397466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571">
            <a:off x="5543550" y="4322763"/>
            <a:ext cx="2844800" cy="20637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352">
            <a:off x="3949753" y="867179"/>
            <a:ext cx="4429125" cy="1266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図 5"/>
          <p:cNvSpPr>
            <a:spLocks noChangeAspect="1"/>
          </p:cNvSpPr>
          <p:nvPr/>
        </p:nvSpPr>
        <p:spPr bwMode="auto">
          <a:xfrm>
            <a:off x="2987675" y="3429000"/>
            <a:ext cx="29876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2179638" y="127787"/>
            <a:ext cx="2980303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ja-JP" sz="2800" b="1" dirty="0">
                <a:solidFill>
                  <a:srgbClr val="0000FF"/>
                </a:solidFill>
              </a:rPr>
              <a:t>A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>
                <a:solidFill>
                  <a:srgbClr val="0000FF"/>
                </a:solidFill>
              </a:rPr>
              <a:t>lot of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lot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of </a:t>
            </a:r>
            <a:r>
              <a:rPr lang="en-US" altLang="ja-JP" sz="2800" b="1" dirty="0">
                <a:solidFill>
                  <a:srgbClr val="0000FF"/>
                </a:solidFill>
              </a:rPr>
              <a:t>tests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3187">
            <a:off x="3111299" y="4141643"/>
            <a:ext cx="3408464" cy="172720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0733">
            <a:off x="5919322" y="1446367"/>
            <a:ext cx="3028335" cy="293370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667" y="3352800"/>
            <a:ext cx="4559300" cy="8001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7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21">
            <a:off x="653256" y="4070818"/>
            <a:ext cx="3052762" cy="1901825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2171700"/>
            <a:ext cx="4686300" cy="146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6"/>
          <p:cNvSpPr txBox="1">
            <a:spLocks noChangeArrowheads="1"/>
          </p:cNvSpPr>
          <p:nvPr/>
        </p:nvSpPr>
        <p:spPr bwMode="auto">
          <a:xfrm>
            <a:off x="179388" y="188913"/>
            <a:ext cx="4595812" cy="461962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>
                <a:solidFill>
                  <a:srgbClr val="0000FF"/>
                </a:solidFill>
              </a:rPr>
              <a:t>Radio contamination measurements</a:t>
            </a:r>
            <a:endParaRPr lang="ja-JP" altLang="en-US">
              <a:solidFill>
                <a:srgbClr val="0000FF"/>
              </a:solidFill>
            </a:endParaRPr>
          </a:p>
        </p:txBody>
      </p:sp>
      <p:pic>
        <p:nvPicPr>
          <p:cNvPr id="4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9700"/>
            <a:ext cx="3743325" cy="55006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grpSp>
        <p:nvGrpSpPr>
          <p:cNvPr id="5" name="図形グループ 12"/>
          <p:cNvGrpSpPr>
            <a:grpSpLocks/>
          </p:cNvGrpSpPr>
          <p:nvPr/>
        </p:nvGrpSpPr>
        <p:grpSpPr bwMode="auto">
          <a:xfrm>
            <a:off x="250825" y="1052513"/>
            <a:ext cx="3889375" cy="5216525"/>
            <a:chOff x="251519" y="1334886"/>
            <a:chExt cx="3888433" cy="5215873"/>
          </a:xfrm>
        </p:grpSpPr>
        <p:pic>
          <p:nvPicPr>
            <p:cNvPr id="6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877273"/>
              <a:ext cx="3816424" cy="673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図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1628800"/>
              <a:ext cx="3767979" cy="338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図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013176"/>
              <a:ext cx="3888432" cy="830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図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334886"/>
              <a:ext cx="3816424" cy="31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正方形/長方形 9"/>
          <p:cNvSpPr/>
          <p:nvPr/>
        </p:nvSpPr>
        <p:spPr>
          <a:xfrm>
            <a:off x="179388" y="908050"/>
            <a:ext cx="4032250" cy="54737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11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092825"/>
            <a:ext cx="3248025" cy="636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7"/>
          <p:cNvSpPr txBox="1">
            <a:spLocks noChangeArrowheads="1"/>
          </p:cNvSpPr>
          <p:nvPr/>
        </p:nvSpPr>
        <p:spPr bwMode="auto">
          <a:xfrm>
            <a:off x="4211638" y="6165850"/>
            <a:ext cx="1390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/>
              <a:t>Final film</a:t>
            </a:r>
            <a:endParaRPr lang="ja-JP" altLang="en-US"/>
          </a:p>
        </p:txBody>
      </p:sp>
      <p:sp>
        <p:nvSpPr>
          <p:cNvPr id="13" name="テキスト ボックス 18"/>
          <p:cNvSpPr txBox="1">
            <a:spLocks noChangeArrowheads="1"/>
          </p:cNvSpPr>
          <p:nvPr/>
        </p:nvSpPr>
        <p:spPr bwMode="auto">
          <a:xfrm>
            <a:off x="5940425" y="5589588"/>
            <a:ext cx="95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660066"/>
                </a:solidFill>
              </a:rPr>
              <a:t>ICP-MS</a:t>
            </a:r>
            <a:endParaRPr lang="ja-JP" altLang="en-US" sz="1800">
              <a:solidFill>
                <a:srgbClr val="660066"/>
              </a:solidFill>
            </a:endParaRPr>
          </a:p>
        </p:txBody>
      </p:sp>
      <p:sp>
        <p:nvSpPr>
          <p:cNvPr id="14" name="テキスト ボックス 19"/>
          <p:cNvSpPr txBox="1">
            <a:spLocks noChangeArrowheads="1"/>
          </p:cNvSpPr>
          <p:nvPr/>
        </p:nvSpPr>
        <p:spPr bwMode="auto">
          <a:xfrm>
            <a:off x="7524750" y="5651500"/>
            <a:ext cx="130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660066"/>
                </a:solidFill>
              </a:rPr>
              <a:t>Flame A. A.</a:t>
            </a:r>
            <a:endParaRPr lang="ja-JP" altLang="en-US" sz="1800">
              <a:solidFill>
                <a:srgbClr val="660066"/>
              </a:solidFill>
            </a:endParaRPr>
          </a:p>
        </p:txBody>
      </p:sp>
      <p:sp>
        <p:nvSpPr>
          <p:cNvPr id="15" name="左中かっこ 14"/>
          <p:cNvSpPr/>
          <p:nvPr/>
        </p:nvSpPr>
        <p:spPr>
          <a:xfrm rot="5400000">
            <a:off x="6372225" y="5445125"/>
            <a:ext cx="215900" cy="1225550"/>
          </a:xfrm>
          <a:prstGeom prst="leftBrac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53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59394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5939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BA1CEEA-B70E-DD45-9F97-2DED03529E09}" type="slidenum">
              <a:rPr lang="en-US" altLang="ja-JP" sz="1400"/>
              <a:pPr/>
              <a:t>43</a:t>
            </a:fld>
            <a:endParaRPr lang="en-US" altLang="ja-JP" sz="140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21709"/>
              </p:ext>
            </p:extLst>
          </p:nvPr>
        </p:nvGraphicFramePr>
        <p:xfrm>
          <a:off x="88900" y="1226592"/>
          <a:ext cx="9055100" cy="43434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83541"/>
                <a:gridCol w="1332559"/>
                <a:gridCol w="1778000"/>
                <a:gridCol w="5461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#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Diameter</a:t>
                      </a:r>
                    </a:p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        (scale)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Film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 configuration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Main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Test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Subject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1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90cm (1/14)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CN/ON/XL/CN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Strength test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2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90cm(1/14)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CN/ON/XL/CN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Used in the test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bench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. 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3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65cm(1/20)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Used in the test bench</a:t>
                      </a:r>
                      <a:r>
                        <a:rPr kumimoji="1" lang="en-US" altLang="en-US" b="1" dirty="0" smtClean="0">
                          <a:latin typeface="Times"/>
                          <a:cs typeface="Times"/>
                        </a:rPr>
                        <a:t>. 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Took</a:t>
                      </a:r>
                      <a:r>
                        <a:rPr kumimoji="1" lang="ja-JP" altLang="en-US" b="1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delayed</a:t>
                      </a:r>
                      <a:r>
                        <a:rPr kumimoji="1" lang="ja-JP" altLang="en-US" b="1" dirty="0" smtClean="0">
                          <a:latin typeface="Times"/>
                          <a:cs typeface="Times"/>
                        </a:rPr>
                        <a:t>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coin</a:t>
                      </a:r>
                      <a:r>
                        <a:rPr kumimoji="1" lang="ja-JP" altLang="en-US" b="1" dirty="0" smtClean="0">
                          <a:latin typeface="Times"/>
                          <a:cs typeface="Times"/>
                        </a:rPr>
                        <a:t>. 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signal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.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4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90cm(1/14)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 15</a:t>
                      </a:r>
                      <a:r>
                        <a:rPr kumimoji="1" lang="en-US" altLang="ja-JP" b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mt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Study of LS filling method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5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65cm(1/20)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Strength Test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6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65cm(1/20)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Long term strength test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7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3.25m(1/4)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¼ scale. Water-water strength test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8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3.25m(1/4)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¼ scale. Water-water strength test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9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13m(1/1)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Full scale. Comprehensive practice in real KL tank. 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252040"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10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13m (Real)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XL/ON</a:t>
                      </a:r>
                      <a:r>
                        <a:rPr kumimoji="1" lang="en-US" altLang="ja-JP" b="1" baseline="30000" dirty="0" smtClean="0">
                          <a:latin typeface="Times"/>
                          <a:cs typeface="Times"/>
                        </a:rPr>
                        <a:t>5</a:t>
                      </a:r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/XL</a:t>
                      </a:r>
                      <a:endParaRPr kumimoji="1" lang="ja-JP" altLang="en-US" b="1" dirty="0" smtClean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latin typeface="Times"/>
                          <a:cs typeface="Times"/>
                        </a:rPr>
                        <a:t>Final balloon </a:t>
                      </a:r>
                      <a:endParaRPr kumimoji="1" lang="ja-JP" altLang="en-US" b="1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611350" y="404813"/>
            <a:ext cx="6477905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>
                <a:solidFill>
                  <a:srgbClr val="0000FF"/>
                </a:solidFill>
              </a:rPr>
              <a:t>9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test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balloons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were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made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before real one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08756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4365625"/>
            <a:ext cx="28575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042890" y="42327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6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89" y="4232711"/>
            <a:ext cx="3024187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489" y="692150"/>
            <a:ext cx="2513166" cy="351621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793" y="692150"/>
            <a:ext cx="3473239" cy="2504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922" y="3931503"/>
            <a:ext cx="3211110" cy="241918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7732" y="114300"/>
            <a:ext cx="217692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Times"/>
                <a:cs typeface="Times"/>
              </a:rPr>
              <a:t>Test balloons</a:t>
            </a:r>
            <a:endParaRPr kumimoji="1" lang="ja-JP" altLang="en-US" sz="28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41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6144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6144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34DE419E-5C9A-AF4E-B425-6EACBA8D05A4}" type="slidenum">
              <a:rPr lang="en-US" altLang="ja-JP" sz="1400"/>
              <a:pPr/>
              <a:t>45</a:t>
            </a:fld>
            <a:endParaRPr lang="en-US" altLang="ja-JP" sz="1400"/>
          </a:p>
        </p:txBody>
      </p:sp>
      <p:pic>
        <p:nvPicPr>
          <p:cNvPr id="61444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4168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テキスト ボックス 1"/>
          <p:cNvSpPr txBox="1">
            <a:spLocks noChangeArrowheads="1"/>
          </p:cNvSpPr>
          <p:nvPr/>
        </p:nvSpPr>
        <p:spPr bwMode="auto">
          <a:xfrm>
            <a:off x="1908175" y="188913"/>
            <a:ext cx="5316538" cy="461962"/>
          </a:xfrm>
          <a:prstGeom prst="rect">
            <a:avLst/>
          </a:prstGeom>
          <a:noFill/>
          <a:ln w="57150" cmpd="thickThin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 err="1">
                <a:solidFill>
                  <a:srgbClr val="FF00FF"/>
                </a:solidFill>
              </a:rPr>
              <a:t>KamLAND</a:t>
            </a:r>
            <a:r>
              <a:rPr lang="en-US" altLang="ja-JP" b="1" dirty="0">
                <a:solidFill>
                  <a:srgbClr val="FF00FF"/>
                </a:solidFill>
              </a:rPr>
              <a:t> Balloon Under Fabrication</a:t>
            </a:r>
            <a:endParaRPr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47900" y="5932785"/>
            <a:ext cx="597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66"/>
                </a:solidFill>
                <a:latin typeface="Times"/>
                <a:cs typeface="Times"/>
                <a:sym typeface="Wingdings"/>
              </a:rPr>
              <a:t> Then Installation and LS filling followed.</a:t>
            </a:r>
            <a:endParaRPr kumimoji="1" lang="ja-JP" altLang="en-US" sz="24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760" y="126712"/>
            <a:ext cx="4470494" cy="584776"/>
          </a:xfrm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00FF"/>
                </a:solidFill>
                <a:latin typeface="Times" charset="0"/>
                <a:ea typeface="Osaka" charset="0"/>
                <a:cs typeface="Osaka" charset="0"/>
              </a:rPr>
              <a:t>The First Result 2002.12</a:t>
            </a: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3673475"/>
            <a:ext cx="204703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Picture 6"/>
          <p:cNvSpPr>
            <a:spLocks noChangeAspect="1" noChangeArrowheads="1"/>
          </p:cNvSpPr>
          <p:nvPr/>
        </p:nvSpPr>
        <p:spPr bwMode="auto">
          <a:xfrm>
            <a:off x="381000" y="3810000"/>
            <a:ext cx="42672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3784600" y="4191000"/>
            <a:ext cx="477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rgbClr val="FF6600"/>
                </a:solidFill>
              </a:rPr>
              <a:t>241</a:t>
            </a:r>
            <a:r>
              <a:rPr lang="en-US" altLang="ja-JP" dirty="0" smtClean="0">
                <a:solidFill>
                  <a:srgbClr val="FF6600"/>
                </a:solidFill>
              </a:rPr>
              <a:t>6</a:t>
            </a:r>
            <a:r>
              <a:rPr lang="en-US" altLang="ja-JP" dirty="0" smtClean="0">
                <a:solidFill>
                  <a:srgbClr val="FF6600"/>
                </a:solidFill>
              </a:rPr>
              <a:t>  </a:t>
            </a:r>
            <a:r>
              <a:rPr lang="en-US" altLang="ja-JP" dirty="0">
                <a:solidFill>
                  <a:srgbClr val="FF6600"/>
                </a:solidFill>
              </a:rPr>
              <a:t>citations (as of </a:t>
            </a:r>
            <a:r>
              <a:rPr lang="en-US" altLang="ja-JP" dirty="0" smtClean="0">
                <a:solidFill>
                  <a:srgbClr val="FF6600"/>
                </a:solidFill>
              </a:rPr>
              <a:t> 20/Mar./</a:t>
            </a:r>
            <a:r>
              <a:rPr lang="en-US" altLang="ja-JP" dirty="0" smtClean="0">
                <a:solidFill>
                  <a:srgbClr val="FF6600"/>
                </a:solidFill>
              </a:rPr>
              <a:t>2016)</a:t>
            </a:r>
            <a:endParaRPr lang="ja-JP" altLang="en-US" dirty="0">
              <a:solidFill>
                <a:srgbClr val="FF6600"/>
              </a:solidFill>
            </a:endParaRP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228600" y="4191000"/>
            <a:ext cx="1082448" cy="1200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/>
              <a:t>Front</a:t>
            </a:r>
          </a:p>
          <a:p>
            <a:r>
              <a:rPr lang="en-US" altLang="ja-JP" dirty="0" smtClean="0"/>
              <a:t>Page</a:t>
            </a:r>
          </a:p>
          <a:p>
            <a:r>
              <a:rPr lang="en-US" altLang="ja-JP" dirty="0" smtClean="0"/>
              <a:t>of PRL</a:t>
            </a:r>
            <a:endParaRPr lang="ja-JP" altLang="en-US" dirty="0"/>
          </a:p>
        </p:txBody>
      </p:sp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774700"/>
            <a:ext cx="7999858" cy="3035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日付プレースホルダー 2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2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2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AF656BB2-B6C4-B948-BC1D-3195E970FF5D}" type="slidenum">
              <a:rPr lang="en-US" altLang="ja-JP" sz="1400"/>
              <a:pPr/>
              <a:t>47</a:t>
            </a:fld>
            <a:endParaRPr lang="en-US" altLang="ja-JP" sz="1400"/>
          </a:p>
        </p:txBody>
      </p:sp>
      <p:sp>
        <p:nvSpPr>
          <p:cNvPr id="26" name="テキスト ボックス 5"/>
          <p:cNvSpPr txBox="1">
            <a:spLocks noChangeArrowheads="1"/>
          </p:cNvSpPr>
          <p:nvPr/>
        </p:nvSpPr>
        <p:spPr bwMode="auto">
          <a:xfrm>
            <a:off x="3203575" y="476250"/>
            <a:ext cx="2041525" cy="523875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Conclusions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27" name="テキスト ボックス 6"/>
          <p:cNvSpPr txBox="1">
            <a:spLocks noChangeArrowheads="1"/>
          </p:cNvSpPr>
          <p:nvPr/>
        </p:nvSpPr>
        <p:spPr bwMode="auto">
          <a:xfrm>
            <a:off x="128588" y="1444430"/>
            <a:ext cx="887995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* R&amp;D for </a:t>
            </a:r>
            <a:r>
              <a:rPr lang="en-US" altLang="ja-JP" b="1" dirty="0" err="1">
                <a:solidFill>
                  <a:srgbClr val="660066"/>
                </a:solidFill>
              </a:rPr>
              <a:t>KamLAND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detector </a:t>
            </a:r>
            <a:r>
              <a:rPr lang="en-US" altLang="ja-JP" b="1" dirty="0" smtClean="0">
                <a:solidFill>
                  <a:srgbClr val="660066"/>
                </a:solidFill>
              </a:rPr>
              <a:t>was</a:t>
            </a:r>
            <a:r>
              <a:rPr lang="ja-JP" altLang="en-US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successfully </a:t>
            </a:r>
            <a:r>
              <a:rPr lang="en-US" altLang="ja-JP" b="1" dirty="0" smtClean="0">
                <a:solidFill>
                  <a:srgbClr val="660066"/>
                </a:solidFill>
              </a:rPr>
              <a:t>completed </a:t>
            </a:r>
            <a:r>
              <a:rPr lang="en-US" altLang="ja-JP" b="1" dirty="0">
                <a:solidFill>
                  <a:srgbClr val="660066"/>
                </a:solidFill>
              </a:rPr>
              <a:t>and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a good neutrino </a:t>
            </a:r>
            <a:r>
              <a:rPr lang="en-US" altLang="ja-JP" b="1" dirty="0">
                <a:solidFill>
                  <a:srgbClr val="660066"/>
                </a:solidFill>
              </a:rPr>
              <a:t>detector was </a:t>
            </a:r>
            <a:r>
              <a:rPr lang="en-US" altLang="ja-JP" b="1" dirty="0" smtClean="0">
                <a:solidFill>
                  <a:srgbClr val="660066"/>
                </a:solidFill>
              </a:rPr>
              <a:t>realized. It </a:t>
            </a:r>
            <a:r>
              <a:rPr lang="en-US" altLang="ja-JP" b="1" dirty="0">
                <a:solidFill>
                  <a:srgbClr val="660066"/>
                </a:solidFill>
              </a:rPr>
              <a:t>has been in operation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for 15 years and has led several  important physics results.  </a:t>
            </a:r>
            <a:endParaRPr lang="en-US" altLang="ja-JP" b="1" dirty="0">
              <a:solidFill>
                <a:srgbClr val="660066"/>
              </a:solidFill>
            </a:endParaRPr>
          </a:p>
          <a:p>
            <a:endParaRPr lang="en-US" altLang="ja-JP" b="1" dirty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* When we started R&amp;D for </a:t>
            </a:r>
            <a:r>
              <a:rPr lang="en-US" altLang="ja-JP" b="1" dirty="0" smtClean="0">
                <a:solidFill>
                  <a:srgbClr val="660066"/>
                </a:solidFill>
              </a:rPr>
              <a:t>the </a:t>
            </a:r>
            <a:r>
              <a:rPr lang="en-US" altLang="ja-JP" b="1" dirty="0" err="1" smtClean="0">
                <a:solidFill>
                  <a:srgbClr val="660066"/>
                </a:solidFill>
              </a:rPr>
              <a:t>KamLAND</a:t>
            </a:r>
            <a:r>
              <a:rPr lang="en-US" altLang="ja-JP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>
                <a:solidFill>
                  <a:srgbClr val="660066"/>
                </a:solidFill>
              </a:rPr>
              <a:t>detector, we </a:t>
            </a:r>
            <a:r>
              <a:rPr lang="en-US" altLang="ja-JP" b="1" dirty="0" smtClean="0">
                <a:solidFill>
                  <a:srgbClr val="660066"/>
                </a:solidFill>
              </a:rPr>
              <a:t>did not 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know LS </a:t>
            </a:r>
            <a:r>
              <a:rPr lang="en-US" altLang="ja-JP" b="1" dirty="0" smtClean="0">
                <a:solidFill>
                  <a:srgbClr val="660066"/>
                </a:solidFill>
              </a:rPr>
              <a:t>technology </a:t>
            </a:r>
            <a:r>
              <a:rPr lang="en-US" altLang="ja-JP" b="1" dirty="0">
                <a:solidFill>
                  <a:srgbClr val="660066"/>
                </a:solidFill>
              </a:rPr>
              <a:t>well. </a:t>
            </a:r>
            <a:r>
              <a:rPr lang="ja-JP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We owe many people </a:t>
            </a:r>
            <a:r>
              <a:rPr lang="en-US" altLang="ja-JP" b="1" dirty="0" smtClean="0">
                <a:solidFill>
                  <a:srgbClr val="660066"/>
                </a:solidFill>
              </a:rPr>
              <a:t>for </a:t>
            </a:r>
            <a:r>
              <a:rPr lang="en-US" altLang="ja-JP" b="1" dirty="0" smtClean="0">
                <a:solidFill>
                  <a:srgbClr val="660066"/>
                </a:solidFill>
              </a:rPr>
              <a:t>their advices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</a:t>
            </a:r>
            <a:r>
              <a:rPr lang="en-US" altLang="ja-JP" b="1" dirty="0" smtClean="0">
                <a:solidFill>
                  <a:srgbClr val="660066"/>
                </a:solidFill>
              </a:rPr>
              <a:t>and </a:t>
            </a:r>
            <a:r>
              <a:rPr lang="en-US" altLang="ja-JP" b="1" dirty="0" smtClean="0">
                <a:solidFill>
                  <a:srgbClr val="660066"/>
                </a:solidFill>
              </a:rPr>
              <a:t>helps. 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</a:t>
            </a:r>
            <a:r>
              <a:rPr lang="en-US" altLang="ja-JP" b="1" dirty="0" smtClean="0">
                <a:solidFill>
                  <a:srgbClr val="660066"/>
                </a:solidFill>
              </a:rPr>
              <a:t>Although </a:t>
            </a:r>
            <a:r>
              <a:rPr lang="en-US" altLang="ja-JP" b="1" dirty="0">
                <a:solidFill>
                  <a:srgbClr val="660066"/>
                </a:solidFill>
              </a:rPr>
              <a:t>t</a:t>
            </a:r>
            <a:r>
              <a:rPr lang="en-US" altLang="ja-JP" b="1" dirty="0" smtClean="0">
                <a:solidFill>
                  <a:srgbClr val="660066"/>
                </a:solidFill>
              </a:rPr>
              <a:t>his </a:t>
            </a:r>
            <a:r>
              <a:rPr lang="en-US" altLang="ja-JP" b="1" dirty="0">
                <a:solidFill>
                  <a:srgbClr val="660066"/>
                </a:solidFill>
              </a:rPr>
              <a:t>talk showed </a:t>
            </a:r>
            <a:r>
              <a:rPr lang="en-US" altLang="ja-JP" b="1" dirty="0" smtClean="0">
                <a:solidFill>
                  <a:srgbClr val="660066"/>
                </a:solidFill>
              </a:rPr>
              <a:t>only </a:t>
            </a:r>
            <a:r>
              <a:rPr lang="en-US" altLang="ja-JP" b="1" dirty="0" smtClean="0">
                <a:solidFill>
                  <a:srgbClr val="660066"/>
                </a:solidFill>
              </a:rPr>
              <a:t>a </a:t>
            </a:r>
            <a:r>
              <a:rPr lang="en-US" altLang="ja-JP" b="1" dirty="0" smtClean="0">
                <a:solidFill>
                  <a:srgbClr val="660066"/>
                </a:solidFill>
              </a:rPr>
              <a:t>small part of the </a:t>
            </a:r>
            <a:r>
              <a:rPr lang="en-US" altLang="ja-JP" b="1" dirty="0" smtClean="0">
                <a:solidFill>
                  <a:srgbClr val="660066"/>
                </a:solidFill>
              </a:rPr>
              <a:t>whole </a:t>
            </a:r>
            <a:r>
              <a:rPr lang="en-US" altLang="ja-JP" b="1" dirty="0" smtClean="0">
                <a:solidFill>
                  <a:srgbClr val="660066"/>
                </a:solidFill>
              </a:rPr>
              <a:t>R</a:t>
            </a:r>
            <a:r>
              <a:rPr lang="en-US" altLang="ja-JP" b="1" dirty="0">
                <a:solidFill>
                  <a:srgbClr val="660066"/>
                </a:solidFill>
              </a:rPr>
              <a:t>&amp;</a:t>
            </a:r>
            <a:r>
              <a:rPr lang="en-US" altLang="ja-JP" b="1" dirty="0" smtClean="0">
                <a:solidFill>
                  <a:srgbClr val="660066"/>
                </a:solidFill>
              </a:rPr>
              <a:t>D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</a:t>
            </a:r>
            <a:r>
              <a:rPr lang="en-US" altLang="ja-JP" b="1" dirty="0" smtClean="0">
                <a:solidFill>
                  <a:srgbClr val="660066"/>
                </a:solidFill>
              </a:rPr>
              <a:t>stories</a:t>
            </a:r>
            <a:r>
              <a:rPr lang="en-US" altLang="ja-JP" b="1" dirty="0" smtClean="0">
                <a:solidFill>
                  <a:srgbClr val="660066"/>
                </a:solidFill>
              </a:rPr>
              <a:t>,  </a:t>
            </a:r>
            <a:r>
              <a:rPr lang="en-US" altLang="ja-JP" b="1" dirty="0" smtClean="0">
                <a:solidFill>
                  <a:srgbClr val="660066"/>
                </a:solidFill>
              </a:rPr>
              <a:t>I </a:t>
            </a:r>
            <a:r>
              <a:rPr lang="en-US" altLang="ja-JP" b="1" dirty="0" smtClean="0">
                <a:solidFill>
                  <a:srgbClr val="660066"/>
                </a:solidFill>
              </a:rPr>
              <a:t>hope this could be any </a:t>
            </a:r>
            <a:r>
              <a:rPr lang="en-US" altLang="ja-JP" b="1" dirty="0" smtClean="0">
                <a:solidFill>
                  <a:srgbClr val="660066"/>
                </a:solidFill>
              </a:rPr>
              <a:t>repay </a:t>
            </a:r>
            <a:r>
              <a:rPr lang="en-US" altLang="ja-JP" b="1" dirty="0" smtClean="0">
                <a:solidFill>
                  <a:srgbClr val="660066"/>
                </a:solidFill>
              </a:rPr>
              <a:t>to </a:t>
            </a:r>
            <a:r>
              <a:rPr lang="en-US" altLang="ja-JP" b="1" dirty="0" smtClean="0">
                <a:solidFill>
                  <a:srgbClr val="660066"/>
                </a:solidFill>
              </a:rPr>
              <a:t>the next</a:t>
            </a:r>
            <a:r>
              <a:rPr lang="en-US" altLang="ja-JP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large LS 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</a:t>
            </a:r>
            <a:r>
              <a:rPr lang="en-US" altLang="ja-JP" b="1" dirty="0" smtClean="0">
                <a:solidFill>
                  <a:srgbClr val="660066"/>
                </a:solidFill>
              </a:rPr>
              <a:t>detectors</a:t>
            </a:r>
            <a:r>
              <a:rPr lang="en-US" altLang="ja-JP" b="1" dirty="0" smtClean="0">
                <a:solidFill>
                  <a:srgbClr val="660066"/>
                </a:solidFill>
              </a:rPr>
              <a:t>. </a:t>
            </a:r>
            <a:endParaRPr lang="en-US" altLang="ja-JP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5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714375"/>
            <a:ext cx="4321175" cy="59420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テキスト ボックス 6"/>
          <p:cNvSpPr txBox="1">
            <a:spLocks noChangeArrowheads="1"/>
          </p:cNvSpPr>
          <p:nvPr/>
        </p:nvSpPr>
        <p:spPr bwMode="auto">
          <a:xfrm>
            <a:off x="4554539" y="714375"/>
            <a:ext cx="4551362" cy="5509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200" b="1" dirty="0">
                <a:solidFill>
                  <a:srgbClr val="008000"/>
                </a:solidFill>
              </a:rPr>
              <a:t>(1) Very Large </a:t>
            </a:r>
            <a:r>
              <a:rPr lang="en-US" altLang="ja-JP" sz="2200" b="1" dirty="0" smtClean="0">
                <a:solidFill>
                  <a:srgbClr val="008000"/>
                </a:solidFill>
              </a:rPr>
              <a:t>&amp; Uniform </a:t>
            </a:r>
          </a:p>
          <a:p>
            <a:r>
              <a:rPr lang="en-US" altLang="ja-JP" sz="2200" b="1" dirty="0">
                <a:solidFill>
                  <a:srgbClr val="008000"/>
                </a:solidFill>
              </a:rPr>
              <a:t> </a:t>
            </a:r>
            <a:r>
              <a:rPr lang="en-US" altLang="ja-JP" sz="2200" b="1" dirty="0" smtClean="0">
                <a:solidFill>
                  <a:srgbClr val="008000"/>
                </a:solidFill>
              </a:rPr>
              <a:t>     Detector </a:t>
            </a:r>
            <a:r>
              <a:rPr lang="en-US" altLang="ja-JP" sz="2200" b="1" dirty="0">
                <a:solidFill>
                  <a:srgbClr val="008000"/>
                </a:solidFill>
              </a:rPr>
              <a:t>possible</a:t>
            </a:r>
          </a:p>
          <a:p>
            <a:r>
              <a:rPr lang="en-US" altLang="ja-JP" sz="2200" b="1" dirty="0">
                <a:sym typeface="Wingdings" charset="0"/>
              </a:rPr>
              <a:t>    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High Quality &amp;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Quantity Data</a:t>
            </a:r>
            <a:endParaRPr lang="en-US" altLang="ja-JP" sz="2200" b="1" dirty="0">
              <a:solidFill>
                <a:srgbClr val="FF0000"/>
              </a:solidFill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(2) High Light Output(&gt;Cherenkov)</a:t>
            </a:r>
          </a:p>
          <a:p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  </a:t>
            </a:r>
            <a:r>
              <a:rPr lang="en-US" altLang="ja-JP" sz="2200" b="1" dirty="0" smtClean="0">
                <a:sym typeface="Wingdings"/>
              </a:rPr>
              <a:t>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/>
              </a:rPr>
              <a:t> Good Energy Resolution &amp;</a:t>
            </a:r>
          </a:p>
          <a:p>
            <a:r>
              <a:rPr lang="en-US" altLang="ja-JP" sz="22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/>
              </a:rPr>
              <a:t>        Low Energy threshold</a:t>
            </a:r>
            <a:endParaRPr lang="en-US" altLang="ja-JP" sz="2200" b="1" dirty="0">
              <a:solidFill>
                <a:srgbClr val="FF0000"/>
              </a:solidFill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(3) </a:t>
            </a:r>
            <a:r>
              <a:rPr lang="en-US" altLang="ja-JP" sz="2200" b="1" dirty="0">
                <a:solidFill>
                  <a:srgbClr val="008000"/>
                </a:solidFill>
                <a:sym typeface="Wingdings" charset="0"/>
              </a:rPr>
              <a:t>Abundant Protons</a:t>
            </a:r>
          </a:p>
          <a:p>
            <a:r>
              <a:rPr lang="en-US" altLang="ja-JP" sz="2200" b="1" dirty="0">
                <a:sym typeface="Wingdings" charset="0"/>
              </a:rPr>
              <a:t>    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Good for Low Energy </a:t>
            </a:r>
            <a:r>
              <a:rPr lang="en-US" altLang="ja-JP" sz="2200" b="1" i="1" dirty="0" smtClean="0">
                <a:solidFill>
                  <a:srgbClr val="FF0000"/>
                </a:solidFill>
                <a:latin typeface="Symbol" charset="0"/>
                <a:cs typeface="Symbol" charset="0"/>
                <a:sym typeface="Wingdings" charset="0"/>
              </a:rPr>
              <a:t>n</a:t>
            </a:r>
            <a:r>
              <a:rPr lang="en-US" altLang="ja-JP" sz="2200" b="1" i="1" baseline="-25000" dirty="0" smtClean="0">
                <a:solidFill>
                  <a:srgbClr val="FF0000"/>
                </a:solidFill>
                <a:sym typeface="Wingdings" charset="0"/>
              </a:rPr>
              <a:t>e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 </a:t>
            </a:r>
            <a:endParaRPr lang="en-US" altLang="ja-JP" sz="2200" b="1" dirty="0" smtClean="0">
              <a:solidFill>
                <a:srgbClr val="FF0000"/>
              </a:solidFill>
              <a:sym typeface="Wingdings" charset="0"/>
            </a:endParaRPr>
          </a:p>
          <a:p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        Detection</a:t>
            </a:r>
            <a:endParaRPr lang="en-US" altLang="ja-JP" sz="2200" b="1" dirty="0"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(4) </a:t>
            </a:r>
            <a:r>
              <a:rPr lang="en-US" altLang="ja-JP" sz="2200" b="1" dirty="0">
                <a:solidFill>
                  <a:srgbClr val="008000"/>
                </a:solidFill>
                <a:sym typeface="Wingdings" charset="0"/>
              </a:rPr>
              <a:t>Fast Pulse</a:t>
            </a:r>
          </a:p>
          <a:p>
            <a:r>
              <a:rPr lang="en-US" altLang="ja-JP" sz="2200" b="1" dirty="0">
                <a:sym typeface="Wingdings" charset="0"/>
              </a:rPr>
              <a:t>    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Good Timing &amp;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Position      </a:t>
            </a:r>
          </a:p>
          <a:p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        Reconstruction</a:t>
            </a:r>
            <a:endParaRPr lang="en-US" altLang="ja-JP" sz="2200" b="1" dirty="0">
              <a:solidFill>
                <a:srgbClr val="FF0000"/>
              </a:solidFill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(5) Intrinsically </a:t>
            </a:r>
            <a:r>
              <a:rPr lang="en-US" altLang="ja-JP" sz="2200" b="1" dirty="0">
                <a:solidFill>
                  <a:srgbClr val="008000"/>
                </a:solidFill>
                <a:sym typeface="Wingdings" charset="0"/>
              </a:rPr>
              <a:t>Low U/</a:t>
            </a:r>
            <a:r>
              <a:rPr lang="en-US" altLang="ja-JP" sz="2200" b="1" dirty="0" err="1">
                <a:solidFill>
                  <a:srgbClr val="008000"/>
                </a:solidFill>
                <a:sym typeface="Wingdings" charset="0"/>
              </a:rPr>
              <a:t>Th</a:t>
            </a:r>
            <a:r>
              <a:rPr lang="en-US" altLang="ja-JP" sz="2200" b="1" dirty="0">
                <a:solidFill>
                  <a:srgbClr val="008000"/>
                </a:solidFill>
                <a:sym typeface="Wingdings" charset="0"/>
              </a:rPr>
              <a:t>/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K</a:t>
            </a:r>
          </a:p>
          <a:p>
            <a:r>
              <a:rPr lang="en-US" altLang="ja-JP" sz="2200" b="1" dirty="0" smtClean="0">
                <a:sym typeface="Wingdings" charset="0"/>
              </a:rPr>
              <a:t>   </a:t>
            </a:r>
            <a:r>
              <a:rPr lang="en-US" altLang="ja-JP" sz="2200" b="1" dirty="0" smtClean="0">
                <a:sym typeface="Wingdings" charset="0"/>
              </a:rPr>
              <a:t> 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Very Low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charset="0"/>
              </a:rPr>
              <a:t>Backgrounds</a:t>
            </a:r>
            <a:endParaRPr lang="en-US" altLang="ja-JP" sz="2200" b="1" dirty="0">
              <a:sym typeface="Wingdings" charset="0"/>
            </a:endParaRPr>
          </a:p>
          <a:p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(6) price ~ 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a 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few 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K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 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US</a:t>
            </a:r>
            <a:r>
              <a:rPr lang="en-US" altLang="ja-JP" sz="2200" b="1" dirty="0">
                <a:solidFill>
                  <a:srgbClr val="008000"/>
                </a:solidFill>
                <a:sym typeface="Wingdings" charset="0"/>
              </a:rPr>
              <a:t>$ /</a:t>
            </a:r>
            <a:r>
              <a:rPr lang="en-US" altLang="ja-JP" sz="2200" b="1" dirty="0" smtClean="0">
                <a:solidFill>
                  <a:srgbClr val="008000"/>
                </a:solidFill>
                <a:sym typeface="Wingdings" charset="0"/>
              </a:rPr>
              <a:t>ton</a:t>
            </a:r>
            <a:endParaRPr lang="en-US" altLang="ja-JP" sz="2200" b="1" dirty="0">
              <a:solidFill>
                <a:srgbClr val="008000"/>
              </a:solidFill>
              <a:sym typeface="Wingdings" charset="0"/>
            </a:endParaRPr>
          </a:p>
          <a:p>
            <a:r>
              <a:rPr lang="en-US" altLang="ja-JP" sz="2200" b="1" dirty="0">
                <a:sym typeface="Wingdings" charset="0"/>
              </a:rPr>
              <a:t>    </a:t>
            </a:r>
            <a:r>
              <a:rPr lang="en-US" altLang="ja-JP" sz="2200" b="1" dirty="0">
                <a:solidFill>
                  <a:srgbClr val="FF0000"/>
                </a:solidFill>
                <a:sym typeface="Wingdings" charset="0"/>
              </a:rPr>
              <a:t>Low Cost</a:t>
            </a:r>
            <a:endParaRPr lang="ja-JP" altLang="en-US" sz="2200" b="1" dirty="0">
              <a:solidFill>
                <a:srgbClr val="FF0000"/>
              </a:solidFill>
            </a:endParaRPr>
          </a:p>
        </p:txBody>
      </p:sp>
      <p:sp>
        <p:nvSpPr>
          <p:cNvPr id="17414" name="テキスト ボックス 5"/>
          <p:cNvSpPr txBox="1">
            <a:spLocks noChangeArrowheads="1"/>
          </p:cNvSpPr>
          <p:nvPr/>
        </p:nvSpPr>
        <p:spPr bwMode="auto">
          <a:xfrm>
            <a:off x="1900238" y="102542"/>
            <a:ext cx="3562394" cy="461665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0000FF"/>
                </a:solidFill>
              </a:rPr>
              <a:t>Why </a:t>
            </a:r>
            <a:r>
              <a:rPr lang="en-US" altLang="ja-JP" b="1" dirty="0" smtClean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Liquid </a:t>
            </a:r>
            <a:r>
              <a:rPr lang="en-US" altLang="ja-JP" b="1" dirty="0">
                <a:solidFill>
                  <a:srgbClr val="0000FF"/>
                </a:solidFill>
              </a:rPr>
              <a:t>Scintillator?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7904307" y="3172575"/>
            <a:ext cx="1665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69863" y="1320800"/>
            <a:ext cx="2236510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6600"/>
                </a:solidFill>
                <a:latin typeface="Times"/>
                <a:cs typeface="Times"/>
              </a:rPr>
              <a:t>The signal is delayed </a:t>
            </a:r>
          </a:p>
          <a:p>
            <a:r>
              <a:rPr kumimoji="1" lang="en-US" altLang="ja-JP" b="1" dirty="0" smtClean="0">
                <a:solidFill>
                  <a:srgbClr val="FF6600"/>
                </a:solidFill>
                <a:latin typeface="Times"/>
                <a:cs typeface="Times"/>
              </a:rPr>
              <a:t>coincidence with </a:t>
            </a:r>
          </a:p>
          <a:p>
            <a:r>
              <a:rPr kumimoji="1" lang="en-US" altLang="ja-JP" b="1" dirty="0" smtClean="0">
                <a:solidFill>
                  <a:srgbClr val="FF6600"/>
                </a:solidFill>
                <a:latin typeface="Times"/>
                <a:cs typeface="Times"/>
              </a:rPr>
              <a:t>n capture on H</a:t>
            </a:r>
            <a:endParaRPr kumimoji="1" lang="ja-JP" altLang="en-US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20482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20483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271B5795-8575-2D43-A7F2-22F0982D5844}" type="slidenum">
              <a:rPr lang="en-US" altLang="ja-JP" sz="1400"/>
              <a:pPr/>
              <a:t>6</a:t>
            </a:fld>
            <a:endParaRPr lang="en-US" altLang="ja-JP" sz="1400"/>
          </a:p>
        </p:txBody>
      </p:sp>
      <p:pic>
        <p:nvPicPr>
          <p:cNvPr id="20484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044200"/>
            <a:ext cx="8101012" cy="54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87400" y="1878013"/>
            <a:ext cx="2559051" cy="641682"/>
          </a:xfrm>
          <a:prstGeom prst="rect">
            <a:avLst/>
          </a:prstGeom>
          <a:noFill/>
          <a:ln w="38100" cmpd="dbl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696075" y="3962400"/>
            <a:ext cx="1584325" cy="711200"/>
          </a:xfrm>
          <a:prstGeom prst="rect">
            <a:avLst/>
          </a:prstGeom>
          <a:noFill/>
          <a:ln w="38100" cmpd="dbl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2288" y="254000"/>
            <a:ext cx="3819676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rgbClr val="0000FF"/>
                </a:solidFill>
                <a:latin typeface="Times"/>
                <a:cs typeface="Times"/>
              </a:rPr>
              <a:t>KamLAND</a:t>
            </a:r>
            <a:r>
              <a:rPr kumimoji="1" lang="ja-JP" altLang="en-US" sz="32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Times"/>
                <a:cs typeface="Times"/>
              </a:rPr>
              <a:t>Detector</a:t>
            </a:r>
            <a:endParaRPr kumimoji="1" lang="ja-JP" altLang="en-US" sz="32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505575" y="1676400"/>
            <a:ext cx="1584325" cy="711200"/>
          </a:xfrm>
          <a:prstGeom prst="rect">
            <a:avLst/>
          </a:prstGeom>
          <a:noFill/>
          <a:ln w="38100" cmpd="dbl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019801" y="596900"/>
            <a:ext cx="533400" cy="304800"/>
          </a:xfrm>
          <a:prstGeom prst="rect">
            <a:avLst/>
          </a:prstGeom>
          <a:noFill/>
          <a:ln w="38100" cmpd="dbl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0200" y="545068"/>
            <a:ext cx="2557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C00F0"/>
                </a:solidFill>
                <a:latin typeface="Times"/>
                <a:cs typeface="Times"/>
              </a:rPr>
              <a:t>... subjects of this talk</a:t>
            </a:r>
            <a:endParaRPr kumimoji="1" lang="ja-JP" altLang="en-US" sz="2000" b="1" dirty="0">
              <a:solidFill>
                <a:srgbClr val="FC00F0"/>
              </a:solidFill>
              <a:latin typeface="Times"/>
              <a:cs typeface="Times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865319" y="2170113"/>
            <a:ext cx="155045" cy="354212"/>
            <a:chOff x="127000" y="2425701"/>
            <a:chExt cx="788192" cy="1943099"/>
          </a:xfrm>
        </p:grpSpPr>
        <p:sp>
          <p:nvSpPr>
            <p:cNvPr id="15" name="円/楕円 14"/>
            <p:cNvSpPr/>
            <p:nvPr/>
          </p:nvSpPr>
          <p:spPr>
            <a:xfrm>
              <a:off x="342105" y="2425701"/>
              <a:ext cx="357187" cy="35560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cxnSp>
          <p:nvCxnSpPr>
            <p:cNvPr id="16" name="直線コネクタ 15"/>
            <p:cNvCxnSpPr>
              <a:stCxn id="15" idx="4"/>
            </p:cNvCxnSpPr>
            <p:nvPr/>
          </p:nvCxnSpPr>
          <p:spPr>
            <a:xfrm>
              <a:off x="520699" y="2781301"/>
              <a:ext cx="0" cy="685799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520699" y="3467100"/>
              <a:ext cx="254793" cy="87630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228600" y="3467100"/>
              <a:ext cx="292099" cy="90170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127000" y="2970945"/>
              <a:ext cx="788192" cy="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テキスト ボックス 5"/>
          <p:cNvSpPr txBox="1"/>
          <p:nvPr/>
        </p:nvSpPr>
        <p:spPr>
          <a:xfrm>
            <a:off x="6896100" y="4304268"/>
            <a:ext cx="109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"/>
                <a:cs typeface="Times"/>
              </a:rPr>
              <a:t>(1800m</a:t>
            </a:r>
            <a:r>
              <a:rPr kumimoji="1" lang="en-US" altLang="ja-JP" baseline="30000" dirty="0" smtClean="0">
                <a:latin typeface="Times"/>
                <a:cs typeface="Times"/>
              </a:rPr>
              <a:t>3</a:t>
            </a:r>
            <a:r>
              <a:rPr kumimoji="1" lang="en-US" altLang="ja-JP" dirty="0" smtClean="0">
                <a:latin typeface="Times"/>
                <a:cs typeface="Times"/>
              </a:rPr>
              <a:t>)</a:t>
            </a:r>
            <a:endParaRPr kumimoji="1" lang="ja-JP" altLang="en-US" dirty="0">
              <a:latin typeface="Times"/>
              <a:cs typeface="Time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70400" y="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正方形/長方形 5"/>
          <p:cNvSpPr>
            <a:spLocks noChangeArrowheads="1"/>
          </p:cNvSpPr>
          <p:nvPr/>
        </p:nvSpPr>
        <p:spPr bwMode="auto">
          <a:xfrm>
            <a:off x="34925" y="719138"/>
            <a:ext cx="903763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1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)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Limited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time, money, manpower and expertise of LS</a:t>
            </a:r>
            <a:endParaRPr lang="en-US" altLang="ja-JP" sz="2200" b="1" dirty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(2)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The LS can not be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replaced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after filling (no reservoir tanks)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.</a:t>
            </a: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    (=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L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ike </a:t>
            </a:r>
            <a:r>
              <a:rPr lang="en-US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a satellite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, we can not fix problems once launched. )</a:t>
            </a:r>
            <a:endParaRPr lang="en-US" altLang="ja-JP" sz="2200" b="1" dirty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(3) The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detector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size is 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very much larger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than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lab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.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test experiments</a:t>
            </a:r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. 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4) The required radio purity level was below the sensitivities of </a:t>
            </a: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    laboratory measurements. </a:t>
            </a:r>
            <a:endParaRPr lang="en-US" altLang="ja-JP" sz="2200" b="1" dirty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latin typeface="Times"/>
                <a:cs typeface="Times"/>
              </a:rPr>
              <a:t>     </a:t>
            </a:r>
            <a:r>
              <a:rPr lang="ja-JP" altLang="en-US" sz="2200" b="1" dirty="0">
                <a:latin typeface="Times"/>
                <a:cs typeface="Times"/>
              </a:rPr>
              <a:t>    </a:t>
            </a:r>
            <a:r>
              <a:rPr lang="en-US" altLang="ja-JP" sz="2200" b="1" dirty="0">
                <a:latin typeface="Times"/>
                <a:cs typeface="Times"/>
              </a:rPr>
              <a:t> </a:t>
            </a:r>
            <a:r>
              <a:rPr lang="en-US" altLang="ja-JP" sz="2400" b="1" dirty="0">
                <a:latin typeface="Times"/>
                <a:cs typeface="Times"/>
              </a:rPr>
              <a:t>   ⇩</a:t>
            </a:r>
            <a:r>
              <a:rPr lang="ja-JP" altLang="en-US" sz="2400" b="1" dirty="0">
                <a:latin typeface="Times"/>
                <a:cs typeface="Times"/>
              </a:rPr>
              <a:t>　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(1,2)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 charset="0"/>
              </a:rPr>
              <a:t>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Use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only proven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technologies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.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Make LS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as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simple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as possible.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(1)  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 charset="0"/>
              </a:rPr>
              <a:t>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Robust design (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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fine design based on </a:t>
            </a:r>
            <a:r>
              <a:rPr lang="en-US" altLang="ja-JP" sz="2200" b="1" dirty="0" err="1" smtClean="0">
                <a:solidFill>
                  <a:srgbClr val="FF6600"/>
                </a:solidFill>
                <a:latin typeface="Times"/>
                <a:cs typeface="Times"/>
              </a:rPr>
              <a:t>sofisticated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tests and </a:t>
            </a: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           simulations) .  Purpose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of test experiments was to judge the tested</a:t>
            </a:r>
            <a:r>
              <a:rPr lang="ja-JP" altLang="en-US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endParaRPr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           quality was OK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or not. Not to evaluate the quality in detail nor to </a:t>
            </a:r>
            <a:endParaRPr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           make thorough investigations.</a:t>
            </a:r>
            <a:endParaRPr lang="en-US" altLang="ja-JP" sz="2200" b="1" dirty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(2,3)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 charset="0"/>
              </a:rPr>
              <a:t>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Do final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check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by 1-dimentional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real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length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(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6.5m)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test </a:t>
            </a:r>
            <a:endParaRPr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            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experiment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</a:rPr>
              <a:t>to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confirm the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real scale performances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</a:rPr>
              <a:t>.</a:t>
            </a:r>
            <a:endParaRPr lang="en-US" altLang="ja-JP" sz="2200" b="1" dirty="0" smtClean="0">
              <a:solidFill>
                <a:srgbClr val="FF6600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(4)  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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Prepared the last resort (E&gt;3MeV was safe)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.  </a:t>
            </a:r>
          </a:p>
          <a:p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             Do measures to </a:t>
            </a:r>
            <a:r>
              <a:rPr lang="en-US" altLang="ja-JP" sz="2200" b="1" dirty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r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educe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U/</a:t>
            </a:r>
            <a:r>
              <a:rPr lang="en-US" altLang="ja-JP" sz="2200" b="1" dirty="0" err="1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Th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/K as much as </a:t>
            </a:r>
            <a:r>
              <a:rPr lang="en-US" altLang="ja-JP" sz="2200" b="1" dirty="0" smtClean="0">
                <a:solidFill>
                  <a:srgbClr val="FF6600"/>
                </a:solidFill>
                <a:latin typeface="Times"/>
                <a:cs typeface="Times"/>
                <a:sym typeface="Wingdings"/>
              </a:rPr>
              <a:t>possible.</a:t>
            </a:r>
          </a:p>
        </p:txBody>
      </p:sp>
      <p:sp>
        <p:nvSpPr>
          <p:cNvPr id="25602" name="テキスト ボックス 1"/>
          <p:cNvSpPr txBox="1">
            <a:spLocks noChangeArrowheads="1"/>
          </p:cNvSpPr>
          <p:nvPr/>
        </p:nvSpPr>
        <p:spPr bwMode="auto">
          <a:xfrm>
            <a:off x="1116013" y="188913"/>
            <a:ext cx="5863905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 dirty="0" smtClean="0">
                <a:solidFill>
                  <a:srgbClr val="660066"/>
                </a:solidFill>
              </a:rPr>
              <a:t>Our Conditions 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and</a:t>
            </a:r>
            <a:r>
              <a:rPr lang="en-US" altLang="ja-JP" sz="2800" b="1" dirty="0" smtClean="0">
                <a:solidFill>
                  <a:schemeClr val="accent6"/>
                </a:solidFill>
              </a:rPr>
              <a:t> </a:t>
            </a:r>
            <a:r>
              <a:rPr lang="en-US" altLang="ja-JP" sz="2800" b="1" dirty="0">
                <a:solidFill>
                  <a:schemeClr val="accent6"/>
                </a:solidFill>
              </a:rPr>
              <a:t>R&amp;</a:t>
            </a:r>
            <a:r>
              <a:rPr lang="en-US" altLang="ja-JP" sz="2800" b="1" dirty="0" smtClean="0">
                <a:solidFill>
                  <a:schemeClr val="accent6"/>
                </a:solidFill>
              </a:rPr>
              <a:t>D </a:t>
            </a:r>
            <a:r>
              <a:rPr lang="en-US" altLang="ja-JP" sz="2800" b="1" dirty="0">
                <a:solidFill>
                  <a:schemeClr val="accent6"/>
                </a:solidFill>
              </a:rPr>
              <a:t>Strategies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日付プレースホルダー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160320</a:t>
            </a:r>
            <a:endParaRPr lang="en-US" altLang="ja-JP" sz="1400"/>
          </a:p>
        </p:txBody>
      </p:sp>
      <p:sp>
        <p:nvSpPr>
          <p:cNvPr id="22530" name="フッター プレースホルダー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smtClean="0"/>
              <a:t>FroST16_suekane</a:t>
            </a:r>
            <a:endParaRPr lang="en-US" altLang="ja-JP" sz="1400"/>
          </a:p>
        </p:txBody>
      </p:sp>
      <p:sp>
        <p:nvSpPr>
          <p:cNvPr id="22531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D714C7E2-686F-BA4D-861A-BCE83217D6BA}" type="slidenum">
              <a:rPr lang="en-US" altLang="ja-JP" sz="1400"/>
              <a:pPr/>
              <a:t>8</a:t>
            </a:fld>
            <a:endParaRPr lang="en-US" altLang="ja-JP" sz="1400"/>
          </a:p>
        </p:txBody>
      </p:sp>
      <p:pic>
        <p:nvPicPr>
          <p:cNvPr id="22533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47812"/>
            <a:ext cx="4706452" cy="311308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テキスト ボックス 10"/>
          <p:cNvSpPr txBox="1">
            <a:spLocks noChangeArrowheads="1"/>
          </p:cNvSpPr>
          <p:nvPr/>
        </p:nvSpPr>
        <p:spPr bwMode="auto">
          <a:xfrm>
            <a:off x="2700338" y="333375"/>
            <a:ext cx="4538823" cy="584776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3200" dirty="0" smtClean="0">
                <a:solidFill>
                  <a:srgbClr val="0000FF"/>
                </a:solidFill>
              </a:rPr>
              <a:t>I. Liquid </a:t>
            </a:r>
            <a:r>
              <a:rPr lang="en-US" altLang="ja-JP" sz="3200" dirty="0">
                <a:solidFill>
                  <a:srgbClr val="0000FF"/>
                </a:solidFill>
              </a:rPr>
              <a:t>Scintillator R&amp;D 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  <p:sp>
        <p:nvSpPr>
          <p:cNvPr id="22536" name="テキスト ボックス 2"/>
          <p:cNvSpPr txBox="1">
            <a:spLocks noChangeArrowheads="1"/>
          </p:cNvSpPr>
          <p:nvPr/>
        </p:nvSpPr>
        <p:spPr bwMode="auto">
          <a:xfrm>
            <a:off x="107950" y="1200169"/>
            <a:ext cx="2412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dirty="0" smtClean="0">
                <a:solidFill>
                  <a:srgbClr val="FF00FF"/>
                </a:solidFill>
              </a:rPr>
              <a:t>Tohoku</a:t>
            </a:r>
            <a:r>
              <a:rPr lang="en-US" altLang="ja-JP" sz="1800" dirty="0">
                <a:solidFill>
                  <a:srgbClr val="FF00FF"/>
                </a:solidFill>
              </a:rPr>
              <a:t>-RCNS-2002-01</a:t>
            </a:r>
            <a:endParaRPr lang="ja-JP" altLang="en-US" sz="1800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9"/>
          <p:cNvSpPr txBox="1">
            <a:spLocks noChangeArrowheads="1"/>
          </p:cNvSpPr>
          <p:nvPr/>
        </p:nvSpPr>
        <p:spPr bwMode="auto">
          <a:xfrm>
            <a:off x="4867179" y="1550967"/>
            <a:ext cx="4254665" cy="4401205"/>
          </a:xfrm>
          <a:prstGeom prst="rect">
            <a:avLst/>
          </a:prstGeom>
          <a:noFill/>
          <a:ln w="9525">
            <a:solidFill>
              <a:srgbClr val="FC0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dirty="0" smtClean="0"/>
              <a:t>1.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Introduction</a:t>
            </a:r>
          </a:p>
          <a:p>
            <a:r>
              <a:rPr lang="en-US" altLang="ja-JP" sz="2000" dirty="0" smtClean="0"/>
              <a:t>2.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Overview</a:t>
            </a:r>
          </a:p>
          <a:p>
            <a:r>
              <a:rPr lang="en-US" altLang="ja-JP" sz="2000" dirty="0"/>
              <a:t>3.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Outline </a:t>
            </a:r>
            <a:r>
              <a:rPr lang="en-US" altLang="ja-JP" sz="2000" dirty="0"/>
              <a:t>of R&amp;D</a:t>
            </a:r>
          </a:p>
          <a:p>
            <a:r>
              <a:rPr lang="en-US" altLang="ja-JP" sz="2000" dirty="0"/>
              <a:t>4.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Light </a:t>
            </a:r>
            <a:r>
              <a:rPr lang="en-US" altLang="ja-JP" sz="2000" dirty="0"/>
              <a:t>Output</a:t>
            </a:r>
          </a:p>
          <a:p>
            <a:r>
              <a:rPr lang="en-US" altLang="ja-JP" sz="2000" dirty="0"/>
              <a:t>5.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Transparency</a:t>
            </a:r>
            <a:endParaRPr lang="en-US" altLang="ja-JP" sz="2000" dirty="0"/>
          </a:p>
          <a:p>
            <a:r>
              <a:rPr lang="en-US" altLang="ja-JP" sz="2000" dirty="0"/>
              <a:t>6. 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 Direct </a:t>
            </a:r>
            <a:r>
              <a:rPr lang="en-US" altLang="ja-JP" sz="2000" dirty="0"/>
              <a:t>Light Yield Measurement</a:t>
            </a:r>
          </a:p>
          <a:p>
            <a:r>
              <a:rPr lang="en-US" altLang="ja-JP" sz="2000" dirty="0"/>
              <a:t>7. </a:t>
            </a:r>
            <a:r>
              <a:rPr lang="en-US" altLang="ja-JP" sz="2000" dirty="0" smtClean="0"/>
              <a:t>  </a:t>
            </a:r>
            <a:r>
              <a:rPr lang="en-US" altLang="ja-JP" sz="2000" i="1" dirty="0" smtClean="0">
                <a:cs typeface="Times" charset="0"/>
              </a:rPr>
              <a:t>n</a:t>
            </a:r>
            <a:r>
              <a:rPr lang="en-US" altLang="ja-JP" sz="2000" dirty="0">
                <a:latin typeface="Symbol" charset="0"/>
                <a:cs typeface="Symbol" charset="0"/>
              </a:rPr>
              <a:t>/g, </a:t>
            </a:r>
            <a:r>
              <a:rPr lang="en-US" altLang="ja-JP" sz="2000" dirty="0" err="1">
                <a:latin typeface="Symbol" charset="0"/>
                <a:cs typeface="Symbol" charset="0"/>
              </a:rPr>
              <a:t>a/g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Pulse Shape Discrimination</a:t>
            </a:r>
            <a:endParaRPr lang="en-US" altLang="ja-JP" sz="2000" dirty="0"/>
          </a:p>
          <a:p>
            <a:r>
              <a:rPr lang="en-US" altLang="ja-JP" sz="2000" dirty="0"/>
              <a:t>8. </a:t>
            </a:r>
            <a:r>
              <a:rPr lang="en-US" altLang="ja-JP" sz="2000" dirty="0" smtClean="0"/>
              <a:t>  </a:t>
            </a:r>
            <a:r>
              <a:rPr lang="en-US" altLang="ja-JP" sz="2000" i="1" dirty="0" smtClean="0">
                <a:latin typeface="Symbol" charset="0"/>
                <a:cs typeface="Symbol" charset="0"/>
              </a:rPr>
              <a:t>a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Quenching</a:t>
            </a:r>
          </a:p>
          <a:p>
            <a:r>
              <a:rPr lang="en-US" altLang="ja-JP" sz="2000" dirty="0"/>
              <a:t>9. </a:t>
            </a:r>
            <a:r>
              <a:rPr lang="en-US" altLang="ja-JP" sz="2000" dirty="0" smtClean="0"/>
              <a:t>  Oxygen </a:t>
            </a:r>
            <a:r>
              <a:rPr lang="en-US" altLang="ja-JP" sz="2000" dirty="0"/>
              <a:t>Quenching</a:t>
            </a:r>
          </a:p>
          <a:p>
            <a:r>
              <a:rPr lang="en-US" altLang="ja-JP" sz="2000" dirty="0"/>
              <a:t>10. Studies with 1/14 scale LS System</a:t>
            </a:r>
          </a:p>
          <a:p>
            <a:r>
              <a:rPr lang="en-US" altLang="ja-JP" sz="2000" dirty="0"/>
              <a:t>11. Material Selection</a:t>
            </a:r>
          </a:p>
          <a:p>
            <a:r>
              <a:rPr lang="en-US" altLang="ja-JP" sz="2000" dirty="0"/>
              <a:t>      </a:t>
            </a:r>
            <a:r>
              <a:rPr lang="en-US" altLang="ja-JP" sz="2000" dirty="0" smtClean="0"/>
              <a:t>Radio Purity</a:t>
            </a:r>
            <a:endParaRPr lang="en-US" altLang="ja-JP" sz="2000" dirty="0"/>
          </a:p>
          <a:p>
            <a:r>
              <a:rPr lang="en-US" altLang="ja-JP" sz="2000" dirty="0"/>
              <a:t>12. Preparation of LS and Initial </a:t>
            </a:r>
          </a:p>
          <a:p>
            <a:r>
              <a:rPr lang="en-US" altLang="ja-JP" sz="2000" dirty="0"/>
              <a:t>      Performance in the detector 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5719" y="5124608"/>
            <a:ext cx="4149481" cy="11079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200" b="1" dirty="0" err="1" smtClean="0">
                <a:solidFill>
                  <a:srgbClr val="FC00F0"/>
                </a:solidFill>
                <a:latin typeface="Times"/>
                <a:cs typeface="Times"/>
              </a:rPr>
              <a:t>ArXive</a:t>
            </a:r>
            <a:r>
              <a:rPr kumimoji="1"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physics</a:t>
            </a:r>
            <a:r>
              <a:rPr lang="en-US" altLang="ja-JP" sz="2200" b="1" dirty="0">
                <a:solidFill>
                  <a:srgbClr val="FC00F0"/>
                </a:solidFill>
                <a:latin typeface="Times"/>
                <a:cs typeface="Times"/>
              </a:rPr>
              <a:t>/</a:t>
            </a:r>
            <a:r>
              <a:rPr lang="en-US" altLang="ja-JP" sz="2200" b="1" dirty="0" smtClean="0">
                <a:solidFill>
                  <a:srgbClr val="FC00F0"/>
                </a:solidFill>
                <a:latin typeface="Times"/>
                <a:cs typeface="Times"/>
              </a:rPr>
              <a:t>0404071</a:t>
            </a:r>
          </a:p>
          <a:p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"An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Overview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of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the </a:t>
            </a:r>
            <a:r>
              <a:rPr lang="en-US" altLang="ja-JP" sz="2200" b="1" dirty="0" err="1" smtClean="0">
                <a:solidFill>
                  <a:srgbClr val="660066"/>
                </a:solidFill>
                <a:latin typeface="Times"/>
                <a:cs typeface="Times"/>
              </a:rPr>
              <a:t>KamLAND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endParaRPr lang="en-US" altLang="ja-JP" sz="2200" b="1" dirty="0" smtClean="0">
              <a:solidFill>
                <a:srgbClr val="660066"/>
              </a:solidFill>
              <a:latin typeface="Times"/>
              <a:cs typeface="Times"/>
            </a:endParaRPr>
          </a:p>
          <a:p>
            <a:r>
              <a:rPr lang="en-US" altLang="ja-JP" sz="2200" b="1" dirty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 1 Kiloton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Liquid</a:t>
            </a:r>
            <a:r>
              <a:rPr lang="ja-JP" altLang="en-US" sz="22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en-US" altLang="ja-JP" sz="2200" b="1" dirty="0" smtClean="0">
                <a:solidFill>
                  <a:srgbClr val="660066"/>
                </a:solidFill>
                <a:latin typeface="Times"/>
                <a:cs typeface="Times"/>
              </a:rPr>
              <a:t>Scintillator"</a:t>
            </a:r>
            <a:endParaRPr lang="ja-JP" altLang="en-US" sz="2200" b="1" dirty="0">
              <a:solidFill>
                <a:srgbClr val="660066"/>
              </a:solidFill>
              <a:latin typeface="Times"/>
              <a:cs typeface="Time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87161" y="4679434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"/>
                <a:cs typeface="Times"/>
              </a:rPr>
              <a:t>&amp;</a:t>
            </a:r>
            <a:endParaRPr kumimoji="1" lang="ja-JP" altLang="en-US" sz="2400" dirty="0">
              <a:latin typeface="Times"/>
              <a:cs typeface="Time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950" y="828718"/>
            <a:ext cx="163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8000"/>
                </a:solidFill>
                <a:latin typeface="Times"/>
                <a:cs typeface="Times"/>
              </a:rPr>
              <a:t>References: </a:t>
            </a:r>
            <a:endParaRPr kumimoji="1" lang="ja-JP" altLang="en-US" sz="2400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72200" y="1130835"/>
            <a:ext cx="136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Times"/>
                <a:cs typeface="Times"/>
              </a:rPr>
              <a:t>Contents</a:t>
            </a:r>
            <a:endParaRPr kumimoji="1" lang="ja-JP" altLang="en-US" sz="2400" b="1" dirty="0">
              <a:latin typeface="Times"/>
              <a:cs typeface="Time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67179" y="6083300"/>
            <a:ext cx="414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8000"/>
                </a:solidFill>
                <a:latin typeface="Times"/>
                <a:cs typeface="Times"/>
              </a:rPr>
              <a:t>.... and recollection of my memories.</a:t>
            </a:r>
            <a:endParaRPr kumimoji="1" lang="ja-JP" altLang="en-US" sz="20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テキスト ボックス 5"/>
          <p:cNvSpPr txBox="1">
            <a:spLocks noChangeArrowheads="1"/>
          </p:cNvSpPr>
          <p:nvPr/>
        </p:nvSpPr>
        <p:spPr bwMode="auto">
          <a:xfrm>
            <a:off x="611188" y="1336675"/>
            <a:ext cx="7827834" cy="415498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dirty="0">
                <a:solidFill>
                  <a:srgbClr val="660066"/>
                </a:solidFill>
              </a:rPr>
              <a:t>* Energy Resolution</a:t>
            </a:r>
            <a:r>
              <a:rPr lang="en-US" altLang="ja-JP" dirty="0"/>
              <a:t>    </a:t>
            </a:r>
          </a:p>
          <a:p>
            <a:endParaRPr lang="en-US" altLang="ja-JP" dirty="0"/>
          </a:p>
          <a:p>
            <a:r>
              <a:rPr lang="en-US" altLang="ja-JP" b="1" dirty="0">
                <a:solidFill>
                  <a:srgbClr val="660066"/>
                </a:solidFill>
              </a:rPr>
              <a:t>* Light Output </a:t>
            </a:r>
            <a:r>
              <a:rPr lang="en-US" altLang="ja-JP" dirty="0"/>
              <a:t>                         	</a:t>
            </a:r>
            <a:r>
              <a:rPr lang="ja-JP" altLang="en-US" dirty="0"/>
              <a:t> </a:t>
            </a:r>
            <a:r>
              <a:rPr lang="en-US" altLang="ja-JP" dirty="0" smtClean="0"/>
              <a:t>	&gt;</a:t>
            </a:r>
            <a:r>
              <a:rPr lang="ja-JP" altLang="en-US" dirty="0" smtClean="0"/>
              <a:t> </a:t>
            </a:r>
            <a:r>
              <a:rPr lang="en-US" altLang="ja-JP" dirty="0"/>
              <a:t>40% </a:t>
            </a:r>
            <a:r>
              <a:rPr lang="en-US" altLang="ja-JP" dirty="0" err="1" smtClean="0"/>
              <a:t>anthracene</a:t>
            </a:r>
            <a:endParaRPr lang="en-US" altLang="ja-JP" dirty="0"/>
          </a:p>
          <a:p>
            <a:r>
              <a:rPr lang="en-US" altLang="ja-JP" b="1" dirty="0">
                <a:solidFill>
                  <a:srgbClr val="660066"/>
                </a:solidFill>
              </a:rPr>
              <a:t>* Light Attenuation Length </a:t>
            </a:r>
            <a:r>
              <a:rPr lang="en-US" altLang="ja-JP" dirty="0"/>
              <a:t>    	 </a:t>
            </a:r>
            <a:r>
              <a:rPr lang="en-US" altLang="ja-JP" dirty="0" smtClean="0"/>
              <a:t>	&gt;</a:t>
            </a:r>
            <a:r>
              <a:rPr lang="en-US" altLang="ja-JP" dirty="0"/>
              <a:t>10m</a:t>
            </a:r>
          </a:p>
          <a:p>
            <a:r>
              <a:rPr lang="en-US" altLang="ja-JP" b="1" dirty="0">
                <a:solidFill>
                  <a:srgbClr val="660066"/>
                </a:solidFill>
              </a:rPr>
              <a:t>* </a:t>
            </a:r>
            <a:r>
              <a:rPr lang="en-US" altLang="ja-JP" b="1" dirty="0" smtClean="0">
                <a:solidFill>
                  <a:srgbClr val="660066"/>
                </a:solidFill>
              </a:rPr>
              <a:t>Radio Purity</a:t>
            </a:r>
            <a:r>
              <a:rPr lang="en-US" altLang="ja-JP" dirty="0"/>
              <a:t>(</a:t>
            </a:r>
            <a:r>
              <a:rPr lang="en-US" altLang="ja-JP" b="1" dirty="0" smtClean="0">
                <a:solidFill>
                  <a:srgbClr val="660066"/>
                </a:solidFill>
                <a:sym typeface="Wingdings"/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U</a:t>
            </a:r>
            <a:r>
              <a:rPr lang="en-US" altLang="ja-JP" b="1" dirty="0">
                <a:solidFill>
                  <a:srgbClr val="660066"/>
                </a:solidFill>
              </a:rPr>
              <a:t>/</a:t>
            </a:r>
            <a:r>
              <a:rPr lang="en-US" altLang="ja-JP" b="1" dirty="0" err="1">
                <a:solidFill>
                  <a:srgbClr val="660066"/>
                </a:solidFill>
              </a:rPr>
              <a:t>Th</a:t>
            </a:r>
            <a:r>
              <a:rPr lang="en-US" altLang="ja-JP" b="1" dirty="0">
                <a:solidFill>
                  <a:srgbClr val="660066"/>
                </a:solidFill>
              </a:rPr>
              <a:t>/</a:t>
            </a:r>
            <a:r>
              <a:rPr lang="en-US" altLang="ja-JP" b="1" baseline="30000" dirty="0" smtClean="0">
                <a:solidFill>
                  <a:srgbClr val="660066"/>
                </a:solidFill>
              </a:rPr>
              <a:t>40</a:t>
            </a:r>
            <a:r>
              <a:rPr lang="en-US" altLang="ja-JP" b="1" dirty="0" smtClean="0">
                <a:solidFill>
                  <a:srgbClr val="660066"/>
                </a:solidFill>
              </a:rPr>
              <a:t>K</a:t>
            </a:r>
            <a:r>
              <a:rPr lang="en-US" altLang="ja-JP" b="1" dirty="0" smtClean="0">
                <a:solidFill>
                  <a:srgbClr val="660066"/>
                </a:solidFill>
              </a:rPr>
              <a:t>)</a:t>
            </a:r>
            <a:r>
              <a:rPr lang="en-US" altLang="ja-JP" b="1" dirty="0" smtClean="0">
                <a:solidFill>
                  <a:srgbClr val="660066"/>
                </a:solidFill>
              </a:rPr>
              <a:t> </a:t>
            </a:r>
            <a:r>
              <a:rPr lang="en-US" altLang="ja-JP" dirty="0" smtClean="0"/>
              <a:t>  </a:t>
            </a:r>
            <a:r>
              <a:rPr lang="en-US" altLang="ja-JP" dirty="0"/>
              <a:t>		  	</a:t>
            </a:r>
            <a:r>
              <a:rPr lang="en-US" altLang="ja-JP" dirty="0" smtClean="0"/>
              <a:t>&lt;</a:t>
            </a:r>
            <a:r>
              <a:rPr lang="en-US" altLang="ja-JP" dirty="0"/>
              <a:t>10</a:t>
            </a:r>
            <a:r>
              <a:rPr lang="en-US" altLang="ja-JP" baseline="30000" dirty="0"/>
              <a:t>-14</a:t>
            </a:r>
            <a:r>
              <a:rPr lang="en-US" altLang="ja-JP" dirty="0"/>
              <a:t>/10</a:t>
            </a:r>
            <a:r>
              <a:rPr lang="en-US" altLang="ja-JP" baseline="30000" dirty="0"/>
              <a:t>-14</a:t>
            </a:r>
            <a:r>
              <a:rPr lang="en-US" altLang="ja-JP" dirty="0"/>
              <a:t>/10</a:t>
            </a:r>
            <a:r>
              <a:rPr lang="en-US" altLang="ja-JP" baseline="30000" dirty="0"/>
              <a:t>-15</a:t>
            </a:r>
            <a:r>
              <a:rPr lang="en-US" altLang="ja-JP" dirty="0"/>
              <a:t>g/g</a:t>
            </a:r>
          </a:p>
          <a:p>
            <a:r>
              <a:rPr lang="en-US" altLang="ja-JP" b="1" dirty="0" smtClean="0">
                <a:solidFill>
                  <a:srgbClr val="660066"/>
                </a:solidFill>
              </a:rPr>
              <a:t>*</a:t>
            </a:r>
            <a:r>
              <a:rPr lang="ja-JP" altLang="en-US" b="1" dirty="0" smtClean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Quench </a:t>
            </a:r>
            <a:r>
              <a:rPr lang="en-US" altLang="ja-JP" b="1" dirty="0">
                <a:solidFill>
                  <a:srgbClr val="660066"/>
                </a:solidFill>
              </a:rPr>
              <a:t>Factor for 7.7MeVα</a:t>
            </a:r>
            <a:r>
              <a:rPr lang="en-US" altLang="ja-JP" b="1" dirty="0"/>
              <a:t> </a:t>
            </a:r>
            <a:r>
              <a:rPr lang="en-US" altLang="ja-JP" dirty="0"/>
              <a:t>      	&gt;10</a:t>
            </a:r>
          </a:p>
          <a:p>
            <a:r>
              <a:rPr lang="en-US" altLang="ja-JP" b="1" dirty="0" smtClean="0">
                <a:solidFill>
                  <a:srgbClr val="660066"/>
                </a:solidFill>
              </a:rPr>
              <a:t>*</a:t>
            </a:r>
            <a:r>
              <a:rPr lang="en-US" altLang="ja-JP" b="1" dirty="0">
                <a:solidFill>
                  <a:srgbClr val="660066"/>
                </a:solidFill>
              </a:rPr>
              <a:t>Safety</a:t>
            </a:r>
          </a:p>
          <a:p>
            <a:r>
              <a:rPr lang="en-US" altLang="ja-JP" dirty="0"/>
              <a:t> </a:t>
            </a:r>
            <a:r>
              <a:rPr lang="en-US" altLang="ja-JP" b="1" dirty="0">
                <a:solidFill>
                  <a:srgbClr val="660066"/>
                </a:solidFill>
              </a:rPr>
              <a:t>  Flash point </a:t>
            </a:r>
            <a:r>
              <a:rPr lang="en-US" altLang="ja-JP" dirty="0"/>
              <a:t>				</a:t>
            </a:r>
            <a:r>
              <a:rPr lang="en-US" altLang="ja-JP" dirty="0" smtClean="0"/>
              <a:t>			&gt;</a:t>
            </a:r>
            <a:r>
              <a:rPr lang="en-US" altLang="ja-JP" dirty="0"/>
              <a:t>50℃</a:t>
            </a:r>
          </a:p>
          <a:p>
            <a:r>
              <a:rPr lang="en-US" altLang="ja-JP" b="1" dirty="0" smtClean="0">
                <a:solidFill>
                  <a:srgbClr val="660066"/>
                </a:solidFill>
              </a:rPr>
              <a:t>*</a:t>
            </a:r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Price</a:t>
            </a:r>
            <a:r>
              <a:rPr lang="en-US" altLang="ja-JP" b="1" dirty="0">
                <a:solidFill>
                  <a:srgbClr val="660066"/>
                </a:solidFill>
              </a:rPr>
              <a:t>	</a:t>
            </a:r>
            <a:r>
              <a:rPr lang="en-US" altLang="ja-JP" dirty="0"/>
              <a:t>				</a:t>
            </a:r>
            <a:r>
              <a:rPr lang="en-US" altLang="ja-JP" dirty="0" smtClean="0"/>
              <a:t>				a </a:t>
            </a:r>
            <a:r>
              <a:rPr lang="en-US" altLang="ja-JP" dirty="0"/>
              <a:t>few </a:t>
            </a:r>
            <a:r>
              <a:rPr lang="en-US" altLang="ja-JP" dirty="0" smtClean="0"/>
              <a:t>US</a:t>
            </a:r>
            <a:r>
              <a:rPr lang="en-US" altLang="ja-JP" dirty="0" smtClean="0"/>
              <a:t>$</a:t>
            </a:r>
            <a:r>
              <a:rPr lang="en-US" altLang="ja-JP" dirty="0"/>
              <a:t>/liter</a:t>
            </a:r>
          </a:p>
          <a:p>
            <a:r>
              <a:rPr lang="en-US" altLang="ja-JP" b="1" dirty="0" smtClean="0">
                <a:solidFill>
                  <a:srgbClr val="660066"/>
                </a:solidFill>
              </a:rPr>
              <a:t>* Oil companies have capacity to  supply the </a:t>
            </a:r>
            <a:r>
              <a:rPr lang="en-US" altLang="ja-JP" b="1" dirty="0">
                <a:solidFill>
                  <a:srgbClr val="660066"/>
                </a:solidFill>
              </a:rPr>
              <a:t>l</a:t>
            </a:r>
            <a:r>
              <a:rPr lang="en-US" altLang="ja-JP" b="1" dirty="0" smtClean="0">
                <a:solidFill>
                  <a:srgbClr val="660066"/>
                </a:solidFill>
              </a:rPr>
              <a:t>arge </a:t>
            </a:r>
            <a:r>
              <a:rPr lang="en-US" altLang="ja-JP" b="1" dirty="0">
                <a:solidFill>
                  <a:srgbClr val="660066"/>
                </a:solidFill>
              </a:rPr>
              <a:t>amount </a:t>
            </a:r>
            <a:endParaRPr lang="en-US" altLang="ja-JP" b="1" dirty="0" smtClean="0">
              <a:solidFill>
                <a:srgbClr val="660066"/>
              </a:solidFill>
            </a:endParaRPr>
          </a:p>
          <a:p>
            <a:r>
              <a:rPr lang="en-US" altLang="ja-JP" b="1" dirty="0">
                <a:solidFill>
                  <a:srgbClr val="660066"/>
                </a:solidFill>
              </a:rPr>
              <a:t> </a:t>
            </a:r>
            <a:r>
              <a:rPr lang="en-US" altLang="ja-JP" b="1" dirty="0" smtClean="0">
                <a:solidFill>
                  <a:srgbClr val="660066"/>
                </a:solidFill>
              </a:rPr>
              <a:t>  of high quality oils within half year of filling </a:t>
            </a:r>
            <a:r>
              <a:rPr lang="en-US" altLang="ja-JP" b="1" dirty="0">
                <a:solidFill>
                  <a:srgbClr val="660066"/>
                </a:solidFill>
              </a:rPr>
              <a:t>period</a:t>
            </a:r>
            <a:endParaRPr lang="ja-JP" altLang="en-US" b="1" dirty="0">
              <a:solidFill>
                <a:srgbClr val="660066"/>
              </a:solidFill>
            </a:endParaRPr>
          </a:p>
        </p:txBody>
      </p:sp>
      <p:graphicFrame>
        <p:nvGraphicFramePr>
          <p:cNvPr id="24578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89619"/>
              </p:ext>
            </p:extLst>
          </p:nvPr>
        </p:nvGraphicFramePr>
        <p:xfrm>
          <a:off x="5422055" y="1298574"/>
          <a:ext cx="212740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0" name="数式" r:id="rId3" imgW="1066800" imgH="482600" progId="Equation.3">
                  <p:embed/>
                </p:oleObj>
              </mc:Choice>
              <mc:Fallback>
                <p:oleObj name="数式" r:id="rId3" imgW="1066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055" y="1298574"/>
                        <a:ext cx="212740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テキスト ボックス 1"/>
          <p:cNvSpPr txBox="1">
            <a:spLocks noChangeArrowheads="1"/>
          </p:cNvSpPr>
          <p:nvPr/>
        </p:nvSpPr>
        <p:spPr bwMode="auto">
          <a:xfrm>
            <a:off x="1836738" y="212726"/>
            <a:ext cx="5268490" cy="52322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800" b="1">
                <a:solidFill>
                  <a:srgbClr val="0000FF"/>
                </a:solidFill>
              </a:rPr>
              <a:t>Requirements for KamLAND LS</a:t>
            </a:r>
            <a:endParaRPr lang="ja-JP" altLang="en-US" sz="2800" b="1">
              <a:solidFill>
                <a:srgbClr val="0000FF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160320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FroST16_suekane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E1AD-D5B4-8844-BBC1-D8C3173EBE2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3694</Words>
  <Application>Microsoft Macintosh PowerPoint</Application>
  <PresentationFormat>画面に合わせる (4:3)</PresentationFormat>
  <Paragraphs>938</Paragraphs>
  <Slides>47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49" baseType="lpstr">
      <vt:lpstr>ホワイト</vt:lpstr>
      <vt:lpstr>数式</vt:lpstr>
      <vt:lpstr>R&amp;D Experience for KamLAND 3M liter Liquid Scintillator Detector</vt:lpstr>
      <vt:lpstr>PowerPoint プレゼンテーション</vt:lpstr>
      <vt:lpstr>PowerPoint プレゼンテーション</vt:lpstr>
      <vt:lpstr>An Early History of KamLAND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Buffer Oil Determination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First Result 2002.12</vt:lpstr>
      <vt:lpstr>PowerPoint プレゼンテーション</vt:lpstr>
    </vt:vector>
  </TitlesOfParts>
  <Company>東北大学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末包 文彦</dc:creator>
  <cp:lastModifiedBy>末包 文彦</cp:lastModifiedBy>
  <cp:revision>1160</cp:revision>
  <dcterms:created xsi:type="dcterms:W3CDTF">2016-03-15T00:03:18Z</dcterms:created>
  <dcterms:modified xsi:type="dcterms:W3CDTF">2016-03-20T12:27:09Z</dcterms:modified>
</cp:coreProperties>
</file>