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2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88" r:id="rId5"/>
    <p:sldId id="290" r:id="rId6"/>
    <p:sldId id="291" r:id="rId7"/>
    <p:sldId id="279" r:id="rId8"/>
    <p:sldId id="280" r:id="rId9"/>
    <p:sldId id="263" r:id="rId10"/>
    <p:sldId id="260" r:id="rId11"/>
    <p:sldId id="292" r:id="rId12"/>
    <p:sldId id="293" r:id="rId13"/>
    <p:sldId id="261" r:id="rId14"/>
    <p:sldId id="271" r:id="rId15"/>
    <p:sldId id="276" r:id="rId16"/>
    <p:sldId id="262" r:id="rId17"/>
    <p:sldId id="277" r:id="rId18"/>
    <p:sldId id="268" r:id="rId19"/>
    <p:sldId id="278" r:id="rId20"/>
    <p:sldId id="287" r:id="rId21"/>
    <p:sldId id="283" r:id="rId22"/>
    <p:sldId id="285" r:id="rId23"/>
    <p:sldId id="284" r:id="rId24"/>
    <p:sldId id="269" r:id="rId25"/>
    <p:sldId id="264" r:id="rId26"/>
    <p:sldId id="267" r:id="rId27"/>
    <p:sldId id="259" r:id="rId28"/>
    <p:sldId id="286" r:id="rId29"/>
    <p:sldId id="281" r:id="rId30"/>
    <p:sldId id="273" r:id="rId31"/>
    <p:sldId id="266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2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5553B-D3B0-6548-A9E1-C0A7E343263C}" type="datetimeFigureOut">
              <a:rPr lang="en-US" smtClean="0"/>
              <a:t>1/11/16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69104-046E-E549-8DED-D4779ABE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33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1B941-38AA-1F4A-96A2-5B830AB17B0A}" type="datetimeFigureOut">
              <a:rPr lang="en-US" smtClean="0"/>
              <a:t>1/11/16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216B9-7100-234F-80E1-87385C2E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9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9BAB45BF-C759-B44A-8315-7D9B0C50C2EE}" type="datetime1">
              <a:rPr lang="en-US" smtClean="0"/>
              <a:t>1/11/16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8588FA2F-2F04-B44F-B7B4-863D089D73C7}" type="datetime1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9873CF75-0BB7-F24A-8123-B5084A75F608}" type="datetime1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3529DA77-3846-5740-9F7E-C67BBE3A764C}" type="datetime1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161E137C-EC47-6F4A-8A13-D5B502885ACA}" type="datetime1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E35367F8-6A8D-FF43-9E69-957AAD5F0EC3}" type="datetime1">
              <a:rPr lang="en-US" smtClean="0"/>
              <a:t>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5221448C-54B4-5A4E-BE6E-521FF7A07946}" type="datetime1">
              <a:rPr lang="en-US" smtClean="0"/>
              <a:t>1/11/16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3D85E792-DA68-F940-9864-BA99E71D8A1C}" type="datetime1">
              <a:rPr lang="en-US" smtClean="0"/>
              <a:t>1/11/16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DFB0B14A-BAA3-FC4C-85BE-8DABD6F39C53}" type="datetime1">
              <a:rPr lang="en-US" smtClean="0"/>
              <a:t>1/11/16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B8196753-CE8E-FE47-89C5-147FEF5462A5}" type="datetime1">
              <a:rPr lang="en-US" smtClean="0"/>
              <a:t>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1BB2B2B1-DFF5-F54D-BF7C-C87D25803E41}" type="datetime1">
              <a:rPr lang="en-US" smtClean="0"/>
              <a:t>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9347" y="10411"/>
            <a:ext cx="7079736" cy="9994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</a:t>
            </a:r>
            <a:r>
              <a:rPr lang="en-US" dirty="0" err="1" smtClean="0"/>
              <a:t>ti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714" y="6356350"/>
            <a:ext cx="422651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Matt Durham - Santa Fe Jet and HF Workshop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84A8AE1-FD4D-0C41-B994-1301238454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DFEFC"/>
              </a:clrFrom>
              <a:clrTo>
                <a:srgbClr val="FD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8650" y="0"/>
            <a:ext cx="1155350" cy="530942"/>
          </a:xfrm>
          <a:prstGeom prst="rect">
            <a:avLst/>
          </a:prstGeom>
        </p:spPr>
      </p:pic>
      <p:pic>
        <p:nvPicPr>
          <p:cNvPr id="10" name="Picture 9" descr="PHENIX big logo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12954" cy="39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45" y="-1047414"/>
            <a:ext cx="12836646" cy="8279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DFEFC"/>
              </a:clrFrom>
              <a:clrTo>
                <a:srgbClr val="FD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8798" y="83615"/>
            <a:ext cx="2202115" cy="1011984"/>
          </a:xfrm>
          <a:prstGeom prst="rect">
            <a:avLst/>
          </a:prstGeom>
        </p:spPr>
      </p:pic>
      <p:pic>
        <p:nvPicPr>
          <p:cNvPr id="6" name="Picture 5" descr="PHENIX big 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8070" y="170510"/>
            <a:ext cx="3158436" cy="103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955831" y="4265782"/>
            <a:ext cx="5378305" cy="916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Matt Durham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lang="en-US" sz="2200" b="1" dirty="0" smtClean="0"/>
              <a:t>durham@lanl.gov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0" y="5831580"/>
            <a:ext cx="3769011" cy="1026549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-222308" y="1227174"/>
            <a:ext cx="5383126" cy="916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Results on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 and Hidden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Heavy Flavor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6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14" y="0"/>
            <a:ext cx="8822294" cy="741709"/>
          </a:xfrm>
        </p:spPr>
        <p:txBody>
          <a:bodyPr/>
          <a:lstStyle/>
          <a:p>
            <a:r>
              <a:rPr lang="en-US" sz="4400" b="1" dirty="0"/>
              <a:t>S</a:t>
            </a:r>
            <a:r>
              <a:rPr lang="en-US" sz="4400" b="1" dirty="0" smtClean="0"/>
              <a:t>mall systems comparison</a:t>
            </a:r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6861" y="694247"/>
            <a:ext cx="7069074" cy="4486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714" y="5066361"/>
            <a:ext cx="8364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Central </a:t>
            </a:r>
            <a:r>
              <a:rPr lang="en-US" b="1" dirty="0" err="1" smtClean="0"/>
              <a:t>d+Au</a:t>
            </a:r>
            <a:r>
              <a:rPr lang="en-US" b="1" dirty="0" smtClean="0"/>
              <a:t> and semi-peripheral Cu+Cu have similar Ncoll/</a:t>
            </a:r>
            <a:r>
              <a:rPr lang="en-US" b="1" dirty="0" err="1" smtClean="0"/>
              <a:t>Npart</a:t>
            </a:r>
            <a:r>
              <a:rPr lang="en-US" b="1" dirty="0" smtClean="0"/>
              <a:t>, and display same behavior of RAA</a:t>
            </a:r>
          </a:p>
          <a:p>
            <a:endParaRPr lang="en-US" b="1" dirty="0" smtClean="0"/>
          </a:p>
          <a:p>
            <a:r>
              <a:rPr lang="en-US" b="1" dirty="0"/>
              <a:t>T</a:t>
            </a:r>
            <a:r>
              <a:rPr lang="en-US" b="1" dirty="0" smtClean="0"/>
              <a:t>his different collision geometry could be an interesting test for flow models.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21" y="3269846"/>
            <a:ext cx="2124779" cy="16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1635" y="1234004"/>
            <a:ext cx="1438587" cy="1376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94857" y="1147382"/>
            <a:ext cx="165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entral </a:t>
            </a:r>
            <a:r>
              <a:rPr lang="en-US" dirty="0" err="1" smtClean="0"/>
              <a:t>d+Au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36998" y="2908181"/>
            <a:ext cx="207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Peripheral Cu+Cu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-470764"/>
            <a:ext cx="8042276" cy="1336956"/>
          </a:xfrm>
        </p:spPr>
        <p:txBody>
          <a:bodyPr/>
          <a:lstStyle/>
          <a:p>
            <a:r>
              <a:rPr lang="en-US" b="1" dirty="0" err="1" smtClean="0"/>
              <a:t>Charmonia</a:t>
            </a:r>
            <a:r>
              <a:rPr lang="en-US" b="1" dirty="0" smtClean="0"/>
              <a:t> in </a:t>
            </a:r>
            <a:r>
              <a:rPr lang="en-US" b="1" dirty="0" err="1"/>
              <a:t>d</a:t>
            </a:r>
            <a:r>
              <a:rPr lang="en-US" b="1" dirty="0" err="1" smtClean="0"/>
              <a:t>+A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0324-15FF-F640-BFA3-BA16E4BD0B9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23" y="1365830"/>
            <a:ext cx="3608810" cy="30007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646" y="5021292"/>
            <a:ext cx="601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Sensitive to same initial state effects: gluon shadowing, </a:t>
            </a:r>
            <a:r>
              <a:rPr lang="en-US" b="1" dirty="0" err="1" smtClean="0"/>
              <a:t>kT</a:t>
            </a:r>
            <a:r>
              <a:rPr lang="en-US" b="1" dirty="0" smtClean="0"/>
              <a:t> broadening, </a:t>
            </a:r>
            <a:r>
              <a:rPr lang="en-US" b="1" dirty="0" err="1" smtClean="0"/>
              <a:t>partonic</a:t>
            </a:r>
            <a:r>
              <a:rPr lang="en-US" b="1" dirty="0" smtClean="0"/>
              <a:t> energy loss in nucleus</a:t>
            </a:r>
          </a:p>
          <a:p>
            <a:endParaRPr lang="en-US" sz="1400" b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-929850" y="59876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633" y="627883"/>
            <a:ext cx="1272341" cy="10016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772" y="932755"/>
            <a:ext cx="442731" cy="44273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292906" y="1146278"/>
            <a:ext cx="674316" cy="112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973754" y="1168754"/>
            <a:ext cx="7242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9721" y="5905950"/>
            <a:ext cx="90042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Direct evidence for significant </a:t>
            </a:r>
            <a:r>
              <a:rPr lang="en-US" sz="3000" b="1" i="1" dirty="0" smtClean="0">
                <a:solidFill>
                  <a:srgbClr val="FF0000"/>
                </a:solidFill>
              </a:rPr>
              <a:t>cc</a:t>
            </a:r>
            <a:r>
              <a:rPr lang="en-US" sz="3000" b="1" dirty="0" smtClean="0">
                <a:solidFill>
                  <a:srgbClr val="FF0000"/>
                </a:solidFill>
              </a:rPr>
              <a:t> breakup effects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00873" y="4148341"/>
            <a:ext cx="2904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Forward: similar behavior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-Short time in nucleus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-Low co-mover density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-Shadowing region of </a:t>
            </a:r>
            <a:r>
              <a:rPr lang="en-US" b="1" dirty="0" err="1" smtClean="0">
                <a:solidFill>
                  <a:srgbClr val="FF0000"/>
                </a:solidFill>
              </a:rPr>
              <a:t>nPDF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6962" y="4249559"/>
            <a:ext cx="6011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Mid- and backwards rapidity: DIFFERENT behavior</a:t>
            </a:r>
          </a:p>
          <a:p>
            <a:r>
              <a:rPr lang="en-US" b="1" i="1" dirty="0" smtClean="0">
                <a:solidFill>
                  <a:srgbClr val="3366FF"/>
                </a:solidFill>
              </a:rPr>
              <a:t>enhanced</a:t>
            </a:r>
            <a:r>
              <a:rPr lang="en-US" b="1" dirty="0" smtClean="0">
                <a:solidFill>
                  <a:srgbClr val="3366FF"/>
                </a:solidFill>
              </a:rPr>
              <a:t> open HF versus </a:t>
            </a:r>
            <a:r>
              <a:rPr lang="en-US" b="1" i="1" dirty="0" smtClean="0">
                <a:solidFill>
                  <a:srgbClr val="3366FF"/>
                </a:solidFill>
              </a:rPr>
              <a:t>suppressed</a:t>
            </a:r>
            <a:r>
              <a:rPr lang="en-US" b="1" dirty="0" smtClean="0">
                <a:solidFill>
                  <a:srgbClr val="3366FF"/>
                </a:solidFill>
              </a:rPr>
              <a:t> J/</a:t>
            </a:r>
            <a:r>
              <a:rPr lang="en-US" b="1" i="1" dirty="0" smtClean="0">
                <a:solidFill>
                  <a:srgbClr val="3366FF"/>
                </a:solidFill>
              </a:rPr>
              <a:t>ψ</a:t>
            </a:r>
            <a:endParaRPr lang="en-US" b="1" dirty="0" smtClean="0">
              <a:solidFill>
                <a:srgbClr val="3366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87829" y="1692665"/>
            <a:ext cx="137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PRL 109, 242301</a:t>
            </a:r>
            <a:endParaRPr lang="en-US" sz="1200" dirty="0"/>
          </a:p>
        </p:txBody>
      </p:sp>
      <p:pic>
        <p:nvPicPr>
          <p:cNvPr id="30" name="Picture 29" descr="PHENIX big 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0491" y="2367295"/>
            <a:ext cx="891883" cy="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3368801" y="1915545"/>
            <a:ext cx="137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PRC 87, 034904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-61864" y="1492083"/>
            <a:ext cx="3299367" cy="2757476"/>
            <a:chOff x="-61864" y="1492083"/>
            <a:chExt cx="3299367" cy="27574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61864" y="1492083"/>
              <a:ext cx="3299367" cy="2757476"/>
            </a:xfrm>
            <a:prstGeom prst="rect">
              <a:avLst/>
            </a:prstGeom>
          </p:spPr>
        </p:pic>
        <p:pic>
          <p:nvPicPr>
            <p:cNvPr id="32" name="Picture 31" descr="PHENIX big logo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4382" y="1689011"/>
              <a:ext cx="891883" cy="29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6088273" y="1541137"/>
            <a:ext cx="3198947" cy="2708422"/>
            <a:chOff x="6088273" y="1541137"/>
            <a:chExt cx="3198947" cy="2708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88273" y="1541137"/>
              <a:ext cx="3198947" cy="270842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427005" y="1931292"/>
              <a:ext cx="13769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PRC 87, 034904</a:t>
              </a:r>
              <a:endParaRPr lang="en-US" sz="1200" dirty="0"/>
            </a:p>
          </p:txBody>
        </p:sp>
        <p:pic>
          <p:nvPicPr>
            <p:cNvPr id="25" name="Picture 24" descr="PHENIX big logo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18533" y="1691402"/>
              <a:ext cx="891883" cy="29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6424701" y="2114375"/>
              <a:ext cx="13769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PRL 112, 252301</a:t>
              </a:r>
              <a:endParaRPr lang="en-US" sz="12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78531" y="3399513"/>
            <a:ext cx="137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PRC 87, 034904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76227" y="3582596"/>
            <a:ext cx="137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PRL 112, 252301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4874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910341" y="-265617"/>
            <a:ext cx="11025059" cy="1336956"/>
          </a:xfrm>
        </p:spPr>
        <p:txBody>
          <a:bodyPr/>
          <a:lstStyle/>
          <a:p>
            <a:r>
              <a:rPr lang="en-US" b="1" dirty="0" smtClean="0"/>
              <a:t>Excited </a:t>
            </a:r>
            <a:r>
              <a:rPr lang="en-US" b="1" dirty="0" err="1" smtClean="0"/>
              <a:t>charmonia</a:t>
            </a:r>
            <a:r>
              <a:rPr lang="en-US" b="1" dirty="0" smtClean="0"/>
              <a:t>: </a:t>
            </a:r>
            <a:r>
              <a:rPr lang="en-US" b="1" dirty="0" err="1" smtClean="0"/>
              <a:t>ψ</a:t>
            </a:r>
            <a:r>
              <a:rPr lang="en-US" b="1" dirty="0" smtClean="0"/>
              <a:t>(2s)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549227" y="1291489"/>
            <a:ext cx="4369093" cy="2487476"/>
            <a:chOff x="4496127" y="3704602"/>
            <a:chExt cx="4369093" cy="24874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96127" y="3993000"/>
              <a:ext cx="4369093" cy="219907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48211" y="3704602"/>
              <a:ext cx="17107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Central </a:t>
              </a:r>
              <a:r>
                <a:rPr lang="en-US" b="1" dirty="0" err="1" smtClean="0"/>
                <a:t>d+Au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9887" y="1273449"/>
            <a:ext cx="4399340" cy="2493053"/>
            <a:chOff x="96787" y="3686562"/>
            <a:chExt cx="4399340" cy="249305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6787" y="3993000"/>
              <a:ext cx="4399340" cy="218661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73093" y="3686562"/>
              <a:ext cx="2214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Peripheral </a:t>
              </a:r>
              <a:r>
                <a:rPr lang="en-US" b="1" dirty="0" err="1" smtClean="0"/>
                <a:t>d+Au</a:t>
              </a:r>
              <a:endParaRPr lang="en-US" b="1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49887" y="3778965"/>
            <a:ext cx="1658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PRL 111, 202301 (2013)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31077" y="3857624"/>
            <a:ext cx="4601799" cy="2964758"/>
            <a:chOff x="1144758" y="1580291"/>
            <a:chExt cx="6704168" cy="425206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4758" y="1580291"/>
              <a:ext cx="6704168" cy="4252060"/>
            </a:xfrm>
            <a:prstGeom prst="rect">
              <a:avLst/>
            </a:prstGeom>
          </p:spPr>
        </p:pic>
        <p:pic>
          <p:nvPicPr>
            <p:cNvPr id="17" name="Picture 16" descr="PHENIX big logo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9949" y="4153126"/>
              <a:ext cx="1418339" cy="462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5832877" y="3635650"/>
            <a:ext cx="32723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VERY similar effects: </a:t>
            </a:r>
          </a:p>
          <a:p>
            <a:r>
              <a:rPr lang="en-US" b="1" dirty="0" smtClean="0"/>
              <a:t>~identical shadowing, energy loss, </a:t>
            </a:r>
            <a:r>
              <a:rPr lang="en-US" b="1" dirty="0" err="1" smtClean="0"/>
              <a:t>etc</a:t>
            </a:r>
            <a:r>
              <a:rPr lang="en-US" b="1" dirty="0" smtClean="0"/>
              <a:t> on cc precursor pair in nucleus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Different </a:t>
            </a:r>
            <a:r>
              <a:rPr lang="en-US" b="1" dirty="0" smtClean="0"/>
              <a:t>tend and magnitude of suppression </a:t>
            </a:r>
            <a:r>
              <a:rPr lang="en-US" b="1" dirty="0" smtClean="0"/>
              <a:t>with </a:t>
            </a:r>
            <a:r>
              <a:rPr lang="en-US" b="1" dirty="0" smtClean="0"/>
              <a:t>increasing </a:t>
            </a:r>
            <a:r>
              <a:rPr lang="en-US" b="1" dirty="0" smtClean="0"/>
              <a:t>N</a:t>
            </a:r>
            <a:r>
              <a:rPr lang="en-US" b="1" baseline="-25000" dirty="0" smtClean="0"/>
              <a:t>coll</a:t>
            </a:r>
          </a:p>
          <a:p>
            <a:r>
              <a:rPr lang="en-US" b="1" dirty="0" smtClean="0"/>
              <a:t>-&gt;Something happening in later stages</a:t>
            </a:r>
            <a:endParaRPr lang="en-US" b="1" dirty="0"/>
          </a:p>
          <a:p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394424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625" y="3927868"/>
            <a:ext cx="2369869" cy="2275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5519" y="3237351"/>
            <a:ext cx="5361198" cy="329055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910341" y="114110"/>
            <a:ext cx="11025059" cy="1336956"/>
          </a:xfrm>
        </p:spPr>
        <p:txBody>
          <a:bodyPr/>
          <a:lstStyle/>
          <a:p>
            <a:r>
              <a:rPr lang="en-US" b="1" dirty="0" smtClean="0"/>
              <a:t>New capability: </a:t>
            </a:r>
            <a:br>
              <a:rPr lang="en-US" b="1" dirty="0" smtClean="0"/>
            </a:br>
            <a:r>
              <a:rPr lang="en-US" b="1" dirty="0" smtClean="0"/>
              <a:t>Forward </a:t>
            </a:r>
            <a:r>
              <a:rPr lang="en-US" b="1" dirty="0" err="1" smtClean="0"/>
              <a:t>ψ</a:t>
            </a:r>
            <a:r>
              <a:rPr lang="en-US" b="1" dirty="0" smtClean="0"/>
              <a:t>(2s) measurements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625" y="1476363"/>
            <a:ext cx="2675145" cy="2232183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752626" y="1257041"/>
            <a:ext cx="585940" cy="2451505"/>
          </a:xfrm>
          <a:prstGeom prst="donut">
            <a:avLst>
              <a:gd name="adj" fmla="val 21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03225" y="1640751"/>
            <a:ext cx="47047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FVTX: Measures </a:t>
            </a:r>
            <a:r>
              <a:rPr lang="en-US" dirty="0" err="1" smtClean="0"/>
              <a:t>dimuon</a:t>
            </a:r>
            <a:r>
              <a:rPr lang="en-US" dirty="0" smtClean="0"/>
              <a:t> opening angle in </a:t>
            </a:r>
            <a:r>
              <a:rPr lang="en-US" i="1" dirty="0" smtClean="0"/>
              <a:t>front</a:t>
            </a:r>
            <a:r>
              <a:rPr lang="en-US" dirty="0" smtClean="0"/>
              <a:t> of hadron absorber.  Installed in 2012.</a:t>
            </a:r>
          </a:p>
          <a:p>
            <a:endParaRPr lang="en-US" dirty="0"/>
          </a:p>
          <a:p>
            <a:r>
              <a:rPr lang="en-US" dirty="0" smtClean="0"/>
              <a:t>-&gt;Can now resolve </a:t>
            </a:r>
            <a:r>
              <a:rPr lang="en-US" b="1" dirty="0" err="1" smtClean="0"/>
              <a:t>ψ</a:t>
            </a:r>
            <a:r>
              <a:rPr lang="en-US" b="1" dirty="0" smtClean="0"/>
              <a:t>(</a:t>
            </a:r>
            <a:r>
              <a:rPr lang="en-US" dirty="0" smtClean="0"/>
              <a:t>2s) state in </a:t>
            </a:r>
            <a:r>
              <a:rPr lang="en-US" dirty="0" err="1" smtClean="0"/>
              <a:t>dimuon</a:t>
            </a:r>
            <a:r>
              <a:rPr lang="en-US" dirty="0" smtClean="0"/>
              <a:t> continuum and examine suppression </a:t>
            </a:r>
            <a:r>
              <a:rPr lang="en-US" dirty="0" smtClean="0"/>
              <a:t>at forward/backward rapidity</a:t>
            </a:r>
            <a:endParaRPr lang="en-US" dirty="0"/>
          </a:p>
        </p:txBody>
      </p:sp>
      <p:sp>
        <p:nvSpPr>
          <p:cNvPr id="17" name="Donut 16"/>
          <p:cNvSpPr/>
          <p:nvPr/>
        </p:nvSpPr>
        <p:spPr>
          <a:xfrm>
            <a:off x="2536554" y="1378599"/>
            <a:ext cx="585940" cy="2451505"/>
          </a:xfrm>
          <a:prstGeom prst="donut">
            <a:avLst>
              <a:gd name="adj" fmla="val 21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1796" y="6205666"/>
            <a:ext cx="3260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Consistent w/ world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98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06" y="1842371"/>
            <a:ext cx="5857710" cy="408518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910341" y="114110"/>
            <a:ext cx="11025059" cy="1336956"/>
          </a:xfrm>
        </p:spPr>
        <p:txBody>
          <a:bodyPr/>
          <a:lstStyle/>
          <a:p>
            <a:r>
              <a:rPr lang="en-US" b="1" dirty="0" smtClean="0"/>
              <a:t>200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r>
              <a:rPr lang="en-US" b="1" dirty="0" err="1" smtClean="0"/>
              <a:t>p+p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Forward </a:t>
            </a:r>
            <a:r>
              <a:rPr lang="en-US" b="1" dirty="0" err="1" smtClean="0"/>
              <a:t>ψ</a:t>
            </a:r>
            <a:r>
              <a:rPr lang="en-US" b="1" dirty="0" smtClean="0"/>
              <a:t>(2s) measurements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754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910341" y="114110"/>
            <a:ext cx="11025059" cy="1336956"/>
          </a:xfrm>
        </p:spPr>
        <p:txBody>
          <a:bodyPr/>
          <a:lstStyle/>
          <a:p>
            <a:r>
              <a:rPr lang="en-US" b="1" dirty="0" smtClean="0"/>
              <a:t>200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r>
              <a:rPr lang="en-US" b="1" dirty="0" err="1" smtClean="0"/>
              <a:t>p+p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Forward </a:t>
            </a:r>
            <a:r>
              <a:rPr lang="en-US" b="1" dirty="0" err="1" smtClean="0"/>
              <a:t>ψ</a:t>
            </a:r>
            <a:r>
              <a:rPr lang="en-US" b="1" dirty="0" smtClean="0"/>
              <a:t>(2s) measurements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926" y="1414433"/>
            <a:ext cx="6370316" cy="49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6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347" y="-191873"/>
            <a:ext cx="7079736" cy="999420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+Au</a:t>
            </a:r>
            <a:r>
              <a:rPr lang="en-US" dirty="0" smtClean="0"/>
              <a:t> </a:t>
            </a:r>
            <a:r>
              <a:rPr lang="en-US" dirty="0" err="1" smtClean="0"/>
              <a:t>dimuon</a:t>
            </a:r>
            <a:r>
              <a:rPr lang="en-US" dirty="0" smtClean="0"/>
              <a:t> mass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75607"/>
            <a:ext cx="4494329" cy="4315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9671" y="1753131"/>
            <a:ext cx="4494329" cy="4315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633" y="627883"/>
            <a:ext cx="1272341" cy="1001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772" y="932755"/>
            <a:ext cx="442731" cy="44273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292906" y="1146278"/>
            <a:ext cx="674316" cy="112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973754" y="1168754"/>
            <a:ext cx="7242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0007" y="5881145"/>
            <a:ext cx="854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Immediately apparent that </a:t>
            </a:r>
            <a:r>
              <a:rPr lang="en-US" b="1" dirty="0" err="1" smtClean="0"/>
              <a:t>ψ</a:t>
            </a:r>
            <a:r>
              <a:rPr lang="en-US" b="1" dirty="0"/>
              <a:t>(2s) </a:t>
            </a:r>
            <a:r>
              <a:rPr lang="en-US" b="1" dirty="0" smtClean="0"/>
              <a:t>yields are preferentially </a:t>
            </a:r>
          </a:p>
          <a:p>
            <a:pPr algn="ctr"/>
            <a:r>
              <a:rPr lang="en-US" b="1" dirty="0" smtClean="0"/>
              <a:t>suppressed in Au-going direction.</a:t>
            </a:r>
            <a:r>
              <a:rPr lang="en-US" b="1" i="1" dirty="0" smtClean="0"/>
              <a:t>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85486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347" y="-191873"/>
            <a:ext cx="7079736" cy="999420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+Al</a:t>
            </a:r>
            <a:r>
              <a:rPr lang="en-US" dirty="0" smtClean="0"/>
              <a:t> </a:t>
            </a:r>
            <a:r>
              <a:rPr lang="en-US" dirty="0" err="1" smtClean="0"/>
              <a:t>dimuon</a:t>
            </a:r>
            <a:r>
              <a:rPr lang="en-US" dirty="0" smtClean="0"/>
              <a:t> mass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067" y="809137"/>
            <a:ext cx="885071" cy="696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772" y="932755"/>
            <a:ext cx="442731" cy="44273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292906" y="1146278"/>
            <a:ext cx="674316" cy="112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973754" y="1168754"/>
            <a:ext cx="7242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55648"/>
            <a:ext cx="4494923" cy="4315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5153" y="1755648"/>
            <a:ext cx="4494923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5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282" y="69019"/>
            <a:ext cx="7525915" cy="650214"/>
          </a:xfrm>
        </p:spPr>
        <p:txBody>
          <a:bodyPr/>
          <a:lstStyle/>
          <a:p>
            <a:r>
              <a:rPr lang="en-US" sz="4200" dirty="0" smtClean="0"/>
              <a:t>Relative suppression in </a:t>
            </a:r>
            <a:r>
              <a:rPr lang="en-US" sz="4200" dirty="0" err="1" smtClean="0"/>
              <a:t>p+A</a:t>
            </a:r>
            <a:endParaRPr lang="en-US" sz="4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4830" y="1269895"/>
            <a:ext cx="6109580" cy="4140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33" y="4573405"/>
            <a:ext cx="2214003" cy="1850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8102" y="4708729"/>
            <a:ext cx="2193420" cy="1857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633" y="627883"/>
            <a:ext cx="1272341" cy="1001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772" y="932755"/>
            <a:ext cx="442731" cy="44273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292906" y="1146278"/>
            <a:ext cx="674316" cy="112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73754" y="1168754"/>
            <a:ext cx="7242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58983" y="2292555"/>
            <a:ext cx="1946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STRONG J/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 suppression.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Equivalent 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(2s) suppression.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6104" y="2320178"/>
            <a:ext cx="2062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Moderate J/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 suppression.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STRONG 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(2s) suppression.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6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282" y="69019"/>
            <a:ext cx="7525915" cy="650214"/>
          </a:xfrm>
        </p:spPr>
        <p:txBody>
          <a:bodyPr/>
          <a:lstStyle/>
          <a:p>
            <a:r>
              <a:rPr lang="en-US" sz="4200" dirty="0" smtClean="0"/>
              <a:t>Relative suppression in </a:t>
            </a:r>
            <a:r>
              <a:rPr lang="en-US" sz="4200" dirty="0" err="1" smtClean="0"/>
              <a:t>p+A</a:t>
            </a:r>
            <a:endParaRPr lang="en-US" sz="4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33" y="4573405"/>
            <a:ext cx="2214003" cy="1850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8102" y="4708729"/>
            <a:ext cx="2193420" cy="1857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633" y="627883"/>
            <a:ext cx="1272341" cy="1001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772" y="932755"/>
            <a:ext cx="442731" cy="44273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292906" y="1146278"/>
            <a:ext cx="674316" cy="112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73754" y="1168754"/>
            <a:ext cx="7242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58983" y="2292555"/>
            <a:ext cx="1946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STRONG J/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 suppression.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Equivalent 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(2s) suppression.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6104" y="2320178"/>
            <a:ext cx="2062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Moderate J/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 suppression.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STRONG 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(2s) suppression.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176" y="1271016"/>
            <a:ext cx="6112319" cy="41422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7502" y="5141307"/>
            <a:ext cx="369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Ferreiro, PLB  749 (2015)</a:t>
            </a:r>
          </a:p>
          <a:p>
            <a:r>
              <a:rPr lang="en-US" dirty="0" smtClean="0"/>
              <a:t>~consistent within significant </a:t>
            </a:r>
            <a:r>
              <a:rPr lang="en-US" dirty="0" err="1" smtClean="0"/>
              <a:t>statisitical</a:t>
            </a:r>
            <a:r>
              <a:rPr lang="en-US" dirty="0" smtClean="0"/>
              <a:t> uncertainties with </a:t>
            </a:r>
            <a:r>
              <a:rPr lang="en-US" dirty="0" err="1" smtClean="0"/>
              <a:t>comover</a:t>
            </a:r>
            <a:r>
              <a:rPr lang="en-US" dirty="0" smtClean="0"/>
              <a:t> dissociation model</a:t>
            </a:r>
          </a:p>
        </p:txBody>
      </p:sp>
    </p:spTree>
    <p:extLst>
      <p:ext uri="{BB962C8B-B14F-4D97-AF65-F5344CB8AC3E}">
        <p14:creationId xmlns:p14="http://schemas.microsoft.com/office/powerpoint/2010/main" val="350571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15 years of results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 Durham - Santa Fe Jet and HF Workshop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4" descr="HFeRAA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09250" y="945416"/>
            <a:ext cx="3396003" cy="221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99359" y="2896899"/>
            <a:ext cx="258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PRL 98 172301 (2007)</a:t>
            </a:r>
          </a:p>
          <a:p>
            <a:pPr algn="ctr"/>
            <a:r>
              <a:rPr lang="en-US" sz="1400" dirty="0" smtClean="0"/>
              <a:t>582 citations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592" y="3600389"/>
            <a:ext cx="2548908" cy="2367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9359" y="5833130"/>
            <a:ext cx="258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PRL 98 232301 (2007)</a:t>
            </a:r>
          </a:p>
          <a:p>
            <a:pPr algn="ctr"/>
            <a:r>
              <a:rPr lang="en-US" sz="1400" dirty="0" smtClean="0"/>
              <a:t>524 citations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1085746"/>
            <a:ext cx="5800448" cy="3765628"/>
            <a:chOff x="995114" y="1199745"/>
            <a:chExt cx="7669856" cy="561815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6777" y="2174195"/>
              <a:ext cx="6372281" cy="4643708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1652088" y="4472730"/>
              <a:ext cx="3431975" cy="752947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tailEnd type="arrow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 flipV="1">
              <a:off x="5202747" y="3764735"/>
              <a:ext cx="3462223" cy="680588"/>
            </a:xfrm>
            <a:prstGeom prst="straightConnector1">
              <a:avLst/>
            </a:prstGeom>
            <a:ln w="76200" cmpd="sng">
              <a:solidFill>
                <a:srgbClr val="FFFF00"/>
              </a:solidFill>
              <a:tailEnd type="arrow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V="1">
              <a:off x="3614647" y="2975907"/>
              <a:ext cx="2327744" cy="611088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099896" y="1199745"/>
              <a:ext cx="585279" cy="55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rgbClr val="FF0000"/>
                  </a:solidFill>
                  <a:latin typeface="Abadi MT Condensed Extra Bold"/>
                </a:rPr>
                <a:t>e</a:t>
              </a:r>
              <a:endParaRPr lang="en-US" sz="3000" dirty="0">
                <a:solidFill>
                  <a:srgbClr val="FF0000"/>
                </a:solidFill>
                <a:latin typeface="Abadi MT Condensed Extra Bold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0800000">
              <a:off x="1697049" y="3764734"/>
              <a:ext cx="3387014" cy="707996"/>
            </a:xfrm>
            <a:prstGeom prst="straightConnector1">
              <a:avLst/>
            </a:prstGeom>
            <a:ln w="76200" cmpd="sng">
              <a:solidFill>
                <a:srgbClr val="008000"/>
              </a:solidFill>
              <a:tailEnd type="arrow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135312" y="2483601"/>
              <a:ext cx="3001444" cy="1972961"/>
            </a:xfrm>
            <a:prstGeom prst="straightConnector1">
              <a:avLst/>
            </a:prstGeom>
            <a:ln w="76200" cmpd="sng">
              <a:solidFill>
                <a:srgbClr val="008000"/>
              </a:solidFill>
              <a:tailEnd type="arrow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995114" y="3052783"/>
              <a:ext cx="58527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solidFill>
                    <a:srgbClr val="008000"/>
                  </a:solidFill>
                  <a:latin typeface="Lucida Grande"/>
                  <a:ea typeface="Lucida Grande"/>
                  <a:cs typeface="Lucida Grande"/>
                </a:rPr>
                <a:t>μ</a:t>
              </a:r>
              <a:endParaRPr lang="en-US" sz="3000" b="1" dirty="0">
                <a:solidFill>
                  <a:srgbClr val="008000"/>
                </a:solidFill>
                <a:latin typeface="Abadi MT Condensed Extra Bold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73713" y="1838913"/>
              <a:ext cx="84873" cy="1146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solidFill>
                    <a:srgbClr val="008000"/>
                  </a:solidFill>
                  <a:latin typeface="Lucida Grande"/>
                  <a:ea typeface="Lucida Grande"/>
                  <a:cs typeface="Lucida Grande"/>
                </a:rPr>
                <a:t>μ</a:t>
              </a:r>
              <a:endParaRPr lang="en-US" sz="3000" b="1" dirty="0">
                <a:solidFill>
                  <a:srgbClr val="008000"/>
                </a:solidFill>
                <a:latin typeface="Abadi MT Condensed Extra Bold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30954" y="5057328"/>
            <a:ext cx="4357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~40 papers published on open and hidden heavy flavor production.  </a:t>
            </a:r>
          </a:p>
          <a:p>
            <a:r>
              <a:rPr lang="en-US" b="1" dirty="0" smtClean="0"/>
              <a:t>More currently in preparation.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218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347" y="445204"/>
            <a:ext cx="7079736" cy="999420"/>
          </a:xfrm>
        </p:spPr>
        <p:txBody>
          <a:bodyPr/>
          <a:lstStyle/>
          <a:p>
            <a:r>
              <a:rPr lang="en-US" dirty="0" smtClean="0"/>
              <a:t>Model comparisons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midrapidity</a:t>
            </a:r>
            <a:r>
              <a:rPr lang="en-US" dirty="0" smtClean="0"/>
              <a:t> data)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90403"/>
            <a:ext cx="4686145" cy="28833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728" y="4728584"/>
            <a:ext cx="3981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Ferreiro co-mover model ~consistent with mid, backward, and forward rapidity p(d)+Au data.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73679" y="1487391"/>
            <a:ext cx="4849890" cy="4074457"/>
            <a:chOff x="4473679" y="1487391"/>
            <a:chExt cx="4849890" cy="40744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73679" y="1487391"/>
              <a:ext cx="4849890" cy="324119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23302" y="4638518"/>
              <a:ext cx="39819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New </a:t>
              </a:r>
              <a:r>
                <a:rPr lang="en-US" dirty="0" smtClean="0"/>
                <a:t>calculation allows for short QGP phase in central collisions + hadron resonance gas.</a:t>
              </a:r>
              <a:endParaRPr lang="en-US" dirty="0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30695" y="3830111"/>
              <a:ext cx="2672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Du, Rapp NPA 943 (2015)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7276" y="3668728"/>
            <a:ext cx="3981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Ferreiro </a:t>
            </a:r>
            <a:r>
              <a:rPr lang="en-US" sz="1400" b="1" dirty="0"/>
              <a:t>PLB  749 (2015</a:t>
            </a:r>
            <a:r>
              <a:rPr lang="en-US" sz="1400" b="1" dirty="0" smtClean="0"/>
              <a:t>)</a:t>
            </a:r>
          </a:p>
          <a:p>
            <a:r>
              <a:rPr lang="en-US" sz="1400" b="1" dirty="0" smtClean="0"/>
              <a:t>PHENIX data from </a:t>
            </a:r>
            <a:r>
              <a:rPr lang="en-US" sz="1400" b="1" dirty="0"/>
              <a:t>PRL 111, 202301 (2013)</a:t>
            </a:r>
          </a:p>
          <a:p>
            <a:r>
              <a:rPr lang="en-US" sz="14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996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035" y="10411"/>
            <a:ext cx="7776369" cy="999420"/>
          </a:xfrm>
        </p:spPr>
        <p:txBody>
          <a:bodyPr/>
          <a:lstStyle/>
          <a:p>
            <a:r>
              <a:rPr lang="en-US" dirty="0" smtClean="0"/>
              <a:t>Comparison with LHC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2576" y="1494657"/>
            <a:ext cx="4305243" cy="3228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2767" y="3528738"/>
            <a:ext cx="1766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LHCb</a:t>
            </a:r>
            <a:r>
              <a:rPr lang="en-US" sz="1400" dirty="0" smtClean="0"/>
              <a:t>, QM15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7760" y="1355773"/>
            <a:ext cx="4969582" cy="3367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88115" y="3857502"/>
            <a:ext cx="2373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ALICE, JHEP 12 (2014)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107565" y="4922251"/>
            <a:ext cx="7429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suppression at forward and backward </a:t>
            </a:r>
            <a:r>
              <a:rPr lang="en-US" dirty="0" err="1" smtClean="0"/>
              <a:t>rapidities</a:t>
            </a:r>
            <a:r>
              <a:rPr lang="en-US" dirty="0" smtClean="0"/>
              <a:t> at LHC.  Unlikely to be </a:t>
            </a:r>
            <a:r>
              <a:rPr lang="en-US" dirty="0" err="1" smtClean="0"/>
              <a:t>comovers</a:t>
            </a:r>
            <a:r>
              <a:rPr lang="en-US" dirty="0" smtClean="0"/>
              <a:t> or breakup in nucleus.</a:t>
            </a:r>
          </a:p>
          <a:p>
            <a:endParaRPr lang="en-US" dirty="0"/>
          </a:p>
          <a:p>
            <a:r>
              <a:rPr lang="en-US" dirty="0" smtClean="0"/>
              <a:t>Is there an additional breakup effect?  Color screening in </a:t>
            </a:r>
            <a:r>
              <a:rPr lang="en-US" dirty="0" err="1" smtClean="0"/>
              <a:t>p+A</a:t>
            </a:r>
            <a:r>
              <a:rPr lang="en-US" dirty="0" smtClean="0"/>
              <a:t> at LHC?</a:t>
            </a:r>
          </a:p>
        </p:txBody>
      </p:sp>
    </p:spTree>
    <p:extLst>
      <p:ext uri="{BB962C8B-B14F-4D97-AF65-F5344CB8AC3E}">
        <p14:creationId xmlns:p14="http://schemas.microsoft.com/office/powerpoint/2010/main" val="23323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86" y="-203112"/>
            <a:ext cx="7079736" cy="999420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+A</a:t>
            </a:r>
            <a:r>
              <a:rPr lang="en-US" dirty="0" smtClean="0"/>
              <a:t> pT dependence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633" y="627883"/>
            <a:ext cx="1272341" cy="1001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772" y="932755"/>
            <a:ext cx="442731" cy="44273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292906" y="1146278"/>
            <a:ext cx="674316" cy="112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973754" y="1168754"/>
            <a:ext cx="7242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55648"/>
            <a:ext cx="4494923" cy="4315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5152" y="1755648"/>
            <a:ext cx="4494923" cy="4315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714" y="5881145"/>
            <a:ext cx="482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Low pT, backwards rapidity </a:t>
            </a:r>
            <a:r>
              <a:rPr lang="en-US" b="1" dirty="0" err="1"/>
              <a:t>ψ</a:t>
            </a:r>
            <a:r>
              <a:rPr lang="en-US" b="1" dirty="0"/>
              <a:t>(2s) </a:t>
            </a:r>
            <a:r>
              <a:rPr lang="en-US" b="1" dirty="0" smtClean="0"/>
              <a:t>yields </a:t>
            </a:r>
            <a:r>
              <a:rPr lang="en-US" b="1" i="1" dirty="0" smtClean="0"/>
              <a:t>consistent with ZERO.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03137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+A</a:t>
            </a:r>
            <a:r>
              <a:rPr lang="en-US" dirty="0" smtClean="0"/>
              <a:t> pT dependence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347" y="866722"/>
            <a:ext cx="6662876" cy="4515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4279" y="5286498"/>
            <a:ext cx="4743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Slowest </a:t>
            </a:r>
            <a:r>
              <a:rPr lang="en-US" b="1" dirty="0" err="1" smtClean="0">
                <a:solidFill>
                  <a:srgbClr val="FF0000"/>
                </a:solidFill>
              </a:rPr>
              <a:t>ψ</a:t>
            </a:r>
            <a:r>
              <a:rPr lang="en-US" b="1" dirty="0" smtClean="0">
                <a:solidFill>
                  <a:srgbClr val="FF0000"/>
                </a:solidFill>
              </a:rPr>
              <a:t>(2s) are GONE.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-&gt;Longest wavelength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-&gt;Spent the most time with soft </a:t>
            </a:r>
            <a:r>
              <a:rPr lang="en-US" b="1" dirty="0" err="1" smtClean="0">
                <a:solidFill>
                  <a:srgbClr val="FF0000"/>
                </a:solidFill>
              </a:rPr>
              <a:t>comovers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1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+A</a:t>
            </a:r>
            <a:r>
              <a:rPr lang="en-US" dirty="0" smtClean="0"/>
              <a:t> pT dependence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10" y="1463270"/>
            <a:ext cx="4789031" cy="3245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6058" y="1548807"/>
            <a:ext cx="4529195" cy="3361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3103" y="4107496"/>
            <a:ext cx="2535980" cy="37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JHEP 12 (2014) 073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36245" y="5202530"/>
            <a:ext cx="6862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Again, little difference between forward/backward at LHC, despite difference in </a:t>
            </a:r>
            <a:r>
              <a:rPr lang="en-US" dirty="0" err="1" smtClean="0"/>
              <a:t>comovers</a:t>
            </a:r>
            <a:r>
              <a:rPr lang="en-US" dirty="0" smtClean="0"/>
              <a:t>.  Could imply that </a:t>
            </a:r>
            <a:r>
              <a:rPr lang="en-US" dirty="0" err="1" smtClean="0"/>
              <a:t>comover</a:t>
            </a:r>
            <a:r>
              <a:rPr lang="en-US" dirty="0" smtClean="0"/>
              <a:t> breakup is not the dominant effect at LHC energies.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6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52964"/>
            <a:ext cx="8466243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new era of heavy quark physics at RHIC is upon us. </a:t>
            </a:r>
          </a:p>
          <a:p>
            <a:endParaRPr lang="en-US" dirty="0"/>
          </a:p>
          <a:p>
            <a:r>
              <a:rPr lang="en-US" dirty="0"/>
              <a:t>“Final state effects” clearly play an important role, even in </a:t>
            </a:r>
            <a:r>
              <a:rPr lang="en-US" dirty="0" err="1"/>
              <a:t>p+A</a:t>
            </a:r>
            <a:r>
              <a:rPr lang="en-US" dirty="0"/>
              <a:t> collisions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New models of effects due to medium formation in </a:t>
            </a:r>
            <a:r>
              <a:rPr lang="en-US" dirty="0" err="1" smtClean="0"/>
              <a:t>p+A</a:t>
            </a:r>
            <a:r>
              <a:rPr lang="en-US" dirty="0" smtClean="0"/>
              <a:t> have matched some existing heavy flavor data.</a:t>
            </a:r>
          </a:p>
          <a:p>
            <a:endParaRPr lang="en-US" dirty="0"/>
          </a:p>
          <a:p>
            <a:r>
              <a:rPr lang="en-US" dirty="0" smtClean="0"/>
              <a:t>However, pure CNM models also describe heavy flavor data without invoking plasma formation in small systems.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More comparisons with other systems/rapidity ranges are </a:t>
            </a:r>
            <a:r>
              <a:rPr lang="en-US" dirty="0" smtClean="0"/>
              <a:t>necessary</a:t>
            </a:r>
            <a:r>
              <a:rPr lang="en-US" dirty="0"/>
              <a:t> </a:t>
            </a:r>
            <a:r>
              <a:rPr lang="en-US" dirty="0" smtClean="0"/>
              <a:t>to more fully test various models.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Many, many more results soon to come.</a:t>
            </a:r>
            <a:endParaRPr lang="en-US" b="1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7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347" y="2213062"/>
            <a:ext cx="7079736" cy="999420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9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A+A separated </a:t>
            </a:r>
            <a:r>
              <a:rPr lang="en-US" b="1" dirty="0" err="1" smtClean="0"/>
              <a:t>c,b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14" y="1009831"/>
            <a:ext cx="4056410" cy="5352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346" y="2011605"/>
            <a:ext cx="4732907" cy="3583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1448" y="1224944"/>
            <a:ext cx="407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arXiv:1509.04662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070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A+A separated </a:t>
            </a:r>
            <a:r>
              <a:rPr lang="en-US" b="1" dirty="0" err="1" smtClean="0"/>
              <a:t>c,b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31448" y="825165"/>
            <a:ext cx="407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arXiv:1509.04662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399" y="1194497"/>
            <a:ext cx="6904684" cy="522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7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29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15875" y="4587678"/>
            <a:ext cx="45396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Surprise: ALICE data shows identical phenomena at LHC, despite very different x range for charm.</a:t>
            </a:r>
          </a:p>
          <a:p>
            <a:r>
              <a:rPr lang="en-US" b="1" dirty="0" smtClean="0"/>
              <a:t>PDF modification is not dominant effect on charm in </a:t>
            </a:r>
            <a:r>
              <a:rPr lang="en-US" b="1" dirty="0" err="1" smtClean="0"/>
              <a:t>pA</a:t>
            </a:r>
            <a:r>
              <a:rPr lang="en-US" b="1" dirty="0" smtClean="0"/>
              <a:t>?  Then what is?</a:t>
            </a:r>
          </a:p>
          <a:p>
            <a:endParaRPr lang="en-US" b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64511" y="6128"/>
            <a:ext cx="9118598" cy="1106994"/>
          </a:xfrm>
        </p:spPr>
        <p:txBody>
          <a:bodyPr/>
          <a:lstStyle/>
          <a:p>
            <a:r>
              <a:rPr lang="en-US" b="1" dirty="0" smtClean="0"/>
              <a:t>Heavy Quark Initial State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15398" y="904339"/>
            <a:ext cx="296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PRL 109, 242301 (2012)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820" y="1146443"/>
            <a:ext cx="4597721" cy="31715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1623" y="4656641"/>
            <a:ext cx="39575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-HF electrons at RHIC show enhancement at </a:t>
            </a:r>
            <a:r>
              <a:rPr lang="en-US" b="1" dirty="0" err="1" smtClean="0"/>
              <a:t>midrapidity</a:t>
            </a:r>
            <a:r>
              <a:rPr lang="en-US" b="1" dirty="0" smtClean="0"/>
              <a:t> in </a:t>
            </a:r>
            <a:r>
              <a:rPr lang="en-US" b="1" dirty="0" err="1" smtClean="0"/>
              <a:t>dA</a:t>
            </a:r>
            <a:endParaRPr lang="en-US" b="1" dirty="0" smtClean="0"/>
          </a:p>
          <a:p>
            <a:r>
              <a:rPr lang="en-US" b="1" dirty="0" smtClean="0"/>
              <a:t>-Different pattern from pi0</a:t>
            </a:r>
          </a:p>
          <a:p>
            <a:r>
              <a:rPr lang="en-US" b="1" dirty="0" smtClean="0"/>
              <a:t>-Light and heavy quarks have different baseline in AA collisions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5876" y="904739"/>
            <a:ext cx="4138212" cy="366474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44448" y="1470210"/>
            <a:ext cx="296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1509.07491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778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14" y="11240"/>
            <a:ext cx="8352843" cy="1322902"/>
          </a:xfrm>
        </p:spPr>
        <p:txBody>
          <a:bodyPr/>
          <a:lstStyle/>
          <a:p>
            <a:r>
              <a:rPr lang="en-US" sz="4400" b="1" dirty="0" smtClean="0"/>
              <a:t>A New Era at PHENIX: Precision tracking with silicon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148" y="5716847"/>
            <a:ext cx="8558144" cy="778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We have barely scratched the surface of what we can do with this new capability.  Expect new heavy quark results for years to come.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714" y="1551538"/>
            <a:ext cx="4148810" cy="3322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1524" y="3394428"/>
            <a:ext cx="4829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Forward, 2012 - on: FVTX gives precision tracking in front of absorber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Improved </a:t>
            </a:r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mass resolution, precision DCA measurements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489433" y="1989323"/>
            <a:ext cx="668454" cy="2451505"/>
          </a:xfrm>
          <a:prstGeom prst="donut">
            <a:avLst>
              <a:gd name="adj" fmla="val 21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3044385" y="1989323"/>
            <a:ext cx="668454" cy="2451505"/>
          </a:xfrm>
          <a:prstGeom prst="donut">
            <a:avLst>
              <a:gd name="adj" fmla="val 21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1524" y="2042752"/>
            <a:ext cx="4829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Midrapidity</a:t>
            </a:r>
            <a:r>
              <a:rPr lang="en-US" dirty="0" smtClean="0">
                <a:solidFill>
                  <a:srgbClr val="0000FF"/>
                </a:solidFill>
              </a:rPr>
              <a:t>, 2011 - on: VTX provides precision DCA and vertex measurements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Finalized results on </a:t>
            </a:r>
            <a:r>
              <a:rPr lang="en-US" dirty="0" err="1" smtClean="0">
                <a:solidFill>
                  <a:srgbClr val="0000FF"/>
                </a:solidFill>
              </a:rPr>
              <a:t>b,c</a:t>
            </a:r>
            <a:r>
              <a:rPr lang="en-US" dirty="0" smtClean="0">
                <a:solidFill>
                  <a:srgbClr val="0000FF"/>
                </a:solidFill>
              </a:rPr>
              <a:t> suppression in Au+Au at arXiV:1509.04662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251862" y="1989323"/>
            <a:ext cx="1093488" cy="2451505"/>
          </a:xfrm>
          <a:prstGeom prst="donut">
            <a:avLst>
              <a:gd name="adj" fmla="val 2174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410" y="5011560"/>
            <a:ext cx="7753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Data recorded: </a:t>
            </a:r>
            <a:r>
              <a:rPr lang="en-US" b="1" dirty="0" err="1" smtClean="0"/>
              <a:t>p+p</a:t>
            </a:r>
            <a:r>
              <a:rPr lang="en-US" b="1" dirty="0" smtClean="0"/>
              <a:t>, </a:t>
            </a:r>
            <a:r>
              <a:rPr lang="en-US" b="1" dirty="0" err="1" smtClean="0"/>
              <a:t>p+Al</a:t>
            </a:r>
            <a:r>
              <a:rPr lang="en-US" b="1" dirty="0" smtClean="0"/>
              <a:t>, </a:t>
            </a:r>
            <a:r>
              <a:rPr lang="en-US" b="1" dirty="0" err="1" smtClean="0"/>
              <a:t>p+Au</a:t>
            </a:r>
            <a:r>
              <a:rPr lang="en-US" b="1" dirty="0" smtClean="0"/>
              <a:t>, </a:t>
            </a:r>
            <a:r>
              <a:rPr lang="en-US" b="1" baseline="30000" dirty="0" smtClean="0"/>
              <a:t>3</a:t>
            </a:r>
            <a:r>
              <a:rPr lang="en-US" b="1" dirty="0" smtClean="0"/>
              <a:t>He+Au, </a:t>
            </a:r>
            <a:r>
              <a:rPr lang="en-US" b="1" dirty="0" err="1" smtClean="0"/>
              <a:t>Cu+Au</a:t>
            </a:r>
            <a:r>
              <a:rPr lang="en-US" b="1" dirty="0" smtClean="0"/>
              <a:t>, Au+Au</a:t>
            </a:r>
          </a:p>
          <a:p>
            <a:pPr algn="ctr"/>
            <a:r>
              <a:rPr lang="en-US" b="1" dirty="0" smtClean="0"/>
              <a:t>Coming soon: </a:t>
            </a:r>
            <a:r>
              <a:rPr lang="en-US" b="1" dirty="0" err="1" smtClean="0"/>
              <a:t>d</a:t>
            </a:r>
            <a:r>
              <a:rPr lang="en-US" b="1" dirty="0" err="1" smtClean="0"/>
              <a:t>+Au</a:t>
            </a:r>
            <a:r>
              <a:rPr lang="en-US" b="1" dirty="0" smtClean="0"/>
              <a:t> energy scan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139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 animBg="1"/>
      <p:bldP spid="11" grpId="0" animBg="1"/>
      <p:bldP spid="12" grpId="0"/>
      <p:bldP spid="13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990600"/>
            <a:ext cx="72009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5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20277"/>
            <a:ext cx="8042276" cy="762044"/>
          </a:xfrm>
        </p:spPr>
        <p:txBody>
          <a:bodyPr/>
          <a:lstStyle/>
          <a:p>
            <a:r>
              <a:rPr lang="en-US" b="1" dirty="0" smtClean="0"/>
              <a:t>Open HF in A+A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6FAA-F487-0A41-92FF-C97BFC11A29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3933" y="1136386"/>
            <a:ext cx="5450067" cy="463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64458" y="1320212"/>
            <a:ext cx="3979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of the most striking results from RHIC: </a:t>
            </a:r>
          </a:p>
          <a:p>
            <a:endParaRPr lang="en-US" dirty="0"/>
          </a:p>
          <a:p>
            <a:r>
              <a:rPr lang="en-US" dirty="0" smtClean="0"/>
              <a:t>Large suppression of open heavy flavor mesons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6963" y="4086441"/>
            <a:ext cx="397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Heavy quarks produced only in initial hard scattering</a:t>
            </a:r>
            <a:endParaRPr lang="en-US" b="1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032270"/>
              </p:ext>
            </p:extLst>
          </p:nvPr>
        </p:nvGraphicFramePr>
        <p:xfrm>
          <a:off x="688039" y="3155661"/>
          <a:ext cx="2201989" cy="574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" name="Equation" r:id="rId4" imgW="876300" imgH="228600" progId="Equation.3">
                  <p:embed/>
                </p:oleObj>
              </mc:Choice>
              <mc:Fallback>
                <p:oleObj name="Equation" r:id="rId4" imgW="876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039" y="3155661"/>
                        <a:ext cx="2201989" cy="5744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64204" y="5191813"/>
            <a:ext cx="397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Perturbative</a:t>
            </a:r>
            <a:r>
              <a:rPr lang="en-US" b="1" dirty="0" smtClean="0"/>
              <a:t> QCD techniques applicable</a:t>
            </a:r>
            <a:endParaRPr lang="en-US" b="1" dirty="0"/>
          </a:p>
        </p:txBody>
      </p:sp>
      <p:sp>
        <p:nvSpPr>
          <p:cNvPr id="12" name="Footer Placeholder 22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</p:spPr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07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237" y="3404422"/>
            <a:ext cx="7090281" cy="283291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7935" y="-164584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smtClean="0"/>
              <a:t>Trend across system size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465" y="946704"/>
            <a:ext cx="7153599" cy="28133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43920" y="5883174"/>
            <a:ext cx="2557556" cy="403342"/>
            <a:chOff x="4942838" y="1346200"/>
            <a:chExt cx="2557556" cy="403342"/>
          </a:xfrm>
        </p:grpSpPr>
        <p:sp>
          <p:nvSpPr>
            <p:cNvPr id="13" name="Rectangle 12"/>
            <p:cNvSpPr/>
            <p:nvPr/>
          </p:nvSpPr>
          <p:spPr>
            <a:xfrm>
              <a:off x="4942838" y="1346200"/>
              <a:ext cx="2557556" cy="40334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63419" y="1380210"/>
              <a:ext cx="2519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arXiv:1310.8286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58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315527" y="1264362"/>
            <a:ext cx="6154968" cy="3726440"/>
          </a:xfrm>
        </p:spPr>
        <p:txBody>
          <a:bodyPr>
            <a:noAutofit/>
          </a:bodyPr>
          <a:lstStyle/>
          <a:p>
            <a:r>
              <a:rPr lang="en-US" sz="1400" dirty="0" smtClean="0"/>
              <a:t>Nuclear PDF is modified: S, AS, EMC, saturation?</a:t>
            </a:r>
          </a:p>
          <a:p>
            <a:pPr lvl="1"/>
            <a:r>
              <a:rPr lang="en-US" sz="1400" dirty="0" smtClean="0"/>
              <a:t>RHIC probes a unique crossover region in </a:t>
            </a:r>
            <a:r>
              <a:rPr lang="en-US" sz="1400" i="1" dirty="0" smtClean="0"/>
              <a:t>x, </a:t>
            </a:r>
            <a:r>
              <a:rPr lang="en-US" sz="1400" dirty="0" smtClean="0"/>
              <a:t>both shadowing and anti-shadowing regions easily accessible </a:t>
            </a:r>
          </a:p>
          <a:p>
            <a:pPr lvl="1"/>
            <a:r>
              <a:rPr lang="en-US" sz="1400" dirty="0" smtClean="0"/>
              <a:t>Heavy quarks especially sensitive </a:t>
            </a:r>
          </a:p>
          <a:p>
            <a:pPr lvl="1">
              <a:buNone/>
            </a:pPr>
            <a:r>
              <a:rPr lang="en-US" sz="1400" dirty="0" smtClean="0"/>
              <a:t>      to gluon </a:t>
            </a:r>
            <a:r>
              <a:rPr lang="en-US" sz="1400" dirty="0" err="1" smtClean="0"/>
              <a:t>nPDF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0324-15FF-F640-BFA3-BA16E4BD0B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-78665" y="956096"/>
            <a:ext cx="940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Collisions of nuclei are </a:t>
            </a:r>
            <a:r>
              <a:rPr lang="en-US" sz="2000" b="1" i="1" dirty="0"/>
              <a:t>inherently different </a:t>
            </a:r>
            <a:r>
              <a:rPr lang="en-US" sz="2000" b="1" dirty="0"/>
              <a:t>from collisions of bare nucleons</a:t>
            </a:r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2714" y="6356350"/>
            <a:ext cx="4226513" cy="365125"/>
          </a:xfrm>
        </p:spPr>
        <p:txBody>
          <a:bodyPr/>
          <a:lstStyle/>
          <a:p>
            <a:r>
              <a:rPr lang="en-US" dirty="0" smtClean="0"/>
              <a:t>Matt Durham - Santa Fe Jet and HF Workshop 2015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669814" y="1905155"/>
            <a:ext cx="4218692" cy="2906328"/>
            <a:chOff x="4669814" y="1905155"/>
            <a:chExt cx="4218692" cy="290632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9814" y="1905155"/>
              <a:ext cx="4218692" cy="290632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500394" y="4077617"/>
              <a:ext cx="1138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/>
            </a:p>
          </p:txBody>
        </p:sp>
      </p:grp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-64511" y="40148"/>
            <a:ext cx="9118598" cy="1106994"/>
          </a:xfrm>
        </p:spPr>
        <p:txBody>
          <a:bodyPr/>
          <a:lstStyle/>
          <a:p>
            <a:r>
              <a:rPr lang="en-US" b="1" dirty="0" smtClean="0"/>
              <a:t>The Nuclear “Initial State”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596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315527" y="1264362"/>
            <a:ext cx="6154968" cy="3726440"/>
          </a:xfrm>
        </p:spPr>
        <p:txBody>
          <a:bodyPr>
            <a:noAutofit/>
          </a:bodyPr>
          <a:lstStyle/>
          <a:p>
            <a:r>
              <a:rPr lang="en-US" sz="1400" dirty="0" smtClean="0"/>
              <a:t>Nuclear PDF is modified: S, AS, EMC, saturation?</a:t>
            </a:r>
          </a:p>
          <a:p>
            <a:pPr lvl="1"/>
            <a:r>
              <a:rPr lang="en-US" sz="1400" dirty="0" smtClean="0"/>
              <a:t>RHIC probes a unique crossover region in </a:t>
            </a:r>
            <a:r>
              <a:rPr lang="en-US" sz="1400" i="1" dirty="0" smtClean="0"/>
              <a:t>x, </a:t>
            </a:r>
            <a:r>
              <a:rPr lang="en-US" sz="1400" dirty="0" smtClean="0"/>
              <a:t>both shadowing and anti-shadowing regions easily accessible </a:t>
            </a:r>
          </a:p>
          <a:p>
            <a:pPr lvl="1"/>
            <a:r>
              <a:rPr lang="en-US" sz="1400" dirty="0" smtClean="0"/>
              <a:t>Heavy quarks especially sensitive </a:t>
            </a:r>
          </a:p>
          <a:p>
            <a:pPr lvl="1">
              <a:buNone/>
            </a:pPr>
            <a:r>
              <a:rPr lang="en-US" sz="1400" dirty="0" smtClean="0"/>
              <a:t>      to gluon </a:t>
            </a:r>
            <a:r>
              <a:rPr lang="en-US" sz="1400" dirty="0" err="1" smtClean="0"/>
              <a:t>nPDF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511" y="40148"/>
            <a:ext cx="9118598" cy="1106994"/>
          </a:xfrm>
        </p:spPr>
        <p:txBody>
          <a:bodyPr/>
          <a:lstStyle/>
          <a:p>
            <a:r>
              <a:rPr lang="en-US" b="1" dirty="0" smtClean="0"/>
              <a:t>The Nuclear “Initial State”</a:t>
            </a:r>
            <a:endParaRPr lang="en-US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0324-15FF-F640-BFA3-BA16E4BD0B9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-78665" y="956096"/>
            <a:ext cx="940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Collisions of nuclei are </a:t>
            </a:r>
            <a:r>
              <a:rPr lang="en-US" sz="2000" b="1" i="1" dirty="0"/>
              <a:t>inherently different </a:t>
            </a:r>
            <a:r>
              <a:rPr lang="en-US" sz="2000" b="1" dirty="0"/>
              <a:t>from collisions of bare nucleons</a:t>
            </a:r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2714" y="6356350"/>
            <a:ext cx="4226513" cy="365125"/>
          </a:xfrm>
        </p:spPr>
        <p:txBody>
          <a:bodyPr/>
          <a:lstStyle/>
          <a:p>
            <a:r>
              <a:rPr lang="en-US" dirty="0" smtClean="0"/>
              <a:t>Matt Durham - Santa Fe Jet and HF Workshop 2015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185436" y="1916358"/>
            <a:ext cx="4570117" cy="3312448"/>
            <a:chOff x="4507277" y="1678353"/>
            <a:chExt cx="4570117" cy="33124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07277" y="1905155"/>
              <a:ext cx="4570117" cy="30856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951198" y="1678353"/>
              <a:ext cx="2091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PRC 88 024906</a:t>
              </a:r>
              <a:endParaRPr lang="en-US" b="1" dirty="0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364712" y="2697882"/>
            <a:ext cx="6154968" cy="2209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Partonic</a:t>
            </a:r>
            <a:r>
              <a:rPr lang="en-US" sz="1400" dirty="0" smtClean="0"/>
              <a:t> interactions in nucleus </a:t>
            </a:r>
          </a:p>
          <a:p>
            <a:pPr lvl="1"/>
            <a:r>
              <a:rPr lang="en-US" sz="1400" dirty="0" err="1" smtClean="0"/>
              <a:t>kT</a:t>
            </a:r>
            <a:r>
              <a:rPr lang="en-US" sz="1400" dirty="0" smtClean="0"/>
              <a:t> kicks (“traditional” explanation </a:t>
            </a:r>
          </a:p>
          <a:p>
            <a:pPr lvl="1">
              <a:buFont typeface="Wingdings 2" pitchFamily="18" charset="2"/>
              <a:buNone/>
            </a:pPr>
            <a:r>
              <a:rPr lang="en-US" sz="1400" dirty="0" smtClean="0"/>
              <a:t>     of Cronin, but mass dependence?)</a:t>
            </a:r>
          </a:p>
          <a:p>
            <a:pPr lvl="1"/>
            <a:r>
              <a:rPr lang="en-US" sz="1400" dirty="0" smtClean="0"/>
              <a:t>Energy loss</a:t>
            </a:r>
          </a:p>
          <a:p>
            <a:r>
              <a:rPr lang="en-US" sz="1400" dirty="0" smtClean="0"/>
              <a:t>Baryon enhancement, recombination?</a:t>
            </a:r>
          </a:p>
        </p:txBody>
      </p:sp>
    </p:spTree>
    <p:extLst>
      <p:ext uri="{BB962C8B-B14F-4D97-AF65-F5344CB8AC3E}">
        <p14:creationId xmlns:p14="http://schemas.microsoft.com/office/powerpoint/2010/main" val="174214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315527" y="1264362"/>
            <a:ext cx="6154968" cy="3726440"/>
          </a:xfrm>
        </p:spPr>
        <p:txBody>
          <a:bodyPr>
            <a:noAutofit/>
          </a:bodyPr>
          <a:lstStyle/>
          <a:p>
            <a:r>
              <a:rPr lang="en-US" sz="1400" dirty="0" smtClean="0"/>
              <a:t>Nuclear PDF is modified: S, AS, EMC, saturation?</a:t>
            </a:r>
          </a:p>
          <a:p>
            <a:pPr lvl="1"/>
            <a:r>
              <a:rPr lang="en-US" sz="1400" dirty="0" smtClean="0"/>
              <a:t>RHIC probes a unique crossover region in </a:t>
            </a:r>
            <a:r>
              <a:rPr lang="en-US" sz="1400" i="1" dirty="0" smtClean="0"/>
              <a:t>x, </a:t>
            </a:r>
            <a:r>
              <a:rPr lang="en-US" sz="1400" dirty="0" smtClean="0"/>
              <a:t>both shadowing and anti-shadowing regions easily accessible </a:t>
            </a:r>
          </a:p>
          <a:p>
            <a:pPr lvl="1"/>
            <a:r>
              <a:rPr lang="en-US" sz="1400" dirty="0" smtClean="0"/>
              <a:t>Heavy quarks especially sensitive </a:t>
            </a:r>
          </a:p>
          <a:p>
            <a:pPr lvl="1">
              <a:buNone/>
            </a:pPr>
            <a:r>
              <a:rPr lang="en-US" sz="1400" dirty="0" smtClean="0"/>
              <a:t>      to gluon </a:t>
            </a:r>
            <a:r>
              <a:rPr lang="en-US" sz="1400" dirty="0" err="1" smtClean="0"/>
              <a:t>nPDF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511" y="40148"/>
            <a:ext cx="9118598" cy="1106994"/>
          </a:xfrm>
        </p:spPr>
        <p:txBody>
          <a:bodyPr/>
          <a:lstStyle/>
          <a:p>
            <a:r>
              <a:rPr lang="en-US" b="1" dirty="0" smtClean="0"/>
              <a:t>The Nuclear “Initial State”</a:t>
            </a:r>
            <a:endParaRPr lang="en-US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0324-15FF-F640-BFA3-BA16E4BD0B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-78665" y="956096"/>
            <a:ext cx="940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Collisions of nuclei are </a:t>
            </a:r>
            <a:r>
              <a:rPr lang="en-US" sz="2000" b="1" i="1" dirty="0"/>
              <a:t>inherently different </a:t>
            </a:r>
            <a:r>
              <a:rPr lang="en-US" sz="2000" b="1" dirty="0"/>
              <a:t>from collisions of bare nucleons</a:t>
            </a:r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2714" y="6356350"/>
            <a:ext cx="4226513" cy="365125"/>
          </a:xfrm>
        </p:spPr>
        <p:txBody>
          <a:bodyPr/>
          <a:lstStyle/>
          <a:p>
            <a:r>
              <a:rPr lang="en-US" dirty="0" smtClean="0"/>
              <a:t>Matt Durham - Santa Fe Jet and HF Workshop 2015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4712" y="2697882"/>
            <a:ext cx="6154968" cy="2209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Partonic</a:t>
            </a:r>
            <a:r>
              <a:rPr lang="en-US" sz="1400" dirty="0" smtClean="0"/>
              <a:t> interactions in nucleus </a:t>
            </a:r>
          </a:p>
          <a:p>
            <a:pPr lvl="1"/>
            <a:r>
              <a:rPr lang="en-US" sz="1400" dirty="0" err="1" smtClean="0"/>
              <a:t>kT</a:t>
            </a:r>
            <a:r>
              <a:rPr lang="en-US" sz="1400" dirty="0" smtClean="0"/>
              <a:t> kicks (“traditional” explanation </a:t>
            </a:r>
          </a:p>
          <a:p>
            <a:pPr lvl="1">
              <a:buFont typeface="Wingdings 2" pitchFamily="18" charset="2"/>
              <a:buNone/>
            </a:pPr>
            <a:r>
              <a:rPr lang="en-US" sz="1400" dirty="0" smtClean="0"/>
              <a:t>     of Cronin, but mass dependence?)</a:t>
            </a:r>
          </a:p>
          <a:p>
            <a:pPr lvl="1"/>
            <a:r>
              <a:rPr lang="en-US" sz="1400" dirty="0" smtClean="0"/>
              <a:t>Energy loss</a:t>
            </a:r>
          </a:p>
          <a:p>
            <a:r>
              <a:rPr lang="en-US" sz="1400" dirty="0" smtClean="0"/>
              <a:t>Baryon enhancement, recombination?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446" y="1678352"/>
            <a:ext cx="3722598" cy="334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53060" y="4525115"/>
            <a:ext cx="6154968" cy="1346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Phenomena which may be of hydrodynamic origin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334" y="5238241"/>
            <a:ext cx="89937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How we can study these effects:</a:t>
            </a:r>
            <a:endParaRPr lang="en-US" b="1" dirty="0" smtClean="0"/>
          </a:p>
          <a:p>
            <a:pPr algn="ctr"/>
            <a:r>
              <a:rPr lang="en-US" b="1" dirty="0" smtClean="0"/>
              <a:t>	-Change system geometry (</a:t>
            </a:r>
            <a:r>
              <a:rPr lang="en-US" b="1" dirty="0" err="1" smtClean="0"/>
              <a:t>p+various</a:t>
            </a:r>
            <a:r>
              <a:rPr lang="en-US" b="1" dirty="0" smtClean="0"/>
              <a:t> A, </a:t>
            </a:r>
            <a:r>
              <a:rPr lang="en-US" b="1" dirty="0" err="1" smtClean="0"/>
              <a:t>d+Au</a:t>
            </a:r>
            <a:r>
              <a:rPr lang="en-US" b="1" dirty="0" smtClean="0"/>
              <a:t>, </a:t>
            </a:r>
            <a:r>
              <a:rPr lang="en-US" b="1" baseline="30000" dirty="0" smtClean="0"/>
              <a:t>3</a:t>
            </a:r>
            <a:r>
              <a:rPr lang="en-US" b="1" dirty="0" smtClean="0"/>
              <a:t>He+Au, </a:t>
            </a:r>
            <a:r>
              <a:rPr lang="en-US" b="1" dirty="0" err="1" smtClean="0"/>
              <a:t>Cu+A</a:t>
            </a:r>
            <a:r>
              <a:rPr lang="en-US" b="1" dirty="0" smtClean="0"/>
              <a:t>, </a:t>
            </a:r>
            <a:r>
              <a:rPr lang="en-US" b="1" dirty="0" err="1" smtClean="0"/>
              <a:t>etc</a:t>
            </a:r>
            <a:r>
              <a:rPr lang="en-US" b="1" dirty="0" smtClean="0"/>
              <a:t>)</a:t>
            </a:r>
          </a:p>
          <a:p>
            <a:pPr algn="ctr"/>
            <a:r>
              <a:rPr lang="en-US" b="1" dirty="0" smtClean="0"/>
              <a:t>-Look in different rapidity ranges (vary </a:t>
            </a:r>
            <a:r>
              <a:rPr lang="en-US" b="1" i="1" dirty="0" smtClean="0"/>
              <a:t>x</a:t>
            </a:r>
            <a:r>
              <a:rPr lang="en-US" b="1" dirty="0" smtClean="0"/>
              <a:t>, </a:t>
            </a:r>
            <a:r>
              <a:rPr lang="en-US" b="1" dirty="0" err="1" smtClean="0"/>
              <a:t>comover</a:t>
            </a:r>
            <a:r>
              <a:rPr lang="en-US" b="1" dirty="0" smtClean="0"/>
              <a:t> density)</a:t>
            </a:r>
          </a:p>
          <a:p>
            <a:pPr algn="ctr"/>
            <a:r>
              <a:rPr lang="en-US" b="1" dirty="0" smtClean="0"/>
              <a:t>-Vary beam energy (BES at RHIC, RHIC </a:t>
            </a:r>
            <a:r>
              <a:rPr lang="en-US" b="1" dirty="0" err="1" smtClean="0"/>
              <a:t>vs</a:t>
            </a:r>
            <a:r>
              <a:rPr lang="en-US" b="1" dirty="0" smtClean="0"/>
              <a:t> LHC)</a:t>
            </a:r>
          </a:p>
          <a:p>
            <a:pPr algn="ctr"/>
            <a:r>
              <a:rPr lang="en-US" b="1" dirty="0" smtClean="0"/>
              <a:t>  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38198" y="4959314"/>
            <a:ext cx="700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NONE of these effects are accounted for with a </a:t>
            </a:r>
            <a:r>
              <a:rPr lang="en-US" b="1" dirty="0" err="1" smtClean="0"/>
              <a:t>p+p</a:t>
            </a:r>
            <a:r>
              <a:rPr lang="en-US" b="1" dirty="0" smtClean="0"/>
              <a:t> reference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542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597" y="-219587"/>
            <a:ext cx="7079736" cy="999420"/>
          </a:xfrm>
        </p:spPr>
        <p:txBody>
          <a:bodyPr/>
          <a:lstStyle/>
          <a:p>
            <a:r>
              <a:rPr lang="en-US" b="1" dirty="0" smtClean="0"/>
              <a:t>Open HF in </a:t>
            </a:r>
            <a:r>
              <a:rPr lang="en-US" b="1" dirty="0" err="1" smtClean="0"/>
              <a:t>d+Au</a:t>
            </a:r>
            <a:endParaRPr lang="en-US" sz="3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 Durham - Santa Fe Jet and HF Workshop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633" y="1122355"/>
            <a:ext cx="1272341" cy="1001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772" y="1427227"/>
            <a:ext cx="442731" cy="44273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292906" y="1640750"/>
            <a:ext cx="674316" cy="112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73754" y="1663226"/>
            <a:ext cx="7242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98117" y="539667"/>
            <a:ext cx="7079736" cy="674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Familiar data, new ideas</a:t>
            </a:r>
            <a:endParaRPr lang="en-US" sz="32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666" y="1995586"/>
            <a:ext cx="4287017" cy="3523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714" y="1395036"/>
            <a:ext cx="164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29505" y="2643792"/>
            <a:ext cx="2044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PRL 109, 242301 (2012)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4419" y="2130442"/>
            <a:ext cx="4517845" cy="33883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29995" y="2797681"/>
            <a:ext cx="2184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PRL 112, 252301 (2014)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98117" y="5518825"/>
            <a:ext cx="7079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combination of modified </a:t>
            </a:r>
            <a:r>
              <a:rPr lang="en-US" b="1" dirty="0" err="1" smtClean="0"/>
              <a:t>nPDF</a:t>
            </a:r>
            <a:r>
              <a:rPr lang="en-US" b="1" dirty="0" smtClean="0"/>
              <a:t> and pT broadening can simultaneously describe all the data.  Must be additional effects.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694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CNM </a:t>
            </a:r>
            <a:r>
              <a:rPr lang="en-US" b="1" dirty="0" smtClean="0"/>
              <a:t>Models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 Durham - Santa Fe Jet and HF Workshop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471830"/>
            <a:ext cx="4739232" cy="3554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38" y="5124505"/>
            <a:ext cx="4494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Calculation includes Cronin broadening via parton scattering, shadowing, energy loss in cold nuclear </a:t>
            </a:r>
            <a:r>
              <a:rPr lang="en-US" b="1" dirty="0" smtClean="0"/>
              <a:t>matter</a:t>
            </a:r>
            <a:endParaRPr lang="en-US" b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4376526" y="1471830"/>
            <a:ext cx="4767474" cy="4963513"/>
            <a:chOff x="4376526" y="1471830"/>
            <a:chExt cx="4767474" cy="49635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76526" y="1471830"/>
              <a:ext cx="4571381" cy="360717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59056" y="4133097"/>
              <a:ext cx="2999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Kang et al, PLB 740 (2015)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9211" y="4958015"/>
              <a:ext cx="44947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New calculation at backward rapidity also includes incoherent multiple parton scattering in nuclear medium.</a:t>
              </a:r>
            </a:p>
            <a:p>
              <a:r>
                <a:rPr lang="en-US" b="1" dirty="0" smtClean="0"/>
                <a:t>-&gt;AFAIK, the only calculation that can reproduce backwards rapidity data.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9347" y="4349251"/>
            <a:ext cx="2810123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Phys. Rev. C 75, 064906 (2007)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475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Flow Model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59818" y="1001860"/>
            <a:ext cx="4140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Beraudo</a:t>
            </a:r>
            <a:r>
              <a:rPr lang="en-US" b="1" dirty="0" smtClean="0"/>
              <a:t> et al, arXiv:1512.05186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86031"/>
            <a:ext cx="4731373" cy="430725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 Durham - Santa Fe Jet and HF Workshop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8AE1-FD4D-0C41-B994-130123845461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6204" y="5501753"/>
            <a:ext cx="8027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EPS09 </a:t>
            </a:r>
            <a:r>
              <a:rPr lang="en-US" b="1" dirty="0" smtClean="0"/>
              <a:t>+ </a:t>
            </a:r>
            <a:r>
              <a:rPr lang="en-US" b="1" dirty="0" err="1" smtClean="0"/>
              <a:t>kT</a:t>
            </a:r>
            <a:r>
              <a:rPr lang="en-US" b="1" dirty="0" smtClean="0"/>
              <a:t> broadening,  </a:t>
            </a:r>
            <a:r>
              <a:rPr lang="en-US" b="1" dirty="0" err="1" smtClean="0"/>
              <a:t>Langevin</a:t>
            </a:r>
            <a:r>
              <a:rPr lang="en-US" b="1" dirty="0" smtClean="0"/>
              <a:t> </a:t>
            </a:r>
            <a:r>
              <a:rPr lang="en-US" b="1" dirty="0" smtClean="0"/>
              <a:t>transport in short-lived medium, </a:t>
            </a:r>
            <a:r>
              <a:rPr lang="en-US" b="1" dirty="0" smtClean="0"/>
              <a:t>with different transport coefficients.</a:t>
            </a:r>
          </a:p>
          <a:p>
            <a:pPr algn="ctr"/>
            <a:r>
              <a:rPr lang="en-US" b="1" dirty="0" smtClean="0"/>
              <a:t>This model a</a:t>
            </a:r>
            <a:r>
              <a:rPr lang="en-US" b="1" dirty="0" smtClean="0"/>
              <a:t>lso reproduces </a:t>
            </a:r>
            <a:r>
              <a:rPr lang="en-US" b="1" dirty="0" err="1" smtClean="0"/>
              <a:t>midradpidity</a:t>
            </a:r>
            <a:r>
              <a:rPr lang="en-US" b="1" dirty="0" smtClean="0"/>
              <a:t> PHENIX + ALICE data.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399" y="1155634"/>
            <a:ext cx="5514595" cy="45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2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4246</TotalTime>
  <Words>1702</Words>
  <Application>Microsoft Macintosh PowerPoint</Application>
  <PresentationFormat>On-screen Show (4:3)</PresentationFormat>
  <Paragraphs>250</Paragraphs>
  <Slides>32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Executive</vt:lpstr>
      <vt:lpstr>Equation</vt:lpstr>
      <vt:lpstr>PowerPoint Presentation</vt:lpstr>
      <vt:lpstr>15 years of results</vt:lpstr>
      <vt:lpstr>A New Era at PHENIX: Precision tracking with silicon</vt:lpstr>
      <vt:lpstr>The Nuclear “Initial State”</vt:lpstr>
      <vt:lpstr>The Nuclear “Initial State”</vt:lpstr>
      <vt:lpstr>The Nuclear “Initial State”</vt:lpstr>
      <vt:lpstr>Open HF in d+Au</vt:lpstr>
      <vt:lpstr>CNM Models</vt:lpstr>
      <vt:lpstr>Flow Model</vt:lpstr>
      <vt:lpstr>Small systems comparison</vt:lpstr>
      <vt:lpstr>Charmonia in d+A</vt:lpstr>
      <vt:lpstr>Excited charmonia: ψ(2s)</vt:lpstr>
      <vt:lpstr>New capability:  Forward ψ(2s) measurements</vt:lpstr>
      <vt:lpstr>200 GeV p+p Forward ψ(2s) measurements</vt:lpstr>
      <vt:lpstr>200 GeV p+p Forward ψ(2s) measurements</vt:lpstr>
      <vt:lpstr>p+Au dimuon mass</vt:lpstr>
      <vt:lpstr>p+Al dimuon mass</vt:lpstr>
      <vt:lpstr>Relative suppression in p+A</vt:lpstr>
      <vt:lpstr>Relative suppression in p+A</vt:lpstr>
      <vt:lpstr>Model comparisons (midrapidity data)</vt:lpstr>
      <vt:lpstr>Comparison with LHC</vt:lpstr>
      <vt:lpstr>p+A pT dependence</vt:lpstr>
      <vt:lpstr>p+A pT dependence</vt:lpstr>
      <vt:lpstr>p+A pT dependence</vt:lpstr>
      <vt:lpstr>Conclusions</vt:lpstr>
      <vt:lpstr>BACKUP</vt:lpstr>
      <vt:lpstr>A+A separated c,b</vt:lpstr>
      <vt:lpstr>A+A separated c,b</vt:lpstr>
      <vt:lpstr>Heavy Quark Initial State</vt:lpstr>
      <vt:lpstr>PowerPoint Presentation</vt:lpstr>
      <vt:lpstr>Open HF in A+A</vt:lpstr>
      <vt:lpstr>PowerPoint Presentation</vt:lpstr>
    </vt:vector>
  </TitlesOfParts>
  <Company>lanl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249726</dc:creator>
  <cp:lastModifiedBy>249726</cp:lastModifiedBy>
  <cp:revision>211</cp:revision>
  <dcterms:created xsi:type="dcterms:W3CDTF">2016-01-04T17:02:44Z</dcterms:created>
  <dcterms:modified xsi:type="dcterms:W3CDTF">2016-01-11T17:31:17Z</dcterms:modified>
</cp:coreProperties>
</file>