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0" r:id="rId2"/>
  </p:sldMasterIdLst>
  <p:notesMasterIdLst>
    <p:notesMasterId r:id="rId69"/>
  </p:notesMasterIdLst>
  <p:handoutMasterIdLst>
    <p:handoutMasterId r:id="rId70"/>
  </p:handoutMasterIdLst>
  <p:sldIdLst>
    <p:sldId id="1147" r:id="rId3"/>
    <p:sldId id="1332" r:id="rId4"/>
    <p:sldId id="1274" r:id="rId5"/>
    <p:sldId id="1271" r:id="rId6"/>
    <p:sldId id="1311" r:id="rId7"/>
    <p:sldId id="1313" r:id="rId8"/>
    <p:sldId id="1266" r:id="rId9"/>
    <p:sldId id="1298" r:id="rId10"/>
    <p:sldId id="1354" r:id="rId11"/>
    <p:sldId id="1353" r:id="rId12"/>
    <p:sldId id="1356" r:id="rId13"/>
    <p:sldId id="1349" r:id="rId14"/>
    <p:sldId id="1350" r:id="rId15"/>
    <p:sldId id="1357" r:id="rId16"/>
    <p:sldId id="1351" r:id="rId17"/>
    <p:sldId id="1346" r:id="rId18"/>
    <p:sldId id="1347" r:id="rId19"/>
    <p:sldId id="1342" r:id="rId20"/>
    <p:sldId id="1149" r:id="rId21"/>
    <p:sldId id="1190" r:id="rId22"/>
    <p:sldId id="1333" r:id="rId23"/>
    <p:sldId id="1336" r:id="rId24"/>
    <p:sldId id="1299" r:id="rId25"/>
    <p:sldId id="1334" r:id="rId26"/>
    <p:sldId id="1301" r:id="rId27"/>
    <p:sldId id="1358" r:id="rId28"/>
    <p:sldId id="1303" r:id="rId29"/>
    <p:sldId id="1305" r:id="rId30"/>
    <p:sldId id="1304" r:id="rId31"/>
    <p:sldId id="1306" r:id="rId32"/>
    <p:sldId id="1355" r:id="rId33"/>
    <p:sldId id="1314" r:id="rId34"/>
    <p:sldId id="1315" r:id="rId35"/>
    <p:sldId id="1339" r:id="rId36"/>
    <p:sldId id="1340" r:id="rId37"/>
    <p:sldId id="1341" r:id="rId38"/>
    <p:sldId id="1337" r:id="rId39"/>
    <p:sldId id="1338" r:id="rId40"/>
    <p:sldId id="1316" r:id="rId41"/>
    <p:sldId id="1317" r:id="rId42"/>
    <p:sldId id="1318" r:id="rId43"/>
    <p:sldId id="1319" r:id="rId44"/>
    <p:sldId id="1320" r:id="rId45"/>
    <p:sldId id="1321" r:id="rId46"/>
    <p:sldId id="1322" r:id="rId47"/>
    <p:sldId id="1323" r:id="rId48"/>
    <p:sldId id="1324" r:id="rId49"/>
    <p:sldId id="1325" r:id="rId50"/>
    <p:sldId id="1326" r:id="rId51"/>
    <p:sldId id="1327" r:id="rId52"/>
    <p:sldId id="1289" r:id="rId53"/>
    <p:sldId id="1290" r:id="rId54"/>
    <p:sldId id="1291" r:id="rId55"/>
    <p:sldId id="1292" r:id="rId56"/>
    <p:sldId id="1293" r:id="rId57"/>
    <p:sldId id="1294" r:id="rId58"/>
    <p:sldId id="1328" r:id="rId59"/>
    <p:sldId id="1329" r:id="rId60"/>
    <p:sldId id="1277" r:id="rId61"/>
    <p:sldId id="1278" r:id="rId62"/>
    <p:sldId id="1287" r:id="rId63"/>
    <p:sldId id="1288" r:id="rId64"/>
    <p:sldId id="1285" r:id="rId65"/>
    <p:sldId id="1279" r:id="rId66"/>
    <p:sldId id="1280" r:id="rId67"/>
    <p:sldId id="1281" r:id="rId6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79F"/>
    <a:srgbClr val="339933"/>
    <a:srgbClr val="0000FF"/>
    <a:srgbClr val="FF8E84"/>
    <a:srgbClr val="FDD5B1"/>
    <a:srgbClr val="CBFFD5"/>
    <a:srgbClr val="CCFFCC"/>
    <a:srgbClr val="BFF1FF"/>
    <a:srgbClr val="FF535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6242" autoAdjust="0"/>
  </p:normalViewPr>
  <p:slideViewPr>
    <p:cSldViewPr>
      <p:cViewPr varScale="1">
        <p:scale>
          <a:sx n="87" d="100"/>
          <a:sy n="87" d="100"/>
        </p:scale>
        <p:origin x="115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25" d="100"/>
          <a:sy n="125" d="100"/>
        </p:scale>
        <p:origin x="2868" y="-11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ern.ch\dfs\Users\j\jrysti\Documents\MQXF\QH\MQXFS1\MQXFS1_delay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cern.ch\dfs\Users\j\jrysti\Documents\MQXF\QH\MQXFS1\MQXFS1_delay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cern.ch\dfs\Users\j\jrysti\Documents\MQXF\QH\MQXFS1\MQXFS1_delay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CERN OL HF</a:t>
            </a:r>
          </a:p>
        </c:rich>
      </c:tx>
      <c:layout>
        <c:manualLayout>
          <c:xMode val="edge"/>
          <c:yMode val="edge"/>
          <c:x val="0.40424101138707075"/>
          <c:y val="2.4482188311604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4447105839556301"/>
          <c:y val="0.11177930993748006"/>
          <c:w val="0.8103292424295101"/>
          <c:h val="0.5801693918142854"/>
        </c:manualLayout>
      </c:layout>
      <c:scatterChart>
        <c:scatterStyle val="lineMarker"/>
        <c:varyColors val="0"/>
        <c:ser>
          <c:idx val="0"/>
          <c:order val="0"/>
          <c:tx>
            <c:v>148 W/cm2 measured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Comparison!$F$3:$H$3</c:f>
              <c:numCache>
                <c:formatCode>General</c:formatCode>
                <c:ptCount val="3"/>
                <c:pt idx="0">
                  <c:v>8.24</c:v>
                </c:pt>
                <c:pt idx="1">
                  <c:v>13.18</c:v>
                </c:pt>
                <c:pt idx="2">
                  <c:v>16.48</c:v>
                </c:pt>
              </c:numCache>
            </c:numRef>
          </c:xVal>
          <c:yVal>
            <c:numRef>
              <c:f>Comparison!$F$5:$H$5</c:f>
              <c:numCache>
                <c:formatCode>General</c:formatCode>
                <c:ptCount val="3"/>
                <c:pt idx="0">
                  <c:v>22.6</c:v>
                </c:pt>
                <c:pt idx="1">
                  <c:v>15.8</c:v>
                </c:pt>
                <c:pt idx="2">
                  <c:v>11.6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C43-4569-966A-D58A35237345}"/>
            </c:ext>
          </c:extLst>
        </c:ser>
        <c:ser>
          <c:idx val="1"/>
          <c:order val="1"/>
          <c:tx>
            <c:v>172 W/cm2 measured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Comparison!$D$3:$E$3</c:f>
              <c:numCache>
                <c:formatCode>General</c:formatCode>
                <c:ptCount val="2"/>
                <c:pt idx="0">
                  <c:v>3.3</c:v>
                </c:pt>
                <c:pt idx="1">
                  <c:v>4.9400000000000004</c:v>
                </c:pt>
              </c:numCache>
            </c:numRef>
          </c:xVal>
          <c:yVal>
            <c:numRef>
              <c:f>Comparison!$D$6:$E$6</c:f>
              <c:numCache>
                <c:formatCode>General</c:formatCode>
                <c:ptCount val="2"/>
                <c:pt idx="0">
                  <c:v>180</c:v>
                </c:pt>
                <c:pt idx="1">
                  <c:v>79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C43-4569-966A-D58A35237345}"/>
            </c:ext>
          </c:extLst>
        </c:ser>
        <c:ser>
          <c:idx val="2"/>
          <c:order val="2"/>
          <c:tx>
            <c:v>148 W/cm2 calc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Comparison!$L$3:$O$3</c:f>
              <c:numCache>
                <c:formatCode>General</c:formatCode>
                <c:ptCount val="4"/>
                <c:pt idx="0">
                  <c:v>4.9400000000000004</c:v>
                </c:pt>
                <c:pt idx="1">
                  <c:v>8.24</c:v>
                </c:pt>
                <c:pt idx="2">
                  <c:v>13.18</c:v>
                </c:pt>
                <c:pt idx="3">
                  <c:v>16.48</c:v>
                </c:pt>
              </c:numCache>
            </c:numRef>
          </c:xVal>
          <c:yVal>
            <c:numRef>
              <c:f>Comparison!$L$5:$O$5</c:f>
              <c:numCache>
                <c:formatCode>0.00</c:formatCode>
                <c:ptCount val="4"/>
                <c:pt idx="0">
                  <c:v>67.483999999999995</c:v>
                </c:pt>
                <c:pt idx="1">
                  <c:v>32.889000000000003</c:v>
                </c:pt>
                <c:pt idx="2">
                  <c:v>18.48</c:v>
                </c:pt>
                <c:pt idx="3">
                  <c:v>13.178000000000001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C43-4569-966A-D58A35237345}"/>
            </c:ext>
          </c:extLst>
        </c:ser>
        <c:ser>
          <c:idx val="3"/>
          <c:order val="3"/>
          <c:tx>
            <c:v>172 W/cm2 calc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Comparison!$L$3:$O$3</c:f>
              <c:numCache>
                <c:formatCode>General</c:formatCode>
                <c:ptCount val="4"/>
                <c:pt idx="0">
                  <c:v>4.9400000000000004</c:v>
                </c:pt>
                <c:pt idx="1">
                  <c:v>8.24</c:v>
                </c:pt>
                <c:pt idx="2">
                  <c:v>13.18</c:v>
                </c:pt>
                <c:pt idx="3">
                  <c:v>16.48</c:v>
                </c:pt>
              </c:numCache>
            </c:numRef>
          </c:xVal>
          <c:yVal>
            <c:numRef>
              <c:f>Comparison!$L$6:$O$6</c:f>
              <c:numCache>
                <c:formatCode>0.00</c:formatCode>
                <c:ptCount val="4"/>
                <c:pt idx="0">
                  <c:v>49.41</c:v>
                </c:pt>
                <c:pt idx="1">
                  <c:v>29.300999999999998</c:v>
                </c:pt>
                <c:pt idx="2">
                  <c:v>17.317</c:v>
                </c:pt>
                <c:pt idx="3">
                  <c:v>12.401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C43-4569-966A-D58A35237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5243776"/>
        <c:axId val="275244952"/>
      </c:scatterChart>
      <c:valAx>
        <c:axId val="275243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(kA)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44952"/>
        <c:crosses val="autoZero"/>
        <c:crossBetween val="midCat"/>
      </c:valAx>
      <c:valAx>
        <c:axId val="275244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Quench delay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43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CERN OL LF</a:t>
            </a:r>
          </a:p>
        </c:rich>
      </c:tx>
      <c:layout>
        <c:manualLayout>
          <c:xMode val="edge"/>
          <c:yMode val="edge"/>
          <c:x val="0.41364282679287034"/>
          <c:y val="3.0162509425784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4436628329686602"/>
          <c:y val="0.1188905579866327"/>
          <c:w val="0.81046679781648578"/>
          <c:h val="0.63338261459873368"/>
        </c:manualLayout>
      </c:layout>
      <c:scatterChart>
        <c:scatterStyle val="lineMarker"/>
        <c:varyColors val="0"/>
        <c:ser>
          <c:idx val="1"/>
          <c:order val="0"/>
          <c:tx>
            <c:v>145 W/cm2 meas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Comparison!$E$10:$H$10</c:f>
              <c:numCache>
                <c:formatCode>General</c:formatCode>
                <c:ptCount val="4"/>
                <c:pt idx="0">
                  <c:v>4.9400000000000004</c:v>
                </c:pt>
                <c:pt idx="1">
                  <c:v>8.24</c:v>
                </c:pt>
                <c:pt idx="2">
                  <c:v>13.18</c:v>
                </c:pt>
                <c:pt idx="3">
                  <c:v>16.48</c:v>
                </c:pt>
              </c:numCache>
            </c:numRef>
          </c:xVal>
          <c:yVal>
            <c:numRef>
              <c:f>Comparison!$E$12:$H$12</c:f>
              <c:numCache>
                <c:formatCode>General</c:formatCode>
                <c:ptCount val="4"/>
                <c:pt idx="0">
                  <c:v>118.4</c:v>
                </c:pt>
                <c:pt idx="1">
                  <c:v>39.700000000000003</c:v>
                </c:pt>
                <c:pt idx="2">
                  <c:v>24.6</c:v>
                </c:pt>
                <c:pt idx="3">
                  <c:v>17.7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BE3-4DB6-9325-DE72B3F24488}"/>
            </c:ext>
          </c:extLst>
        </c:ser>
        <c:ser>
          <c:idx val="3"/>
          <c:order val="1"/>
          <c:tx>
            <c:v>145 W/cm2 calc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Comparison!$M$10:$O$10</c:f>
              <c:numCache>
                <c:formatCode>General</c:formatCode>
                <c:ptCount val="3"/>
                <c:pt idx="0">
                  <c:v>8.24</c:v>
                </c:pt>
                <c:pt idx="1">
                  <c:v>13.18</c:v>
                </c:pt>
                <c:pt idx="2">
                  <c:v>16.48</c:v>
                </c:pt>
              </c:numCache>
            </c:numRef>
          </c:xVal>
          <c:yVal>
            <c:numRef>
              <c:f>Comparison!$M$12:$O$12</c:f>
              <c:numCache>
                <c:formatCode>0.00</c:formatCode>
                <c:ptCount val="3"/>
                <c:pt idx="0">
                  <c:v>43.899000000000001</c:v>
                </c:pt>
                <c:pt idx="1">
                  <c:v>25.099</c:v>
                </c:pt>
                <c:pt idx="2">
                  <c:v>18.887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BE3-4DB6-9325-DE72B3F24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5242600"/>
        <c:axId val="275237896"/>
      </c:scatterChart>
      <c:valAx>
        <c:axId val="275242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(kA)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37896"/>
        <c:crosses val="autoZero"/>
        <c:crossBetween val="midCat"/>
      </c:valAx>
      <c:valAx>
        <c:axId val="275237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Quench delay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42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CERN IL</a:t>
            </a:r>
          </a:p>
        </c:rich>
      </c:tx>
      <c:layout>
        <c:manualLayout>
          <c:xMode val="edge"/>
          <c:yMode val="edge"/>
          <c:x val="0.45753982787549963"/>
          <c:y val="1.517457275084637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6789455049244717"/>
          <c:y val="8.2217573221757309E-2"/>
          <c:w val="0.77957739814802018"/>
          <c:h val="0.58413459972014148"/>
        </c:manualLayout>
      </c:layout>
      <c:scatterChart>
        <c:scatterStyle val="lineMarker"/>
        <c:varyColors val="0"/>
        <c:ser>
          <c:idx val="1"/>
          <c:order val="0"/>
          <c:tx>
            <c:v>59 W/cm2 meas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Comparison!$G$16:$H$16</c:f>
              <c:numCache>
                <c:formatCode>General</c:formatCode>
                <c:ptCount val="2"/>
                <c:pt idx="0">
                  <c:v>13.18</c:v>
                </c:pt>
                <c:pt idx="1">
                  <c:v>16.48</c:v>
                </c:pt>
              </c:numCache>
            </c:numRef>
          </c:xVal>
          <c:yVal>
            <c:numRef>
              <c:f>Comparison!$G$18:$H$18</c:f>
              <c:numCache>
                <c:formatCode>General</c:formatCode>
                <c:ptCount val="2"/>
                <c:pt idx="0">
                  <c:v>35.6</c:v>
                </c:pt>
                <c:pt idx="1">
                  <c:v>21.2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CCA-4CCB-86A6-3D42314DE159}"/>
            </c:ext>
          </c:extLst>
        </c:ser>
        <c:ser>
          <c:idx val="0"/>
          <c:order val="1"/>
          <c:tx>
            <c:v>59 W/cm2 calc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Comparison!$N$16:$O$16</c:f>
              <c:numCache>
                <c:formatCode>General</c:formatCode>
                <c:ptCount val="2"/>
                <c:pt idx="0">
                  <c:v>13.18</c:v>
                </c:pt>
                <c:pt idx="1">
                  <c:v>16.48</c:v>
                </c:pt>
              </c:numCache>
            </c:numRef>
          </c:xVal>
          <c:yVal>
            <c:numRef>
              <c:f>Comparison!$N$18:$O$18</c:f>
              <c:numCache>
                <c:formatCode>0.00</c:formatCode>
                <c:ptCount val="2"/>
                <c:pt idx="0">
                  <c:v>30.710999999999999</c:v>
                </c:pt>
                <c:pt idx="1">
                  <c:v>14.365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CCA-4CCB-86A6-3D42314DE159}"/>
            </c:ext>
          </c:extLst>
        </c:ser>
        <c:ser>
          <c:idx val="2"/>
          <c:order val="2"/>
          <c:tx>
            <c:v>202 W/cm2 meas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Comparison!$E$16:$H$16</c:f>
              <c:numCache>
                <c:formatCode>General</c:formatCode>
                <c:ptCount val="4"/>
                <c:pt idx="0">
                  <c:v>4.9400000000000004</c:v>
                </c:pt>
                <c:pt idx="1">
                  <c:v>8.24</c:v>
                </c:pt>
                <c:pt idx="2">
                  <c:v>13.18</c:v>
                </c:pt>
                <c:pt idx="3">
                  <c:v>16.48</c:v>
                </c:pt>
              </c:numCache>
            </c:numRef>
          </c:xVal>
          <c:yVal>
            <c:numRef>
              <c:f>Comparison!$E$20:$H$20</c:f>
              <c:numCache>
                <c:formatCode>General</c:formatCode>
                <c:ptCount val="4"/>
                <c:pt idx="0">
                  <c:v>179</c:v>
                </c:pt>
                <c:pt idx="1">
                  <c:v>59</c:v>
                </c:pt>
                <c:pt idx="2">
                  <c:v>24.6</c:v>
                </c:pt>
                <c:pt idx="3">
                  <c:v>16.399999999999999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CCA-4CCB-86A6-3D42314DE159}"/>
            </c:ext>
          </c:extLst>
        </c:ser>
        <c:ser>
          <c:idx val="3"/>
          <c:order val="3"/>
          <c:tx>
            <c:v>126 W/cm2 meas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Comparison!$F$16</c:f>
              <c:numCache>
                <c:formatCode>General</c:formatCode>
                <c:ptCount val="1"/>
                <c:pt idx="0">
                  <c:v>8.24</c:v>
                </c:pt>
              </c:numCache>
            </c:numRef>
          </c:xVal>
          <c:yVal>
            <c:numRef>
              <c:f>Comparison!$F$19</c:f>
              <c:numCache>
                <c:formatCode>General</c:formatCode>
                <c:ptCount val="1"/>
                <c:pt idx="0">
                  <c:v>65.900000000000006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CCA-4CCB-86A6-3D42314DE159}"/>
            </c:ext>
          </c:extLst>
        </c:ser>
        <c:ser>
          <c:idx val="4"/>
          <c:order val="4"/>
          <c:tx>
            <c:v>126 W/cm2 calc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Comparison!$M$16:$O$16</c:f>
              <c:numCache>
                <c:formatCode>General</c:formatCode>
                <c:ptCount val="3"/>
                <c:pt idx="0">
                  <c:v>8.24</c:v>
                </c:pt>
                <c:pt idx="1">
                  <c:v>13.18</c:v>
                </c:pt>
                <c:pt idx="2">
                  <c:v>16.48</c:v>
                </c:pt>
              </c:numCache>
            </c:numRef>
          </c:xVal>
          <c:yVal>
            <c:numRef>
              <c:f>Comparison!$M$19:$O$19</c:f>
              <c:numCache>
                <c:formatCode>0.00</c:formatCode>
                <c:ptCount val="3"/>
                <c:pt idx="0">
                  <c:v>45.344999999999999</c:v>
                </c:pt>
                <c:pt idx="1">
                  <c:v>17.658999999999999</c:v>
                </c:pt>
                <c:pt idx="2">
                  <c:v>10.459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CCA-4CCB-86A6-3D42314DE159}"/>
            </c:ext>
          </c:extLst>
        </c:ser>
        <c:ser>
          <c:idx val="5"/>
          <c:order val="5"/>
          <c:tx>
            <c:v>202 W/cm2 calc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Comparison!$J$16:$O$16</c:f>
              <c:numCache>
                <c:formatCode>General</c:formatCode>
                <c:ptCount val="6"/>
                <c:pt idx="0">
                  <c:v>1.65</c:v>
                </c:pt>
                <c:pt idx="1">
                  <c:v>3.3</c:v>
                </c:pt>
                <c:pt idx="2">
                  <c:v>4.9400000000000004</c:v>
                </c:pt>
                <c:pt idx="3">
                  <c:v>8.24</c:v>
                </c:pt>
                <c:pt idx="4">
                  <c:v>13.18</c:v>
                </c:pt>
                <c:pt idx="5">
                  <c:v>16.48</c:v>
                </c:pt>
              </c:numCache>
            </c:numRef>
          </c:xVal>
          <c:yVal>
            <c:numRef>
              <c:f>Comparison!$J$20:$O$20</c:f>
              <c:numCache>
                <c:formatCode>0.00</c:formatCode>
                <c:ptCount val="6"/>
                <c:pt idx="0">
                  <c:v>191.59</c:v>
                </c:pt>
                <c:pt idx="1">
                  <c:v>92.585999999999999</c:v>
                </c:pt>
                <c:pt idx="2">
                  <c:v>53.65</c:v>
                </c:pt>
                <c:pt idx="3">
                  <c:v>27.917999999999999</c:v>
                </c:pt>
                <c:pt idx="4">
                  <c:v>14.339</c:v>
                </c:pt>
                <c:pt idx="5">
                  <c:v>9.1311999999999998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CCA-4CCB-86A6-3D42314DE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5239072"/>
        <c:axId val="275245344"/>
      </c:scatterChart>
      <c:valAx>
        <c:axId val="27523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(kA)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45344"/>
        <c:crosses val="autoZero"/>
        <c:crossBetween val="midCat"/>
      </c:valAx>
      <c:valAx>
        <c:axId val="27524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Quench delay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5239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945179747323809E-2"/>
          <c:y val="0.83401198239523633"/>
          <c:w val="0.89410977270769909"/>
          <c:h val="0.13493822686390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418594" y="8841418"/>
            <a:ext cx="549208" cy="4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208" tIns="60470" rIns="124208" bIns="60470" anchor="ctr">
            <a:spAutoFit/>
          </a:bodyPr>
          <a:lstStyle/>
          <a:p>
            <a:pPr algn="r" defTabSz="1250167"/>
            <a:fld id="{0C248C74-A1BF-4A9C-97C3-5A5D6B022034}" type="slidenum">
              <a:rPr lang="en-US" sz="1900">
                <a:latin typeface="Arial" charset="0"/>
              </a:rPr>
              <a:pPr algn="r" defTabSz="1250167"/>
              <a:t>‹#›</a:t>
            </a:fld>
            <a:endParaRPr lang="en-US" sz="19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282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112" y="4414561"/>
            <a:ext cx="5142177" cy="41855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4208" tIns="60470" rIns="124208" bIns="60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1675"/>
            <a:ext cx="4630737" cy="3475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418594" y="8841418"/>
            <a:ext cx="549208" cy="4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208" tIns="60470" rIns="124208" bIns="60470" anchor="ctr">
            <a:spAutoFit/>
          </a:bodyPr>
          <a:lstStyle/>
          <a:p>
            <a:pPr algn="r" defTabSz="1250167"/>
            <a:fld id="{E7B1BAEA-71C4-45DD-B483-2339FDD29BB8}" type="slidenum">
              <a:rPr lang="en-US" sz="1900">
                <a:latin typeface="Arial" charset="0"/>
              </a:rPr>
              <a:pPr algn="r" defTabSz="1250167"/>
              <a:t>‹#›</a:t>
            </a:fld>
            <a:endParaRPr lang="en-US" sz="19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980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00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0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0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2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17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25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0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69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3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5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7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2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87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50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66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7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03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98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6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55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3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8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1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57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62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01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11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90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2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93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30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91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057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943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923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3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90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4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389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54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420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5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32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47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11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755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377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165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7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95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87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487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4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51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42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156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239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416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0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71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7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9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3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4172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669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2290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74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4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32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46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6356350"/>
            <a:ext cx="6573000" cy="360000"/>
          </a:xfrm>
        </p:spPr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602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00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6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0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59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67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62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"/>
            <a:ext cx="750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level5</a:t>
            </a:r>
          </a:p>
        </p:txBody>
      </p:sp>
      <p:sp>
        <p:nvSpPr>
          <p:cNvPr id="1029" name="Text Box 10"/>
          <p:cNvSpPr txBox="1">
            <a:spLocks noChangeArrowheads="1"/>
          </p:cNvSpPr>
          <p:nvPr userDrawn="1"/>
        </p:nvSpPr>
        <p:spPr bwMode="auto">
          <a:xfrm>
            <a:off x="212725" y="6611779"/>
            <a:ext cx="28352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000" dirty="0" smtClean="0">
                <a:latin typeface="Calibri" panose="020F0502020204030204" pitchFamily="34" charset="0"/>
              </a:rPr>
              <a:t>19 May</a:t>
            </a:r>
            <a:r>
              <a:rPr lang="en-US" sz="1000" baseline="0" dirty="0" smtClean="0">
                <a:latin typeface="Calibri" panose="020F0502020204030204" pitchFamily="34" charset="0"/>
              </a:rPr>
              <a:t> 2016</a:t>
            </a:r>
            <a:endParaRPr lang="en-US" sz="1000" dirty="0" smtClean="0">
              <a:latin typeface="Calibri" panose="020F0502020204030204" pitchFamily="34" charset="0"/>
            </a:endParaRPr>
          </a:p>
        </p:txBody>
      </p:sp>
      <p:sp>
        <p:nvSpPr>
          <p:cNvPr id="1030" name="Text Box 12"/>
          <p:cNvSpPr txBox="1">
            <a:spLocks noChangeArrowheads="1"/>
          </p:cNvSpPr>
          <p:nvPr userDrawn="1"/>
        </p:nvSpPr>
        <p:spPr bwMode="auto">
          <a:xfrm>
            <a:off x="1219200" y="6611779"/>
            <a:ext cx="6934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latin typeface="Calibri" panose="020F0502020204030204" pitchFamily="34" charset="0"/>
              </a:rPr>
              <a:t>Joint LARP CM26/Hi-</a:t>
            </a:r>
            <a:r>
              <a:rPr lang="en-US" sz="1000" dirty="0" err="1" smtClean="0">
                <a:latin typeface="Calibri" panose="020F0502020204030204" pitchFamily="34" charset="0"/>
              </a:rPr>
              <a:t>Lumi</a:t>
            </a:r>
            <a:r>
              <a:rPr lang="en-US" sz="1000" dirty="0" smtClean="0">
                <a:latin typeface="Calibri" panose="020F0502020204030204" pitchFamily="34" charset="0"/>
              </a:rPr>
              <a:t> Meeting at SLAC   –   MQXF quench protection update   –   E. Ravaioli</a:t>
            </a:r>
          </a:p>
        </p:txBody>
      </p:sp>
      <p:sp>
        <p:nvSpPr>
          <p:cNvPr id="1031" name="TextBox 7"/>
          <p:cNvSpPr txBox="1">
            <a:spLocks noChangeArrowheads="1"/>
          </p:cNvSpPr>
          <p:nvPr userDrawn="1"/>
        </p:nvSpPr>
        <p:spPr bwMode="auto">
          <a:xfrm>
            <a:off x="8656638" y="6602254"/>
            <a:ext cx="334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000" smtClean="0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sz="1000" smtClean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mtClean="0">
                <a:solidFill>
                  <a:srgbClr val="64BCD9"/>
                </a:solidFill>
                <a:latin typeface="Arial"/>
              </a:rPr>
              <a:t>Daniel Wollmann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FDCA1C4-9514-7B4F-976F-D92F7E296653}" type="slidenum">
              <a:rPr lang="fr-FR" smtClean="0">
                <a:solidFill>
                  <a:srgbClr val="64BCD9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74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hyperlink" Target="http://larpdocs.fnal.gov/LARP-public/DocDB/ShowDocument?docid=107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larpdocs.fnal.gov/LARP-public/DocDB/ShowDocument?docid=107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ti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8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tif"/><Relationship Id="rId5" Type="http://schemas.openxmlformats.org/officeDocument/2006/relationships/image" Target="../media/image29.t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8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t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5.tif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7.tif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8.tif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9.tif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0.t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if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1.tif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tif"/><Relationship Id="rId5" Type="http://schemas.openxmlformats.org/officeDocument/2006/relationships/image" Target="../media/image54.tif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t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tif"/><Relationship Id="rId5" Type="http://schemas.openxmlformats.org/officeDocument/2006/relationships/image" Target="../media/image59.tif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tif"/><Relationship Id="rId5" Type="http://schemas.openxmlformats.org/officeDocument/2006/relationships/image" Target="../media/image62.tif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tiff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1.tif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t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tif"/><Relationship Id="rId5" Type="http://schemas.openxmlformats.org/officeDocument/2006/relationships/image" Target="../media/image30.ti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r>
              <a:rPr lang="en-US" dirty="0" smtClean="0"/>
              <a:t>MQXF quench protection update</a:t>
            </a:r>
            <a:endParaRPr lang="en-US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4291" y="2895600"/>
            <a:ext cx="7795418" cy="3657600"/>
          </a:xfrm>
        </p:spPr>
        <p:txBody>
          <a:bodyPr/>
          <a:lstStyle/>
          <a:p>
            <a:r>
              <a:rPr lang="en-US" sz="2000" dirty="0" smtClean="0"/>
              <a:t>E. Ravaioli</a:t>
            </a:r>
          </a:p>
          <a:p>
            <a:r>
              <a:rPr lang="en-US" sz="2000" dirty="0" smtClean="0"/>
              <a:t>with inputs from</a:t>
            </a:r>
          </a:p>
          <a:p>
            <a:r>
              <a:rPr lang="en-US" sz="2000" dirty="0"/>
              <a:t>GL. Sabbi </a:t>
            </a:r>
            <a:r>
              <a:rPr lang="en-US" sz="2000" dirty="0" smtClean="0"/>
              <a:t>(LBNL), G</a:t>
            </a:r>
            <a:r>
              <a:rPr lang="en-US" sz="2000" dirty="0"/>
              <a:t>. Ambrosio, </a:t>
            </a:r>
            <a:r>
              <a:rPr lang="en-US" sz="2000" dirty="0" smtClean="0"/>
              <a:t>G. </a:t>
            </a:r>
            <a:r>
              <a:rPr lang="en-US" sz="2000" dirty="0"/>
              <a:t>Chlachidze, S. </a:t>
            </a:r>
            <a:r>
              <a:rPr lang="en-US" sz="2000" dirty="0" smtClean="0"/>
              <a:t>Stoynev (FNAL),</a:t>
            </a:r>
          </a:p>
          <a:p>
            <a:r>
              <a:rPr lang="en-US" sz="2000" dirty="0"/>
              <a:t>V. Marinozzi (INFN), T. Salmi (TUT),</a:t>
            </a:r>
          </a:p>
          <a:p>
            <a:r>
              <a:rPr lang="en-US" sz="2000" dirty="0" smtClean="0"/>
              <a:t>B</a:t>
            </a:r>
            <a:r>
              <a:rPr lang="en-US" sz="2000" dirty="0"/>
              <a:t>. Auchmann, J-P. </a:t>
            </a:r>
            <a:r>
              <a:rPr lang="en-US" sz="2000" dirty="0" smtClean="0"/>
              <a:t>Burnet, </a:t>
            </a:r>
            <a:r>
              <a:rPr lang="en-US" sz="2000" dirty="0"/>
              <a:t>S. </a:t>
            </a:r>
            <a:r>
              <a:rPr lang="en-US" sz="2000" dirty="0" smtClean="0"/>
              <a:t>Izquierdo-Bermudez, F</a:t>
            </a:r>
            <a:r>
              <a:rPr lang="en-US" sz="2000" dirty="0"/>
              <a:t>. Rodriguez-Mateos, H. Prin, </a:t>
            </a:r>
            <a:r>
              <a:rPr lang="en-US" sz="2000" dirty="0" smtClean="0"/>
              <a:t>J. </a:t>
            </a:r>
            <a:r>
              <a:rPr lang="en-US" sz="2000" dirty="0" err="1" smtClean="0"/>
              <a:t>Rysti</a:t>
            </a:r>
            <a:r>
              <a:rPr lang="en-US" sz="2000" dirty="0" smtClean="0"/>
              <a:t>, E</a:t>
            </a:r>
            <a:r>
              <a:rPr lang="en-US" sz="2000" dirty="0"/>
              <a:t>. Todesco, A. Verweij, D. </a:t>
            </a:r>
            <a:r>
              <a:rPr lang="en-US" sz="2000" dirty="0" smtClean="0"/>
              <a:t>Wollmann (CERN),</a:t>
            </a:r>
          </a:p>
          <a:p>
            <a:r>
              <a:rPr lang="en-US" sz="2000" dirty="0" smtClean="0"/>
              <a:t>and many other CERN and LARP colleagues</a:t>
            </a:r>
          </a:p>
          <a:p>
            <a:endParaRPr lang="en-US" sz="2000" dirty="0" smtClean="0"/>
          </a:p>
          <a:p>
            <a:r>
              <a:rPr lang="en-US" sz="2000" dirty="0" smtClean="0"/>
              <a:t>Joint LARP CM26/Hi-</a:t>
            </a:r>
            <a:r>
              <a:rPr lang="en-US" sz="2000" dirty="0" err="1" smtClean="0"/>
              <a:t>Lumi</a:t>
            </a:r>
            <a:r>
              <a:rPr lang="en-US" sz="2000" dirty="0" smtClean="0"/>
              <a:t> Meeting at SLAC</a:t>
            </a:r>
          </a:p>
          <a:p>
            <a:r>
              <a:rPr lang="en-US" sz="1600" dirty="0" smtClean="0"/>
              <a:t>19 May 2016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92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2011-10-04_logoHiLumi561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" y="2133600"/>
            <a:ext cx="7625487" cy="38363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Minimum QH power density to quench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7976" y="5105400"/>
            <a:ext cx="1575373" cy="58846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G. Chlachidze (FNAL)</a:t>
            </a:r>
            <a:endParaRPr lang="en-GB" sz="1800" b="0" dirty="0"/>
          </a:p>
        </p:txBody>
      </p:sp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42956"/>
            <a:ext cx="2413573" cy="151924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152400" y="838200"/>
            <a:ext cx="7620000" cy="15168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948" b="0" u="sng" dirty="0"/>
              <a:t>CERN style heaters only </a:t>
            </a:r>
          </a:p>
          <a:p>
            <a:pPr marL="0" indent="0">
              <a:buNone/>
              <a:defRPr/>
            </a:pPr>
            <a:r>
              <a:rPr lang="en-US" sz="1753" b="0" dirty="0"/>
              <a:t>Expected power density in </a:t>
            </a:r>
            <a:r>
              <a:rPr lang="en-US" sz="1753" b="0" dirty="0" smtClean="0"/>
              <a:t>7 m long MQXF:</a:t>
            </a:r>
            <a:endParaRPr lang="en-US" sz="1753" b="0" dirty="0"/>
          </a:p>
          <a:p>
            <a:pPr marL="0" indent="0">
              <a:buNone/>
              <a:defRPr/>
            </a:pPr>
            <a:r>
              <a:rPr lang="en-US" sz="1753" b="0" dirty="0"/>
              <a:t>OL – 144-149 W/cm2 (2-strips in series per HFU)</a:t>
            </a:r>
          </a:p>
          <a:p>
            <a:pPr marL="0" indent="0">
              <a:buNone/>
              <a:defRPr/>
            </a:pPr>
            <a:r>
              <a:rPr lang="en-US" sz="1753" b="0" dirty="0"/>
              <a:t>IL – 59 W/cm2 (2-strips in series per HFU ), 217 W/cm2 (1 strip per HFU)</a:t>
            </a:r>
          </a:p>
          <a:p>
            <a:pPr marL="0" indent="0">
              <a:buNone/>
              <a:defRPr/>
            </a:pPr>
            <a:endParaRPr lang="en-US" sz="1753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753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"/>
            </a:endParaRPr>
          </a:p>
          <a:p>
            <a:pPr marL="0" indent="0">
              <a:buNone/>
              <a:defRPr/>
            </a:pPr>
            <a:endParaRPr lang="en-US" sz="1948" b="0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dirty="0"/>
          </a:p>
          <a:p>
            <a:pPr marL="0" indent="0">
              <a:buNone/>
              <a:defRPr/>
            </a:pPr>
            <a:endParaRPr lang="en-US" sz="1948" b="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2628213"/>
            <a:ext cx="1422399" cy="133418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algn="l"/>
            <a:r>
              <a:rPr lang="en-US" sz="1800" b="0" dirty="0" smtClean="0"/>
              <a:t>C=19.2 mF</a:t>
            </a:r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OL</a:t>
            </a:r>
            <a:r>
              <a:rPr lang="en-US" sz="1800" b="0" baseline="-25000" dirty="0" smtClean="0"/>
              <a:t>-LF</a:t>
            </a:r>
            <a:r>
              <a:rPr lang="en-US" sz="1800" b="0" dirty="0" smtClean="0"/>
              <a:t>=23 </a:t>
            </a:r>
            <a:r>
              <a:rPr lang="en-US" sz="1800" b="0" dirty="0" err="1" smtClean="0"/>
              <a:t>ms</a:t>
            </a:r>
            <a:endParaRPr lang="en-US" sz="1800" b="0" dirty="0" smtClean="0"/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OL</a:t>
            </a:r>
            <a:r>
              <a:rPr lang="en-US" sz="1800" b="0" baseline="-25000" dirty="0" smtClean="0"/>
              <a:t>-HF</a:t>
            </a:r>
            <a:r>
              <a:rPr lang="en-US" sz="1800" b="0" dirty="0" smtClean="0"/>
              <a:t>=21 </a:t>
            </a:r>
            <a:r>
              <a:rPr lang="en-US" sz="1800" b="0" dirty="0" err="1"/>
              <a:t>ms</a:t>
            </a:r>
            <a:endParaRPr lang="en-GB" sz="1800" b="0" dirty="0"/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IL</a:t>
            </a:r>
            <a:r>
              <a:rPr lang="en-US" sz="1800" b="0" dirty="0" smtClean="0"/>
              <a:t>=18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6471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5" y="2286000"/>
            <a:ext cx="7633935" cy="41919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Minimum QH energy density to quench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42956"/>
            <a:ext cx="2413573" cy="151924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152400" y="838200"/>
            <a:ext cx="7620000" cy="15168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948" b="0" u="sng" dirty="0"/>
              <a:t>CERN style heaters only </a:t>
            </a:r>
          </a:p>
          <a:p>
            <a:pPr marL="0" indent="0">
              <a:buNone/>
              <a:defRPr/>
            </a:pPr>
            <a:r>
              <a:rPr lang="en-US" sz="1753" b="0" dirty="0"/>
              <a:t>Expected </a:t>
            </a:r>
            <a:r>
              <a:rPr lang="en-US" sz="1753" b="0" dirty="0" smtClean="0"/>
              <a:t>energy </a:t>
            </a:r>
            <a:r>
              <a:rPr lang="en-US" sz="1753" b="0" dirty="0"/>
              <a:t>density in </a:t>
            </a:r>
            <a:r>
              <a:rPr lang="en-US" sz="1753" b="0" dirty="0" smtClean="0"/>
              <a:t>7 m long MQXF:</a:t>
            </a:r>
            <a:endParaRPr lang="en-US" sz="1753" b="0" dirty="0"/>
          </a:p>
          <a:p>
            <a:pPr marL="0" indent="0">
              <a:buNone/>
              <a:defRPr/>
            </a:pPr>
            <a:r>
              <a:rPr lang="en-US" sz="1753" b="0" dirty="0"/>
              <a:t>OL – </a:t>
            </a:r>
            <a:r>
              <a:rPr lang="en-US" sz="1753" b="0" dirty="0" smtClean="0"/>
              <a:t>2.6-2.7 J/cm2 </a:t>
            </a:r>
            <a:r>
              <a:rPr lang="en-US" sz="1753" b="0" dirty="0"/>
              <a:t>(2-strips in series per HFU)</a:t>
            </a:r>
          </a:p>
          <a:p>
            <a:pPr marL="0" indent="0">
              <a:buNone/>
              <a:defRPr/>
            </a:pPr>
            <a:r>
              <a:rPr lang="en-US" sz="1753" b="0" dirty="0"/>
              <a:t>IL – </a:t>
            </a:r>
            <a:r>
              <a:rPr lang="en-US" sz="1753" b="0" dirty="0" smtClean="0"/>
              <a:t>1.7 J/cm2 </a:t>
            </a:r>
            <a:r>
              <a:rPr lang="en-US" sz="1753" b="0" dirty="0"/>
              <a:t>(2-strips in series per HFU ), </a:t>
            </a:r>
            <a:r>
              <a:rPr lang="en-US" sz="1753" b="0" dirty="0" smtClean="0"/>
              <a:t>3.3 J/cm2 </a:t>
            </a:r>
            <a:r>
              <a:rPr lang="en-US" sz="1753" b="0" dirty="0"/>
              <a:t>(1 strip per HFU)</a:t>
            </a:r>
          </a:p>
          <a:p>
            <a:pPr marL="0" indent="0">
              <a:buNone/>
              <a:defRPr/>
            </a:pPr>
            <a:endParaRPr lang="en-US" sz="1753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753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"/>
            </a:endParaRPr>
          </a:p>
          <a:p>
            <a:pPr marL="0" indent="0">
              <a:buNone/>
              <a:defRPr/>
            </a:pPr>
            <a:endParaRPr lang="en-US" sz="1948" b="0" u="sng" dirty="0">
              <a:hlinkClick r:id=""/>
            </a:endParaRPr>
          </a:p>
          <a:p>
            <a:pPr marL="0" indent="0">
              <a:buNone/>
              <a:defRPr/>
            </a:pPr>
            <a:endParaRPr lang="en-US" sz="1948" b="0" dirty="0">
              <a:hlinkClick r:id="rId7"/>
            </a:endParaRPr>
          </a:p>
          <a:p>
            <a:pPr marL="0" indent="0">
              <a:buNone/>
              <a:defRPr/>
            </a:pPr>
            <a:endParaRPr lang="en-US" sz="1948" b="0" dirty="0"/>
          </a:p>
          <a:p>
            <a:pPr marL="0" indent="0">
              <a:buNone/>
              <a:defRPr/>
            </a:pPr>
            <a:endParaRPr lang="en-US" sz="1948" b="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2628213"/>
            <a:ext cx="1422399" cy="133418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algn="l"/>
            <a:r>
              <a:rPr lang="en-US" sz="1800" b="0" dirty="0" smtClean="0"/>
              <a:t>C=19.2 mF</a:t>
            </a:r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OL</a:t>
            </a:r>
            <a:r>
              <a:rPr lang="en-US" sz="1800" b="0" baseline="-25000" dirty="0" smtClean="0"/>
              <a:t>-LF</a:t>
            </a:r>
            <a:r>
              <a:rPr lang="en-US" sz="1800" b="0" dirty="0" smtClean="0"/>
              <a:t>=23 </a:t>
            </a:r>
            <a:r>
              <a:rPr lang="en-US" sz="1800" b="0" dirty="0" err="1" smtClean="0"/>
              <a:t>ms</a:t>
            </a:r>
            <a:endParaRPr lang="en-US" sz="1800" b="0" dirty="0" smtClean="0"/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OL</a:t>
            </a:r>
            <a:r>
              <a:rPr lang="en-US" sz="1800" b="0" baseline="-25000" dirty="0" smtClean="0"/>
              <a:t>-HF</a:t>
            </a:r>
            <a:r>
              <a:rPr lang="en-US" sz="1800" b="0" dirty="0" smtClean="0"/>
              <a:t>=21 </a:t>
            </a:r>
            <a:r>
              <a:rPr lang="en-US" sz="1800" b="0" dirty="0" err="1"/>
              <a:t>ms</a:t>
            </a:r>
            <a:endParaRPr lang="en-GB" sz="1800" b="0" dirty="0"/>
          </a:p>
          <a:p>
            <a:pPr algn="l"/>
            <a:r>
              <a:rPr lang="en-US" sz="1800" b="0" dirty="0" err="1" smtClean="0"/>
              <a:t>τ</a:t>
            </a:r>
            <a:r>
              <a:rPr lang="en-US" sz="1800" b="0" baseline="-25000" dirty="0" err="1" smtClean="0"/>
              <a:t>IL</a:t>
            </a:r>
            <a:r>
              <a:rPr lang="en-US" sz="1800" b="0" dirty="0" smtClean="0"/>
              <a:t>=18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5981013"/>
            <a:ext cx="2667001" cy="87698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1800" b="0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sz="1600" dirty="0"/>
              <a:t>Data: G. Chlachidze</a:t>
            </a:r>
          </a:p>
          <a:p>
            <a:r>
              <a:rPr lang="en-US" sz="1600" dirty="0"/>
              <a:t>Analysis: S. Izquierdo-Bermudez, E. Ravaioli, J. Rysti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1413" y="5981013"/>
            <a:ext cx="5765987" cy="87698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To further improve low-current performance, consider changing the QH strip design (longer heating stations) or use QH supplies with higher energy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7124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Measured and simulated heater delays – Outer layer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8" y="1143000"/>
            <a:ext cx="464185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21" y="3828248"/>
            <a:ext cx="3631050" cy="220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4802731"/>
            <a:ext cx="1656184" cy="732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3995936" y="4959424"/>
            <a:ext cx="864094" cy="2096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60030" y="3679090"/>
            <a:ext cx="3888433" cy="248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779912" cy="196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91682" y="2277069"/>
            <a:ext cx="2304254" cy="8101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95936" y="2270776"/>
            <a:ext cx="1152128" cy="3726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37390" y="1150397"/>
            <a:ext cx="3888433" cy="2486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8824" y="258797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>
                <a:latin typeface="Calibri" panose="020F0502020204030204" pitchFamily="34" charset="0"/>
              </a:rPr>
              <a:t>12 ms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8824" y="497607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>
                <a:latin typeface="Calibri" panose="020F0502020204030204" pitchFamily="34" charset="0"/>
              </a:rPr>
              <a:t>18 ms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05" y="6152303"/>
            <a:ext cx="2730795" cy="6294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</a:p>
          <a:p>
            <a:r>
              <a:rPr lang="en-US" sz="1800" b="0" dirty="0" smtClean="0"/>
              <a:t>Simulations: T. Salmi (TUT)</a:t>
            </a:r>
            <a:endParaRPr lang="en-GB" sz="18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2856722" y="6151563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</a:t>
            </a:r>
            <a:r>
              <a:rPr lang="en-US" sz="1800" b="0" dirty="0" err="1" smtClean="0"/>
              <a:t>CoHDA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6582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5306810" cy="39231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Measured and simulated heater delays – Inner layer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8605" y="6152303"/>
            <a:ext cx="2730795" cy="6294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</a:p>
          <a:p>
            <a:r>
              <a:rPr lang="en-US" sz="1800" b="0" dirty="0" smtClean="0"/>
              <a:t>Simulations: T. Salmi (TUT)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2856722" y="6151563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</a:t>
            </a:r>
            <a:r>
              <a:rPr lang="en-US" sz="1800" b="0" dirty="0" err="1" smtClean="0"/>
              <a:t>CoHDA</a:t>
            </a:r>
            <a:endParaRPr lang="en-GB" sz="18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634" y="3590983"/>
            <a:ext cx="3840766" cy="24991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2502194" y="3810000"/>
            <a:ext cx="2590800" cy="1030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76800" y="4840964"/>
            <a:ext cx="324834" cy="7216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3600" y="1267879"/>
            <a:ext cx="3060699" cy="865721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MQXFS01 stainless-steel only IL heaters not yet tested</a:t>
            </a:r>
            <a:endParaRPr lang="en-GB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7407424" y="541020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>
                <a:latin typeface="Calibri" panose="020F0502020204030204" pitchFamily="34" charset="0"/>
              </a:rPr>
              <a:t>18 cpr 10 ms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Measured and simulated heater delays – Outer and inner layers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8605" y="6152303"/>
            <a:ext cx="2730795" cy="6294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</a:p>
          <a:p>
            <a:r>
              <a:rPr lang="en-US" sz="1800" b="0" dirty="0" smtClean="0"/>
              <a:t>Simulations: J. Rysti (CERN)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2856722" y="6151563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</a:t>
            </a:r>
            <a:r>
              <a:rPr lang="en-US" sz="1800" b="0" dirty="0" err="1" smtClean="0"/>
              <a:t>Comsol</a:t>
            </a:r>
            <a:endParaRPr lang="en-GB" sz="1800" b="0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284346"/>
              </p:ext>
            </p:extLst>
          </p:nvPr>
        </p:nvGraphicFramePr>
        <p:xfrm>
          <a:off x="142875" y="1116538"/>
          <a:ext cx="4371976" cy="267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446738"/>
              </p:ext>
            </p:extLst>
          </p:nvPr>
        </p:nvGraphicFramePr>
        <p:xfrm>
          <a:off x="4667251" y="1066800"/>
          <a:ext cx="4375149" cy="252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507063"/>
              </p:ext>
            </p:extLst>
          </p:nvPr>
        </p:nvGraphicFramePr>
        <p:xfrm>
          <a:off x="219424" y="3822095"/>
          <a:ext cx="4447827" cy="230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667251" y="3581400"/>
            <a:ext cx="4337049" cy="978885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OL heaters: Very nice agreement between measurements and simulations from two independent models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7250" y="4694428"/>
            <a:ext cx="4337049" cy="978885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IL heaters: Both independent models predict shorter delays at nominal current.</a:t>
            </a:r>
          </a:p>
          <a:p>
            <a:r>
              <a:rPr lang="en-US" sz="1800" b="0" dirty="0" smtClean="0"/>
              <a:t>Further analysis required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3600" y="5763679"/>
            <a:ext cx="3060699" cy="865721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Additional heater delay tests with added warm resistance foreseen in the coming weeks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9400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1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Measured and simulated decays</a:t>
            </a:r>
          </a:p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– Dynamic effects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8605" y="6152303"/>
            <a:ext cx="3264195" cy="6294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</a:p>
          <a:p>
            <a:r>
              <a:rPr lang="en-US" sz="1800" b="0" dirty="0" smtClean="0"/>
              <a:t>Simulations: V. Marinozzi (INFN)</a:t>
            </a:r>
            <a:endParaRPr lang="en-GB" sz="1800" b="0" dirty="0"/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3779"/>
            <a:ext cx="4795073" cy="3179621"/>
          </a:xfrm>
          <a:prstGeom prst="rect">
            <a:avLst/>
          </a:prstGeom>
        </p:spPr>
      </p:pic>
      <p:pic>
        <p:nvPicPr>
          <p:cNvPr id="13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14827"/>
            <a:ext cx="4495800" cy="2981173"/>
          </a:xfrm>
          <a:prstGeom prst="rect">
            <a:avLst/>
          </a:prstGeom>
        </p:spPr>
      </p:pic>
      <p:graphicFrame>
        <p:nvGraphicFramePr>
          <p:cNvPr id="14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880"/>
              </p:ext>
            </p:extLst>
          </p:nvPr>
        </p:nvGraphicFramePr>
        <p:xfrm>
          <a:off x="0" y="5013767"/>
          <a:ext cx="464971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3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6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Experimental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Sim-dynamic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Sim</a:t>
                      </a:r>
                      <a:r>
                        <a:rPr lang="it-IT" baseline="0" dirty="0" smtClean="0">
                          <a:latin typeface="Calibri" panose="020F0502020204030204" pitchFamily="34" charset="0"/>
                        </a:rPr>
                        <a:t>-no dynamic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19.8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22.4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23.8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CasellaDiTesto 8"/>
          <p:cNvSpPr txBox="1"/>
          <p:nvPr/>
        </p:nvSpPr>
        <p:spPr>
          <a:xfrm>
            <a:off x="411163" y="4567535"/>
            <a:ext cx="355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alibri" panose="020F0502020204030204" pitchFamily="34" charset="0"/>
              </a:rPr>
              <a:t>Quench load [MA</a:t>
            </a:r>
            <a:r>
              <a:rPr lang="it-IT" baseline="30000" dirty="0" smtClean="0">
                <a:latin typeface="Calibri" panose="020F0502020204030204" pitchFamily="34" charset="0"/>
              </a:rPr>
              <a:t>2</a:t>
            </a:r>
            <a:r>
              <a:rPr lang="it-IT" dirty="0" smtClean="0">
                <a:latin typeface="Calibri" panose="020F0502020204030204" pitchFamily="34" charset="0"/>
              </a:rPr>
              <a:t>s]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6152302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QLASA</a:t>
            </a:r>
            <a:endParaRPr lang="en-GB" sz="18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7086600" y="6152301"/>
            <a:ext cx="15255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Preliminary results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9805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Energy extraction decays (no heaters)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3152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6152303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LEDET</a:t>
            </a:r>
            <a:endParaRPr lang="en-GB" sz="1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88605" y="6329646"/>
            <a:ext cx="3264195" cy="452154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  <a:endParaRPr lang="en-GB" sz="1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1108732"/>
            <a:ext cx="1524000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I</a:t>
            </a:r>
            <a:r>
              <a:rPr lang="en-US" sz="1800" b="0" baseline="-25000" dirty="0"/>
              <a:t>0</a:t>
            </a:r>
            <a:r>
              <a:rPr lang="en-US" sz="1800" b="0" dirty="0"/>
              <a:t>=8.24 </a:t>
            </a:r>
            <a:r>
              <a:rPr lang="en-US" sz="1800" b="0" dirty="0" smtClean="0"/>
              <a:t>kA</a:t>
            </a:r>
          </a:p>
          <a:p>
            <a:r>
              <a:rPr lang="en-US" sz="1800" b="0" dirty="0" smtClean="0"/>
              <a:t>R</a:t>
            </a:r>
            <a:r>
              <a:rPr lang="en-US" sz="1800" b="0" baseline="-25000" dirty="0" smtClean="0"/>
              <a:t>EE</a:t>
            </a:r>
            <a:r>
              <a:rPr lang="en-US" sz="1800" b="0" dirty="0" smtClean="0"/>
              <a:t>=90 </a:t>
            </a:r>
            <a:r>
              <a:rPr lang="en-US" sz="1800" b="0" dirty="0"/>
              <a:t>m</a:t>
            </a:r>
            <a:r>
              <a:rPr lang="el-GR" sz="1800" b="0" dirty="0"/>
              <a:t>Ω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9911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250950" y="1048674"/>
            <a:ext cx="62166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Picture 10" descr="2011-10-04_logoHiLumi561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" y="2630287"/>
            <a:ext cx="4722550" cy="3541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3" y="2613181"/>
            <a:ext cx="4722549" cy="3541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63600" y="1828800"/>
            <a:ext cx="7467600" cy="60323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</a:rPr>
              <a:t>L</a:t>
            </a:r>
            <a:r>
              <a:rPr lang="en-US" sz="1800" b="1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diff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</a:rPr>
              <a:t>~50% </a:t>
            </a:r>
            <a:r>
              <a:rPr lang="en-US" sz="1800" b="1" dirty="0" err="1">
                <a:solidFill>
                  <a:schemeClr val="dk1"/>
                </a:solidFill>
                <a:latin typeface="Calibri" panose="020F0502020204030204" pitchFamily="34" charset="0"/>
              </a:rPr>
              <a:t>L</a:t>
            </a:r>
            <a:r>
              <a:rPr lang="en-US" sz="1800" b="1" baseline="-25000" dirty="0" err="1">
                <a:solidFill>
                  <a:schemeClr val="dk1"/>
                </a:solidFill>
                <a:latin typeface="Calibri" panose="020F0502020204030204" pitchFamily="34" charset="0"/>
              </a:rPr>
              <a:t>nom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</a:rPr>
              <a:t>   R</a:t>
            </a:r>
            <a:r>
              <a:rPr lang="en-US" sz="1800" b="1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coil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</a:rPr>
              <a:t>~5 m</a:t>
            </a:r>
            <a:r>
              <a:rPr lang="el-GR" sz="1800" b="1" dirty="0" smtClean="0">
                <a:solidFill>
                  <a:schemeClr val="dk1"/>
                </a:solidFill>
                <a:latin typeface="Calibri" panose="020F0502020204030204" pitchFamily="34" charset="0"/>
              </a:rPr>
              <a:t>Ω</a:t>
            </a:r>
            <a:r>
              <a:rPr lang="en-US" sz="1800" dirty="0" smtClean="0">
                <a:solidFill>
                  <a:schemeClr val="dk1"/>
                </a:solidFill>
                <a:latin typeface="Calibri" panose="020F0502020204030204" pitchFamily="34" charset="0"/>
              </a:rPr>
              <a:t> → The faster decay observed in this discharge is mainly due to a reduction of the inductance,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</a:rPr>
              <a:t>not </a:t>
            </a:r>
            <a:r>
              <a:rPr lang="en-US" sz="1800" dirty="0" smtClean="0">
                <a:solidFill>
                  <a:schemeClr val="dk1"/>
                </a:solidFill>
                <a:latin typeface="Calibri" panose="020F0502020204030204" pitchFamily="34" charset="0"/>
              </a:rPr>
              <a:t>due to quench-back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92163" y="152400"/>
            <a:ext cx="81994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Energy extraction decays (no heaters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Quench back and inductance reduction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8605" y="6329646"/>
            <a:ext cx="3264195" cy="452154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Data: G. Chlachidze (FNAL)</a:t>
            </a:r>
            <a:endParaRPr lang="en-GB" sz="1800" b="0" dirty="0"/>
          </a:p>
        </p:txBody>
      </p:sp>
      <p:sp>
        <p:nvSpPr>
          <p:cNvPr id="25" name="TextBox 24"/>
          <p:cNvSpPr txBox="1"/>
          <p:nvPr/>
        </p:nvSpPr>
        <p:spPr>
          <a:xfrm>
            <a:off x="3429000" y="6152303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LEDET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7467600" y="1108732"/>
            <a:ext cx="1524000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I</a:t>
            </a:r>
            <a:r>
              <a:rPr lang="en-US" sz="1800" b="0" baseline="-25000" dirty="0"/>
              <a:t>0</a:t>
            </a:r>
            <a:r>
              <a:rPr lang="en-US" sz="1800" b="0" dirty="0"/>
              <a:t>=8.24 </a:t>
            </a:r>
            <a:r>
              <a:rPr lang="en-US" sz="1800" b="0" dirty="0" smtClean="0"/>
              <a:t>kA</a:t>
            </a:r>
          </a:p>
          <a:p>
            <a:r>
              <a:rPr lang="en-US" sz="1800" b="0" dirty="0" smtClean="0"/>
              <a:t>R</a:t>
            </a:r>
            <a:r>
              <a:rPr lang="en-US" sz="1800" b="0" baseline="-25000" dirty="0" smtClean="0"/>
              <a:t>EE</a:t>
            </a:r>
            <a:r>
              <a:rPr lang="en-US" sz="1800" b="0" dirty="0" smtClean="0"/>
              <a:t>=90 </a:t>
            </a:r>
            <a:r>
              <a:rPr lang="en-US" sz="1800" b="0" dirty="0"/>
              <a:t>m</a:t>
            </a:r>
            <a:r>
              <a:rPr lang="el-GR" sz="1800" b="0" dirty="0"/>
              <a:t>Ω</a:t>
            </a:r>
            <a:endParaRPr lang="en-GB" sz="1800" b="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7364445" y="4292551"/>
            <a:ext cx="1625600" cy="60323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L</a:t>
            </a:r>
            <a:r>
              <a:rPr lang="en-US" sz="2000" b="1" baseline="-25000" dirty="0">
                <a:solidFill>
                  <a:schemeClr val="dk1"/>
                </a:solidFill>
                <a:latin typeface="Calibri" panose="020F0502020204030204" pitchFamily="34" charset="0"/>
              </a:rPr>
              <a:t>diff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~50% </a:t>
            </a:r>
            <a:r>
              <a:rPr lang="en-US" sz="2000" b="1" dirty="0" err="1" smtClean="0">
                <a:solidFill>
                  <a:schemeClr val="dk1"/>
                </a:solidFill>
                <a:latin typeface="Calibri" panose="020F0502020204030204" pitchFamily="34" charset="0"/>
              </a:rPr>
              <a:t>L</a:t>
            </a:r>
            <a:r>
              <a:rPr lang="en-US" sz="2000" b="1" baseline="-25000" dirty="0" err="1" smtClean="0">
                <a:solidFill>
                  <a:schemeClr val="dk1"/>
                </a:solidFill>
                <a:latin typeface="Calibri" panose="020F0502020204030204" pitchFamily="34" charset="0"/>
              </a:rPr>
              <a:t>nom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>
            <a:stCxn id="28" idx="1"/>
          </p:cNvCxnSpPr>
          <p:nvPr/>
        </p:nvCxnSpPr>
        <p:spPr bwMode="auto">
          <a:xfrm flipH="1">
            <a:off x="5486400" y="4594171"/>
            <a:ext cx="1878045" cy="4736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51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 Arrow 2"/>
          <p:cNvSpPr/>
          <p:nvPr/>
        </p:nvSpPr>
        <p:spPr bwMode="auto">
          <a:xfrm flipV="1">
            <a:off x="639763" y="838200"/>
            <a:ext cx="8504237" cy="3581400"/>
          </a:xfrm>
          <a:prstGeom prst="bentArrow">
            <a:avLst>
              <a:gd name="adj1" fmla="val 35115"/>
              <a:gd name="adj2" fmla="val 41177"/>
              <a:gd name="adj3" fmla="val 50000"/>
              <a:gd name="adj4" fmla="val 4375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226455" y="1333637"/>
            <a:ext cx="0" cy="308596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Next steps &amp; conclusions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282" y="1066800"/>
            <a:ext cx="233731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Circuit design</a:t>
            </a:r>
            <a:endParaRPr lang="en-GB" sz="1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77282" y="1828800"/>
            <a:ext cx="233731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Heater delay tests</a:t>
            </a:r>
            <a:endParaRPr lang="en-GB" sz="1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77282" y="2590800"/>
            <a:ext cx="233731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Energy extraction </a:t>
            </a:r>
            <a:r>
              <a:rPr lang="en-US" sz="1800" b="0" dirty="0" smtClean="0"/>
              <a:t>tests</a:t>
            </a:r>
          </a:p>
          <a:p>
            <a:r>
              <a:rPr lang="en-US" sz="1800" b="0" dirty="0" smtClean="0"/>
              <a:t>(strand parameters)</a:t>
            </a:r>
            <a:endParaRPr lang="en-GB" sz="18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961303"/>
            <a:ext cx="290617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Quench integral studies</a:t>
            </a:r>
          </a:p>
          <a:p>
            <a:r>
              <a:rPr lang="en-US" sz="1800" b="0" dirty="0" smtClean="0"/>
              <a:t>(no energy extraction)</a:t>
            </a:r>
            <a:endParaRPr lang="en-GB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2723302"/>
            <a:ext cx="290617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CLIQ performance</a:t>
            </a:r>
            <a:endParaRPr lang="en-GB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3485303"/>
            <a:ext cx="290617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Additional heater delay tests</a:t>
            </a:r>
            <a:endParaRPr lang="en-GB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3657600"/>
            <a:ext cx="302311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Reliability studies</a:t>
            </a:r>
            <a:endParaRPr lang="en-GB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1712806"/>
            <a:ext cx="3023118" cy="801794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u="sng" dirty="0" smtClean="0"/>
              <a:t>Final heater design</a:t>
            </a:r>
          </a:p>
          <a:p>
            <a:r>
              <a:rPr lang="en-US" sz="1800" b="0" dirty="0" smtClean="0"/>
              <a:t>Circuits, Strip design, Supplies</a:t>
            </a:r>
            <a:endParaRPr lang="en-GB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2703406"/>
            <a:ext cx="3023118" cy="801794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u="sng" dirty="0" smtClean="0"/>
              <a:t>Final CLIQ design</a:t>
            </a:r>
          </a:p>
          <a:p>
            <a:r>
              <a:rPr lang="en-US" sz="1800" b="0" dirty="0" smtClean="0"/>
              <a:t>Capacitance, Charging voltage</a:t>
            </a:r>
            <a:endParaRPr lang="en-GB" sz="18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177282" y="3352800"/>
            <a:ext cx="2337318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Validation of independent models</a:t>
            </a:r>
            <a:endParaRPr lang="en-GB" sz="1800" b="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743200" y="783710"/>
            <a:ext cx="3429000" cy="660978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u="sng" dirty="0">
                <a:solidFill>
                  <a:schemeClr val="dk1"/>
                </a:solidFill>
                <a:latin typeface="Calibri" panose="020F0502020204030204" pitchFamily="34" charset="0"/>
              </a:rPr>
              <a:t>Summer </a:t>
            </a:r>
            <a:r>
              <a:rPr lang="en-US" sz="1800" u="sng" dirty="0" smtClean="0">
                <a:solidFill>
                  <a:schemeClr val="dk1"/>
                </a:solidFill>
                <a:latin typeface="Calibri" panose="020F0502020204030204" pitchFamily="34" charset="0"/>
              </a:rPr>
              <a:t>2016 testing campaigns</a:t>
            </a:r>
          </a:p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(MQXFS1b,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</a:rPr>
              <a:t>MQXFS2, Long mirror)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6200" y="4038600"/>
            <a:ext cx="8966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sz="20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Conclusions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Improved confidence and validation of independent </a:t>
            </a:r>
            <a:r>
              <a:rPr lang="en-US" sz="2000" dirty="0">
                <a:latin typeface="Calibri" panose="020F0502020204030204" pitchFamily="34" charset="0"/>
              </a:rPr>
              <a:t>simulation </a:t>
            </a:r>
            <a:r>
              <a:rPr lang="en-US" sz="2000" dirty="0" smtClean="0">
                <a:latin typeface="Calibri" panose="020F0502020204030204" pitchFamily="34" charset="0"/>
              </a:rPr>
              <a:t>tools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Calibri" panose="020F0502020204030204" pitchFamily="34" charset="0"/>
              </a:rPr>
              <a:t>Next test campaign critical for the definition of the parameters of the integrated quench protection system (heaters and CLIQ</a:t>
            </a:r>
            <a:r>
              <a:rPr lang="en-US" sz="2000" u="sng" dirty="0" smtClean="0">
                <a:latin typeface="Calibri" panose="020F0502020204030204" pitchFamily="34" charset="0"/>
              </a:rPr>
              <a:t>)</a:t>
            </a:r>
          </a:p>
          <a:p>
            <a:pPr marL="0" lvl="1" indent="0"/>
            <a:r>
              <a:rPr lang="en-US" sz="20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Targeted improvements</a:t>
            </a:r>
            <a:endParaRPr lang="en-US" sz="20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Assure the effectiveness of the quench heaters below 3 kA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Achieve faster response time of the inner-layer quench heaters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Test </a:t>
            </a:r>
            <a:r>
              <a:rPr lang="en-US" sz="2000" smtClean="0">
                <a:latin typeface="Calibri" panose="020F0502020204030204" pitchFamily="34" charset="0"/>
              </a:rPr>
              <a:t>performance of stainless-steel </a:t>
            </a:r>
            <a:r>
              <a:rPr lang="en-US" sz="2000" dirty="0" smtClean="0">
                <a:latin typeface="Calibri" panose="020F0502020204030204" pitchFamily="34" charset="0"/>
              </a:rPr>
              <a:t>only IL heaters</a:t>
            </a:r>
          </a:p>
        </p:txBody>
      </p:sp>
    </p:spTree>
    <p:extLst>
      <p:ext uri="{BB962C8B-B14F-4D97-AF65-F5344CB8AC3E}">
        <p14:creationId xmlns:p14="http://schemas.microsoft.com/office/powerpoint/2010/main" val="3209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Annex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28600" y="1000065"/>
            <a:ext cx="86106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sz="2000" u="sng" dirty="0" smtClean="0">
                <a:latin typeface="Calibri" panose="020F0502020204030204" pitchFamily="34" charset="0"/>
              </a:rPr>
              <a:t>Here you’ll find</a:t>
            </a:r>
            <a:r>
              <a:rPr lang="en-US" sz="2000" dirty="0" smtClean="0">
                <a:latin typeface="Calibri" panose="020F0502020204030204" pitchFamily="34" charset="0"/>
              </a:rPr>
              <a:t>: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Additional information about the circuit (slides 20-23)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Criteria </a:t>
            </a:r>
            <a:r>
              <a:rPr lang="en-US" sz="2000" dirty="0" smtClean="0">
                <a:latin typeface="Calibri" panose="020F0502020204030204" pitchFamily="34" charset="0"/>
              </a:rPr>
              <a:t>for </a:t>
            </a:r>
            <a:r>
              <a:rPr lang="en-US" sz="2000" dirty="0">
                <a:latin typeface="Calibri" panose="020F0502020204030204" pitchFamily="34" charset="0"/>
              </a:rPr>
              <a:t>the </a:t>
            </a:r>
            <a:r>
              <a:rPr lang="en-US" sz="2000" dirty="0" smtClean="0">
                <a:latin typeface="Calibri" panose="020F0502020204030204" pitchFamily="34" charset="0"/>
              </a:rPr>
              <a:t>powering and protection design </a:t>
            </a:r>
            <a:r>
              <a:rPr lang="en-US" sz="2000" dirty="0" smtClean="0">
                <a:latin typeface="Calibri" panose="020F0502020204030204" pitchFamily="34" charset="0"/>
              </a:rPr>
              <a:t>choices (slides 24-27)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Simulated currents, voltages to ground, hot-spot </a:t>
            </a:r>
            <a:r>
              <a:rPr lang="en-US" sz="2000" dirty="0">
                <a:latin typeface="Calibri" panose="020F0502020204030204" pitchFamily="34" charset="0"/>
              </a:rPr>
              <a:t>temperature </a:t>
            </a:r>
            <a:r>
              <a:rPr lang="en-US" sz="2000" dirty="0" smtClean="0">
                <a:latin typeface="Calibri" panose="020F0502020204030204" pitchFamily="34" charset="0"/>
              </a:rPr>
              <a:t>(slides 28-31)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Requirements on CLIQ terminals and leads – to be updated (slide </a:t>
            </a:r>
            <a:r>
              <a:rPr lang="en-US" sz="2000" dirty="0">
                <a:latin typeface="Calibri" panose="020F0502020204030204" pitchFamily="34" charset="0"/>
              </a:rPr>
              <a:t>32)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Proposed electrical schemes for CLIQ tests (slide 33)</a:t>
            </a:r>
            <a:endParaRPr lang="en-US" sz="2000" dirty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Superposition of CLIQ and QH induced voltages (slides 34-36)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Simulations </a:t>
            </a:r>
            <a:r>
              <a:rPr lang="en-US" sz="2000" dirty="0">
                <a:latin typeface="Calibri" panose="020F0502020204030204" pitchFamily="34" charset="0"/>
              </a:rPr>
              <a:t>of failure </a:t>
            </a:r>
            <a:r>
              <a:rPr lang="en-US" sz="2000" dirty="0" smtClean="0">
                <a:latin typeface="Calibri" panose="020F0502020204030204" pitchFamily="34" charset="0"/>
              </a:rPr>
              <a:t>cases (slides 37-50)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Tables of characteristic voltages in failure </a:t>
            </a:r>
            <a:r>
              <a:rPr lang="en-US" sz="2000" dirty="0" smtClean="0">
                <a:latin typeface="Calibri" panose="020F0502020204030204" pitchFamily="34" charset="0"/>
              </a:rPr>
              <a:t>cases (slides 51-56)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First redundancy studies </a:t>
            </a:r>
            <a:r>
              <a:rPr lang="en-US" sz="2000" dirty="0" smtClean="0">
                <a:latin typeface="Calibri" panose="020F0502020204030204" pitchFamily="34" charset="0"/>
              </a:rPr>
              <a:t>(slides 57-58)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Hot-spot </a:t>
            </a:r>
            <a:r>
              <a:rPr lang="en-US" sz="2000" dirty="0">
                <a:latin typeface="Calibri" panose="020F0502020204030204" pitchFamily="34" charset="0"/>
              </a:rPr>
              <a:t>temperature and temperature distribution </a:t>
            </a:r>
            <a:r>
              <a:rPr lang="en-US" sz="2000" dirty="0" smtClean="0">
                <a:latin typeface="Calibri" panose="020F0502020204030204" pitchFamily="34" charset="0"/>
              </a:rPr>
              <a:t>for various protection system options (slides 59-60)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Reason why parallel elements are needed in the circuit (slides 61-62)</a:t>
            </a:r>
            <a:endParaRPr lang="en-US" sz="2000" dirty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What </a:t>
            </a:r>
            <a:r>
              <a:rPr lang="en-US" sz="2000" dirty="0">
                <a:latin typeface="Calibri" panose="020F0502020204030204" pitchFamily="34" charset="0"/>
              </a:rPr>
              <a:t>is CLIQ (slide 63)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Quick </a:t>
            </a:r>
            <a:r>
              <a:rPr lang="en-US" sz="2000" dirty="0" smtClean="0">
                <a:latin typeface="Calibri" panose="020F0502020204030204" pitchFamily="34" charset="0"/>
              </a:rPr>
              <a:t>way to tell if a CLIQ configuration is optimized for MQXF or </a:t>
            </a:r>
            <a:r>
              <a:rPr lang="en-US" sz="2000" dirty="0" smtClean="0">
                <a:latin typeface="Calibri" panose="020F0502020204030204" pitchFamily="34" charset="0"/>
              </a:rPr>
              <a:t>not (slides 64-65)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Influence of an energy-extraction </a:t>
            </a:r>
            <a:r>
              <a:rPr lang="en-US" sz="2000" dirty="0" smtClean="0">
                <a:latin typeface="Calibri" panose="020F0502020204030204" pitchFamily="34" charset="0"/>
              </a:rPr>
              <a:t>system (slide 66)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Outline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52400" y="1033820"/>
            <a:ext cx="88900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Powering scheme and Quench protection system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Circuit analysis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 configuration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Quench heater connection scheme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Worst-case analysis</a:t>
            </a:r>
          </a:p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Analysis </a:t>
            </a:r>
            <a:r>
              <a:rPr lang="en-US" sz="2800" dirty="0">
                <a:latin typeface="Calibri" panose="020F0502020204030204" pitchFamily="34" charset="0"/>
              </a:rPr>
              <a:t>of the MQXFS01 quench protection </a:t>
            </a:r>
            <a:r>
              <a:rPr lang="en-US" sz="2800" dirty="0" smtClean="0">
                <a:latin typeface="Calibri" panose="020F0502020204030204" pitchFamily="34" charset="0"/>
              </a:rPr>
              <a:t>tests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Heater minimum power density to </a:t>
            </a:r>
            <a:r>
              <a:rPr lang="en-US" dirty="0">
                <a:latin typeface="Calibri" panose="020F0502020204030204" pitchFamily="34" charset="0"/>
              </a:rPr>
              <a:t>quench </a:t>
            </a:r>
            <a:r>
              <a:rPr lang="en-US" dirty="0" smtClean="0">
                <a:latin typeface="Calibri" panose="020F0502020204030204" pitchFamily="34" charset="0"/>
              </a:rPr>
              <a:t>(G. Chlachidze)</a:t>
            </a:r>
            <a:endParaRPr lang="en-US" dirty="0">
              <a:latin typeface="Calibri" panose="020F0502020204030204" pitchFamily="34" charset="0"/>
            </a:endParaRP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Measured and simulated heater delays (G. Chlachidze, T. Salmi &amp; S. Izquierdo-Bermudez, J. Rysti)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Dynamic effects during the decays </a:t>
            </a:r>
            <a:r>
              <a:rPr lang="en-US" dirty="0">
                <a:latin typeface="Calibri" panose="020F0502020204030204" pitchFamily="34" charset="0"/>
              </a:rPr>
              <a:t>(G. Chlachidze, </a:t>
            </a:r>
            <a:r>
              <a:rPr lang="en-US" dirty="0" smtClean="0">
                <a:latin typeface="Calibri" panose="020F0502020204030204" pitchFamily="34" charset="0"/>
              </a:rPr>
              <a:t>V. Marinozzi)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Energy extraction decays</a:t>
            </a:r>
            <a:endParaRPr lang="en-US" dirty="0">
              <a:latin typeface="Calibri" panose="020F0502020204030204" pitchFamily="34" charset="0"/>
            </a:endParaRPr>
          </a:p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Next steps &amp; conclusions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838200"/>
            <a:ext cx="8305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When not specified: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powering scheme </a:t>
            </a:r>
            <a:r>
              <a:rPr lang="en-US" dirty="0" smtClean="0">
                <a:latin typeface="Calibri" panose="020F0502020204030204" pitchFamily="34" charset="0"/>
              </a:rPr>
              <a:t>includes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one power supply</a:t>
            </a:r>
            <a:r>
              <a:rPr lang="en-US" dirty="0">
                <a:latin typeface="Calibri" panose="020F0502020204030204" pitchFamily="34" charset="0"/>
              </a:rPr>
              <a:t> (less expensive, more challenging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EE</a:t>
            </a:r>
            <a:r>
              <a:rPr lang="en-US" dirty="0" smtClean="0">
                <a:latin typeface="Calibri" panose="020F0502020204030204" pitchFamily="34" charset="0"/>
              </a:rPr>
              <a:t> system is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 present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QH</a:t>
            </a:r>
            <a:r>
              <a:rPr lang="en-US" dirty="0" smtClean="0">
                <a:latin typeface="Calibri" panose="020F0502020204030204" pitchFamily="34" charset="0"/>
              </a:rPr>
              <a:t> attached to the outer layer of the coil (2 circuits per pole) but </a:t>
            </a:r>
            <a:r>
              <a:rPr lang="en-US" dirty="0">
                <a:latin typeface="Calibri" panose="020F0502020204030204" pitchFamily="34" charset="0"/>
              </a:rPr>
              <a:t>not </a:t>
            </a:r>
            <a:r>
              <a:rPr lang="en-US" dirty="0" smtClean="0">
                <a:latin typeface="Calibri" panose="020F0502020204030204" pitchFamily="34" charset="0"/>
              </a:rPr>
              <a:t>to the inner layer</a:t>
            </a:r>
          </a:p>
          <a:p>
            <a:pPr marL="342900"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Current level set to the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nominal current</a:t>
            </a:r>
            <a:r>
              <a:rPr lang="en-US" dirty="0" smtClean="0">
                <a:latin typeface="Calibri" panose="020F0502020204030204" pitchFamily="34" charset="0"/>
              </a:rPr>
              <a:t> (I</a:t>
            </a:r>
            <a:r>
              <a:rPr lang="en-US" baseline="-25000" dirty="0" smtClean="0">
                <a:latin typeface="Calibri" panose="020F0502020204030204" pitchFamily="34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</a:rPr>
              <a:t>=16.47 kA)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Each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</a:t>
            </a:r>
            <a:r>
              <a:rPr lang="en-US" dirty="0" smtClean="0">
                <a:latin typeface="Calibri" panose="020F0502020204030204" pitchFamily="34" charset="0"/>
              </a:rPr>
              <a:t> unit has a capacitance C=40 mF charged to U</a:t>
            </a:r>
            <a:r>
              <a:rPr lang="en-US" baseline="-25000" dirty="0" smtClean="0">
                <a:latin typeface="Calibri" panose="020F0502020204030204" pitchFamily="34" charset="0"/>
              </a:rPr>
              <a:t>0</a:t>
            </a:r>
            <a:r>
              <a:rPr lang="en-US" dirty="0" smtClean="0">
                <a:latin typeface="Calibri" panose="020F0502020204030204" pitchFamily="34" charset="0"/>
              </a:rPr>
              <a:t>=1 kV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Each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QH</a:t>
            </a:r>
            <a:r>
              <a:rPr lang="en-US" dirty="0" smtClean="0">
                <a:latin typeface="Calibri" panose="020F0502020204030204" pitchFamily="34" charset="0"/>
              </a:rPr>
              <a:t> system has 8 circuits, each with a capacitance 9.6 mF charged </a:t>
            </a:r>
            <a:r>
              <a:rPr lang="en-US" dirty="0">
                <a:latin typeface="Calibri" panose="020F0502020204030204" pitchFamily="34" charset="0"/>
              </a:rPr>
              <a:t>to ±450 V (Q1/Q3) or </a:t>
            </a:r>
            <a:r>
              <a:rPr lang="en-US" dirty="0" smtClean="0">
                <a:latin typeface="Calibri" panose="020F0502020204030204" pitchFamily="34" charset="0"/>
              </a:rPr>
              <a:t>±300 </a:t>
            </a:r>
            <a:r>
              <a:rPr lang="en-US" dirty="0">
                <a:latin typeface="Calibri" panose="020F0502020204030204" pitchFamily="34" charset="0"/>
              </a:rPr>
              <a:t>V (</a:t>
            </a:r>
            <a:r>
              <a:rPr lang="en-US" dirty="0" smtClean="0">
                <a:latin typeface="Calibri" panose="020F0502020204030204" pitchFamily="34" charset="0"/>
              </a:rPr>
              <a:t>Q2a/Q2b)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9040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Powering and Quench protection system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2170770"/>
          </a:xfrm>
          <a:prstGeom prst="rect">
            <a:avLst/>
          </a:prstGeom>
        </p:spPr>
      </p:pic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76200" y="3084255"/>
            <a:ext cx="8966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sz="2000" dirty="0" smtClean="0">
                <a:latin typeface="Calibri" panose="020F0502020204030204" pitchFamily="34" charset="0"/>
              </a:rPr>
              <a:t>This is a conceptual diagram. The actual electrical order and connection scheme of the poles of each magnet will depend on several factors: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Opposite field orientation required for Q1/Q3 versus Q2a/Q2b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Naming of the poles based on the physical position they occupy (with respect to the lead end? to the interaction point?)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Pizza box design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Rotation of the coil around its axis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Positioning of the lead </a:t>
            </a:r>
            <a:r>
              <a:rPr lang="en-US" sz="2000" smtClean="0">
                <a:latin typeface="Calibri" panose="020F0502020204030204" pitchFamily="34" charset="0"/>
              </a:rPr>
              <a:t>ends of </a:t>
            </a:r>
            <a:r>
              <a:rPr lang="en-US" sz="2000" dirty="0" smtClean="0">
                <a:latin typeface="Calibri" panose="020F0502020204030204" pitchFamily="34" charset="0"/>
              </a:rPr>
              <a:t>each magnet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7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 system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" y="1107991"/>
            <a:ext cx="9134889" cy="2168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850" y="762000"/>
            <a:ext cx="544830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6 CLIQ units and </a:t>
            </a:r>
            <a:r>
              <a:rPr lang="en-US" sz="1800" b="0" dirty="0"/>
              <a:t>4</a:t>
            </a:r>
            <a:r>
              <a:rPr lang="en-US" sz="1800" b="0" dirty="0" smtClean="0"/>
              <a:t> warm diode strings </a:t>
            </a:r>
            <a:r>
              <a:rPr lang="en-US" sz="1800" b="0" dirty="0"/>
              <a:t>per triplet</a:t>
            </a:r>
            <a:endParaRPr lang="en-GB" sz="1800" b="0" dirty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52400" y="3124200"/>
            <a:ext cx="8890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proposed connection scheme of 2 units to Q1/Q3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greatly reduces</a:t>
            </a:r>
            <a:r>
              <a:rPr lang="en-US" sz="2000" dirty="0" smtClean="0">
                <a:latin typeface="Calibri" panose="020F0502020204030204" pitchFamily="34" charset="0"/>
              </a:rPr>
              <a:t> the peak voltage to ground in the case of misfiring of one CLIQ unit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Additional current lead between the 2 magnets of Q1/Q3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 needed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All parallel elements can be installed to the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leads already foreseen for the trim power supplies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Polarities of the CLIQ units</a:t>
            </a:r>
            <a:r>
              <a:rPr lang="en-US" sz="2000" dirty="0" smtClean="0">
                <a:latin typeface="Calibri" panose="020F0502020204030204" pitchFamily="34" charset="0"/>
              </a:rPr>
              <a:t> is a key ingredient! (QA, testing at 50 V)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All CLIQ units have the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same capacitance</a:t>
            </a:r>
            <a:r>
              <a:rPr lang="en-US" sz="2000" dirty="0" smtClean="0">
                <a:latin typeface="Calibri" panose="020F0502020204030204" pitchFamily="34" charset="0"/>
              </a:rPr>
              <a:t> (easier to design, manufacture, maintain the units). Units connected to Q1/Q3 can be charged to a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lower voltage</a:t>
            </a:r>
            <a:r>
              <a:rPr lang="en-US" sz="2000" dirty="0" smtClean="0">
                <a:latin typeface="Calibri" panose="020F0502020204030204" pitchFamily="34" charset="0"/>
              </a:rPr>
              <a:t> (600 V)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Warm diodes</a:t>
            </a:r>
            <a:r>
              <a:rPr lang="en-US" sz="2000" dirty="0" smtClean="0">
                <a:latin typeface="Calibri" panose="020F0502020204030204" pitchFamily="34" charset="0"/>
              </a:rPr>
              <a:t> are preferred over resistors (no leakage current during ramps, better control of the voltages to ground in failure cases)</a:t>
            </a:r>
          </a:p>
        </p:txBody>
      </p:sp>
    </p:spTree>
    <p:extLst>
      <p:ext uri="{BB962C8B-B14F-4D97-AF65-F5344CB8AC3E}">
        <p14:creationId xmlns:p14="http://schemas.microsoft.com/office/powerpoint/2010/main" val="39413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Powering schemes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029"/>
            <a:ext cx="9144000" cy="2170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802010"/>
            <a:ext cx="8890000" cy="53241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u="sng" dirty="0" smtClean="0"/>
              <a:t>Baseline</a:t>
            </a:r>
            <a:r>
              <a:rPr lang="en-US" sz="1800" b="0" dirty="0" smtClean="0"/>
              <a:t>: Two main 1-quadrant power supplies + 2 trim power supplies</a:t>
            </a:r>
          </a:p>
          <a:p>
            <a:r>
              <a:rPr lang="en-US" sz="1800" b="0" dirty="0"/>
              <a:t>S</a:t>
            </a:r>
            <a:r>
              <a:rPr lang="en-US" sz="1800" b="0" dirty="0" smtClean="0"/>
              <a:t>low discharge with free-wheel discharge</a:t>
            </a:r>
            <a:endParaRPr lang="en-GB" sz="18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0" y="3810000"/>
            <a:ext cx="8890000" cy="53241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One main 2-quadrant power supplies + 3 trim power supplies</a:t>
            </a:r>
          </a:p>
          <a:p>
            <a:r>
              <a:rPr lang="en-US" sz="1800" b="0" dirty="0"/>
              <a:t>S</a:t>
            </a:r>
            <a:r>
              <a:rPr lang="en-US" sz="1800" b="0" dirty="0" smtClean="0"/>
              <a:t>low discharge achieved with 2-quadrant supply</a:t>
            </a:r>
            <a:endParaRPr lang="en-GB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6324600"/>
            <a:ext cx="2146300" cy="5334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dirty="0" smtClean="0"/>
              <a:t>Little impact on magnet protection!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885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171320"/>
            <a:ext cx="7920000" cy="720000"/>
          </a:xfrm>
        </p:spPr>
        <p:txBody>
          <a:bodyPr/>
          <a:lstStyle/>
          <a:p>
            <a:r>
              <a:rPr lang="en-US" dirty="0" smtClean="0"/>
              <a:t>1 or 2 circuits – Advantages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94926" y="432648"/>
          <a:ext cx="8651874" cy="576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946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 Circuit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 Circuits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Criterion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Fulfillment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Advantages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Fulfillment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Advantages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Protection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Lower stored energy per circuit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Compatibility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Less effect of</a:t>
                      </a:r>
                      <a:r>
                        <a:rPr lang="en-US" sz="1200" baseline="0" dirty="0" smtClean="0"/>
                        <a:t> p</a:t>
                      </a:r>
                      <a:r>
                        <a:rPr lang="en-US" sz="1200" dirty="0" smtClean="0"/>
                        <a:t>ower</a:t>
                      </a:r>
                      <a:r>
                        <a:rPr lang="en-US" sz="1200" baseline="0" dirty="0" smtClean="0"/>
                        <a:t> converter ripples on beams as compensated.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baseline="0" dirty="0" smtClean="0"/>
                        <a:t>Faster ramp down (2 Quadrant PC)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Reliability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Less</a:t>
                      </a:r>
                      <a:r>
                        <a:rPr lang="en-US" sz="1200" baseline="0" dirty="0" smtClean="0"/>
                        <a:t> electromagnetic interference.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Reduced</a:t>
                      </a:r>
                      <a:r>
                        <a:rPr lang="en-US" sz="1200" baseline="0" dirty="0" smtClean="0"/>
                        <a:t> # of high current quenches.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Better distribution of voltage to ground during quench (without parallel elements).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Availability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Less</a:t>
                      </a:r>
                      <a:r>
                        <a:rPr lang="en-US" sz="1200" baseline="0" dirty="0" smtClean="0"/>
                        <a:t> high current power converters &amp; links </a:t>
                      </a:r>
                      <a:r>
                        <a:rPr lang="en-US" sz="1200" baseline="0" dirty="0" smtClean="0">
                          <a:sym typeface="Wingdings"/>
                        </a:rPr>
                        <a:t> less beam aborts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Quicker</a:t>
                      </a:r>
                      <a:r>
                        <a:rPr lang="en-US" sz="1200" baseline="0" dirty="0" smtClean="0"/>
                        <a:t> quench recovery (firing of heaters in less magnets).</a:t>
                      </a:r>
                      <a:endParaRPr lang="en-US" sz="1200" dirty="0" smtClean="0"/>
                    </a:p>
                    <a:p>
                      <a:pPr algn="l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Maintainability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Less</a:t>
                      </a:r>
                      <a:r>
                        <a:rPr lang="en-US" sz="1200" baseline="0" dirty="0" smtClean="0"/>
                        <a:t> high current power converters &amp; links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Simplicity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Less high current leads.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Only two trim circuits.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Cost saving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1</a:t>
                      </a:r>
                      <a:r>
                        <a:rPr lang="en-US" sz="1200" baseline="0" dirty="0" smtClean="0"/>
                        <a:t> main power converter (but 3 trims).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Less high current leads + less splices.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Reduced </a:t>
                      </a:r>
                      <a:r>
                        <a:rPr lang="en-US" sz="1200" baseline="0" smtClean="0"/>
                        <a:t>operational costs</a:t>
                      </a:r>
                      <a:endParaRPr lang="en-US" sz="1200" baseline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Space Saving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dirty="0" smtClean="0"/>
                        <a:t>1</a:t>
                      </a:r>
                      <a:r>
                        <a:rPr lang="en-US" sz="1200" baseline="0" dirty="0" smtClean="0"/>
                        <a:t> main power converter (but 3 trims).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baseline="0" dirty="0" smtClean="0"/>
                        <a:t>Less high current leads.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200" baseline="0" dirty="0" smtClean="0"/>
                        <a:t>2 Quadrant power converters save space (less warm cables needed)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64BCD9"/>
                </a:solidFill>
              </a:rPr>
              <a:t>Daniel Wollmann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24</a:t>
            </a:fld>
            <a:endParaRPr lang="fr-FR">
              <a:solidFill>
                <a:srgbClr val="64BCD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636216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5F8C"/>
                </a:solidFill>
                <a:latin typeface="Arial"/>
              </a:rPr>
              <a:t>Judgment of fulfillment [0</a:t>
            </a:r>
            <a:r>
              <a:rPr lang="is-IS" sz="1400" dirty="0" smtClean="0">
                <a:solidFill>
                  <a:srgbClr val="005F8C"/>
                </a:solidFill>
                <a:latin typeface="Arial"/>
              </a:rPr>
              <a:t>…</a:t>
            </a:r>
            <a:r>
              <a:rPr lang="en-US" sz="1400" dirty="0" smtClean="0">
                <a:solidFill>
                  <a:srgbClr val="005F8C"/>
                </a:solidFill>
                <a:latin typeface="Arial"/>
              </a:rPr>
              <a:t>1], subjective and open for discussions  </a:t>
            </a:r>
            <a:endParaRPr lang="en-US" sz="1400" dirty="0">
              <a:solidFill>
                <a:srgbClr val="005F8C"/>
              </a:solidFill>
              <a:latin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6309320"/>
            <a:ext cx="506760" cy="1962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860032" y="6309320"/>
            <a:ext cx="432048" cy="1962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Options for the quench protection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6200" y="836632"/>
          <a:ext cx="8939944" cy="5862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50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78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549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431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89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CLIQ + Outer QH (+Inner QH?)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Outer QH + Inner QH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Criterion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Fulfillment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Fulfillment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Hot-spot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temperature &lt;300 K and peak voltage to ground &lt;500 V in all realistic failure cases analyzed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 dependence on magnet/cable/strand parameters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Reliability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Higher redundancy</a:t>
                      </a: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expected performance degradation</a:t>
                      </a:r>
                    </a:p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More homogeneous temperature distribution in the coil windings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Lower characteristic voltages (in absence</a:t>
                      </a:r>
                      <a:r>
                        <a:rPr lang="it-IT" sz="1200" baseline="0" dirty="0" smtClean="0"/>
                        <a:t> of failures)</a:t>
                      </a:r>
                    </a:p>
                    <a:p>
                      <a:r>
                        <a:rPr lang="en-US" sz="1200" baseline="0" dirty="0" smtClean="0"/>
                        <a:t>Some concern on long-term inner QH performance</a:t>
                      </a:r>
                      <a:endParaRPr lang="it-IT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 (0.8)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CLIQ and 8(+4) QH supplies per magnet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[Option to rely on less QH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power supplies increasing availability at the cost of redundancy]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8+4 QH supplies per magnet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Maintainability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Very easy repair/replacement of damaged CLIQ units (room temperature operation)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Simplicity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 dependence on magnet/cable/strand parameters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R&amp;D needed for Inner QH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technology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Easier modelling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saving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 (0.8)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CLIQ and 8(+4) QH supplies per magnet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8+4 QH supplies per magnet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Space Saving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 (0.8)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CLIQ and 8(+4) QH supplies per magnet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8+4 QH supplies per magnet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Options for CLIQ configuration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52400" y="836632"/>
          <a:ext cx="8894400" cy="5054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50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2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350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98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34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6-CLIQ, 4 Warm Diodes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4-CLIQ, 4 Warm Diodes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Criterion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Fulfillment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Advantages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Advantages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Fulfillment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Protection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Both options assure hot-spot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temperature &lt;300 K and peak voltage to ground &lt;500 V in all realistic failure cases analyzed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Compatibility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Both options use identical CLIQ units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 all magnets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Reliability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Reduces voltages to ground and between coil sections in Q1/Q3 by 40%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E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CLIQ units per triplet circuit instead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6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B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Maintainability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 CLIQ units per triplet circuit instead of 6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Simplicity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Same pole electrical order and similar CLIQ connection scheme for short and long magnets.</a:t>
                      </a:r>
                    </a:p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CLIQ performance can be tested in machine-relevant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configuration more easily.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CLIQ units per triplet circuit instead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6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saving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need to redesign the pizza box of Q1/Q3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CLIQ units per triplet circuit instead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6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Space Saving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buFont typeface="Arial"/>
                        <a:buNone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CLIQ units per triplet circuit instead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6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3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 configuration -1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" y="3733800"/>
            <a:ext cx="9134889" cy="2168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" y="1107991"/>
            <a:ext cx="9134894" cy="2168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850" y="762000"/>
            <a:ext cx="544830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6 CLIQ units and 6 warm diode strings </a:t>
            </a:r>
            <a:r>
              <a:rPr lang="en-US" sz="1800" b="0" dirty="0"/>
              <a:t>per triplet</a:t>
            </a:r>
            <a:endParaRPr lang="en-GB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1866900" y="3392810"/>
            <a:ext cx="544830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4 CLIQ units and 4 warm diode strings </a:t>
            </a:r>
            <a:r>
              <a:rPr lang="en-US" sz="1800" b="0" dirty="0"/>
              <a:t>per triplet</a:t>
            </a:r>
            <a:endParaRPr lang="en-GB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119742" y="5902408"/>
            <a:ext cx="8922657" cy="650792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>
                <a:solidFill>
                  <a:srgbClr val="339933"/>
                </a:solidFill>
              </a:rPr>
              <a:t>Less CLIQ units, parallel elements, parallel leads.</a:t>
            </a:r>
            <a:r>
              <a:rPr lang="en-US" sz="1800" b="0" dirty="0" smtClean="0"/>
              <a:t> </a:t>
            </a:r>
            <a:r>
              <a:rPr lang="en-US" sz="1800" b="0" dirty="0" smtClean="0">
                <a:solidFill>
                  <a:srgbClr val="FF0000"/>
                </a:solidFill>
              </a:rPr>
              <a:t>But change of the electrical order of Q1/Q3 required, and peak voltages to ground in Q1/Q3 increased.</a:t>
            </a:r>
            <a:endParaRPr lang="en-GB" sz="1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68" y="4698505"/>
            <a:ext cx="2237930" cy="2235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69" y="4698505"/>
            <a:ext cx="2237931" cy="2235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4" y="4698505"/>
            <a:ext cx="2237930" cy="2235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" y="2819400"/>
            <a:ext cx="2237930" cy="2235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2" y="3150095"/>
            <a:ext cx="2237931" cy="2235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06" y="2819400"/>
            <a:ext cx="2237930" cy="2235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990600"/>
            <a:ext cx="9134894" cy="216860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1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What are the expected voltages during a discharge?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96081" y="3124200"/>
            <a:ext cx="0" cy="4068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362200" y="3124200"/>
            <a:ext cx="0" cy="2088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239069" y="3137346"/>
            <a:ext cx="0" cy="5964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5867400" y="3124200"/>
            <a:ext cx="0" cy="2088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8763000" y="3124200"/>
            <a:ext cx="0" cy="2088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781800" y="3145200"/>
            <a:ext cx="0" cy="360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0803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currents in the circuit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55436" y="990600"/>
            <a:ext cx="1600201" cy="597266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6-CLIQ</a:t>
            </a: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4 Warm Diodes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8200" y="5943600"/>
            <a:ext cx="7620000" cy="65683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Negligible difference in the hot-spot temperature (</a:t>
            </a:r>
            <a:r>
              <a:rPr lang="en-US" sz="1800" b="0" dirty="0" smtClean="0">
                <a:solidFill>
                  <a:srgbClr val="FF0000"/>
                </a:solidFill>
              </a:rPr>
              <a:t>T</a:t>
            </a:r>
            <a:r>
              <a:rPr lang="en-US" sz="1800" b="0" baseline="-25000" dirty="0" smtClean="0">
                <a:solidFill>
                  <a:srgbClr val="FF0000"/>
                </a:solidFill>
              </a:rPr>
              <a:t>hot</a:t>
            </a:r>
            <a:r>
              <a:rPr lang="en-US" sz="1800" b="0" dirty="0" smtClean="0">
                <a:solidFill>
                  <a:srgbClr val="FF0000"/>
                </a:solidFill>
              </a:rPr>
              <a:t>~230 K</a:t>
            </a:r>
            <a:r>
              <a:rPr lang="en-US" sz="1800" b="0" dirty="0" smtClean="0"/>
              <a:t>)</a:t>
            </a:r>
            <a:endParaRPr lang="en-GB" sz="1800" b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23288"/>
          <a:stretch/>
        </p:blipFill>
        <p:spPr>
          <a:xfrm>
            <a:off x="152400" y="1752600"/>
            <a:ext cx="4267200" cy="394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485900" y="990600"/>
            <a:ext cx="1600201" cy="597266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4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-CLIQ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4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Warm Diodes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22542"/>
          <a:stretch/>
        </p:blipFill>
        <p:spPr>
          <a:xfrm>
            <a:off x="4800600" y="1752600"/>
            <a:ext cx="4309873" cy="39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9040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Powering and Quench protection system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21707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152400" y="403860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76400" y="403860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24200" y="403860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08000" y="403098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055800" y="403098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570080" y="4038600"/>
            <a:ext cx="1371600" cy="304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505200" y="2438400"/>
            <a:ext cx="878400" cy="600481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92163" y="2590800"/>
            <a:ext cx="1229237" cy="5334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638163" y="2583180"/>
            <a:ext cx="1229237" cy="5334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705600" y="2579835"/>
            <a:ext cx="1229237" cy="533400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90600" y="3333285"/>
            <a:ext cx="7772400" cy="476715"/>
          </a:xfrm>
          <a:prstGeom prst="roundRect">
            <a:avLst/>
          </a:prstGeom>
          <a:noFill/>
          <a:ln w="1905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2436" y="3886200"/>
            <a:ext cx="8779243" cy="218204"/>
          </a:xfrm>
          <a:prstGeom prst="roundRect">
            <a:avLst/>
          </a:prstGeom>
          <a:noFill/>
          <a:ln w="1905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944563" y="3067514"/>
            <a:ext cx="1331400" cy="209086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220526" y="3067514"/>
            <a:ext cx="1257934" cy="209086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687693" y="3067514"/>
            <a:ext cx="1257934" cy="209086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858000" y="3081546"/>
            <a:ext cx="1257934" cy="209086"/>
          </a:xfrm>
          <a:prstGeom prst="round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76200" y="4761571"/>
            <a:ext cx="4114800" cy="9534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MAGNETS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anose="020F0502020204030204" pitchFamily="34" charset="0"/>
              </a:rPr>
              <a:t>4x 4.2 m QXF (LARP)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2x 7.15 m QXF (CERN)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2514600" y="762000"/>
            <a:ext cx="4114800" cy="1001566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POWERING</a:t>
            </a:r>
            <a:r>
              <a:rPr kumimoji="0" lang="en-US" sz="2000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SYSTEM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 main power supply (2-quadrant)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 trim power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supplies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76200" y="5840266"/>
            <a:ext cx="4114800" cy="63673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PROTECTION SYSTEM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anose="020F0502020204030204" pitchFamily="34" charset="0"/>
              </a:rPr>
              <a:t>CLIQ system + Quench Heater system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2514600" y="1849814"/>
            <a:ext cx="4114800" cy="475216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Parallel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Diodes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00" y="875369"/>
            <a:ext cx="2387887" cy="133443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600" b="0" dirty="0" smtClean="0"/>
              <a:t>Following the</a:t>
            </a:r>
          </a:p>
          <a:p>
            <a:r>
              <a:rPr lang="en-US" sz="1600" i="1" dirty="0" smtClean="0"/>
              <a:t>Conceptual </a:t>
            </a:r>
            <a:r>
              <a:rPr lang="en-US" sz="1600" i="1" dirty="0"/>
              <a:t>Design Review of the Magnet Circuits for the </a:t>
            </a:r>
            <a:r>
              <a:rPr lang="en-US" sz="1600" i="1" dirty="0" smtClean="0"/>
              <a:t>HL-LHC</a:t>
            </a:r>
          </a:p>
          <a:p>
            <a:r>
              <a:rPr lang="en-US" sz="1600" b="0" dirty="0" smtClean="0"/>
              <a:t>(CERN, 21-23 March 2016)</a:t>
            </a:r>
            <a:endParaRPr lang="en-GB" sz="1600" b="0" dirty="0"/>
          </a:p>
        </p:txBody>
      </p:sp>
      <p:sp>
        <p:nvSpPr>
          <p:cNvPr id="33" name="TextBox 32"/>
          <p:cNvSpPr txBox="1"/>
          <p:nvPr/>
        </p:nvSpPr>
        <p:spPr>
          <a:xfrm>
            <a:off x="5090561" y="4761571"/>
            <a:ext cx="3851118" cy="1710004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GB" sz="1800" b="0" dirty="0" smtClean="0"/>
              <a:t>Quench protection system based on </a:t>
            </a:r>
            <a:r>
              <a:rPr lang="en-GB" sz="1800" u="sng" dirty="0" smtClean="0"/>
              <a:t>quench heaters</a:t>
            </a:r>
            <a:r>
              <a:rPr lang="en-GB" sz="1800" b="0" dirty="0" smtClean="0"/>
              <a:t> and </a:t>
            </a:r>
            <a:r>
              <a:rPr lang="en-GB" sz="1800" u="sng" dirty="0" smtClean="0"/>
              <a:t>CLIQ</a:t>
            </a:r>
            <a:r>
              <a:rPr lang="en-GB" sz="1800" b="0" dirty="0" smtClean="0"/>
              <a:t> is expected to provide the best solution for reducing hot-spot </a:t>
            </a:r>
            <a:r>
              <a:rPr lang="en-GB" sz="1800" b="0" dirty="0"/>
              <a:t>temperature and thermal stress, </a:t>
            </a:r>
            <a:r>
              <a:rPr lang="en-GB" sz="1800" b="0" dirty="0" smtClean="0"/>
              <a:t>both in nominal and failure scenarios.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313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59" y="1786148"/>
            <a:ext cx="4952204" cy="37151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6364"/>
            <a:ext cx="4953000" cy="37147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voltages to ground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791500" y="5486400"/>
            <a:ext cx="2666700" cy="975885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Reduced </a:t>
            </a:r>
            <a:r>
              <a:rPr lang="en-US" sz="1800" b="0" dirty="0"/>
              <a:t>voltages to ground and between coil sections in Q1/Q3 by 40%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55436" y="990600"/>
            <a:ext cx="1600201" cy="597266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6-CLIQ</a:t>
            </a: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4 Warm Diodes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85900" y="990600"/>
            <a:ext cx="1600201" cy="597266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4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-CLIQ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4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Warm Diodes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34385" y="48006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986885" y="48006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09978" y="48006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581400" y="48006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38800" y="4786018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591300" y="4786018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214393" y="4786018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185815" y="4786018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hot-spot temperature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94"/>
          <a:stretch/>
        </p:blipFill>
        <p:spPr>
          <a:xfrm>
            <a:off x="4714623" y="932637"/>
            <a:ext cx="4353177" cy="354951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84735" y="4971871"/>
            <a:ext cx="8771783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GB" dirty="0" smtClean="0"/>
              <a:t>CLIQ + QH’s</a:t>
            </a:r>
            <a:r>
              <a:rPr lang="en-GB" b="0" dirty="0" smtClean="0"/>
              <a:t> </a:t>
            </a:r>
            <a:r>
              <a:rPr lang="en-GB" b="0" dirty="0"/>
              <a:t>seems the best compromise for reducing</a:t>
            </a:r>
          </a:p>
          <a:p>
            <a:r>
              <a:rPr lang="en-GB" b="0" dirty="0"/>
              <a:t>hot-spot temperature and thermal stress, and increasing redundancy and robustness.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91400" y="914403"/>
            <a:ext cx="1234922" cy="3048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Nominal I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8008861" y="1219203"/>
            <a:ext cx="7861" cy="609597"/>
          </a:xfrm>
          <a:prstGeom prst="straightConnector1">
            <a:avLst/>
          </a:prstGeom>
          <a:ln>
            <a:solidFill>
              <a:srgbClr val="00279F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1" y="1267974"/>
          <a:ext cx="4638422" cy="2620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546">
                  <a:extLst>
                    <a:ext uri="{9D8B030D-6E8A-4147-A177-3AD203B41FA5}">
                      <a16:colId xmlns="" xmlns:a16="http://schemas.microsoft.com/office/drawing/2014/main" val="275635892"/>
                    </a:ext>
                  </a:extLst>
                </a:gridCol>
                <a:gridCol w="249491">
                  <a:extLst>
                    <a:ext uri="{9D8B030D-6E8A-4147-A177-3AD203B41FA5}">
                      <a16:colId xmlns="" xmlns:a16="http://schemas.microsoft.com/office/drawing/2014/main" val="3518151544"/>
                    </a:ext>
                  </a:extLst>
                </a:gridCol>
                <a:gridCol w="387364">
                  <a:extLst>
                    <a:ext uri="{9D8B030D-6E8A-4147-A177-3AD203B41FA5}">
                      <a16:colId xmlns="" xmlns:a16="http://schemas.microsoft.com/office/drawing/2014/main" val="2852539651"/>
                    </a:ext>
                  </a:extLst>
                </a:gridCol>
                <a:gridCol w="697254">
                  <a:extLst>
                    <a:ext uri="{9D8B030D-6E8A-4147-A177-3AD203B41FA5}">
                      <a16:colId xmlns="" xmlns:a16="http://schemas.microsoft.com/office/drawing/2014/main" val="1289571072"/>
                    </a:ext>
                  </a:extLst>
                </a:gridCol>
                <a:gridCol w="619782">
                  <a:extLst>
                    <a:ext uri="{9D8B030D-6E8A-4147-A177-3AD203B41FA5}">
                      <a16:colId xmlns="" xmlns:a16="http://schemas.microsoft.com/office/drawing/2014/main" val="3479931730"/>
                    </a:ext>
                  </a:extLst>
                </a:gridCol>
                <a:gridCol w="929672">
                  <a:extLst>
                    <a:ext uri="{9D8B030D-6E8A-4147-A177-3AD203B41FA5}">
                      <a16:colId xmlns="" xmlns:a16="http://schemas.microsoft.com/office/drawing/2014/main" val="718487396"/>
                    </a:ext>
                  </a:extLst>
                </a:gridCol>
                <a:gridCol w="687313">
                  <a:extLst>
                    <a:ext uri="{9D8B030D-6E8A-4147-A177-3AD203B41FA5}">
                      <a16:colId xmlns="" xmlns:a16="http://schemas.microsoft.com/office/drawing/2014/main" val="725988410"/>
                    </a:ext>
                  </a:extLst>
                </a:gridCol>
              </a:tblGrid>
              <a:tr h="22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CLIQ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36904962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OL heaters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3/4 strips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2/4 strips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4911305"/>
                  </a:ext>
                </a:extLst>
              </a:tr>
              <a:tr h="229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IL heaters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5070509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Hot-spot Temp.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210-231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303-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325-366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322-363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669028382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Coil-Ground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290-470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460-680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690-950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67769792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Turn-Turn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53-61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64-75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72-88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18986443"/>
                  </a:ext>
                </a:extLst>
              </a:tr>
              <a:tr h="220344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87152311"/>
                  </a:ext>
                </a:extLst>
              </a:tr>
              <a:tr h="63921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*Note1: QH simulations performed with and without quench-back and dynamic inductance effects, and assuming QH are triggered 1ms after detection/validation (present value is 5ms)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045814"/>
                  </a:ext>
                </a:extLst>
              </a:tr>
              <a:tr h="42978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</a:rPr>
                        <a:t>**Note2: CLIQ+QH simulations performed varying in a wide range the cable/strand parameters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186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2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1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What are the requirements for the CLIQ terminal and leads?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1150203"/>
            <a:ext cx="830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Leads attached to the coils: Copper cross-section &gt;10 mm2, RRR&gt;100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Superconducting lead preferred to further reduce its resistance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Leads outside the cryostat: If the units are located relatively far from the magnet area (80 m?), larger cross-section needed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Target: Overall resistance of a CLIQ discharge system (external leads + internal resistance of the unit) &lt; 10 m</a:t>
            </a:r>
            <a:r>
              <a:rPr lang="el-GR" sz="2000" dirty="0" smtClean="0">
                <a:latin typeface="Calibri" panose="020F0502020204030204" pitchFamily="34" charset="0"/>
              </a:rPr>
              <a:t>Ω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62300"/>
            <a:ext cx="4419600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162300"/>
            <a:ext cx="4419600" cy="3314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" y="3172597"/>
            <a:ext cx="4419600" cy="3671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Aug 2015: full-size 15 m LHC main dipole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0858" y="3172597"/>
            <a:ext cx="1398942" cy="3671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2014: H02b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20858" y="6167189"/>
            <a:ext cx="2084742" cy="309811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Courtesy of Dan Cheng</a:t>
            </a:r>
            <a:endParaRPr lang="en-GB" sz="1600" i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2057400" y="5715000"/>
            <a:ext cx="9144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1882800" y="3550041"/>
            <a:ext cx="1241400" cy="102861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438400" y="4114800"/>
            <a:ext cx="1396029" cy="5369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156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Test of magnets and cold masses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" y="1107991"/>
            <a:ext cx="9134889" cy="2168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850" y="762000"/>
            <a:ext cx="544830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6 CLIQ units and 4 warm diode strings </a:t>
            </a:r>
            <a:r>
              <a:rPr lang="en-US" sz="1800" b="0" dirty="0"/>
              <a:t>per triplet</a:t>
            </a:r>
            <a:endParaRPr lang="en-GB" sz="18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91000"/>
            <a:ext cx="1684907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4" y="4131927"/>
            <a:ext cx="3626945" cy="217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081" y="3517238"/>
            <a:ext cx="348615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Magnet test (7.15 or 4.2 m long)</a:t>
            </a:r>
            <a:endParaRPr lang="en-GB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3517238"/>
            <a:ext cx="348615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Cold mass test (2x 4.2 m long)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9587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smtClean="0">
                <a:solidFill>
                  <a:srgbClr val="FF0000"/>
                </a:solidFill>
                <a:latin typeface="Calibri" panose="020F0502020204030204" pitchFamily="34" charset="0"/>
              </a:rPr>
              <a:t>CLIQ-induced voltage distribution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2400" y="838200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voltage distribution in the windings just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after triggering CLIQ</a:t>
            </a:r>
            <a:r>
              <a:rPr lang="en-US" sz="2000" dirty="0" smtClean="0">
                <a:latin typeface="Calibri" panose="020F0502020204030204" pitchFamily="34" charset="0"/>
              </a:rPr>
              <a:t> remains almost constant along the magnet length, but is inhomogeneous in the magnet cross-section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622286"/>
            <a:ext cx="4418036" cy="3845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5" y="2960545"/>
            <a:ext cx="3166575" cy="3166575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9" idx="0"/>
          </p:cNvCxnSpPr>
          <p:nvPr/>
        </p:nvCxnSpPr>
        <p:spPr bwMode="auto">
          <a:xfrm flipV="1">
            <a:off x="2322283" y="1828800"/>
            <a:ext cx="3697517" cy="11317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124200" y="206198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640258" y="261053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3861559" y="3460150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686739" y="421416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124200" y="477936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886342" y="3390921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908596" y="2565508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3016398" y="2313747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858887" y="192254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795916" y="288290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819275" y="299005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7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733439" y="1884734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7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009593" y="452760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836776" y="381016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3811993" y="3928470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03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QH-induced voltage distribution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22" y="1827972"/>
            <a:ext cx="3166575" cy="3166575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52400" y="838200"/>
            <a:ext cx="876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The voltage distribution in the QH strips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just after triggering </a:t>
            </a:r>
            <a:r>
              <a:rPr lang="en-US" sz="2000" dirty="0" smtClean="0">
                <a:latin typeface="Calibri" panose="020F0502020204030204" pitchFamily="34" charset="0"/>
              </a:rPr>
              <a:t>varies linearly along the conductor length, but is homogeneous in the cross-section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5" y="2960545"/>
            <a:ext cx="3166575" cy="3166575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11" idx="0"/>
          </p:cNvCxnSpPr>
          <p:nvPr/>
        </p:nvCxnSpPr>
        <p:spPr bwMode="auto">
          <a:xfrm flipV="1">
            <a:off x="2322283" y="1828800"/>
            <a:ext cx="3697517" cy="11317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3124200" y="206198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640258" y="261053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861559" y="3460150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686739" y="421416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124200" y="4779363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3886342" y="3390921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908596" y="2565508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016398" y="2313747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858887" y="192254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3795916" y="2882906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819275" y="299005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2733439" y="1884734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3009593" y="452760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3836776" y="3810162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811993" y="3928470"/>
            <a:ext cx="3697200" cy="1130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Parallelogram 27"/>
          <p:cNvSpPr/>
          <p:nvPr/>
        </p:nvSpPr>
        <p:spPr bwMode="auto">
          <a:xfrm rot="20599281">
            <a:off x="2167176" y="2068737"/>
            <a:ext cx="4165835" cy="238948"/>
          </a:xfrm>
          <a:prstGeom prst="parallelogram">
            <a:avLst/>
          </a:prstGeom>
          <a:gradFill flip="none"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FF0000"/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Parallelogram 28"/>
          <p:cNvSpPr/>
          <p:nvPr/>
        </p:nvSpPr>
        <p:spPr bwMode="auto">
          <a:xfrm rot="20599281">
            <a:off x="3075520" y="5393379"/>
            <a:ext cx="4165835" cy="238948"/>
          </a:xfrm>
          <a:prstGeom prst="parallelogram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FF00"/>
              </a:gs>
              <a:gs pos="50000">
                <a:srgbClr val="00FFFF"/>
              </a:gs>
            </a:gsLst>
            <a:lin ang="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57200" y="2188211"/>
            <a:ext cx="642962" cy="64296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+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457200" y="5658002"/>
            <a:ext cx="642962" cy="642962"/>
          </a:xfrm>
          <a:prstGeom prst="ellipse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-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914400" y="2187384"/>
            <a:ext cx="1381125" cy="569419"/>
          </a:xfrm>
          <a:custGeom>
            <a:avLst/>
            <a:gdLst>
              <a:gd name="connsiteX0" fmla="*/ 0 w 1381125"/>
              <a:gd name="connsiteY0" fmla="*/ 222441 h 569419"/>
              <a:gd name="connsiteX1" fmla="*/ 9525 w 1381125"/>
              <a:gd name="connsiteY1" fmla="*/ 146241 h 569419"/>
              <a:gd name="connsiteX2" fmla="*/ 47625 w 1381125"/>
              <a:gd name="connsiteY2" fmla="*/ 127191 h 569419"/>
              <a:gd name="connsiteX3" fmla="*/ 76200 w 1381125"/>
              <a:gd name="connsiteY3" fmla="*/ 108141 h 569419"/>
              <a:gd name="connsiteX4" fmla="*/ 142875 w 1381125"/>
              <a:gd name="connsiteY4" fmla="*/ 89091 h 569419"/>
              <a:gd name="connsiteX5" fmla="*/ 171450 w 1381125"/>
              <a:gd name="connsiteY5" fmla="*/ 60516 h 569419"/>
              <a:gd name="connsiteX6" fmla="*/ 209550 w 1381125"/>
              <a:gd name="connsiteY6" fmla="*/ 50991 h 569419"/>
              <a:gd name="connsiteX7" fmla="*/ 304800 w 1381125"/>
              <a:gd name="connsiteY7" fmla="*/ 41466 h 569419"/>
              <a:gd name="connsiteX8" fmla="*/ 333375 w 1381125"/>
              <a:gd name="connsiteY8" fmla="*/ 22416 h 569419"/>
              <a:gd name="connsiteX9" fmla="*/ 695325 w 1381125"/>
              <a:gd name="connsiteY9" fmla="*/ 12891 h 569419"/>
              <a:gd name="connsiteX10" fmla="*/ 800100 w 1381125"/>
              <a:gd name="connsiteY10" fmla="*/ 98616 h 569419"/>
              <a:gd name="connsiteX11" fmla="*/ 828675 w 1381125"/>
              <a:gd name="connsiteY11" fmla="*/ 127191 h 569419"/>
              <a:gd name="connsiteX12" fmla="*/ 838200 w 1381125"/>
              <a:gd name="connsiteY12" fmla="*/ 174816 h 569419"/>
              <a:gd name="connsiteX13" fmla="*/ 885825 w 1381125"/>
              <a:gd name="connsiteY13" fmla="*/ 231966 h 569419"/>
              <a:gd name="connsiteX14" fmla="*/ 933450 w 1381125"/>
              <a:gd name="connsiteY14" fmla="*/ 317691 h 569419"/>
              <a:gd name="connsiteX15" fmla="*/ 942975 w 1381125"/>
              <a:gd name="connsiteY15" fmla="*/ 346266 h 569419"/>
              <a:gd name="connsiteX16" fmla="*/ 962025 w 1381125"/>
              <a:gd name="connsiteY16" fmla="*/ 384366 h 569419"/>
              <a:gd name="connsiteX17" fmla="*/ 1019175 w 1381125"/>
              <a:gd name="connsiteY17" fmla="*/ 441516 h 569419"/>
              <a:gd name="connsiteX18" fmla="*/ 1047750 w 1381125"/>
              <a:gd name="connsiteY18" fmla="*/ 470091 h 569419"/>
              <a:gd name="connsiteX19" fmla="*/ 1076325 w 1381125"/>
              <a:gd name="connsiteY19" fmla="*/ 489141 h 569419"/>
              <a:gd name="connsiteX20" fmla="*/ 1171575 w 1381125"/>
              <a:gd name="connsiteY20" fmla="*/ 555816 h 569419"/>
              <a:gd name="connsiteX21" fmla="*/ 1381125 w 1381125"/>
              <a:gd name="connsiteY21" fmla="*/ 565341 h 56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125" h="569419">
                <a:moveTo>
                  <a:pt x="0" y="222441"/>
                </a:moveTo>
                <a:cubicBezTo>
                  <a:pt x="3175" y="197041"/>
                  <a:pt x="-1923" y="169136"/>
                  <a:pt x="9525" y="146241"/>
                </a:cubicBezTo>
                <a:cubicBezTo>
                  <a:pt x="15875" y="133541"/>
                  <a:pt x="35297" y="134236"/>
                  <a:pt x="47625" y="127191"/>
                </a:cubicBezTo>
                <a:cubicBezTo>
                  <a:pt x="57564" y="121511"/>
                  <a:pt x="65961" y="113261"/>
                  <a:pt x="76200" y="108141"/>
                </a:cubicBezTo>
                <a:cubicBezTo>
                  <a:pt x="89865" y="101309"/>
                  <a:pt x="130668" y="92143"/>
                  <a:pt x="142875" y="89091"/>
                </a:cubicBezTo>
                <a:cubicBezTo>
                  <a:pt x="152400" y="79566"/>
                  <a:pt x="159754" y="67199"/>
                  <a:pt x="171450" y="60516"/>
                </a:cubicBezTo>
                <a:cubicBezTo>
                  <a:pt x="182816" y="54021"/>
                  <a:pt x="196591" y="52842"/>
                  <a:pt x="209550" y="50991"/>
                </a:cubicBezTo>
                <a:cubicBezTo>
                  <a:pt x="241138" y="46478"/>
                  <a:pt x="273050" y="44641"/>
                  <a:pt x="304800" y="41466"/>
                </a:cubicBezTo>
                <a:cubicBezTo>
                  <a:pt x="314325" y="35116"/>
                  <a:pt x="322515" y="26036"/>
                  <a:pt x="333375" y="22416"/>
                </a:cubicBezTo>
                <a:cubicBezTo>
                  <a:pt x="455972" y="-18450"/>
                  <a:pt x="556858" y="8116"/>
                  <a:pt x="695325" y="12891"/>
                </a:cubicBezTo>
                <a:cubicBezTo>
                  <a:pt x="757978" y="33775"/>
                  <a:pt x="716800" y="15316"/>
                  <a:pt x="800100" y="98616"/>
                </a:cubicBezTo>
                <a:lnTo>
                  <a:pt x="828675" y="127191"/>
                </a:lnTo>
                <a:cubicBezTo>
                  <a:pt x="831850" y="143066"/>
                  <a:pt x="832516" y="159657"/>
                  <a:pt x="838200" y="174816"/>
                </a:cubicBezTo>
                <a:cubicBezTo>
                  <a:pt x="846157" y="196034"/>
                  <a:pt x="871001" y="217142"/>
                  <a:pt x="885825" y="231966"/>
                </a:cubicBezTo>
                <a:cubicBezTo>
                  <a:pt x="933046" y="397240"/>
                  <a:pt x="873248" y="242439"/>
                  <a:pt x="933450" y="317691"/>
                </a:cubicBezTo>
                <a:cubicBezTo>
                  <a:pt x="939722" y="325531"/>
                  <a:pt x="939020" y="337038"/>
                  <a:pt x="942975" y="346266"/>
                </a:cubicBezTo>
                <a:cubicBezTo>
                  <a:pt x="948568" y="359317"/>
                  <a:pt x="953155" y="373278"/>
                  <a:pt x="962025" y="384366"/>
                </a:cubicBezTo>
                <a:cubicBezTo>
                  <a:pt x="978855" y="405403"/>
                  <a:pt x="1000125" y="422466"/>
                  <a:pt x="1019175" y="441516"/>
                </a:cubicBezTo>
                <a:cubicBezTo>
                  <a:pt x="1028700" y="451041"/>
                  <a:pt x="1036542" y="462619"/>
                  <a:pt x="1047750" y="470091"/>
                </a:cubicBezTo>
                <a:cubicBezTo>
                  <a:pt x="1057275" y="476441"/>
                  <a:pt x="1067167" y="482272"/>
                  <a:pt x="1076325" y="489141"/>
                </a:cubicBezTo>
                <a:cubicBezTo>
                  <a:pt x="1112195" y="516043"/>
                  <a:pt x="1130387" y="537510"/>
                  <a:pt x="1171575" y="555816"/>
                </a:cubicBezTo>
                <a:cubicBezTo>
                  <a:pt x="1224193" y="579202"/>
                  <a:pt x="1375250" y="565341"/>
                  <a:pt x="1381125" y="565341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895350" y="6048375"/>
            <a:ext cx="2286000" cy="340654"/>
          </a:xfrm>
          <a:custGeom>
            <a:avLst/>
            <a:gdLst>
              <a:gd name="connsiteX0" fmla="*/ 0 w 2286000"/>
              <a:gd name="connsiteY0" fmla="*/ 0 h 340654"/>
              <a:gd name="connsiteX1" fmla="*/ 923925 w 2286000"/>
              <a:gd name="connsiteY1" fmla="*/ 180975 h 340654"/>
              <a:gd name="connsiteX2" fmla="*/ 1000125 w 2286000"/>
              <a:gd name="connsiteY2" fmla="*/ 190500 h 340654"/>
              <a:gd name="connsiteX3" fmla="*/ 1123950 w 2286000"/>
              <a:gd name="connsiteY3" fmla="*/ 219075 h 340654"/>
              <a:gd name="connsiteX4" fmla="*/ 1209675 w 2286000"/>
              <a:gd name="connsiteY4" fmla="*/ 247650 h 340654"/>
              <a:gd name="connsiteX5" fmla="*/ 1323975 w 2286000"/>
              <a:gd name="connsiteY5" fmla="*/ 266700 h 340654"/>
              <a:gd name="connsiteX6" fmla="*/ 1381125 w 2286000"/>
              <a:gd name="connsiteY6" fmla="*/ 285750 h 340654"/>
              <a:gd name="connsiteX7" fmla="*/ 1409700 w 2286000"/>
              <a:gd name="connsiteY7" fmla="*/ 304800 h 340654"/>
              <a:gd name="connsiteX8" fmla="*/ 1457325 w 2286000"/>
              <a:gd name="connsiteY8" fmla="*/ 314325 h 340654"/>
              <a:gd name="connsiteX9" fmla="*/ 1485900 w 2286000"/>
              <a:gd name="connsiteY9" fmla="*/ 333375 h 340654"/>
              <a:gd name="connsiteX10" fmla="*/ 1885950 w 2286000"/>
              <a:gd name="connsiteY10" fmla="*/ 314325 h 340654"/>
              <a:gd name="connsiteX11" fmla="*/ 1971675 w 2286000"/>
              <a:gd name="connsiteY11" fmla="*/ 276225 h 340654"/>
              <a:gd name="connsiteX12" fmla="*/ 2000250 w 2286000"/>
              <a:gd name="connsiteY12" fmla="*/ 257175 h 340654"/>
              <a:gd name="connsiteX13" fmla="*/ 2028825 w 2286000"/>
              <a:gd name="connsiteY13" fmla="*/ 247650 h 340654"/>
              <a:gd name="connsiteX14" fmla="*/ 2076450 w 2286000"/>
              <a:gd name="connsiteY14" fmla="*/ 228600 h 340654"/>
              <a:gd name="connsiteX15" fmla="*/ 2105025 w 2286000"/>
              <a:gd name="connsiteY15" fmla="*/ 219075 h 340654"/>
              <a:gd name="connsiteX16" fmla="*/ 2200275 w 2286000"/>
              <a:gd name="connsiteY16" fmla="*/ 180975 h 340654"/>
              <a:gd name="connsiteX17" fmla="*/ 2257425 w 2286000"/>
              <a:gd name="connsiteY17" fmla="*/ 123825 h 340654"/>
              <a:gd name="connsiteX18" fmla="*/ 2286000 w 2286000"/>
              <a:gd name="connsiteY18" fmla="*/ 85725 h 34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6000" h="340654">
                <a:moveTo>
                  <a:pt x="0" y="0"/>
                </a:moveTo>
                <a:cubicBezTo>
                  <a:pt x="307975" y="60325"/>
                  <a:pt x="612521" y="142049"/>
                  <a:pt x="923925" y="180975"/>
                </a:cubicBezTo>
                <a:cubicBezTo>
                  <a:pt x="949325" y="184150"/>
                  <a:pt x="974979" y="185710"/>
                  <a:pt x="1000125" y="190500"/>
                </a:cubicBezTo>
                <a:cubicBezTo>
                  <a:pt x="1041737" y="198426"/>
                  <a:pt x="1083083" y="207929"/>
                  <a:pt x="1123950" y="219075"/>
                </a:cubicBezTo>
                <a:cubicBezTo>
                  <a:pt x="1153009" y="227000"/>
                  <a:pt x="1180139" y="241743"/>
                  <a:pt x="1209675" y="247650"/>
                </a:cubicBezTo>
                <a:cubicBezTo>
                  <a:pt x="1279315" y="261578"/>
                  <a:pt x="1241273" y="254885"/>
                  <a:pt x="1323975" y="266700"/>
                </a:cubicBezTo>
                <a:cubicBezTo>
                  <a:pt x="1343025" y="273050"/>
                  <a:pt x="1362775" y="277595"/>
                  <a:pt x="1381125" y="285750"/>
                </a:cubicBezTo>
                <a:cubicBezTo>
                  <a:pt x="1391586" y="290399"/>
                  <a:pt x="1398981" y="300780"/>
                  <a:pt x="1409700" y="304800"/>
                </a:cubicBezTo>
                <a:cubicBezTo>
                  <a:pt x="1424859" y="310484"/>
                  <a:pt x="1441450" y="311150"/>
                  <a:pt x="1457325" y="314325"/>
                </a:cubicBezTo>
                <a:cubicBezTo>
                  <a:pt x="1466850" y="320675"/>
                  <a:pt x="1474456" y="333096"/>
                  <a:pt x="1485900" y="333375"/>
                </a:cubicBezTo>
                <a:cubicBezTo>
                  <a:pt x="1791631" y="340832"/>
                  <a:pt x="1738279" y="351243"/>
                  <a:pt x="1885950" y="314325"/>
                </a:cubicBezTo>
                <a:cubicBezTo>
                  <a:pt x="2027385" y="229464"/>
                  <a:pt x="1857218" y="325278"/>
                  <a:pt x="1971675" y="276225"/>
                </a:cubicBezTo>
                <a:cubicBezTo>
                  <a:pt x="1982197" y="271716"/>
                  <a:pt x="1990011" y="262295"/>
                  <a:pt x="2000250" y="257175"/>
                </a:cubicBezTo>
                <a:cubicBezTo>
                  <a:pt x="2009230" y="252685"/>
                  <a:pt x="2019424" y="251175"/>
                  <a:pt x="2028825" y="247650"/>
                </a:cubicBezTo>
                <a:cubicBezTo>
                  <a:pt x="2044834" y="241647"/>
                  <a:pt x="2060441" y="234603"/>
                  <a:pt x="2076450" y="228600"/>
                </a:cubicBezTo>
                <a:cubicBezTo>
                  <a:pt x="2085851" y="225075"/>
                  <a:pt x="2095703" y="222804"/>
                  <a:pt x="2105025" y="219075"/>
                </a:cubicBezTo>
                <a:cubicBezTo>
                  <a:pt x="2213458" y="175702"/>
                  <a:pt x="2135253" y="202649"/>
                  <a:pt x="2200275" y="180975"/>
                </a:cubicBezTo>
                <a:cubicBezTo>
                  <a:pt x="2245170" y="113632"/>
                  <a:pt x="2186538" y="194712"/>
                  <a:pt x="2257425" y="123825"/>
                </a:cubicBezTo>
                <a:cubicBezTo>
                  <a:pt x="2268650" y="112600"/>
                  <a:pt x="2286000" y="85725"/>
                  <a:pt x="2286000" y="85725"/>
                </a:cubicBezTo>
              </a:path>
            </a:pathLst>
          </a:cu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492681" y="2831173"/>
            <a:ext cx="266700" cy="2940977"/>
          </a:xfrm>
          <a:custGeom>
            <a:avLst/>
            <a:gdLst>
              <a:gd name="connsiteX0" fmla="*/ 266700 w 266700"/>
              <a:gd name="connsiteY0" fmla="*/ 0 h 2905125"/>
              <a:gd name="connsiteX1" fmla="*/ 238125 w 266700"/>
              <a:gd name="connsiteY1" fmla="*/ 285750 h 2905125"/>
              <a:gd name="connsiteX2" fmla="*/ 228600 w 266700"/>
              <a:gd name="connsiteY2" fmla="*/ 352425 h 2905125"/>
              <a:gd name="connsiteX3" fmla="*/ 200025 w 266700"/>
              <a:gd name="connsiteY3" fmla="*/ 428625 h 2905125"/>
              <a:gd name="connsiteX4" fmla="*/ 152400 w 266700"/>
              <a:gd name="connsiteY4" fmla="*/ 542925 h 2905125"/>
              <a:gd name="connsiteX5" fmla="*/ 114300 w 266700"/>
              <a:gd name="connsiteY5" fmla="*/ 619125 h 2905125"/>
              <a:gd name="connsiteX6" fmla="*/ 104775 w 266700"/>
              <a:gd name="connsiteY6" fmla="*/ 657225 h 2905125"/>
              <a:gd name="connsiteX7" fmla="*/ 66675 w 266700"/>
              <a:gd name="connsiteY7" fmla="*/ 733425 h 2905125"/>
              <a:gd name="connsiteX8" fmla="*/ 47625 w 266700"/>
              <a:gd name="connsiteY8" fmla="*/ 771525 h 2905125"/>
              <a:gd name="connsiteX9" fmla="*/ 0 w 266700"/>
              <a:gd name="connsiteY9" fmla="*/ 971550 h 2905125"/>
              <a:gd name="connsiteX10" fmla="*/ 9525 w 266700"/>
              <a:gd name="connsiteY10" fmla="*/ 2743200 h 2905125"/>
              <a:gd name="connsiteX11" fmla="*/ 76200 w 266700"/>
              <a:gd name="connsiteY11" fmla="*/ 2828925 h 2905125"/>
              <a:gd name="connsiteX12" fmla="*/ 114300 w 266700"/>
              <a:gd name="connsiteY12" fmla="*/ 2857500 h 2905125"/>
              <a:gd name="connsiteX13" fmla="*/ 161925 w 266700"/>
              <a:gd name="connsiteY13" fmla="*/ 2905125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700" h="2905125">
                <a:moveTo>
                  <a:pt x="266700" y="0"/>
                </a:moveTo>
                <a:cubicBezTo>
                  <a:pt x="240221" y="132397"/>
                  <a:pt x="265047" y="-1417"/>
                  <a:pt x="238125" y="285750"/>
                </a:cubicBezTo>
                <a:cubicBezTo>
                  <a:pt x="236029" y="308103"/>
                  <a:pt x="234385" y="330732"/>
                  <a:pt x="228600" y="352425"/>
                </a:cubicBezTo>
                <a:cubicBezTo>
                  <a:pt x="221610" y="378636"/>
                  <a:pt x="209053" y="403044"/>
                  <a:pt x="200025" y="428625"/>
                </a:cubicBezTo>
                <a:cubicBezTo>
                  <a:pt x="163806" y="531247"/>
                  <a:pt x="189687" y="486994"/>
                  <a:pt x="152400" y="542925"/>
                </a:cubicBezTo>
                <a:cubicBezTo>
                  <a:pt x="129011" y="636480"/>
                  <a:pt x="162873" y="521980"/>
                  <a:pt x="114300" y="619125"/>
                </a:cubicBezTo>
                <a:cubicBezTo>
                  <a:pt x="108446" y="630834"/>
                  <a:pt x="109810" y="645141"/>
                  <a:pt x="104775" y="657225"/>
                </a:cubicBezTo>
                <a:cubicBezTo>
                  <a:pt x="93853" y="683439"/>
                  <a:pt x="79375" y="708025"/>
                  <a:pt x="66675" y="733425"/>
                </a:cubicBezTo>
                <a:lnTo>
                  <a:pt x="47625" y="771525"/>
                </a:lnTo>
                <a:cubicBezTo>
                  <a:pt x="14207" y="927476"/>
                  <a:pt x="31539" y="861165"/>
                  <a:pt x="0" y="971550"/>
                </a:cubicBezTo>
                <a:cubicBezTo>
                  <a:pt x="3175" y="1562100"/>
                  <a:pt x="3276" y="2152675"/>
                  <a:pt x="9525" y="2743200"/>
                </a:cubicBezTo>
                <a:cubicBezTo>
                  <a:pt x="9894" y="2778091"/>
                  <a:pt x="59378" y="2816309"/>
                  <a:pt x="76200" y="2828925"/>
                </a:cubicBezTo>
                <a:cubicBezTo>
                  <a:pt x="88900" y="2838450"/>
                  <a:pt x="102353" y="2847046"/>
                  <a:pt x="114300" y="2857500"/>
                </a:cubicBezTo>
                <a:lnTo>
                  <a:pt x="161925" y="2905125"/>
                </a:lnTo>
              </a:path>
            </a:pathLst>
          </a:custGeom>
          <a:noFill/>
          <a:ln w="25400" cap="flat" cmpd="sng" algn="ctr">
            <a:gradFill>
              <a:gsLst>
                <a:gs pos="0">
                  <a:srgbClr val="FF0000"/>
                </a:gs>
                <a:gs pos="50000">
                  <a:srgbClr val="00FF00"/>
                </a:gs>
                <a:gs pos="25000">
                  <a:srgbClr val="FFFF00"/>
                </a:gs>
                <a:gs pos="75000">
                  <a:srgbClr val="00FFFF"/>
                </a:gs>
                <a:gs pos="100000">
                  <a:srgbClr val="0000FF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6200" y="4724400"/>
            <a:ext cx="381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40700" y="4800600"/>
            <a:ext cx="25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194700" y="4876800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252000" y="4419600"/>
            <a:ext cx="0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234000" y="4419600"/>
            <a:ext cx="25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6184900" y="1600200"/>
            <a:ext cx="2565400" cy="3366853"/>
          </a:xfrm>
          <a:custGeom>
            <a:avLst/>
            <a:gdLst>
              <a:gd name="connsiteX0" fmla="*/ 0 w 2565400"/>
              <a:gd name="connsiteY0" fmla="*/ 0 h 3366853"/>
              <a:gd name="connsiteX1" fmla="*/ 304800 w 2565400"/>
              <a:gd name="connsiteY1" fmla="*/ 12700 h 3366853"/>
              <a:gd name="connsiteX2" fmla="*/ 355600 w 2565400"/>
              <a:gd name="connsiteY2" fmla="*/ 38100 h 3366853"/>
              <a:gd name="connsiteX3" fmla="*/ 469900 w 2565400"/>
              <a:gd name="connsiteY3" fmla="*/ 63500 h 3366853"/>
              <a:gd name="connsiteX4" fmla="*/ 584200 w 2565400"/>
              <a:gd name="connsiteY4" fmla="*/ 127000 h 3366853"/>
              <a:gd name="connsiteX5" fmla="*/ 660400 w 2565400"/>
              <a:gd name="connsiteY5" fmla="*/ 152400 h 3366853"/>
              <a:gd name="connsiteX6" fmla="*/ 762000 w 2565400"/>
              <a:gd name="connsiteY6" fmla="*/ 203200 h 3366853"/>
              <a:gd name="connsiteX7" fmla="*/ 850900 w 2565400"/>
              <a:gd name="connsiteY7" fmla="*/ 215900 h 3366853"/>
              <a:gd name="connsiteX8" fmla="*/ 1041400 w 2565400"/>
              <a:gd name="connsiteY8" fmla="*/ 279400 h 3366853"/>
              <a:gd name="connsiteX9" fmla="*/ 1206500 w 2565400"/>
              <a:gd name="connsiteY9" fmla="*/ 292100 h 3366853"/>
              <a:gd name="connsiteX10" fmla="*/ 1371600 w 2565400"/>
              <a:gd name="connsiteY10" fmla="*/ 317500 h 3366853"/>
              <a:gd name="connsiteX11" fmla="*/ 2146300 w 2565400"/>
              <a:gd name="connsiteY11" fmla="*/ 330200 h 3366853"/>
              <a:gd name="connsiteX12" fmla="*/ 2260600 w 2565400"/>
              <a:gd name="connsiteY12" fmla="*/ 342900 h 3366853"/>
              <a:gd name="connsiteX13" fmla="*/ 2336800 w 2565400"/>
              <a:gd name="connsiteY13" fmla="*/ 393700 h 3366853"/>
              <a:gd name="connsiteX14" fmla="*/ 2387600 w 2565400"/>
              <a:gd name="connsiteY14" fmla="*/ 419100 h 3366853"/>
              <a:gd name="connsiteX15" fmla="*/ 2425700 w 2565400"/>
              <a:gd name="connsiteY15" fmla="*/ 469900 h 3366853"/>
              <a:gd name="connsiteX16" fmla="*/ 2438400 w 2565400"/>
              <a:gd name="connsiteY16" fmla="*/ 520700 h 3366853"/>
              <a:gd name="connsiteX17" fmla="*/ 2476500 w 2565400"/>
              <a:gd name="connsiteY17" fmla="*/ 558800 h 3366853"/>
              <a:gd name="connsiteX18" fmla="*/ 2514600 w 2565400"/>
              <a:gd name="connsiteY18" fmla="*/ 622300 h 3366853"/>
              <a:gd name="connsiteX19" fmla="*/ 2540000 w 2565400"/>
              <a:gd name="connsiteY19" fmla="*/ 660400 h 3366853"/>
              <a:gd name="connsiteX20" fmla="*/ 2565400 w 2565400"/>
              <a:gd name="connsiteY20" fmla="*/ 749300 h 3366853"/>
              <a:gd name="connsiteX21" fmla="*/ 2501900 w 2565400"/>
              <a:gd name="connsiteY21" fmla="*/ 1117600 h 3366853"/>
              <a:gd name="connsiteX22" fmla="*/ 2463800 w 2565400"/>
              <a:gd name="connsiteY22" fmla="*/ 1155700 h 3366853"/>
              <a:gd name="connsiteX23" fmla="*/ 2425700 w 2565400"/>
              <a:gd name="connsiteY23" fmla="*/ 1257300 h 3366853"/>
              <a:gd name="connsiteX24" fmla="*/ 2387600 w 2565400"/>
              <a:gd name="connsiteY24" fmla="*/ 1295400 h 3366853"/>
              <a:gd name="connsiteX25" fmla="*/ 2362200 w 2565400"/>
              <a:gd name="connsiteY25" fmla="*/ 1333500 h 3366853"/>
              <a:gd name="connsiteX26" fmla="*/ 2324100 w 2565400"/>
              <a:gd name="connsiteY26" fmla="*/ 1384300 h 3366853"/>
              <a:gd name="connsiteX27" fmla="*/ 2286000 w 2565400"/>
              <a:gd name="connsiteY27" fmla="*/ 1422400 h 3366853"/>
              <a:gd name="connsiteX28" fmla="*/ 2222500 w 2565400"/>
              <a:gd name="connsiteY28" fmla="*/ 1485900 h 3366853"/>
              <a:gd name="connsiteX29" fmla="*/ 2171700 w 2565400"/>
              <a:gd name="connsiteY29" fmla="*/ 1676400 h 3366853"/>
              <a:gd name="connsiteX30" fmla="*/ 2146300 w 2565400"/>
              <a:gd name="connsiteY30" fmla="*/ 1752600 h 3366853"/>
              <a:gd name="connsiteX31" fmla="*/ 2120900 w 2565400"/>
              <a:gd name="connsiteY31" fmla="*/ 1879600 h 3366853"/>
              <a:gd name="connsiteX32" fmla="*/ 2108200 w 2565400"/>
              <a:gd name="connsiteY32" fmla="*/ 2044700 h 3366853"/>
              <a:gd name="connsiteX33" fmla="*/ 2044700 w 2565400"/>
              <a:gd name="connsiteY33" fmla="*/ 2641600 h 3366853"/>
              <a:gd name="connsiteX34" fmla="*/ 1993900 w 2565400"/>
              <a:gd name="connsiteY34" fmla="*/ 2908300 h 3366853"/>
              <a:gd name="connsiteX35" fmla="*/ 1981200 w 2565400"/>
              <a:gd name="connsiteY35" fmla="*/ 2946400 h 3366853"/>
              <a:gd name="connsiteX36" fmla="*/ 1943100 w 2565400"/>
              <a:gd name="connsiteY36" fmla="*/ 2971800 h 3366853"/>
              <a:gd name="connsiteX37" fmla="*/ 1866900 w 2565400"/>
              <a:gd name="connsiteY37" fmla="*/ 3035300 h 3366853"/>
              <a:gd name="connsiteX38" fmla="*/ 1828800 w 2565400"/>
              <a:gd name="connsiteY38" fmla="*/ 3048000 h 3366853"/>
              <a:gd name="connsiteX39" fmla="*/ 1714500 w 2565400"/>
              <a:gd name="connsiteY39" fmla="*/ 3136900 h 3366853"/>
              <a:gd name="connsiteX40" fmla="*/ 1676400 w 2565400"/>
              <a:gd name="connsiteY40" fmla="*/ 3175000 h 3366853"/>
              <a:gd name="connsiteX41" fmla="*/ 1549400 w 2565400"/>
              <a:gd name="connsiteY41" fmla="*/ 3213100 h 3366853"/>
              <a:gd name="connsiteX42" fmla="*/ 1511300 w 2565400"/>
              <a:gd name="connsiteY42" fmla="*/ 3225800 h 3366853"/>
              <a:gd name="connsiteX43" fmla="*/ 1358900 w 2565400"/>
              <a:gd name="connsiteY43" fmla="*/ 3238500 h 3366853"/>
              <a:gd name="connsiteX44" fmla="*/ 1333500 w 2565400"/>
              <a:gd name="connsiteY44" fmla="*/ 3276600 h 3366853"/>
              <a:gd name="connsiteX45" fmla="*/ 1257300 w 2565400"/>
              <a:gd name="connsiteY45" fmla="*/ 3289300 h 3366853"/>
              <a:gd name="connsiteX46" fmla="*/ 1143000 w 2565400"/>
              <a:gd name="connsiteY46" fmla="*/ 3314700 h 3366853"/>
              <a:gd name="connsiteX47" fmla="*/ 1117600 w 2565400"/>
              <a:gd name="connsiteY47" fmla="*/ 3352800 h 3366853"/>
              <a:gd name="connsiteX48" fmla="*/ 939800 w 2565400"/>
              <a:gd name="connsiteY48" fmla="*/ 3365500 h 336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65400" h="3366853">
                <a:moveTo>
                  <a:pt x="0" y="0"/>
                </a:moveTo>
                <a:cubicBezTo>
                  <a:pt x="101600" y="4233"/>
                  <a:pt x="203691" y="1867"/>
                  <a:pt x="304800" y="12700"/>
                </a:cubicBezTo>
                <a:cubicBezTo>
                  <a:pt x="323624" y="14717"/>
                  <a:pt x="337873" y="31453"/>
                  <a:pt x="355600" y="38100"/>
                </a:cubicBezTo>
                <a:cubicBezTo>
                  <a:pt x="376098" y="45787"/>
                  <a:pt x="452657" y="60051"/>
                  <a:pt x="469900" y="63500"/>
                </a:cubicBezTo>
                <a:cubicBezTo>
                  <a:pt x="531671" y="109829"/>
                  <a:pt x="508873" y="99609"/>
                  <a:pt x="584200" y="127000"/>
                </a:cubicBezTo>
                <a:cubicBezTo>
                  <a:pt x="609362" y="136150"/>
                  <a:pt x="638123" y="137548"/>
                  <a:pt x="660400" y="152400"/>
                </a:cubicBezTo>
                <a:cubicBezTo>
                  <a:pt x="698747" y="177965"/>
                  <a:pt x="712290" y="190773"/>
                  <a:pt x="762000" y="203200"/>
                </a:cubicBezTo>
                <a:cubicBezTo>
                  <a:pt x="791040" y="210460"/>
                  <a:pt x="821267" y="211667"/>
                  <a:pt x="850900" y="215900"/>
                </a:cubicBezTo>
                <a:cubicBezTo>
                  <a:pt x="914400" y="237067"/>
                  <a:pt x="974662" y="274266"/>
                  <a:pt x="1041400" y="279400"/>
                </a:cubicBezTo>
                <a:cubicBezTo>
                  <a:pt x="1096433" y="283633"/>
                  <a:pt x="1151668" y="285773"/>
                  <a:pt x="1206500" y="292100"/>
                </a:cubicBezTo>
                <a:cubicBezTo>
                  <a:pt x="1261814" y="298482"/>
                  <a:pt x="1315965" y="315245"/>
                  <a:pt x="1371600" y="317500"/>
                </a:cubicBezTo>
                <a:cubicBezTo>
                  <a:pt x="1629656" y="327962"/>
                  <a:pt x="1888067" y="325967"/>
                  <a:pt x="2146300" y="330200"/>
                </a:cubicBezTo>
                <a:cubicBezTo>
                  <a:pt x="2184400" y="334433"/>
                  <a:pt x="2224233" y="330778"/>
                  <a:pt x="2260600" y="342900"/>
                </a:cubicBezTo>
                <a:cubicBezTo>
                  <a:pt x="2289560" y="352553"/>
                  <a:pt x="2309496" y="380048"/>
                  <a:pt x="2336800" y="393700"/>
                </a:cubicBezTo>
                <a:lnTo>
                  <a:pt x="2387600" y="419100"/>
                </a:lnTo>
                <a:cubicBezTo>
                  <a:pt x="2400300" y="436033"/>
                  <a:pt x="2416234" y="450968"/>
                  <a:pt x="2425700" y="469900"/>
                </a:cubicBezTo>
                <a:cubicBezTo>
                  <a:pt x="2433506" y="485512"/>
                  <a:pt x="2429740" y="505545"/>
                  <a:pt x="2438400" y="520700"/>
                </a:cubicBezTo>
                <a:cubicBezTo>
                  <a:pt x="2447311" y="536294"/>
                  <a:pt x="2465724" y="544432"/>
                  <a:pt x="2476500" y="558800"/>
                </a:cubicBezTo>
                <a:cubicBezTo>
                  <a:pt x="2491311" y="578547"/>
                  <a:pt x="2501517" y="601368"/>
                  <a:pt x="2514600" y="622300"/>
                </a:cubicBezTo>
                <a:cubicBezTo>
                  <a:pt x="2522690" y="635243"/>
                  <a:pt x="2533174" y="646748"/>
                  <a:pt x="2540000" y="660400"/>
                </a:cubicBezTo>
                <a:cubicBezTo>
                  <a:pt x="2549110" y="678620"/>
                  <a:pt x="2561331" y="733024"/>
                  <a:pt x="2565400" y="749300"/>
                </a:cubicBezTo>
                <a:cubicBezTo>
                  <a:pt x="2552608" y="890017"/>
                  <a:pt x="2571486" y="1001624"/>
                  <a:pt x="2501900" y="1117600"/>
                </a:cubicBezTo>
                <a:cubicBezTo>
                  <a:pt x="2492659" y="1133001"/>
                  <a:pt x="2476500" y="1143000"/>
                  <a:pt x="2463800" y="1155700"/>
                </a:cubicBezTo>
                <a:cubicBezTo>
                  <a:pt x="2455356" y="1181031"/>
                  <a:pt x="2436547" y="1239945"/>
                  <a:pt x="2425700" y="1257300"/>
                </a:cubicBezTo>
                <a:cubicBezTo>
                  <a:pt x="2416181" y="1272530"/>
                  <a:pt x="2399098" y="1281602"/>
                  <a:pt x="2387600" y="1295400"/>
                </a:cubicBezTo>
                <a:cubicBezTo>
                  <a:pt x="2377829" y="1307126"/>
                  <a:pt x="2371072" y="1321080"/>
                  <a:pt x="2362200" y="1333500"/>
                </a:cubicBezTo>
                <a:cubicBezTo>
                  <a:pt x="2349897" y="1350724"/>
                  <a:pt x="2337875" y="1368229"/>
                  <a:pt x="2324100" y="1384300"/>
                </a:cubicBezTo>
                <a:cubicBezTo>
                  <a:pt x="2312411" y="1397937"/>
                  <a:pt x="2297498" y="1408602"/>
                  <a:pt x="2286000" y="1422400"/>
                </a:cubicBezTo>
                <a:cubicBezTo>
                  <a:pt x="2233083" y="1485900"/>
                  <a:pt x="2292350" y="1439333"/>
                  <a:pt x="2222500" y="1485900"/>
                </a:cubicBezTo>
                <a:cubicBezTo>
                  <a:pt x="2202836" y="1564554"/>
                  <a:pt x="2195027" y="1600588"/>
                  <a:pt x="2171700" y="1676400"/>
                </a:cubicBezTo>
                <a:cubicBezTo>
                  <a:pt x="2163826" y="1701990"/>
                  <a:pt x="2151551" y="1726346"/>
                  <a:pt x="2146300" y="1752600"/>
                </a:cubicBezTo>
                <a:lnTo>
                  <a:pt x="2120900" y="1879600"/>
                </a:lnTo>
                <a:cubicBezTo>
                  <a:pt x="2116667" y="1934633"/>
                  <a:pt x="2111206" y="1989586"/>
                  <a:pt x="2108200" y="2044700"/>
                </a:cubicBezTo>
                <a:cubicBezTo>
                  <a:pt x="2077374" y="2609843"/>
                  <a:pt x="2174971" y="2424482"/>
                  <a:pt x="2044700" y="2641600"/>
                </a:cubicBezTo>
                <a:cubicBezTo>
                  <a:pt x="2028665" y="2834022"/>
                  <a:pt x="2048120" y="2745640"/>
                  <a:pt x="1993900" y="2908300"/>
                </a:cubicBezTo>
                <a:cubicBezTo>
                  <a:pt x="1989667" y="2921000"/>
                  <a:pt x="1992339" y="2938974"/>
                  <a:pt x="1981200" y="2946400"/>
                </a:cubicBezTo>
                <a:cubicBezTo>
                  <a:pt x="1968500" y="2954867"/>
                  <a:pt x="1954826" y="2962029"/>
                  <a:pt x="1943100" y="2971800"/>
                </a:cubicBezTo>
                <a:cubicBezTo>
                  <a:pt x="1900969" y="3006909"/>
                  <a:pt x="1914198" y="3011651"/>
                  <a:pt x="1866900" y="3035300"/>
                </a:cubicBezTo>
                <a:cubicBezTo>
                  <a:pt x="1854926" y="3041287"/>
                  <a:pt x="1841500" y="3043767"/>
                  <a:pt x="1828800" y="3048000"/>
                </a:cubicBezTo>
                <a:cubicBezTo>
                  <a:pt x="1711630" y="3165170"/>
                  <a:pt x="1848955" y="3036058"/>
                  <a:pt x="1714500" y="3136900"/>
                </a:cubicBezTo>
                <a:cubicBezTo>
                  <a:pt x="1700132" y="3147676"/>
                  <a:pt x="1691630" y="3165481"/>
                  <a:pt x="1676400" y="3175000"/>
                </a:cubicBezTo>
                <a:cubicBezTo>
                  <a:pt x="1630894" y="3203442"/>
                  <a:pt x="1599240" y="3200640"/>
                  <a:pt x="1549400" y="3213100"/>
                </a:cubicBezTo>
                <a:cubicBezTo>
                  <a:pt x="1536413" y="3216347"/>
                  <a:pt x="1524570" y="3224031"/>
                  <a:pt x="1511300" y="3225800"/>
                </a:cubicBezTo>
                <a:cubicBezTo>
                  <a:pt x="1460771" y="3232537"/>
                  <a:pt x="1409700" y="3234267"/>
                  <a:pt x="1358900" y="3238500"/>
                </a:cubicBezTo>
                <a:cubicBezTo>
                  <a:pt x="1350433" y="3251200"/>
                  <a:pt x="1347152" y="3269774"/>
                  <a:pt x="1333500" y="3276600"/>
                </a:cubicBezTo>
                <a:cubicBezTo>
                  <a:pt x="1310468" y="3288116"/>
                  <a:pt x="1282635" y="3284694"/>
                  <a:pt x="1257300" y="3289300"/>
                </a:cubicBezTo>
                <a:cubicBezTo>
                  <a:pt x="1198182" y="3300049"/>
                  <a:pt x="1197358" y="3301110"/>
                  <a:pt x="1143000" y="3314700"/>
                </a:cubicBezTo>
                <a:cubicBezTo>
                  <a:pt x="1134533" y="3327400"/>
                  <a:pt x="1130852" y="3345227"/>
                  <a:pt x="1117600" y="3352800"/>
                </a:cubicBezTo>
                <a:cubicBezTo>
                  <a:pt x="1082299" y="3372972"/>
                  <a:pt x="959971" y="3365500"/>
                  <a:pt x="939800" y="3365500"/>
                </a:cubicBezTo>
              </a:path>
            </a:pathLst>
          </a:cu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39" y="4106105"/>
            <a:ext cx="3392454" cy="254504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Coil to heater voltage </a:t>
            </a: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optimization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21" y="1520012"/>
            <a:ext cx="3392454" cy="2545047"/>
          </a:xfrm>
          <a:prstGeom prst="rect">
            <a:avLst/>
          </a:prstGeom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52400" y="838200"/>
            <a:ext cx="876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CLIQ and QH are triggered simultaneously. It is important to choose a QH connection scheme that compensates the voltages induced by CLIQ and QH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9" y="1893958"/>
            <a:ext cx="4163044" cy="41630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 rot="3877335">
            <a:off x="4888262" y="2929581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>
            <a:off x="5082077" y="3608458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9195718">
            <a:off x="3827281" y="5980802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0800000">
            <a:off x="3151375" y="6153029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0800000">
            <a:off x="2519257" y="6153029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10800000">
            <a:off x="3151375" y="1676401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10800000">
            <a:off x="2519257" y="1676400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5400000">
            <a:off x="5082077" y="4218058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5400000">
            <a:off x="514012" y="3608458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5400000">
            <a:off x="514012" y="4218058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9195718">
            <a:off x="1825790" y="1872868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7742119">
            <a:off x="700268" y="2922534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7742119">
            <a:off x="4889437" y="4907211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3877335">
            <a:off x="697162" y="4891314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721712">
            <a:off x="1805711" y="5987656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1721712">
            <a:off x="3820223" y="1862875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9195718">
            <a:off x="2348710" y="2833950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9195718">
            <a:off x="3263109" y="4992528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1219873">
            <a:off x="3181717" y="2810023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 rot="1219873">
            <a:off x="2381137" y="5016455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7436979">
            <a:off x="1708068" y="3525233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17436979">
            <a:off x="3951644" y="4227809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 rot="4299880">
            <a:off x="3942646" y="3506017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4299880">
            <a:off x="1699072" y="4220171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441" y="345382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0050" y="2683031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24976" y="345382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563" y="406342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06312" y="1336266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38400" y="622929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62777" y="622929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32842" y="135249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03432" y="269808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3392" y="486842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29880" y="147634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17837" y="6112112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64253" y="1528371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90381" y="612369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52397" y="492853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8138" y="342099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65772" y="405293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59560" y="296577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88388" y="4632456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33646" y="4642529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48138" y="406135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007432" y="347888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32842" y="2975847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091485" y="5715000"/>
            <a:ext cx="1823915" cy="654903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Peak coil-to-QH voltages ≤500 V</a:t>
            </a:r>
            <a:endParaRPr kumimoji="0" lang="en-US" sz="1800" b="1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4661404" y="1520012"/>
            <a:ext cx="1358396" cy="1563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5486400" y="3877884"/>
            <a:ext cx="609599" cy="734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 flipV="1">
            <a:off x="5562600" y="4027558"/>
            <a:ext cx="457200" cy="1634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V="1">
            <a:off x="4661404" y="6400800"/>
            <a:ext cx="1282196" cy="76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7091485" y="1725398"/>
            <a:ext cx="1823915" cy="654903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Peak coil-to-QH voltages ≤500 V</a:t>
            </a:r>
            <a:endParaRPr kumimoji="0" lang="en-US" sz="1800" b="1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24977" y="406342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0415" y="1588428"/>
            <a:ext cx="1577422" cy="28802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Q2a/Q2b case</a:t>
            </a:r>
            <a:endParaRPr kumimoji="0" lang="en-US" sz="1800" b="1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477000" y="2380301"/>
            <a:ext cx="0" cy="12010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354000" y="1828801"/>
            <a:ext cx="0" cy="761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6858000" y="2851835"/>
            <a:ext cx="0" cy="6533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6858000" y="4383367"/>
            <a:ext cx="0" cy="8577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>
            <a:off x="6553200" y="4499653"/>
            <a:ext cx="0" cy="106294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 flipH="1">
            <a:off x="6376987" y="5096400"/>
            <a:ext cx="0" cy="115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716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Summary of failure cases </a:t>
            </a: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-1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59202" y="685800"/>
          <a:ext cx="9025596" cy="6039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8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74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78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7678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Failure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Consequences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Probability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Mitigation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One QH supply (2 strips)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not triggered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Parallel diode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CLIQ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Two QH supplies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(4 strips)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not triggered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Parallel diode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CLIQ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CLIQ capacitor in open circuit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~500 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Capacitors in parallel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Parallel diodes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9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CLIQ capacitor in short circuit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~1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Capacitors in series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Parallel diodes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9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One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CLIQ unit triggered spuriously</a:t>
                      </a:r>
                      <a:endParaRPr lang="en-GB" sz="1600" dirty="0" smtClean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~2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Units interlocked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Parallel diodes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88623637"/>
                  </a:ext>
                </a:extLst>
              </a:tr>
              <a:tr h="1010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One CLIQ unit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not triggered</a:t>
                      </a:r>
                      <a:endParaRPr lang="en-GB" sz="1600" dirty="0" smtClean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Hot-spot T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+70 K (290-305 K)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~2.5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 smtClean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Double triggers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Voltage monitor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Parallel diodes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QH</a:t>
                      </a:r>
                      <a:endParaRPr lang="en-GB" sz="1600" dirty="0" smtClean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40404"/>
                  </a:ext>
                </a:extLst>
              </a:tr>
              <a:tr h="101079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One CLIQ unit </a:t>
                      </a:r>
                      <a:r>
                        <a:rPr lang="en-US" sz="1600" u="sng" dirty="0" smtClean="0"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 one QH supply not triggered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Hot-spot T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+70 K (290-305 K)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~2.5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QH connection scheme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Parallel diodes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130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8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Summary of failure cases -2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59202" y="685800"/>
          <a:ext cx="9025596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7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3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74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78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8648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Failure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Consequences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Probability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Mitigation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One parallel element disconnected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~500 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One lead of the parallel elements disconnected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~500 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Very low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Two leads of the parallel elements disconnected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Hot-spot T 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Peak voltage to ground 600 V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~500 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Nihil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Monitoring currents in the circuit during each discharge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1387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Entire CLIQ unit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in short circuit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Hot-spot T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+70 K (&lt;300 K)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Peak voltage to ground =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~2.5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CLIQ unit to replace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Nihil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Capacitors in series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CLIQ chargers protected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QH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38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One CLIQ unit not triggered </a:t>
                      </a:r>
                      <a:r>
                        <a:rPr lang="en-GB" sz="1600" u="sng" dirty="0" smtClean="0"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 one lead of the parallel elements disconnected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Hot-spot T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+50 K (&lt;280 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Peak voltage to ground 1.6 kV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~1.5 kA through the</a:t>
                      </a:r>
                      <a:r>
                        <a:rPr lang="en-US" sz="1600" kern="1200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diodes</a:t>
                      </a:r>
                      <a:endParaRPr lang="en-GB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Nihil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Monitoring currents in the circuit during each discharge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88623637"/>
                  </a:ext>
                </a:extLst>
              </a:tr>
              <a:tr h="782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One CLIQ unit </a:t>
                      </a:r>
                      <a:r>
                        <a:rPr lang="en-GB" sz="1600" u="sng" dirty="0" smtClean="0"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GB" sz="1600" dirty="0" smtClean="0">
                          <a:latin typeface="Calibri" panose="020F0502020204030204" pitchFamily="34" charset="0"/>
                        </a:rPr>
                        <a:t> all QH protecting the same magnet not triggered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Hot-spot T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&gt;500 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Magnet current through the diodes</a:t>
                      </a:r>
                      <a:endParaRPr lang="en-US" sz="16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Nihil</a:t>
                      </a:r>
                      <a:endParaRPr lang="en-GB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Redundant triggers for CLIQ and QH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40404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>
            <a:off x="152400" y="2667000"/>
            <a:ext cx="883920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26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Sim- 1 QH supply (2 strips) not triggered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Peak voltages to ground unchanged</a:t>
            </a:r>
          </a:p>
          <a:p>
            <a:r>
              <a:rPr lang="en-US" sz="1800" b="0" dirty="0"/>
              <a:t>300    500 V</a:t>
            </a:r>
          </a:p>
          <a:p>
            <a:r>
              <a:rPr lang="en-US" sz="1800" b="0" dirty="0"/>
              <a:t>(Q1/Q3 Q2a/Q2b)</a:t>
            </a:r>
          </a:p>
          <a:p>
            <a:endParaRPr lang="en-US" sz="1800" b="0" dirty="0"/>
          </a:p>
          <a:p>
            <a:r>
              <a:rPr lang="en-US" sz="1800" b="0" dirty="0"/>
              <a:t>Hot-spot temperature</a:t>
            </a:r>
          </a:p>
          <a:p>
            <a:r>
              <a:rPr lang="en-US" sz="1800" b="0" dirty="0"/>
              <a:t>unchanged</a:t>
            </a:r>
          </a:p>
          <a:p>
            <a:endParaRPr lang="en-US" sz="1800" b="0" dirty="0"/>
          </a:p>
          <a:p>
            <a:r>
              <a:rPr lang="en-US" sz="1800" b="0" dirty="0"/>
              <a:t>Peak current in the parallel elements</a:t>
            </a:r>
          </a:p>
          <a:p>
            <a:r>
              <a:rPr lang="en-US" sz="1800" b="0" dirty="0"/>
              <a:t>500-750 A</a:t>
            </a:r>
          </a:p>
          <a:p>
            <a:r>
              <a:rPr lang="en-US" sz="1800" b="0" dirty="0"/>
              <a:t>for 50-100 </a:t>
            </a:r>
            <a:r>
              <a:rPr lang="en-US" sz="1800" b="0" dirty="0" err="1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5865567" y="60435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Circuit analysis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" y="1107991"/>
            <a:ext cx="9134889" cy="2168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850" y="762000"/>
            <a:ext cx="5448300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6 CLIQ units and </a:t>
            </a:r>
            <a:r>
              <a:rPr lang="en-US" sz="1800" b="0" dirty="0"/>
              <a:t>4</a:t>
            </a:r>
            <a:r>
              <a:rPr lang="en-US" sz="1800" b="0" dirty="0" smtClean="0"/>
              <a:t> warm diode strings </a:t>
            </a:r>
            <a:r>
              <a:rPr lang="en-US" sz="1800" b="0" dirty="0"/>
              <a:t>per triplet</a:t>
            </a:r>
            <a:endParaRPr lang="en-GB" sz="18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03592"/>
            <a:ext cx="9134889" cy="216860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1524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12954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1628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27432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1242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06081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567447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6388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0574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334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5052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50268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64770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924800" y="274026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60960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8610600" y="2740269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7296150" y="1828800"/>
            <a:ext cx="6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1445400" y="1828800"/>
            <a:ext cx="6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652673" y="1524000"/>
            <a:ext cx="6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924800" y="914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 currents</a:t>
            </a:r>
            <a:endParaRPr lang="it-IT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4953000" y="2286000"/>
            <a:ext cx="612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3429000" y="2286000"/>
            <a:ext cx="612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235850" y="2133600"/>
            <a:ext cx="612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1295400" y="2362200"/>
            <a:ext cx="612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7162800" y="2133600"/>
            <a:ext cx="612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7222350" y="2362200"/>
            <a:ext cx="6120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410200" y="3810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Voltages to ground just after triggering</a:t>
            </a:r>
            <a:endParaRPr lang="it-IT" sz="18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67400" y="6145886"/>
            <a:ext cx="304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39933"/>
                </a:solidFill>
                <a:latin typeface="Calibri" panose="020F0502020204030204" pitchFamily="34" charset="0"/>
              </a:rPr>
              <a:t>~</a:t>
            </a:r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0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00786" y="6145886"/>
            <a:ext cx="304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39933"/>
                </a:solidFill>
                <a:latin typeface="Calibri" panose="020F0502020204030204" pitchFamily="34" charset="0"/>
              </a:rPr>
              <a:t>~</a:t>
            </a:r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0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58481" y="6145886"/>
            <a:ext cx="304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39933"/>
                </a:solidFill>
                <a:latin typeface="Calibri" panose="020F0502020204030204" pitchFamily="34" charset="0"/>
              </a:rPr>
              <a:t>~</a:t>
            </a:r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0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04706" y="6145886"/>
            <a:ext cx="304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39933"/>
                </a:solidFill>
                <a:latin typeface="Calibri" panose="020F0502020204030204" pitchFamily="34" charset="0"/>
              </a:rPr>
              <a:t>~</a:t>
            </a:r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0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28680" y="6145886"/>
            <a:ext cx="304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339933"/>
                </a:solidFill>
                <a:latin typeface="Calibri" panose="020F0502020204030204" pitchFamily="34" charset="0"/>
              </a:rPr>
              <a:t>~</a:t>
            </a:r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0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50656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79056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25748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-500V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2590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-500V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27345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2078" y="6145886"/>
            <a:ext cx="512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-300V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40395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79375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72325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+500V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80368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+500V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33417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9901" y="614588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+300V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4997502" y="5181600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5275950" y="4916387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1kV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3477993" y="5162608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3756441" y="4897395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1kV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7254089" y="5080145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7625975" y="4814932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600V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7254089" y="5348682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7625975" y="5083469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600V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>
            <a:off x="1354969" y="5058489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1758575" y="4793276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600V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1354969" y="5327026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1758575" y="5061813"/>
            <a:ext cx="603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600V</a:t>
            </a:r>
            <a:endParaRPr lang="it-IT" sz="2000" dirty="0">
              <a:solidFill>
                <a:srgbClr val="339933"/>
              </a:solidFill>
              <a:latin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5538" y="3368311"/>
            <a:ext cx="8799861" cy="41719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Parallel diodes only carry small current differences between magnets during the discharge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28579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60" grpId="0"/>
      <p:bldP spid="62" grpId="0"/>
      <p:bldP spid="64" grpId="0"/>
      <p:bldP spid="66" grpId="0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Sim- 2 QH supplies (4 strips) not </a:t>
            </a:r>
            <a:r>
              <a:rPr lang="en-GB" sz="3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trig’d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/>
              <a:t>Peak voltages to ground unchanged</a:t>
            </a:r>
          </a:p>
          <a:p>
            <a:r>
              <a:rPr lang="en-US" sz="1800" b="0"/>
              <a:t>300    500 V</a:t>
            </a:r>
          </a:p>
          <a:p>
            <a:r>
              <a:rPr lang="en-US" sz="1800" b="0"/>
              <a:t>(Q1/Q3 Q2a/Q2b)</a:t>
            </a:r>
          </a:p>
          <a:p>
            <a:endParaRPr lang="en-US" sz="1800" b="0"/>
          </a:p>
          <a:p>
            <a:r>
              <a:rPr lang="en-US" sz="1800" b="0"/>
              <a:t>Hot-spot temperature</a:t>
            </a:r>
          </a:p>
          <a:p>
            <a:r>
              <a:rPr lang="en-US" sz="1800" b="0"/>
              <a:t>unchanged</a:t>
            </a:r>
          </a:p>
          <a:p>
            <a:endParaRPr lang="en-US" sz="1800" b="0"/>
          </a:p>
          <a:p>
            <a:r>
              <a:rPr lang="en-US" sz="1800" b="0"/>
              <a:t>Peak current in the parallel elements</a:t>
            </a:r>
          </a:p>
          <a:p>
            <a:r>
              <a:rPr lang="en-US" sz="1800" b="0"/>
              <a:t>500-750 A</a:t>
            </a:r>
          </a:p>
          <a:p>
            <a:r>
              <a:rPr lang="en-US" sz="1800" b="0"/>
              <a:t>for 50-100 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5865567" y="60435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Cross 8"/>
          <p:cNvSpPr/>
          <p:nvPr/>
        </p:nvSpPr>
        <p:spPr bwMode="auto">
          <a:xfrm rot="18927653">
            <a:off x="5636967" y="60435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One CLIQ unit not triggered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Peak voltages to ground unchanged</a:t>
            </a:r>
          </a:p>
          <a:p>
            <a:r>
              <a:rPr lang="en-US" sz="1800" b="0" dirty="0"/>
              <a:t>300    500 V</a:t>
            </a:r>
          </a:p>
          <a:p>
            <a:r>
              <a:rPr lang="en-US" sz="1800" b="0" dirty="0"/>
              <a:t>(Q1/Q3 Q2a/Q2b)</a:t>
            </a:r>
          </a:p>
          <a:p>
            <a:endParaRPr lang="en-US" sz="1800" b="0" dirty="0"/>
          </a:p>
          <a:p>
            <a:r>
              <a:rPr lang="en-US" sz="1800" b="0" dirty="0"/>
              <a:t>Hot-spot temperature</a:t>
            </a:r>
          </a:p>
          <a:p>
            <a:r>
              <a:rPr lang="en-US" sz="1800" b="0" u="sng" dirty="0">
                <a:solidFill>
                  <a:srgbClr val="FF0000"/>
                </a:solidFill>
              </a:rPr>
              <a:t>305 K</a:t>
            </a:r>
          </a:p>
          <a:p>
            <a:endParaRPr lang="en-US" sz="1800" b="0" dirty="0"/>
          </a:p>
          <a:p>
            <a:r>
              <a:rPr lang="en-US" sz="1800" b="0" dirty="0"/>
              <a:t>Peak current in the parallel elements</a:t>
            </a:r>
          </a:p>
          <a:p>
            <a:r>
              <a:rPr lang="en-US" sz="1800" b="0" dirty="0"/>
              <a:t>2-2.5 kA</a:t>
            </a:r>
          </a:p>
          <a:p>
            <a:r>
              <a:rPr lang="en-US" sz="1800" b="0" dirty="0"/>
              <a:t>for 100-200 </a:t>
            </a:r>
            <a:r>
              <a:rPr lang="en-US" sz="1800" b="0" dirty="0" err="1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3503367" y="57893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One CLIQ unit not triggered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Peak voltages to ground unchanged</a:t>
            </a:r>
          </a:p>
          <a:p>
            <a:r>
              <a:rPr lang="en-US" sz="1800" b="0" dirty="0"/>
              <a:t>300    500 V</a:t>
            </a:r>
          </a:p>
          <a:p>
            <a:r>
              <a:rPr lang="en-US" sz="1800" b="0" dirty="0"/>
              <a:t>(Q1/Q3 Q2a/Q2b)</a:t>
            </a:r>
          </a:p>
          <a:p>
            <a:endParaRPr lang="en-US" sz="1800" b="0" dirty="0"/>
          </a:p>
          <a:p>
            <a:r>
              <a:rPr lang="en-US" sz="1800" b="0" dirty="0"/>
              <a:t>Hot-spot temperature</a:t>
            </a:r>
          </a:p>
          <a:p>
            <a:r>
              <a:rPr lang="en-US" sz="1800" b="0" u="sng" dirty="0" smtClean="0">
                <a:solidFill>
                  <a:srgbClr val="FF0000"/>
                </a:solidFill>
              </a:rPr>
              <a:t>291 K</a:t>
            </a:r>
            <a:endParaRPr lang="en-US" sz="1800" b="0" u="sng" dirty="0">
              <a:solidFill>
                <a:srgbClr val="FF0000"/>
              </a:solidFill>
            </a:endParaRPr>
          </a:p>
          <a:p>
            <a:endParaRPr lang="en-US" sz="1800" b="0" dirty="0"/>
          </a:p>
          <a:p>
            <a:r>
              <a:rPr lang="en-US" sz="1800" b="0" dirty="0"/>
              <a:t>Peak current in the parallel elements</a:t>
            </a:r>
          </a:p>
          <a:p>
            <a:r>
              <a:rPr lang="en-US" sz="1800" b="0" dirty="0" smtClean="0"/>
              <a:t>1.5-2 kA</a:t>
            </a:r>
            <a:endParaRPr lang="en-US" sz="1800" b="0" dirty="0"/>
          </a:p>
          <a:p>
            <a:r>
              <a:rPr lang="en-US" sz="1800" b="0" dirty="0"/>
              <a:t>for 100-200 </a:t>
            </a:r>
            <a:r>
              <a:rPr lang="en-US" sz="1800" b="0" dirty="0" err="1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5027367" y="58655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Sim- 1 CLIQ and 1 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QH supply (2 strips) not </a:t>
            </a:r>
            <a:r>
              <a:rPr lang="en-GB" sz="3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trig’d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Peak voltages to ground unchanged</a:t>
            </a:r>
          </a:p>
          <a:p>
            <a:r>
              <a:rPr lang="en-US" sz="1800" b="0" dirty="0"/>
              <a:t>300    500 V</a:t>
            </a:r>
          </a:p>
          <a:p>
            <a:r>
              <a:rPr lang="en-US" sz="1800" b="0" dirty="0"/>
              <a:t>(Q1/Q3 Q2a/Q2b)</a:t>
            </a:r>
          </a:p>
          <a:p>
            <a:endParaRPr lang="en-US" sz="1800" b="0" dirty="0"/>
          </a:p>
          <a:p>
            <a:r>
              <a:rPr lang="en-US" sz="1800" b="0" dirty="0"/>
              <a:t>Hot-spot temperature</a:t>
            </a:r>
          </a:p>
          <a:p>
            <a:r>
              <a:rPr lang="en-US" sz="1800" b="0" u="sng" dirty="0" smtClean="0">
                <a:solidFill>
                  <a:srgbClr val="FF0000"/>
                </a:solidFill>
              </a:rPr>
              <a:t>299 K</a:t>
            </a:r>
            <a:endParaRPr lang="en-US" sz="1800" b="0" u="sng" dirty="0">
              <a:solidFill>
                <a:srgbClr val="FF0000"/>
              </a:solidFill>
            </a:endParaRPr>
          </a:p>
          <a:p>
            <a:endParaRPr lang="en-US" sz="1800" b="0" dirty="0" smtClean="0"/>
          </a:p>
          <a:p>
            <a:r>
              <a:rPr lang="en-US" sz="1800" b="0" dirty="0" smtClean="0"/>
              <a:t>Peak </a:t>
            </a:r>
            <a:r>
              <a:rPr lang="en-US" sz="1800" b="0" dirty="0"/>
              <a:t>current in the parallel elements</a:t>
            </a:r>
          </a:p>
          <a:p>
            <a:r>
              <a:rPr lang="en-US" sz="1800" b="0" dirty="0"/>
              <a:t>2</a:t>
            </a:r>
            <a:r>
              <a:rPr lang="en-US" sz="1800" b="0" dirty="0" smtClean="0"/>
              <a:t>-2.5 </a:t>
            </a:r>
            <a:r>
              <a:rPr lang="en-US" sz="1800" b="0" dirty="0"/>
              <a:t>kA</a:t>
            </a:r>
          </a:p>
          <a:p>
            <a:r>
              <a:rPr lang="en-US" sz="1800" b="0" dirty="0"/>
              <a:t>for </a:t>
            </a:r>
            <a:r>
              <a:rPr lang="en-US" sz="1800" b="0" dirty="0" smtClean="0"/>
              <a:t>100-300 </a:t>
            </a:r>
            <a:r>
              <a:rPr lang="en-US" sz="1800" b="0" dirty="0" err="1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5052920" y="58911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Cross 9"/>
          <p:cNvSpPr/>
          <p:nvPr/>
        </p:nvSpPr>
        <p:spPr bwMode="auto">
          <a:xfrm rot="18927653">
            <a:off x="5865567" y="60941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Disconnection of one parallel lead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/>
              <a:t>Peak voltages to ground slightly increased</a:t>
            </a:r>
          </a:p>
          <a:p>
            <a:r>
              <a:rPr lang="en-US" sz="1800" b="0" u="sng" dirty="0" smtClean="0">
                <a:solidFill>
                  <a:srgbClr val="FF0000"/>
                </a:solidFill>
              </a:rPr>
              <a:t>375</a:t>
            </a:r>
            <a:r>
              <a:rPr lang="en-US" sz="1800" b="0" dirty="0" smtClean="0"/>
              <a:t>    </a:t>
            </a:r>
            <a:r>
              <a:rPr lang="en-US" sz="1800" b="0" dirty="0"/>
              <a:t>500 V</a:t>
            </a:r>
          </a:p>
          <a:p>
            <a:r>
              <a:rPr lang="en-US" sz="1800" b="0" dirty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unchanged</a:t>
            </a:r>
          </a:p>
          <a:p>
            <a:endParaRPr lang="en-US" sz="1800" b="0" dirty="0"/>
          </a:p>
          <a:p>
            <a:r>
              <a:rPr lang="en-US" sz="1800" b="0" dirty="0" smtClean="0"/>
              <a:t>Peak current in the parallel elements</a:t>
            </a:r>
          </a:p>
          <a:p>
            <a:r>
              <a:rPr lang="en-US" sz="1800" b="0" dirty="0" smtClean="0"/>
              <a:t>500-750 A</a:t>
            </a:r>
          </a:p>
          <a:p>
            <a:r>
              <a:rPr lang="en-US" sz="1800" b="0" dirty="0" smtClean="0"/>
              <a:t>for 50-100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3986120" y="57387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Disconnection of a parallel diode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/>
              <a:t>Peak voltages to ground slightly increased</a:t>
            </a:r>
          </a:p>
          <a:p>
            <a:r>
              <a:rPr lang="en-US" sz="1800" b="0" u="sng">
                <a:solidFill>
                  <a:srgbClr val="FF0000"/>
                </a:solidFill>
              </a:rPr>
              <a:t>385</a:t>
            </a:r>
            <a:r>
              <a:rPr lang="en-US" sz="1800" b="0"/>
              <a:t>    500 V</a:t>
            </a:r>
          </a:p>
          <a:p>
            <a:r>
              <a:rPr lang="en-US" sz="1800" b="0"/>
              <a:t>(Q1/Q3 Q2a/Q2b)</a:t>
            </a:r>
          </a:p>
          <a:p>
            <a:endParaRPr lang="en-US" sz="1800" b="0"/>
          </a:p>
          <a:p>
            <a:r>
              <a:rPr lang="en-US" sz="1800" b="0"/>
              <a:t>Hot-spot temperature</a:t>
            </a:r>
          </a:p>
          <a:p>
            <a:r>
              <a:rPr lang="en-US" sz="1800" b="0"/>
              <a:t>unchanged</a:t>
            </a:r>
          </a:p>
          <a:p>
            <a:endParaRPr lang="en-US" sz="1800" b="0"/>
          </a:p>
          <a:p>
            <a:r>
              <a:rPr lang="en-US" sz="1800" b="0"/>
              <a:t>Peak current in the parallel elements</a:t>
            </a:r>
          </a:p>
          <a:p>
            <a:r>
              <a:rPr lang="en-US" sz="1800" b="0"/>
              <a:t>500 A</a:t>
            </a:r>
          </a:p>
          <a:p>
            <a:r>
              <a:rPr lang="en-US" sz="1800" b="0"/>
              <a:t>for &lt;50 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Cross 3"/>
          <p:cNvSpPr/>
          <p:nvPr/>
        </p:nvSpPr>
        <p:spPr bwMode="auto">
          <a:xfrm rot="18927653">
            <a:off x="5052920" y="5510120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CLIQ not </a:t>
            </a:r>
            <a:r>
              <a:rPr lang="en-GB" sz="3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trig’d</a:t>
            </a: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+ lead disconnected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6482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Peak voltages to ground greatly increased!</a:t>
            </a:r>
          </a:p>
          <a:p>
            <a:r>
              <a:rPr lang="en-US" sz="1800" b="0" u="sng" dirty="0" smtClean="0">
                <a:solidFill>
                  <a:srgbClr val="FF0000"/>
                </a:solidFill>
              </a:rPr>
              <a:t>1619</a:t>
            </a:r>
            <a:r>
              <a:rPr lang="en-US" sz="1800" b="0" dirty="0" smtClean="0"/>
              <a:t>    500 V</a:t>
            </a:r>
          </a:p>
          <a:p>
            <a:r>
              <a:rPr lang="en-US" sz="1800" b="0" dirty="0" smtClean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268-276 K in Q1 and Q2a</a:t>
            </a:r>
          </a:p>
          <a:p>
            <a:endParaRPr lang="en-US" sz="1800" b="0" dirty="0"/>
          </a:p>
          <a:p>
            <a:r>
              <a:rPr lang="en-US" sz="1800" b="0" dirty="0"/>
              <a:t>Peak current in the parallel elements</a:t>
            </a:r>
          </a:p>
          <a:p>
            <a:r>
              <a:rPr lang="en-US" sz="1800" b="0" dirty="0" smtClean="0"/>
              <a:t>1-1.5 </a:t>
            </a:r>
            <a:r>
              <a:rPr lang="en-US" sz="1800" b="0" dirty="0"/>
              <a:t>kA</a:t>
            </a:r>
          </a:p>
          <a:p>
            <a:r>
              <a:rPr lang="en-US" sz="1800" b="0" dirty="0"/>
              <a:t>for 100-200 </a:t>
            </a:r>
            <a:r>
              <a:rPr lang="en-US" sz="1800" b="0" dirty="0" err="1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9" name="Cross 8"/>
          <p:cNvSpPr/>
          <p:nvPr/>
        </p:nvSpPr>
        <p:spPr bwMode="auto">
          <a:xfrm rot="18927653">
            <a:off x="5052920" y="57131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Cross 10"/>
          <p:cNvSpPr/>
          <p:nvPr/>
        </p:nvSpPr>
        <p:spPr bwMode="auto">
          <a:xfrm rot="18927653">
            <a:off x="3960567" y="57893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Simulation of a short in a CLIQ unit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Peak voltages to ground unchanged</a:t>
            </a:r>
          </a:p>
          <a:p>
            <a:r>
              <a:rPr lang="en-US" sz="1800" b="0" dirty="0" smtClean="0"/>
              <a:t>300    500 V</a:t>
            </a:r>
          </a:p>
          <a:p>
            <a:r>
              <a:rPr lang="en-US" sz="1800" b="0" dirty="0" smtClean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305 K</a:t>
            </a:r>
          </a:p>
          <a:p>
            <a:endParaRPr lang="en-US" sz="1800" b="0" dirty="0"/>
          </a:p>
          <a:p>
            <a:r>
              <a:rPr lang="en-US" sz="1800" b="0" dirty="0" smtClean="0"/>
              <a:t>Peak current in the parallel elements</a:t>
            </a:r>
          </a:p>
          <a:p>
            <a:r>
              <a:rPr lang="en-US" sz="1800" b="0" dirty="0" smtClean="0"/>
              <a:t>2-2.5 kA</a:t>
            </a:r>
          </a:p>
          <a:p>
            <a:r>
              <a:rPr lang="en-US" sz="1800" b="0" dirty="0"/>
              <a:t>for </a:t>
            </a:r>
            <a:r>
              <a:rPr lang="en-US" sz="1800" b="0" dirty="0" smtClean="0"/>
              <a:t>100-200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" y="5181600"/>
            <a:ext cx="6324600" cy="1501449"/>
          </a:xfrm>
          <a:prstGeom prst="rect">
            <a:avLst/>
          </a:prstGeom>
        </p:spPr>
      </p:pic>
      <p:sp>
        <p:nvSpPr>
          <p:cNvPr id="4" name="U-Turn Arrow 3"/>
          <p:cNvSpPr/>
          <p:nvPr/>
        </p:nvSpPr>
        <p:spPr bwMode="auto">
          <a:xfrm flipH="1">
            <a:off x="3200399" y="5943600"/>
            <a:ext cx="856099" cy="228600"/>
          </a:xfrm>
          <a:prstGeom prst="uturnArrow">
            <a:avLst>
              <a:gd name="adj1" fmla="val 38723"/>
              <a:gd name="adj2" fmla="val 25000"/>
              <a:gd name="adj3" fmla="val 25000"/>
              <a:gd name="adj4" fmla="val 51227"/>
              <a:gd name="adj5" fmla="val 100000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Simulation of a short in a CLIQ unit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Peak voltages to ground unchanged</a:t>
            </a:r>
          </a:p>
          <a:p>
            <a:r>
              <a:rPr lang="en-US" sz="1800" b="0" dirty="0" smtClean="0"/>
              <a:t>300    500 V</a:t>
            </a:r>
          </a:p>
          <a:p>
            <a:r>
              <a:rPr lang="en-US" sz="1800" b="0" dirty="0" smtClean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300 K</a:t>
            </a:r>
          </a:p>
          <a:p>
            <a:endParaRPr lang="en-US" sz="1800" b="0" dirty="0"/>
          </a:p>
          <a:p>
            <a:r>
              <a:rPr lang="en-US" sz="1800" b="0" dirty="0" smtClean="0"/>
              <a:t>Peak current in the parallel elements</a:t>
            </a:r>
          </a:p>
          <a:p>
            <a:r>
              <a:rPr lang="en-US" sz="1800" b="0" dirty="0" smtClean="0"/>
              <a:t>0.5-1 kA</a:t>
            </a:r>
          </a:p>
          <a:p>
            <a:r>
              <a:rPr lang="en-US" sz="1800" b="0" dirty="0"/>
              <a:t>for </a:t>
            </a:r>
            <a:r>
              <a:rPr lang="en-US" sz="1800" b="0" dirty="0" smtClean="0"/>
              <a:t>100-200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U-Turn Arrow 3"/>
          <p:cNvSpPr/>
          <p:nvPr/>
        </p:nvSpPr>
        <p:spPr bwMode="auto">
          <a:xfrm flipH="1">
            <a:off x="4800598" y="6019800"/>
            <a:ext cx="685801" cy="228600"/>
          </a:xfrm>
          <a:prstGeom prst="uturnArrow">
            <a:avLst>
              <a:gd name="adj1" fmla="val 38723"/>
              <a:gd name="adj2" fmla="val 25000"/>
              <a:gd name="adj3" fmla="val 25000"/>
              <a:gd name="adj4" fmla="val 51227"/>
              <a:gd name="adj5" fmla="val 100000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Simulation of a short in a CLIQ unit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Peak voltages to ground unchanged</a:t>
            </a:r>
          </a:p>
          <a:p>
            <a:r>
              <a:rPr lang="en-US" sz="1800" b="0" dirty="0" smtClean="0"/>
              <a:t>300    500 V</a:t>
            </a:r>
          </a:p>
          <a:p>
            <a:r>
              <a:rPr lang="en-US" sz="1800" b="0" dirty="0" smtClean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269 K</a:t>
            </a:r>
          </a:p>
          <a:p>
            <a:endParaRPr lang="en-US" sz="1800" b="0" dirty="0"/>
          </a:p>
          <a:p>
            <a:r>
              <a:rPr lang="en-US" sz="1800" b="0" dirty="0" smtClean="0"/>
              <a:t>Peak current in the parallel elements</a:t>
            </a:r>
          </a:p>
          <a:p>
            <a:r>
              <a:rPr lang="en-US" sz="1800" b="0" smtClean="0"/>
              <a:t>1-1.5 </a:t>
            </a:r>
            <a:r>
              <a:rPr lang="en-US" sz="1800" b="0" dirty="0" smtClean="0"/>
              <a:t>kA</a:t>
            </a:r>
          </a:p>
          <a:p>
            <a:r>
              <a:rPr lang="en-US" sz="1800" b="0" dirty="0"/>
              <a:t>for </a:t>
            </a:r>
            <a:r>
              <a:rPr lang="en-US" sz="1800" b="0" dirty="0" smtClean="0"/>
              <a:t>100-200 </a:t>
            </a:r>
            <a:r>
              <a:rPr lang="en-US" sz="1800" b="0" dirty="0" err="1" smtClean="0"/>
              <a:t>ms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4" name="U-Turn Arrow 3"/>
          <p:cNvSpPr/>
          <p:nvPr/>
        </p:nvSpPr>
        <p:spPr bwMode="auto">
          <a:xfrm flipH="1">
            <a:off x="4419598" y="5818024"/>
            <a:ext cx="1524001" cy="228600"/>
          </a:xfrm>
          <a:prstGeom prst="uturnArrow">
            <a:avLst>
              <a:gd name="adj1" fmla="val 38723"/>
              <a:gd name="adj2" fmla="val 25000"/>
              <a:gd name="adj3" fmla="val 25000"/>
              <a:gd name="adj4" fmla="val 51227"/>
              <a:gd name="adj5" fmla="val 100000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currents in the circuit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" r="22542"/>
          <a:stretch/>
        </p:blipFill>
        <p:spPr>
          <a:xfrm>
            <a:off x="152400" y="914399"/>
            <a:ext cx="6065837" cy="55508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468618" y="3428377"/>
            <a:ext cx="2302764" cy="65683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Hot-spot temperature </a:t>
            </a:r>
            <a:r>
              <a:rPr lang="en-US" sz="1800" b="0" dirty="0" smtClean="0">
                <a:solidFill>
                  <a:srgbClr val="FF0000"/>
                </a:solidFill>
              </a:rPr>
              <a:t>T</a:t>
            </a:r>
            <a:r>
              <a:rPr lang="en-US" sz="1800" b="0" baseline="-25000" dirty="0" smtClean="0">
                <a:solidFill>
                  <a:srgbClr val="FF0000"/>
                </a:solidFill>
              </a:rPr>
              <a:t>hot</a:t>
            </a:r>
            <a:r>
              <a:rPr lang="en-US" sz="1800" b="0" dirty="0" smtClean="0">
                <a:solidFill>
                  <a:srgbClr val="FF0000"/>
                </a:solidFill>
              </a:rPr>
              <a:t>~230 K</a:t>
            </a:r>
            <a:endParaRPr lang="en-GB" sz="1800" b="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257906" y="914399"/>
            <a:ext cx="2787604" cy="2280333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</a:rPr>
              <a:t>CLIQ units for Q2a/Q2b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Charging voltage: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1000 V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Capacitance: 40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mF</a:t>
            </a: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</a:rPr>
              <a:t>CLIQ units for </a:t>
            </a: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Q1/Q3</a:t>
            </a:r>
            <a:endParaRPr lang="en-US" sz="2000" u="sng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Charging voltage: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600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Capacitance: 40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mF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4000" y="774334"/>
            <a:ext cx="1143000" cy="451532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Q2a/Q2b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48000" y="762000"/>
            <a:ext cx="904894" cy="451532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</a:rPr>
              <a:t>Q1/Q3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39763" y="5105400"/>
            <a:ext cx="794012" cy="451532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CLIQ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346194" y="3464077"/>
            <a:ext cx="1006606" cy="451532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Diodes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>
            <a:stCxn id="12" idx="2"/>
          </p:cNvCxnSpPr>
          <p:nvPr/>
        </p:nvCxnSpPr>
        <p:spPr bwMode="auto">
          <a:xfrm flipH="1">
            <a:off x="1905002" y="1225866"/>
            <a:ext cx="190498" cy="2219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2057400" y="1225866"/>
            <a:ext cx="1295400" cy="4505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066800" y="4572000"/>
            <a:ext cx="6096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17" idx="3"/>
          </p:cNvCxnSpPr>
          <p:nvPr/>
        </p:nvCxnSpPr>
        <p:spPr bwMode="auto">
          <a:xfrm flipV="1">
            <a:off x="1433775" y="5105400"/>
            <a:ext cx="547425" cy="2257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17" idx="3"/>
          </p:cNvCxnSpPr>
          <p:nvPr/>
        </p:nvCxnSpPr>
        <p:spPr bwMode="auto">
          <a:xfrm>
            <a:off x="1433775" y="5331166"/>
            <a:ext cx="427037" cy="790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2209800" y="3915609"/>
            <a:ext cx="609600" cy="8087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2819400" y="3915609"/>
            <a:ext cx="783781" cy="8087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2819400" y="3915609"/>
            <a:ext cx="0" cy="8087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6096001" y="4230517"/>
            <a:ext cx="2946400" cy="2234772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Currents through the SC Link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(no fault case)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Main leads: Magnet current ± AC oscillations, 1.5 kA, 12 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Trim leads: Their initial current + AC pulse, 500 A, 12 Hz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45" y="6147258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TALES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40663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Sim- CLIQ and all QH not triggered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315200" cy="548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2800" y="1524000"/>
            <a:ext cx="1879600" cy="43434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Peak voltages to ground unchanged</a:t>
            </a:r>
          </a:p>
          <a:p>
            <a:r>
              <a:rPr lang="en-US" sz="1800" b="0" dirty="0" smtClean="0"/>
              <a:t>300    500 V</a:t>
            </a:r>
          </a:p>
          <a:p>
            <a:r>
              <a:rPr lang="en-US" sz="1800" b="0" dirty="0" smtClean="0"/>
              <a:t>(Q1/Q3 Q2a/Q2b)</a:t>
            </a:r>
          </a:p>
          <a:p>
            <a:endParaRPr lang="en-US" sz="1800" b="0" dirty="0"/>
          </a:p>
          <a:p>
            <a:r>
              <a:rPr lang="en-US" sz="1800" b="0" dirty="0" smtClean="0"/>
              <a:t>Hot-spot temperature</a:t>
            </a:r>
          </a:p>
          <a:p>
            <a:r>
              <a:rPr lang="en-US" sz="1800" b="0" dirty="0" smtClean="0"/>
              <a:t>&gt;&gt;500 K</a:t>
            </a:r>
          </a:p>
          <a:p>
            <a:endParaRPr lang="en-US" sz="1800" b="0" dirty="0"/>
          </a:p>
          <a:p>
            <a:r>
              <a:rPr lang="en-US" sz="1800" b="0" dirty="0" smtClean="0"/>
              <a:t>Parallel elements will receive the circuit current</a:t>
            </a:r>
            <a:endParaRPr lang="en-GB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7239000" y="762000"/>
            <a:ext cx="1727201" cy="73264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4-CLIQ 40 mF,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600 V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2-CLIQ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40 mF, 1 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kV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0" y="5181600"/>
            <a:ext cx="6324596" cy="1501449"/>
          </a:xfrm>
          <a:prstGeom prst="rect">
            <a:avLst/>
          </a:prstGeom>
        </p:spPr>
      </p:pic>
      <p:sp>
        <p:nvSpPr>
          <p:cNvPr id="9" name="Cross 8"/>
          <p:cNvSpPr/>
          <p:nvPr/>
        </p:nvSpPr>
        <p:spPr bwMode="auto">
          <a:xfrm rot="18927653">
            <a:off x="3490821" y="5789367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Cross 9"/>
          <p:cNvSpPr/>
          <p:nvPr/>
        </p:nvSpPr>
        <p:spPr bwMode="auto">
          <a:xfrm rot="18927653">
            <a:off x="3122367" y="6017966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Cross 10"/>
          <p:cNvSpPr/>
          <p:nvPr/>
        </p:nvSpPr>
        <p:spPr bwMode="auto">
          <a:xfrm rot="18927653">
            <a:off x="3833720" y="6017966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Cross 11"/>
          <p:cNvSpPr/>
          <p:nvPr/>
        </p:nvSpPr>
        <p:spPr bwMode="auto">
          <a:xfrm rot="18927653">
            <a:off x="3376520" y="6017966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Cross 12"/>
          <p:cNvSpPr/>
          <p:nvPr/>
        </p:nvSpPr>
        <p:spPr bwMode="auto">
          <a:xfrm rot="18927653">
            <a:off x="3579567" y="6017966"/>
            <a:ext cx="359113" cy="359113"/>
          </a:xfrm>
          <a:prstGeom prst="plus">
            <a:avLst>
              <a:gd name="adj" fmla="val 43224"/>
            </a:avLst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1342247"/>
            <a:ext cx="939953" cy="3048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500K→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3835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851098"/>
          <a:ext cx="7742544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816785">
                  <a:extLst>
                    <a:ext uri="{9D8B030D-6E8A-4147-A177-3AD203B41FA5}">
                      <a16:colId xmlns="" xmlns:a16="http://schemas.microsoft.com/office/drawing/2014/main" val="4029188350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1858149269"/>
                    </a:ext>
                  </a:extLst>
                </a:gridCol>
                <a:gridCol w="892985">
                  <a:extLst>
                    <a:ext uri="{9D8B030D-6E8A-4147-A177-3AD203B41FA5}">
                      <a16:colId xmlns="" xmlns:a16="http://schemas.microsoft.com/office/drawing/2014/main" val="1589560564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  <a:gridCol w="955675">
                  <a:extLst>
                    <a:ext uri="{9D8B030D-6E8A-4147-A177-3AD203B41FA5}">
                      <a16:colId xmlns="" xmlns:a16="http://schemas.microsoft.com/office/drawing/2014/main" val="350980479"/>
                    </a:ext>
                  </a:extLst>
                </a:gridCol>
                <a:gridCol w="451439">
                  <a:extLst>
                    <a:ext uri="{9D8B030D-6E8A-4147-A177-3AD203B41FA5}">
                      <a16:colId xmlns="" xmlns:a16="http://schemas.microsoft.com/office/drawing/2014/main" val="717994902"/>
                    </a:ext>
                  </a:extLst>
                </a:gridCol>
                <a:gridCol w="762002">
                  <a:extLst>
                    <a:ext uri="{9D8B030D-6E8A-4147-A177-3AD203B41FA5}">
                      <a16:colId xmlns="" xmlns:a16="http://schemas.microsoft.com/office/drawing/2014/main" val="392560134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 Opt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NO FAILURES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316</a:t>
                      </a:r>
                      <a:endParaRPr lang="en-US" sz="1100" b="1" i="0" kern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513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316</a:t>
                      </a:r>
                      <a:endParaRPr lang="en-US" sz="1100" b="1" i="0" kern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i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kern="120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1" i="0" kern="120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247</a:t>
                      </a:r>
                      <a:endParaRPr lang="en-US" sz="1100" b="1" i="0" u="none" strike="noStrike" kern="12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339933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339933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CLIQ unit Q1</a:t>
                      </a:r>
                      <a:r>
                        <a:rPr lang="en-US" sz="1100" b="1" i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not triggered</a:t>
                      </a:r>
                      <a:endParaRPr lang="en-US" sz="1100" b="1" i="1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313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32*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29*</a:t>
                      </a:r>
                      <a:endParaRPr lang="en-US" sz="1100" b="1" i="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32*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b="1" i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i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295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246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297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CLIQ unit Q2a</a:t>
                      </a:r>
                      <a:r>
                        <a:rPr lang="en-US" sz="1100" b="1" i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not triggered</a:t>
                      </a:r>
                      <a:endParaRPr lang="en-US" sz="1100" b="1" i="1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318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316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16*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42*</a:t>
                      </a:r>
                      <a:endParaRPr lang="en-US" sz="1100" i="0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i="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47*</a:t>
                      </a:r>
                      <a:endParaRPr lang="en-US" sz="1100" b="1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19*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46*</a:t>
                      </a:r>
                      <a:endParaRPr lang="en-US" sz="1100" i="0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i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295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246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502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9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09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851098"/>
          <a:ext cx="782722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816785">
                  <a:extLst>
                    <a:ext uri="{9D8B030D-6E8A-4147-A177-3AD203B41FA5}">
                      <a16:colId xmlns="" xmlns:a16="http://schemas.microsoft.com/office/drawing/2014/main" val="4029188350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1858149269"/>
                    </a:ext>
                  </a:extLst>
                </a:gridCol>
                <a:gridCol w="892985">
                  <a:extLst>
                    <a:ext uri="{9D8B030D-6E8A-4147-A177-3AD203B41FA5}">
                      <a16:colId xmlns="" xmlns:a16="http://schemas.microsoft.com/office/drawing/2014/main" val="1589560564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  <a:gridCol w="1040351">
                  <a:extLst>
                    <a:ext uri="{9D8B030D-6E8A-4147-A177-3AD203B41FA5}">
                      <a16:colId xmlns="" xmlns:a16="http://schemas.microsoft.com/office/drawing/2014/main" val="350980479"/>
                    </a:ext>
                  </a:extLst>
                </a:gridCol>
                <a:gridCol w="451439">
                  <a:extLst>
                    <a:ext uri="{9D8B030D-6E8A-4147-A177-3AD203B41FA5}">
                      <a16:colId xmlns="" xmlns:a16="http://schemas.microsoft.com/office/drawing/2014/main" val="717994902"/>
                    </a:ext>
                  </a:extLst>
                </a:gridCol>
                <a:gridCol w="762002">
                  <a:extLst>
                    <a:ext uri="{9D8B030D-6E8A-4147-A177-3AD203B41FA5}">
                      <a16:colId xmlns="" xmlns:a16="http://schemas.microsoft.com/office/drawing/2014/main" val="392560134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 Opt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Disconnection of 1 // lead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418*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375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33*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421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Disconnection of 2 // lead</a:t>
                      </a:r>
                      <a:r>
                        <a:rPr lang="en-US" sz="1100" b="1" i="1" dirty="0">
                          <a:latin typeface="Calibri" panose="020F0502020204030204" pitchFamily="34" charset="0"/>
                        </a:rPr>
                        <a:t>s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527*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642*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One //</a:t>
                      </a:r>
                      <a:r>
                        <a:rPr lang="en-US" sz="1100" b="1" i="1" baseline="0" dirty="0" smtClean="0">
                          <a:latin typeface="Calibri" panose="020F0502020204030204" pitchFamily="34" charset="0"/>
                        </a:rPr>
                        <a:t> diode in open circuit</a:t>
                      </a:r>
                      <a:endParaRPr lang="en-US" sz="1100" b="1" i="1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385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521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19*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32*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314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296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498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9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43369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9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851098"/>
          <a:ext cx="7889910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816785">
                  <a:extLst>
                    <a:ext uri="{9D8B030D-6E8A-4147-A177-3AD203B41FA5}">
                      <a16:colId xmlns="" xmlns:a16="http://schemas.microsoft.com/office/drawing/2014/main" val="4029188350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1858149269"/>
                    </a:ext>
                  </a:extLst>
                </a:gridCol>
                <a:gridCol w="892985">
                  <a:extLst>
                    <a:ext uri="{9D8B030D-6E8A-4147-A177-3AD203B41FA5}">
                      <a16:colId xmlns="" xmlns:a16="http://schemas.microsoft.com/office/drawing/2014/main" val="1589560564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  <a:gridCol w="955675">
                  <a:extLst>
                    <a:ext uri="{9D8B030D-6E8A-4147-A177-3AD203B41FA5}">
                      <a16:colId xmlns="" xmlns:a16="http://schemas.microsoft.com/office/drawing/2014/main" val="350980479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717994902"/>
                    </a:ext>
                  </a:extLst>
                </a:gridCol>
                <a:gridCol w="762002">
                  <a:extLst>
                    <a:ext uri="{9D8B030D-6E8A-4147-A177-3AD203B41FA5}">
                      <a16:colId xmlns="" xmlns:a16="http://schemas.microsoft.com/office/drawing/2014/main" val="392560134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 Opt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triggered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triggered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318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20*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32*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296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495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CLIQ unit Q1 not triggered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and disconnection of 1 // lead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909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1619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801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707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1494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725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1336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9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07127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4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851098"/>
          <a:ext cx="7818744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816785">
                  <a:extLst>
                    <a:ext uri="{9D8B030D-6E8A-4147-A177-3AD203B41FA5}">
                      <a16:colId xmlns="" xmlns:a16="http://schemas.microsoft.com/office/drawing/2014/main" val="4029188350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1858149269"/>
                    </a:ext>
                  </a:extLst>
                </a:gridCol>
                <a:gridCol w="892985">
                  <a:extLst>
                    <a:ext uri="{9D8B030D-6E8A-4147-A177-3AD203B41FA5}">
                      <a16:colId xmlns="" xmlns:a16="http://schemas.microsoft.com/office/drawing/2014/main" val="1589560564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  <a:gridCol w="955675">
                  <a:extLst>
                    <a:ext uri="{9D8B030D-6E8A-4147-A177-3AD203B41FA5}">
                      <a16:colId xmlns="" xmlns:a16="http://schemas.microsoft.com/office/drawing/2014/main" val="350980479"/>
                    </a:ext>
                  </a:extLst>
                </a:gridCol>
                <a:gridCol w="527639">
                  <a:extLst>
                    <a:ext uri="{9D8B030D-6E8A-4147-A177-3AD203B41FA5}">
                      <a16:colId xmlns="" xmlns:a16="http://schemas.microsoft.com/office/drawing/2014/main" val="717994902"/>
                    </a:ext>
                  </a:extLst>
                </a:gridCol>
                <a:gridCol w="762002">
                  <a:extLst>
                    <a:ext uri="{9D8B030D-6E8A-4147-A177-3AD203B41FA5}">
                      <a16:colId xmlns="" xmlns:a16="http://schemas.microsoft.com/office/drawing/2014/main" val="392560134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 Opt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1CLIQ and 1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324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428</a:t>
                      </a:r>
                      <a:endParaRPr lang="en-US" sz="11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34*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29*</a:t>
                      </a:r>
                      <a:endParaRPr lang="en-US" sz="11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32*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512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396</a:t>
                      </a:r>
                      <a:endParaRPr lang="en-US" sz="11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512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492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339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1CLIQ and 2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CLIQ Unit in short circuit</a:t>
                      </a:r>
                      <a:endParaRPr lang="en-US" sz="1100" b="1" i="1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302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509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19*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32*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307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512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492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296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492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600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1000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84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4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 CLIQ</a:t>
            </a: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– Sim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762000"/>
          <a:ext cx="78272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2907380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2852597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Q2a/Q2b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With</a:t>
                      </a: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 // diodes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324*</a:t>
                      </a:r>
                      <a:endParaRPr lang="en-US" sz="1100" b="1" kern="1200" dirty="0">
                        <a:solidFill>
                          <a:srgbClr val="339933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34*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46*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162*</a:t>
                      </a:r>
                      <a:endParaRPr lang="en-US" sz="1100" b="1" kern="1200" dirty="0">
                        <a:solidFill>
                          <a:srgbClr val="339933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240*</a:t>
                      </a:r>
                      <a:endParaRPr lang="en-US" sz="1100" b="1" kern="1200" dirty="0">
                        <a:solidFill>
                          <a:srgbClr val="339933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149*</a:t>
                      </a:r>
                      <a:endParaRPr lang="en-US" sz="1100" b="1" kern="1200" dirty="0">
                        <a:solidFill>
                          <a:srgbClr val="339933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// diodes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616*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729*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29*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50*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431*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170*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245*</a:t>
                      </a:r>
                      <a:endParaRPr lang="en-US" sz="1100" b="1" dirty="0">
                        <a:solidFill>
                          <a:srgbClr val="339933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427*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223*</a:t>
                      </a:r>
                      <a:endParaRPr lang="en-US" sz="1100" b="1" dirty="0">
                        <a:solidFill>
                          <a:srgbClr val="339933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111*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// diodes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1" i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baseline="0" dirty="0" err="1" smtClean="0">
                          <a:latin typeface="Calibri" panose="020F0502020204030204" pitchFamily="34" charset="0"/>
                        </a:rPr>
                        <a:t>OutHF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988*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1020*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27*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47*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802*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229*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408*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406*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417*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339933"/>
                          </a:solidFill>
                          <a:latin typeface="Calibri" panose="020F0502020204030204" pitchFamily="34" charset="0"/>
                        </a:rPr>
                        <a:t>146*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339933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72901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characteristic voltages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Content Placeholder 2"/>
          <p:cNvGraphicFramePr>
            <a:graphicFrameLocks noGrp="1"/>
          </p:cNvGraphicFramePr>
          <p:nvPr>
            <p:ph/>
            <p:extLst/>
          </p:nvPr>
        </p:nvGraphicFramePr>
        <p:xfrm>
          <a:off x="396621" y="851098"/>
          <a:ext cx="7818744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243">
                  <a:extLst>
                    <a:ext uri="{9D8B030D-6E8A-4147-A177-3AD203B41FA5}">
                      <a16:colId xmlns="" xmlns:a16="http://schemas.microsoft.com/office/drawing/2014/main" val="162439168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648103711"/>
                    </a:ext>
                  </a:extLst>
                </a:gridCol>
                <a:gridCol w="816785">
                  <a:extLst>
                    <a:ext uri="{9D8B030D-6E8A-4147-A177-3AD203B41FA5}">
                      <a16:colId xmlns="" xmlns:a16="http://schemas.microsoft.com/office/drawing/2014/main" val="4029188350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1858149269"/>
                    </a:ext>
                  </a:extLst>
                </a:gridCol>
                <a:gridCol w="892985">
                  <a:extLst>
                    <a:ext uri="{9D8B030D-6E8A-4147-A177-3AD203B41FA5}">
                      <a16:colId xmlns="" xmlns:a16="http://schemas.microsoft.com/office/drawing/2014/main" val="1589560564"/>
                    </a:ext>
                  </a:extLst>
                </a:gridCol>
                <a:gridCol w="598805">
                  <a:extLst>
                    <a:ext uri="{9D8B030D-6E8A-4147-A177-3AD203B41FA5}">
                      <a16:colId xmlns="" xmlns:a16="http://schemas.microsoft.com/office/drawing/2014/main" val="3070148901"/>
                    </a:ext>
                  </a:extLst>
                </a:gridCol>
                <a:gridCol w="955675">
                  <a:extLst>
                    <a:ext uri="{9D8B030D-6E8A-4147-A177-3AD203B41FA5}">
                      <a16:colId xmlns="" xmlns:a16="http://schemas.microsoft.com/office/drawing/2014/main" val="350980479"/>
                    </a:ext>
                  </a:extLst>
                </a:gridCol>
                <a:gridCol w="527639">
                  <a:extLst>
                    <a:ext uri="{9D8B030D-6E8A-4147-A177-3AD203B41FA5}">
                      <a16:colId xmlns="" xmlns:a16="http://schemas.microsoft.com/office/drawing/2014/main" val="717994902"/>
                    </a:ext>
                  </a:extLst>
                </a:gridCol>
                <a:gridCol w="762002">
                  <a:extLst>
                    <a:ext uri="{9D8B030D-6E8A-4147-A177-3AD203B41FA5}">
                      <a16:colId xmlns="" xmlns:a16="http://schemas.microsoft.com/office/drawing/2014/main" val="392560134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Characteristic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voltage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40mF/600V Opt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2-CLIQ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40mF/1kV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669399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With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All QH not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5228984"/>
                  </a:ext>
                </a:extLst>
              </a:tr>
              <a:tr h="1975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358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593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572872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29*</a:t>
                      </a:r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47*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0853055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1009449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296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962696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569681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Only Out QH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554967192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873701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3431950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7981737"/>
                  </a:ext>
                </a:extLst>
              </a:tr>
              <a:tr h="2185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9724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5031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sng" dirty="0" smtClean="0">
                          <a:latin typeface="Calibri" panose="020F0502020204030204" pitchFamily="34" charset="0"/>
                        </a:rPr>
                        <a:t>No CLIQ</a:t>
                      </a:r>
                      <a:r>
                        <a:rPr lang="en-US" sz="1100" b="1" i="1" dirty="0" smtClean="0">
                          <a:latin typeface="Calibri" panose="020F0502020204030204" pitchFamily="34" charset="0"/>
                        </a:rPr>
                        <a:t>, Out and In QH </a:t>
                      </a:r>
                      <a:r>
                        <a:rPr lang="en-US" sz="1100" b="1" i="1" dirty="0" err="1" smtClean="0">
                          <a:latin typeface="Calibri" panose="020F0502020204030204" pitchFamily="34" charset="0"/>
                        </a:rPr>
                        <a:t>trig’d</a:t>
                      </a:r>
                      <a:endParaRPr lang="en-US" sz="1100" b="1" i="1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Q1/Q3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Q2a/Q2b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Q1/Q3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Q2a/Q2b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175085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Peak voltage to ground [V]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179*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285*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86458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Turn to turn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18*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30*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177599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Mid-plane voltage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46*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34*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62557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 to layer voltage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115*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193*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5969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Layer-layer of adjacent poles [V]</a:t>
                      </a:r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47*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34*</a:t>
                      </a:r>
                      <a:endParaRPr lang="en-US" sz="1100" b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604397"/>
                  </a:ext>
                </a:extLst>
              </a:tr>
              <a:tr h="129540">
                <a:tc grid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Note: When not specified, peaks occur 1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 Values marked with “*” refer to a peak occurring 100-120 </a:t>
                      </a:r>
                      <a:r>
                        <a:rPr lang="en-US" sz="1100" baseline="0" dirty="0" err="1" smtClean="0">
                          <a:latin typeface="Calibri" panose="020F0502020204030204" pitchFamily="34" charset="0"/>
                        </a:rPr>
                        <a:t>ms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after triggering the protection system.</a:t>
                      </a:r>
                      <a:endParaRPr lang="en-US" sz="1100" dirty="0" smtClean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84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89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Level of redundancy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762000"/>
            <a:ext cx="830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Choose an optimum level of </a:t>
            </a:r>
            <a:r>
              <a:rPr lang="en-US" sz="20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redundancy</a:t>
            </a:r>
          </a:p>
          <a:p>
            <a:pPr marL="971550" lvl="3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Reduce capacitance</a:t>
            </a:r>
            <a:r>
              <a:rPr lang="en-US" sz="2000" dirty="0" smtClean="0">
                <a:latin typeface="Calibri" panose="020F0502020204030204" pitchFamily="34" charset="0"/>
              </a:rPr>
              <a:t> of CLIQ units to reduce their size and cost?</a:t>
            </a:r>
          </a:p>
          <a:p>
            <a:pPr marL="971550" lvl="3" indent="-457200">
              <a:buFont typeface="+mj-lt"/>
              <a:buAutoNum type="arabicPeriod"/>
            </a:pPr>
            <a:r>
              <a:rPr lang="en-US" sz="2000" dirty="0" smtClean="0">
                <a:latin typeface="Calibri" panose="020F0502020204030204" pitchFamily="34" charset="0"/>
              </a:rPr>
              <a:t>Keep some QH as spares to reduce the risk of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degradation</a:t>
            </a:r>
            <a:r>
              <a:rPr lang="en-US" sz="2000" dirty="0" smtClean="0">
                <a:latin typeface="Calibri" panose="020F0502020204030204" pitchFamily="34" charset="0"/>
              </a:rPr>
              <a:t>?</a:t>
            </a:r>
          </a:p>
          <a:p>
            <a:pPr marL="971550" lvl="3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Redesign QH </a:t>
            </a:r>
            <a:r>
              <a:rPr lang="en-US" sz="2000" dirty="0" smtClean="0">
                <a:latin typeface="Calibri" panose="020F0502020204030204" pitchFamily="34" charset="0"/>
              </a:rPr>
              <a:t>to be more effective at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low-to-medium</a:t>
            </a:r>
            <a:r>
              <a:rPr lang="en-US" sz="2000" dirty="0" smtClean="0">
                <a:latin typeface="Calibri" panose="020F0502020204030204" pitchFamily="34" charset="0"/>
              </a:rPr>
              <a:t> current? (Tiina)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Calibri" panose="020F0502020204030204" pitchFamily="34" charset="0"/>
              </a:rPr>
              <a:t>Next step</a:t>
            </a:r>
            <a:r>
              <a:rPr lang="en-US" sz="2000" dirty="0" smtClean="0">
                <a:latin typeface="Calibri" panose="020F0502020204030204" pitchFamily="34" charset="0"/>
              </a:rPr>
              <a:t>: Once determined the baseline circuit,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Failure cases </a:t>
            </a:r>
            <a:r>
              <a:rPr lang="en-US" sz="2000" dirty="0" smtClean="0">
                <a:latin typeface="Calibri" panose="020F0502020204030204" pitchFamily="34" charset="0"/>
              </a:rPr>
              <a:t>with reduced </a:t>
            </a:r>
            <a:r>
              <a:rPr lang="en-US" sz="20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number of QH units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and with reduced </a:t>
            </a:r>
            <a:r>
              <a:rPr lang="en-US" sz="200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capacitance of CLIQ units</a:t>
            </a:r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86" y="2924444"/>
            <a:ext cx="4431941" cy="3323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" y="2924444"/>
            <a:ext cx="4431941" cy="33239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2559" y="6262253"/>
            <a:ext cx="3713162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CLIQ + 4 HF QH strips + 4 LF QH strips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8280" y="6262253"/>
            <a:ext cx="3713162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CLIQ + 4 HF QH strips</a:t>
            </a:r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2700" y="2717565"/>
            <a:ext cx="4038600" cy="381001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2000" b="0" dirty="0" smtClean="0"/>
              <a:t>Simulated hot-spot temperature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1374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currents in the circuit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 r="24520"/>
          <a:stretch/>
        </p:blipFill>
        <p:spPr>
          <a:xfrm>
            <a:off x="-95377" y="2198173"/>
            <a:ext cx="4499813" cy="4202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 r="22988"/>
          <a:stretch/>
        </p:blipFill>
        <p:spPr>
          <a:xfrm>
            <a:off x="4552823" y="2198173"/>
            <a:ext cx="4591178" cy="4202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6545" y="1905000"/>
            <a:ext cx="2571411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6-CLIQ, 40 mF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6789" y="1905000"/>
            <a:ext cx="2571411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6-CLIQ, 10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mF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temperature profiles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6" y="3502076"/>
            <a:ext cx="2807991" cy="252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96" y="3502093"/>
            <a:ext cx="3125014" cy="2528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97" y="3502076"/>
            <a:ext cx="2807976" cy="24998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3048001"/>
            <a:ext cx="2362200" cy="33646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Outer QH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47951" y="3048000"/>
            <a:ext cx="2362200" cy="33646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Outer+Inner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 QH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6633" y="3047999"/>
            <a:ext cx="2362200" cy="336468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CLIQ + Outer QH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6285" y="2980706"/>
            <a:ext cx="2950838" cy="31291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17" y="6050274"/>
            <a:ext cx="136240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l-GR" sz="2000" b="1" dirty="0" smtClean="0">
                <a:latin typeface="Calibri" panose="020F0502020204030204" pitchFamily="34" charset="0"/>
              </a:rPr>
              <a:t>Δ</a:t>
            </a:r>
            <a:r>
              <a:rPr lang="en-US" sz="2000" b="1" dirty="0" smtClean="0">
                <a:latin typeface="Calibri" panose="020F0502020204030204" pitchFamily="34" charset="0"/>
              </a:rPr>
              <a:t>T=140 K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7550" y="6051375"/>
            <a:ext cx="136240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l-GR" sz="2000" b="1" dirty="0" smtClean="0">
                <a:latin typeface="Calibri" panose="020F0502020204030204" pitchFamily="34" charset="0"/>
              </a:rPr>
              <a:t>Δ</a:t>
            </a:r>
            <a:r>
              <a:rPr lang="en-US" sz="2000" b="1" dirty="0" smtClean="0">
                <a:latin typeface="Calibri" panose="020F0502020204030204" pitchFamily="34" charset="0"/>
              </a:rPr>
              <a:t>T=100 K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72066" y="6056415"/>
            <a:ext cx="136240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l-GR" sz="2000" b="1" dirty="0" smtClean="0">
                <a:latin typeface="Calibri" panose="020F0502020204030204" pitchFamily="34" charset="0"/>
              </a:rPr>
              <a:t>Δ</a:t>
            </a:r>
            <a:r>
              <a:rPr lang="en-US" sz="2000" b="1" dirty="0" smtClean="0">
                <a:latin typeface="Calibri" panose="020F0502020204030204" pitchFamily="34" charset="0"/>
              </a:rPr>
              <a:t>T=85 K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467958" y="944940"/>
            <a:ext cx="830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CLIQ + Quench Heaters assure the most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homogeneous temperature distribution</a:t>
            </a:r>
            <a:r>
              <a:rPr lang="en-US" dirty="0">
                <a:latin typeface="Calibri" panose="020F0502020204030204" pitchFamily="34" charset="0"/>
              </a:rPr>
              <a:t> in the coil windings at the end of a discharge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Reducing the thermal gradients reduces the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thermal stress</a:t>
            </a:r>
          </a:p>
        </p:txBody>
      </p:sp>
    </p:spTree>
    <p:extLst>
      <p:ext uri="{BB962C8B-B14F-4D97-AF65-F5344CB8AC3E}">
        <p14:creationId xmlns:p14="http://schemas.microsoft.com/office/powerpoint/2010/main" val="299034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34"/>
            <a:ext cx="7437437" cy="557807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voltages to ground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980237" y="2514600"/>
            <a:ext cx="2062164" cy="176530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Voltages </a:t>
            </a:r>
            <a:r>
              <a:rPr lang="en-US" sz="1800" b="0" dirty="0"/>
              <a:t>to ground and between coil sections in Q1/Q3 </a:t>
            </a:r>
            <a:r>
              <a:rPr lang="en-US" sz="1800" b="0" dirty="0" smtClean="0"/>
              <a:t>are </a:t>
            </a:r>
            <a:r>
              <a:rPr lang="en-US" sz="1800" b="0" dirty="0"/>
              <a:t>40</a:t>
            </a:r>
            <a:r>
              <a:rPr lang="en-US" sz="1800" b="0" dirty="0" smtClean="0"/>
              <a:t>% lower than Q2a/Q2b</a:t>
            </a:r>
            <a:endParaRPr lang="en-US" sz="1800" b="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646238" y="53340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979888" y="53340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040413" y="5334000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510325" y="5334771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45" y="6147258"/>
            <a:ext cx="2439955" cy="62949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b="0" dirty="0" smtClean="0"/>
              <a:t>Simulations performed with TALES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1617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Simulated hot-spot temperature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623" y="932637"/>
            <a:ext cx="4731373" cy="35495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213191" y="1179733"/>
          <a:ext cx="427929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2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Protection system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Hot-spot 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CLIQ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 K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CLIQ+8 outer QH’s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230 K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CLIQ+8 outer QH’s+4 inner QH’s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220 K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CLIQ+4 outer QH in HF region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240 K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4735" y="4971871"/>
            <a:ext cx="8771783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1" i="0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GB" dirty="0"/>
              <a:t>CLIQ+4 HF outer QH’s</a:t>
            </a:r>
            <a:r>
              <a:rPr lang="en-GB" b="0" dirty="0"/>
              <a:t> seems the best compromise for reducing</a:t>
            </a:r>
          </a:p>
          <a:p>
            <a:r>
              <a:rPr lang="en-GB" b="0" dirty="0"/>
              <a:t>hot-spot temperature and thermal stress, and increasing redundancy and robustness.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4294967295"/>
          </p:nvPr>
        </p:nvSpPr>
        <p:spPr>
          <a:xfrm>
            <a:off x="93922" y="3768804"/>
            <a:ext cx="44952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0">
              <a:buNone/>
            </a:pPr>
            <a:r>
              <a:rPr lang="en-US" sz="2200" dirty="0" smtClean="0"/>
              <a:t>The more QH units are triggered, the higher the probability of degrading the electrical insulation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191" y="2917577"/>
            <a:ext cx="4231563" cy="6410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91400" y="914403"/>
            <a:ext cx="1234922" cy="304800"/>
          </a:xfrm>
          <a:prstGeom prst="rect">
            <a:avLst/>
          </a:prstGeom>
          <a:solidFill>
            <a:schemeClr val="bg1"/>
          </a:solidFill>
          <a:ln w="1905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Nominal I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8008861" y="1219203"/>
            <a:ext cx="7861" cy="609597"/>
          </a:xfrm>
          <a:prstGeom prst="straightConnector1">
            <a:avLst/>
          </a:prstGeom>
          <a:ln>
            <a:solidFill>
              <a:srgbClr val="00279F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Why do we need parallel elements?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838200"/>
            <a:ext cx="8305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Voltages to ground</a:t>
            </a:r>
            <a:r>
              <a:rPr lang="en-US" sz="2000" dirty="0">
                <a:latin typeface="Calibri" panose="020F0502020204030204" pitchFamily="34" charset="0"/>
              </a:rPr>
              <a:t> reduced by means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parallel elements</a:t>
            </a:r>
            <a:r>
              <a:rPr lang="en-US" sz="2000" dirty="0">
                <a:latin typeface="Calibri" panose="020F0502020204030204" pitchFamily="34" charset="0"/>
              </a:rPr>
              <a:t> across parts of the circuit which equalize the voltage </a:t>
            </a:r>
            <a:r>
              <a:rPr lang="en-US" sz="2000" dirty="0" smtClean="0">
                <a:latin typeface="Calibri" panose="020F0502020204030204" pitchFamily="34" charset="0"/>
              </a:rPr>
              <a:t>distribution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Avoid very high voltages to ground in several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 failure cases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Cold parallel diodes are probably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incompatible</a:t>
            </a:r>
            <a:r>
              <a:rPr lang="en-US" sz="2000" dirty="0">
                <a:latin typeface="Calibri" panose="020F0502020204030204" pitchFamily="34" charset="0"/>
              </a:rPr>
              <a:t> with the very high expected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radiation dose</a:t>
            </a:r>
            <a:r>
              <a:rPr lang="en-US" sz="2000" dirty="0">
                <a:latin typeface="Calibri" panose="020F0502020204030204" pitchFamily="34" charset="0"/>
              </a:rPr>
              <a:t> in the interaction regions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Proposed solution: </a:t>
            </a:r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Warm parallel diodes </a:t>
            </a:r>
            <a:r>
              <a:rPr lang="en-US" sz="2000" dirty="0">
                <a:latin typeface="Calibri" panose="020F0502020204030204" pitchFamily="34" charset="0"/>
              </a:rPr>
              <a:t>utilizing existing leads of the trim supplies (but needs different connection schemes for Q1/Q3 and Q2a/Q2b)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Back-up solution: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1Ω parallel resistors</a:t>
            </a:r>
            <a:r>
              <a:rPr lang="en-US" sz="2000" dirty="0">
                <a:latin typeface="Calibri" panose="020F0502020204030204" pitchFamily="34" charset="0"/>
              </a:rPr>
              <a:t> (but leakage currents, </a:t>
            </a:r>
            <a:r>
              <a:rPr lang="en-US" sz="2000" dirty="0" err="1">
                <a:latin typeface="Calibri" panose="020F0502020204030204" pitchFamily="34" charset="0"/>
              </a:rPr>
              <a:t>cryo</a:t>
            </a:r>
            <a:r>
              <a:rPr lang="en-US" sz="2000" dirty="0">
                <a:latin typeface="Calibri" panose="020F0502020204030204" pitchFamily="34" charset="0"/>
              </a:rPr>
              <a:t> loads)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924" y="3434392"/>
            <a:ext cx="2571411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No parallel elements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2506" y="3434391"/>
            <a:ext cx="2016703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1 </a:t>
            </a:r>
            <a:r>
              <a:rPr lang="el-GR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Ω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 resistors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980" y="3434391"/>
            <a:ext cx="2016703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Warm diodes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095"/>
            <a:ext cx="3276600" cy="2458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955095"/>
            <a:ext cx="3276600" cy="2458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55095"/>
            <a:ext cx="3276599" cy="24581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72200" y="3868847"/>
            <a:ext cx="2971799" cy="25443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7056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3152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7724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4582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52400" y="4038600"/>
            <a:ext cx="381000" cy="2286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185469" y="4038600"/>
            <a:ext cx="381000" cy="2286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248400" y="4038600"/>
            <a:ext cx="381000" cy="2286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</a:pP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Why do we need parallel elements?</a:t>
            </a:r>
          </a:p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Failure: One CLIQ unit not triggered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10668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Worst-case: CLIQ unit at one end of the circuit is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not triggered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Without parallel elements</a:t>
            </a:r>
            <a:r>
              <a:rPr lang="en-US" dirty="0" smtClean="0">
                <a:latin typeface="Calibri" panose="020F0502020204030204" pitchFamily="34" charset="0"/>
              </a:rPr>
              <a:t>, the voltage to ground just after triggering the CLIQ units reach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3*U</a:t>
            </a:r>
            <a:r>
              <a:rPr lang="en-US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=3 kV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76" y="2670632"/>
            <a:ext cx="4972175" cy="3730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22" y="2670631"/>
            <a:ext cx="4972177" cy="3730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6156" y="2584385"/>
            <a:ext cx="3717244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4-CLIQ system, </a:t>
            </a:r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no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parallel diodes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584385"/>
            <a:ext cx="3717244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4-CLIQ system, 4 parallel diodes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38800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591300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214393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185815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89411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941911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565004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36426" y="6334645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52400" y="2819400"/>
            <a:ext cx="434181" cy="26548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876800" y="2819400"/>
            <a:ext cx="434181" cy="26548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What is CLIQ?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Date Placeholder 3"/>
          <p:cNvSpPr txBox="1">
            <a:spLocks/>
          </p:cNvSpPr>
          <p:nvPr/>
        </p:nvSpPr>
        <p:spPr>
          <a:xfrm>
            <a:off x="2969335" y="619481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B4BFD808-6B56-4447-9401-2398D08EE3C0}" type="datetime1">
              <a:rPr lang="en-US" smtClean="0">
                <a:latin typeface="Calibri" panose="020F0502020204030204" pitchFamily="34" charset="0"/>
              </a:rPr>
              <a:pPr/>
              <a:t>5/19/2016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7" name="Pentagon 36"/>
          <p:cNvSpPr/>
          <p:nvPr/>
        </p:nvSpPr>
        <p:spPr>
          <a:xfrm rot="5400000">
            <a:off x="6799869" y="-124506"/>
            <a:ext cx="1047208" cy="2820220"/>
          </a:xfrm>
          <a:prstGeom prst="homePlate">
            <a:avLst>
              <a:gd name="adj" fmla="val 197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Current change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8" name="Pentagon 37"/>
          <p:cNvSpPr/>
          <p:nvPr/>
        </p:nvSpPr>
        <p:spPr>
          <a:xfrm rot="5400000">
            <a:off x="6717868" y="1042291"/>
            <a:ext cx="1211202" cy="2820215"/>
          </a:xfrm>
          <a:prstGeom prst="homePlate">
            <a:avLst>
              <a:gd name="adj" fmla="val 244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Magnetic 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field change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9" name="Pentagon 38"/>
          <p:cNvSpPr/>
          <p:nvPr/>
        </p:nvSpPr>
        <p:spPr>
          <a:xfrm rot="5400000">
            <a:off x="6759299" y="2249650"/>
            <a:ext cx="1128335" cy="2820215"/>
          </a:xfrm>
          <a:prstGeom prst="homePlate">
            <a:avLst>
              <a:gd name="adj" fmla="val 2931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Coupling losses (Heat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915747" y="5300134"/>
            <a:ext cx="2856435" cy="680075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QUENCH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1" name="Pentagon 40"/>
          <p:cNvSpPr/>
          <p:nvPr/>
        </p:nvSpPr>
        <p:spPr>
          <a:xfrm rot="5400000">
            <a:off x="6822954" y="3351922"/>
            <a:ext cx="1001029" cy="2820215"/>
          </a:xfrm>
          <a:prstGeom prst="homePlate">
            <a:avLst>
              <a:gd name="adj" fmla="val 1862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Temperature rise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99126"/>
            <a:ext cx="4896544" cy="55889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3" name="Straight Connector 42"/>
          <p:cNvCxnSpPr/>
          <p:nvPr/>
        </p:nvCxnSpPr>
        <p:spPr>
          <a:xfrm flipV="1">
            <a:off x="2882544" y="5781716"/>
            <a:ext cx="1977488" cy="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95536" y="5764586"/>
            <a:ext cx="89791" cy="952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ghtning Bolt 44"/>
          <p:cNvSpPr/>
          <p:nvPr/>
        </p:nvSpPr>
        <p:spPr>
          <a:xfrm flipH="1">
            <a:off x="1494389" y="5214855"/>
            <a:ext cx="413314" cy="42284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sp>
        <p:nvSpPr>
          <p:cNvPr id="46" name="Lightning Bolt 45"/>
          <p:cNvSpPr/>
          <p:nvPr/>
        </p:nvSpPr>
        <p:spPr>
          <a:xfrm flipH="1">
            <a:off x="4302701" y="5286863"/>
            <a:ext cx="413314" cy="42284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</a:endParaRPr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8" y="5213015"/>
            <a:ext cx="725779" cy="2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54132" y="5222581"/>
            <a:ext cx="725779" cy="2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H="1">
            <a:off x="2299810" y="2766126"/>
            <a:ext cx="1" cy="315960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ircular Arrow 49"/>
          <p:cNvSpPr/>
          <p:nvPr/>
        </p:nvSpPr>
        <p:spPr>
          <a:xfrm flipH="1">
            <a:off x="562304" y="5635622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Circular Arrow 50"/>
          <p:cNvSpPr/>
          <p:nvPr/>
        </p:nvSpPr>
        <p:spPr>
          <a:xfrm flipH="1">
            <a:off x="936056" y="5635622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Circular Arrow 51"/>
          <p:cNvSpPr/>
          <p:nvPr/>
        </p:nvSpPr>
        <p:spPr>
          <a:xfrm flipH="1">
            <a:off x="1287814" y="5635622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Circular Arrow 52"/>
          <p:cNvSpPr/>
          <p:nvPr/>
        </p:nvSpPr>
        <p:spPr>
          <a:xfrm>
            <a:off x="3010576" y="5602156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ircular Arrow 53"/>
          <p:cNvSpPr/>
          <p:nvPr/>
        </p:nvSpPr>
        <p:spPr>
          <a:xfrm>
            <a:off x="3384328" y="5602156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Circular Arrow 54"/>
          <p:cNvSpPr/>
          <p:nvPr/>
        </p:nvSpPr>
        <p:spPr>
          <a:xfrm>
            <a:off x="3736086" y="5602156"/>
            <a:ext cx="619890" cy="619890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7560" y="4201349"/>
            <a:ext cx="952106" cy="4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897" y="5128412"/>
            <a:ext cx="555452" cy="135187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297" y="5141159"/>
            <a:ext cx="555452" cy="1351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508" y="5141159"/>
            <a:ext cx="555452" cy="1351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2266" y="5141159"/>
            <a:ext cx="555452" cy="135187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8250" y="5141159"/>
            <a:ext cx="555452" cy="135187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44234" y="5141159"/>
            <a:ext cx="555452" cy="13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6" y="2442781"/>
            <a:ext cx="4260176" cy="31960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1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Why does it matter if the pole electrical order is different?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1150203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Depending on the connection of the CLIQ units to the magnets in the circuit, different coil sections will receive different current changes. For MQXF, two options are possible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41" y="2442781"/>
            <a:ext cx="4260176" cy="3196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2362200"/>
            <a:ext cx="3412444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Not optimized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8844" y="2362200"/>
            <a:ext cx="3412444" cy="2909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Optimized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53000" y="5638800"/>
            <a:ext cx="4152900" cy="788894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About 10 times </a:t>
            </a:r>
            <a:r>
              <a:rPr kumimoji="0" 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faster</a:t>
            </a: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heat deposition, AND</a:t>
            </a:r>
            <a:r>
              <a:rPr kumimoji="0" lang="en-US" sz="24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sz="24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more uniform</a:t>
            </a:r>
          </a:p>
        </p:txBody>
      </p:sp>
    </p:spTree>
    <p:extLst>
      <p:ext uri="{BB962C8B-B14F-4D97-AF65-F5344CB8AC3E}">
        <p14:creationId xmlns:p14="http://schemas.microsoft.com/office/powerpoint/2010/main" val="40011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419600"/>
            <a:ext cx="3094910" cy="1064181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 bwMode="auto">
          <a:xfrm>
            <a:off x="6705600" y="523493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391400" y="523493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943600" y="5243599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181600" y="5246295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24" y="4845305"/>
            <a:ext cx="1168979" cy="1168979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 bwMode="auto">
          <a:xfrm>
            <a:off x="6705600" y="555888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391400" y="555888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43600" y="5567551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1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181600" y="5570247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181600" y="587615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943600" y="587615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705600" y="5860640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391400" y="5876151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5943600" y="6198564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181600" y="6198564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391400" y="6198564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705600" y="6198564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/>
          <a:stretch/>
        </p:blipFill>
        <p:spPr>
          <a:xfrm>
            <a:off x="5410200" y="2010462"/>
            <a:ext cx="3559076" cy="24414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Is there a quick rule to determine whether a configuration is optimized?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1066800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1150203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Indeed!</a:t>
            </a:r>
          </a:p>
          <a:p>
            <a:pPr marL="0" lvl="1" indent="0"/>
            <a:r>
              <a:rPr lang="en-US" b="1" dirty="0" smtClean="0">
                <a:latin typeface="Calibri" panose="020F0502020204030204" pitchFamily="34" charset="0"/>
              </a:rPr>
              <a:t>Poles that are physically adjacent must receive opposite </a:t>
            </a:r>
            <a:r>
              <a:rPr lang="en-US" b="1" dirty="0" err="1" smtClean="0">
                <a:latin typeface="Calibri" panose="020F0502020204030204" pitchFamily="34" charset="0"/>
              </a:rPr>
              <a:t>dI</a:t>
            </a:r>
            <a:r>
              <a:rPr lang="en-US" b="1" dirty="0" smtClean="0">
                <a:latin typeface="Calibri" panose="020F0502020204030204" pitchFamily="34" charset="0"/>
              </a:rPr>
              <a:t>/</a:t>
            </a:r>
            <a:r>
              <a:rPr lang="en-US" b="1" dirty="0" err="1" smtClean="0">
                <a:latin typeface="Calibri" panose="020F0502020204030204" pitchFamily="34" charset="0"/>
              </a:rPr>
              <a:t>dt.</a:t>
            </a:r>
            <a:endParaRPr lang="en-US" b="1" dirty="0" smtClean="0">
              <a:latin typeface="Calibri" panose="020F0502020204030204" pitchFamily="34" charset="0"/>
            </a:endParaRPr>
          </a:p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Some examples: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8072664" y="2130041"/>
            <a:ext cx="309336" cy="30933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172200" y="3805464"/>
            <a:ext cx="309336" cy="30933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72200" y="2127920"/>
            <a:ext cx="309336" cy="309336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072664" y="3805464"/>
            <a:ext cx="309336" cy="309336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" y="2455130"/>
            <a:ext cx="3094910" cy="1064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" y="3886200"/>
            <a:ext cx="3094910" cy="106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2" y="5257800"/>
            <a:ext cx="3124200" cy="966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67420"/>
            <a:ext cx="1168979" cy="11689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5156584"/>
            <a:ext cx="1168979" cy="1168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99084"/>
            <a:ext cx="631113" cy="63111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1219200" y="327046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219200" y="592771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219200" y="469280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anose="020F0502020204030204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916208" y="3270461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940378" y="469280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916208" y="5927713"/>
            <a:ext cx="304800" cy="304800"/>
          </a:xfrm>
          <a:prstGeom prst="ellipse">
            <a:avLst/>
          </a:prstGeom>
          <a:solidFill>
            <a:srgbClr val="FF535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 panose="020F0502020204030204" pitchFamily="34" charset="0"/>
              </a:rPr>
              <a:t>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632266" y="3279129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627860" y="4692803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27860" y="5927713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44883" y="3281825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467958" y="4698859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467958" y="5927713"/>
            <a:ext cx="304800" cy="30480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18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Wouldn’t adding an EE system help?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67958" y="8382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 addition of a 50 m</a:t>
            </a:r>
            <a:r>
              <a:rPr lang="el-GR" dirty="0" smtClean="0">
                <a:latin typeface="Calibri" panose="020F0502020204030204" pitchFamily="34" charset="0"/>
              </a:rPr>
              <a:t>Ω</a:t>
            </a:r>
            <a:r>
              <a:rPr lang="en-US" dirty="0" smtClean="0">
                <a:latin typeface="Calibri" panose="020F0502020204030204" pitchFamily="34" charset="0"/>
              </a:rPr>
              <a:t> EE system decreases the hot-spot temperature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only by a few degrees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On the other hand, the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peak voltage to ground</a:t>
            </a:r>
            <a:r>
              <a:rPr lang="en-US" dirty="0" smtClean="0">
                <a:latin typeface="Calibri" panose="020F0502020204030204" pitchFamily="34" charset="0"/>
              </a:rPr>
              <a:t> is increased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7924" y="3124201"/>
            <a:ext cx="2340000" cy="3671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4-CLIQ +</a:t>
            </a:r>
            <a:r>
              <a:rPr lang="en-US" sz="20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OutQH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12506" y="3124200"/>
            <a:ext cx="2340000" cy="3671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4-CLIQ +</a:t>
            </a:r>
            <a:r>
              <a:rPr lang="en-US" sz="20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OutQH</a:t>
            </a:r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+EE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9979" y="3124200"/>
            <a:ext cx="2340000" cy="367147"/>
          </a:xfrm>
          <a:prstGeom prst="rect">
            <a:avLst/>
          </a:prstGeom>
          <a:solidFill>
            <a:schemeClr val="bg1"/>
          </a:solidFill>
          <a:ln w="25400">
            <a:solidFill>
              <a:srgbClr val="00279F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OutQH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 +EE</a:t>
            </a:r>
            <a:endParaRPr lang="en-GB" sz="20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095"/>
            <a:ext cx="3276599" cy="2458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955095"/>
            <a:ext cx="3276599" cy="24581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55095"/>
            <a:ext cx="3276599" cy="24581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67056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73152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7724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Q2b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458200" y="6262179"/>
            <a:ext cx="4572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Q3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7161" y="3577900"/>
            <a:ext cx="1202276" cy="377195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±500 V</a:t>
            </a:r>
            <a:endParaRPr lang="en-GB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06081" y="3577747"/>
            <a:ext cx="1202276" cy="377195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1100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endParaRPr lang="en-GB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09757" y="3577746"/>
            <a:ext cx="1202276" cy="377195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-800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endParaRPr lang="en-GB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Proposed QH connection scheme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5983069" y="838200"/>
            <a:ext cx="305933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Connection scheme that compensates the voltages induced by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CLIQ</a:t>
            </a:r>
            <a:r>
              <a:rPr lang="en-US" sz="1800" dirty="0" smtClean="0">
                <a:latin typeface="Calibri" panose="020F0502020204030204" pitchFamily="34" charset="0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QH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</a:rPr>
              <a:t>For </a:t>
            </a:r>
            <a:r>
              <a:rPr lang="en-US" sz="1800" u="sng" dirty="0" smtClean="0">
                <a:latin typeface="Calibri" panose="020F0502020204030204" pitchFamily="34" charset="0"/>
              </a:rPr>
              <a:t>inner</a:t>
            </a:r>
            <a:r>
              <a:rPr lang="en-US" sz="1800" dirty="0" smtClean="0">
                <a:latin typeface="Calibri" panose="020F0502020204030204" pitchFamily="34" charset="0"/>
              </a:rPr>
              <a:t> quench heaters, option to </a:t>
            </a:r>
            <a:r>
              <a:rPr lang="en-US" sz="1800" u="sng" dirty="0" smtClean="0">
                <a:latin typeface="Calibri" panose="020F0502020204030204" pitchFamily="34" charset="0"/>
              </a:rPr>
              <a:t>power each strip individually</a:t>
            </a:r>
            <a:r>
              <a:rPr lang="en-US" sz="1800" dirty="0" smtClean="0">
                <a:latin typeface="Calibri" panose="020F0502020204030204" pitchFamily="34" charset="0"/>
              </a:rPr>
              <a:t> (increased deposited power density, but more inner QH supplies needed, 4→8 per magnet)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9" y="1853092"/>
            <a:ext cx="4163044" cy="4163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3877335">
            <a:off x="4888262" y="2888715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5400000">
            <a:off x="5082077" y="3567592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9195718">
            <a:off x="3827281" y="5939936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0800000">
            <a:off x="3151375" y="6112163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0800000">
            <a:off x="2519257" y="6112163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0800000">
            <a:off x="3151375" y="1635535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0800000">
            <a:off x="2519257" y="1635534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5400000">
            <a:off x="5082077" y="4177192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514012" y="3567592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5400000">
            <a:off x="514012" y="4177192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9195718">
            <a:off x="1825790" y="1832002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17742119">
            <a:off x="700268" y="2881668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17742119">
            <a:off x="4889437" y="4866345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3877335">
            <a:off x="697162" y="4850448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721712">
            <a:off x="1805711" y="5946790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1721712">
            <a:off x="3820223" y="1822009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9195718">
            <a:off x="2348710" y="2793084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9195718">
            <a:off x="3263109" y="4951662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219873">
            <a:off x="3181717" y="2769157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1219873">
            <a:off x="2381137" y="4975589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17436979">
            <a:off x="1708068" y="3484367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 rot="17436979">
            <a:off x="3951644" y="4186943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4299880">
            <a:off x="3942646" y="3465151"/>
            <a:ext cx="533400" cy="1524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4299880">
            <a:off x="1699072" y="4179305"/>
            <a:ext cx="533400" cy="152400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441" y="3412959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24977" y="4022559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050" y="264216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24976" y="341295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63" y="4022559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06312" y="129540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38400" y="617714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62777" y="617714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32842" y="1311624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LF3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3432" y="265721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3392" y="4827562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29880" y="1435479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17837" y="6071246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64253" y="1487505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90381" y="608282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52397" y="4887672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HF4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48138" y="338012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65772" y="401206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IN1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59560" y="2924908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88388" y="4591590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IN2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33646" y="4601663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IN3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48138" y="4020492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07432" y="3438022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IN4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2842" y="2934981"/>
            <a:ext cx="67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IN3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58" name="Straight Connector 57"/>
          <p:cNvCxnSpPr>
            <a:stCxn id="9" idx="2"/>
            <a:endCxn id="17" idx="0"/>
          </p:cNvCxnSpPr>
          <p:nvPr/>
        </p:nvCxnSpPr>
        <p:spPr bwMode="auto">
          <a:xfrm flipH="1">
            <a:off x="856912" y="3643792"/>
            <a:ext cx="4415665" cy="609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339933"/>
            </a:solidFill>
            <a:prstDash val="solid"/>
            <a:round/>
            <a:headEnd type="oval" w="lg" len="lg"/>
            <a:tailEnd type="oval" w="lg" len="lg"/>
          </a:ln>
          <a:effectLst/>
        </p:spPr>
      </p:cxnSp>
      <p:cxnSp>
        <p:nvCxnSpPr>
          <p:cNvPr id="59" name="Straight Connector 58"/>
          <p:cNvCxnSpPr>
            <a:endCxn id="21" idx="0"/>
          </p:cNvCxnSpPr>
          <p:nvPr/>
        </p:nvCxnSpPr>
        <p:spPr bwMode="auto">
          <a:xfrm flipH="1">
            <a:off x="1032709" y="3042275"/>
            <a:ext cx="4070723" cy="185171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oval" w="lg" len="lg"/>
            <a:tailEnd type="oval" w="lg" len="lg"/>
          </a:ln>
          <a:effectLst/>
        </p:spPr>
      </p:cxnSp>
      <p:cxnSp>
        <p:nvCxnSpPr>
          <p:cNvPr id="60" name="Straight Connector 59"/>
          <p:cNvCxnSpPr>
            <a:stCxn id="48" idx="3"/>
            <a:endCxn id="49" idx="1"/>
          </p:cNvCxnSpPr>
          <p:nvPr/>
        </p:nvCxnSpPr>
        <p:spPr bwMode="auto">
          <a:xfrm flipH="1">
            <a:off x="1965772" y="3580183"/>
            <a:ext cx="2253389" cy="6319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dash"/>
            <a:round/>
            <a:headEnd type="oval" w="lg" len="lg"/>
            <a:tailEnd type="oval" w="lg" len="lg"/>
          </a:ln>
          <a:effectLst/>
        </p:spPr>
      </p:cxn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0" y="5867400"/>
            <a:ext cx="17077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sz="1600" i="1" dirty="0" smtClean="0">
                <a:latin typeface="Calibri" panose="020F0502020204030204" pitchFamily="34" charset="0"/>
              </a:rPr>
              <a:t>Only a quarter of the circuits shown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44490" y="838200"/>
            <a:ext cx="5778929" cy="454417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Each QH supply is connected to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 strips in series</a:t>
            </a:r>
            <a:endParaRPr kumimoji="0" lang="en-US" sz="2000" b="1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6061135" y="3620560"/>
            <a:ext cx="2974869" cy="2850773"/>
          </a:xfrm>
          <a:prstGeom prst="rect">
            <a:avLst/>
          </a:prstGeom>
          <a:solidFill>
            <a:schemeClr val="bg1"/>
          </a:solidFill>
          <a:ln>
            <a:solidFill>
              <a:srgbClr val="00279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Standard LHC quench heater power supply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Charging voltage: </a:t>
            </a:r>
            <a:r>
              <a:rPr kumimoji="0" lang="en-US" sz="2000" i="0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900 V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Voltage to ground: ±450 V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Capacitance: </a:t>
            </a:r>
            <a:r>
              <a:rPr kumimoji="0" lang="en-US" sz="2000" i="0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7.05 mF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Note: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2x 450 V, 14.1 mF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modules in series</a:t>
            </a:r>
            <a:endParaRPr kumimoji="0" lang="en-US" sz="2000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Worst-case analysis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52401" y="944940"/>
            <a:ext cx="88899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The probability of particularly dangerous failure cases can be almost nullified by implementing the proposed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mitigations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0" lvl="1" indent="0"/>
            <a:endParaRPr lang="en-US" dirty="0" smtClean="0">
              <a:latin typeface="Calibri" panose="020F0502020204030204" pitchFamily="34" charset="0"/>
            </a:endParaRPr>
          </a:p>
          <a:p>
            <a:pPr marL="0" lvl="1" indent="0"/>
            <a:r>
              <a:rPr lang="en-US" dirty="0" smtClean="0">
                <a:latin typeface="Calibri" panose="020F0502020204030204" pitchFamily="34" charset="0"/>
              </a:rPr>
              <a:t>In the remaining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“realistic” failure cases</a:t>
            </a:r>
            <a:r>
              <a:rPr lang="en-US" dirty="0" smtClean="0">
                <a:latin typeface="Calibri" panose="020F0502020204030204" pitchFamily="34" charset="0"/>
              </a:rPr>
              <a:t>, the worst-case analysis yields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09010"/>
              </p:ext>
            </p:extLst>
          </p:nvPr>
        </p:nvGraphicFramePr>
        <p:xfrm>
          <a:off x="119742" y="2819400"/>
          <a:ext cx="8922657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891">
                  <a:extLst>
                    <a:ext uri="{9D8B030D-6E8A-4147-A177-3AD203B41FA5}">
                      <a16:colId xmlns="" xmlns:a16="http://schemas.microsoft.com/office/drawing/2014/main" val="2417908785"/>
                    </a:ext>
                  </a:extLst>
                </a:gridCol>
                <a:gridCol w="2872946">
                  <a:extLst>
                    <a:ext uri="{9D8B030D-6E8A-4147-A177-3AD203B41FA5}">
                      <a16:colId xmlns="" xmlns:a16="http://schemas.microsoft.com/office/drawing/2014/main" val="91577100"/>
                    </a:ext>
                  </a:extLst>
                </a:gridCol>
                <a:gridCol w="2281820">
                  <a:extLst>
                    <a:ext uri="{9D8B030D-6E8A-4147-A177-3AD203B41FA5}">
                      <a16:colId xmlns="" xmlns:a16="http://schemas.microsoft.com/office/drawing/2014/main" val="617076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Q2a/Q2b (7.15 m)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Q1/Q3 (4.2 m)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596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hot-spot temperature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320 K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320 K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5795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voltage to ground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520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430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277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coil-to-QH voltage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520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430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054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mid-plane voltage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500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400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83933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layer-to-layer voltage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500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340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413879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Peak turn-to-turn voltage*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  50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  30 V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057521"/>
                  </a:ext>
                </a:extLst>
              </a:tr>
              <a:tr h="198120">
                <a:tc gridSpan="3"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* Currently in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the process of refining these values. Updated results expected soon.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885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"/>
            <a:ext cx="487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92163" y="169780"/>
            <a:ext cx="6827837" cy="5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Outline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792163" y="675752"/>
            <a:ext cx="68278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101" name="Picture 10" descr="2011-10-04_logoHiLumi561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42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52400" y="1033820"/>
            <a:ext cx="88900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01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Powering scheme and Quench protection system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Circuit analysis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CLIQ configuration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Quench heater connection scheme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Worst-case analysis</a:t>
            </a:r>
          </a:p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Analysis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of the MQXFS01 quench protection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tests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Heater minimum power density to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quench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(G. Chlachidze)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Measured and simulated heater delays (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G.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Chlachidze, T. Salmi &amp; S. Izquierdo-Bermudez, J. Rysti)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Dynamic effects during the decays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(G. Chlachidze,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V. Marinozzi)</a:t>
            </a:r>
          </a:p>
          <a:p>
            <a:pPr marL="857250" lvl="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Energy extraction decays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Next steps &amp; conclusions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Data\Microsoft\Templates\LBNL.pot</Template>
  <TotalTime>37936</TotalTime>
  <Pages>1</Pages>
  <Words>5936</Words>
  <Application>Microsoft Office PowerPoint</Application>
  <PresentationFormat>On-screen Show (4:3)</PresentationFormat>
  <Paragraphs>1514</Paragraphs>
  <Slides>66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Times New Roman</vt:lpstr>
      <vt:lpstr>Wingdings</vt:lpstr>
      <vt:lpstr>LBNL</vt:lpstr>
      <vt:lpstr>1_Thème Office</vt:lpstr>
      <vt:lpstr>MQXF quench protection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or 2 circuits – Advantages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LBNL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studies for triplet powering and protection</dc:title>
  <dc:subject>Berkeley Lab Generic Presentation</dc:subject>
  <dc:creator>Ravaioli, Emmanuele</dc:creator>
  <cp:keywords>Presentation Generic</cp:keywords>
  <cp:lastModifiedBy>Emmanuele</cp:lastModifiedBy>
  <cp:revision>2313</cp:revision>
  <cp:lastPrinted>2016-01-20T19:00:08Z</cp:lastPrinted>
  <dcterms:created xsi:type="dcterms:W3CDTF">2004-10-30T19:36:16Z</dcterms:created>
  <dcterms:modified xsi:type="dcterms:W3CDTF">2016-05-19T17:15:38Z</dcterms:modified>
</cp:coreProperties>
</file>