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69" r:id="rId2"/>
    <p:sldId id="261" r:id="rId3"/>
    <p:sldId id="267" r:id="rId4"/>
    <p:sldId id="268" r:id="rId5"/>
    <p:sldId id="262" r:id="rId6"/>
    <p:sldId id="263" r:id="rId7"/>
    <p:sldId id="264" r:id="rId8"/>
    <p:sldId id="265" r:id="rId9"/>
    <p:sldId id="266" r:id="rId10"/>
    <p:sldId id="259" r:id="rId11"/>
    <p:sldId id="257"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5"/>
    <p:restoredTop sz="72804"/>
  </p:normalViewPr>
  <p:slideViewPr>
    <p:cSldViewPr snapToGrid="0" snapToObjects="1">
      <p:cViewPr varScale="1">
        <p:scale>
          <a:sx n="72" d="100"/>
          <a:sy n="72" d="100"/>
        </p:scale>
        <p:origin x="7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26DFE-6075-8341-8B1C-AD2D82B6A557}" type="datetimeFigureOut">
              <a:rPr lang="en-US" smtClean="0"/>
              <a:t>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3CE7E-4A6E-2243-8185-C4592AC61172}" type="slidenum">
              <a:rPr lang="en-US" smtClean="0"/>
              <a:t>‹#›</a:t>
            </a:fld>
            <a:endParaRPr lang="en-US"/>
          </a:p>
        </p:txBody>
      </p:sp>
    </p:spTree>
    <p:extLst>
      <p:ext uri="{BB962C8B-B14F-4D97-AF65-F5344CB8AC3E}">
        <p14:creationId xmlns:p14="http://schemas.microsoft.com/office/powerpoint/2010/main" val="1895740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“Hi, I am not a safety professional, I am a customer</a:t>
            </a:r>
            <a:r>
              <a:rPr lang="en-US" sz="1200" dirty="0" smtClean="0"/>
              <a:t>.”  </a:t>
            </a:r>
          </a:p>
          <a:p>
            <a:r>
              <a:rPr lang="en-US" sz="1200" dirty="0" smtClean="0"/>
              <a:t>However</a:t>
            </a:r>
            <a:r>
              <a:rPr lang="en-US" sz="1200" baseline="0" dirty="0" smtClean="0"/>
              <a:t> I did stay at a Holiday Inn Select.</a:t>
            </a:r>
            <a:endParaRPr lang="en-US" sz="1200" dirty="0" smtClean="0"/>
          </a:p>
          <a:p>
            <a:r>
              <a:rPr lang="en-US" sz="1200" dirty="0" smtClean="0"/>
              <a:t>I have been working with high-powered lasers for over 20 years.</a:t>
            </a:r>
          </a:p>
          <a:p>
            <a:r>
              <a:rPr lang="en-US" sz="1200" dirty="0" smtClean="0"/>
              <a:t>And I have notice a few</a:t>
            </a:r>
            <a:r>
              <a:rPr lang="en-US" sz="1200" baseline="0" dirty="0" smtClean="0"/>
              <a:t> things over the years.</a:t>
            </a:r>
            <a:endParaRPr lang="en-US" sz="1200" dirty="0" smtClean="0"/>
          </a:p>
          <a:p>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“The majority of accidences result from carelessness that accompanies familiarity.”  –Ken Barat, LBNL.</a:t>
            </a:r>
            <a:r>
              <a:rPr lang="en-US" sz="2000" dirty="0" smtClean="0">
                <a:effectLst/>
              </a:rPr>
              <a:t> </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B063CE7E-4A6E-2243-8185-C4592AC61172}" type="slidenum">
              <a:rPr lang="en-US" smtClean="0"/>
              <a:t>2</a:t>
            </a:fld>
            <a:endParaRPr lang="en-US"/>
          </a:p>
        </p:txBody>
      </p:sp>
    </p:spTree>
    <p:extLst>
      <p:ext uri="{BB962C8B-B14F-4D97-AF65-F5344CB8AC3E}">
        <p14:creationId xmlns:p14="http://schemas.microsoft.com/office/powerpoint/2010/main" val="1937159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DOE Energy Facility Contractors Group (EFCOG) Laser Safety Task Group (LSTG) is currently producing a guidance document on reflective laser protective eyewear (R-LPE).  The LSTG is looking for safety community input on this document. If you would like to comment or advise on this subject, please contact Jamie Santucci or Jamie King</a:t>
            </a:r>
          </a:p>
          <a:p>
            <a:endParaRPr lang="en-US" dirty="0"/>
          </a:p>
        </p:txBody>
      </p:sp>
      <p:sp>
        <p:nvSpPr>
          <p:cNvPr id="4" name="Slide Number Placeholder 3"/>
          <p:cNvSpPr>
            <a:spLocks noGrp="1"/>
          </p:cNvSpPr>
          <p:nvPr>
            <p:ph type="sldNum" sz="quarter" idx="10"/>
          </p:nvPr>
        </p:nvSpPr>
        <p:spPr/>
        <p:txBody>
          <a:bodyPr/>
          <a:lstStyle/>
          <a:p>
            <a:fld id="{B063CE7E-4A6E-2243-8185-C4592AC61172}" type="slidenum">
              <a:rPr lang="en-US" smtClean="0"/>
              <a:t>11</a:t>
            </a:fld>
            <a:endParaRPr lang="en-US"/>
          </a:p>
        </p:txBody>
      </p:sp>
    </p:spTree>
    <p:extLst>
      <p:ext uri="{BB962C8B-B14F-4D97-AF65-F5344CB8AC3E}">
        <p14:creationId xmlns:p14="http://schemas.microsoft.com/office/powerpoint/2010/main" val="164003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there are no questions or comments, I will fill the rest of my time slot with a dry reading from ANSI Z136 which I will call “Safety First, Safety Always”.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ANSI Z136.1-2007</a:t>
            </a:r>
          </a:p>
          <a:p>
            <a:r>
              <a:rPr lang="en-US" sz="1200" b="1" kern="1200" dirty="0" smtClean="0">
                <a:solidFill>
                  <a:schemeClr val="tx1"/>
                </a:solidFill>
                <a:effectLst/>
                <a:latin typeface="+mn-lt"/>
                <a:ea typeface="+mn-ea"/>
                <a:cs typeface="+mn-cs"/>
              </a:rPr>
              <a:t>4.6.2.1 Eye Protection (Class 3B or Class 4). </a:t>
            </a:r>
            <a:r>
              <a:rPr lang="en-US" sz="1200" kern="1200" dirty="0" smtClean="0">
                <a:solidFill>
                  <a:schemeClr val="tx1"/>
                </a:solidFill>
                <a:effectLst/>
                <a:latin typeface="+mn-lt"/>
                <a:ea typeface="+mn-ea"/>
                <a:cs typeface="+mn-cs"/>
              </a:rPr>
              <a:t>Eye protection devices which are specifically designed for protection against radiation from Class 3B lasers or laser systems should be administratively required within the NHZ and their use enforced when engineering or other procedural and administrative controls are inadequate to eliminate potential exposure in excess of the applicable MPE. </a:t>
            </a:r>
            <a:endParaRPr lang="en-US" dirty="0" smtClean="0"/>
          </a:p>
          <a:p>
            <a:r>
              <a:rPr lang="en-US" sz="1200" kern="1200" dirty="0" smtClean="0">
                <a:solidFill>
                  <a:schemeClr val="tx1"/>
                </a:solidFill>
                <a:effectLst/>
                <a:latin typeface="+mn-lt"/>
                <a:ea typeface="+mn-ea"/>
                <a:cs typeface="+mn-cs"/>
              </a:rPr>
              <a:t>Eye protection devices which are specifically designed for protection against radiation from Class 4 lasers or laser systems shall be administratively required and their use enforced when engineering or other procedural and administrative controls are inadequate to eliminate potential exposure in excess of the applicable MPE. </a:t>
            </a:r>
            <a:endParaRPr lang="en-US" dirty="0" smtClean="0"/>
          </a:p>
          <a:p>
            <a:r>
              <a:rPr lang="en-US" sz="1200" kern="1200" dirty="0" smtClean="0">
                <a:solidFill>
                  <a:schemeClr val="tx1"/>
                </a:solidFill>
                <a:effectLst/>
                <a:latin typeface="+mn-lt"/>
                <a:ea typeface="+mn-ea"/>
                <a:cs typeface="+mn-cs"/>
              </a:rPr>
              <a:t>Laser protective eyewear is usually not required for Class 2 or Class 3R lasers or laser systems except in conditions where intentional long-term (&gt; 0.25 s) direct viewing is required. </a:t>
            </a:r>
            <a:endParaRPr lang="en-US" dirty="0" smtClean="0"/>
          </a:p>
          <a:p>
            <a:r>
              <a:rPr lang="en-US" sz="1200" kern="1200" dirty="0" smtClean="0">
                <a:solidFill>
                  <a:schemeClr val="tx1"/>
                </a:solidFill>
                <a:effectLst/>
                <a:latin typeface="+mn-lt"/>
                <a:ea typeface="+mn-ea"/>
                <a:cs typeface="+mn-cs"/>
              </a:rPr>
              <a:t>Laser protective eyewear may include goggles, face shields, spectacles, or prescription eyewear using special filter materials or reflective coatings (or a combination of both) to reduce the potential ocular exposure below the applicable MPE. </a:t>
            </a:r>
            <a:endParaRPr lang="en-US" dirty="0" smtClean="0"/>
          </a:p>
          <a:p>
            <a:r>
              <a:rPr lang="en-US" sz="1200" kern="1200" dirty="0" smtClean="0">
                <a:solidFill>
                  <a:schemeClr val="tx1"/>
                </a:solidFill>
                <a:effectLst/>
                <a:latin typeface="+mn-lt"/>
                <a:ea typeface="+mn-ea"/>
                <a:cs typeface="+mn-cs"/>
              </a:rPr>
              <a:t>Laser protective eyewear shall be specifically selected to withstand either direct or diffusely scattered beams depending upon the anticipated circumstances of exposure. In this case, the protective filter shall exhibit a damage threshold for a specified exposure time, typically 10 seconds (see Appendix C). The eyewear shall be used in a manner so that the damage threshold is not exceeded in the “worst case” exposure scenario. Important in the selection of laser protective eyewear is the factor of flammability (see ANSI Z87.1-2003, American National Standard for Occupational and Educational Personal Eye and Face Protection Devices, or the latest revision thereof). </a:t>
            </a:r>
            <a:endParaRPr lang="en-US" dirty="0" smtClean="0"/>
          </a:p>
          <a:p>
            <a:r>
              <a:rPr lang="en-US" sz="1200" kern="1200" dirty="0" smtClean="0">
                <a:solidFill>
                  <a:schemeClr val="tx1"/>
                </a:solidFill>
                <a:effectLst/>
                <a:latin typeface="+mn-lt"/>
                <a:ea typeface="+mn-ea"/>
                <a:cs typeface="+mn-cs"/>
              </a:rPr>
              <a:t>Recent studies have indicated that existing laser eye protective filters (plastic, glass, interference, or hybrid filters) often exhibit non-linear effects such as </a:t>
            </a:r>
            <a:r>
              <a:rPr lang="en-US" sz="1200" kern="1200" dirty="0" err="1" smtClean="0">
                <a:solidFill>
                  <a:schemeClr val="tx1"/>
                </a:solidFill>
                <a:effectLst/>
                <a:latin typeface="+mn-lt"/>
                <a:ea typeface="+mn-ea"/>
                <a:cs typeface="+mn-cs"/>
              </a:rPr>
              <a:t>saturable</a:t>
            </a:r>
            <a:r>
              <a:rPr lang="en-US" sz="1200" kern="1200" dirty="0" smtClean="0">
                <a:solidFill>
                  <a:schemeClr val="tx1"/>
                </a:solidFill>
                <a:effectLst/>
                <a:latin typeface="+mn-lt"/>
                <a:ea typeface="+mn-ea"/>
                <a:cs typeface="+mn-cs"/>
              </a:rPr>
              <a:t> absorption when exposed to ultrashort (e.g., femtosecond) pulse durations. Laser users should request test data from laser eyewear manufacturers.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63CE7E-4A6E-2243-8185-C4592AC61172}" type="slidenum">
              <a:rPr lang="en-US" smtClean="0"/>
              <a:t>12</a:t>
            </a:fld>
            <a:endParaRPr lang="en-US"/>
          </a:p>
        </p:txBody>
      </p:sp>
    </p:spTree>
    <p:extLst>
      <p:ext uri="{BB962C8B-B14F-4D97-AF65-F5344CB8AC3E}">
        <p14:creationId xmlns:p14="http://schemas.microsoft.com/office/powerpoint/2010/main" val="107426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an experimenter and a laser operator (LO), I understand the importance of knowing where the beam is and being aware of all stray reflections.  I know how to mitigate stray reflections by; keeping the beam in one horizontal plane, using beam blocks &amp; dumps, removing watches, jewelry, ID </a:t>
            </a:r>
            <a:r>
              <a:rPr lang="en-US" sz="1200" kern="1200" dirty="0" err="1" smtClean="0">
                <a:solidFill>
                  <a:schemeClr val="tx1"/>
                </a:solidFill>
                <a:effectLst/>
                <a:latin typeface="+mn-lt"/>
                <a:ea typeface="+mn-ea"/>
                <a:cs typeface="+mn-cs"/>
              </a:rPr>
              <a:t>bages</a:t>
            </a:r>
            <a:r>
              <a:rPr lang="en-US" sz="1200" kern="1200" dirty="0" smtClean="0">
                <a:solidFill>
                  <a:schemeClr val="tx1"/>
                </a:solidFill>
                <a:effectLst/>
                <a:latin typeface="+mn-lt"/>
                <a:ea typeface="+mn-ea"/>
                <a:cs typeface="+mn-cs"/>
              </a:rPr>
              <a:t>, and being careful with tools near the beam.  </a:t>
            </a:r>
          </a:p>
        </p:txBody>
      </p:sp>
      <p:sp>
        <p:nvSpPr>
          <p:cNvPr id="4" name="Slide Number Placeholder 3"/>
          <p:cNvSpPr>
            <a:spLocks noGrp="1"/>
          </p:cNvSpPr>
          <p:nvPr>
            <p:ph type="sldNum" sz="quarter" idx="10"/>
          </p:nvPr>
        </p:nvSpPr>
        <p:spPr/>
        <p:txBody>
          <a:bodyPr/>
          <a:lstStyle/>
          <a:p>
            <a:fld id="{B063CE7E-4A6E-2243-8185-C4592AC61172}" type="slidenum">
              <a:rPr lang="en-US" smtClean="0"/>
              <a:t>3</a:t>
            </a:fld>
            <a:endParaRPr lang="en-US"/>
          </a:p>
        </p:txBody>
      </p:sp>
    </p:spTree>
    <p:extLst>
      <p:ext uri="{BB962C8B-B14F-4D97-AF65-F5344CB8AC3E}">
        <p14:creationId xmlns:p14="http://schemas.microsoft.com/office/powerpoint/2010/main" val="18887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Being a safe LO I am aware that transmitting optics can also reflect &amp; reflecting optics can also transmit.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usually LOs do not think about the reflections of the LPE (Laser Protective Eyewear) on their face. (take off things as each is mentioned).</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B063CE7E-4A6E-2243-8185-C4592AC61172}" type="slidenum">
              <a:rPr lang="en-US" smtClean="0"/>
              <a:t>4</a:t>
            </a:fld>
            <a:endParaRPr lang="en-US"/>
          </a:p>
        </p:txBody>
      </p:sp>
    </p:spTree>
    <p:extLst>
      <p:ext uri="{BB962C8B-B14F-4D97-AF65-F5344CB8AC3E}">
        <p14:creationId xmlns:p14="http://schemas.microsoft.com/office/powerpoint/2010/main" val="123153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Most laser eye accidents involve a specular reflection.</a:t>
            </a:r>
          </a:p>
          <a:p>
            <a:r>
              <a:rPr lang="en-US" sz="1200" kern="1200" dirty="0" smtClean="0">
                <a:solidFill>
                  <a:schemeClr val="tx1"/>
                </a:solidFill>
                <a:effectLst/>
                <a:latin typeface="+mn-lt"/>
                <a:ea typeface="+mn-ea"/>
                <a:cs typeface="+mn-cs"/>
              </a:rPr>
              <a:t>e.g. April 2003, UC Berkeley campus, During alignment of the laser's </a:t>
            </a:r>
            <a:r>
              <a:rPr lang="en-US" sz="1200" kern="1200" dirty="0" err="1" smtClean="0">
                <a:solidFill>
                  <a:schemeClr val="tx1"/>
                </a:solidFill>
                <a:effectLst/>
                <a:latin typeface="+mn-lt"/>
                <a:ea typeface="+mn-ea"/>
                <a:cs typeface="+mn-cs"/>
              </a:rPr>
              <a:t>Nd:YAG</a:t>
            </a:r>
            <a:r>
              <a:rPr lang="en-US" sz="1200" kern="1200" dirty="0" smtClean="0">
                <a:solidFill>
                  <a:schemeClr val="tx1"/>
                </a:solidFill>
                <a:effectLst/>
                <a:latin typeface="+mn-lt"/>
                <a:ea typeface="+mn-ea"/>
                <a:cs typeface="+mn-cs"/>
              </a:rPr>
              <a:t> beam, a graduate student was struck in the eye by a specular reflection (a stray beam).</a:t>
            </a:r>
          </a:p>
          <a:p>
            <a:r>
              <a:rPr lang="en-US" sz="1200" kern="1200" dirty="0" smtClean="0">
                <a:solidFill>
                  <a:schemeClr val="tx1"/>
                </a:solidFill>
                <a:effectLst/>
                <a:latin typeface="+mn-lt"/>
                <a:ea typeface="+mn-ea"/>
                <a:cs typeface="+mn-cs"/>
              </a:rPr>
              <a:t>R-LPE by design, reflects in a specular way.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B063CE7E-4A6E-2243-8185-C4592AC61172}" type="slidenum">
              <a:rPr lang="en-US" smtClean="0"/>
              <a:t>5</a:t>
            </a:fld>
            <a:endParaRPr lang="en-US"/>
          </a:p>
        </p:txBody>
      </p:sp>
    </p:spTree>
    <p:extLst>
      <p:ext uri="{BB962C8B-B14F-4D97-AF65-F5344CB8AC3E}">
        <p14:creationId xmlns:p14="http://schemas.microsoft.com/office/powerpoint/2010/main" val="102874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more and more labs using multiple wavelengths, R-LPE are here to stay.</a:t>
            </a:r>
          </a:p>
          <a:p>
            <a:r>
              <a:rPr lang="en-US" sz="1200" kern="1200" dirty="0" smtClean="0">
                <a:solidFill>
                  <a:schemeClr val="tx1"/>
                </a:solidFill>
                <a:effectLst/>
                <a:latin typeface="+mn-lt"/>
                <a:ea typeface="+mn-ea"/>
                <a:cs typeface="+mn-cs"/>
              </a:rPr>
              <a:t>R-LPE have become very useful for users that want to be protected from multiple wavelengths yet still benefit from high VLT.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B063CE7E-4A6E-2243-8185-C4592AC61172}" type="slidenum">
              <a:rPr lang="en-US" smtClean="0"/>
              <a:t>6</a:t>
            </a:fld>
            <a:endParaRPr lang="en-US"/>
          </a:p>
        </p:txBody>
      </p:sp>
    </p:spTree>
    <p:extLst>
      <p:ext uri="{BB962C8B-B14F-4D97-AF65-F5344CB8AC3E}">
        <p14:creationId xmlns:p14="http://schemas.microsoft.com/office/powerpoint/2010/main" val="120987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e.g. October 2012, LANL, Through the C505C R-LPE center field of view, Laser worker observed a diffused reflection of a green 527nm beam during laser</a:t>
            </a:r>
          </a:p>
          <a:p>
            <a:r>
              <a:rPr lang="en-US" sz="1200" kern="1200" dirty="0" smtClean="0">
                <a:solidFill>
                  <a:schemeClr val="tx1"/>
                </a:solidFill>
                <a:effectLst/>
                <a:latin typeface="+mn-lt"/>
                <a:ea typeface="+mn-ea"/>
                <a:cs typeface="+mn-cs"/>
              </a:rPr>
              <a:t>Installation.  The LPE used were thought to be defective and taken out of service.  But in fact they were perfectly fine and performed as engineered.  The C505C filters in the above example </a:t>
            </a:r>
            <a:r>
              <a:rPr lang="en-US" sz="1200" kern="1200" dirty="0" smtClean="0">
                <a:solidFill>
                  <a:schemeClr val="tx1"/>
                </a:solidFill>
                <a:effectLst/>
                <a:latin typeface="+mn-lt"/>
                <a:ea typeface="+mn-ea"/>
                <a:cs typeface="+mn-cs"/>
              </a:rPr>
              <a:t>were </a:t>
            </a:r>
            <a:r>
              <a:rPr lang="en-US" sz="1200" kern="1200" dirty="0" smtClean="0">
                <a:solidFill>
                  <a:schemeClr val="tx1"/>
                </a:solidFill>
                <a:effectLst/>
                <a:latin typeface="+mn-lt"/>
                <a:ea typeface="+mn-ea"/>
                <a:cs typeface="+mn-cs"/>
              </a:rPr>
              <a:t>designed to protect against </a:t>
            </a:r>
            <a:r>
              <a:rPr lang="en-US" sz="1200" kern="1200" dirty="0" err="1" smtClean="0">
                <a:solidFill>
                  <a:schemeClr val="tx1"/>
                </a:solidFill>
                <a:effectLst/>
                <a:latin typeface="+mn-lt"/>
                <a:ea typeface="+mn-ea"/>
                <a:cs typeface="+mn-cs"/>
              </a:rPr>
              <a:t>Nd:YAG</a:t>
            </a:r>
            <a:r>
              <a:rPr lang="en-US" sz="1200" kern="1200" dirty="0" smtClean="0">
                <a:solidFill>
                  <a:schemeClr val="tx1"/>
                </a:solidFill>
                <a:effectLst/>
                <a:latin typeface="+mn-lt"/>
                <a:ea typeface="+mn-ea"/>
                <a:cs typeface="+mn-cs"/>
              </a:rPr>
              <a:t> (1064nm) and it’s 2HG and 4HG</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above laser system was </a:t>
            </a:r>
            <a:r>
              <a:rPr lang="en-US" dirty="0" err="1" smtClean="0"/>
              <a:t>Nd:YLF</a:t>
            </a:r>
            <a:r>
              <a:rPr lang="en-US" dirty="0" smtClean="0"/>
              <a:t> (1053nm).  2HG = 527nm.</a:t>
            </a:r>
            <a:r>
              <a:rPr lang="en-US" baseline="0" dirty="0" smtClean="0"/>
              <a:t>  Which is in the tails of protection.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B063CE7E-4A6E-2243-8185-C4592AC61172}" type="slidenum">
              <a:rPr lang="en-US" smtClean="0"/>
              <a:t>7</a:t>
            </a:fld>
            <a:endParaRPr lang="en-US"/>
          </a:p>
        </p:txBody>
      </p:sp>
    </p:spTree>
    <p:extLst>
      <p:ext uri="{BB962C8B-B14F-4D97-AF65-F5344CB8AC3E}">
        <p14:creationId xmlns:p14="http://schemas.microsoft.com/office/powerpoint/2010/main" val="136649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R-LPE works:</a:t>
            </a:r>
          </a:p>
          <a:p>
            <a:r>
              <a:rPr lang="en-US" sz="1200" kern="1200" dirty="0" smtClean="0">
                <a:solidFill>
                  <a:schemeClr val="tx1"/>
                </a:solidFill>
                <a:effectLst/>
                <a:latin typeface="+mn-lt"/>
                <a:ea typeface="+mn-ea"/>
                <a:cs typeface="+mn-cs"/>
              </a:rPr>
              <a:t>R-LPE have absorptive as well as reflective properties.  </a:t>
            </a:r>
          </a:p>
          <a:p>
            <a:r>
              <a:rPr lang="en-US" sz="1200" kern="1200" dirty="0" smtClean="0">
                <a:solidFill>
                  <a:schemeClr val="tx1"/>
                </a:solidFill>
                <a:effectLst/>
                <a:latin typeface="+mn-lt"/>
                <a:ea typeface="+mn-ea"/>
                <a:cs typeface="+mn-cs"/>
              </a:rPr>
              <a:t>They use absorptive filters for wide BW coverage of IR and of UV.  </a:t>
            </a:r>
          </a:p>
          <a:p>
            <a:r>
              <a:rPr lang="en-US" sz="1200" kern="1200" dirty="0" smtClean="0">
                <a:solidFill>
                  <a:schemeClr val="tx1"/>
                </a:solidFill>
                <a:effectLst/>
                <a:latin typeface="+mn-lt"/>
                <a:ea typeface="+mn-ea"/>
                <a:cs typeface="+mn-cs"/>
              </a:rPr>
              <a:t>To filter out the 2HG green while still providing high VLT they use a notch filter at YAG 2HG (532nm).  </a:t>
            </a:r>
          </a:p>
          <a:p>
            <a:r>
              <a:rPr lang="en-US" sz="1200" kern="1200" dirty="0" smtClean="0">
                <a:solidFill>
                  <a:schemeClr val="tx1"/>
                </a:solidFill>
                <a:effectLst/>
                <a:latin typeface="+mn-lt"/>
                <a:ea typeface="+mn-ea"/>
                <a:cs typeface="+mn-cs"/>
              </a:rPr>
              <a:t>The notch filters are dielectric coatings, the same way laser HR mirrors are made.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B063CE7E-4A6E-2243-8185-C4592AC61172}" type="slidenum">
              <a:rPr lang="en-US" smtClean="0"/>
              <a:t>8</a:t>
            </a:fld>
            <a:endParaRPr lang="en-US"/>
          </a:p>
        </p:txBody>
      </p:sp>
    </p:spTree>
    <p:extLst>
      <p:ext uri="{BB962C8B-B14F-4D97-AF65-F5344CB8AC3E}">
        <p14:creationId xmlns:p14="http://schemas.microsoft.com/office/powerpoint/2010/main" val="13801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Two issues;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Reflection</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dielectric </a:t>
            </a:r>
            <a:r>
              <a:rPr lang="en-US" sz="1200" kern="1200" dirty="0" smtClean="0">
                <a:solidFill>
                  <a:schemeClr val="tx1"/>
                </a:solidFill>
                <a:effectLst/>
                <a:latin typeface="+mn-lt"/>
                <a:ea typeface="+mn-ea"/>
                <a:cs typeface="+mn-cs"/>
              </a:rPr>
              <a:t>coating is narrow BW (need to make sure your wavelength is covered.</a:t>
            </a:r>
          </a:p>
          <a:p>
            <a:r>
              <a:rPr lang="en-US" sz="1200" kern="1200" dirty="0" smtClean="0">
                <a:solidFill>
                  <a:schemeClr val="tx1"/>
                </a:solidFill>
                <a:effectLst/>
                <a:latin typeface="+mn-lt"/>
                <a:ea typeface="+mn-ea"/>
                <a:cs typeface="+mn-cs"/>
              </a:rPr>
              <a:t>…also coating can be damaged and inspection will not show (some have hard protective coatings on outside).</a:t>
            </a:r>
            <a:r>
              <a:rPr lang="en-US" dirty="0" smtClean="0">
                <a:effectLst/>
              </a:rPr>
              <a:t> </a:t>
            </a:r>
          </a:p>
          <a:p>
            <a:r>
              <a:rPr lang="en-US" sz="1200" kern="1200" dirty="0" smtClean="0">
                <a:solidFill>
                  <a:schemeClr val="tx1"/>
                </a:solidFill>
                <a:effectLst/>
                <a:latin typeface="+mn-lt"/>
                <a:ea typeface="+mn-ea"/>
                <a:cs typeface="+mn-cs"/>
              </a:rPr>
              <a:t>Use NML plastic box example as alternative. Available from laser safety vendors.</a:t>
            </a:r>
          </a:p>
          <a:p>
            <a:r>
              <a:rPr lang="en-US" sz="1200" kern="1200" dirty="0" smtClean="0">
                <a:solidFill>
                  <a:schemeClr val="tx1"/>
                </a:solidFill>
                <a:effectLst/>
                <a:latin typeface="+mn-lt"/>
                <a:ea typeface="+mn-ea"/>
                <a:cs typeface="+mn-cs"/>
              </a:rPr>
              <a:t>OD 5+ @ UV,OD 4+ @ Green,~30% VLT</a:t>
            </a:r>
          </a:p>
          <a:p>
            <a:endParaRPr lang="en-US" dirty="0"/>
          </a:p>
        </p:txBody>
      </p:sp>
      <p:sp>
        <p:nvSpPr>
          <p:cNvPr id="4" name="Slide Number Placeholder 3"/>
          <p:cNvSpPr>
            <a:spLocks noGrp="1"/>
          </p:cNvSpPr>
          <p:nvPr>
            <p:ph type="sldNum" sz="quarter" idx="10"/>
          </p:nvPr>
        </p:nvSpPr>
        <p:spPr/>
        <p:txBody>
          <a:bodyPr/>
          <a:lstStyle/>
          <a:p>
            <a:fld id="{B063CE7E-4A6E-2243-8185-C4592AC61172}" type="slidenum">
              <a:rPr lang="en-US" smtClean="0"/>
              <a:t>9</a:t>
            </a:fld>
            <a:endParaRPr lang="en-US"/>
          </a:p>
        </p:txBody>
      </p:sp>
    </p:spTree>
    <p:extLst>
      <p:ext uri="{BB962C8B-B14F-4D97-AF65-F5344CB8AC3E}">
        <p14:creationId xmlns:p14="http://schemas.microsoft.com/office/powerpoint/2010/main" val="979205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Even regular absorptive glass of traditional LPE produces 5% reflection from front surface (back surface has 2X the rated OD in reduction).  </a:t>
            </a:r>
          </a:p>
          <a:p>
            <a:r>
              <a:rPr lang="en-US" sz="1200" kern="1200" dirty="0" smtClean="0">
                <a:solidFill>
                  <a:schemeClr val="tx1"/>
                </a:solidFill>
                <a:effectLst/>
                <a:latin typeface="+mn-lt"/>
                <a:ea typeface="+mn-ea"/>
                <a:cs typeface="+mn-cs"/>
              </a:rPr>
              <a:t>Under certain conditions all of the light can be reflected from standard absorptive glass LPE (At Brewster’s angle (~56°) all of the light of one polarization (S) is reflected.)</a:t>
            </a:r>
          </a:p>
          <a:p>
            <a:r>
              <a:rPr lang="en-US" sz="1200" kern="1200" dirty="0" smtClean="0">
                <a:solidFill>
                  <a:schemeClr val="tx1"/>
                </a:solidFill>
                <a:effectLst/>
                <a:latin typeface="+mn-lt"/>
                <a:ea typeface="+mn-ea"/>
                <a:cs typeface="+mn-cs"/>
              </a:rPr>
              <a:t>Example: typical Q-switched </a:t>
            </a:r>
            <a:r>
              <a:rPr lang="en-US" sz="1200" kern="1200" dirty="0" err="1" smtClean="0">
                <a:solidFill>
                  <a:schemeClr val="tx1"/>
                </a:solidFill>
                <a:effectLst/>
                <a:latin typeface="+mn-lt"/>
                <a:ea typeface="+mn-ea"/>
                <a:cs typeface="+mn-cs"/>
              </a:rPr>
              <a:t>Nd:YAG</a:t>
            </a:r>
            <a:r>
              <a:rPr lang="en-US" sz="1200" kern="1200" dirty="0" smtClean="0">
                <a:solidFill>
                  <a:schemeClr val="tx1"/>
                </a:solidFill>
                <a:effectLst/>
                <a:latin typeface="+mn-lt"/>
                <a:ea typeface="+mn-ea"/>
                <a:cs typeface="+mn-cs"/>
              </a:rPr>
              <a:t> MPE is 17uW/cm2, which is 5% of 340uW/cm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Or 50mJ/m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which is 5% of 1J/m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Typical Q-switched </a:t>
            </a:r>
            <a:r>
              <a:rPr lang="en-US" sz="1200" kern="1200" dirty="0" err="1" smtClean="0">
                <a:solidFill>
                  <a:schemeClr val="tx1"/>
                </a:solidFill>
                <a:effectLst/>
                <a:latin typeface="+mn-lt"/>
                <a:ea typeface="+mn-ea"/>
                <a:cs typeface="+mn-cs"/>
              </a:rPr>
              <a:t>Nd:YAG</a:t>
            </a:r>
            <a:r>
              <a:rPr lang="en-US" sz="1200" kern="1200" dirty="0" smtClean="0">
                <a:solidFill>
                  <a:schemeClr val="tx1"/>
                </a:solidFill>
                <a:effectLst/>
                <a:latin typeface="+mn-lt"/>
                <a:ea typeface="+mn-ea"/>
                <a:cs typeface="+mn-cs"/>
              </a:rPr>
              <a:t> is &gt;1J.  MPE for a Green ns pulse is 5E-7 W/cm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63CE7E-4A6E-2243-8185-C4592AC61172}" type="slidenum">
              <a:rPr lang="en-US" smtClean="0"/>
              <a:t>10</a:t>
            </a:fld>
            <a:endParaRPr lang="en-US"/>
          </a:p>
        </p:txBody>
      </p:sp>
    </p:spTree>
    <p:extLst>
      <p:ext uri="{BB962C8B-B14F-4D97-AF65-F5344CB8AC3E}">
        <p14:creationId xmlns:p14="http://schemas.microsoft.com/office/powerpoint/2010/main" val="1996633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D03534-3940-A949-894E-58E5B7219BBC}" type="datetime1">
              <a:rPr lang="en-US" smtClean="0"/>
              <a:t>9/20/16</a:t>
            </a:fld>
            <a:endParaRPr lang="en-US"/>
          </a:p>
        </p:txBody>
      </p:sp>
      <p:sp>
        <p:nvSpPr>
          <p:cNvPr id="5" name="Footer Placeholder 4"/>
          <p:cNvSpPr>
            <a:spLocks noGrp="1"/>
          </p:cNvSpPr>
          <p:nvPr>
            <p:ph type="ftr" sz="quarter" idx="11"/>
          </p:nvPr>
        </p:nvSpPr>
        <p:spPr/>
        <p:txBody>
          <a:bodyPr/>
          <a:lstStyle/>
          <a:p>
            <a:r>
              <a:rPr lang="en-US" smtClean="0"/>
              <a:t>J. Santucci | 2016 DOE Accelerator Safety Workshop</a:t>
            </a:r>
            <a:endParaRPr lang="en-US"/>
          </a:p>
        </p:txBody>
      </p:sp>
      <p:sp>
        <p:nvSpPr>
          <p:cNvPr id="6" name="Slide Number Placeholder 5"/>
          <p:cNvSpPr>
            <a:spLocks noGrp="1"/>
          </p:cNvSpPr>
          <p:nvPr>
            <p:ph type="sldNum" sz="quarter" idx="12"/>
          </p:nvPr>
        </p:nvSpPr>
        <p:spPr/>
        <p:txBody>
          <a:bodyPr/>
          <a:lstStyle/>
          <a:p>
            <a:fld id="{844E0F03-6CBD-1D4B-B8A0-D8A8B50A0BCD}" type="slidenum">
              <a:rPr lang="en-US" smtClean="0"/>
              <a:t>‹#›</a:t>
            </a:fld>
            <a:endParaRPr lang="en-US"/>
          </a:p>
        </p:txBody>
      </p:sp>
    </p:spTree>
    <p:extLst>
      <p:ext uri="{BB962C8B-B14F-4D97-AF65-F5344CB8AC3E}">
        <p14:creationId xmlns:p14="http://schemas.microsoft.com/office/powerpoint/2010/main" val="81193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41CDA-68A1-4E45-BFA1-70946FBAC8EE}" type="datetime1">
              <a:rPr lang="en-US" smtClean="0"/>
              <a:t>9/20/16</a:t>
            </a:fld>
            <a:endParaRPr lang="en-US"/>
          </a:p>
        </p:txBody>
      </p:sp>
      <p:sp>
        <p:nvSpPr>
          <p:cNvPr id="5" name="Footer Placeholder 4"/>
          <p:cNvSpPr>
            <a:spLocks noGrp="1"/>
          </p:cNvSpPr>
          <p:nvPr>
            <p:ph type="ftr" sz="quarter" idx="11"/>
          </p:nvPr>
        </p:nvSpPr>
        <p:spPr/>
        <p:txBody>
          <a:bodyPr/>
          <a:lstStyle/>
          <a:p>
            <a:r>
              <a:rPr lang="en-US" smtClean="0"/>
              <a:t>J. Santucci | 2016 DOE Accelerator Safety Workshop</a:t>
            </a:r>
            <a:endParaRPr lang="en-US"/>
          </a:p>
        </p:txBody>
      </p:sp>
      <p:sp>
        <p:nvSpPr>
          <p:cNvPr id="6" name="Slide Number Placeholder 5"/>
          <p:cNvSpPr>
            <a:spLocks noGrp="1"/>
          </p:cNvSpPr>
          <p:nvPr>
            <p:ph type="sldNum" sz="quarter" idx="12"/>
          </p:nvPr>
        </p:nvSpPr>
        <p:spPr/>
        <p:txBody>
          <a:bodyPr/>
          <a:lstStyle/>
          <a:p>
            <a:fld id="{844E0F03-6CBD-1D4B-B8A0-D8A8B50A0BCD}" type="slidenum">
              <a:rPr lang="en-US" smtClean="0"/>
              <a:t>‹#›</a:t>
            </a:fld>
            <a:endParaRPr lang="en-US"/>
          </a:p>
        </p:txBody>
      </p:sp>
    </p:spTree>
    <p:extLst>
      <p:ext uri="{BB962C8B-B14F-4D97-AF65-F5344CB8AC3E}">
        <p14:creationId xmlns:p14="http://schemas.microsoft.com/office/powerpoint/2010/main" val="107036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39AD7-81EE-C94C-8242-E6F88C9346CE}" type="datetime1">
              <a:rPr lang="en-US" smtClean="0"/>
              <a:t>9/20/16</a:t>
            </a:fld>
            <a:endParaRPr lang="en-US"/>
          </a:p>
        </p:txBody>
      </p:sp>
      <p:sp>
        <p:nvSpPr>
          <p:cNvPr id="5" name="Footer Placeholder 4"/>
          <p:cNvSpPr>
            <a:spLocks noGrp="1"/>
          </p:cNvSpPr>
          <p:nvPr>
            <p:ph type="ftr" sz="quarter" idx="11"/>
          </p:nvPr>
        </p:nvSpPr>
        <p:spPr/>
        <p:txBody>
          <a:bodyPr/>
          <a:lstStyle/>
          <a:p>
            <a:r>
              <a:rPr lang="en-US" smtClean="0"/>
              <a:t>J. Santucci | 2016 DOE Accelerator Safety Workshop</a:t>
            </a:r>
            <a:endParaRPr lang="en-US"/>
          </a:p>
        </p:txBody>
      </p:sp>
      <p:sp>
        <p:nvSpPr>
          <p:cNvPr id="6" name="Slide Number Placeholder 5"/>
          <p:cNvSpPr>
            <a:spLocks noGrp="1"/>
          </p:cNvSpPr>
          <p:nvPr>
            <p:ph type="sldNum" sz="quarter" idx="12"/>
          </p:nvPr>
        </p:nvSpPr>
        <p:spPr/>
        <p:txBody>
          <a:bodyPr/>
          <a:lstStyle/>
          <a:p>
            <a:fld id="{844E0F03-6CBD-1D4B-B8A0-D8A8B50A0BCD}" type="slidenum">
              <a:rPr lang="en-US" smtClean="0"/>
              <a:t>‹#›</a:t>
            </a:fld>
            <a:endParaRPr lang="en-US"/>
          </a:p>
        </p:txBody>
      </p:sp>
    </p:spTree>
    <p:extLst>
      <p:ext uri="{BB962C8B-B14F-4D97-AF65-F5344CB8AC3E}">
        <p14:creationId xmlns:p14="http://schemas.microsoft.com/office/powerpoint/2010/main" val="206767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smtClean="0"/>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101882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8FBC3-DD8B-2345-BCF9-03668506CC51}" type="datetime1">
              <a:rPr lang="en-US" smtClean="0"/>
              <a:t>9/20/16</a:t>
            </a:fld>
            <a:endParaRPr lang="en-US"/>
          </a:p>
        </p:txBody>
      </p:sp>
      <p:sp>
        <p:nvSpPr>
          <p:cNvPr id="5" name="Footer Placeholder 4"/>
          <p:cNvSpPr>
            <a:spLocks noGrp="1"/>
          </p:cNvSpPr>
          <p:nvPr>
            <p:ph type="ftr" sz="quarter" idx="11"/>
          </p:nvPr>
        </p:nvSpPr>
        <p:spPr/>
        <p:txBody>
          <a:bodyPr/>
          <a:lstStyle/>
          <a:p>
            <a:r>
              <a:rPr lang="en-US" smtClean="0"/>
              <a:t>J. Santucci | 2016 DOE Accelerator Safety Workshop</a:t>
            </a:r>
            <a:endParaRPr lang="en-US"/>
          </a:p>
        </p:txBody>
      </p:sp>
      <p:sp>
        <p:nvSpPr>
          <p:cNvPr id="6" name="Slide Number Placeholder 5"/>
          <p:cNvSpPr>
            <a:spLocks noGrp="1"/>
          </p:cNvSpPr>
          <p:nvPr>
            <p:ph type="sldNum" sz="quarter" idx="12"/>
          </p:nvPr>
        </p:nvSpPr>
        <p:spPr/>
        <p:txBody>
          <a:bodyPr/>
          <a:lstStyle/>
          <a:p>
            <a:fld id="{844E0F03-6CBD-1D4B-B8A0-D8A8B50A0BCD}" type="slidenum">
              <a:rPr lang="en-US" smtClean="0"/>
              <a:t>‹#›</a:t>
            </a:fld>
            <a:endParaRPr lang="en-US"/>
          </a:p>
        </p:txBody>
      </p:sp>
    </p:spTree>
    <p:extLst>
      <p:ext uri="{BB962C8B-B14F-4D97-AF65-F5344CB8AC3E}">
        <p14:creationId xmlns:p14="http://schemas.microsoft.com/office/powerpoint/2010/main" val="94397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704E59-1D8B-6546-BA24-96D1866B8A60}" type="datetime1">
              <a:rPr lang="en-US" smtClean="0"/>
              <a:t>9/20/16</a:t>
            </a:fld>
            <a:endParaRPr lang="en-US"/>
          </a:p>
        </p:txBody>
      </p:sp>
      <p:sp>
        <p:nvSpPr>
          <p:cNvPr id="5" name="Footer Placeholder 4"/>
          <p:cNvSpPr>
            <a:spLocks noGrp="1"/>
          </p:cNvSpPr>
          <p:nvPr>
            <p:ph type="ftr" sz="quarter" idx="11"/>
          </p:nvPr>
        </p:nvSpPr>
        <p:spPr/>
        <p:txBody>
          <a:bodyPr/>
          <a:lstStyle/>
          <a:p>
            <a:r>
              <a:rPr lang="en-US" smtClean="0"/>
              <a:t>J. Santucci | 2016 DOE Accelerator Safety Workshop</a:t>
            </a:r>
            <a:endParaRPr lang="en-US"/>
          </a:p>
        </p:txBody>
      </p:sp>
      <p:sp>
        <p:nvSpPr>
          <p:cNvPr id="6" name="Slide Number Placeholder 5"/>
          <p:cNvSpPr>
            <a:spLocks noGrp="1"/>
          </p:cNvSpPr>
          <p:nvPr>
            <p:ph type="sldNum" sz="quarter" idx="12"/>
          </p:nvPr>
        </p:nvSpPr>
        <p:spPr/>
        <p:txBody>
          <a:bodyPr/>
          <a:lstStyle/>
          <a:p>
            <a:fld id="{844E0F03-6CBD-1D4B-B8A0-D8A8B50A0BCD}" type="slidenum">
              <a:rPr lang="en-US" smtClean="0"/>
              <a:t>‹#›</a:t>
            </a:fld>
            <a:endParaRPr lang="en-US"/>
          </a:p>
        </p:txBody>
      </p:sp>
    </p:spTree>
    <p:extLst>
      <p:ext uri="{BB962C8B-B14F-4D97-AF65-F5344CB8AC3E}">
        <p14:creationId xmlns:p14="http://schemas.microsoft.com/office/powerpoint/2010/main" val="141796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BF2F89-733F-3045-A2F6-812526E93426}" type="datetime1">
              <a:rPr lang="en-US" smtClean="0"/>
              <a:t>9/20/16</a:t>
            </a:fld>
            <a:endParaRPr lang="en-US"/>
          </a:p>
        </p:txBody>
      </p:sp>
      <p:sp>
        <p:nvSpPr>
          <p:cNvPr id="6" name="Footer Placeholder 5"/>
          <p:cNvSpPr>
            <a:spLocks noGrp="1"/>
          </p:cNvSpPr>
          <p:nvPr>
            <p:ph type="ftr" sz="quarter" idx="11"/>
          </p:nvPr>
        </p:nvSpPr>
        <p:spPr/>
        <p:txBody>
          <a:bodyPr/>
          <a:lstStyle/>
          <a:p>
            <a:r>
              <a:rPr lang="en-US" smtClean="0"/>
              <a:t>J. Santucci | 2016 DOE Accelerator Safety Workshop</a:t>
            </a:r>
            <a:endParaRPr lang="en-US"/>
          </a:p>
        </p:txBody>
      </p:sp>
      <p:sp>
        <p:nvSpPr>
          <p:cNvPr id="7" name="Slide Number Placeholder 6"/>
          <p:cNvSpPr>
            <a:spLocks noGrp="1"/>
          </p:cNvSpPr>
          <p:nvPr>
            <p:ph type="sldNum" sz="quarter" idx="12"/>
          </p:nvPr>
        </p:nvSpPr>
        <p:spPr/>
        <p:txBody>
          <a:bodyPr/>
          <a:lstStyle/>
          <a:p>
            <a:fld id="{844E0F03-6CBD-1D4B-B8A0-D8A8B50A0BCD}" type="slidenum">
              <a:rPr lang="en-US" smtClean="0"/>
              <a:t>‹#›</a:t>
            </a:fld>
            <a:endParaRPr lang="en-US"/>
          </a:p>
        </p:txBody>
      </p:sp>
    </p:spTree>
    <p:extLst>
      <p:ext uri="{BB962C8B-B14F-4D97-AF65-F5344CB8AC3E}">
        <p14:creationId xmlns:p14="http://schemas.microsoft.com/office/powerpoint/2010/main" val="104537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2413FE-31FB-FD47-9AF9-3A1888F86ED4}" type="datetime1">
              <a:rPr lang="en-US" smtClean="0"/>
              <a:t>9/20/16</a:t>
            </a:fld>
            <a:endParaRPr lang="en-US"/>
          </a:p>
        </p:txBody>
      </p:sp>
      <p:sp>
        <p:nvSpPr>
          <p:cNvPr id="8" name="Footer Placeholder 7"/>
          <p:cNvSpPr>
            <a:spLocks noGrp="1"/>
          </p:cNvSpPr>
          <p:nvPr>
            <p:ph type="ftr" sz="quarter" idx="11"/>
          </p:nvPr>
        </p:nvSpPr>
        <p:spPr/>
        <p:txBody>
          <a:bodyPr/>
          <a:lstStyle/>
          <a:p>
            <a:r>
              <a:rPr lang="en-US" smtClean="0"/>
              <a:t>J. Santucci | 2016 DOE Accelerator Safety Workshop</a:t>
            </a:r>
            <a:endParaRPr lang="en-US"/>
          </a:p>
        </p:txBody>
      </p:sp>
      <p:sp>
        <p:nvSpPr>
          <p:cNvPr id="9" name="Slide Number Placeholder 8"/>
          <p:cNvSpPr>
            <a:spLocks noGrp="1"/>
          </p:cNvSpPr>
          <p:nvPr>
            <p:ph type="sldNum" sz="quarter" idx="12"/>
          </p:nvPr>
        </p:nvSpPr>
        <p:spPr/>
        <p:txBody>
          <a:bodyPr/>
          <a:lstStyle/>
          <a:p>
            <a:fld id="{844E0F03-6CBD-1D4B-B8A0-D8A8B50A0BCD}" type="slidenum">
              <a:rPr lang="en-US" smtClean="0"/>
              <a:t>‹#›</a:t>
            </a:fld>
            <a:endParaRPr lang="en-US"/>
          </a:p>
        </p:txBody>
      </p:sp>
    </p:spTree>
    <p:extLst>
      <p:ext uri="{BB962C8B-B14F-4D97-AF65-F5344CB8AC3E}">
        <p14:creationId xmlns:p14="http://schemas.microsoft.com/office/powerpoint/2010/main" val="97331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E2AB2F-BBA4-D74D-8FA8-32D92AA141DA}" type="datetime1">
              <a:rPr lang="en-US" smtClean="0"/>
              <a:t>9/20/16</a:t>
            </a:fld>
            <a:endParaRPr lang="en-US"/>
          </a:p>
        </p:txBody>
      </p:sp>
      <p:sp>
        <p:nvSpPr>
          <p:cNvPr id="4" name="Footer Placeholder 3"/>
          <p:cNvSpPr>
            <a:spLocks noGrp="1"/>
          </p:cNvSpPr>
          <p:nvPr>
            <p:ph type="ftr" sz="quarter" idx="11"/>
          </p:nvPr>
        </p:nvSpPr>
        <p:spPr/>
        <p:txBody>
          <a:bodyPr/>
          <a:lstStyle/>
          <a:p>
            <a:r>
              <a:rPr lang="en-US" smtClean="0"/>
              <a:t>J. Santucci | 2016 DOE Accelerator Safety Workshop</a:t>
            </a:r>
            <a:endParaRPr lang="en-US"/>
          </a:p>
        </p:txBody>
      </p:sp>
      <p:sp>
        <p:nvSpPr>
          <p:cNvPr id="5" name="Slide Number Placeholder 4"/>
          <p:cNvSpPr>
            <a:spLocks noGrp="1"/>
          </p:cNvSpPr>
          <p:nvPr>
            <p:ph type="sldNum" sz="quarter" idx="12"/>
          </p:nvPr>
        </p:nvSpPr>
        <p:spPr/>
        <p:txBody>
          <a:bodyPr/>
          <a:lstStyle/>
          <a:p>
            <a:fld id="{844E0F03-6CBD-1D4B-B8A0-D8A8B50A0BCD}" type="slidenum">
              <a:rPr lang="en-US" smtClean="0"/>
              <a:t>‹#›</a:t>
            </a:fld>
            <a:endParaRPr lang="en-US"/>
          </a:p>
        </p:txBody>
      </p:sp>
    </p:spTree>
    <p:extLst>
      <p:ext uri="{BB962C8B-B14F-4D97-AF65-F5344CB8AC3E}">
        <p14:creationId xmlns:p14="http://schemas.microsoft.com/office/powerpoint/2010/main" val="119500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4AB66-35C6-F240-8ABD-764713172D84}" type="datetime1">
              <a:rPr lang="en-US" smtClean="0"/>
              <a:t>9/20/16</a:t>
            </a:fld>
            <a:endParaRPr lang="en-US"/>
          </a:p>
        </p:txBody>
      </p:sp>
      <p:sp>
        <p:nvSpPr>
          <p:cNvPr id="3" name="Footer Placeholder 2"/>
          <p:cNvSpPr>
            <a:spLocks noGrp="1"/>
          </p:cNvSpPr>
          <p:nvPr>
            <p:ph type="ftr" sz="quarter" idx="11"/>
          </p:nvPr>
        </p:nvSpPr>
        <p:spPr/>
        <p:txBody>
          <a:bodyPr/>
          <a:lstStyle/>
          <a:p>
            <a:r>
              <a:rPr lang="en-US" smtClean="0"/>
              <a:t>J. Santucci | 2016 DOE Accelerator Safety Workshop</a:t>
            </a:r>
            <a:endParaRPr lang="en-US"/>
          </a:p>
        </p:txBody>
      </p:sp>
      <p:sp>
        <p:nvSpPr>
          <p:cNvPr id="4" name="Slide Number Placeholder 3"/>
          <p:cNvSpPr>
            <a:spLocks noGrp="1"/>
          </p:cNvSpPr>
          <p:nvPr>
            <p:ph type="sldNum" sz="quarter" idx="12"/>
          </p:nvPr>
        </p:nvSpPr>
        <p:spPr/>
        <p:txBody>
          <a:bodyPr/>
          <a:lstStyle/>
          <a:p>
            <a:fld id="{844E0F03-6CBD-1D4B-B8A0-D8A8B50A0BCD}" type="slidenum">
              <a:rPr lang="en-US" smtClean="0"/>
              <a:t>‹#›</a:t>
            </a:fld>
            <a:endParaRPr lang="en-US"/>
          </a:p>
        </p:txBody>
      </p:sp>
    </p:spTree>
    <p:extLst>
      <p:ext uri="{BB962C8B-B14F-4D97-AF65-F5344CB8AC3E}">
        <p14:creationId xmlns:p14="http://schemas.microsoft.com/office/powerpoint/2010/main" val="120712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543FC-5BDF-9A4A-B3D1-49A108440B04}" type="datetime1">
              <a:rPr lang="en-US" smtClean="0"/>
              <a:t>9/20/16</a:t>
            </a:fld>
            <a:endParaRPr lang="en-US"/>
          </a:p>
        </p:txBody>
      </p:sp>
      <p:sp>
        <p:nvSpPr>
          <p:cNvPr id="6" name="Footer Placeholder 5"/>
          <p:cNvSpPr>
            <a:spLocks noGrp="1"/>
          </p:cNvSpPr>
          <p:nvPr>
            <p:ph type="ftr" sz="quarter" idx="11"/>
          </p:nvPr>
        </p:nvSpPr>
        <p:spPr/>
        <p:txBody>
          <a:bodyPr/>
          <a:lstStyle/>
          <a:p>
            <a:r>
              <a:rPr lang="en-US" smtClean="0"/>
              <a:t>J. Santucci | 2016 DOE Accelerator Safety Workshop</a:t>
            </a:r>
            <a:endParaRPr lang="en-US"/>
          </a:p>
        </p:txBody>
      </p:sp>
      <p:sp>
        <p:nvSpPr>
          <p:cNvPr id="7" name="Slide Number Placeholder 6"/>
          <p:cNvSpPr>
            <a:spLocks noGrp="1"/>
          </p:cNvSpPr>
          <p:nvPr>
            <p:ph type="sldNum" sz="quarter" idx="12"/>
          </p:nvPr>
        </p:nvSpPr>
        <p:spPr/>
        <p:txBody>
          <a:bodyPr/>
          <a:lstStyle/>
          <a:p>
            <a:fld id="{844E0F03-6CBD-1D4B-B8A0-D8A8B50A0BCD}" type="slidenum">
              <a:rPr lang="en-US" smtClean="0"/>
              <a:t>‹#›</a:t>
            </a:fld>
            <a:endParaRPr lang="en-US"/>
          </a:p>
        </p:txBody>
      </p:sp>
    </p:spTree>
    <p:extLst>
      <p:ext uri="{BB962C8B-B14F-4D97-AF65-F5344CB8AC3E}">
        <p14:creationId xmlns:p14="http://schemas.microsoft.com/office/powerpoint/2010/main" val="92791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83A52-1C7A-A64B-B1AC-417DAB620D59}" type="datetime1">
              <a:rPr lang="en-US" smtClean="0"/>
              <a:t>9/20/16</a:t>
            </a:fld>
            <a:endParaRPr lang="en-US"/>
          </a:p>
        </p:txBody>
      </p:sp>
      <p:sp>
        <p:nvSpPr>
          <p:cNvPr id="6" name="Footer Placeholder 5"/>
          <p:cNvSpPr>
            <a:spLocks noGrp="1"/>
          </p:cNvSpPr>
          <p:nvPr>
            <p:ph type="ftr" sz="quarter" idx="11"/>
          </p:nvPr>
        </p:nvSpPr>
        <p:spPr/>
        <p:txBody>
          <a:bodyPr/>
          <a:lstStyle/>
          <a:p>
            <a:r>
              <a:rPr lang="en-US" smtClean="0"/>
              <a:t>J. Santucci | 2016 DOE Accelerator Safety Workshop</a:t>
            </a:r>
            <a:endParaRPr lang="en-US"/>
          </a:p>
        </p:txBody>
      </p:sp>
      <p:sp>
        <p:nvSpPr>
          <p:cNvPr id="7" name="Slide Number Placeholder 6"/>
          <p:cNvSpPr>
            <a:spLocks noGrp="1"/>
          </p:cNvSpPr>
          <p:nvPr>
            <p:ph type="sldNum" sz="quarter" idx="12"/>
          </p:nvPr>
        </p:nvSpPr>
        <p:spPr/>
        <p:txBody>
          <a:bodyPr/>
          <a:lstStyle/>
          <a:p>
            <a:fld id="{844E0F03-6CBD-1D4B-B8A0-D8A8B50A0BCD}" type="slidenum">
              <a:rPr lang="en-US" smtClean="0"/>
              <a:t>‹#›</a:t>
            </a:fld>
            <a:endParaRPr lang="en-US"/>
          </a:p>
        </p:txBody>
      </p:sp>
    </p:spTree>
    <p:extLst>
      <p:ext uri="{BB962C8B-B14F-4D97-AF65-F5344CB8AC3E}">
        <p14:creationId xmlns:p14="http://schemas.microsoft.com/office/powerpoint/2010/main" val="4098322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969C6-4990-5547-BAA8-B0C35BA21D73}" type="datetime1">
              <a:rPr lang="en-US" smtClean="0"/>
              <a:t>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 Santucci | 2016 DOE Accelerator Safety Workshop</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E0F03-6CBD-1D4B-B8A0-D8A8B50A0BCD}" type="slidenum">
              <a:rPr lang="en-US" smtClean="0"/>
              <a:t>‹#›</a:t>
            </a:fld>
            <a:endParaRPr lang="en-US"/>
          </a:p>
        </p:txBody>
      </p:sp>
    </p:spTree>
    <p:extLst>
      <p:ext uri="{BB962C8B-B14F-4D97-AF65-F5344CB8AC3E}">
        <p14:creationId xmlns:p14="http://schemas.microsoft.com/office/powerpoint/2010/main" val="931898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mailto:santcci@fnal.gov" TargetMode="External"/><Relationship Id="rId4" Type="http://schemas.openxmlformats.org/officeDocument/2006/relationships/hyperlink" Target="mailto:king75@llnl.gov" TargetMode="External"/><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65925" y="5045613"/>
            <a:ext cx="8499231" cy="1390219"/>
          </a:xfrm>
        </p:spPr>
        <p:txBody>
          <a:bodyPr/>
          <a:lstStyle/>
          <a:p>
            <a:r>
              <a:rPr lang="en-US" dirty="0" smtClean="0"/>
              <a:t>James </a:t>
            </a:r>
            <a:r>
              <a:rPr lang="en-US" dirty="0" smtClean="0"/>
              <a:t>K Santucci</a:t>
            </a:r>
            <a:r>
              <a:rPr lang="en-US" dirty="0"/>
              <a:t>	</a:t>
            </a:r>
          </a:p>
          <a:p>
            <a:r>
              <a:rPr lang="en-US" dirty="0"/>
              <a:t>2016 DOE Accelerator Safety Workshop</a:t>
            </a:r>
            <a:endParaRPr lang="en-US" dirty="0" smtClean="0"/>
          </a:p>
          <a:p>
            <a:r>
              <a:rPr lang="en-US" dirty="0" smtClean="0"/>
              <a:t>21 September 2016</a:t>
            </a:r>
          </a:p>
          <a:p>
            <a:endParaRPr lang="en-US" dirty="0"/>
          </a:p>
        </p:txBody>
      </p:sp>
      <p:sp>
        <p:nvSpPr>
          <p:cNvPr id="3" name="Text Placeholder 2"/>
          <p:cNvSpPr>
            <a:spLocks noGrp="1"/>
          </p:cNvSpPr>
          <p:nvPr>
            <p:ph type="body" sz="quarter" idx="11"/>
          </p:nvPr>
        </p:nvSpPr>
        <p:spPr/>
        <p:txBody>
          <a:bodyPr>
            <a:noAutofit/>
          </a:bodyPr>
          <a:lstStyle/>
          <a:p>
            <a:r>
              <a:rPr lang="en-US" dirty="0"/>
              <a:t>Reflective </a:t>
            </a:r>
            <a:r>
              <a:rPr lang="en-US" dirty="0" smtClean="0"/>
              <a:t>Laser Protective Eyewear</a:t>
            </a:r>
            <a:endParaRPr lang="en-US" dirty="0"/>
          </a:p>
        </p:txBody>
      </p:sp>
    </p:spTree>
    <p:extLst>
      <p:ext uri="{BB962C8B-B14F-4D97-AF65-F5344CB8AC3E}">
        <p14:creationId xmlns:p14="http://schemas.microsoft.com/office/powerpoint/2010/main" val="153919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Reflective LPE</a:t>
            </a:r>
            <a:endParaRPr lang="en-US" dirty="0"/>
          </a:p>
        </p:txBody>
      </p:sp>
      <p:pic>
        <p:nvPicPr>
          <p:cNvPr id="4" name="Picture 3"/>
          <p:cNvPicPr>
            <a:picLocks/>
          </p:cNvPicPr>
          <p:nvPr/>
        </p:nvPicPr>
        <p:blipFill rotWithShape="1">
          <a:blip r:embed="rId3">
            <a:extLst>
              <a:ext uri="{28A0092B-C50C-407E-A947-70E740481C1C}">
                <a14:useLocalDpi xmlns:a14="http://schemas.microsoft.com/office/drawing/2010/main" val="0"/>
              </a:ext>
            </a:extLst>
          </a:blip>
          <a:srcRect l="12021" r="943"/>
          <a:stretch/>
        </p:blipFill>
        <p:spPr>
          <a:xfrm>
            <a:off x="7863840" y="0"/>
            <a:ext cx="4297680" cy="3065929"/>
          </a:xfrm>
          <a:prstGeom prst="rect">
            <a:avLst/>
          </a:prstGeom>
          <a:effectLst>
            <a:softEdge rad="1016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5506" y="2985104"/>
            <a:ext cx="4446494" cy="3872896"/>
          </a:xfrm>
          <a:prstGeom prst="rect">
            <a:avLst/>
          </a:prstGeom>
        </p:spPr>
      </p:pic>
      <p:sp>
        <p:nvSpPr>
          <p:cNvPr id="3" name="Content Placeholder 2"/>
          <p:cNvSpPr>
            <a:spLocks noGrp="1"/>
          </p:cNvSpPr>
          <p:nvPr>
            <p:ph idx="1"/>
          </p:nvPr>
        </p:nvSpPr>
        <p:spPr>
          <a:xfrm>
            <a:off x="838200" y="1825624"/>
            <a:ext cx="7055224" cy="5032375"/>
          </a:xfrm>
        </p:spPr>
        <p:txBody>
          <a:bodyPr>
            <a:normAutofit/>
          </a:bodyPr>
          <a:lstStyle/>
          <a:p>
            <a:r>
              <a:rPr lang="en-US" dirty="0"/>
              <a:t>Even </a:t>
            </a:r>
            <a:r>
              <a:rPr lang="en-US" dirty="0" smtClean="0"/>
              <a:t>absorptive </a:t>
            </a:r>
            <a:r>
              <a:rPr lang="en-US" dirty="0"/>
              <a:t>glass of traditional LPE produces </a:t>
            </a:r>
            <a:r>
              <a:rPr lang="en-US" b="1" dirty="0" smtClean="0"/>
              <a:t>5</a:t>
            </a:r>
            <a:r>
              <a:rPr lang="en-US" b="1" dirty="0"/>
              <a:t>%</a:t>
            </a:r>
            <a:r>
              <a:rPr lang="en-US" dirty="0"/>
              <a:t> </a:t>
            </a:r>
            <a:r>
              <a:rPr lang="en-US" b="1" dirty="0"/>
              <a:t>reflection</a:t>
            </a:r>
            <a:r>
              <a:rPr lang="en-US" dirty="0"/>
              <a:t> from front surface </a:t>
            </a:r>
            <a:endParaRPr lang="en-US" dirty="0" smtClean="0"/>
          </a:p>
          <a:p>
            <a:pPr lvl="1"/>
            <a:r>
              <a:rPr lang="en-US" dirty="0" smtClean="0"/>
              <a:t>(</a:t>
            </a:r>
            <a:r>
              <a:rPr lang="en-US" dirty="0"/>
              <a:t>back surface has 2X the rated OD in reduction).  </a:t>
            </a:r>
          </a:p>
          <a:p>
            <a:r>
              <a:rPr lang="en-US" dirty="0"/>
              <a:t>Under certain conditions </a:t>
            </a:r>
            <a:r>
              <a:rPr lang="en-US" b="1" dirty="0"/>
              <a:t>all</a:t>
            </a:r>
            <a:r>
              <a:rPr lang="en-US" dirty="0"/>
              <a:t> of the light </a:t>
            </a:r>
            <a:r>
              <a:rPr lang="en-US" dirty="0" smtClean="0"/>
              <a:t>is reflected </a:t>
            </a:r>
            <a:r>
              <a:rPr lang="en-US" dirty="0"/>
              <a:t>from </a:t>
            </a:r>
            <a:r>
              <a:rPr lang="en-US" dirty="0" smtClean="0"/>
              <a:t>traditional glass LPE</a:t>
            </a:r>
          </a:p>
          <a:p>
            <a:pPr lvl="1"/>
            <a:r>
              <a:rPr lang="en-US" dirty="0" smtClean="0"/>
              <a:t>At </a:t>
            </a:r>
            <a:r>
              <a:rPr lang="en-US" dirty="0"/>
              <a:t>Brewster’s angle </a:t>
            </a:r>
            <a:r>
              <a:rPr lang="en-US" dirty="0" smtClean="0"/>
              <a:t>all </a:t>
            </a:r>
            <a:r>
              <a:rPr lang="en-US" dirty="0"/>
              <a:t>of the light </a:t>
            </a:r>
            <a:r>
              <a:rPr lang="en-US" dirty="0" smtClean="0"/>
              <a:t>reflected</a:t>
            </a:r>
            <a:endParaRPr lang="en-US" dirty="0"/>
          </a:p>
          <a:p>
            <a:endParaRPr lang="en-US" dirty="0" smtClean="0"/>
          </a:p>
          <a:p>
            <a:r>
              <a:rPr lang="en-US" dirty="0" smtClean="0"/>
              <a:t>Typical </a:t>
            </a:r>
            <a:r>
              <a:rPr lang="en-US" dirty="0"/>
              <a:t>Q-switched </a:t>
            </a:r>
            <a:r>
              <a:rPr lang="en-US" dirty="0" err="1"/>
              <a:t>Nd:YAG</a:t>
            </a:r>
            <a:r>
              <a:rPr lang="en-US" dirty="0"/>
              <a:t> is &gt;</a:t>
            </a:r>
            <a:r>
              <a:rPr lang="en-US" dirty="0" smtClean="0"/>
              <a:t>1J</a:t>
            </a:r>
          </a:p>
          <a:p>
            <a:pPr lvl="1"/>
            <a:r>
              <a:rPr lang="en-US" sz="2800" dirty="0" smtClean="0"/>
              <a:t>50mJ is 5% of 1J</a:t>
            </a:r>
          </a:p>
          <a:p>
            <a:pPr lvl="1"/>
            <a:r>
              <a:rPr lang="en-US" sz="2800" dirty="0" err="1" smtClean="0"/>
              <a:t>Nd:YAG</a:t>
            </a:r>
            <a:r>
              <a:rPr lang="en-US" sz="2800" dirty="0" smtClean="0"/>
              <a:t> MPE is 50mJ</a:t>
            </a:r>
            <a:endParaRPr lang="en-US" sz="2800" dirty="0"/>
          </a:p>
        </p:txBody>
      </p:sp>
      <p:sp>
        <p:nvSpPr>
          <p:cNvPr id="6" name="Footer Placeholder 5"/>
          <p:cNvSpPr>
            <a:spLocks noGrp="1"/>
          </p:cNvSpPr>
          <p:nvPr>
            <p:ph type="ftr" sz="quarter" idx="11"/>
          </p:nvPr>
        </p:nvSpPr>
        <p:spPr/>
        <p:txBody>
          <a:bodyPr/>
          <a:lstStyle/>
          <a:p>
            <a:r>
              <a:rPr lang="en-US" smtClean="0"/>
              <a:t>J. Santucci | 2016 DOE Accelerator Safety Workshop</a:t>
            </a:r>
            <a:endParaRPr lang="en-US"/>
          </a:p>
        </p:txBody>
      </p:sp>
      <p:sp>
        <p:nvSpPr>
          <p:cNvPr id="7" name="Slide Number Placeholder 6"/>
          <p:cNvSpPr>
            <a:spLocks noGrp="1"/>
          </p:cNvSpPr>
          <p:nvPr>
            <p:ph type="sldNum" sz="quarter" idx="12"/>
          </p:nvPr>
        </p:nvSpPr>
        <p:spPr/>
        <p:txBody>
          <a:bodyPr/>
          <a:lstStyle/>
          <a:p>
            <a:fld id="{844E0F03-6CBD-1D4B-B8A0-D8A8B50A0BCD}" type="slidenum">
              <a:rPr lang="en-US" smtClean="0"/>
              <a:t>10</a:t>
            </a:fld>
            <a:endParaRPr lang="en-US"/>
          </a:p>
        </p:txBody>
      </p:sp>
    </p:spTree>
    <p:extLst>
      <p:ext uri="{BB962C8B-B14F-4D97-AF65-F5344CB8AC3E}">
        <p14:creationId xmlns:p14="http://schemas.microsoft.com/office/powerpoint/2010/main" val="1674310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Reflective LPE Guidance Document</a:t>
            </a:r>
            <a:endParaRPr lang="en-US" dirty="0"/>
          </a:p>
        </p:txBody>
      </p:sp>
      <p:sp>
        <p:nvSpPr>
          <p:cNvPr id="3" name="Content Placeholder 2"/>
          <p:cNvSpPr>
            <a:spLocks noGrp="1"/>
          </p:cNvSpPr>
          <p:nvPr>
            <p:ph idx="1"/>
          </p:nvPr>
        </p:nvSpPr>
        <p:spPr>
          <a:xfrm>
            <a:off x="838200" y="1825625"/>
            <a:ext cx="10515600" cy="2813610"/>
          </a:xfrm>
        </p:spPr>
        <p:txBody>
          <a:bodyPr>
            <a:normAutofit lnSpcReduction="10000"/>
          </a:bodyPr>
          <a:lstStyle/>
          <a:p>
            <a:r>
              <a:rPr lang="en-US" dirty="0"/>
              <a:t>DOE Energy Facility Contractors Group (EFCOG) Laser Safety Task Group (LSTG) is currently producing a guidance document on reflective laser protective eyewear (R-LPE).  </a:t>
            </a:r>
            <a:endParaRPr lang="en-US" dirty="0" smtClean="0"/>
          </a:p>
          <a:p>
            <a:r>
              <a:rPr lang="en-US" dirty="0" smtClean="0"/>
              <a:t>The </a:t>
            </a:r>
            <a:r>
              <a:rPr lang="en-US" dirty="0"/>
              <a:t>LSTG is looking for safety community input on this document. </a:t>
            </a:r>
            <a:endParaRPr lang="en-US" dirty="0" smtClean="0"/>
          </a:p>
          <a:p>
            <a:r>
              <a:rPr lang="en-US" dirty="0" smtClean="0"/>
              <a:t>If </a:t>
            </a:r>
            <a:r>
              <a:rPr lang="en-US" dirty="0"/>
              <a:t>you would like to comment or advise on this subject, please contact Jamie Santucci </a:t>
            </a:r>
            <a:r>
              <a:rPr lang="en-US" dirty="0" smtClean="0">
                <a:hlinkClick r:id="rId3"/>
              </a:rPr>
              <a:t>santcci@fnal.gov</a:t>
            </a:r>
            <a:r>
              <a:rPr lang="en-US" dirty="0" smtClean="0"/>
              <a:t> or </a:t>
            </a:r>
            <a:r>
              <a:rPr lang="en-US" dirty="0"/>
              <a:t>Jamie </a:t>
            </a:r>
            <a:r>
              <a:rPr lang="en-US" dirty="0" smtClean="0"/>
              <a:t>King </a:t>
            </a:r>
            <a:r>
              <a:rPr lang="en-US" dirty="0" smtClean="0">
                <a:hlinkClick r:id="rId4"/>
              </a:rPr>
              <a:t>king75@llnl.gov</a:t>
            </a:r>
            <a:r>
              <a:rPr lang="en-US" dirty="0" smtClean="0"/>
              <a:t> </a:t>
            </a:r>
            <a:r>
              <a:rPr lang="en-US" smtClean="0"/>
              <a:t>or through the DOE/EFCOG/LSTG </a:t>
            </a:r>
            <a:r>
              <a:rPr lang="en-US" dirty="0" smtClean="0"/>
              <a:t>website</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453" y="5161430"/>
            <a:ext cx="2752725" cy="828675"/>
          </a:xfrm>
          <a:prstGeom prst="rect">
            <a:avLst/>
          </a:prstGeom>
        </p:spPr>
      </p:pic>
      <p:sp>
        <p:nvSpPr>
          <p:cNvPr id="5" name="TextBox 4"/>
          <p:cNvSpPr txBox="1"/>
          <p:nvPr/>
        </p:nvSpPr>
        <p:spPr>
          <a:xfrm>
            <a:off x="4061012" y="5391101"/>
            <a:ext cx="7639592" cy="369332"/>
          </a:xfrm>
          <a:prstGeom prst="rect">
            <a:avLst/>
          </a:prstGeom>
          <a:noFill/>
        </p:spPr>
        <p:txBody>
          <a:bodyPr wrap="none" rtlCol="0">
            <a:spAutoFit/>
          </a:bodyPr>
          <a:lstStyle/>
          <a:p>
            <a:r>
              <a:rPr lang="en-US" dirty="0" smtClean="0"/>
              <a:t>http://</a:t>
            </a:r>
            <a:r>
              <a:rPr lang="en-US" dirty="0" err="1" smtClean="0"/>
              <a:t>efcog.org</a:t>
            </a:r>
            <a:r>
              <a:rPr lang="en-US" dirty="0" smtClean="0"/>
              <a:t>/safety/worker-safety-health-subgroup/laser-safety-task-group/</a:t>
            </a:r>
          </a:p>
        </p:txBody>
      </p:sp>
      <p:sp>
        <p:nvSpPr>
          <p:cNvPr id="6" name="Footer Placeholder 5"/>
          <p:cNvSpPr>
            <a:spLocks noGrp="1"/>
          </p:cNvSpPr>
          <p:nvPr>
            <p:ph type="ftr" sz="quarter" idx="11"/>
          </p:nvPr>
        </p:nvSpPr>
        <p:spPr/>
        <p:txBody>
          <a:bodyPr/>
          <a:lstStyle/>
          <a:p>
            <a:r>
              <a:rPr lang="en-US" smtClean="0"/>
              <a:t>J. Santucci | 2016 DOE Accelerator Safety Workshop</a:t>
            </a:r>
            <a:endParaRPr lang="en-US"/>
          </a:p>
        </p:txBody>
      </p:sp>
      <p:sp>
        <p:nvSpPr>
          <p:cNvPr id="7" name="Slide Number Placeholder 6"/>
          <p:cNvSpPr>
            <a:spLocks noGrp="1"/>
          </p:cNvSpPr>
          <p:nvPr>
            <p:ph type="sldNum" sz="quarter" idx="12"/>
          </p:nvPr>
        </p:nvSpPr>
        <p:spPr/>
        <p:txBody>
          <a:bodyPr/>
          <a:lstStyle/>
          <a:p>
            <a:fld id="{844E0F03-6CBD-1D4B-B8A0-D8A8B50A0BCD}" type="slidenum">
              <a:rPr lang="en-US" smtClean="0"/>
              <a:t>11</a:t>
            </a:fld>
            <a:endParaRPr lang="en-US"/>
          </a:p>
        </p:txBody>
      </p:sp>
    </p:spTree>
    <p:extLst>
      <p:ext uri="{BB962C8B-B14F-4D97-AF65-F5344CB8AC3E}">
        <p14:creationId xmlns:p14="http://schemas.microsoft.com/office/powerpoint/2010/main" val="193254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or Comments</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a:t>If there are no questions or </a:t>
            </a:r>
            <a:r>
              <a:rPr lang="en-US" dirty="0" smtClean="0"/>
              <a:t>comments </a:t>
            </a:r>
            <a:r>
              <a:rPr lang="en-US" dirty="0"/>
              <a:t>I will fill the rest of my time slot with a dry reading from ANSI Z136 which I will </a:t>
            </a:r>
            <a:r>
              <a:rPr lang="en-US" dirty="0" smtClean="0"/>
              <a:t>call</a:t>
            </a:r>
            <a:r>
              <a:rPr lang="is-IS" dirty="0" smtClean="0"/>
              <a:t>…</a:t>
            </a:r>
            <a:endParaRPr lang="en-US" dirty="0" smtClean="0"/>
          </a:p>
          <a:p>
            <a:pPr marL="0" indent="0">
              <a:buNone/>
            </a:pPr>
            <a:endParaRPr lang="en-US" dirty="0"/>
          </a:p>
          <a:p>
            <a:pPr marL="0" indent="0" algn="ctr">
              <a:buNone/>
            </a:pPr>
            <a:r>
              <a:rPr lang="en-US" dirty="0" smtClean="0"/>
              <a:t>“</a:t>
            </a:r>
            <a:r>
              <a:rPr lang="en-US" dirty="0"/>
              <a:t>Safety First, Safety Always</a:t>
            </a:r>
            <a:r>
              <a:rPr lang="en-US" dirty="0" smtClean="0"/>
              <a:t>”</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J. Santucci | 2016 DOE Accelerator Safety Workshop</a:t>
            </a:r>
            <a:endParaRPr lang="en-US"/>
          </a:p>
        </p:txBody>
      </p:sp>
      <p:sp>
        <p:nvSpPr>
          <p:cNvPr id="5" name="Slide Number Placeholder 4"/>
          <p:cNvSpPr>
            <a:spLocks noGrp="1"/>
          </p:cNvSpPr>
          <p:nvPr>
            <p:ph type="sldNum" sz="quarter" idx="12"/>
          </p:nvPr>
        </p:nvSpPr>
        <p:spPr/>
        <p:txBody>
          <a:bodyPr/>
          <a:lstStyle/>
          <a:p>
            <a:fld id="{844E0F03-6CBD-1D4B-B8A0-D8A8B50A0BCD}" type="slidenum">
              <a:rPr lang="en-US" smtClean="0"/>
              <a:t>12</a:t>
            </a:fld>
            <a:endParaRPr lang="en-US"/>
          </a:p>
        </p:txBody>
      </p:sp>
    </p:spTree>
    <p:extLst>
      <p:ext uri="{BB962C8B-B14F-4D97-AF65-F5344CB8AC3E}">
        <p14:creationId xmlns:p14="http://schemas.microsoft.com/office/powerpoint/2010/main" val="90273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74" y="1451112"/>
            <a:ext cx="6045126" cy="4034118"/>
          </a:xfrm>
          <a:prstGeom prst="rect">
            <a:avLst/>
          </a:prstGeom>
          <a:effectLst>
            <a:softEdge rad="152400"/>
          </a:effectLst>
        </p:spPr>
      </p:pic>
      <p:sp>
        <p:nvSpPr>
          <p:cNvPr id="2" name="Title 1"/>
          <p:cNvSpPr>
            <a:spLocks noGrp="1"/>
          </p:cNvSpPr>
          <p:nvPr>
            <p:ph type="title"/>
          </p:nvPr>
        </p:nvSpPr>
        <p:spPr/>
        <p:txBody>
          <a:bodyPr/>
          <a:lstStyle/>
          <a:p>
            <a:r>
              <a:rPr lang="en-US" dirty="0" smtClean="0"/>
              <a:t>Laser Familiarity</a:t>
            </a:r>
            <a:endParaRPr lang="en-US" dirty="0"/>
          </a:p>
        </p:txBody>
      </p:sp>
      <p:sp>
        <p:nvSpPr>
          <p:cNvPr id="3" name="Content Placeholder 2"/>
          <p:cNvSpPr>
            <a:spLocks noGrp="1"/>
          </p:cNvSpPr>
          <p:nvPr>
            <p:ph idx="1"/>
          </p:nvPr>
        </p:nvSpPr>
        <p:spPr>
          <a:xfrm>
            <a:off x="838201" y="1852518"/>
            <a:ext cx="5428128" cy="3858942"/>
          </a:xfrm>
        </p:spPr>
        <p:txBody>
          <a:bodyPr>
            <a:normAutofit/>
          </a:bodyPr>
          <a:lstStyle/>
          <a:p>
            <a:r>
              <a:rPr lang="en-US" sz="3200" dirty="0" smtClean="0"/>
              <a:t>I am not a safety professional, I am a customer</a:t>
            </a:r>
          </a:p>
          <a:p>
            <a:r>
              <a:rPr lang="en-US" sz="3200" dirty="0" smtClean="0"/>
              <a:t>I have been working with high-powered lasers for over 20 years</a:t>
            </a:r>
          </a:p>
          <a:p>
            <a:r>
              <a:rPr lang="en-US" sz="3200" dirty="0"/>
              <a:t>a</a:t>
            </a:r>
            <a:r>
              <a:rPr lang="en-US" sz="3200" dirty="0" smtClean="0"/>
              <a:t>nd I have noticed a few things over the years</a:t>
            </a:r>
          </a:p>
        </p:txBody>
      </p:sp>
      <p:sp>
        <p:nvSpPr>
          <p:cNvPr id="5" name="TextBox 4"/>
          <p:cNvSpPr txBox="1"/>
          <p:nvPr/>
        </p:nvSpPr>
        <p:spPr>
          <a:xfrm>
            <a:off x="0" y="5693113"/>
            <a:ext cx="12192000" cy="400110"/>
          </a:xfrm>
          <a:prstGeom prst="rect">
            <a:avLst/>
          </a:prstGeom>
          <a:noFill/>
        </p:spPr>
        <p:txBody>
          <a:bodyPr wrap="square" rtlCol="0">
            <a:spAutoFit/>
          </a:bodyPr>
          <a:lstStyle/>
          <a:p>
            <a:pPr marL="0" lvl="1" algn="ctr"/>
            <a:r>
              <a:rPr lang="en-US" sz="2000" dirty="0" smtClean="0"/>
              <a:t>“The majority of accidences result from carelessness that accompanies familiarity.” –Ken Barat, LBNL.</a:t>
            </a:r>
            <a:r>
              <a:rPr lang="en-US" sz="2000" dirty="0" smtClean="0">
                <a:effectLst/>
              </a:rPr>
              <a:t> </a:t>
            </a:r>
            <a:endParaRPr lang="en-US" sz="2000" dirty="0" smtClean="0"/>
          </a:p>
        </p:txBody>
      </p:sp>
      <p:sp>
        <p:nvSpPr>
          <p:cNvPr id="6" name="Footer Placeholder 5"/>
          <p:cNvSpPr>
            <a:spLocks noGrp="1"/>
          </p:cNvSpPr>
          <p:nvPr>
            <p:ph type="ftr" sz="quarter" idx="11"/>
          </p:nvPr>
        </p:nvSpPr>
        <p:spPr>
          <a:xfrm>
            <a:off x="139148" y="6356350"/>
            <a:ext cx="12052852" cy="365125"/>
          </a:xfrm>
        </p:spPr>
        <p:txBody>
          <a:bodyPr/>
          <a:lstStyle/>
          <a:p>
            <a:r>
              <a:rPr lang="en-US" dirty="0" smtClean="0"/>
              <a:t>J. Santucci | 2016 DOE Accelerator Safety Workshop</a:t>
            </a:r>
          </a:p>
        </p:txBody>
      </p:sp>
      <p:sp>
        <p:nvSpPr>
          <p:cNvPr id="7" name="Slide Number Placeholder 6"/>
          <p:cNvSpPr>
            <a:spLocks noGrp="1"/>
          </p:cNvSpPr>
          <p:nvPr>
            <p:ph type="sldNum" sz="quarter" idx="12"/>
          </p:nvPr>
        </p:nvSpPr>
        <p:spPr/>
        <p:txBody>
          <a:bodyPr/>
          <a:lstStyle/>
          <a:p>
            <a:fld id="{844E0F03-6CBD-1D4B-B8A0-D8A8B50A0BCD}" type="slidenum">
              <a:rPr lang="en-US" smtClean="0"/>
              <a:t>2</a:t>
            </a:fld>
            <a:endParaRPr lang="en-US"/>
          </a:p>
        </p:txBody>
      </p:sp>
    </p:spTree>
    <p:extLst>
      <p:ext uri="{BB962C8B-B14F-4D97-AF65-F5344CB8AC3E}">
        <p14:creationId xmlns:p14="http://schemas.microsoft.com/office/powerpoint/2010/main" val="1498474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Reflective </a:t>
            </a:r>
            <a:r>
              <a:rPr lang="en-US" dirty="0" smtClean="0"/>
              <a:t>Best Practices</a:t>
            </a:r>
            <a:endParaRPr lang="en-US" dirty="0"/>
          </a:p>
        </p:txBody>
      </p:sp>
      <p:sp>
        <p:nvSpPr>
          <p:cNvPr id="3" name="Content Placeholder 2"/>
          <p:cNvSpPr>
            <a:spLocks noGrp="1"/>
          </p:cNvSpPr>
          <p:nvPr>
            <p:ph idx="1"/>
          </p:nvPr>
        </p:nvSpPr>
        <p:spPr/>
        <p:txBody>
          <a:bodyPr>
            <a:normAutofit/>
          </a:bodyPr>
          <a:lstStyle/>
          <a:p>
            <a:r>
              <a:rPr lang="en-US" dirty="0" smtClean="0"/>
              <a:t>As </a:t>
            </a:r>
            <a:r>
              <a:rPr lang="en-US" dirty="0"/>
              <a:t>an experimenter and a laser operator (LO), I understand the importance of knowing where the beam is and being aware of all stray reflections.  </a:t>
            </a:r>
            <a:endParaRPr lang="en-US" dirty="0" smtClean="0"/>
          </a:p>
          <a:p>
            <a:r>
              <a:rPr lang="en-US" dirty="0" smtClean="0"/>
              <a:t>I </a:t>
            </a:r>
            <a:r>
              <a:rPr lang="en-US" dirty="0"/>
              <a:t>know how to mitigate stray reflections by; </a:t>
            </a:r>
            <a:endParaRPr lang="en-US" dirty="0" smtClean="0"/>
          </a:p>
          <a:p>
            <a:pPr lvl="1"/>
            <a:r>
              <a:rPr lang="en-US" dirty="0" smtClean="0"/>
              <a:t>keeping </a:t>
            </a:r>
            <a:r>
              <a:rPr lang="en-US" dirty="0"/>
              <a:t>the beam in one horizontal plane, </a:t>
            </a:r>
            <a:endParaRPr lang="en-US" dirty="0" smtClean="0"/>
          </a:p>
          <a:p>
            <a:pPr lvl="1"/>
            <a:r>
              <a:rPr lang="en-US" dirty="0" smtClean="0"/>
              <a:t>using </a:t>
            </a:r>
            <a:r>
              <a:rPr lang="en-US" dirty="0"/>
              <a:t>beam blocks &amp; dumps, </a:t>
            </a:r>
            <a:endParaRPr lang="en-US" dirty="0" smtClean="0"/>
          </a:p>
          <a:p>
            <a:pPr lvl="1"/>
            <a:r>
              <a:rPr lang="en-US" dirty="0" smtClean="0"/>
              <a:t>removing </a:t>
            </a:r>
            <a:r>
              <a:rPr lang="en-US" dirty="0"/>
              <a:t>watches, jewelry, ID </a:t>
            </a:r>
            <a:r>
              <a:rPr lang="en-US" dirty="0" smtClean="0"/>
              <a:t>badges</a:t>
            </a:r>
            <a:endParaRPr lang="en-US" dirty="0" smtClean="0"/>
          </a:p>
          <a:p>
            <a:pPr lvl="1"/>
            <a:r>
              <a:rPr lang="en-US" dirty="0" smtClean="0"/>
              <a:t>being </a:t>
            </a:r>
            <a:r>
              <a:rPr lang="en-US" dirty="0"/>
              <a:t>careful with tools near the beam.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350" y="2951507"/>
            <a:ext cx="4438650" cy="3190875"/>
          </a:xfrm>
          <a:prstGeom prst="rect">
            <a:avLst/>
          </a:prstGeom>
        </p:spPr>
      </p:pic>
      <p:sp>
        <p:nvSpPr>
          <p:cNvPr id="5" name="Footer Placeholder 4"/>
          <p:cNvSpPr>
            <a:spLocks noGrp="1"/>
          </p:cNvSpPr>
          <p:nvPr>
            <p:ph type="ftr" sz="quarter" idx="11"/>
          </p:nvPr>
        </p:nvSpPr>
        <p:spPr/>
        <p:txBody>
          <a:bodyPr/>
          <a:lstStyle/>
          <a:p>
            <a:r>
              <a:rPr lang="en-US" smtClean="0"/>
              <a:t>J. Santucci | 2016 DOE Accelerator Safety Workshop</a:t>
            </a:r>
            <a:endParaRPr lang="en-US"/>
          </a:p>
        </p:txBody>
      </p:sp>
      <p:sp>
        <p:nvSpPr>
          <p:cNvPr id="6" name="Slide Number Placeholder 5"/>
          <p:cNvSpPr>
            <a:spLocks noGrp="1"/>
          </p:cNvSpPr>
          <p:nvPr>
            <p:ph type="sldNum" sz="quarter" idx="12"/>
          </p:nvPr>
        </p:nvSpPr>
        <p:spPr/>
        <p:txBody>
          <a:bodyPr/>
          <a:lstStyle/>
          <a:p>
            <a:fld id="{844E0F03-6CBD-1D4B-B8A0-D8A8B50A0BCD}" type="slidenum">
              <a:rPr lang="en-US" smtClean="0"/>
              <a:t>3</a:t>
            </a:fld>
            <a:endParaRPr lang="en-US"/>
          </a:p>
        </p:txBody>
      </p:sp>
    </p:spTree>
    <p:extLst>
      <p:ext uri="{BB962C8B-B14F-4D97-AF65-F5344CB8AC3E}">
        <p14:creationId xmlns:p14="http://schemas.microsoft.com/office/powerpoint/2010/main" val="767436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Content Placeholder 2"/>
          <p:cNvSpPr>
            <a:spLocks noGrp="1"/>
          </p:cNvSpPr>
          <p:nvPr>
            <p:ph idx="1"/>
          </p:nvPr>
        </p:nvSpPr>
        <p:spPr>
          <a:xfrm>
            <a:off x="838201" y="1825624"/>
            <a:ext cx="5867400" cy="5032375"/>
          </a:xfrm>
        </p:spPr>
        <p:txBody>
          <a:bodyPr/>
          <a:lstStyle/>
          <a:p>
            <a:r>
              <a:rPr lang="en-US" dirty="0" smtClean="0"/>
              <a:t>Being a safe LO I am aware that transmitting optics can also </a:t>
            </a:r>
            <a:r>
              <a:rPr lang="en-US" b="1" u="sng" dirty="0" smtClean="0">
                <a:solidFill>
                  <a:srgbClr val="FF0000"/>
                </a:solidFill>
              </a:rPr>
              <a:t>reflect</a:t>
            </a:r>
            <a:r>
              <a:rPr lang="en-US" dirty="0" smtClean="0">
                <a:solidFill>
                  <a:srgbClr val="FF0000"/>
                </a:solidFill>
              </a:rPr>
              <a:t> </a:t>
            </a:r>
            <a:r>
              <a:rPr lang="en-US" dirty="0" smtClean="0"/>
              <a:t>&amp; reflecting optics can also </a:t>
            </a:r>
            <a:r>
              <a:rPr lang="en-US" b="1" u="sng" dirty="0" smtClean="0">
                <a:solidFill>
                  <a:srgbClr val="FF0000"/>
                </a:solidFill>
              </a:rPr>
              <a:t>transmit</a:t>
            </a:r>
            <a:r>
              <a:rPr lang="en-US" dirty="0" smtClean="0"/>
              <a:t>.  </a:t>
            </a:r>
          </a:p>
          <a:p>
            <a:endParaRPr lang="en-US" dirty="0" smtClean="0"/>
          </a:p>
          <a:p>
            <a:r>
              <a:rPr lang="en-US" dirty="0" smtClean="0"/>
              <a:t>But usually LOs do not think about the reflections of the LPE (Laser Protective Eyewear) on their face.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841" y="3"/>
            <a:ext cx="5103159" cy="34021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2984499"/>
            <a:ext cx="5486400" cy="3873500"/>
          </a:xfrm>
          <a:prstGeom prst="rect">
            <a:avLst/>
          </a:prstGeom>
        </p:spPr>
      </p:pic>
      <p:sp>
        <p:nvSpPr>
          <p:cNvPr id="8" name="Footer Placeholder 7"/>
          <p:cNvSpPr>
            <a:spLocks noGrp="1"/>
          </p:cNvSpPr>
          <p:nvPr>
            <p:ph type="ftr" sz="quarter" idx="11"/>
          </p:nvPr>
        </p:nvSpPr>
        <p:spPr/>
        <p:txBody>
          <a:bodyPr/>
          <a:lstStyle/>
          <a:p>
            <a:r>
              <a:rPr lang="en-US" smtClean="0"/>
              <a:t>J. Santucci | 2016 DOE Accelerator Safety Workshop</a:t>
            </a:r>
            <a:endParaRPr lang="en-US"/>
          </a:p>
        </p:txBody>
      </p:sp>
      <p:sp>
        <p:nvSpPr>
          <p:cNvPr id="9" name="Slide Number Placeholder 8"/>
          <p:cNvSpPr>
            <a:spLocks noGrp="1"/>
          </p:cNvSpPr>
          <p:nvPr>
            <p:ph type="sldNum" sz="quarter" idx="12"/>
          </p:nvPr>
        </p:nvSpPr>
        <p:spPr/>
        <p:txBody>
          <a:bodyPr/>
          <a:lstStyle/>
          <a:p>
            <a:fld id="{844E0F03-6CBD-1D4B-B8A0-D8A8B50A0BCD}" type="slidenum">
              <a:rPr lang="en-US" smtClean="0"/>
              <a:t>4</a:t>
            </a:fld>
            <a:endParaRPr lang="en-US"/>
          </a:p>
        </p:txBody>
      </p:sp>
    </p:spTree>
    <p:extLst>
      <p:ext uri="{BB962C8B-B14F-4D97-AF65-F5344CB8AC3E}">
        <p14:creationId xmlns:p14="http://schemas.microsoft.com/office/powerpoint/2010/main" val="1413623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Content Placeholder 2"/>
          <p:cNvSpPr>
            <a:spLocks noGrp="1"/>
          </p:cNvSpPr>
          <p:nvPr>
            <p:ph idx="1"/>
          </p:nvPr>
        </p:nvSpPr>
        <p:spPr>
          <a:xfrm>
            <a:off x="838200" y="1825625"/>
            <a:ext cx="10515600" cy="2459504"/>
          </a:xfrm>
        </p:spPr>
        <p:txBody>
          <a:bodyPr/>
          <a:lstStyle/>
          <a:p>
            <a:r>
              <a:rPr lang="en-US" dirty="0"/>
              <a:t>Most laser eye accidents involve a specular reflection.</a:t>
            </a:r>
          </a:p>
          <a:p>
            <a:r>
              <a:rPr lang="en-US" dirty="0"/>
              <a:t>e.g. April 2003, UC Berkeley campus, During alignment of the laser's </a:t>
            </a:r>
            <a:r>
              <a:rPr lang="en-US" dirty="0" err="1"/>
              <a:t>Nd:YAG</a:t>
            </a:r>
            <a:r>
              <a:rPr lang="en-US" dirty="0"/>
              <a:t> beam, a graduate student was struck in the eye by a specular reflection (a stray beam</a:t>
            </a:r>
            <a:r>
              <a:rPr lang="en-US" dirty="0" smtClean="0"/>
              <a:t>).</a:t>
            </a: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416" y="3209365"/>
            <a:ext cx="4643584" cy="3370343"/>
          </a:xfrm>
          <a:prstGeom prst="rect">
            <a:avLst/>
          </a:prstGeom>
        </p:spPr>
      </p:pic>
      <p:sp>
        <p:nvSpPr>
          <p:cNvPr id="6" name="Footer Placeholder 5"/>
          <p:cNvSpPr>
            <a:spLocks noGrp="1"/>
          </p:cNvSpPr>
          <p:nvPr>
            <p:ph type="ftr" sz="quarter" idx="11"/>
          </p:nvPr>
        </p:nvSpPr>
        <p:spPr/>
        <p:txBody>
          <a:bodyPr/>
          <a:lstStyle/>
          <a:p>
            <a:r>
              <a:rPr lang="en-US" smtClean="0"/>
              <a:t>J. Santucci | 2016 DOE Accelerator Safety Workshop</a:t>
            </a:r>
            <a:endParaRPr lang="en-US"/>
          </a:p>
        </p:txBody>
      </p:sp>
      <p:sp>
        <p:nvSpPr>
          <p:cNvPr id="7" name="Slide Number Placeholder 6"/>
          <p:cNvSpPr>
            <a:spLocks noGrp="1"/>
          </p:cNvSpPr>
          <p:nvPr>
            <p:ph type="sldNum" sz="quarter" idx="12"/>
          </p:nvPr>
        </p:nvSpPr>
        <p:spPr/>
        <p:txBody>
          <a:bodyPr/>
          <a:lstStyle/>
          <a:p>
            <a:fld id="{844E0F03-6CBD-1D4B-B8A0-D8A8B50A0BCD}" type="slidenum">
              <a:rPr lang="en-US" smtClean="0"/>
              <a:t>5</a:t>
            </a:fld>
            <a:endParaRPr lang="en-US"/>
          </a:p>
        </p:txBody>
      </p:sp>
      <p:sp>
        <p:nvSpPr>
          <p:cNvPr id="4" name="TextBox 3"/>
          <p:cNvSpPr txBox="1"/>
          <p:nvPr/>
        </p:nvSpPr>
        <p:spPr>
          <a:xfrm>
            <a:off x="699247" y="4260117"/>
            <a:ext cx="6010969" cy="1569660"/>
          </a:xfrm>
          <a:prstGeom prst="rect">
            <a:avLst/>
          </a:prstGeom>
          <a:noFill/>
        </p:spPr>
        <p:txBody>
          <a:bodyPr wrap="square" rtlCol="0">
            <a:spAutoFit/>
          </a:bodyPr>
          <a:lstStyle/>
          <a:p>
            <a:pPr marL="457200" indent="-457200">
              <a:buFont typeface="Arial" charset="0"/>
              <a:buChar char="•"/>
            </a:pPr>
            <a:r>
              <a:rPr lang="en-US" sz="3200" b="1" dirty="0"/>
              <a:t>Reflective </a:t>
            </a:r>
            <a:r>
              <a:rPr lang="en-US" sz="3200" b="1" dirty="0" smtClean="0"/>
              <a:t>LPE, </a:t>
            </a:r>
            <a:r>
              <a:rPr lang="en-US" sz="3200" b="1" dirty="0"/>
              <a:t>by design, reflects in a specular way. </a:t>
            </a:r>
          </a:p>
          <a:p>
            <a:endParaRPr lang="en-US" sz="3200" dirty="0"/>
          </a:p>
        </p:txBody>
      </p:sp>
    </p:spTree>
    <p:extLst>
      <p:ext uri="{BB962C8B-B14F-4D97-AF65-F5344CB8AC3E}">
        <p14:creationId xmlns:p14="http://schemas.microsoft.com/office/powerpoint/2010/main" val="1177849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094" y="2052918"/>
            <a:ext cx="7512421" cy="6009936"/>
          </a:xfrm>
          <a:prstGeom prst="rect">
            <a:avLst/>
          </a:prstGeom>
        </p:spPr>
      </p:pic>
      <p:sp>
        <p:nvSpPr>
          <p:cNvPr id="2" name="Title 1"/>
          <p:cNvSpPr>
            <a:spLocks noGrp="1"/>
          </p:cNvSpPr>
          <p:nvPr>
            <p:ph type="title"/>
          </p:nvPr>
        </p:nvSpPr>
        <p:spPr/>
        <p:txBody>
          <a:bodyPr/>
          <a:lstStyle/>
          <a:p>
            <a:r>
              <a:rPr lang="en-US" dirty="0" smtClean="0"/>
              <a:t>Reflective LPE</a:t>
            </a:r>
            <a:endParaRPr lang="en-US" dirty="0"/>
          </a:p>
        </p:txBody>
      </p:sp>
      <p:sp>
        <p:nvSpPr>
          <p:cNvPr id="3" name="Content Placeholder 2"/>
          <p:cNvSpPr>
            <a:spLocks noGrp="1"/>
          </p:cNvSpPr>
          <p:nvPr>
            <p:ph idx="1"/>
          </p:nvPr>
        </p:nvSpPr>
        <p:spPr>
          <a:xfrm>
            <a:off x="838200" y="1825625"/>
            <a:ext cx="8305800" cy="4351338"/>
          </a:xfrm>
        </p:spPr>
        <p:txBody>
          <a:bodyPr/>
          <a:lstStyle/>
          <a:p>
            <a:r>
              <a:rPr lang="en-US" dirty="0"/>
              <a:t>With more and more labs using multiple wavelengths, </a:t>
            </a:r>
            <a:r>
              <a:rPr lang="en-US" dirty="0" smtClean="0"/>
              <a:t>Reflective LPE is here </a:t>
            </a:r>
            <a:r>
              <a:rPr lang="en-US" dirty="0"/>
              <a:t>to </a:t>
            </a:r>
            <a:r>
              <a:rPr lang="en-US" dirty="0" smtClean="0"/>
              <a:t>stay</a:t>
            </a:r>
            <a:endParaRPr lang="en-US" dirty="0"/>
          </a:p>
          <a:p>
            <a:r>
              <a:rPr lang="en-US" dirty="0" smtClean="0"/>
              <a:t>Reflective LPE </a:t>
            </a:r>
            <a:r>
              <a:rPr lang="en-US" dirty="0"/>
              <a:t>have become very useful for users that want to be protected from </a:t>
            </a:r>
            <a:r>
              <a:rPr lang="en-US" b="1" dirty="0"/>
              <a:t>multiple</a:t>
            </a:r>
            <a:r>
              <a:rPr lang="en-US" dirty="0"/>
              <a:t> wavelengths yet still benefit from </a:t>
            </a:r>
            <a:r>
              <a:rPr lang="en-US" b="1" dirty="0"/>
              <a:t>high </a:t>
            </a:r>
            <a:r>
              <a:rPr lang="en-US" b="1" dirty="0" smtClean="0"/>
              <a:t>VLT</a:t>
            </a:r>
            <a:endParaRPr lang="en-US" dirty="0"/>
          </a:p>
          <a:p>
            <a:endParaRPr lang="en-US" dirty="0" smtClean="0"/>
          </a:p>
          <a:p>
            <a:r>
              <a:rPr lang="en-US" dirty="0" smtClean="0"/>
              <a:t>But we must be careful</a:t>
            </a:r>
            <a:endParaRPr lang="en-US" dirty="0"/>
          </a:p>
        </p:txBody>
      </p:sp>
      <p:sp>
        <p:nvSpPr>
          <p:cNvPr id="6" name="Footer Placeholder 5"/>
          <p:cNvSpPr>
            <a:spLocks noGrp="1"/>
          </p:cNvSpPr>
          <p:nvPr>
            <p:ph type="ftr" sz="quarter" idx="11"/>
          </p:nvPr>
        </p:nvSpPr>
        <p:spPr/>
        <p:txBody>
          <a:bodyPr/>
          <a:lstStyle/>
          <a:p>
            <a:r>
              <a:rPr lang="en-US" smtClean="0"/>
              <a:t>J. Santucci | 2016 DOE Accelerator Safety Workshop</a:t>
            </a:r>
            <a:endParaRPr lang="en-US"/>
          </a:p>
        </p:txBody>
      </p:sp>
      <p:sp>
        <p:nvSpPr>
          <p:cNvPr id="7" name="Slide Number Placeholder 6"/>
          <p:cNvSpPr>
            <a:spLocks noGrp="1"/>
          </p:cNvSpPr>
          <p:nvPr>
            <p:ph type="sldNum" sz="quarter" idx="12"/>
          </p:nvPr>
        </p:nvSpPr>
        <p:spPr/>
        <p:txBody>
          <a:bodyPr/>
          <a:lstStyle/>
          <a:p>
            <a:fld id="{844E0F03-6CBD-1D4B-B8A0-D8A8B50A0BCD}" type="slidenum">
              <a:rPr lang="en-US" smtClean="0"/>
              <a:t>6</a:t>
            </a:fld>
            <a:endParaRPr lang="en-US"/>
          </a:p>
        </p:txBody>
      </p:sp>
    </p:spTree>
    <p:extLst>
      <p:ext uri="{BB962C8B-B14F-4D97-AF65-F5344CB8AC3E}">
        <p14:creationId xmlns:p14="http://schemas.microsoft.com/office/powerpoint/2010/main" val="45647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Reflective LPE</a:t>
            </a:r>
            <a:endParaRPr lang="en-US" dirty="0"/>
          </a:p>
        </p:txBody>
      </p:sp>
      <p:sp>
        <p:nvSpPr>
          <p:cNvPr id="3" name="Content Placeholder 2"/>
          <p:cNvSpPr>
            <a:spLocks noGrp="1"/>
          </p:cNvSpPr>
          <p:nvPr>
            <p:ph idx="1"/>
          </p:nvPr>
        </p:nvSpPr>
        <p:spPr/>
        <p:txBody>
          <a:bodyPr/>
          <a:lstStyle/>
          <a:p>
            <a:r>
              <a:rPr lang="en-US" dirty="0"/>
              <a:t>e.g. October 2012, LANL, Through the C505C R-LPE center field of view, Laser worker observed a diffused reflection of a green 527nm beam during </a:t>
            </a:r>
            <a:r>
              <a:rPr lang="en-US" dirty="0" smtClean="0"/>
              <a:t>laser Installation</a:t>
            </a:r>
            <a:r>
              <a:rPr lang="en-US" dirty="0"/>
              <a:t>.  </a:t>
            </a:r>
            <a:endParaRPr lang="en-US" dirty="0" smtClean="0"/>
          </a:p>
          <a:p>
            <a:endParaRPr lang="en-US" dirty="0" smtClean="0"/>
          </a:p>
          <a:p>
            <a:r>
              <a:rPr lang="en-US" dirty="0" smtClean="0"/>
              <a:t>The </a:t>
            </a:r>
            <a:r>
              <a:rPr lang="en-US" dirty="0"/>
              <a:t>LPE used were thought to be defective and taken out of service.  </a:t>
            </a:r>
            <a:endParaRPr lang="en-US" dirty="0" smtClean="0"/>
          </a:p>
          <a:p>
            <a:r>
              <a:rPr lang="en-US" dirty="0" smtClean="0"/>
              <a:t>But </a:t>
            </a:r>
            <a:r>
              <a:rPr lang="en-US" dirty="0"/>
              <a:t>in fact they were perfectly fine and performed as engineered.  </a:t>
            </a:r>
            <a:endParaRPr lang="en-US" dirty="0" smtClean="0"/>
          </a:p>
          <a:p>
            <a:r>
              <a:rPr lang="en-US" dirty="0" smtClean="0"/>
              <a:t>The </a:t>
            </a:r>
            <a:r>
              <a:rPr lang="en-US" dirty="0"/>
              <a:t>C505C filters in the above example were designed to protect against </a:t>
            </a:r>
            <a:r>
              <a:rPr lang="en-US" dirty="0" err="1"/>
              <a:t>Nd:YAG</a:t>
            </a:r>
            <a:r>
              <a:rPr lang="en-US" dirty="0"/>
              <a:t> (1064nm) and it’s 2HG </a:t>
            </a:r>
            <a:r>
              <a:rPr lang="en-US" dirty="0" smtClean="0"/>
              <a:t>(532nm) and 4HG (266nm).</a:t>
            </a:r>
            <a:endParaRPr lang="en-US" dirty="0" smtClean="0">
              <a:effectLst/>
            </a:endParaRPr>
          </a:p>
          <a:p>
            <a:r>
              <a:rPr lang="en-US" dirty="0" smtClean="0"/>
              <a:t>The above laser system was </a:t>
            </a:r>
            <a:r>
              <a:rPr lang="en-US" dirty="0" err="1" smtClean="0"/>
              <a:t>Nd:YLF</a:t>
            </a:r>
            <a:r>
              <a:rPr lang="en-US" dirty="0" smtClean="0"/>
              <a:t> (1053nm).  2HG = 527nm.</a:t>
            </a:r>
            <a:endParaRPr lang="en-US" dirty="0"/>
          </a:p>
        </p:txBody>
      </p:sp>
      <p:sp>
        <p:nvSpPr>
          <p:cNvPr id="4" name="Footer Placeholder 3"/>
          <p:cNvSpPr>
            <a:spLocks noGrp="1"/>
          </p:cNvSpPr>
          <p:nvPr>
            <p:ph type="ftr" sz="quarter" idx="11"/>
          </p:nvPr>
        </p:nvSpPr>
        <p:spPr/>
        <p:txBody>
          <a:bodyPr/>
          <a:lstStyle/>
          <a:p>
            <a:r>
              <a:rPr lang="en-US" smtClean="0"/>
              <a:t>J. Santucci | 2016 DOE Accelerator Safety Workshop</a:t>
            </a:r>
            <a:endParaRPr lang="en-US"/>
          </a:p>
        </p:txBody>
      </p:sp>
      <p:sp>
        <p:nvSpPr>
          <p:cNvPr id="5" name="Slide Number Placeholder 4"/>
          <p:cNvSpPr>
            <a:spLocks noGrp="1"/>
          </p:cNvSpPr>
          <p:nvPr>
            <p:ph type="sldNum" sz="quarter" idx="12"/>
          </p:nvPr>
        </p:nvSpPr>
        <p:spPr/>
        <p:txBody>
          <a:bodyPr/>
          <a:lstStyle/>
          <a:p>
            <a:fld id="{844E0F03-6CBD-1D4B-B8A0-D8A8B50A0BCD}" type="slidenum">
              <a:rPr lang="en-US" smtClean="0"/>
              <a:t>7</a:t>
            </a:fld>
            <a:endParaRPr lang="en-US"/>
          </a:p>
        </p:txBody>
      </p:sp>
    </p:spTree>
    <p:extLst>
      <p:ext uri="{BB962C8B-B14F-4D97-AF65-F5344CB8AC3E}">
        <p14:creationId xmlns:p14="http://schemas.microsoft.com/office/powerpoint/2010/main" val="202395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0"/>
            <a:ext cx="3810000" cy="3048000"/>
          </a:xfrm>
          <a:prstGeom prst="rect">
            <a:avLst/>
          </a:prstGeom>
        </p:spPr>
      </p:pic>
      <p:sp>
        <p:nvSpPr>
          <p:cNvPr id="2" name="Title 1"/>
          <p:cNvSpPr>
            <a:spLocks noGrp="1"/>
          </p:cNvSpPr>
          <p:nvPr>
            <p:ph type="title"/>
          </p:nvPr>
        </p:nvSpPr>
        <p:spPr/>
        <p:txBody>
          <a:bodyPr/>
          <a:lstStyle/>
          <a:p>
            <a:r>
              <a:rPr lang="en-US" dirty="0" smtClean="0"/>
              <a:t>How </a:t>
            </a:r>
            <a:r>
              <a:rPr lang="en-US" dirty="0" smtClean="0"/>
              <a:t>Reflective LPE </a:t>
            </a:r>
            <a:r>
              <a:rPr lang="en-US" dirty="0" smtClean="0"/>
              <a:t>works</a:t>
            </a:r>
            <a:endParaRPr lang="en-US" dirty="0"/>
          </a:p>
        </p:txBody>
      </p:sp>
      <p:sp>
        <p:nvSpPr>
          <p:cNvPr id="3" name="Content Placeholder 2"/>
          <p:cNvSpPr>
            <a:spLocks noGrp="1"/>
          </p:cNvSpPr>
          <p:nvPr>
            <p:ph idx="1"/>
          </p:nvPr>
        </p:nvSpPr>
        <p:spPr>
          <a:xfrm>
            <a:off x="838200" y="1825625"/>
            <a:ext cx="8588188" cy="4351338"/>
          </a:xfrm>
        </p:spPr>
        <p:txBody>
          <a:bodyPr/>
          <a:lstStyle/>
          <a:p>
            <a:r>
              <a:rPr lang="en-US" dirty="0" smtClean="0"/>
              <a:t>R-LPE </a:t>
            </a:r>
            <a:r>
              <a:rPr lang="en-US" dirty="0"/>
              <a:t>have absorptive as well as reflective </a:t>
            </a:r>
            <a:r>
              <a:rPr lang="en-US" dirty="0" smtClean="0"/>
              <a:t>properties</a:t>
            </a:r>
            <a:endParaRPr lang="en-US" dirty="0"/>
          </a:p>
          <a:p>
            <a:r>
              <a:rPr lang="en-US" dirty="0"/>
              <a:t>They use absorptive filters for wide BW coverage of IR and of </a:t>
            </a:r>
            <a:r>
              <a:rPr lang="en-US" dirty="0" smtClean="0"/>
              <a:t>UV</a:t>
            </a:r>
            <a:endParaRPr lang="en-US" dirty="0"/>
          </a:p>
          <a:p>
            <a:r>
              <a:rPr lang="en-US" dirty="0"/>
              <a:t>To filter out the 2HG green while still providing high VLT they use a notch filter at </a:t>
            </a:r>
            <a:r>
              <a:rPr lang="en-US" dirty="0" smtClean="0"/>
              <a:t>that exact wavelength.</a:t>
            </a:r>
            <a:endParaRPr lang="en-US" dirty="0"/>
          </a:p>
          <a:p>
            <a:r>
              <a:rPr lang="en-US" dirty="0"/>
              <a:t>The notch filters are </a:t>
            </a:r>
            <a:r>
              <a:rPr lang="en-US" dirty="0" smtClean="0"/>
              <a:t>deposited dielectric </a:t>
            </a:r>
            <a:r>
              <a:rPr lang="en-US" dirty="0" smtClean="0"/>
              <a:t>coatings</a:t>
            </a:r>
          </a:p>
          <a:p>
            <a:pPr lvl="1"/>
            <a:r>
              <a:rPr lang="en-US" b="1" dirty="0" smtClean="0"/>
              <a:t>the </a:t>
            </a:r>
            <a:r>
              <a:rPr lang="en-US" b="1" u="sng" dirty="0"/>
              <a:t>same</a:t>
            </a:r>
            <a:r>
              <a:rPr lang="en-US" b="1" dirty="0"/>
              <a:t> way laser HR mirrors are </a:t>
            </a:r>
            <a:r>
              <a:rPr lang="en-US" b="1" dirty="0" smtClean="0"/>
              <a:t>made</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7359" y="4007224"/>
            <a:ext cx="3734641" cy="2850776"/>
          </a:xfrm>
          <a:prstGeom prst="rect">
            <a:avLst/>
          </a:prstGeom>
        </p:spPr>
      </p:pic>
      <p:sp>
        <p:nvSpPr>
          <p:cNvPr id="6" name="Footer Placeholder 5"/>
          <p:cNvSpPr>
            <a:spLocks noGrp="1"/>
          </p:cNvSpPr>
          <p:nvPr>
            <p:ph type="ftr" sz="quarter" idx="11"/>
          </p:nvPr>
        </p:nvSpPr>
        <p:spPr/>
        <p:txBody>
          <a:bodyPr/>
          <a:lstStyle/>
          <a:p>
            <a:r>
              <a:rPr lang="en-US" smtClean="0"/>
              <a:t>J. Santucci | 2016 DOE Accelerator Safety Workshop</a:t>
            </a:r>
            <a:endParaRPr lang="en-US"/>
          </a:p>
        </p:txBody>
      </p:sp>
      <p:sp>
        <p:nvSpPr>
          <p:cNvPr id="7" name="Slide Number Placeholder 6"/>
          <p:cNvSpPr>
            <a:spLocks noGrp="1"/>
          </p:cNvSpPr>
          <p:nvPr>
            <p:ph type="sldNum" sz="quarter" idx="12"/>
          </p:nvPr>
        </p:nvSpPr>
        <p:spPr/>
        <p:txBody>
          <a:bodyPr/>
          <a:lstStyle/>
          <a:p>
            <a:fld id="{844E0F03-6CBD-1D4B-B8A0-D8A8B50A0BCD}" type="slidenum">
              <a:rPr lang="en-US" smtClean="0"/>
              <a:t>8</a:t>
            </a:fld>
            <a:endParaRPr lang="en-US"/>
          </a:p>
        </p:txBody>
      </p:sp>
    </p:spTree>
    <p:extLst>
      <p:ext uri="{BB962C8B-B14F-4D97-AF65-F5344CB8AC3E}">
        <p14:creationId xmlns:p14="http://schemas.microsoft.com/office/powerpoint/2010/main" val="116264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2055" y="4731404"/>
            <a:ext cx="2835460" cy="212659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2478" y="-251006"/>
            <a:ext cx="5505379" cy="4405982"/>
          </a:xfrm>
          <a:prstGeom prst="rect">
            <a:avLst/>
          </a:prstGeom>
        </p:spPr>
      </p:pic>
      <p:sp>
        <p:nvSpPr>
          <p:cNvPr id="2" name="Title 1"/>
          <p:cNvSpPr>
            <a:spLocks noGrp="1"/>
          </p:cNvSpPr>
          <p:nvPr>
            <p:ph type="title"/>
          </p:nvPr>
        </p:nvSpPr>
        <p:spPr/>
        <p:txBody>
          <a:bodyPr/>
          <a:lstStyle/>
          <a:p>
            <a:r>
              <a:rPr lang="en-US" dirty="0" smtClean="0"/>
              <a:t>Reflective LPE</a:t>
            </a:r>
            <a:endParaRPr lang="en-US" dirty="0"/>
          </a:p>
        </p:txBody>
      </p:sp>
      <p:sp>
        <p:nvSpPr>
          <p:cNvPr id="3" name="Content Placeholder 2"/>
          <p:cNvSpPr>
            <a:spLocks noGrp="1"/>
          </p:cNvSpPr>
          <p:nvPr>
            <p:ph idx="1"/>
          </p:nvPr>
        </p:nvSpPr>
        <p:spPr>
          <a:xfrm>
            <a:off x="838200" y="1690688"/>
            <a:ext cx="7068671" cy="4665662"/>
          </a:xfrm>
        </p:spPr>
        <p:txBody>
          <a:bodyPr>
            <a:normAutofit/>
          </a:bodyPr>
          <a:lstStyle/>
          <a:p>
            <a:r>
              <a:rPr lang="en-US" dirty="0"/>
              <a:t>Two issues; </a:t>
            </a:r>
            <a:endParaRPr lang="en-US" dirty="0" smtClean="0"/>
          </a:p>
          <a:p>
            <a:pPr lvl="1"/>
            <a:r>
              <a:rPr lang="en-US" sz="2800" dirty="0" smtClean="0"/>
              <a:t>Specular reflection </a:t>
            </a:r>
            <a:r>
              <a:rPr lang="en-US" sz="2800" dirty="0" smtClean="0"/>
              <a:t>from R-LPE</a:t>
            </a:r>
            <a:endParaRPr lang="en-US" sz="2800" dirty="0" smtClean="0"/>
          </a:p>
          <a:p>
            <a:pPr lvl="1"/>
            <a:r>
              <a:rPr lang="en-US" sz="2800" dirty="0"/>
              <a:t>D</a:t>
            </a:r>
            <a:r>
              <a:rPr lang="en-US" sz="2800" dirty="0" smtClean="0"/>
              <a:t>ielectric </a:t>
            </a:r>
            <a:r>
              <a:rPr lang="en-US" sz="2800" dirty="0"/>
              <a:t>coating </a:t>
            </a:r>
            <a:r>
              <a:rPr lang="en-US" sz="2800" dirty="0" smtClean="0"/>
              <a:t>has </a:t>
            </a:r>
            <a:r>
              <a:rPr lang="en-US" sz="2800" dirty="0" smtClean="0"/>
              <a:t>narrow BW</a:t>
            </a:r>
          </a:p>
          <a:p>
            <a:pPr lvl="2"/>
            <a:r>
              <a:rPr lang="en-US" dirty="0" smtClean="0"/>
              <a:t>make </a:t>
            </a:r>
            <a:r>
              <a:rPr lang="en-US" dirty="0"/>
              <a:t>sure your wavelength is covered</a:t>
            </a:r>
            <a:r>
              <a:rPr lang="en-US" dirty="0" smtClean="0"/>
              <a:t>.</a:t>
            </a:r>
          </a:p>
          <a:p>
            <a:r>
              <a:rPr lang="en-US" dirty="0" smtClean="0"/>
              <a:t>Use </a:t>
            </a:r>
            <a:r>
              <a:rPr lang="en-US" dirty="0" smtClean="0"/>
              <a:t>opaque box to enclose non-covered wavelength. </a:t>
            </a:r>
          </a:p>
          <a:p>
            <a:pPr lvl="1"/>
            <a:r>
              <a:rPr lang="en-US" dirty="0" smtClean="0"/>
              <a:t>Available </a:t>
            </a:r>
            <a:r>
              <a:rPr lang="en-US" dirty="0" smtClean="0"/>
              <a:t>from </a:t>
            </a:r>
            <a:r>
              <a:rPr lang="en-US" dirty="0" smtClean="0"/>
              <a:t>many laser </a:t>
            </a:r>
            <a:r>
              <a:rPr lang="en-US" dirty="0" smtClean="0"/>
              <a:t>safety vendors.</a:t>
            </a:r>
          </a:p>
          <a:p>
            <a:r>
              <a:rPr lang="en-US" dirty="0" smtClean="0"/>
              <a:t>Damage to dielectric coating is undetectable</a:t>
            </a:r>
          </a:p>
          <a:p>
            <a:pPr lvl="1"/>
            <a:r>
              <a:rPr lang="en-US" dirty="0" smtClean="0"/>
              <a:t>some </a:t>
            </a:r>
            <a:r>
              <a:rPr lang="en-US" dirty="0"/>
              <a:t>have hard protective coatings on </a:t>
            </a:r>
            <a:r>
              <a:rPr lang="en-US" dirty="0" smtClean="0"/>
              <a:t>outside</a:t>
            </a:r>
            <a:endParaRPr lang="en-US" dirty="0"/>
          </a:p>
        </p:txBody>
      </p:sp>
      <p:sp>
        <p:nvSpPr>
          <p:cNvPr id="5" name="TextBox 4"/>
          <p:cNvSpPr txBox="1"/>
          <p:nvPr/>
        </p:nvSpPr>
        <p:spPr>
          <a:xfrm>
            <a:off x="9184340" y="3383135"/>
            <a:ext cx="3003175" cy="523220"/>
          </a:xfrm>
          <a:prstGeom prst="rect">
            <a:avLst/>
          </a:prstGeom>
          <a:noFill/>
        </p:spPr>
        <p:txBody>
          <a:bodyPr wrap="square" rtlCol="0">
            <a:spAutoFit/>
          </a:bodyPr>
          <a:lstStyle/>
          <a:p>
            <a:r>
              <a:rPr lang="en-US" sz="1400" dirty="0" smtClean="0"/>
              <a:t>Laser Filter Plastic Box Option</a:t>
            </a:r>
          </a:p>
          <a:p>
            <a:r>
              <a:rPr lang="en-US" sz="1400" dirty="0" smtClean="0"/>
              <a:t>OD </a:t>
            </a:r>
            <a:r>
              <a:rPr lang="en-US" sz="1400" dirty="0"/>
              <a:t>5+ </a:t>
            </a:r>
            <a:r>
              <a:rPr lang="en-US" sz="1400" dirty="0" smtClean="0"/>
              <a:t>@UV, OD </a:t>
            </a:r>
            <a:r>
              <a:rPr lang="en-US" sz="1400" dirty="0"/>
              <a:t>4+ </a:t>
            </a:r>
            <a:r>
              <a:rPr lang="en-US" sz="1400" dirty="0" smtClean="0"/>
              <a:t>@Green, ~</a:t>
            </a:r>
            <a:r>
              <a:rPr lang="en-US" sz="1400" dirty="0"/>
              <a:t>30% VLT</a:t>
            </a:r>
          </a:p>
        </p:txBody>
      </p:sp>
      <p:sp>
        <p:nvSpPr>
          <p:cNvPr id="7" name="Footer Placeholder 6"/>
          <p:cNvSpPr>
            <a:spLocks noGrp="1"/>
          </p:cNvSpPr>
          <p:nvPr>
            <p:ph type="ftr" sz="quarter" idx="11"/>
          </p:nvPr>
        </p:nvSpPr>
        <p:spPr/>
        <p:txBody>
          <a:bodyPr/>
          <a:lstStyle/>
          <a:p>
            <a:r>
              <a:rPr lang="en-US" smtClean="0"/>
              <a:t>J. Santucci | 2016 DOE Accelerator Safety Workshop</a:t>
            </a:r>
            <a:endParaRPr lang="en-US"/>
          </a:p>
        </p:txBody>
      </p:sp>
      <p:sp>
        <p:nvSpPr>
          <p:cNvPr id="8" name="Slide Number Placeholder 7"/>
          <p:cNvSpPr>
            <a:spLocks noGrp="1"/>
          </p:cNvSpPr>
          <p:nvPr>
            <p:ph type="sldNum" sz="quarter" idx="12"/>
          </p:nvPr>
        </p:nvSpPr>
        <p:spPr/>
        <p:txBody>
          <a:bodyPr/>
          <a:lstStyle/>
          <a:p>
            <a:fld id="{844E0F03-6CBD-1D4B-B8A0-D8A8B50A0BCD}" type="slidenum">
              <a:rPr lang="en-US" smtClean="0"/>
              <a:t>9</a:t>
            </a:fld>
            <a:endParaRPr lang="en-US"/>
          </a:p>
        </p:txBody>
      </p:sp>
    </p:spTree>
    <p:extLst>
      <p:ext uri="{BB962C8B-B14F-4D97-AF65-F5344CB8AC3E}">
        <p14:creationId xmlns:p14="http://schemas.microsoft.com/office/powerpoint/2010/main" val="151109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TotalTime>
  <Words>1847</Words>
  <Application>Microsoft Macintosh PowerPoint</Application>
  <PresentationFormat>Widescreen</PresentationFormat>
  <Paragraphs>145</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Helvetica</vt:lpstr>
      <vt:lpstr>Office Theme</vt:lpstr>
      <vt:lpstr>PowerPoint Presentation</vt:lpstr>
      <vt:lpstr>Laser Familiarity</vt:lpstr>
      <vt:lpstr>Reflective Best Practices</vt:lpstr>
      <vt:lpstr>Reflections</vt:lpstr>
      <vt:lpstr>Reflections</vt:lpstr>
      <vt:lpstr>Reflective LPE</vt:lpstr>
      <vt:lpstr>Reflective LPE</vt:lpstr>
      <vt:lpstr>How Reflective LPE works</vt:lpstr>
      <vt:lpstr>Reflective LPE</vt:lpstr>
      <vt:lpstr>Reflective LPE</vt:lpstr>
      <vt:lpstr>Reflective LPE Guidance Document</vt:lpstr>
      <vt:lpstr>Questions or Comments?</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Reflective LPE</dc:title>
  <dc:creator>Microsoft Office User</dc:creator>
  <cp:lastModifiedBy>Microsoft Office User</cp:lastModifiedBy>
  <cp:revision>43</cp:revision>
  <dcterms:created xsi:type="dcterms:W3CDTF">2016-09-20T00:06:03Z</dcterms:created>
  <dcterms:modified xsi:type="dcterms:W3CDTF">2016-09-21T03:56:36Z</dcterms:modified>
</cp:coreProperties>
</file>