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7" r:id="rId2"/>
  </p:sldMasterIdLst>
  <p:notesMasterIdLst>
    <p:notesMasterId r:id="rId25"/>
  </p:notesMasterIdLst>
  <p:handoutMasterIdLst>
    <p:handoutMasterId r:id="rId26"/>
  </p:handoutMasterIdLst>
  <p:sldIdLst>
    <p:sldId id="915" r:id="rId3"/>
    <p:sldId id="916" r:id="rId4"/>
    <p:sldId id="920" r:id="rId5"/>
    <p:sldId id="924" r:id="rId6"/>
    <p:sldId id="933" r:id="rId7"/>
    <p:sldId id="1037" r:id="rId8"/>
    <p:sldId id="1059" r:id="rId9"/>
    <p:sldId id="951" r:id="rId10"/>
    <p:sldId id="952" r:id="rId11"/>
    <p:sldId id="957" r:id="rId12"/>
    <p:sldId id="1064" r:id="rId13"/>
    <p:sldId id="960" r:id="rId14"/>
    <p:sldId id="982" r:id="rId15"/>
    <p:sldId id="1045" r:id="rId16"/>
    <p:sldId id="1047" r:id="rId17"/>
    <p:sldId id="1060" r:id="rId18"/>
    <p:sldId id="1061" r:id="rId19"/>
    <p:sldId id="1062" r:id="rId20"/>
    <p:sldId id="1063" r:id="rId21"/>
    <p:sldId id="1023" r:id="rId22"/>
    <p:sldId id="1026" r:id="rId23"/>
    <p:sldId id="841" r:id="rId24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vanek" initials="tjv" lastIdx="10" clrIdx="0"/>
  <p:cmAuthor id="1" name="Department of Energy" initials="m" lastIdx="1" clrIdx="1"/>
  <p:cmAuthor id="2" name="Finnegan" initials="SMF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97D"/>
    <a:srgbClr val="30C695"/>
    <a:srgbClr val="27C6C6"/>
    <a:srgbClr val="007005"/>
    <a:srgbClr val="F4F6FA"/>
    <a:srgbClr val="007E06"/>
    <a:srgbClr val="FFFF99"/>
    <a:srgbClr val="FFFF66"/>
    <a:srgbClr val="BC4808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570" autoAdjust="0"/>
    <p:restoredTop sz="99835" autoAdjust="0"/>
  </p:normalViewPr>
  <p:slideViewPr>
    <p:cSldViewPr>
      <p:cViewPr varScale="1">
        <p:scale>
          <a:sx n="80" d="100"/>
          <a:sy n="80" d="100"/>
        </p:scale>
        <p:origin x="312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0" d="100"/>
        <a:sy n="110" d="100"/>
      </p:scale>
      <p:origin x="0" y="37788"/>
    </p:cViewPr>
  </p:sorterViewPr>
  <p:notesViewPr>
    <p:cSldViewPr>
      <p:cViewPr varScale="1">
        <p:scale>
          <a:sx n="52" d="100"/>
          <a:sy n="52" d="100"/>
        </p:scale>
        <p:origin x="-2376" y="-9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3037840" cy="464820"/>
          </a:xfrm>
          <a:prstGeom prst="rect">
            <a:avLst/>
          </a:prstGeom>
        </p:spPr>
        <p:txBody>
          <a:bodyPr vert="horz" lIns="93157" tIns="46580" rIns="93157" bIns="46580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9" y="0"/>
            <a:ext cx="3037840" cy="464820"/>
          </a:xfrm>
          <a:prstGeom prst="rect">
            <a:avLst/>
          </a:prstGeom>
        </p:spPr>
        <p:txBody>
          <a:bodyPr vert="horz" lIns="93157" tIns="46580" rIns="93157" bIns="46580" rtlCol="0"/>
          <a:lstStyle>
            <a:lvl1pPr algn="r">
              <a:defRPr sz="1300"/>
            </a:lvl1pPr>
          </a:lstStyle>
          <a:p>
            <a:fld id="{729E668E-787D-48EA-9E9E-9A16E2304B92}" type="datetimeFigureOut">
              <a:rPr lang="en-US" smtClean="0"/>
              <a:pPr/>
              <a:t>9/8/2016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3" y="8829967"/>
            <a:ext cx="3037840" cy="464820"/>
          </a:xfrm>
          <a:prstGeom prst="rect">
            <a:avLst/>
          </a:prstGeom>
        </p:spPr>
        <p:txBody>
          <a:bodyPr vert="horz" lIns="93157" tIns="46580" rIns="93157" bIns="46580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9" y="8829967"/>
            <a:ext cx="3037840" cy="464820"/>
          </a:xfrm>
          <a:prstGeom prst="rect">
            <a:avLst/>
          </a:prstGeom>
        </p:spPr>
        <p:txBody>
          <a:bodyPr vert="horz" lIns="93157" tIns="46580" rIns="93157" bIns="46580" rtlCol="0" anchor="b"/>
          <a:lstStyle>
            <a:lvl1pPr algn="r">
              <a:defRPr sz="1300"/>
            </a:lvl1pPr>
          </a:lstStyle>
          <a:p>
            <a:fld id="{1CE533FA-F37C-4162-A416-C6222908D3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6569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3037840" cy="464820"/>
          </a:xfrm>
          <a:prstGeom prst="rect">
            <a:avLst/>
          </a:prstGeom>
        </p:spPr>
        <p:txBody>
          <a:bodyPr vert="horz" lIns="93157" tIns="46580" rIns="93157" bIns="46580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9" y="0"/>
            <a:ext cx="3037840" cy="464820"/>
          </a:xfrm>
          <a:prstGeom prst="rect">
            <a:avLst/>
          </a:prstGeom>
        </p:spPr>
        <p:txBody>
          <a:bodyPr vert="horz" lIns="93157" tIns="46580" rIns="93157" bIns="46580" rtlCol="0"/>
          <a:lstStyle>
            <a:lvl1pPr algn="r">
              <a:defRPr sz="1300"/>
            </a:lvl1pPr>
          </a:lstStyle>
          <a:p>
            <a:fld id="{E16A126F-90B0-4449-A216-B7A281001699}" type="datetimeFigureOut">
              <a:rPr lang="en-US" smtClean="0"/>
              <a:pPr/>
              <a:t>9/8/2016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57" tIns="46580" rIns="93157" bIns="4658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57" tIns="46580" rIns="93157" bIns="4658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" y="8829967"/>
            <a:ext cx="3037840" cy="464820"/>
          </a:xfrm>
          <a:prstGeom prst="rect">
            <a:avLst/>
          </a:prstGeom>
        </p:spPr>
        <p:txBody>
          <a:bodyPr vert="horz" lIns="93157" tIns="46580" rIns="93157" bIns="46580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9" y="8829967"/>
            <a:ext cx="3037840" cy="464820"/>
          </a:xfrm>
          <a:prstGeom prst="rect">
            <a:avLst/>
          </a:prstGeom>
        </p:spPr>
        <p:txBody>
          <a:bodyPr vert="horz" lIns="93157" tIns="46580" rIns="93157" bIns="46580" rtlCol="0" anchor="b"/>
          <a:lstStyle>
            <a:lvl1pPr algn="r">
              <a:defRPr sz="1300"/>
            </a:lvl1pPr>
          </a:lstStyle>
          <a:p>
            <a:fld id="{921207F7-8D28-45C8-9171-1C01DBE26F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8615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851A5D-6DA7-D246-A639-1EF24624390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4894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1400" dirty="0"/>
              <a:t>Fuel</a:t>
            </a:r>
          </a:p>
          <a:p>
            <a:pPr lvl="1"/>
            <a:r>
              <a:rPr lang="en-US" sz="1400" dirty="0"/>
              <a:t>Huge supply, well distributed on Earth</a:t>
            </a:r>
          </a:p>
          <a:p>
            <a:pPr lvl="1"/>
            <a:r>
              <a:rPr lang="en-US" sz="1400" dirty="0"/>
              <a:t>Deuterium: plentiful in oceans</a:t>
            </a:r>
          </a:p>
          <a:p>
            <a:pPr lvl="1"/>
            <a:r>
              <a:rPr lang="en-US" sz="1400" dirty="0"/>
              <a:t>Tritium: produced from lithium</a:t>
            </a:r>
          </a:p>
          <a:p>
            <a:pPr lvl="1"/>
            <a:endParaRPr lang="en-US" sz="1400" dirty="0"/>
          </a:p>
          <a:p>
            <a:r>
              <a:rPr lang="en-US" sz="1400" dirty="0"/>
              <a:t>Safety</a:t>
            </a:r>
          </a:p>
          <a:p>
            <a:pPr lvl="1"/>
            <a:r>
              <a:rPr lang="en-US" sz="1400" dirty="0"/>
              <a:t>No run-away effect</a:t>
            </a:r>
          </a:p>
          <a:p>
            <a:pPr lvl="1"/>
            <a:r>
              <a:rPr lang="en-US" sz="1400" dirty="0"/>
              <a:t>No proliferation issues</a:t>
            </a:r>
          </a:p>
          <a:p>
            <a:pPr lvl="1"/>
            <a:endParaRPr lang="en-US" sz="1400" dirty="0"/>
          </a:p>
          <a:p>
            <a:r>
              <a:rPr lang="en-US" sz="1400" dirty="0"/>
              <a:t>Wastes</a:t>
            </a:r>
          </a:p>
          <a:p>
            <a:pPr lvl="1"/>
            <a:r>
              <a:rPr lang="en-US" sz="1400" dirty="0"/>
              <a:t>Neutron-induced activation has low radio-toxicity (&lt; 100 years)</a:t>
            </a:r>
          </a:p>
          <a:p>
            <a:pPr lvl="1"/>
            <a:endParaRPr lang="en-US" sz="1400" dirty="0"/>
          </a:p>
          <a:p>
            <a:pPr>
              <a:lnSpc>
                <a:spcPct val="90000"/>
              </a:lnSpc>
            </a:pPr>
            <a:r>
              <a:rPr lang="en-US" sz="1400" dirty="0"/>
              <a:t>Worldwide availability of low-cost fuel, billion-year supply</a:t>
            </a:r>
          </a:p>
          <a:p>
            <a:pPr>
              <a:lnSpc>
                <a:spcPct val="90000"/>
              </a:lnSpc>
            </a:pPr>
            <a:endParaRPr lang="en-US" sz="1400" dirty="0"/>
          </a:p>
          <a:p>
            <a:pPr>
              <a:lnSpc>
                <a:spcPct val="90000"/>
              </a:lnSpc>
            </a:pPr>
            <a:r>
              <a:rPr lang="en-US" sz="1400" dirty="0"/>
              <a:t>No greenhouse-gas production, no smog, no acid rain</a:t>
            </a:r>
          </a:p>
          <a:p>
            <a:pPr>
              <a:lnSpc>
                <a:spcPct val="90000"/>
              </a:lnSpc>
            </a:pPr>
            <a:endParaRPr lang="en-US" sz="1400" dirty="0"/>
          </a:p>
          <a:p>
            <a:pPr>
              <a:lnSpc>
                <a:spcPct val="90000"/>
              </a:lnSpc>
            </a:pPr>
            <a:r>
              <a:rPr lang="en-US" sz="1400" dirty="0"/>
              <a:t>No possibility of runaway reaction or meltdown</a:t>
            </a:r>
          </a:p>
          <a:p>
            <a:pPr>
              <a:lnSpc>
                <a:spcPct val="90000"/>
              </a:lnSpc>
            </a:pPr>
            <a:endParaRPr lang="en-US" sz="1400" dirty="0"/>
          </a:p>
          <a:p>
            <a:pPr>
              <a:lnSpc>
                <a:spcPct val="90000"/>
              </a:lnSpc>
            </a:pPr>
            <a:r>
              <a:rPr lang="en-US" sz="1400" dirty="0"/>
              <a:t>No proliferation threat (not a credible bomb factory)</a:t>
            </a:r>
          </a:p>
          <a:p>
            <a:pPr>
              <a:lnSpc>
                <a:spcPct val="90000"/>
              </a:lnSpc>
            </a:pPr>
            <a:endParaRPr lang="en-US" sz="1400" dirty="0"/>
          </a:p>
          <a:p>
            <a:pPr>
              <a:lnSpc>
                <a:spcPct val="90000"/>
              </a:lnSpc>
            </a:pPr>
            <a:r>
              <a:rPr lang="en-US" sz="1400" dirty="0"/>
              <a:t>Comparatively short-lived radioactive wastes (due to neutron bombardment of vessel material)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1207F7-8D28-45C8-9171-1C01DBE26F75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9937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851A5D-6DA7-D246-A639-1EF24624390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3306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1207F7-8D28-45C8-9171-1C01DBE26F75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2515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1207F7-8D28-45C8-9171-1C01DBE26F75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7205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E97A93-FF3F-C846-A0C2-873BD0A71AAB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31891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8A1C04-F9B0-C94A-B102-4470F8F34AA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5616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8A1C04-F9B0-C94A-B102-4470F8F34AA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2791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152400"/>
            <a:ext cx="6477000" cy="8382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r">
              <a:defRPr sz="2800">
                <a:solidFill>
                  <a:srgbClr val="1F497D"/>
                </a:solidFill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mtClean="0"/>
              <a:t>http://science.energy.gov/fes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4D209A34-5889-4E16-8BD0-8C9F0C7509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B5AF68D-4E51-4405-A7E0-8A2B1233547A}" type="datetime1">
              <a:rPr lang="en-US" smtClean="0"/>
              <a:pPr/>
              <a:t>9/8/2016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http://science.energy.gov/fes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209A34-5889-4E16-8BD0-8C9F0C7509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CB32ABF-E119-4420-B37F-83261FFB9A5B}" type="datetime1">
              <a:rPr lang="en-US" smtClean="0"/>
              <a:pPr/>
              <a:t>9/8/2016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http://science.energy.gov/fes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209A34-5889-4E16-8BD0-8C9F0C7509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1" descr="Sun_flare2.tif"/>
          <p:cNvPicPr>
            <a:picLocks noChangeAspect="1"/>
          </p:cNvPicPr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7" t="6666" b="5095"/>
          <a:stretch/>
        </p:blipFill>
        <p:spPr bwMode="auto">
          <a:xfrm>
            <a:off x="0" y="2232"/>
            <a:ext cx="9144000" cy="6855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34200" y="6477000"/>
            <a:ext cx="2133600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7CE4CC0-3FB4-43C8-A22C-1218390BC2A1}" type="datetime1">
              <a:rPr lang="en-US" smtClean="0"/>
              <a:t>9/8/2016</a:t>
            </a:fld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77000"/>
            <a:ext cx="2895600" cy="381000"/>
          </a:xfrm>
        </p:spPr>
        <p:txBody>
          <a:bodyPr anchor="ctr"/>
          <a:lstStyle>
            <a:lvl1pPr>
              <a:defRPr sz="1200" b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http://science.energy.gov/fes</a:t>
            </a:r>
            <a:endParaRPr lang="en-US" dirty="0"/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00" y="5486400"/>
            <a:ext cx="3124200" cy="1011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273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1078992"/>
          </a:xfrm>
          <a:prstGeom prst="rect">
            <a:avLst/>
          </a:prstGeom>
          <a:gradFill flip="none" rotWithShape="1">
            <a:gsLst>
              <a:gs pos="24000">
                <a:schemeClr val="bg1"/>
              </a:gs>
              <a:gs pos="48000">
                <a:schemeClr val="tx2"/>
              </a:gs>
            </a:gsLst>
            <a:lin ang="19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600" y="137160"/>
            <a:ext cx="6553200" cy="8382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r">
              <a:defRPr sz="2800" i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http://science.energy.gov/fes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475557"/>
            <a:ext cx="2133600" cy="365125"/>
          </a:xfrm>
        </p:spPr>
        <p:txBody>
          <a:bodyPr anchor="b"/>
          <a:lstStyle>
            <a:lvl1pPr algn="l">
              <a:defRPr/>
            </a:lvl1pPr>
          </a:lstStyle>
          <a:p>
            <a:fld id="{4D209A34-5889-4E16-8BD0-8C9F0C75090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49638"/>
            <a:ext cx="2362200" cy="764762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0" y="1088136"/>
            <a:ext cx="9144000" cy="0"/>
          </a:xfrm>
          <a:prstGeom prst="line">
            <a:avLst/>
          </a:prstGeom>
          <a:ln w="44450" cap="flat" cmpd="sng">
            <a:gradFill flip="none" rotWithShape="1">
              <a:gsLst>
                <a:gs pos="47000">
                  <a:schemeClr val="tx2">
                    <a:lumMod val="75000"/>
                  </a:schemeClr>
                </a:gs>
                <a:gs pos="69000">
                  <a:srgbClr val="007005"/>
                </a:gs>
              </a:gsLst>
              <a:lin ang="10800000" scaled="1"/>
              <a:tileRect/>
            </a:gradFill>
            <a:bevel/>
          </a:ln>
          <a:effectLst/>
          <a:scene3d>
            <a:camera prst="orthographicFront">
              <a:rot lat="0" lon="0" rev="0"/>
            </a:camera>
            <a:lightRig rig="threePt" dir="t"/>
          </a:scene3d>
          <a:sp3d prstMaterial="matte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8692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2EA92-F449-43D9-AE9C-E752BD387105}" type="datetime1">
              <a:rPr lang="en-US" smtClean="0"/>
              <a:t>9/8/2016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http://science.energy.gov/fes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09A34-5889-4E16-8BD0-8C9F0C75090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59000">
                <a:schemeClr val="tx2"/>
              </a:gs>
            </a:gsLst>
            <a:lin ang="16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184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1078992"/>
          </a:xfrm>
          <a:prstGeom prst="rect">
            <a:avLst/>
          </a:prstGeom>
          <a:gradFill flip="none" rotWithShape="1">
            <a:gsLst>
              <a:gs pos="24000">
                <a:schemeClr val="bg1"/>
              </a:gs>
              <a:gs pos="48000">
                <a:schemeClr val="tx2"/>
              </a:gs>
            </a:gsLst>
            <a:lin ang="19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49638"/>
            <a:ext cx="2362200" cy="764762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0" y="1088136"/>
            <a:ext cx="9144000" cy="0"/>
          </a:xfrm>
          <a:prstGeom prst="line">
            <a:avLst/>
          </a:prstGeom>
          <a:ln w="44450" cap="flat" cmpd="sng">
            <a:gradFill flip="none" rotWithShape="1">
              <a:gsLst>
                <a:gs pos="47000">
                  <a:schemeClr val="tx2">
                    <a:lumMod val="75000"/>
                  </a:schemeClr>
                </a:gs>
                <a:gs pos="69000">
                  <a:srgbClr val="007005"/>
                </a:gs>
              </a:gsLst>
              <a:lin ang="10800000" scaled="1"/>
              <a:tileRect/>
            </a:gradFill>
            <a:bevel/>
          </a:ln>
          <a:effectLst/>
          <a:scene3d>
            <a:camera prst="orthographicFront">
              <a:rot lat="0" lon="0" rev="0"/>
            </a:camera>
            <a:lightRig rig="threePt" dir="t"/>
          </a:scene3d>
          <a:sp3d prstMaterial="matte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440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18931-521F-4FA7-84E3-4C89E1B9D016}" type="datetime1">
              <a:rPr lang="en-US" smtClean="0"/>
              <a:t>9/8/2016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http://science.energy.gov/fes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09A34-5889-4E16-8BD0-8C9F0C7509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56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1504E-36FA-4B55-9149-D8C894755D3F}" type="datetime1">
              <a:rPr lang="en-US" smtClean="0"/>
              <a:t>9/8/2016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http://science.energy.gov/fes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09A34-5889-4E16-8BD0-8C9F0C7509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69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5B433-B879-48C9-996D-07E01E37960D}" type="datetime1">
              <a:rPr lang="en-US" smtClean="0"/>
              <a:t>9/8/2016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http://science.energy.gov/fes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09A34-5889-4E16-8BD0-8C9F0C7509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32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60C2C-559C-4962-AEE5-99A892415640}" type="datetime1">
              <a:rPr lang="en-US" smtClean="0"/>
              <a:t>9/8/2016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http://science.energy.gov/fes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09A34-5889-4E16-8BD0-8C9F0C7509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102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http://science.energy.gov/fes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200" y="6416675"/>
            <a:ext cx="2133600" cy="365125"/>
          </a:xfrm>
          <a:prstGeom prst="rect">
            <a:avLst/>
          </a:prstGeom>
        </p:spPr>
        <p:txBody>
          <a:bodyPr anchor="b"/>
          <a:lstStyle>
            <a:lvl1pPr algn="l">
              <a:defRPr/>
            </a:lvl1pPr>
          </a:lstStyle>
          <a:p>
            <a:fld id="{4D209A34-5889-4E16-8BD0-8C9F0C75090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1078992"/>
          </a:xfrm>
          <a:prstGeom prst="rect">
            <a:avLst/>
          </a:prstGeom>
          <a:gradFill flip="none" rotWithShape="1">
            <a:gsLst>
              <a:gs pos="24000">
                <a:schemeClr val="bg1"/>
              </a:gs>
              <a:gs pos="48000">
                <a:schemeClr val="tx2"/>
              </a:gs>
            </a:gsLst>
            <a:lin ang="19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49638"/>
            <a:ext cx="2362200" cy="764762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514600" y="137160"/>
            <a:ext cx="6553200" cy="8382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r">
              <a:defRPr sz="2800" i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>
            <a:normAutofit/>
          </a:bodyPr>
          <a:lstStyle>
            <a:lvl1pPr>
              <a:defRPr sz="2000" b="1"/>
            </a:lvl1pPr>
            <a:lvl2pPr>
              <a:defRPr sz="2400"/>
            </a:lvl2pPr>
            <a:lvl3pPr marL="342900" indent="-342900">
              <a:buFont typeface="Arial" panose="020B0604020202020204" pitchFamily="34" charset="0"/>
              <a:buChar char="•"/>
              <a:defRPr sz="2000"/>
            </a:lvl3pPr>
            <a:lvl4pPr marL="0" indent="0">
              <a:buFont typeface="Arial" panose="020B0604020202020204" pitchFamily="34" charset="0"/>
              <a:buNone/>
              <a:defRPr sz="2000"/>
            </a:lvl4pPr>
            <a:lvl5pPr>
              <a:defRPr sz="2000"/>
            </a:lvl5pPr>
            <a:lvl6pPr>
              <a:defRPr/>
            </a:lvl6pPr>
            <a:lvl9pPr marL="285750" indent="-285750">
              <a:buFont typeface="Arial" panose="020B0604020202020204" pitchFamily="34" charset="0"/>
              <a:buChar char="•"/>
              <a:defRPr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8"/>
            <a:r>
              <a:rPr lang="en-US" dirty="0" smtClean="0"/>
              <a:t>Second level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B10BD-D9A2-42C6-97A0-6FFAF339CDB1}" type="datetime1">
              <a:rPr lang="en-US" smtClean="0"/>
              <a:t>9/8/2016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http://science.energy.gov/fes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09A34-5889-4E16-8BD0-8C9F0C7509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469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0D3ED-120C-424E-B4DA-5A14458B32D0}" type="datetime1">
              <a:rPr lang="en-US" smtClean="0"/>
              <a:t>9/8/2016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http://science.energy.gov/fes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09A34-5889-4E16-8BD0-8C9F0C7509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90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AF68D-4E51-4405-A7E0-8A2B1233547A}" type="datetime1">
              <a:rPr lang="en-US" smtClean="0"/>
              <a:t>9/8/2016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http://science.energy.gov/fes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09A34-5889-4E16-8BD0-8C9F0C7509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91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32ABF-E119-4420-B37F-83261FFB9A5B}" type="datetime1">
              <a:rPr lang="en-US" smtClean="0"/>
              <a:t>9/8/2016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http://science.energy.gov/fes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09A34-5889-4E16-8BD0-8C9F0C7509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675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6477000" cy="8382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200">
                <a:solidFill>
                  <a:srgbClr val="1F497D"/>
                </a:solidFill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mtClean="0"/>
              <a:t>http://science.energy.gov/fes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4D209A34-5889-4E16-8BD0-8C9F0C7509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3318931-521F-4FA7-84E3-4C89E1B9D016}" type="datetime1">
              <a:rPr lang="en-US" smtClean="0"/>
              <a:pPr/>
              <a:t>9/8/2016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http://science.energy.gov/fes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209A34-5889-4E16-8BD0-8C9F0C7509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231504E-36FA-4B55-9149-D8C894755D3F}" type="datetime1">
              <a:rPr lang="en-US" smtClean="0"/>
              <a:pPr/>
              <a:t>9/8/2016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http://science.energy.gov/fes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209A34-5889-4E16-8BD0-8C9F0C7509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575B433-B879-48C9-996D-07E01E37960D}" type="datetime1">
              <a:rPr lang="en-US" smtClean="0"/>
              <a:pPr/>
              <a:t>9/8/2016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http://science.energy.gov/fes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209A34-5889-4E16-8BD0-8C9F0C7509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5660C2C-559C-4962-AEE5-99A892415640}" type="datetime1">
              <a:rPr lang="en-US" smtClean="0"/>
              <a:pPr/>
              <a:t>9/8/2016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http://science.energy.gov/fes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209A34-5889-4E16-8BD0-8C9F0C7509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8AB10BD-D9A2-42C6-97A0-6FFAF339CDB1}" type="datetime1">
              <a:rPr lang="en-US" smtClean="0"/>
              <a:pPr/>
              <a:t>9/8/2016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http://science.energy.gov/fes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209A34-5889-4E16-8BD0-8C9F0C7509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90D3ED-120C-424E-B4DA-5A14458B32D0}" type="datetime1">
              <a:rPr lang="en-US" smtClean="0"/>
              <a:pPr/>
              <a:t>9/8/2016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http://science.energy.gov/fes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209A34-5889-4E16-8BD0-8C9F0C7509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8A2C21-E394-4626-9219-5CAA6174ECEB}" type="datetimeFigureOut">
              <a:rPr lang="en-US" smtClean="0"/>
              <a:pPr/>
              <a:t>9/8/2016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8D040A-56A7-4E2C-8585-4436E8E3F30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50" r:id="rId2"/>
    <p:sldLayoutId id="2147483664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>
        <a:defRPr sz="2800"/>
      </a:lvl1pPr>
    </p:titleStyle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1078992"/>
          </a:xfrm>
          <a:prstGeom prst="rect">
            <a:avLst/>
          </a:prstGeom>
          <a:gradFill flip="none" rotWithShape="1">
            <a:gsLst>
              <a:gs pos="24000">
                <a:schemeClr val="bg1"/>
              </a:gs>
              <a:gs pos="48000">
                <a:schemeClr val="tx2"/>
              </a:gs>
            </a:gsLst>
            <a:lin ang="19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49638"/>
            <a:ext cx="2362200" cy="764762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0" y="1088136"/>
            <a:ext cx="9144000" cy="0"/>
          </a:xfrm>
          <a:prstGeom prst="line">
            <a:avLst/>
          </a:prstGeom>
          <a:ln w="44450" cap="flat" cmpd="sng">
            <a:gradFill flip="none" rotWithShape="1">
              <a:gsLst>
                <a:gs pos="47000">
                  <a:schemeClr val="tx2">
                    <a:lumMod val="75000"/>
                  </a:schemeClr>
                </a:gs>
                <a:gs pos="69000">
                  <a:srgbClr val="007005"/>
                </a:gs>
              </a:gsLst>
              <a:lin ang="10800000" scaled="1"/>
              <a:tileRect/>
            </a:gradFill>
            <a:bevel/>
          </a:ln>
          <a:effectLst/>
          <a:scene3d>
            <a:camera prst="orthographicFront">
              <a:rot lat="0" lon="0" rev="0"/>
            </a:camera>
            <a:lightRig rig="threePt" dir="t"/>
          </a:scene3d>
          <a:sp3d prstMaterial="matte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2B63E8-A81D-442C-BA99-5BC3DB356E03}" type="datetime1">
              <a:rPr lang="en-US" smtClean="0"/>
              <a:t>9/8/2016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http://science.energy.gov/fes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209A34-5889-4E16-8BD0-8C9F0C7509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018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jpeg"/><Relationship Id="rId18" Type="http://schemas.openxmlformats.org/officeDocument/2006/relationships/image" Target="../media/image25.jpeg"/><Relationship Id="rId3" Type="http://schemas.openxmlformats.org/officeDocument/2006/relationships/image" Target="../media/image10.png"/><Relationship Id="rId21" Type="http://schemas.openxmlformats.org/officeDocument/2006/relationships/image" Target="../media/image28.jpeg"/><Relationship Id="rId7" Type="http://schemas.openxmlformats.org/officeDocument/2006/relationships/image" Target="../media/image14.jpeg"/><Relationship Id="rId12" Type="http://schemas.openxmlformats.org/officeDocument/2006/relationships/image" Target="../media/image19.gif"/><Relationship Id="rId17" Type="http://schemas.openxmlformats.org/officeDocument/2006/relationships/image" Target="../media/image24.gif"/><Relationship Id="rId25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3.jpe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11" Type="http://schemas.openxmlformats.org/officeDocument/2006/relationships/image" Target="../media/image18.png"/><Relationship Id="rId24" Type="http://schemas.openxmlformats.org/officeDocument/2006/relationships/image" Target="../media/image31.jpeg"/><Relationship Id="rId5" Type="http://schemas.openxmlformats.org/officeDocument/2006/relationships/image" Target="../media/image12.png"/><Relationship Id="rId15" Type="http://schemas.openxmlformats.org/officeDocument/2006/relationships/image" Target="../media/image22.jpeg"/><Relationship Id="rId23" Type="http://schemas.openxmlformats.org/officeDocument/2006/relationships/image" Target="../media/image30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image" Target="../media/image11.png"/><Relationship Id="rId9" Type="http://schemas.openxmlformats.org/officeDocument/2006/relationships/image" Target="../media/image16.jpeg"/><Relationship Id="rId14" Type="http://schemas.openxmlformats.org/officeDocument/2006/relationships/image" Target="../media/image21.jpeg"/><Relationship Id="rId22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jpeg"/><Relationship Id="rId18" Type="http://schemas.openxmlformats.org/officeDocument/2006/relationships/image" Target="../media/image25.jpeg"/><Relationship Id="rId3" Type="http://schemas.openxmlformats.org/officeDocument/2006/relationships/image" Target="../media/image10.png"/><Relationship Id="rId21" Type="http://schemas.openxmlformats.org/officeDocument/2006/relationships/image" Target="../media/image28.jpeg"/><Relationship Id="rId7" Type="http://schemas.openxmlformats.org/officeDocument/2006/relationships/image" Target="../media/image14.jpeg"/><Relationship Id="rId12" Type="http://schemas.openxmlformats.org/officeDocument/2006/relationships/image" Target="../media/image19.gif"/><Relationship Id="rId17" Type="http://schemas.openxmlformats.org/officeDocument/2006/relationships/image" Target="../media/image24.gif"/><Relationship Id="rId25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3.jpe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11" Type="http://schemas.openxmlformats.org/officeDocument/2006/relationships/image" Target="../media/image18.png"/><Relationship Id="rId24" Type="http://schemas.openxmlformats.org/officeDocument/2006/relationships/image" Target="../media/image31.jpeg"/><Relationship Id="rId5" Type="http://schemas.openxmlformats.org/officeDocument/2006/relationships/image" Target="../media/image12.png"/><Relationship Id="rId15" Type="http://schemas.openxmlformats.org/officeDocument/2006/relationships/image" Target="../media/image22.jpeg"/><Relationship Id="rId23" Type="http://schemas.openxmlformats.org/officeDocument/2006/relationships/image" Target="../media/image30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image" Target="../media/image11.png"/><Relationship Id="rId9" Type="http://schemas.openxmlformats.org/officeDocument/2006/relationships/image" Target="../media/image16.jpeg"/><Relationship Id="rId14" Type="http://schemas.openxmlformats.org/officeDocument/2006/relationships/image" Target="../media/image21.jpeg"/><Relationship Id="rId22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93913"/>
            <a:ext cx="6553200" cy="838200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+mn-lt"/>
              </a:rPr>
              <a:t>Safety Issues for Fusion Research</a:t>
            </a:r>
            <a:endParaRPr lang="en-US" sz="3200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09A34-5889-4E16-8BD0-8C9F0C75090B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5" name="Picture 11" descr="Sun_flare2.tif"/>
          <p:cNvPicPr>
            <a:picLocks noChangeAspect="1"/>
          </p:cNvPicPr>
          <p:nvPr/>
        </p:nvPicPr>
        <p:blipFill rotWithShape="1">
          <a:blip r:embed="rId2" cstate="print">
            <a:alphaModFix/>
          </a:blip>
          <a:srcRect t="6666" b="5095"/>
          <a:stretch/>
        </p:blipFill>
        <p:spPr bwMode="auto">
          <a:xfrm>
            <a:off x="1" y="990600"/>
            <a:ext cx="91440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09185" y="1295400"/>
            <a:ext cx="8882415" cy="2591220"/>
          </a:xfrm>
          <a:prstGeom prst="rect">
            <a:avLst/>
          </a:prstGeom>
        </p:spPr>
        <p:txBody>
          <a:bodyPr vert="horz" wrap="square" lIns="82039" tIns="41020" rIns="82039" bIns="410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Arial" pitchFamily="34" charset="0"/>
              <a:buNone/>
              <a:defRPr/>
            </a:pPr>
            <a:endParaRPr lang="en-US" sz="1100" dirty="0" smtClean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0" indent="0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en-US" b="1" dirty="0" smtClean="0">
                <a:solidFill>
                  <a:schemeClr val="bg1"/>
                </a:solidFill>
              </a:rPr>
              <a:t>THE U.S. FUSION ENERGY SCIENCES PROGRAM:</a:t>
            </a:r>
          </a:p>
          <a:p>
            <a:pPr lvl="1">
              <a:spcBef>
                <a:spcPct val="0"/>
              </a:spcBef>
              <a:defRPr/>
            </a:pPr>
            <a:r>
              <a:rPr lang="en-US" sz="2400" b="1" dirty="0" smtClean="0">
                <a:solidFill>
                  <a:schemeClr val="bg1"/>
                </a:solidFill>
              </a:rPr>
              <a:t>Why fusion?</a:t>
            </a:r>
          </a:p>
          <a:p>
            <a:pPr lvl="1">
              <a:spcBef>
                <a:spcPct val="0"/>
              </a:spcBef>
              <a:defRPr/>
            </a:pPr>
            <a:r>
              <a:rPr lang="en-US" sz="2400" b="1" dirty="0" smtClean="0">
                <a:solidFill>
                  <a:schemeClr val="bg1"/>
                </a:solidFill>
              </a:rPr>
              <a:t>What is the U.S. fusion program?</a:t>
            </a:r>
          </a:p>
          <a:p>
            <a:pPr lvl="1">
              <a:spcBef>
                <a:spcPct val="0"/>
              </a:spcBef>
              <a:defRPr/>
            </a:pPr>
            <a:r>
              <a:rPr lang="en-US" sz="2400" b="1" dirty="0" smtClean="0">
                <a:solidFill>
                  <a:schemeClr val="bg1"/>
                </a:solidFill>
              </a:rPr>
              <a:t>Commonalities between </a:t>
            </a:r>
          </a:p>
          <a:p>
            <a:pPr marL="457200" lvl="1" indent="0">
              <a:spcBef>
                <a:spcPct val="0"/>
              </a:spcBef>
              <a:buNone/>
              <a:defRPr/>
            </a:pP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</a:rPr>
              <a:t>   fusion and accelerator </a:t>
            </a:r>
          </a:p>
          <a:p>
            <a:pPr marL="457200" lvl="1" indent="0">
              <a:spcBef>
                <a:spcPct val="0"/>
              </a:spcBef>
              <a:buNone/>
              <a:defRPr/>
            </a:pP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</a:rPr>
              <a:t>   safety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228600" y="3733800"/>
            <a:ext cx="4114800" cy="3406828"/>
          </a:xfrm>
          <a:prstGeom prst="rect">
            <a:avLst/>
          </a:prstGeom>
        </p:spPr>
        <p:txBody>
          <a:bodyPr vert="horz" wrap="square" lIns="82039" tIns="41020" rIns="82039" bIns="410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Arial" pitchFamily="34" charset="0"/>
              <a:buNone/>
              <a:defRPr/>
            </a:pPr>
            <a:endParaRPr lang="en-US" sz="1100" dirty="0" smtClean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0" indent="0">
              <a:spcBef>
                <a:spcPct val="0"/>
              </a:spcBef>
              <a:buNone/>
              <a:defRPr/>
            </a:pPr>
            <a:endParaRPr lang="en-US" sz="500" dirty="0" smtClean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0" indent="0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en-US" sz="2400" b="1" dirty="0" smtClean="0">
                <a:solidFill>
                  <a:schemeClr val="bg1"/>
                </a:solidFill>
              </a:rPr>
              <a:t>Presented by Scott Davis </a:t>
            </a:r>
          </a:p>
          <a:p>
            <a:pPr marL="0" indent="0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en-US" sz="2400" b="1" dirty="0" smtClean="0">
                <a:solidFill>
                  <a:schemeClr val="bg1"/>
                </a:solidFill>
              </a:rPr>
              <a:t>On behalf of</a:t>
            </a:r>
          </a:p>
          <a:p>
            <a:pPr marL="0" indent="0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en-US" sz="2400" b="1" dirty="0" smtClean="0">
                <a:solidFill>
                  <a:schemeClr val="bg1"/>
                </a:solidFill>
              </a:rPr>
              <a:t>Fusion Energy Sciences</a:t>
            </a:r>
          </a:p>
          <a:p>
            <a:pPr marL="0" indent="0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en-US" sz="1800" dirty="0" smtClean="0">
                <a:solidFill>
                  <a:schemeClr val="bg1"/>
                </a:solidFill>
              </a:rPr>
              <a:t>Office of Science</a:t>
            </a:r>
          </a:p>
          <a:p>
            <a:pPr marL="0" indent="0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en-US" sz="1800" dirty="0" smtClean="0">
                <a:solidFill>
                  <a:schemeClr val="bg1"/>
                </a:solidFill>
              </a:rPr>
              <a:t>U.S. Department of Energy</a:t>
            </a:r>
          </a:p>
          <a:p>
            <a:pPr marL="0" indent="0">
              <a:spcBef>
                <a:spcPct val="0"/>
              </a:spcBef>
              <a:buFont typeface="Arial" pitchFamily="34" charset="0"/>
              <a:buNone/>
              <a:defRPr/>
            </a:pPr>
            <a:endParaRPr lang="en-US" sz="1800" dirty="0" smtClean="0">
              <a:solidFill>
                <a:schemeClr val="bg1"/>
              </a:solidFill>
            </a:endParaRPr>
          </a:p>
          <a:p>
            <a:pPr marL="0" indent="0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en-US" sz="2000" b="1" dirty="0" err="1" smtClean="0">
                <a:solidFill>
                  <a:schemeClr val="bg1"/>
                </a:solidFill>
              </a:rPr>
              <a:t>Fermilab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 marL="0" indent="0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en-US" sz="1800" dirty="0" smtClean="0">
                <a:solidFill>
                  <a:schemeClr val="bg1"/>
                </a:solidFill>
              </a:rPr>
              <a:t>Sept 21, 2016</a:t>
            </a:r>
          </a:p>
          <a:p>
            <a:pPr marL="0" indent="0">
              <a:spcBef>
                <a:spcPct val="0"/>
              </a:spcBef>
              <a:buFont typeface="Arial" pitchFamily="34" charset="0"/>
              <a:buNone/>
              <a:defRPr/>
            </a:pPr>
            <a:endParaRPr lang="en-US" sz="1800" dirty="0" smtClean="0">
              <a:solidFill>
                <a:schemeClr val="bg1"/>
              </a:solidFill>
            </a:endParaRPr>
          </a:p>
          <a:p>
            <a:pPr marL="0" indent="0" algn="ctr">
              <a:spcBef>
                <a:spcPct val="0"/>
              </a:spcBef>
              <a:buFont typeface="Arial" pitchFamily="34" charset="0"/>
              <a:buNone/>
              <a:defRPr/>
            </a:pPr>
            <a:endParaRPr lang="en-US" sz="1800" dirty="0" smtClean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192758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2971800" y="1066800"/>
            <a:ext cx="3352800" cy="6858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1219200"/>
            <a:ext cx="3200400" cy="43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152400"/>
            <a:ext cx="6629400" cy="685800"/>
          </a:xfrm>
        </p:spPr>
        <p:txBody>
          <a:bodyPr>
            <a:noAutofit/>
          </a:bodyPr>
          <a:lstStyle/>
          <a:p>
            <a:r>
              <a:rPr lang="en-US" b="1" dirty="0" smtClean="0"/>
              <a:t>U.S. Fusion Energy Sciences:  snapshot</a:t>
            </a:r>
            <a:endParaRPr lang="en-US" b="1" dirty="0"/>
          </a:p>
        </p:txBody>
      </p:sp>
      <p:pic>
        <p:nvPicPr>
          <p:cNvPr id="1026" name="Picture 2" descr="http://upload.wikimedia.org/wikipedia/commons/thumb/4/4c/Plasma_scaling.svg/400px-Plasma_scaling.sv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7000" y="1828800"/>
            <a:ext cx="3810000" cy="3810000"/>
          </a:xfrm>
          <a:prstGeom prst="rect">
            <a:avLst/>
          </a:prstGeom>
          <a:noFill/>
        </p:spPr>
      </p:pic>
      <p:sp>
        <p:nvSpPr>
          <p:cNvPr id="14" name="Rounded Rectangle 13"/>
          <p:cNvSpPr/>
          <p:nvPr/>
        </p:nvSpPr>
        <p:spPr>
          <a:xfrm>
            <a:off x="6553200" y="5105400"/>
            <a:ext cx="2438400" cy="1600200"/>
          </a:xfrm>
          <a:prstGeom prst="roundRect">
            <a:avLst>
              <a:gd name="adj" fmla="val 9604"/>
            </a:avLst>
          </a:prstGeom>
          <a:solidFill>
            <a:schemeClr val="bg1"/>
          </a:solidFill>
          <a:ln>
            <a:solidFill>
              <a:schemeClr val="accent5"/>
            </a:solidFill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 rot="9617686">
            <a:off x="5838086" y="2616500"/>
            <a:ext cx="673030" cy="394996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 rot="20153017">
            <a:off x="2631528" y="4540545"/>
            <a:ext cx="915814" cy="394996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 rot="747621">
            <a:off x="2709429" y="2425897"/>
            <a:ext cx="870222" cy="394996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own Arrow Callout 20"/>
          <p:cNvSpPr/>
          <p:nvPr/>
        </p:nvSpPr>
        <p:spPr>
          <a:xfrm>
            <a:off x="6553200" y="1219200"/>
            <a:ext cx="2438400" cy="3810000"/>
          </a:xfrm>
          <a:prstGeom prst="downArrowCallout">
            <a:avLst>
              <a:gd name="adj1" fmla="val 13203"/>
              <a:gd name="adj2" fmla="val 13624"/>
              <a:gd name="adj3" fmla="val 12781"/>
              <a:gd name="adj4" fmla="val 84764"/>
            </a:avLst>
          </a:prstGeom>
          <a:solidFill>
            <a:schemeClr val="bg1"/>
          </a:solidFill>
          <a:ln>
            <a:solidFill>
              <a:schemeClr val="accent5"/>
            </a:solidFill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6" descr="1.t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" r="8492"/>
          <a:stretch>
            <a:fillRect/>
          </a:stretch>
        </p:blipFill>
        <p:spPr bwMode="auto">
          <a:xfrm>
            <a:off x="6705600" y="1828800"/>
            <a:ext cx="702622" cy="582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5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828800"/>
            <a:ext cx="533400" cy="57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0"/>
          <p:cNvGrpSpPr>
            <a:grpSpLocks noChangeAspect="1"/>
          </p:cNvGrpSpPr>
          <p:nvPr/>
        </p:nvGrpSpPr>
        <p:grpSpPr bwMode="auto">
          <a:xfrm>
            <a:off x="8229601" y="2391400"/>
            <a:ext cx="624190" cy="580400"/>
            <a:chOff x="143937" y="1972106"/>
            <a:chExt cx="3844382" cy="3869896"/>
          </a:xfrm>
        </p:grpSpPr>
        <p:pic>
          <p:nvPicPr>
            <p:cNvPr id="32" name="Picture 5" descr="MST_Illustration.jpg"/>
            <p:cNvPicPr>
              <a:picLocks noChangeAspect="1"/>
            </p:cNvPicPr>
            <p:nvPr/>
          </p:nvPicPr>
          <p:blipFill rotWithShape="1">
            <a:blip r:embed="rId7" cstate="print"/>
            <a:srcRect r="5865" b="6856"/>
            <a:stretch/>
          </p:blipFill>
          <p:spPr bwMode="auto">
            <a:xfrm>
              <a:off x="143937" y="1972106"/>
              <a:ext cx="3844382" cy="3645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" name="Picture 13"/>
            <p:cNvPicPr>
              <a:picLocks noChangeAspect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27530" y="4653282"/>
              <a:ext cx="365136" cy="118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4" name="Picture 13" descr="http://www.research.gov/common/images/PublicAffairs/img_22110_antihydrogen--rgov-800width.jpg"/>
          <p:cNvPicPr>
            <a:picLocks noChangeAspect="1" noChangeArrowheads="1"/>
          </p:cNvPicPr>
          <p:nvPr/>
        </p:nvPicPr>
        <p:blipFill>
          <a:blip r:embed="rId9" cstate="print"/>
          <a:srcRect l="9091"/>
          <a:stretch>
            <a:fillRect/>
          </a:stretch>
        </p:blipFill>
        <p:spPr bwMode="auto">
          <a:xfrm>
            <a:off x="228600" y="5486400"/>
            <a:ext cx="762000" cy="558451"/>
          </a:xfrm>
          <a:prstGeom prst="rect">
            <a:avLst/>
          </a:prstGeom>
          <a:noFill/>
          <a:effectLst/>
        </p:spPr>
      </p:pic>
      <p:pic>
        <p:nvPicPr>
          <p:cNvPr id="36" name="Picture 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705600" y="6172200"/>
            <a:ext cx="838200" cy="454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4" descr="assy-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2" t="9424" r="9138" b="32820"/>
          <a:stretch>
            <a:fillRect/>
          </a:stretch>
        </p:blipFill>
        <p:spPr bwMode="auto">
          <a:xfrm>
            <a:off x="7620000" y="6248400"/>
            <a:ext cx="1295400" cy="432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10" descr="http://cyber-materials.com/Customers%20and%20Collaborations/EBeam/sandia.gif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104778" y="2819400"/>
            <a:ext cx="647822" cy="249772"/>
          </a:xfrm>
          <a:prstGeom prst="rect">
            <a:avLst/>
          </a:prstGeom>
          <a:noFill/>
        </p:spPr>
      </p:pic>
      <p:pic>
        <p:nvPicPr>
          <p:cNvPr id="44" name="Picture 4" descr="https://www.llnl.gov/news/newsreleases/2010/Oct/images/15553_NIFatDuskBig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04800" y="3124200"/>
            <a:ext cx="696330" cy="463831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5" name="Picture 44" descr="http://www.icenes2011.org/images/logo_nif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28600" y="2834897"/>
            <a:ext cx="810048" cy="289303"/>
          </a:xfrm>
          <a:prstGeom prst="rect">
            <a:avLst/>
          </a:prstGeom>
          <a:noFill/>
        </p:spPr>
      </p:pic>
      <p:pic>
        <p:nvPicPr>
          <p:cNvPr id="46" name="Picture 2" descr="http://www.dailygalaxy.com/.a/6a00d8341bf7f753ef0133f50521e5970b-800wi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066800" y="3124200"/>
            <a:ext cx="692459" cy="45720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7" name="Picture 6" descr="http://rochester.edu/currents/V39/N02/pics/LLE_OMEGA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828800" y="3124200"/>
            <a:ext cx="671417" cy="448891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8" name="Picture 8" descr="http://www.opticsexcellence.org/SJ_TeamSite/images/logos/LLElogo.gif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848294" y="2819400"/>
            <a:ext cx="590106" cy="234950"/>
          </a:xfrm>
          <a:prstGeom prst="rect">
            <a:avLst/>
          </a:prstGeom>
          <a:noFill/>
        </p:spPr>
      </p:pic>
      <p:pic>
        <p:nvPicPr>
          <p:cNvPr id="35" name="Picture 4" descr="http://t3.gstatic.com/images?q=tbn:ANd9GcQLqxBz9O9cM8-kJKd97a9G7w5tZ3cpvl-KItqCLx-BBvnzw1B3yQ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858000" y="3886200"/>
            <a:ext cx="533400" cy="533400"/>
          </a:xfrm>
          <a:prstGeom prst="rect">
            <a:avLst/>
          </a:prstGeom>
          <a:noFill/>
        </p:spPr>
      </p:pic>
      <p:sp>
        <p:nvSpPr>
          <p:cNvPr id="17" name="Rounded Rectangle 16"/>
          <p:cNvSpPr/>
          <p:nvPr/>
        </p:nvSpPr>
        <p:spPr>
          <a:xfrm>
            <a:off x="152400" y="3810000"/>
            <a:ext cx="2438400" cy="2895600"/>
          </a:xfrm>
          <a:prstGeom prst="roundRect">
            <a:avLst>
              <a:gd name="adj" fmla="val 9504"/>
            </a:avLst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152400" y="1066800"/>
            <a:ext cx="2438400" cy="2590800"/>
          </a:xfrm>
          <a:prstGeom prst="roundRect">
            <a:avLst>
              <a:gd name="adj" fmla="val 7819"/>
            </a:avLst>
          </a:prstGeom>
          <a:solidFill>
            <a:schemeClr val="bg1"/>
          </a:solidFill>
          <a:ln>
            <a:solidFill>
              <a:schemeClr val="accent3">
                <a:lumMod val="50000"/>
              </a:schemeClr>
            </a:solidFill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6553200" y="1292423"/>
            <a:ext cx="243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Magnetic Confinement Fusion</a:t>
            </a:r>
            <a:endParaRPr lang="en-US" sz="1400" b="1" dirty="0"/>
          </a:p>
        </p:txBody>
      </p:sp>
      <p:sp>
        <p:nvSpPr>
          <p:cNvPr id="39" name="TextBox 38"/>
          <p:cNvSpPr txBox="1"/>
          <p:nvPr/>
        </p:nvSpPr>
        <p:spPr>
          <a:xfrm>
            <a:off x="152400" y="1066800"/>
            <a:ext cx="243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High Energy Density Plasmas</a:t>
            </a:r>
            <a:endParaRPr lang="en-US" sz="1400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152400" y="3883223"/>
            <a:ext cx="243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General Plasma Science</a:t>
            </a:r>
            <a:endParaRPr lang="en-US" sz="1400" b="1" dirty="0"/>
          </a:p>
        </p:txBody>
      </p:sp>
      <p:sp>
        <p:nvSpPr>
          <p:cNvPr id="41" name="TextBox 40"/>
          <p:cNvSpPr txBox="1"/>
          <p:nvPr/>
        </p:nvSpPr>
        <p:spPr>
          <a:xfrm>
            <a:off x="6553200" y="5105400"/>
            <a:ext cx="243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Enabling R&amp;D</a:t>
            </a:r>
            <a:endParaRPr lang="en-US" sz="1400" b="1" dirty="0"/>
          </a:p>
        </p:txBody>
      </p:sp>
      <p:sp>
        <p:nvSpPr>
          <p:cNvPr id="42" name="TextBox 41"/>
          <p:cNvSpPr txBox="1"/>
          <p:nvPr/>
        </p:nvSpPr>
        <p:spPr>
          <a:xfrm>
            <a:off x="4038600" y="1066800"/>
            <a:ext cx="22860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ITER Project</a:t>
            </a:r>
          </a:p>
          <a:p>
            <a:pPr algn="ctr"/>
            <a:r>
              <a:rPr lang="en-US" sz="1300" i="1" dirty="0" smtClean="0"/>
              <a:t>(international partnership)</a:t>
            </a:r>
            <a:endParaRPr lang="en-US" sz="1300" i="1" dirty="0"/>
          </a:p>
        </p:txBody>
      </p:sp>
      <p:sp>
        <p:nvSpPr>
          <p:cNvPr id="50" name="TextBox 49"/>
          <p:cNvSpPr txBox="1"/>
          <p:nvPr/>
        </p:nvSpPr>
        <p:spPr>
          <a:xfrm>
            <a:off x="6553200" y="1524000"/>
            <a:ext cx="24384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i="1" dirty="0" smtClean="0"/>
              <a:t>Facilities</a:t>
            </a:r>
            <a:endParaRPr lang="en-US" sz="1300" i="1" dirty="0"/>
          </a:p>
        </p:txBody>
      </p:sp>
      <p:sp>
        <p:nvSpPr>
          <p:cNvPr id="51" name="TextBox 50"/>
          <p:cNvSpPr txBox="1"/>
          <p:nvPr/>
        </p:nvSpPr>
        <p:spPr>
          <a:xfrm>
            <a:off x="7315200" y="1828800"/>
            <a:ext cx="6096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/>
              <a:t>DIII-D</a:t>
            </a:r>
            <a:endParaRPr lang="en-US" sz="1300" dirty="0"/>
          </a:p>
        </p:txBody>
      </p:sp>
      <p:sp>
        <p:nvSpPr>
          <p:cNvPr id="52" name="TextBox 51"/>
          <p:cNvSpPr txBox="1"/>
          <p:nvPr/>
        </p:nvSpPr>
        <p:spPr>
          <a:xfrm>
            <a:off x="7620000" y="2069812"/>
            <a:ext cx="7620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00" dirty="0" smtClean="0"/>
              <a:t>NSTX-U</a:t>
            </a:r>
            <a:endParaRPr lang="en-US" sz="1300" dirty="0"/>
          </a:p>
        </p:txBody>
      </p:sp>
      <p:sp>
        <p:nvSpPr>
          <p:cNvPr id="54" name="TextBox 53"/>
          <p:cNvSpPr txBox="1"/>
          <p:nvPr/>
        </p:nvSpPr>
        <p:spPr>
          <a:xfrm>
            <a:off x="6553200" y="3039814"/>
            <a:ext cx="2438400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300" i="1" dirty="0" smtClean="0"/>
              <a:t>Experimental Plasma Research </a:t>
            </a:r>
          </a:p>
          <a:p>
            <a:pPr algn="ctr">
              <a:spcAft>
                <a:spcPts val="600"/>
              </a:spcAft>
            </a:pPr>
            <a:r>
              <a:rPr lang="en-US" sz="1300" i="1" dirty="0" smtClean="0"/>
              <a:t>Diagnostics</a:t>
            </a:r>
          </a:p>
          <a:p>
            <a:pPr algn="ctr">
              <a:spcAft>
                <a:spcPts val="600"/>
              </a:spcAft>
            </a:pPr>
            <a:r>
              <a:rPr lang="en-US" sz="1300" i="1" dirty="0" smtClean="0"/>
              <a:t>Theory &amp; Simulation,  </a:t>
            </a:r>
            <a:r>
              <a:rPr lang="en-US" sz="1300" i="1" dirty="0" err="1" smtClean="0"/>
              <a:t>SciDAC</a:t>
            </a:r>
            <a:endParaRPr lang="en-US" sz="1300" i="1" dirty="0" smtClean="0"/>
          </a:p>
        </p:txBody>
      </p:sp>
      <p:sp>
        <p:nvSpPr>
          <p:cNvPr id="53" name="TextBox 52"/>
          <p:cNvSpPr txBox="1"/>
          <p:nvPr/>
        </p:nvSpPr>
        <p:spPr>
          <a:xfrm>
            <a:off x="7620000" y="2679412"/>
            <a:ext cx="6096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00" dirty="0" smtClean="0"/>
              <a:t>MST</a:t>
            </a:r>
            <a:endParaRPr lang="en-US" sz="1300" dirty="0"/>
          </a:p>
        </p:txBody>
      </p:sp>
      <p:sp>
        <p:nvSpPr>
          <p:cNvPr id="55" name="TextBox 54"/>
          <p:cNvSpPr txBox="1"/>
          <p:nvPr/>
        </p:nvSpPr>
        <p:spPr>
          <a:xfrm>
            <a:off x="7239000" y="3886200"/>
            <a:ext cx="1447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i="1" dirty="0" smtClean="0"/>
              <a:t>International collaborations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52400" y="4841557"/>
            <a:ext cx="24384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i="1" dirty="0" smtClean="0"/>
              <a:t>Max Planck Princeton Research Center for Plasma Physics</a:t>
            </a:r>
          </a:p>
        </p:txBody>
      </p:sp>
      <p:pic>
        <p:nvPicPr>
          <p:cNvPr id="58" name="Picture 10" descr="http://cyber-materials.com/Customers%20and%20Collaborations/EBeam/sandia.gif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066800" y="2939855"/>
            <a:ext cx="533400" cy="205656"/>
          </a:xfrm>
          <a:prstGeom prst="rect">
            <a:avLst/>
          </a:prstGeom>
          <a:noFill/>
        </p:spPr>
      </p:pic>
      <p:pic>
        <p:nvPicPr>
          <p:cNvPr id="59" name="Picture 4" descr="https://www.llnl.gov/news/newsreleases/2010/Oct/images/15553_NIFatDuskBig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04800" y="3168455"/>
            <a:ext cx="619938" cy="412945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0" name="Picture 59" descr="http://www.icenes2011.org/images/logo_nif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02472" y="2922695"/>
            <a:ext cx="688128" cy="245760"/>
          </a:xfrm>
          <a:prstGeom prst="rect">
            <a:avLst/>
          </a:prstGeom>
          <a:noFill/>
        </p:spPr>
      </p:pic>
      <p:pic>
        <p:nvPicPr>
          <p:cNvPr id="61" name="Picture 2" descr="http://www.dailygalaxy.com/.a/6a00d8341bf7f753ef0133f50521e5970b-800wi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066800" y="3168455"/>
            <a:ext cx="609600" cy="402492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2" name="Picture 6" descr="http://rochester.edu/currents/V39/N02/pics/LLE_OMEGA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752600" y="3168455"/>
            <a:ext cx="609600" cy="407561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3" name="Picture 8" descr="http://www.opticsexcellence.org/SJ_TeamSite/images/logos/LLElogo.gif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752600" y="2939855"/>
            <a:ext cx="551120" cy="219427"/>
          </a:xfrm>
          <a:prstGeom prst="rect">
            <a:avLst/>
          </a:prstGeom>
          <a:noFill/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9" cstate="print"/>
          <a:srcRect t="24724" b="22920"/>
          <a:stretch>
            <a:fillRect/>
          </a:stretch>
        </p:blipFill>
        <p:spPr>
          <a:xfrm>
            <a:off x="838200" y="2133600"/>
            <a:ext cx="1046115" cy="383392"/>
          </a:xfrm>
          <a:prstGeom prst="rect">
            <a:avLst/>
          </a:prstGeom>
        </p:spPr>
      </p:pic>
      <p:sp>
        <p:nvSpPr>
          <p:cNvPr id="67" name="TextBox 66"/>
          <p:cNvSpPr txBox="1"/>
          <p:nvPr/>
        </p:nvSpPr>
        <p:spPr>
          <a:xfrm>
            <a:off x="152400" y="1384012"/>
            <a:ext cx="24384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i="1" dirty="0" smtClean="0"/>
              <a:t>Inertial Fusion Energy  Science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152400" y="1641157"/>
            <a:ext cx="24384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i="1" dirty="0" smtClean="0"/>
              <a:t>Materials in Extreme Conditions Instrument (MECI) @ SLAC-LCLS</a:t>
            </a:r>
            <a:endParaRPr lang="en-US" sz="1300" i="1" dirty="0"/>
          </a:p>
        </p:txBody>
      </p:sp>
      <p:sp>
        <p:nvSpPr>
          <p:cNvPr id="57" name="TextBox 56"/>
          <p:cNvSpPr txBox="1"/>
          <p:nvPr/>
        </p:nvSpPr>
        <p:spPr>
          <a:xfrm>
            <a:off x="152400" y="2438400"/>
            <a:ext cx="24384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i="1" dirty="0" smtClean="0"/>
              <a:t>Joint Program with National Nuclear Security Administration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6553200" y="5353616"/>
            <a:ext cx="2438400" cy="112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300" i="1" dirty="0" smtClean="0"/>
              <a:t>Fusion Materials Science</a:t>
            </a:r>
          </a:p>
          <a:p>
            <a:pPr algn="ctr">
              <a:spcAft>
                <a:spcPts val="600"/>
              </a:spcAft>
            </a:pPr>
            <a:r>
              <a:rPr lang="en-US" sz="1300" i="1" dirty="0" smtClean="0"/>
              <a:t>Enabling Technology</a:t>
            </a:r>
          </a:p>
          <a:p>
            <a:pPr algn="ctr">
              <a:spcAft>
                <a:spcPts val="600"/>
              </a:spcAft>
            </a:pPr>
            <a:r>
              <a:rPr lang="en-US" sz="1300" i="1" dirty="0" smtClean="0"/>
              <a:t>Advanced Design</a:t>
            </a:r>
          </a:p>
          <a:p>
            <a:pPr algn="ctr"/>
            <a:endParaRPr lang="en-US" sz="1300" i="1" dirty="0" smtClean="0"/>
          </a:p>
        </p:txBody>
      </p:sp>
      <p:pic>
        <p:nvPicPr>
          <p:cNvPr id="70" name="Picture 69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228600" y="4275282"/>
            <a:ext cx="533400" cy="525318"/>
          </a:xfrm>
          <a:prstGeom prst="rect">
            <a:avLst/>
          </a:prstGeom>
        </p:spPr>
      </p:pic>
      <p:sp>
        <p:nvSpPr>
          <p:cNvPr id="71" name="TextBox 70"/>
          <p:cNvSpPr txBox="1"/>
          <p:nvPr/>
        </p:nvSpPr>
        <p:spPr>
          <a:xfrm>
            <a:off x="762000" y="4275282"/>
            <a:ext cx="1828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i="1" dirty="0" smtClean="0"/>
              <a:t>NSF/DOE Partnership in Basic Plasma Science</a:t>
            </a:r>
          </a:p>
        </p:txBody>
      </p:sp>
      <p:sp>
        <p:nvSpPr>
          <p:cNvPr id="2050" name="AutoShape 2" descr="data:image/jpeg;base64,/9j/4AAQSkZJRgABAQAAAQABAAD/2wCEAAkGBhAQERUUEhQWFRUUGBgVFRgVFxQVFhUXFxwVHBUcHB4YHCYfIB8jGhgUIjEgIycpLS0sGiAxNTArNSYrLCkBCQoKDgwOGg8PGi8lHCAsLC4qKSwpNSwtKi0qNSowLSovKSwvNS0sLCotMjQsLCwsLC4pLSksLCk1KSwpKSwsLP/AABEIAKsAuAMBIgACEQEDEQH/xAAbAAEAAwEBAQEAAAAAAAAAAAAABAUGAQMCB//EAEgQAAIBAwIDBQMJBQQHCQAAAAECAwAEERIhBTFBBhMiUWEycYEUIzNCUmKRobFDcoKiwQcVFiQ0NVOS4fDxJVVzhJOywtHS/8QAGAEBAQEBAQAAAAAAAAAAAAAAAAECAwT/xAAxEQACAQEFBgYCAQUBAAAAAAAAAQIRAxIhMVFBcZGx0fAiYYGhweETMvEjM0JSYgT/2gAMAwEAAhEDEQA/AP3GlKUApSlAKUpQClKUApSuZoDtK5mmaA7SuZpmgO0pSgFKUoBSlKAUpSgFKUoBSlKAUpSgFKVw0B2vl5AASTgDck7ACqjj3aaK10rhpJn2jhj3dz/Qepqqj7N3N6dfEHwnMW0RIjHl3jDdz6cqtDlK0xuxVXy3kq57cwajHbI91INiIBlF/ec+EfnXkP74n/2Fop99xIPfyX9K97vtFZWOIEAL8lgt01P/ALq8vjUVOI8UuSe6ihtlHMzN3so2BGUTYc+RocXKro5NvRdfs9R2Snf6W/uWPXu+7iX8ApI/Gvr/AALD1uLw/wDmZf8A7qDNwi4M0cM99clpVdh3SxxINGnUMjLfWGPdXOLdm0t0VvlN62qSOIAXLDeRgueXTOapMMXdy1f8k7/BrL9He3iehlEg/nU18Hh3Fofo7mKcfZni7s/70Z3P4Uk7ISRgtHf3SY3Ot1lGB++KjWE/Fe6SWKSK6jddSiVDbylTyO2RuOXvFA0lg4tbn8fRJ/xm8G19bSQD/aJ89D05su6/EfGtBZcRimQPE6up6qQRVBB23iDd3dxvaudvnQDG3ukHhPxxS87HR6u+spPk0p3zHvFJ+8nskeoqG4zl/i7y4PvgailZnhvap0kFvfIIZjsjDeGb9xuh+6a0oqHaM1JVR2lKUNilKUApSlAKUpQClKUBw1n+0faJomWC3XvLqUeBfqovV38lH51L7R8dFpCXxqdiEiTrJI3sgf19BULgPChZxSXFy4M0g7y4kPJcb6R91eXr+FVHGcm3dj6vT7O8L4NDYI888gaVhqnnk5n0HkvQKKgLcXfE/oi1raH9pjE84+7n2FPnz99LC0fiji4uFK2qnNvC23eY5SyDr6L/AMmwS6uLRsTkSwbkT+FGiAGcSjYEdAy78gRVOSxS2R57/Ltnj2Xht7d3txCsMy5bnrM0ZO0gcgFvIg8j8DXeKXMVldidpI445k0zhmAYsn0TqvNjuynHTHlVNxDjkt985BotreLOLyYDVvs3dA8sjbP6cqg8L4ekh1Wdqblj7V1fE6G9VU7n4ClDn+TBRh6P6We/BFne9sLe4lhe3iupjA7HMMRKnUrKVJYjbcH4Cva+41dz6P8As64wjpIPnIlJKHIBBztUuPs1fSfT37r923RI1HxIJ/SvQdhY+tzeE+fymT+lMDSjauvnuXUq+NdqmkheKW1u7cOMO4iEqhCRqGVbquRnpmpq9roJ4hHYyR962mNQ50d0p21aWxq0gbKM5OOma+27JTRjMN/cpjfEhWZfjqGcfGqS94bNcO0VxHZz+DvDdLqjMS7gM+nmdmwob6pycCmBmTtYvHb3msuBP4woVF4bagSSuCZGkGsRK27yvn67Ekj1+FaTgXBY7SBIY86VHM7knqfiegrPdhzaW1shaVO9lw0jM41kn2A2TtgaRg8jWw1VGd7FJ+N504LQicW4TFdRmOZAynz5g9CD0I86zvD+IzcPlW2umLwudNvcNz9I5D5+Tdf019Q+K8LiuYmilXUjjB8x5EeRB3BobnCvijn3gyWK7WY7McRkikayuTqliGqJz+3h6H95eR/61p6hqEryqKUpQ2KUpQClKUArma7VH2y4m1vaSFPpHxFFjnrkOlceoyT8KGZSUU29hW8JX5devcneG2LQ246M/wC1k/8AiP8AhXzxQHiN38mH+jW5D3OOUknNIvcOZFTZmThfDtsHuY8D70h2Hvy5rw4JwK8toEEckQdgZJxLGzl5nOWOpXHLYcunrWjy0f6vfLp3sRKure7ty0kc6NEMsyXC6Qi7k6XjGQAOhU8qyvE+Ji9/zNzqWxRtNvAMh7uToSPLPT/jU3jtxPdSJYytGoUGa8eIsEEK7quX3BPM+W25qX2YsRdyC8ddMSAx2UeMCOMbd5j7TY28gPdQxJucrkcvPvJabWenC+zD3JWa/A8P0NsPoYB0yBszYx6CtYqAbDbpXcV2pU9kIKGQqNfX6QrqflkAAAlmY8lUDck+Qrz4rxHuVBCl3YhI0GxdzyGeg2JJ6AGsseOOJXaYLJPATDBHFnEk0mosQGJIwgjBY8gX88UoZnaKOB73nHI7hHkl1JbwbPGdmknyR3bYJyFIHhB3J6gVQW0dyluFltnWB2LSBXjjknZj81EASCEAwukYJxjAGc+zcAuYCrG4XvyWeKARrMe+fGp8kqAcjdyuFBOD53lwjJIkaEz3pUEvIS0duDs0mnYKCc6VA1NyzjNU8lJTxlhwxr3kV/GYJWxbRCOOQ6XWGBVZUAIIe4dlxoGPZA8RGxPT7j4E1rdWrNNI80sj99K7ERsNDfNBeQJbSVH3T7q1PCeEJbIQMszHVJI27yN1Zj+g5AbCqvj/AGi4boaKeZN+inUwIOxGnJDAgEHmCKVOkrOKV6Tx3mkpVR2X4ibi1jkL686hqxpLBWYKSOhIAJHnVvWT1xd5JozvbLhbvGs8P+kWx72I/aA9tD6Moq14RxRLmCOZPZkUMPTzB9QciphrK9mf8td3NpyTIuIR5JJ7aj3P+tU5PwzrsfPv4NXSlKh2FKUoBSlKAVluPjvuIWcP1U7y5YeegBU/BjmtTWXs/Hxec8+7t4kHoWZmNVHG1xSWrXU+O1r97cWluAWGt7h1HNhAuUXfbdyOflU5eM3XtPad3GN3Z5o8qvMnC5yQOmarpL2NOKyySuqJBbIhZyFAaRyw3PUjNefavtOkthc9yshXu8CRkZI21lVwpbBOzHcDG1U5OSV6Ve0Z+2V54BzEvFrg6jyZLZDk/wAu38Vfp1vAqIqqMKoCqByAAwB+FY3glqBfxIB4bWyQD0eQjV+Kj8q2oqMv/njRNvd196nahcWv+5iLAamyFRftOxwg+JI+GakyzKoyxwKwfGrho0t7x8s7uJWTVpAhA1RoM7Aqe73P1nbzojrazuo9Li+ltrsCRmuJdI7peSieUMCoPJU0LnqQATzNfB4FEGUvK015hvDbN3WS5JbWy7hdWfExGwwB0PtHawSqTMTeSyMZDFDh4VYgKF1AaRpUAanboTjfFXNhEnDrUlwB4i2iPca3OFjjG2d9KjzO9U80YXs8uX3yPBUFjFHFEqyXcwxnGNbADXJIeeheZ89gNzUZ+JJYfMRK11ey+OQLzZiPakPJF6AdBj31E4xxc2Cd7Ky/LbohRnxJbpnYDG+hM9PabJ9zgsrOrxcOKsNu/vZS2ppXyWIXGXYDcZIAyBSgvqt1Z6bV6avXYVcHHI7lX+XySPKJGjSzgLAErgAYTdsnO7Njap/AewMyxaJDDGsmTJ3cYacB+cfeNkAAbZAz+taSzsI7KNIoIi74xnGC3PLSSYwN9+p8hUey4rquRH8qEkm5kiiRWiQDnlgNSnOBlm3P1RnAV0EbJKn5MXl29veB69jFCW/cn24HeKTPMsDkN/EpVvjV/VRa6EvZVGQ0kUUmOjaTIjEeoHdg/wANW9Rnqs1SNNBWW7SDub2yuOhdrZz6SjKfzCtTWY/tEGLPvBzilhkX3h1H9TRGbb9G9MeBp6Vyu1DsKUpQClKUArMcI/1pffuW/wCjVp6y1udHGJQdu9to2X1KOQ35EVUcbXOL8/hjhsStxO9DAHwWxGQCBgP59c43qL/aJxKJrSaJWBdDEzqN9CmRcavL3Gvu9tieKMgkaMXFqPEmA2qOTcKSDvozv0zXp2p4HDFw2eKJVTKFhv4pGTx7k7s2FO5yau04Sq7OaX/XyffBSP7zvPWO2K+7S3L0rTk4rEcDvAb63k303dkAP34iC2fh+taLj5LCKEEjv5AjEc9AVncemVQrn1qM62U/C35v3xXMqOOKtyt1IWytrGe5xyEujvDJ6ndFHpq86q+GX9vJoa5m1OiCGKCNmDFFwCzqMEs5VSVOwAA9a8r1RbzTQa+6tGlV5GVZCU0JE3dgqpC6iV9wUgVawJbXymK2SMxZ+elYo7lWzkKGJfL4PibG2cZNU89XKWyumpYcE4WkLPOyR2+sBFjXSoRQc5cjYuT+AAHnXhPxONy93Kf8ta6u58pJBs8g88HwJ6lj1FR7e2F5PIWxoRpIkBVWEaRaU8KuCupnJJYg7KBtWd7TARRRd65+TyQyPHCq4Q3AGlMY9lSHEmnkCDgUpialO5Cqy7xfkTLi0DxPNcJ3t7fIVt4cZ7qMjwAfZCggs5xvtVt2Zs/k968KBQotYDOE9kTglQfQsgJ9cZqVaSwJaNdwuskiW+gy5JHzKnbB5eLcjbPWpHYvhvdWyu2TLOBNM53ZncZ39ADgDpSpYWfjTW+ve18j047we4uNknCR/WjKHD+YZlYNg+Qx768uDcClilDuYAqRmJEgjaMDUyMScsfsitBUTilyYonZcZA2zyySAM+m9Q9Ds41vFd2lzEI7lRvbtl8dYXwJh8Bpf+AVcxyBgCDkEZBHUHlUB+LQMWTIYAHvDjMajG4Z/ZBx0znzFePZVCtuFySqM6xE58UQY90d/u43686BPx4bS4rNf2i/6um/g/8AelaWsx/aCdVqsQ5zTQxD4uD/AEosyW/9uW40kXIe6vulKh2FKUoBSlKAVlu0vzN7ZXH1SzWz+WJRlP5hWpqn7V8IN1ayRj28aoz5OniT8xj41Uc7VNxwzz4Ff2x+ZktLrkIZdEh8opsKxPuOk/jUm04Q8srT3OMjUkMYOViQ5Bb1dxzPQHA6182EycT4eA/7ZCknmrjZtvMMM4qr4b2imFkYsE3kTi0wQT84do3P3dPiz10mhwbjevPJ4+veRRQK8ELxgZm4VOZUHV7Z86uf3TufQVb3kbNHFxCPLTNMCik7PExaOOP08JznGxZvOu8f4ObAQXUOZO4TurhScmaHcsTnmQSx9x8lqvbiUQNvZhibdm7+J4tTyNCMtHFpQFwwfIJ54Udc40eb9Kxl6fD+PTzJvDOKW0ZLyIZbtyXfWAqxM2PBltkCgAHbJx12rT8Lt+7V5pHUtLh3ZT82qgeFVP2VXr1JJ2zioJtTMvcwwmCEjTI7KEdk6qijxbjbU2MDOxNTOI290+IoNEMeMGXZnA+yiYwDjqxwPI1k9cE4+fXvaZXhnGR8skRGEfeuZrcPuHVwO8RxnKd4V1pnfrjfB2fC1RolxEYwM4R1wVIJzgHpnOCPhtWe7Q8AitrFliyGMsLNM3ik1mRB3hJ5kZ9B0rx4Xxq6hupxeurRoUi1oNCRkjUrsvRX1Y15wCuOW9V4mISdnK7L+K16FzddjLSSQuUYazqdVkdY5Dzy6A6W355G/WrtVxXQ1drJ6lGKyQrzmRSpDAFSCGBwQR1znpXpUW+shKuM774zkrn7ygjUPShWU/BGhknmUAMIzGYhpwiRlcL3YIwBqWTcc/PGK0Iqi7MxFjLcHA79hgAkjTHlFYZ3GoDOnkPxq+qsxZ/qKyvHj33EbODpHruX8vCNMefXUc1qGYDnWW7I5uJbi9PKVu6h/wDBiyAf4myaIzaY0jryRq6UpUOwpSlAKUpQCuYrtKAyMLfIL9kO1vetqQ9EuPrL6axv7/ca72kgeznF/ECVACXaL9aPo4Hmn6Vecc4NHdwNE+wbkRzRh7LL6g1V9m+Muxa0usC5iGDn2Z4+QkXzyOYqnlcaO76p6PTvZgfU9ylzd2wQh41ikuM8wwcCOP05PJVF2Q7I2txaySMmBPKzxlfC0SIzCLQeYI3NSyjcIkJALWLnJwMtasTk+pjJ/D9ZP9ntygge3DBjbyOgIIOqNiWibboVP61TCSlaJTWOPx7UJvB+JSpL8luTqkC64pAMCeMYBJHRxtkcuoq+xWF4px+3l4pbqJUVbUStI5YKuogDQCTg+telx2vZ2IW+sYVycYLTOV+qTkquSPT40objbxjVVrR0NF2ptO9s506mNiP3lGV/MCqq1mVrmFyBpvrXxqQCC8YVxnz8Esg+FVkt+9wpT+9rXQwKvoSNXCnY4Jk2PrUv5fbPdWFvbyK/ca2JVg2EWIoASNsnOcelKGXNSlXdtWvkyYUn4efm1aa1+wMtNb/udXj+7zXpkbVdcO4rFcIHhdXU9R0PkRzB9DUvFZ3tNwW3WOW5AaOVEZtcLGN2IHhB07Nk4HizUOzThistDRA1G4hxGOBDJKwVF5k/oPM+gqng4BdgAG/mOw1ZSAnON8HRkVKtOzMKuJHLzSL7LzNrKn7o2VfeBQt6byXH6HZS1eO0hV10tgsV+zrZmCn1AYD4VcVzFV3H+Nx2cJkkyeiKPakc+yq+pqGsIRxyRVdsr92CWcJxNc7Ej9nCPpHPwyB51f2FikMSRoMKihVHoKpOy/BpFL3Nzj5TP7Q6RJ9WNfdtnzNaMVWYs02772+yFKUqHYUpSgFKUoBSlKAGqbtD2eF0qsrGOeI6oZV5o3kfNT1FXNKGZRUlRmZ4P2i1t8lvFEdyBgqfo51+1HnYg/Z5/wBKy67Fy2k/f8P9lvDLAW0gq3PQ3THMA8iNvKtRxngMF2miZc43VgcOjeasNweVUK3V/wAP2lVru3HKRB8+g++v18eY3rSPNOGV/GmT2rvgUvC+zEVtexQ3UUTIYmET42ldWzl9W3eaem/Uio3yeL+7LY6FGu7UTNhcqDK2QTjlsBjy9K3NrxKy4jGQrRzL9ZGAJHvVtwfhVZfdgo2jeGKVoYJCC0QCuoYb5QtupOByNWpydhh/TSax96dD67X9mBNEjQQxtJDIsoTCqJFHtJnGNx57bVWWMcd3c2z2tsYEt5HaZyixgEAo0Yx7R1DBxsMVfR8GvQuj5Z4AukN3Kd75Z1Z05x10158P7LzwRiOO8cKMneKBiSxJYkldySTUqdJWdZVUd+Ww0Waou3RPyCcqMlVDY550spP5CuS8DvTyv3Huhg/oKjy8C4gVKm8SRWBVllt13U7EZRgeWah1nJyi1deO7qaO3mV1DKcqwDA+YO4/I16VQ8AgNhaKl1MhEeQHJ0qEz4R4vIVBl7VzXRKcOj1+dxKCsC+7q591KGvyJJXs9Npb8d7Qw2aapDlm2jjXd5G6BR/WqvgvAppphd3o+cH0EIOVt1P6uep/5EvgvZRIX76ZzPcHnK/1R5IOSj3b1egUIoubrPh1ArtKVDsKUpQClKUApSlAKUpQClKUArmK7SgKXivY+0uDrZNEnSSImOQfFefxzUAcD4lB9BeCRei3UeogdPGmCfjWppirU5Oyi3XJ+WBmBxbisft2cUnrDOAfwkA/Wvv/ABJe/wDd0v8A6sH/AOq0eK7iguS/2ft0MyeO8SbZLDT6yzxgfyajXwbTjE3tzQWynpEhlcfF9vyFanFKVH4285PlyM3a9hLfUHuGkupB9adtSj3J7I/OtEkYAwAAByA2Ar6pUNRhGOSFKUobFKUoBSlKAUpSgFKUoBSlKAUpSgFKUoBSlKAUpSgFKUoBSlKAUpSgFKUoBSlKAUpSgP/Z"/>
          <p:cNvSpPr>
            <a:spLocks noChangeAspect="1" noChangeArrowheads="1"/>
          </p:cNvSpPr>
          <p:nvPr/>
        </p:nvSpPr>
        <p:spPr bwMode="auto">
          <a:xfrm>
            <a:off x="0" y="-776288"/>
            <a:ext cx="1752600" cy="16287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2" name="Picture 4" descr="http://english.pte.hu/files/tiny_mce/Image/events/Logo_01.jpg"/>
          <p:cNvPicPr>
            <a:picLocks noChangeAspect="1" noChangeArrowheads="1"/>
          </p:cNvPicPr>
          <p:nvPr/>
        </p:nvPicPr>
        <p:blipFill>
          <a:blip r:embed="rId21" cstate="print"/>
          <a:srcRect l="10435" t="7477" r="9565" b="10280"/>
          <a:stretch>
            <a:fillRect/>
          </a:stretch>
        </p:blipFill>
        <p:spPr bwMode="auto">
          <a:xfrm>
            <a:off x="2209800" y="5257800"/>
            <a:ext cx="304800" cy="291548"/>
          </a:xfrm>
          <a:prstGeom prst="rect">
            <a:avLst/>
          </a:prstGeom>
          <a:noFill/>
        </p:spPr>
      </p:pic>
      <p:sp>
        <p:nvSpPr>
          <p:cNvPr id="2054" name="AutoShape 6" descr="data:image/jpeg;base64,/9j/4AAQSkZJRgABAQAAAQABAAD/2wCEAAkGBhQSEBUUEBQVFRUUFxcXFRUWFRIXFBkUFBUVFBUUFRUXHCYeFxkkHBQUIC8gIycpLCwsFR4xNTAqNSYrLCkBCQoKDgwOGg8PGi8iHiQsLDU1MSkpKjUuNC4qLjQ0NC8tLSksLCosLDUpLDUsLCwqLCwtLCwpLCwsNC0pLCwsKf/AABEIAHgAeAMBIgACEQEDEQH/xAAbAAACAwEBAQAAAAAAAAAAAAAABAMFBgIBB//EADwQAAECAwQGCAUDAgcAAAAAAAEAAgMEEQUhMUEGElFhcYETIjKRobHB0SNCUmJysuHwM6IUFiRDU5LS/8QAGwEAAgMBAQEAAAAAAAAAAAAABAUCAwYAAQf/xAAuEQABAwIDBQgDAQEAAAAAAAABAAIDBBESITEFMkFRYRMicYGx0eHwkaHBI0L/2gAMAwEAAhEDEQA/APuKEIJXLkVXL4gAqSABiTcEjalrsgNq68nstGJ9hvWOn7WfGPXNBk0dke6Cqa1kOWpRtNRvmz0HNaSc0oY26GC87cG+5VVGt+K/5tXc27xxVQ0qVpSWSslk428E2ZRxR8L+KbMw53ac48ST6rtjks1yla5COJOqsLQNE3CjEYEjgSnoNqPGdeKrGFTNcoCSRm44jzQz42u1CvYFrNPau8k+1wIuWYaU1LTZZhhsyRsG2Xxm0wuOY1QElKP+Vf1QoJaaDxdjmFPVaSKVkrQ9huCgSCDYoQhCsXiCq+2LWECHrG8m5rdp9k7FiBrSTcAKk7hevnVrWkZiKXX0wY3OmXMoGtqewZlvHRG0VN27890aqKZm3RHl7zUnw2ADYmpCyYkXsNu+o3N70xKycGBR0ydZ+IhNvp+Z27kzF0wfhDY1oyrUn0CSMjYO9O7PkNfPknb5XkYYG5czp5c07K6ID/ceTuaKeJVjD0bgD5SeLis2NKY/1N/6hMy+lsQdoNd/afZHRz0Yyw/kX90BJBWHMu/Bt7K+Oj8H6KcCfdLxdG2fK5w40I913I6RQ4lxOo7YcORVqEe2KnmF2gHwS90k8Rs4keKzExY0Rl46w3Y9yVaVsaJGdsxsS/B20eoQFRswWvF+CiI606PVE0qVpXEWAWOo4X+e8IaVnJoyMijDYi4TEOIWmoV1KTAeK55hUTSp5WPqOrlnwUKCvdQzWduHXp19+iEmixi41V8hcsdUIX0AG4uEtWd0ytDUhCGMYhv/ABb7miyknGcD8MHXNwIFXCv079+Sb0pmteafsZRo5Cp8SVxZdnx4g+C0gG4vrQcNbGm4LMVEjpqg4b5ZC3RaimjbDTDFbPM36/CZgWI0XzMZsPa2oc/mMvFWkrISP/IHH7nEeygZoQ6lXxWjg0kd5ISM1YIb2Y0J+7XDT4mnirhG+EXMQ8zc+v8AFQZGTGwlPkLD0/q03+W5dw6rebXH3SE3ojS+E+v2u/8AQWflJ+LAd1HEbRi08sFtLGttsdux4xb6jaETC6mqe4W4XIaZtTTd8PxBZCPLOhu1Xgg/zBW1j26WUbENWbc2/stHOyDYrdV44HMHaCsZPSLoLy13I5EbVRLDJSOxsOX3VWxzMq24HjP7ot214IqMDgulndGbRr8Nxwvb6j1WhBTqCYTMDgk80RieWlLz0mIjaHHI7Cs85haSDiFqlU23K1GuMRceCXbTpRIztG6j0V9NLhOA6FVzSuwVC0qRpWNnjuEeQrezI9W0OXkhJ2fEpEG+5C1uw5zLShrtWm3t+svJK524XrP2LY/+JjPiP/p67ifuJJOqNy1Fp2iyWhVpuYwXV3DYN66sWTEOBDbnQE8XCp/m5YzSeeMSYd9LOqOXa8fJTcRRwYhvO+/pMWg1tRhO430+VBaFsRI5rEcaZNFzRySgXAK6CQue55u43KfNY1gs0WC7CakZx0J7XtxB7xmOaUBXYUmuLTcKLmhwsV9Nlo4ewObg4AjmkLekekhGg6zesOWIUeisWss2vykjxr6q3ota208IvxCyTrwSm3ArASswWPa4ZEH3W+Ya3jNYKdhakV7djjThl4La2W6sGGftHkEu2aS1z2FH7QALWvCaXEWEHAg5rtCcEXFilKyZFCQcjTuUjSurSbSM7v7womlYeojwPLeRKeg4mgpiE6hB2EIUbSvUNDPJBcM4ql8Ycc1paL5daA+NE/N/6ivqRWC0us4w4xiAdWJfXY7MeRWr2rGXRhw4H1XbKkDZS08R6KiXoK8XoWdWjK7C6C4Cbs2SMaI1jczedjRiVNgLiANVW8houdFtdFYWrLNr8xJ7z+yt1HAhBrQ0YNFBwC9ixg0EnACp4BbGJvZxhvILGyv7R5dzKw9tO/1ESn1egWys5mrCYNjW+QWKkIZjzA+52s7hWpW9aEu2e3E58nAlMK84Wsj5BeoQhNkrWatl3xjwHklmuRaMWsZ5307rlG0rHVPelcepT6NtowOibgirgNpCFLZcOsQbr0I3Z9EyVhc8cUDUSljrBaJLTsiyKwsiCoP8BByKZQtGQCLFAAkG4WBtLRKLDJMMdI3d2hxCqXSbwaFj6/i72X1Si8olMmyo3G7TZNo9qyNFnAH9L53I6OR4h7BaPqdcO7EraWPYzIDaNvce07M+wVhRBRNPRRwZjM8yhaitknyOQ5BCzmldq0b0Te07tUyGQ4n0U9p6Q0PRy46SIbrrwOO0qOxtHS13SxzrRCa0xAO07SvJ5DN/lF5ngPlewsbF/rL5DifhTaNWT0TNZ4678tg2cVdryi9RcUbYmhjULLIZHF7uKEvOzPRsc45DxyU5WY0jtLWd0bTc2935ZDkqqmYRRl3Hgp08RleGqtDlK0pZpT1nSpiPDcsXHYFlwwvcGjUp9IQ0XKvLDlqM1j82HAIVlDYAKDAIWrgiEUYYOCzsj8bi4rpCEK5QQhCFy5QxmOPZIHKp80lFscv/AKsSI4fSCGN5huPMqyqvVW6NrtVNr3N3UtKyLIYpDaGjcPPamQheVUwA0WCiSSbleryq4jR2tFXEAbSaBZq1dLPlgc3kfpHqqZqhkIu4q6GB8xswKwt23BCGqw1ef7d537lkg6uKh1yTU3k4nPmn7Osx8Y9UXZuPZHuVnppn1L8h4BPooWUzMz4lErAc9wa0VJ/lVsrNkBCbQYm9x2n2XNnWW2C2jbzm44n9k6nFJRiHvO3koqqrtThbohCEJggUIQhcuQhCFy5JR5d+MN9PteNZvhQhJxrSmWdqXDxthv8AQiqEKl0ZO64j71VjZQN5oP3pZIx9MXtxl3tP3awH6VWx9MozuyGs4Ak95QhIKmpnY7Dj9P4tDTU0D24sHr/VWxHxoxq7pH8nEcgBQJ2V0ajv+XVG1xp4Yr1CIp6FsrcbyShqiudE7AwAK+kNEobb4h1zswb3Zq8ZCAFAKAZDBCE3ihZELMFkolmfKbvN12hCFcqkIQhcuX//2Q=="/>
          <p:cNvSpPr>
            <a:spLocks noChangeAspect="1" noChangeArrowheads="1"/>
          </p:cNvSpPr>
          <p:nvPr/>
        </p:nvSpPr>
        <p:spPr bwMode="auto">
          <a:xfrm>
            <a:off x="0" y="-558800"/>
            <a:ext cx="1143000" cy="11430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6" name="AutoShape 8" descr="data:image/jpeg;base64,/9j/4AAQSkZJRgABAQAAAQABAAD/2wCEAAkGBhQSEBUUEBQVFRUUFxcXFRUWFRIXFBkUFBUVFBUUFRUXHCYeFxkkHBQUIC8gIycpLCwsFR4xNTAqNSYrLCkBCQoKDgwOGg8PGi8iHiQsLDU1MSkpKjUuNC4qLjQ0NC8tLSksLCosLDUpLDUsLCwqLCwtLCwpLCwsNC0pLCwsKf/AABEIAHgAeAMBIgACEQEDEQH/xAAbAAACAwEBAQAAAAAAAAAAAAAABAMFBgIBB//EADwQAAECAwQGCAUDAgcAAAAAAAEAAgMEEQUhMUEGElFhcYETIjKRobHB0SNCUmJysuHwM6IUFiRDU5LS/8QAGwEAAgMBAQEAAAAAAAAAAAAABAUCAwYAAQf/xAAuEQABAwIDBQgDAQEAAAAAAAABAAIDBBESITEFMkFRYRMicYGx0eHwkaHBI0L/2gAMAwEAAhEDEQA/APuKEIJXLkVXL4gAqSABiTcEjalrsgNq68nstGJ9hvWOn7WfGPXNBk0dke6Cqa1kOWpRtNRvmz0HNaSc0oY26GC87cG+5VVGt+K/5tXc27xxVQ0qVpSWSslk428E2ZRxR8L+KbMw53ac48ST6rtjks1yla5COJOqsLQNE3CjEYEjgSnoNqPGdeKrGFTNcoCSRm44jzQz42u1CvYFrNPau8k+1wIuWYaU1LTZZhhsyRsG2Xxm0wuOY1QElKP+Vf1QoJaaDxdjmFPVaSKVkrQ9huCgSCDYoQhCsXiCq+2LWECHrG8m5rdp9k7FiBrSTcAKk7hevnVrWkZiKXX0wY3OmXMoGtqewZlvHRG0VN27890aqKZm3RHl7zUnw2ADYmpCyYkXsNu+o3N70xKycGBR0ydZ+IhNvp+Z27kzF0wfhDY1oyrUn0CSMjYO9O7PkNfPknb5XkYYG5czp5c07K6ID/ceTuaKeJVjD0bgD5SeLis2NKY/1N/6hMy+lsQdoNd/afZHRz0Yyw/kX90BJBWHMu/Bt7K+Oj8H6KcCfdLxdG2fK5w40I913I6RQ4lxOo7YcORVqEe2KnmF2gHwS90k8Rs4keKzExY0Rl46w3Y9yVaVsaJGdsxsS/B20eoQFRswWvF+CiI606PVE0qVpXEWAWOo4X+e8IaVnJoyMijDYi4TEOIWmoV1KTAeK55hUTSp5WPqOrlnwUKCvdQzWduHXp19+iEmixi41V8hcsdUIX0AG4uEtWd0ytDUhCGMYhv/ABb7miyknGcD8MHXNwIFXCv079+Sb0pmteafsZRo5Cp8SVxZdnx4g+C0gG4vrQcNbGm4LMVEjpqg4b5ZC3RaimjbDTDFbPM36/CZgWI0XzMZsPa2oc/mMvFWkrISP/IHH7nEeygZoQ6lXxWjg0kd5ISM1YIb2Y0J+7XDT4mnirhG+EXMQ8zc+v8AFQZGTGwlPkLD0/q03+W5dw6rebXH3SE3ojS+E+v2u/8AQWflJ+LAd1HEbRi08sFtLGttsdux4xb6jaETC6mqe4W4XIaZtTTd8PxBZCPLOhu1Xgg/zBW1j26WUbENWbc2/stHOyDYrdV44HMHaCsZPSLoLy13I5EbVRLDJSOxsOX3VWxzMq24HjP7ot214IqMDgulndGbRr8Nxwvb6j1WhBTqCYTMDgk80RieWlLz0mIjaHHI7Cs85haSDiFqlU23K1GuMRceCXbTpRIztG6j0V9NLhOA6FVzSuwVC0qRpWNnjuEeQrezI9W0OXkhJ2fEpEG+5C1uw5zLShrtWm3t+svJK524XrP2LY/+JjPiP/p67ifuJJOqNy1Fp2iyWhVpuYwXV3DYN66sWTEOBDbnQE8XCp/m5YzSeeMSYd9LOqOXa8fJTcRRwYhvO+/pMWg1tRhO430+VBaFsRI5rEcaZNFzRySgXAK6CQue55u43KfNY1gs0WC7CakZx0J7XtxB7xmOaUBXYUmuLTcKLmhwsV9Nlo4ewObg4AjmkLekekhGg6zesOWIUeisWss2vykjxr6q3ota208IvxCyTrwSm3ArASswWPa4ZEH3W+Ya3jNYKdhakV7djjThl4La2W6sGGftHkEu2aS1z2FH7QALWvCaXEWEHAg5rtCcEXFilKyZFCQcjTuUjSurSbSM7v7womlYeojwPLeRKeg4mgpiE6hB2EIUbSvUNDPJBcM4ql8Ycc1paL5daA+NE/N/6ivqRWC0us4w4xiAdWJfXY7MeRWr2rGXRhw4H1XbKkDZS08R6KiXoK8XoWdWjK7C6C4Cbs2SMaI1jczedjRiVNgLiANVW8houdFtdFYWrLNr8xJ7z+yt1HAhBrQ0YNFBwC9ixg0EnACp4BbGJvZxhvILGyv7R5dzKw9tO/1ESn1egWys5mrCYNjW+QWKkIZjzA+52s7hWpW9aEu2e3E58nAlMK84Wsj5BeoQhNkrWatl3xjwHklmuRaMWsZ5307rlG0rHVPelcepT6NtowOibgirgNpCFLZcOsQbr0I3Z9EyVhc8cUDUSljrBaJLTsiyKwsiCoP8BByKZQtGQCLFAAkG4WBtLRKLDJMMdI3d2hxCqXSbwaFj6/i72X1Si8olMmyo3G7TZNo9qyNFnAH9L53I6OR4h7BaPqdcO7EraWPYzIDaNvce07M+wVhRBRNPRRwZjM8yhaitknyOQ5BCzmldq0b0Te07tUyGQ4n0U9p6Q0PRy46SIbrrwOO0qOxtHS13SxzrRCa0xAO07SvJ5DN/lF5ngPlewsbF/rL5DifhTaNWT0TNZ4678tg2cVdryi9RcUbYmhjULLIZHF7uKEvOzPRsc45DxyU5WY0jtLWd0bTc2935ZDkqqmYRRl3Hgp08RleGqtDlK0pZpT1nSpiPDcsXHYFlwwvcGjUp9IQ0XKvLDlqM1j82HAIVlDYAKDAIWrgiEUYYOCzsj8bi4rpCEK5QQhCFy5QxmOPZIHKp80lFscv/AKsSI4fSCGN5huPMqyqvVW6NrtVNr3N3UtKyLIYpDaGjcPPamQheVUwA0WCiSSbleryq4jR2tFXEAbSaBZq1dLPlgc3kfpHqqZqhkIu4q6GB8xswKwt23BCGqw1ef7d537lkg6uKh1yTU3k4nPmn7Osx8Y9UXZuPZHuVnppn1L8h4BPooWUzMz4lErAc9wa0VJ/lVsrNkBCbQYm9x2n2XNnWW2C2jbzm44n9k6nFJRiHvO3koqqrtThbohCEJggUIQhcuQhCFy5JR5d+MN9PteNZvhQhJxrSmWdqXDxthv8AQiqEKl0ZO64j71VjZQN5oP3pZIx9MXtxl3tP3awH6VWx9MozuyGs4Ak95QhIKmpnY7Dj9P4tDTU0D24sHr/VWxHxoxq7pH8nEcgBQJ2V0ajv+XVG1xp4Yr1CIp6FsrcbyShqiudE7AwAK+kNEobb4h1zswb3Zq8ZCAFAKAZDBCE3ihZELMFkolmfKbvN12hCFcqkIQhcuX//2Q=="/>
          <p:cNvSpPr>
            <a:spLocks noChangeAspect="1" noChangeArrowheads="1"/>
          </p:cNvSpPr>
          <p:nvPr/>
        </p:nvSpPr>
        <p:spPr bwMode="auto">
          <a:xfrm>
            <a:off x="0" y="-558800"/>
            <a:ext cx="1143000" cy="11430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8" name="Picture 10" descr="http://www.pppl.gov/images/new/PPPL-LOGO-FNL-Orange158-just%20circle.jp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228600" y="5257800"/>
            <a:ext cx="304800" cy="304800"/>
          </a:xfrm>
          <a:prstGeom prst="rect">
            <a:avLst/>
          </a:prstGeom>
          <a:noFill/>
        </p:spPr>
      </p:pic>
      <p:sp>
        <p:nvSpPr>
          <p:cNvPr id="72" name="TextBox 71"/>
          <p:cNvSpPr txBox="1"/>
          <p:nvPr/>
        </p:nvSpPr>
        <p:spPr>
          <a:xfrm>
            <a:off x="914400" y="5562600"/>
            <a:ext cx="1600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i="1" dirty="0" smtClean="0"/>
              <a:t>Low Temperature Plasma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990600" y="6096000"/>
            <a:ext cx="1600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i="1" dirty="0" smtClean="0"/>
              <a:t>Basic Plasma Science Facility</a:t>
            </a:r>
          </a:p>
        </p:txBody>
      </p:sp>
      <p:pic>
        <p:nvPicPr>
          <p:cNvPr id="74" name="Picture 73" descr="psc_logo.png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304800" y="5638800"/>
            <a:ext cx="685800" cy="411017"/>
          </a:xfrm>
          <a:prstGeom prst="rect">
            <a:avLst/>
          </a:prstGeom>
          <a:ln>
            <a:noFill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75" name="Picture 2" descr="http://plasma.physics.ucla.edu/images/lapd05bg.jpg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304800" y="6132689"/>
            <a:ext cx="645102" cy="420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4" name="Picture 14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6858000" y="2438400"/>
            <a:ext cx="463909" cy="52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" name="TextBox 64"/>
          <p:cNvSpPr txBox="1"/>
          <p:nvPr/>
        </p:nvSpPr>
        <p:spPr>
          <a:xfrm>
            <a:off x="7315200" y="2374612"/>
            <a:ext cx="6858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/>
              <a:t>C-Mod</a:t>
            </a:r>
            <a:endParaRPr lang="en-US" sz="13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2971800" y="1066800"/>
            <a:ext cx="3352800" cy="6858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1219200"/>
            <a:ext cx="3200400" cy="43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152400"/>
            <a:ext cx="6629400" cy="685800"/>
          </a:xfrm>
        </p:spPr>
        <p:txBody>
          <a:bodyPr>
            <a:noAutofit/>
          </a:bodyPr>
          <a:lstStyle/>
          <a:p>
            <a:r>
              <a:rPr lang="en-US" b="1" dirty="0" smtClean="0"/>
              <a:t>U.S. Fusion Energy Sciences:  snapshot</a:t>
            </a:r>
            <a:endParaRPr lang="en-US" b="1" dirty="0"/>
          </a:p>
        </p:txBody>
      </p:sp>
      <p:pic>
        <p:nvPicPr>
          <p:cNvPr id="1026" name="Picture 2" descr="http://upload.wikimedia.org/wikipedia/commons/thumb/4/4c/Plasma_scaling.svg/400px-Plasma_scaling.sv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7000" y="1828800"/>
            <a:ext cx="3810000" cy="3810000"/>
          </a:xfrm>
          <a:prstGeom prst="rect">
            <a:avLst/>
          </a:prstGeom>
          <a:noFill/>
        </p:spPr>
      </p:pic>
      <p:sp>
        <p:nvSpPr>
          <p:cNvPr id="14" name="Rounded Rectangle 13"/>
          <p:cNvSpPr/>
          <p:nvPr/>
        </p:nvSpPr>
        <p:spPr>
          <a:xfrm>
            <a:off x="6553200" y="5105400"/>
            <a:ext cx="2438400" cy="1600200"/>
          </a:xfrm>
          <a:prstGeom prst="roundRect">
            <a:avLst>
              <a:gd name="adj" fmla="val 9604"/>
            </a:avLst>
          </a:prstGeom>
          <a:solidFill>
            <a:schemeClr val="bg1"/>
          </a:solidFill>
          <a:ln>
            <a:solidFill>
              <a:schemeClr val="accent5"/>
            </a:solidFill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 rot="9617686">
            <a:off x="5838086" y="2616500"/>
            <a:ext cx="673030" cy="394996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 rot="20153017">
            <a:off x="2631528" y="4540545"/>
            <a:ext cx="915814" cy="394996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 rot="747621">
            <a:off x="2709429" y="2425897"/>
            <a:ext cx="870222" cy="394996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own Arrow Callout 20"/>
          <p:cNvSpPr/>
          <p:nvPr/>
        </p:nvSpPr>
        <p:spPr>
          <a:xfrm>
            <a:off x="6553200" y="1219200"/>
            <a:ext cx="2438400" cy="3810000"/>
          </a:xfrm>
          <a:prstGeom prst="downArrowCallout">
            <a:avLst>
              <a:gd name="adj1" fmla="val 13203"/>
              <a:gd name="adj2" fmla="val 13624"/>
              <a:gd name="adj3" fmla="val 12781"/>
              <a:gd name="adj4" fmla="val 84764"/>
            </a:avLst>
          </a:prstGeom>
          <a:solidFill>
            <a:schemeClr val="bg1"/>
          </a:solidFill>
          <a:ln>
            <a:solidFill>
              <a:schemeClr val="accent5"/>
            </a:solidFill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6" descr="1.t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" r="8492"/>
          <a:stretch>
            <a:fillRect/>
          </a:stretch>
        </p:blipFill>
        <p:spPr bwMode="auto">
          <a:xfrm>
            <a:off x="6705600" y="1828800"/>
            <a:ext cx="702622" cy="582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5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828800"/>
            <a:ext cx="533400" cy="57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0"/>
          <p:cNvGrpSpPr>
            <a:grpSpLocks noChangeAspect="1"/>
          </p:cNvGrpSpPr>
          <p:nvPr/>
        </p:nvGrpSpPr>
        <p:grpSpPr bwMode="auto">
          <a:xfrm>
            <a:off x="8229601" y="2391400"/>
            <a:ext cx="624190" cy="580400"/>
            <a:chOff x="143937" y="1972106"/>
            <a:chExt cx="3844382" cy="3869896"/>
          </a:xfrm>
        </p:grpSpPr>
        <p:pic>
          <p:nvPicPr>
            <p:cNvPr id="32" name="Picture 5" descr="MST_Illustration.jpg"/>
            <p:cNvPicPr>
              <a:picLocks noChangeAspect="1"/>
            </p:cNvPicPr>
            <p:nvPr/>
          </p:nvPicPr>
          <p:blipFill rotWithShape="1">
            <a:blip r:embed="rId7" cstate="print"/>
            <a:srcRect r="5865" b="6856"/>
            <a:stretch/>
          </p:blipFill>
          <p:spPr bwMode="auto">
            <a:xfrm>
              <a:off x="143937" y="1972106"/>
              <a:ext cx="3844382" cy="3645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" name="Picture 13"/>
            <p:cNvPicPr>
              <a:picLocks noChangeAspect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27530" y="4653282"/>
              <a:ext cx="365136" cy="118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4" name="Picture 13" descr="http://www.research.gov/common/images/PublicAffairs/img_22110_antihydrogen--rgov-800width.jpg"/>
          <p:cNvPicPr>
            <a:picLocks noChangeAspect="1" noChangeArrowheads="1"/>
          </p:cNvPicPr>
          <p:nvPr/>
        </p:nvPicPr>
        <p:blipFill>
          <a:blip r:embed="rId9" cstate="print"/>
          <a:srcRect l="9091"/>
          <a:stretch>
            <a:fillRect/>
          </a:stretch>
        </p:blipFill>
        <p:spPr bwMode="auto">
          <a:xfrm>
            <a:off x="228600" y="5486400"/>
            <a:ext cx="762000" cy="558451"/>
          </a:xfrm>
          <a:prstGeom prst="rect">
            <a:avLst/>
          </a:prstGeom>
          <a:noFill/>
          <a:effectLst/>
        </p:spPr>
      </p:pic>
      <p:pic>
        <p:nvPicPr>
          <p:cNvPr id="36" name="Picture 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705600" y="6172200"/>
            <a:ext cx="838200" cy="454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4" descr="assy-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2" t="9424" r="9138" b="32820"/>
          <a:stretch>
            <a:fillRect/>
          </a:stretch>
        </p:blipFill>
        <p:spPr bwMode="auto">
          <a:xfrm>
            <a:off x="7620000" y="6248400"/>
            <a:ext cx="1295400" cy="432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10" descr="http://cyber-materials.com/Customers%20and%20Collaborations/EBeam/sandia.gif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104778" y="2819400"/>
            <a:ext cx="647822" cy="249772"/>
          </a:xfrm>
          <a:prstGeom prst="rect">
            <a:avLst/>
          </a:prstGeom>
          <a:noFill/>
        </p:spPr>
      </p:pic>
      <p:pic>
        <p:nvPicPr>
          <p:cNvPr id="44" name="Picture 4" descr="https://www.llnl.gov/news/newsreleases/2010/Oct/images/15553_NIFatDuskBig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04800" y="3124200"/>
            <a:ext cx="696330" cy="463831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5" name="Picture 44" descr="http://www.icenes2011.org/images/logo_nif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28600" y="2834897"/>
            <a:ext cx="810048" cy="289303"/>
          </a:xfrm>
          <a:prstGeom prst="rect">
            <a:avLst/>
          </a:prstGeom>
          <a:noFill/>
        </p:spPr>
      </p:pic>
      <p:pic>
        <p:nvPicPr>
          <p:cNvPr id="46" name="Picture 2" descr="http://www.dailygalaxy.com/.a/6a00d8341bf7f753ef0133f50521e5970b-800wi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066800" y="3124200"/>
            <a:ext cx="692459" cy="45720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7" name="Picture 6" descr="http://rochester.edu/currents/V39/N02/pics/LLE_OMEGA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828800" y="3124200"/>
            <a:ext cx="671417" cy="448891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8" name="Picture 8" descr="http://www.opticsexcellence.org/SJ_TeamSite/images/logos/LLElogo.gif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848294" y="2819400"/>
            <a:ext cx="590106" cy="234950"/>
          </a:xfrm>
          <a:prstGeom prst="rect">
            <a:avLst/>
          </a:prstGeom>
          <a:noFill/>
        </p:spPr>
      </p:pic>
      <p:pic>
        <p:nvPicPr>
          <p:cNvPr id="35" name="Picture 4" descr="http://t3.gstatic.com/images?q=tbn:ANd9GcQLqxBz9O9cM8-kJKd97a9G7w5tZ3cpvl-KItqCLx-BBvnzw1B3yQ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858000" y="3886200"/>
            <a:ext cx="533400" cy="533400"/>
          </a:xfrm>
          <a:prstGeom prst="rect">
            <a:avLst/>
          </a:prstGeom>
          <a:noFill/>
        </p:spPr>
      </p:pic>
      <p:sp>
        <p:nvSpPr>
          <p:cNvPr id="17" name="Rounded Rectangle 16"/>
          <p:cNvSpPr/>
          <p:nvPr/>
        </p:nvSpPr>
        <p:spPr>
          <a:xfrm>
            <a:off x="152400" y="3810000"/>
            <a:ext cx="2438400" cy="2895600"/>
          </a:xfrm>
          <a:prstGeom prst="roundRect">
            <a:avLst>
              <a:gd name="adj" fmla="val 9504"/>
            </a:avLst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152400" y="1066800"/>
            <a:ext cx="2438400" cy="2590800"/>
          </a:xfrm>
          <a:prstGeom prst="roundRect">
            <a:avLst>
              <a:gd name="adj" fmla="val 7819"/>
            </a:avLst>
          </a:prstGeom>
          <a:solidFill>
            <a:schemeClr val="bg1"/>
          </a:solidFill>
          <a:ln>
            <a:solidFill>
              <a:schemeClr val="accent3">
                <a:lumMod val="50000"/>
              </a:schemeClr>
            </a:solidFill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6553200" y="1292423"/>
            <a:ext cx="243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Magnetic Confinement Fusion</a:t>
            </a:r>
            <a:endParaRPr lang="en-US" sz="1400" b="1" dirty="0"/>
          </a:p>
        </p:txBody>
      </p:sp>
      <p:sp>
        <p:nvSpPr>
          <p:cNvPr id="39" name="TextBox 38"/>
          <p:cNvSpPr txBox="1"/>
          <p:nvPr/>
        </p:nvSpPr>
        <p:spPr>
          <a:xfrm>
            <a:off x="152400" y="1066800"/>
            <a:ext cx="243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High Energy Density Plasmas</a:t>
            </a:r>
            <a:endParaRPr lang="en-US" sz="1400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152400" y="3883223"/>
            <a:ext cx="243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General Plasma Science</a:t>
            </a:r>
            <a:endParaRPr lang="en-US" sz="1400" b="1" dirty="0"/>
          </a:p>
        </p:txBody>
      </p:sp>
      <p:sp>
        <p:nvSpPr>
          <p:cNvPr id="41" name="TextBox 40"/>
          <p:cNvSpPr txBox="1"/>
          <p:nvPr/>
        </p:nvSpPr>
        <p:spPr>
          <a:xfrm>
            <a:off x="6553200" y="5105400"/>
            <a:ext cx="243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Enabling R&amp;D</a:t>
            </a:r>
            <a:endParaRPr lang="en-US" sz="1400" b="1" dirty="0"/>
          </a:p>
        </p:txBody>
      </p:sp>
      <p:sp>
        <p:nvSpPr>
          <p:cNvPr id="42" name="TextBox 41"/>
          <p:cNvSpPr txBox="1"/>
          <p:nvPr/>
        </p:nvSpPr>
        <p:spPr>
          <a:xfrm>
            <a:off x="4038600" y="1066800"/>
            <a:ext cx="22860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ITER Project</a:t>
            </a:r>
          </a:p>
          <a:p>
            <a:pPr algn="ctr"/>
            <a:r>
              <a:rPr lang="en-US" sz="1300" i="1" dirty="0" smtClean="0"/>
              <a:t>(international partnership)</a:t>
            </a:r>
            <a:endParaRPr lang="en-US" sz="1300" i="1" dirty="0"/>
          </a:p>
        </p:txBody>
      </p:sp>
      <p:sp>
        <p:nvSpPr>
          <p:cNvPr id="50" name="TextBox 49"/>
          <p:cNvSpPr txBox="1"/>
          <p:nvPr/>
        </p:nvSpPr>
        <p:spPr>
          <a:xfrm>
            <a:off x="6553200" y="1524000"/>
            <a:ext cx="24384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i="1" dirty="0" smtClean="0"/>
              <a:t>Facilities</a:t>
            </a:r>
            <a:endParaRPr lang="en-US" sz="1300" i="1" dirty="0"/>
          </a:p>
        </p:txBody>
      </p:sp>
      <p:sp>
        <p:nvSpPr>
          <p:cNvPr id="51" name="TextBox 50"/>
          <p:cNvSpPr txBox="1"/>
          <p:nvPr/>
        </p:nvSpPr>
        <p:spPr>
          <a:xfrm>
            <a:off x="7315200" y="1828800"/>
            <a:ext cx="6096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/>
              <a:t>DIII-D</a:t>
            </a:r>
            <a:endParaRPr lang="en-US" sz="1300" dirty="0"/>
          </a:p>
        </p:txBody>
      </p:sp>
      <p:sp>
        <p:nvSpPr>
          <p:cNvPr id="52" name="TextBox 51"/>
          <p:cNvSpPr txBox="1"/>
          <p:nvPr/>
        </p:nvSpPr>
        <p:spPr>
          <a:xfrm>
            <a:off x="7620000" y="2069812"/>
            <a:ext cx="7620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00" dirty="0" smtClean="0"/>
              <a:t>NSTX-U</a:t>
            </a:r>
            <a:endParaRPr lang="en-US" sz="1300" dirty="0"/>
          </a:p>
        </p:txBody>
      </p:sp>
      <p:sp>
        <p:nvSpPr>
          <p:cNvPr id="54" name="TextBox 53"/>
          <p:cNvSpPr txBox="1"/>
          <p:nvPr/>
        </p:nvSpPr>
        <p:spPr>
          <a:xfrm>
            <a:off x="6553200" y="3039814"/>
            <a:ext cx="2438400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300" i="1" dirty="0" smtClean="0"/>
              <a:t>Experimental Plasma Research </a:t>
            </a:r>
          </a:p>
          <a:p>
            <a:pPr algn="ctr">
              <a:spcAft>
                <a:spcPts val="600"/>
              </a:spcAft>
            </a:pPr>
            <a:r>
              <a:rPr lang="en-US" sz="1300" i="1" dirty="0" smtClean="0"/>
              <a:t>Diagnostics</a:t>
            </a:r>
          </a:p>
          <a:p>
            <a:pPr algn="ctr">
              <a:spcAft>
                <a:spcPts val="600"/>
              </a:spcAft>
            </a:pPr>
            <a:r>
              <a:rPr lang="en-US" sz="1300" i="1" dirty="0" smtClean="0"/>
              <a:t>Theory &amp; Simulation,  </a:t>
            </a:r>
            <a:r>
              <a:rPr lang="en-US" sz="1300" i="1" dirty="0" err="1" smtClean="0"/>
              <a:t>SciDAC</a:t>
            </a:r>
            <a:endParaRPr lang="en-US" sz="1300" i="1" dirty="0" smtClean="0"/>
          </a:p>
        </p:txBody>
      </p:sp>
      <p:sp>
        <p:nvSpPr>
          <p:cNvPr id="53" name="TextBox 52"/>
          <p:cNvSpPr txBox="1"/>
          <p:nvPr/>
        </p:nvSpPr>
        <p:spPr>
          <a:xfrm>
            <a:off x="7620000" y="2679412"/>
            <a:ext cx="6096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00" dirty="0" smtClean="0"/>
              <a:t>MST</a:t>
            </a:r>
            <a:endParaRPr lang="en-US" sz="1300" dirty="0"/>
          </a:p>
        </p:txBody>
      </p:sp>
      <p:sp>
        <p:nvSpPr>
          <p:cNvPr id="55" name="TextBox 54"/>
          <p:cNvSpPr txBox="1"/>
          <p:nvPr/>
        </p:nvSpPr>
        <p:spPr>
          <a:xfrm>
            <a:off x="7239000" y="3886200"/>
            <a:ext cx="1447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i="1" dirty="0" smtClean="0"/>
              <a:t>International collaborations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52400" y="4841557"/>
            <a:ext cx="24384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i="1" dirty="0" smtClean="0"/>
              <a:t>Max Planck Princeton Research Center for Plasma Physics</a:t>
            </a:r>
          </a:p>
        </p:txBody>
      </p:sp>
      <p:pic>
        <p:nvPicPr>
          <p:cNvPr id="58" name="Picture 10" descr="http://cyber-materials.com/Customers%20and%20Collaborations/EBeam/sandia.gif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066800" y="2939855"/>
            <a:ext cx="533400" cy="205656"/>
          </a:xfrm>
          <a:prstGeom prst="rect">
            <a:avLst/>
          </a:prstGeom>
          <a:noFill/>
        </p:spPr>
      </p:pic>
      <p:pic>
        <p:nvPicPr>
          <p:cNvPr id="59" name="Picture 4" descr="https://www.llnl.gov/news/newsreleases/2010/Oct/images/15553_NIFatDuskBig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04800" y="3168455"/>
            <a:ext cx="619938" cy="412945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0" name="Picture 59" descr="http://www.icenes2011.org/images/logo_nif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02472" y="2922695"/>
            <a:ext cx="688128" cy="245760"/>
          </a:xfrm>
          <a:prstGeom prst="rect">
            <a:avLst/>
          </a:prstGeom>
          <a:noFill/>
        </p:spPr>
      </p:pic>
      <p:pic>
        <p:nvPicPr>
          <p:cNvPr id="61" name="Picture 2" descr="http://www.dailygalaxy.com/.a/6a00d8341bf7f753ef0133f50521e5970b-800wi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066800" y="3168455"/>
            <a:ext cx="609600" cy="402492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2" name="Picture 6" descr="http://rochester.edu/currents/V39/N02/pics/LLE_OMEGA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752600" y="3168455"/>
            <a:ext cx="609600" cy="407561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3" name="Picture 8" descr="http://www.opticsexcellence.org/SJ_TeamSite/images/logos/LLElogo.gif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752600" y="2939855"/>
            <a:ext cx="551120" cy="219427"/>
          </a:xfrm>
          <a:prstGeom prst="rect">
            <a:avLst/>
          </a:prstGeom>
          <a:noFill/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9" cstate="print"/>
          <a:srcRect t="24724" b="22920"/>
          <a:stretch>
            <a:fillRect/>
          </a:stretch>
        </p:blipFill>
        <p:spPr>
          <a:xfrm>
            <a:off x="838200" y="2133600"/>
            <a:ext cx="1046115" cy="383392"/>
          </a:xfrm>
          <a:prstGeom prst="rect">
            <a:avLst/>
          </a:prstGeom>
        </p:spPr>
      </p:pic>
      <p:sp>
        <p:nvSpPr>
          <p:cNvPr id="67" name="TextBox 66"/>
          <p:cNvSpPr txBox="1"/>
          <p:nvPr/>
        </p:nvSpPr>
        <p:spPr>
          <a:xfrm>
            <a:off x="152400" y="1384012"/>
            <a:ext cx="24384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i="1" dirty="0" smtClean="0"/>
              <a:t>Inertial Fusion Energy  Science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152400" y="1641157"/>
            <a:ext cx="24384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i="1" dirty="0" smtClean="0"/>
              <a:t>Materials in Extreme Conditions Instrument (MECI) @ SLAC-LCLS</a:t>
            </a:r>
            <a:endParaRPr lang="en-US" sz="1300" i="1" dirty="0"/>
          </a:p>
        </p:txBody>
      </p:sp>
      <p:sp>
        <p:nvSpPr>
          <p:cNvPr id="57" name="TextBox 56"/>
          <p:cNvSpPr txBox="1"/>
          <p:nvPr/>
        </p:nvSpPr>
        <p:spPr>
          <a:xfrm>
            <a:off x="152400" y="2438400"/>
            <a:ext cx="24384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i="1" dirty="0" smtClean="0"/>
              <a:t>Joint Program with National Nuclear Security Administration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6553200" y="5353616"/>
            <a:ext cx="2438400" cy="112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300" i="1" dirty="0" smtClean="0"/>
              <a:t>Fusion Materials Science</a:t>
            </a:r>
          </a:p>
          <a:p>
            <a:pPr algn="ctr">
              <a:spcAft>
                <a:spcPts val="600"/>
              </a:spcAft>
            </a:pPr>
            <a:r>
              <a:rPr lang="en-US" sz="1300" i="1" dirty="0" smtClean="0"/>
              <a:t>Enabling Technology</a:t>
            </a:r>
          </a:p>
          <a:p>
            <a:pPr algn="ctr">
              <a:spcAft>
                <a:spcPts val="600"/>
              </a:spcAft>
            </a:pPr>
            <a:r>
              <a:rPr lang="en-US" sz="1300" i="1" dirty="0" smtClean="0"/>
              <a:t>Advanced Design</a:t>
            </a:r>
          </a:p>
          <a:p>
            <a:pPr algn="ctr"/>
            <a:endParaRPr lang="en-US" sz="1300" i="1" dirty="0" smtClean="0"/>
          </a:p>
        </p:txBody>
      </p:sp>
      <p:pic>
        <p:nvPicPr>
          <p:cNvPr id="70" name="Picture 69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228600" y="4275282"/>
            <a:ext cx="533400" cy="525318"/>
          </a:xfrm>
          <a:prstGeom prst="rect">
            <a:avLst/>
          </a:prstGeom>
        </p:spPr>
      </p:pic>
      <p:sp>
        <p:nvSpPr>
          <p:cNvPr id="71" name="TextBox 70"/>
          <p:cNvSpPr txBox="1"/>
          <p:nvPr/>
        </p:nvSpPr>
        <p:spPr>
          <a:xfrm>
            <a:off x="762000" y="4275282"/>
            <a:ext cx="1828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i="1" dirty="0" smtClean="0"/>
              <a:t>NSF/DOE Partnership in Basic Plasma Science</a:t>
            </a:r>
          </a:p>
        </p:txBody>
      </p:sp>
      <p:sp>
        <p:nvSpPr>
          <p:cNvPr id="2050" name="AutoShape 2" descr="data:image/jpeg;base64,/9j/4AAQSkZJRgABAQAAAQABAAD/2wCEAAkGBhAQERUUEhQWFRUUGBgVFRgVFxQVFhUXFxwVHBUcHB4YHCYfIB8jGhgUIjEgIycpLS0sGiAxNTArNSYrLCkBCQoKDgwOGg8PGi8lHCAsLC4qKSwpNSwtKi0qNSowLSovKSwvNS0sLCotMjQsLCwsLC4pLSksLCk1KSwpKSwsLP/AABEIAKsAuAMBIgACEQEDEQH/xAAbAAEAAwEBAQEAAAAAAAAAAAAABAUGAQMCB//EAEgQAAIBAwIDBQMJBQQHCQAAAAECAwAEERIhBTFBBhMiUWEycYEUIzNCUmKRobFDcoKiwQcVFiQ0NVOS4fDxJVVzhJOywtHS/8QAGAEBAQEBAQAAAAAAAAAAAAAAAAECAwT/xAAxEQACAQEFBgYCAQUBAAAAAAAAAQIRAxIhMVFBcZGx0fAiYYGhweETMvEjM0JSYgT/2gAMAwEAAhEDEQA/AP3GlKUApSlAKUpQClKUApSuZoDtK5mmaA7SuZpmgO0pSgFKUoBSlKAUpSgFKUoBSlKAUpSgFKVw0B2vl5AASTgDck7ACqjj3aaK10rhpJn2jhj3dz/Qepqqj7N3N6dfEHwnMW0RIjHl3jDdz6cqtDlK0xuxVXy3kq57cwajHbI91INiIBlF/ec+EfnXkP74n/2Fop99xIPfyX9K97vtFZWOIEAL8lgt01P/ALq8vjUVOI8UuSe6ihtlHMzN3so2BGUTYc+RocXKro5NvRdfs9R2Snf6W/uWPXu+7iX8ApI/Gvr/AALD1uLw/wDmZf8A7qDNwi4M0cM99clpVdh3SxxINGnUMjLfWGPdXOLdm0t0VvlN62qSOIAXLDeRgueXTOapMMXdy1f8k7/BrL9He3iehlEg/nU18Hh3Fofo7mKcfZni7s/70Z3P4Uk7ISRgtHf3SY3Ot1lGB++KjWE/Fe6SWKSK6jddSiVDbylTyO2RuOXvFA0lg4tbn8fRJ/xm8G19bSQD/aJ89D05su6/EfGtBZcRimQPE6up6qQRVBB23iDd3dxvaudvnQDG3ukHhPxxS87HR6u+spPk0p3zHvFJ+8nskeoqG4zl/i7y4PvgailZnhvap0kFvfIIZjsjDeGb9xuh+6a0oqHaM1JVR2lKUNilKUApSlAKUpQClKUBw1n+0faJomWC3XvLqUeBfqovV38lH51L7R8dFpCXxqdiEiTrJI3sgf19BULgPChZxSXFy4M0g7y4kPJcb6R91eXr+FVHGcm3dj6vT7O8L4NDYI888gaVhqnnk5n0HkvQKKgLcXfE/oi1raH9pjE84+7n2FPnz99LC0fiji4uFK2qnNvC23eY5SyDr6L/AMmwS6uLRsTkSwbkT+FGiAGcSjYEdAy78gRVOSxS2R57/Ltnj2Xht7d3txCsMy5bnrM0ZO0gcgFvIg8j8DXeKXMVldidpI445k0zhmAYsn0TqvNjuynHTHlVNxDjkt985BotreLOLyYDVvs3dA8sjbP6cqg8L4ekh1Wdqblj7V1fE6G9VU7n4ClDn+TBRh6P6We/BFne9sLe4lhe3iupjA7HMMRKnUrKVJYjbcH4Cva+41dz6P8As64wjpIPnIlJKHIBBztUuPs1fSfT37r923RI1HxIJ/SvQdhY+tzeE+fymT+lMDSjauvnuXUq+NdqmkheKW1u7cOMO4iEqhCRqGVbquRnpmpq9roJ4hHYyR962mNQ50d0p21aWxq0gbKM5OOma+27JTRjMN/cpjfEhWZfjqGcfGqS94bNcO0VxHZz+DvDdLqjMS7gM+nmdmwob6pycCmBmTtYvHb3msuBP4woVF4bagSSuCZGkGsRK27yvn67Ekj1+FaTgXBY7SBIY86VHM7knqfiegrPdhzaW1shaVO9lw0jM41kn2A2TtgaRg8jWw1VGd7FJ+N504LQicW4TFdRmOZAynz5g9CD0I86zvD+IzcPlW2umLwudNvcNz9I5D5+Tdf019Q+K8LiuYmilXUjjB8x5EeRB3BobnCvijn3gyWK7WY7McRkikayuTqliGqJz+3h6H95eR/61p6hqEryqKUpQ2KUpQClKUArma7VH2y4m1vaSFPpHxFFjnrkOlceoyT8KGZSUU29hW8JX5devcneG2LQ246M/wC1k/8AiP8AhXzxQHiN38mH+jW5D3OOUknNIvcOZFTZmThfDtsHuY8D70h2Hvy5rw4JwK8toEEckQdgZJxLGzl5nOWOpXHLYcunrWjy0f6vfLp3sRKure7ty0kc6NEMsyXC6Qi7k6XjGQAOhU8qyvE+Ji9/zNzqWxRtNvAMh7uToSPLPT/jU3jtxPdSJYytGoUGa8eIsEEK7quX3BPM+W25qX2YsRdyC8ddMSAx2UeMCOMbd5j7TY28gPdQxJucrkcvPvJabWenC+zD3JWa/A8P0NsPoYB0yBszYx6CtYqAbDbpXcV2pU9kIKGQqNfX6QrqflkAAAlmY8lUDck+Qrz4rxHuVBCl3YhI0GxdzyGeg2JJ6AGsseOOJXaYLJPATDBHFnEk0mosQGJIwgjBY8gX88UoZnaKOB73nHI7hHkl1JbwbPGdmknyR3bYJyFIHhB3J6gVQW0dyluFltnWB2LSBXjjknZj81EASCEAwukYJxjAGc+zcAuYCrG4XvyWeKARrMe+fGp8kqAcjdyuFBOD53lwjJIkaEz3pUEvIS0duDs0mnYKCc6VA1NyzjNU8lJTxlhwxr3kV/GYJWxbRCOOQ6XWGBVZUAIIe4dlxoGPZA8RGxPT7j4E1rdWrNNI80sj99K7ERsNDfNBeQJbSVH3T7q1PCeEJbIQMszHVJI27yN1Zj+g5AbCqvj/AGi4boaKeZN+inUwIOxGnJDAgEHmCKVOkrOKV6Tx3mkpVR2X4ibi1jkL686hqxpLBWYKSOhIAJHnVvWT1xd5JozvbLhbvGs8P+kWx72I/aA9tD6Moq14RxRLmCOZPZkUMPTzB9QciphrK9mf8td3NpyTIuIR5JJ7aj3P+tU5PwzrsfPv4NXSlKh2FKUoBSlKAVluPjvuIWcP1U7y5YeegBU/BjmtTWXs/Hxec8+7t4kHoWZmNVHG1xSWrXU+O1r97cWluAWGt7h1HNhAuUXfbdyOflU5eM3XtPad3GN3Z5o8qvMnC5yQOmarpL2NOKyySuqJBbIhZyFAaRyw3PUjNefavtOkthc9yshXu8CRkZI21lVwpbBOzHcDG1U5OSV6Ve0Z+2V54BzEvFrg6jyZLZDk/wAu38Vfp1vAqIqqMKoCqByAAwB+FY3glqBfxIB4bWyQD0eQjV+Kj8q2oqMv/njRNvd196nahcWv+5iLAamyFRftOxwg+JI+GakyzKoyxwKwfGrho0t7x8s7uJWTVpAhA1RoM7Aqe73P1nbzojrazuo9Li+ltrsCRmuJdI7peSieUMCoPJU0LnqQATzNfB4FEGUvK015hvDbN3WS5JbWy7hdWfExGwwB0PtHawSqTMTeSyMZDFDh4VYgKF1AaRpUAanboTjfFXNhEnDrUlwB4i2iPca3OFjjG2d9KjzO9U80YXs8uX3yPBUFjFHFEqyXcwxnGNbADXJIeeheZ89gNzUZ+JJYfMRK11ey+OQLzZiPakPJF6AdBj31E4xxc2Cd7Ky/LbohRnxJbpnYDG+hM9PabJ9zgsrOrxcOKsNu/vZS2ppXyWIXGXYDcZIAyBSgvqt1Z6bV6avXYVcHHI7lX+XySPKJGjSzgLAErgAYTdsnO7Njap/AewMyxaJDDGsmTJ3cYacB+cfeNkAAbZAz+taSzsI7KNIoIi74xnGC3PLSSYwN9+p8hUey4rquRH8qEkm5kiiRWiQDnlgNSnOBlm3P1RnAV0EbJKn5MXl29veB69jFCW/cn24HeKTPMsDkN/EpVvjV/VRa6EvZVGQ0kUUmOjaTIjEeoHdg/wANW9Rnqs1SNNBWW7SDub2yuOhdrZz6SjKfzCtTWY/tEGLPvBzilhkX3h1H9TRGbb9G9MeBp6Vyu1DsKUpQClKUArMcI/1pffuW/wCjVp6y1udHGJQdu9to2X1KOQ35EVUcbXOL8/hjhsStxO9DAHwWxGQCBgP59c43qL/aJxKJrSaJWBdDEzqN9CmRcavL3Gvu9tieKMgkaMXFqPEmA2qOTcKSDvozv0zXp2p4HDFw2eKJVTKFhv4pGTx7k7s2FO5yau04Sq7OaX/XyffBSP7zvPWO2K+7S3L0rTk4rEcDvAb63k303dkAP34iC2fh+taLj5LCKEEjv5AjEc9AVncemVQrn1qM62U/C35v3xXMqOOKtyt1IWytrGe5xyEujvDJ6ndFHpq86q+GX9vJoa5m1OiCGKCNmDFFwCzqMEs5VSVOwAA9a8r1RbzTQa+6tGlV5GVZCU0JE3dgqpC6iV9wUgVawJbXymK2SMxZ+elYo7lWzkKGJfL4PibG2cZNU89XKWyumpYcE4WkLPOyR2+sBFjXSoRQc5cjYuT+AAHnXhPxONy93Kf8ta6u58pJBs8g88HwJ6lj1FR7e2F5PIWxoRpIkBVWEaRaU8KuCupnJJYg7KBtWd7TARRRd65+TyQyPHCq4Q3AGlMY9lSHEmnkCDgUpialO5Cqy7xfkTLi0DxPNcJ3t7fIVt4cZ7qMjwAfZCggs5xvtVt2Zs/k968KBQotYDOE9kTglQfQsgJ9cZqVaSwJaNdwuskiW+gy5JHzKnbB5eLcjbPWpHYvhvdWyu2TLOBNM53ZncZ39ADgDpSpYWfjTW+ve18j047we4uNknCR/WjKHD+YZlYNg+Qx768uDcClilDuYAqRmJEgjaMDUyMScsfsitBUTilyYonZcZA2zyySAM+m9Q9Ds41vFd2lzEI7lRvbtl8dYXwJh8Bpf+AVcxyBgCDkEZBHUHlUB+LQMWTIYAHvDjMajG4Z/ZBx0znzFePZVCtuFySqM6xE58UQY90d/u43686BPx4bS4rNf2i/6um/g/8AelaWsx/aCdVqsQ5zTQxD4uD/AEosyW/9uW40kXIe6vulKh2FKUoBSlKAVlu0vzN7ZXH1SzWz+WJRlP5hWpqn7V8IN1ayRj28aoz5OniT8xj41Uc7VNxwzz4Ff2x+ZktLrkIZdEh8opsKxPuOk/jUm04Q8srT3OMjUkMYOViQ5Bb1dxzPQHA6182EycT4eA/7ZCknmrjZtvMMM4qr4b2imFkYsE3kTi0wQT84do3P3dPiz10mhwbjevPJ4+veRRQK8ELxgZm4VOZUHV7Z86uf3TufQVb3kbNHFxCPLTNMCik7PExaOOP08JznGxZvOu8f4ObAQXUOZO4TurhScmaHcsTnmQSx9x8lqvbiUQNvZhibdm7+J4tTyNCMtHFpQFwwfIJ54Udc40eb9Kxl6fD+PTzJvDOKW0ZLyIZbtyXfWAqxM2PBltkCgAHbJx12rT8Lt+7V5pHUtLh3ZT82qgeFVP2VXr1JJ2zioJtTMvcwwmCEjTI7KEdk6qijxbjbU2MDOxNTOI290+IoNEMeMGXZnA+yiYwDjqxwPI1k9cE4+fXvaZXhnGR8skRGEfeuZrcPuHVwO8RxnKd4V1pnfrjfB2fC1RolxEYwM4R1wVIJzgHpnOCPhtWe7Q8AitrFliyGMsLNM3ik1mRB3hJ5kZ9B0rx4Xxq6hupxeurRoUi1oNCRkjUrsvRX1Y15wCuOW9V4mISdnK7L+K16FzddjLSSQuUYazqdVkdY5Dzy6A6W355G/WrtVxXQ1drJ6lGKyQrzmRSpDAFSCGBwQR1znpXpUW+shKuM774zkrn7ygjUPShWU/BGhknmUAMIzGYhpwiRlcL3YIwBqWTcc/PGK0Iqi7MxFjLcHA79hgAkjTHlFYZ3GoDOnkPxq+qsxZ/qKyvHj33EbODpHruX8vCNMefXUc1qGYDnWW7I5uJbi9PKVu6h/wDBiyAf4myaIzaY0jryRq6UpUOwpSlAKUpQCuYrtKAyMLfIL9kO1vetqQ9EuPrL6axv7/ca72kgeznF/ECVACXaL9aPo4Hmn6Vecc4NHdwNE+wbkRzRh7LL6g1V9m+Muxa0usC5iGDn2Z4+QkXzyOYqnlcaO76p6PTvZgfU9ylzd2wQh41ikuM8wwcCOP05PJVF2Q7I2txaySMmBPKzxlfC0SIzCLQeYI3NSyjcIkJALWLnJwMtasTk+pjJ/D9ZP9ntygge3DBjbyOgIIOqNiWibboVP61TCSlaJTWOPx7UJvB+JSpL8luTqkC64pAMCeMYBJHRxtkcuoq+xWF4px+3l4pbqJUVbUStI5YKuogDQCTg+telx2vZ2IW+sYVycYLTOV+qTkquSPT40objbxjVVrR0NF2ptO9s506mNiP3lGV/MCqq1mVrmFyBpvrXxqQCC8YVxnz8Esg+FVkt+9wpT+9rXQwKvoSNXCnY4Jk2PrUv5fbPdWFvbyK/ca2JVg2EWIoASNsnOcelKGXNSlXdtWvkyYUn4efm1aa1+wMtNb/udXj+7zXpkbVdcO4rFcIHhdXU9R0PkRzB9DUvFZ3tNwW3WOW5AaOVEZtcLGN2IHhB07Nk4HizUOzThistDRA1G4hxGOBDJKwVF5k/oPM+gqng4BdgAG/mOw1ZSAnON8HRkVKtOzMKuJHLzSL7LzNrKn7o2VfeBQt6byXH6HZS1eO0hV10tgsV+zrZmCn1AYD4VcVzFV3H+Nx2cJkkyeiKPakc+yq+pqGsIRxyRVdsr92CWcJxNc7Ej9nCPpHPwyB51f2FikMSRoMKihVHoKpOy/BpFL3Nzj5TP7Q6RJ9WNfdtnzNaMVWYs02772+yFKUqHYUpSgFKUoBSlKAGqbtD2eF0qsrGOeI6oZV5o3kfNT1FXNKGZRUlRmZ4P2i1t8lvFEdyBgqfo51+1HnYg/Z5/wBKy67Fy2k/f8P9lvDLAW0gq3PQ3THMA8iNvKtRxngMF2miZc43VgcOjeasNweVUK3V/wAP2lVru3HKRB8+g++v18eY3rSPNOGV/GmT2rvgUvC+zEVtexQ3UUTIYmET42ldWzl9W3eaem/Uio3yeL+7LY6FGu7UTNhcqDK2QTjlsBjy9K3NrxKy4jGQrRzL9ZGAJHvVtwfhVZfdgo2jeGKVoYJCC0QCuoYb5QtupOByNWpydhh/TSax96dD67X9mBNEjQQxtJDIsoTCqJFHtJnGNx57bVWWMcd3c2z2tsYEt5HaZyixgEAo0Yx7R1DBxsMVfR8GvQuj5Z4AukN3Kd75Z1Z05x10158P7LzwRiOO8cKMneKBiSxJYkldySTUqdJWdZVUd+Ww0Waou3RPyCcqMlVDY550spP5CuS8DvTyv3Huhg/oKjy8C4gVKm8SRWBVllt13U7EZRgeWah1nJyi1deO7qaO3mV1DKcqwDA+YO4/I16VQ8AgNhaKl1MhEeQHJ0qEz4R4vIVBl7VzXRKcOj1+dxKCsC+7q591KGvyJJXs9Npb8d7Qw2aapDlm2jjXd5G6BR/WqvgvAppphd3o+cH0EIOVt1P6uep/5EvgvZRIX76ZzPcHnK/1R5IOSj3b1egUIoubrPh1ArtKVDsKUpQClKUApSlAKUpQClKUArmK7SgKXivY+0uDrZNEnSSImOQfFefxzUAcD4lB9BeCRei3UeogdPGmCfjWppirU5Oyi3XJ+WBmBxbisft2cUnrDOAfwkA/Wvv/ABJe/wDd0v8A6sH/AOq0eK7iguS/2ft0MyeO8SbZLDT6yzxgfyajXwbTjE3tzQWynpEhlcfF9vyFanFKVH4285PlyM3a9hLfUHuGkupB9adtSj3J7I/OtEkYAwAAByA2Ar6pUNRhGOSFKUobFKUoBSlKAUpSgFKUoBSlKAUpSgFKUoBSlKAUpSgFKUoBSlKAUpSgFKUoBSlKAUpSgP/Z"/>
          <p:cNvSpPr>
            <a:spLocks noChangeAspect="1" noChangeArrowheads="1"/>
          </p:cNvSpPr>
          <p:nvPr/>
        </p:nvSpPr>
        <p:spPr bwMode="auto">
          <a:xfrm>
            <a:off x="0" y="-776288"/>
            <a:ext cx="1752600" cy="16287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2" name="Picture 4" descr="http://english.pte.hu/files/tiny_mce/Image/events/Logo_01.jpg"/>
          <p:cNvPicPr>
            <a:picLocks noChangeAspect="1" noChangeArrowheads="1"/>
          </p:cNvPicPr>
          <p:nvPr/>
        </p:nvPicPr>
        <p:blipFill>
          <a:blip r:embed="rId21" cstate="print"/>
          <a:srcRect l="10435" t="7477" r="9565" b="10280"/>
          <a:stretch>
            <a:fillRect/>
          </a:stretch>
        </p:blipFill>
        <p:spPr bwMode="auto">
          <a:xfrm>
            <a:off x="2209800" y="5257800"/>
            <a:ext cx="304800" cy="291548"/>
          </a:xfrm>
          <a:prstGeom prst="rect">
            <a:avLst/>
          </a:prstGeom>
          <a:noFill/>
        </p:spPr>
      </p:pic>
      <p:sp>
        <p:nvSpPr>
          <p:cNvPr id="2054" name="AutoShape 6" descr="data:image/jpeg;base64,/9j/4AAQSkZJRgABAQAAAQABAAD/2wCEAAkGBhQSEBUUEBQVFRUUFxcXFRUWFRIXFBkUFBUVFBUUFRUXHCYeFxkkHBQUIC8gIycpLCwsFR4xNTAqNSYrLCkBCQoKDgwOGg8PGi8iHiQsLDU1MSkpKjUuNC4qLjQ0NC8tLSksLCosLDUpLDUsLCwqLCwtLCwpLCwsNC0pLCwsKf/AABEIAHgAeAMBIgACEQEDEQH/xAAbAAACAwEBAQAAAAAAAAAAAAAABAMFBgIBB//EADwQAAECAwQGCAUDAgcAAAAAAAEAAgMEEQUhMUEGElFhcYETIjKRobHB0SNCUmJysuHwM6IUFiRDU5LS/8QAGwEAAgMBAQEAAAAAAAAAAAAABAUCAwYAAQf/xAAuEQABAwIDBQgDAQEAAAAAAAABAAIDBBESITEFMkFRYRMicYGx0eHwkaHBI0L/2gAMAwEAAhEDEQA/APuKEIJXLkVXL4gAqSABiTcEjalrsgNq68nstGJ9hvWOn7WfGPXNBk0dke6Cqa1kOWpRtNRvmz0HNaSc0oY26GC87cG+5VVGt+K/5tXc27xxVQ0qVpSWSslk428E2ZRxR8L+KbMw53ac48ST6rtjks1yla5COJOqsLQNE3CjEYEjgSnoNqPGdeKrGFTNcoCSRm44jzQz42u1CvYFrNPau8k+1wIuWYaU1LTZZhhsyRsG2Xxm0wuOY1QElKP+Vf1QoJaaDxdjmFPVaSKVkrQ9huCgSCDYoQhCsXiCq+2LWECHrG8m5rdp9k7FiBrSTcAKk7hevnVrWkZiKXX0wY3OmXMoGtqewZlvHRG0VN27890aqKZm3RHl7zUnw2ADYmpCyYkXsNu+o3N70xKycGBR0ydZ+IhNvp+Z27kzF0wfhDY1oyrUn0CSMjYO9O7PkNfPknb5XkYYG5czp5c07K6ID/ceTuaKeJVjD0bgD5SeLis2NKY/1N/6hMy+lsQdoNd/afZHRz0Yyw/kX90BJBWHMu/Bt7K+Oj8H6KcCfdLxdG2fK5w40I913I6RQ4lxOo7YcORVqEe2KnmF2gHwS90k8Rs4keKzExY0Rl46w3Y9yVaVsaJGdsxsS/B20eoQFRswWvF+CiI606PVE0qVpXEWAWOo4X+e8IaVnJoyMijDYi4TEOIWmoV1KTAeK55hUTSp5WPqOrlnwUKCvdQzWduHXp19+iEmixi41V8hcsdUIX0AG4uEtWd0ytDUhCGMYhv/ABb7miyknGcD8MHXNwIFXCv079+Sb0pmteafsZRo5Cp8SVxZdnx4g+C0gG4vrQcNbGm4LMVEjpqg4b5ZC3RaimjbDTDFbPM36/CZgWI0XzMZsPa2oc/mMvFWkrISP/IHH7nEeygZoQ6lXxWjg0kd5ISM1YIb2Y0J+7XDT4mnirhG+EXMQ8zc+v8AFQZGTGwlPkLD0/q03+W5dw6rebXH3SE3ojS+E+v2u/8AQWflJ+LAd1HEbRi08sFtLGttsdux4xb6jaETC6mqe4W4XIaZtTTd8PxBZCPLOhu1Xgg/zBW1j26WUbENWbc2/stHOyDYrdV44HMHaCsZPSLoLy13I5EbVRLDJSOxsOX3VWxzMq24HjP7ot214IqMDgulndGbRr8Nxwvb6j1WhBTqCYTMDgk80RieWlLz0mIjaHHI7Cs85haSDiFqlU23K1GuMRceCXbTpRIztG6j0V9NLhOA6FVzSuwVC0qRpWNnjuEeQrezI9W0OXkhJ2fEpEG+5C1uw5zLShrtWm3t+svJK524XrP2LY/+JjPiP/p67ifuJJOqNy1Fp2iyWhVpuYwXV3DYN66sWTEOBDbnQE8XCp/m5YzSeeMSYd9LOqOXa8fJTcRRwYhvO+/pMWg1tRhO430+VBaFsRI5rEcaZNFzRySgXAK6CQue55u43KfNY1gs0WC7CakZx0J7XtxB7xmOaUBXYUmuLTcKLmhwsV9Nlo4ewObg4AjmkLekekhGg6zesOWIUeisWss2vykjxr6q3ota208IvxCyTrwSm3ArASswWPa4ZEH3W+Ya3jNYKdhakV7djjThl4La2W6sGGftHkEu2aS1z2FH7QALWvCaXEWEHAg5rtCcEXFilKyZFCQcjTuUjSurSbSM7v7womlYeojwPLeRKeg4mgpiE6hB2EIUbSvUNDPJBcM4ql8Ycc1paL5daA+NE/N/6ivqRWC0us4w4xiAdWJfXY7MeRWr2rGXRhw4H1XbKkDZS08R6KiXoK8XoWdWjK7C6C4Cbs2SMaI1jczedjRiVNgLiANVW8houdFtdFYWrLNr8xJ7z+yt1HAhBrQ0YNFBwC9ixg0EnACp4BbGJvZxhvILGyv7R5dzKw9tO/1ESn1egWys5mrCYNjW+QWKkIZjzA+52s7hWpW9aEu2e3E58nAlMK84Wsj5BeoQhNkrWatl3xjwHklmuRaMWsZ5307rlG0rHVPelcepT6NtowOibgirgNpCFLZcOsQbr0I3Z9EyVhc8cUDUSljrBaJLTsiyKwsiCoP8BByKZQtGQCLFAAkG4WBtLRKLDJMMdI3d2hxCqXSbwaFj6/i72X1Si8olMmyo3G7TZNo9qyNFnAH9L53I6OR4h7BaPqdcO7EraWPYzIDaNvce07M+wVhRBRNPRRwZjM8yhaitknyOQ5BCzmldq0b0Te07tUyGQ4n0U9p6Q0PRy46SIbrrwOO0qOxtHS13SxzrRCa0xAO07SvJ5DN/lF5ngPlewsbF/rL5DifhTaNWT0TNZ4678tg2cVdryi9RcUbYmhjULLIZHF7uKEvOzPRsc45DxyU5WY0jtLWd0bTc2935ZDkqqmYRRl3Hgp08RleGqtDlK0pZpT1nSpiPDcsXHYFlwwvcGjUp9IQ0XKvLDlqM1j82HAIVlDYAKDAIWrgiEUYYOCzsj8bi4rpCEK5QQhCFy5QxmOPZIHKp80lFscv/AKsSI4fSCGN5huPMqyqvVW6NrtVNr3N3UtKyLIYpDaGjcPPamQheVUwA0WCiSSbleryq4jR2tFXEAbSaBZq1dLPlgc3kfpHqqZqhkIu4q6GB8xswKwt23BCGqw1ef7d537lkg6uKh1yTU3k4nPmn7Osx8Y9UXZuPZHuVnppn1L8h4BPooWUzMz4lErAc9wa0VJ/lVsrNkBCbQYm9x2n2XNnWW2C2jbzm44n9k6nFJRiHvO3koqqrtThbohCEJggUIQhcuQhCFy5JR5d+MN9PteNZvhQhJxrSmWdqXDxthv8AQiqEKl0ZO64j71VjZQN5oP3pZIx9MXtxl3tP3awH6VWx9MozuyGs4Ak95QhIKmpnY7Dj9P4tDTU0D24sHr/VWxHxoxq7pH8nEcgBQJ2V0ajv+XVG1xp4Yr1CIp6FsrcbyShqiudE7AwAK+kNEobb4h1zswb3Zq8ZCAFAKAZDBCE3ihZELMFkolmfKbvN12hCFcqkIQhcuX//2Q=="/>
          <p:cNvSpPr>
            <a:spLocks noChangeAspect="1" noChangeArrowheads="1"/>
          </p:cNvSpPr>
          <p:nvPr/>
        </p:nvSpPr>
        <p:spPr bwMode="auto">
          <a:xfrm>
            <a:off x="0" y="-558800"/>
            <a:ext cx="1143000" cy="11430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6" name="AutoShape 8" descr="data:image/jpeg;base64,/9j/4AAQSkZJRgABAQAAAQABAAD/2wCEAAkGBhQSEBUUEBQVFRUUFxcXFRUWFRIXFBkUFBUVFBUUFRUXHCYeFxkkHBQUIC8gIycpLCwsFR4xNTAqNSYrLCkBCQoKDgwOGg8PGi8iHiQsLDU1MSkpKjUuNC4qLjQ0NC8tLSksLCosLDUpLDUsLCwqLCwtLCwpLCwsNC0pLCwsKf/AABEIAHgAeAMBIgACEQEDEQH/xAAbAAACAwEBAQAAAAAAAAAAAAAABAMFBgIBB//EADwQAAECAwQGCAUDAgcAAAAAAAEAAgMEEQUhMUEGElFhcYETIjKRobHB0SNCUmJysuHwM6IUFiRDU5LS/8QAGwEAAgMBAQEAAAAAAAAAAAAABAUCAwYAAQf/xAAuEQABAwIDBQgDAQEAAAAAAAABAAIDBBESITEFMkFRYRMicYGx0eHwkaHBI0L/2gAMAwEAAhEDEQA/APuKEIJXLkVXL4gAqSABiTcEjalrsgNq68nstGJ9hvWOn7WfGPXNBk0dke6Cqa1kOWpRtNRvmz0HNaSc0oY26GC87cG+5VVGt+K/5tXc27xxVQ0qVpSWSslk428E2ZRxR8L+KbMw53ac48ST6rtjks1yla5COJOqsLQNE3CjEYEjgSnoNqPGdeKrGFTNcoCSRm44jzQz42u1CvYFrNPau8k+1wIuWYaU1LTZZhhsyRsG2Xxm0wuOY1QElKP+Vf1QoJaaDxdjmFPVaSKVkrQ9huCgSCDYoQhCsXiCq+2LWECHrG8m5rdp9k7FiBrSTcAKk7hevnVrWkZiKXX0wY3OmXMoGtqewZlvHRG0VN27890aqKZm3RHl7zUnw2ADYmpCyYkXsNu+o3N70xKycGBR0ydZ+IhNvp+Z27kzF0wfhDY1oyrUn0CSMjYO9O7PkNfPknb5XkYYG5czp5c07K6ID/ceTuaKeJVjD0bgD5SeLis2NKY/1N/6hMy+lsQdoNd/afZHRz0Yyw/kX90BJBWHMu/Bt7K+Oj8H6KcCfdLxdG2fK5w40I913I6RQ4lxOo7YcORVqEe2KnmF2gHwS90k8Rs4keKzExY0Rl46w3Y9yVaVsaJGdsxsS/B20eoQFRswWvF+CiI606PVE0qVpXEWAWOo4X+e8IaVnJoyMijDYi4TEOIWmoV1KTAeK55hUTSp5WPqOrlnwUKCvdQzWduHXp19+iEmixi41V8hcsdUIX0AG4uEtWd0ytDUhCGMYhv/ABb7miyknGcD8MHXNwIFXCv079+Sb0pmteafsZRo5Cp8SVxZdnx4g+C0gG4vrQcNbGm4LMVEjpqg4b5ZC3RaimjbDTDFbPM36/CZgWI0XzMZsPa2oc/mMvFWkrISP/IHH7nEeygZoQ6lXxWjg0kd5ISM1YIb2Y0J+7XDT4mnirhG+EXMQ8zc+v8AFQZGTGwlPkLD0/q03+W5dw6rebXH3SE3ojS+E+v2u/8AQWflJ+LAd1HEbRi08sFtLGttsdux4xb6jaETC6mqe4W4XIaZtTTd8PxBZCPLOhu1Xgg/zBW1j26WUbENWbc2/stHOyDYrdV44HMHaCsZPSLoLy13I5EbVRLDJSOxsOX3VWxzMq24HjP7ot214IqMDgulndGbRr8Nxwvb6j1WhBTqCYTMDgk80RieWlLz0mIjaHHI7Cs85haSDiFqlU23K1GuMRceCXbTpRIztG6j0V9NLhOA6FVzSuwVC0qRpWNnjuEeQrezI9W0OXkhJ2fEpEG+5C1uw5zLShrtWm3t+svJK524XrP2LY/+JjPiP/p67ifuJJOqNy1Fp2iyWhVpuYwXV3DYN66sWTEOBDbnQE8XCp/m5YzSeeMSYd9LOqOXa8fJTcRRwYhvO+/pMWg1tRhO430+VBaFsRI5rEcaZNFzRySgXAK6CQue55u43KfNY1gs0WC7CakZx0J7XtxB7xmOaUBXYUmuLTcKLmhwsV9Nlo4ewObg4AjmkLekekhGg6zesOWIUeisWss2vykjxr6q3ota208IvxCyTrwSm3ArASswWPa4ZEH3W+Ya3jNYKdhakV7djjThl4La2W6sGGftHkEu2aS1z2FH7QALWvCaXEWEHAg5rtCcEXFilKyZFCQcjTuUjSurSbSM7v7womlYeojwPLeRKeg4mgpiE6hB2EIUbSvUNDPJBcM4ql8Ycc1paL5daA+NE/N/6ivqRWC0us4w4xiAdWJfXY7MeRWr2rGXRhw4H1XbKkDZS08R6KiXoK8XoWdWjK7C6C4Cbs2SMaI1jczedjRiVNgLiANVW8houdFtdFYWrLNr8xJ7z+yt1HAhBrQ0YNFBwC9ixg0EnACp4BbGJvZxhvILGyv7R5dzKw9tO/1ESn1egWys5mrCYNjW+QWKkIZjzA+52s7hWpW9aEu2e3E58nAlMK84Wsj5BeoQhNkrWatl3xjwHklmuRaMWsZ5307rlG0rHVPelcepT6NtowOibgirgNpCFLZcOsQbr0I3Z9EyVhc8cUDUSljrBaJLTsiyKwsiCoP8BByKZQtGQCLFAAkG4WBtLRKLDJMMdI3d2hxCqXSbwaFj6/i72X1Si8olMmyo3G7TZNo9qyNFnAH9L53I6OR4h7BaPqdcO7EraWPYzIDaNvce07M+wVhRBRNPRRwZjM8yhaitknyOQ5BCzmldq0b0Te07tUyGQ4n0U9p6Q0PRy46SIbrrwOO0qOxtHS13SxzrRCa0xAO07SvJ5DN/lF5ngPlewsbF/rL5DifhTaNWT0TNZ4678tg2cVdryi9RcUbYmhjULLIZHF7uKEvOzPRsc45DxyU5WY0jtLWd0bTc2935ZDkqqmYRRl3Hgp08RleGqtDlK0pZpT1nSpiPDcsXHYFlwwvcGjUp9IQ0XKvLDlqM1j82HAIVlDYAKDAIWrgiEUYYOCzsj8bi4rpCEK5QQhCFy5QxmOPZIHKp80lFscv/AKsSI4fSCGN5huPMqyqvVW6NrtVNr3N3UtKyLIYpDaGjcPPamQheVUwA0WCiSSbleryq4jR2tFXEAbSaBZq1dLPlgc3kfpHqqZqhkIu4q6GB8xswKwt23BCGqw1ef7d537lkg6uKh1yTU3k4nPmn7Osx8Y9UXZuPZHuVnppn1L8h4BPooWUzMz4lErAc9wa0VJ/lVsrNkBCbQYm9x2n2XNnWW2C2jbzm44n9k6nFJRiHvO3koqqrtThbohCEJggUIQhcuQhCFy5JR5d+MN9PteNZvhQhJxrSmWdqXDxthv8AQiqEKl0ZO64j71VjZQN5oP3pZIx9MXtxl3tP3awH6VWx9MozuyGs4Ak95QhIKmpnY7Dj9P4tDTU0D24sHr/VWxHxoxq7pH8nEcgBQJ2V0ajv+XVG1xp4Yr1CIp6FsrcbyShqiudE7AwAK+kNEobb4h1zswb3Zq8ZCAFAKAZDBCE3ihZELMFkolmfKbvN12hCFcqkIQhcuX//2Q=="/>
          <p:cNvSpPr>
            <a:spLocks noChangeAspect="1" noChangeArrowheads="1"/>
          </p:cNvSpPr>
          <p:nvPr/>
        </p:nvSpPr>
        <p:spPr bwMode="auto">
          <a:xfrm>
            <a:off x="0" y="-558800"/>
            <a:ext cx="1143000" cy="11430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8" name="Picture 10" descr="http://www.pppl.gov/images/new/PPPL-LOGO-FNL-Orange158-just%20circle.jp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228600" y="5257800"/>
            <a:ext cx="304800" cy="304800"/>
          </a:xfrm>
          <a:prstGeom prst="rect">
            <a:avLst/>
          </a:prstGeom>
          <a:noFill/>
        </p:spPr>
      </p:pic>
      <p:sp>
        <p:nvSpPr>
          <p:cNvPr id="72" name="TextBox 71"/>
          <p:cNvSpPr txBox="1"/>
          <p:nvPr/>
        </p:nvSpPr>
        <p:spPr>
          <a:xfrm>
            <a:off x="914400" y="5562600"/>
            <a:ext cx="1600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i="1" dirty="0" smtClean="0"/>
              <a:t>Low Temperature Plasma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990600" y="6096000"/>
            <a:ext cx="1600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i="1" dirty="0" smtClean="0"/>
              <a:t>Basic Plasma Science Facility</a:t>
            </a:r>
          </a:p>
        </p:txBody>
      </p:sp>
      <p:pic>
        <p:nvPicPr>
          <p:cNvPr id="74" name="Picture 73" descr="psc_logo.png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304800" y="5638800"/>
            <a:ext cx="685800" cy="411017"/>
          </a:xfrm>
          <a:prstGeom prst="rect">
            <a:avLst/>
          </a:prstGeom>
          <a:ln>
            <a:noFill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75" name="Picture 2" descr="http://plasma.physics.ucla.edu/images/lapd05bg.jpg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304800" y="6132689"/>
            <a:ext cx="645102" cy="420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4" name="Picture 14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6858000" y="2438400"/>
            <a:ext cx="463909" cy="52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" name="TextBox 64"/>
          <p:cNvSpPr txBox="1"/>
          <p:nvPr/>
        </p:nvSpPr>
        <p:spPr>
          <a:xfrm>
            <a:off x="7315200" y="2374612"/>
            <a:ext cx="6858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/>
              <a:t>C-Mod</a:t>
            </a:r>
            <a:endParaRPr lang="en-US" sz="1300" dirty="0"/>
          </a:p>
        </p:txBody>
      </p:sp>
      <p:sp>
        <p:nvSpPr>
          <p:cNvPr id="4" name="Oval 3"/>
          <p:cNvSpPr/>
          <p:nvPr/>
        </p:nvSpPr>
        <p:spPr>
          <a:xfrm>
            <a:off x="935637" y="2811754"/>
            <a:ext cx="827670" cy="1073781"/>
          </a:xfrm>
          <a:prstGeom prst="ellipse">
            <a:avLst/>
          </a:prstGeom>
          <a:noFill/>
          <a:ln w="889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6629400" y="1513898"/>
            <a:ext cx="1219200" cy="911080"/>
          </a:xfrm>
          <a:prstGeom prst="ellipse">
            <a:avLst/>
          </a:prstGeom>
          <a:noFill/>
          <a:ln w="889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7749233" y="1718847"/>
            <a:ext cx="1227127" cy="862785"/>
          </a:xfrm>
          <a:prstGeom prst="ellipse">
            <a:avLst/>
          </a:prstGeom>
          <a:noFill/>
          <a:ln w="889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Content Placeholder 2"/>
          <p:cNvSpPr>
            <a:spLocks noGrp="1"/>
          </p:cNvSpPr>
          <p:nvPr>
            <p:ph idx="1"/>
          </p:nvPr>
        </p:nvSpPr>
        <p:spPr>
          <a:xfrm>
            <a:off x="3094115" y="5750806"/>
            <a:ext cx="3108169" cy="958604"/>
          </a:xfrm>
          <a:solidFill>
            <a:srgbClr val="FFFF00"/>
          </a:solidFill>
          <a:ln w="50800">
            <a:solidFill>
              <a:srgbClr val="002060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800" dirty="0" smtClean="0">
                <a:latin typeface="+mn-lt"/>
              </a:rPr>
              <a:t>Talks from DIII-D (A. Kellman), NSTX-U (A. von Halle) and        Z machine (J. Lash)</a:t>
            </a:r>
          </a:p>
        </p:txBody>
      </p:sp>
    </p:spTree>
    <p:extLst>
      <p:ext uri="{BB962C8B-B14F-4D97-AF65-F5344CB8AC3E}">
        <p14:creationId xmlns:p14="http://schemas.microsoft.com/office/powerpoint/2010/main" val="2285254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/>
          </p:nvPr>
        </p:nvSpPr>
        <p:spPr>
          <a:xfrm>
            <a:off x="2362200" y="76200"/>
            <a:ext cx="6644640" cy="914400"/>
          </a:xfrm>
        </p:spPr>
        <p:txBody>
          <a:bodyPr>
            <a:normAutofit/>
          </a:bodyPr>
          <a:lstStyle/>
          <a:p>
            <a:pPr eaLnBrk="1" hangingPunct="1"/>
            <a:r>
              <a:rPr lang="en-US" b="1" i="0" dirty="0" smtClean="0">
                <a:effectLst/>
                <a:latin typeface="+mn-lt"/>
                <a:cs typeface="Arial" panose="020B0604020202020204" pitchFamily="34" charset="0"/>
              </a:rPr>
              <a:t>Major facilities DIII-D and NSTX-U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6200" y="2951541"/>
            <a:ext cx="55477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2000" b="1" i="1" dirty="0" smtClean="0">
                <a:cs typeface="Arial" panose="020B0604020202020204" pitchFamily="34" charset="0"/>
              </a:rPr>
              <a:t>DIII-D national user facility (General Atomics) </a:t>
            </a:r>
          </a:p>
        </p:txBody>
      </p:sp>
      <p:pic>
        <p:nvPicPr>
          <p:cNvPr id="7" name="Picture 5" descr="group_final.tif"/>
          <p:cNvPicPr>
            <a:picLocks noChangeAspect="1"/>
          </p:cNvPicPr>
          <p:nvPr/>
        </p:nvPicPr>
        <p:blipFill>
          <a:blip r:embed="rId2" cstate="print"/>
          <a:srcRect l="10860" t="18520" r="24895" b="11884"/>
          <a:stretch>
            <a:fillRect/>
          </a:stretch>
        </p:blipFill>
        <p:spPr bwMode="auto">
          <a:xfrm>
            <a:off x="6172200" y="1219200"/>
            <a:ext cx="2855976" cy="1745109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2" r="994"/>
          <a:stretch/>
        </p:blipFill>
        <p:spPr bwMode="auto">
          <a:xfrm>
            <a:off x="152400" y="1219198"/>
            <a:ext cx="2504208" cy="1745109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172200" y="2717884"/>
            <a:ext cx="2855976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lvl="2" algn="ctr" eaLnBrk="0" hangingPunct="0">
              <a:spcBef>
                <a:spcPts val="0"/>
              </a:spcBef>
              <a:spcAft>
                <a:spcPts val="600"/>
              </a:spcAft>
            </a:pPr>
            <a:r>
              <a:rPr lang="en-US" sz="1050" b="1" dirty="0" smtClean="0">
                <a:solidFill>
                  <a:prstClr val="black"/>
                </a:solidFill>
                <a:cs typeface="Arial" panose="020B0604020202020204" pitchFamily="34" charset="0"/>
              </a:rPr>
              <a:t>20 graduate students, 14 </a:t>
            </a:r>
            <a:r>
              <a:rPr lang="en-US" sz="1050" b="1" dirty="0">
                <a:solidFill>
                  <a:prstClr val="black"/>
                </a:solidFill>
                <a:cs typeface="Arial" panose="020B0604020202020204" pitchFamily="34" charset="0"/>
              </a:rPr>
              <a:t>post </a:t>
            </a:r>
            <a:r>
              <a:rPr lang="en-US" sz="1050" b="1" dirty="0" smtClean="0">
                <a:solidFill>
                  <a:prstClr val="black"/>
                </a:solidFill>
                <a:cs typeface="Arial" panose="020B0604020202020204" pitchFamily="34" charset="0"/>
              </a:rPr>
              <a:t>docs </a:t>
            </a:r>
            <a:endParaRPr lang="en-US" sz="1050" b="1" dirty="0">
              <a:cs typeface="Arial" panose="020B0604020202020204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94" b="17879"/>
          <a:stretch/>
        </p:blipFill>
        <p:spPr bwMode="auto">
          <a:xfrm>
            <a:off x="2743200" y="1219198"/>
            <a:ext cx="1456418" cy="1745109"/>
          </a:xfrm>
          <a:prstGeom prst="rect">
            <a:avLst/>
          </a:prstGeom>
          <a:noFill/>
          <a:ln w="15875" cmpd="dbl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8"/>
          <a:stretch/>
        </p:blipFill>
        <p:spPr bwMode="auto">
          <a:xfrm>
            <a:off x="4291445" y="1219202"/>
            <a:ext cx="1804555" cy="17451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5486400" y="6202432"/>
            <a:ext cx="2133600" cy="365125"/>
          </a:xfrm>
        </p:spPr>
        <p:txBody>
          <a:bodyPr/>
          <a:lstStyle/>
          <a:p>
            <a:fld id="{4D209A34-5889-4E16-8BD0-8C9F0C75090B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152400" y="3227125"/>
            <a:ext cx="5257800" cy="28839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itchFamily="34" charset="0"/>
              <a:buNone/>
            </a:pPr>
            <a:r>
              <a:rPr lang="en-US" sz="1400" dirty="0" smtClean="0"/>
              <a:t>DIII-D is the largest magnetic fusion research experiment in the U.S. and can magnetically confine plasmas at temperatures relevant to burning plasma conditions.</a:t>
            </a:r>
            <a:endParaRPr lang="en-US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5890651" y="4012875"/>
            <a:ext cx="11127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Grow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Students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1208" r="5167" b="11209"/>
          <a:stretch/>
        </p:blipFill>
        <p:spPr bwMode="auto">
          <a:xfrm>
            <a:off x="6182317" y="4047307"/>
            <a:ext cx="2809283" cy="1745109"/>
          </a:xfrm>
          <a:prstGeom prst="rect">
            <a:avLst/>
          </a:prstGeom>
          <a:noFill/>
          <a:ln w="19050" cmpd="thickThin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6182316" y="5537284"/>
            <a:ext cx="2809283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lvl="2" algn="ctr" eaLnBrk="0" hangingPunct="0">
              <a:spcBef>
                <a:spcPts val="0"/>
              </a:spcBef>
              <a:spcAft>
                <a:spcPts val="600"/>
              </a:spcAft>
            </a:pPr>
            <a:r>
              <a:rPr lang="en-US" sz="1050" b="1" dirty="0" smtClean="0">
                <a:solidFill>
                  <a:prstClr val="black"/>
                </a:solidFill>
                <a:cs typeface="Arial" panose="020B0604020202020204" pitchFamily="34" charset="0"/>
              </a:rPr>
              <a:t>31 graduate  students, 16 </a:t>
            </a:r>
            <a:r>
              <a:rPr lang="en-US" sz="1050" b="1" dirty="0">
                <a:solidFill>
                  <a:prstClr val="black"/>
                </a:solidFill>
                <a:cs typeface="Arial" panose="020B0604020202020204" pitchFamily="34" charset="0"/>
              </a:rPr>
              <a:t>post </a:t>
            </a:r>
            <a:r>
              <a:rPr lang="en-US" sz="1050" b="1" dirty="0" smtClean="0">
                <a:solidFill>
                  <a:prstClr val="black"/>
                </a:solidFill>
                <a:cs typeface="Arial" panose="020B0604020202020204" pitchFamily="34" charset="0"/>
              </a:rPr>
              <a:t>docs </a:t>
            </a:r>
            <a:endParaRPr lang="en-US" sz="1050" b="1" dirty="0">
              <a:cs typeface="Arial" panose="020B0604020202020204" pitchFamily="34" charset="0"/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" r="1850" b="218"/>
          <a:stretch/>
        </p:blipFill>
        <p:spPr bwMode="auto">
          <a:xfrm>
            <a:off x="107373" y="4050483"/>
            <a:ext cx="2407227" cy="1741933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342" y="4050483"/>
            <a:ext cx="1555658" cy="1741933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64" b="13298"/>
          <a:stretch/>
        </p:blipFill>
        <p:spPr bwMode="auto">
          <a:xfrm>
            <a:off x="4306033" y="4047307"/>
            <a:ext cx="1789968" cy="1745109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5830" y="5746160"/>
            <a:ext cx="45571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2000" b="1" i="1" dirty="0" smtClean="0">
                <a:latin typeface="+mj-lt"/>
                <a:cs typeface="Arial" panose="020B0604020202020204" pitchFamily="34" charset="0"/>
              </a:rPr>
              <a:t>NSTX-U national user facility (PPPL)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52400" y="6045875"/>
            <a:ext cx="54864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NSTX-U is the world’s highest performance spherical tokamak. It can confine plasma with pressure that is high compared to the magnetic field pressure.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6718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137160"/>
            <a:ext cx="6553200" cy="838200"/>
          </a:xfrm>
        </p:spPr>
        <p:txBody>
          <a:bodyPr/>
          <a:lstStyle/>
          <a:p>
            <a:r>
              <a:rPr lang="en-US" b="1" i="0" dirty="0" smtClean="0">
                <a:effectLst/>
                <a:latin typeface="+mn-lt"/>
              </a:rPr>
              <a:t>ITER is the next frontier</a:t>
            </a:r>
            <a:endParaRPr lang="en-US" b="1" i="0" dirty="0">
              <a:effectLst/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996" y="1376756"/>
            <a:ext cx="4114800" cy="30479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0" dirty="0" smtClean="0">
                <a:latin typeface="+mn-lt"/>
              </a:rPr>
              <a:t>The ITER Project represents the next frontier in energy generation and will deliver an international scientific laboratory that demonstrates </a:t>
            </a:r>
            <a:r>
              <a:rPr lang="en-US" sz="2400" b="0" i="1" dirty="0" smtClean="0">
                <a:latin typeface="+mn-lt"/>
              </a:rPr>
              <a:t>hydrogen fusion</a:t>
            </a:r>
            <a:r>
              <a:rPr lang="en-US" sz="2400" b="0" dirty="0" smtClean="0">
                <a:latin typeface="+mn-lt"/>
              </a:rPr>
              <a:t> as a practical source of electricity in the 21</a:t>
            </a:r>
            <a:r>
              <a:rPr lang="en-US" sz="2400" b="0" baseline="30000" dirty="0" smtClean="0">
                <a:latin typeface="+mn-lt"/>
              </a:rPr>
              <a:t>st</a:t>
            </a:r>
            <a:r>
              <a:rPr lang="en-US" sz="2400" b="0" dirty="0" smtClean="0">
                <a:latin typeface="+mn-lt"/>
              </a:rPr>
              <a:t> Century</a:t>
            </a:r>
            <a:endParaRPr lang="en-US" sz="2400" b="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09A34-5889-4E16-8BD0-8C9F0C75090B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5" name="Picture 4" descr="summary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7200" y="1327130"/>
            <a:ext cx="4620126" cy="5137279"/>
          </a:xfrm>
          <a:prstGeom prst="rect">
            <a:avLst/>
          </a:prstGeom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01686" y="5251315"/>
            <a:ext cx="4191000" cy="1275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288" tIns="18288" rIns="18288" bIns="18288">
            <a:spAutoFit/>
          </a:bodyPr>
          <a:lstStyle/>
          <a:p>
            <a:pPr>
              <a:spcBef>
                <a:spcPct val="25000"/>
              </a:spcBef>
              <a:tabLst>
                <a:tab pos="1663700" algn="l"/>
              </a:tabLst>
            </a:pPr>
            <a:r>
              <a:rPr lang="en-US" sz="2000" dirty="0"/>
              <a:t>ITER partners = </a:t>
            </a:r>
            <a:r>
              <a:rPr lang="en-US" sz="2000" dirty="0" smtClean="0"/>
              <a:t>EU, </a:t>
            </a:r>
            <a:r>
              <a:rPr lang="en-US" sz="2000" dirty="0"/>
              <a:t>Japan, Russia, US, Korea, China, India</a:t>
            </a:r>
          </a:p>
          <a:p>
            <a:pPr marL="571500" lvl="1" indent="-228600">
              <a:spcBef>
                <a:spcPct val="25000"/>
              </a:spcBef>
              <a:buFontTx/>
              <a:buChar char="–"/>
              <a:tabLst>
                <a:tab pos="1663700" algn="l"/>
              </a:tabLst>
            </a:pPr>
            <a:r>
              <a:rPr lang="en-US" dirty="0"/>
              <a:t>7 international partners represent 50% of world’s population</a:t>
            </a:r>
          </a:p>
        </p:txBody>
      </p:sp>
      <p:pic>
        <p:nvPicPr>
          <p:cNvPr id="7" name="Picture 7" descr="iter_contr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96" y="4602706"/>
            <a:ext cx="4038600" cy="446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94943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137160"/>
            <a:ext cx="6553200" cy="838200"/>
          </a:xfrm>
        </p:spPr>
        <p:txBody>
          <a:bodyPr/>
          <a:lstStyle/>
          <a:p>
            <a:r>
              <a:rPr lang="en-US" b="1" i="0" dirty="0" smtClean="0">
                <a:effectLst/>
                <a:latin typeface="+mn-lt"/>
              </a:rPr>
              <a:t>ITER Site</a:t>
            </a:r>
            <a:endParaRPr lang="en-US" b="1" i="0" dirty="0">
              <a:effectLst/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D1C17-69DC-2642-969C-CE83D807EE10}" type="slidenum">
              <a:rPr lang="en-US" smtClean="0"/>
              <a:t>14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4963" y="6097348"/>
            <a:ext cx="34767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February 2013</a:t>
            </a:r>
          </a:p>
          <a:p>
            <a:r>
              <a:rPr lang="en-US" sz="1000" dirty="0" smtClean="0">
                <a:solidFill>
                  <a:schemeClr val="bg1"/>
                </a:solidFill>
              </a:rPr>
              <a:t>Photo: </a:t>
            </a:r>
            <a:r>
              <a:rPr lang="en-US" sz="1000" dirty="0">
                <a:solidFill>
                  <a:schemeClr val="bg1"/>
                </a:solidFill>
              </a:rPr>
              <a:t>MatthieuCOLIN.com / ITER Organization</a:t>
            </a:r>
          </a:p>
        </p:txBody>
      </p:sp>
      <p:pic>
        <p:nvPicPr>
          <p:cNvPr id="7" name="Picture 3" descr="I:\DATA 2015\AERIAL COLIN SEPT 2015\OK\SMALL\Aerial_Colin_general_platform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69328"/>
            <a:ext cx="8229600" cy="578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France_citie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2606927" cy="2605476"/>
          </a:xfrm>
          <a:prstGeom prst="rect">
            <a:avLst/>
          </a:prstGeom>
        </p:spPr>
      </p:pic>
      <p:sp>
        <p:nvSpPr>
          <p:cNvPr id="12" name="5-Point Star 11"/>
          <p:cNvSpPr>
            <a:spLocks noChangeAspect="1"/>
          </p:cNvSpPr>
          <p:nvPr/>
        </p:nvSpPr>
        <p:spPr>
          <a:xfrm>
            <a:off x="1926359" y="1750601"/>
            <a:ext cx="78112" cy="76206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304800" y="6477000"/>
            <a:ext cx="4000500" cy="381000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b="0" dirty="0" smtClean="0">
                <a:solidFill>
                  <a:schemeClr val="bg1"/>
                </a:solidFill>
                <a:latin typeface="+mn-lt"/>
              </a:rPr>
              <a:t>Drone video of ITER work site</a:t>
            </a:r>
            <a:endParaRPr lang="en-US" b="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1809220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:\DATA 2015\AERIAL COLIN SEPT 2015\OK\Aerial_Colin_general_platform_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58"/>
          <a:stretch/>
        </p:blipFill>
        <p:spPr bwMode="auto">
          <a:xfrm>
            <a:off x="-10867" y="248072"/>
            <a:ext cx="9144000" cy="638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 rot="1021294">
            <a:off x="5391803" y="1980106"/>
            <a:ext cx="741767" cy="432792"/>
          </a:xfrm>
          <a:prstGeom prst="ellipse">
            <a:avLst/>
          </a:prstGeom>
          <a:solidFill>
            <a:srgbClr val="92D050">
              <a:alpha val="59000"/>
            </a:srgbClr>
          </a:solidFill>
        </p:spPr>
        <p:txBody>
          <a:bodyPr wrap="square" rtlCol="0" anchor="ctr">
            <a:spAutoFit/>
          </a:bodyPr>
          <a:lstStyle/>
          <a:p>
            <a:pPr algn="ctr"/>
            <a:endParaRPr lang="en-GB" sz="1400" dirty="0">
              <a:solidFill>
                <a:srgbClr val="FFC000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2573788" y="1468355"/>
            <a:ext cx="1337320" cy="826813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012715" y="5723247"/>
            <a:ext cx="912429" cy="307777"/>
          </a:xfrm>
          <a:prstGeom prst="rect">
            <a:avLst/>
          </a:prstGeom>
          <a:solidFill>
            <a:schemeClr val="tx1">
              <a:lumMod val="50000"/>
              <a:lumOff val="50000"/>
              <a:alpha val="84000"/>
            </a:schemeClr>
          </a:solidFill>
          <a:ln w="3175">
            <a:solidFill>
              <a:srgbClr val="FFC000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r>
              <a:rPr lang="fr-FR" sz="1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ITER </a:t>
            </a:r>
            <a:r>
              <a:rPr lang="fr-FR" sz="14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HQ</a:t>
            </a:r>
            <a:endParaRPr lang="en-GB" sz="14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Arrow Connector 5"/>
          <p:cNvCxnSpPr>
            <a:stCxn id="13" idx="2"/>
          </p:cNvCxnSpPr>
          <p:nvPr/>
        </p:nvCxnSpPr>
        <p:spPr>
          <a:xfrm flipH="1">
            <a:off x="6450384" y="1468357"/>
            <a:ext cx="220984" cy="413404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875559" y="2214600"/>
            <a:ext cx="1949316" cy="307777"/>
          </a:xfrm>
          <a:prstGeom prst="rect">
            <a:avLst/>
          </a:prstGeom>
          <a:solidFill>
            <a:schemeClr val="tx1">
              <a:lumMod val="50000"/>
              <a:lumOff val="50000"/>
              <a:alpha val="84000"/>
            </a:schemeClr>
          </a:solidFill>
          <a:ln w="3175">
            <a:solidFill>
              <a:srgbClr val="FFC000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r>
              <a:rPr lang="fr-FR" sz="14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Subcontractors</a:t>
            </a:r>
            <a:r>
              <a:rPr lang="fr-FR" sz="1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Area</a:t>
            </a:r>
            <a:endParaRPr lang="en-GB" sz="14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7545252" y="2522377"/>
            <a:ext cx="141360" cy="344352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349080" y="1536192"/>
            <a:ext cx="1575239" cy="461665"/>
          </a:xfrm>
          <a:prstGeom prst="rect">
            <a:avLst/>
          </a:prstGeom>
          <a:solidFill>
            <a:schemeClr val="tx1">
              <a:lumMod val="50000"/>
              <a:lumOff val="50000"/>
              <a:alpha val="84000"/>
            </a:schemeClr>
          </a:solidFill>
          <a:ln w="3175">
            <a:solidFill>
              <a:srgbClr val="92D050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r>
              <a:rPr lang="fr-FR" sz="1400" dirty="0">
                <a:solidFill>
                  <a:schemeClr val="bg1">
                    <a:lumMod val="95000"/>
                  </a:schemeClr>
                </a:solidFill>
              </a:rPr>
              <a:t>Tokamak </a:t>
            </a:r>
            <a:r>
              <a:rPr lang="fr-FR" sz="1400" dirty="0" err="1" smtClean="0">
                <a:solidFill>
                  <a:schemeClr val="bg1">
                    <a:lumMod val="95000"/>
                  </a:schemeClr>
                </a:solidFill>
              </a:rPr>
              <a:t>Complex</a:t>
            </a:r>
            <a:endParaRPr lang="fr-FR" sz="1400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r>
              <a:rPr lang="fr-FR" sz="1000" dirty="0" smtClean="0">
                <a:solidFill>
                  <a:schemeClr val="bg1">
                    <a:lumMod val="95000"/>
                  </a:schemeClr>
                </a:solidFill>
              </a:rPr>
              <a:t>(Under construction)</a:t>
            </a:r>
            <a:endParaRPr lang="en-GB" sz="1000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10" name="Straight Arrow Connector 9"/>
          <p:cNvCxnSpPr>
            <a:stCxn id="9" idx="2"/>
          </p:cNvCxnSpPr>
          <p:nvPr/>
        </p:nvCxnSpPr>
        <p:spPr>
          <a:xfrm>
            <a:off x="4136700" y="1997857"/>
            <a:ext cx="384970" cy="1274551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302688" y="1782553"/>
            <a:ext cx="1497654" cy="477054"/>
          </a:xfrm>
          <a:prstGeom prst="rect">
            <a:avLst/>
          </a:prstGeom>
          <a:solidFill>
            <a:schemeClr val="tx1">
              <a:lumMod val="50000"/>
              <a:lumOff val="50000"/>
              <a:alpha val="84000"/>
            </a:schemeClr>
          </a:solidFill>
          <a:ln w="6350">
            <a:solidFill>
              <a:srgbClr val="92D050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r>
              <a:rPr lang="fr-FR" sz="1400" dirty="0" err="1">
                <a:solidFill>
                  <a:schemeClr val="bg1">
                    <a:lumMod val="95000"/>
                  </a:schemeClr>
                </a:solidFill>
                <a:cs typeface="Arial" panose="020B0604020202020204" pitchFamily="34" charset="0"/>
              </a:rPr>
              <a:t>Assembly</a:t>
            </a:r>
            <a:r>
              <a:rPr lang="fr-FR" sz="1400" dirty="0">
                <a:solidFill>
                  <a:schemeClr val="bg1">
                    <a:lumMod val="9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fr-FR" sz="1400" dirty="0" smtClean="0">
                <a:solidFill>
                  <a:schemeClr val="bg1">
                    <a:lumMod val="95000"/>
                  </a:schemeClr>
                </a:solidFill>
                <a:cs typeface="Arial" panose="020B0604020202020204" pitchFamily="34" charset="0"/>
              </a:rPr>
              <a:t>Hall</a:t>
            </a:r>
          </a:p>
          <a:p>
            <a:pPr algn="ctr"/>
            <a:r>
              <a:rPr lang="fr-FR" sz="1100" dirty="0">
                <a:solidFill>
                  <a:schemeClr val="bg1">
                    <a:lumMod val="95000"/>
                  </a:schemeClr>
                </a:solidFill>
                <a:cs typeface="Arial" panose="020B0604020202020204" pitchFamily="34" charset="0"/>
              </a:rPr>
              <a:t>(Under construction)</a:t>
            </a:r>
            <a:endParaRPr lang="en-GB" sz="1100" dirty="0">
              <a:solidFill>
                <a:schemeClr val="bg1">
                  <a:lumMod val="95000"/>
                </a:schemeClr>
              </a:solidFill>
              <a:cs typeface="Arial" panose="020B0604020202020204" pitchFamily="34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190463" y="2259607"/>
            <a:ext cx="1230625" cy="311113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803181" y="1160580"/>
            <a:ext cx="1736373" cy="307777"/>
          </a:xfrm>
          <a:prstGeom prst="rect">
            <a:avLst/>
          </a:prstGeom>
          <a:solidFill>
            <a:schemeClr val="tx1">
              <a:lumMod val="50000"/>
              <a:lumOff val="50000"/>
              <a:alpha val="84000"/>
            </a:schemeClr>
          </a:solidFill>
          <a:ln w="6350">
            <a:solidFill>
              <a:srgbClr val="FFC000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r>
              <a:rPr lang="fr-FR" sz="1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400 kV </a:t>
            </a:r>
            <a:r>
              <a:rPr lang="fr-FR" sz="14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switchyard</a:t>
            </a:r>
            <a:endParaRPr lang="en-GB" sz="14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2647" y="2454628"/>
            <a:ext cx="1853391" cy="477054"/>
          </a:xfrm>
          <a:prstGeom prst="rect">
            <a:avLst/>
          </a:prstGeom>
          <a:solidFill>
            <a:schemeClr val="tx1">
              <a:lumMod val="50000"/>
              <a:lumOff val="50000"/>
              <a:alpha val="84000"/>
            </a:schemeClr>
          </a:solidFill>
          <a:ln w="3175">
            <a:solidFill>
              <a:srgbClr val="FFC000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pPr algn="ctr"/>
            <a:r>
              <a:rPr lang="fr-FR" sz="1400" dirty="0">
                <a:solidFill>
                  <a:schemeClr val="bg1">
                    <a:lumMod val="95000"/>
                  </a:schemeClr>
                </a:solidFill>
                <a:cs typeface="Arial" panose="020B0604020202020204" pitchFamily="34" charset="0"/>
              </a:rPr>
              <a:t>Cryostat </a:t>
            </a:r>
            <a:r>
              <a:rPr lang="fr-FR" sz="1400" dirty="0" smtClean="0">
                <a:solidFill>
                  <a:schemeClr val="bg1">
                    <a:lumMod val="95000"/>
                  </a:schemeClr>
                </a:solidFill>
                <a:cs typeface="Arial" panose="020B0604020202020204" pitchFamily="34" charset="0"/>
              </a:rPr>
              <a:t>Workshop</a:t>
            </a:r>
          </a:p>
          <a:p>
            <a:pPr algn="ctr"/>
            <a:r>
              <a:rPr lang="fr-FR" sz="1100" dirty="0" smtClean="0">
                <a:solidFill>
                  <a:schemeClr val="bg1">
                    <a:lumMod val="95000"/>
                  </a:schemeClr>
                </a:solidFill>
                <a:cs typeface="Arial" panose="020B0604020202020204" pitchFamily="34" charset="0"/>
              </a:rPr>
              <a:t>(</a:t>
            </a:r>
            <a:r>
              <a:rPr lang="fr-FR" sz="1100" dirty="0" err="1" smtClean="0">
                <a:solidFill>
                  <a:schemeClr val="bg1">
                    <a:lumMod val="95000"/>
                  </a:schemeClr>
                </a:solidFill>
                <a:cs typeface="Arial" panose="020B0604020202020204" pitchFamily="34" charset="0"/>
              </a:rPr>
              <a:t>now</a:t>
            </a:r>
            <a:r>
              <a:rPr lang="fr-FR" sz="1100" dirty="0" smtClean="0">
                <a:solidFill>
                  <a:schemeClr val="bg1">
                    <a:lumMod val="9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fr-FR" sz="1100" dirty="0" err="1" smtClean="0">
                <a:solidFill>
                  <a:schemeClr val="bg1">
                    <a:lumMod val="95000"/>
                  </a:schemeClr>
                </a:solidFill>
                <a:cs typeface="Arial" panose="020B0604020202020204" pitchFamily="34" charset="0"/>
              </a:rPr>
              <a:t>receiving</a:t>
            </a:r>
            <a:r>
              <a:rPr lang="fr-FR" sz="1100" dirty="0" smtClean="0">
                <a:solidFill>
                  <a:schemeClr val="bg1">
                    <a:lumMod val="95000"/>
                  </a:schemeClr>
                </a:solidFill>
                <a:cs typeface="Arial" panose="020B0604020202020204" pitchFamily="34" charset="0"/>
              </a:rPr>
              <a:t> components</a:t>
            </a:r>
            <a:r>
              <a:rPr lang="fr-FR" sz="11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GB" sz="11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Straight Arrow Connector 14"/>
          <p:cNvCxnSpPr>
            <a:stCxn id="14" idx="3"/>
          </p:cNvCxnSpPr>
          <p:nvPr/>
        </p:nvCxnSpPr>
        <p:spPr>
          <a:xfrm>
            <a:off x="2136038" y="2693155"/>
            <a:ext cx="385585" cy="37924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382941" y="4162653"/>
            <a:ext cx="1358064" cy="307777"/>
          </a:xfrm>
          <a:prstGeom prst="rect">
            <a:avLst/>
          </a:prstGeom>
          <a:solidFill>
            <a:schemeClr val="tx1">
              <a:lumMod val="50000"/>
              <a:lumOff val="50000"/>
              <a:alpha val="84000"/>
            </a:schemeClr>
          </a:solidFill>
          <a:ln w="3175">
            <a:solidFill>
              <a:srgbClr val="FFC000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r>
              <a:rPr lang="fr-FR" sz="1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HQ Extension</a:t>
            </a:r>
            <a:endParaRPr lang="en-GB" sz="14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Straight Arrow Connector 16"/>
          <p:cNvCxnSpPr>
            <a:stCxn id="16" idx="1"/>
          </p:cNvCxnSpPr>
          <p:nvPr/>
        </p:nvCxnSpPr>
        <p:spPr>
          <a:xfrm flipH="1" flipV="1">
            <a:off x="6354401" y="3688320"/>
            <a:ext cx="1028540" cy="628222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3540938" y="4162653"/>
            <a:ext cx="2040390" cy="1560594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920305" y="198376"/>
            <a:ext cx="196529" cy="830940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21" idx="2"/>
          </p:cNvCxnSpPr>
          <p:nvPr/>
        </p:nvCxnSpPr>
        <p:spPr>
          <a:xfrm>
            <a:off x="8291482" y="1226233"/>
            <a:ext cx="106599" cy="753448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545252" y="918456"/>
            <a:ext cx="1492460" cy="307777"/>
          </a:xfrm>
          <a:prstGeom prst="rect">
            <a:avLst/>
          </a:prstGeom>
          <a:solidFill>
            <a:schemeClr val="tx1">
              <a:lumMod val="50000"/>
              <a:lumOff val="50000"/>
              <a:alpha val="84000"/>
            </a:schemeClr>
          </a:solidFill>
          <a:ln w="3175">
            <a:solidFill>
              <a:srgbClr val="FFC000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r>
              <a:rPr lang="fr-FR" sz="1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Storage Area  3</a:t>
            </a:r>
            <a:endParaRPr lang="en-GB" sz="14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Straight Arrow Connector 21"/>
          <p:cNvCxnSpPr>
            <a:stCxn id="23" idx="1"/>
          </p:cNvCxnSpPr>
          <p:nvPr/>
        </p:nvCxnSpPr>
        <p:spPr>
          <a:xfrm flipH="1" flipV="1">
            <a:off x="6298796" y="5155800"/>
            <a:ext cx="1102440" cy="217280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401236" y="5219191"/>
            <a:ext cx="1492460" cy="307777"/>
          </a:xfrm>
          <a:prstGeom prst="rect">
            <a:avLst/>
          </a:prstGeom>
          <a:solidFill>
            <a:schemeClr val="tx1">
              <a:lumMod val="50000"/>
              <a:lumOff val="50000"/>
              <a:alpha val="84000"/>
            </a:schemeClr>
          </a:solidFill>
          <a:ln w="3175">
            <a:solidFill>
              <a:srgbClr val="FFC000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r>
              <a:rPr lang="fr-FR" sz="1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Storage Area  1</a:t>
            </a:r>
            <a:endParaRPr lang="en-GB" sz="14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1554453" y="3594967"/>
            <a:ext cx="818808" cy="677662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3925018" y="945135"/>
            <a:ext cx="1845377" cy="461665"/>
          </a:xfrm>
          <a:prstGeom prst="rect">
            <a:avLst/>
          </a:prstGeom>
          <a:solidFill>
            <a:schemeClr val="bg1">
              <a:lumMod val="65000"/>
              <a:alpha val="84000"/>
            </a:schemeClr>
          </a:solidFill>
          <a:ln w="3175">
            <a:solidFill>
              <a:srgbClr val="FFC000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pPr algn="ctr"/>
            <a:r>
              <a:rPr lang="fr-FR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Transformers</a:t>
            </a:r>
          </a:p>
          <a:p>
            <a:pPr algn="ctr"/>
            <a:r>
              <a:rPr lang="fr-FR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(Installation Complete</a:t>
            </a:r>
            <a:r>
              <a:rPr lang="fr-FR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fr-FR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762687" y="3051314"/>
            <a:ext cx="1706044" cy="492443"/>
          </a:xfrm>
          <a:prstGeom prst="rect">
            <a:avLst/>
          </a:prstGeom>
          <a:solidFill>
            <a:schemeClr val="bg1">
              <a:lumMod val="50000"/>
              <a:alpha val="84000"/>
            </a:schemeClr>
          </a:solidFill>
          <a:ln w="3175">
            <a:solidFill>
              <a:srgbClr val="FFC000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r>
              <a:rPr lang="fr-FR" sz="1400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Cryogenics</a:t>
            </a:r>
            <a:r>
              <a:rPr lang="fr-FR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 Buildings</a:t>
            </a:r>
          </a:p>
          <a:p>
            <a:r>
              <a:rPr lang="fr-FR" sz="1200" dirty="0" smtClean="0">
                <a:solidFill>
                  <a:schemeClr val="bg1"/>
                </a:solidFill>
                <a:cs typeface="Arial" panose="020B0604020202020204" pitchFamily="34" charset="0"/>
              </a:rPr>
              <a:t>Under construction</a:t>
            </a:r>
            <a:endParaRPr lang="en-GB" sz="12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17158" y="4822515"/>
            <a:ext cx="2156103" cy="477054"/>
          </a:xfrm>
          <a:prstGeom prst="rect">
            <a:avLst/>
          </a:prstGeom>
          <a:solidFill>
            <a:srgbClr val="92D050">
              <a:alpha val="84000"/>
            </a:srgbClr>
          </a:solidFill>
          <a:ln w="3175">
            <a:solidFill>
              <a:srgbClr val="FFC000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Preparatory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works</a:t>
            </a:r>
            <a:endParaRPr lang="fr-FR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Cooling</a:t>
            </a:r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Water Building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20303" y="5666442"/>
            <a:ext cx="1585690" cy="477054"/>
          </a:xfrm>
          <a:prstGeom prst="rect">
            <a:avLst/>
          </a:prstGeom>
          <a:solidFill>
            <a:srgbClr val="92D050">
              <a:alpha val="84000"/>
            </a:srgbClr>
          </a:solidFill>
          <a:ln w="3175">
            <a:solidFill>
              <a:srgbClr val="92D050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Preparatory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works</a:t>
            </a:r>
            <a:endParaRPr lang="fr-FR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Control Building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9" name="Straight Arrow Connector 28"/>
          <p:cNvCxnSpPr>
            <a:endCxn id="30" idx="4"/>
          </p:cNvCxnSpPr>
          <p:nvPr/>
        </p:nvCxnSpPr>
        <p:spPr>
          <a:xfrm flipV="1">
            <a:off x="2190463" y="4232116"/>
            <a:ext cx="1483016" cy="1434326"/>
          </a:xfrm>
          <a:prstGeom prst="straightConnector1">
            <a:avLst/>
          </a:prstGeom>
          <a:ln w="254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 rot="1138814">
            <a:off x="3330217" y="3811089"/>
            <a:ext cx="827286" cy="432792"/>
          </a:xfrm>
          <a:prstGeom prst="ellipse">
            <a:avLst/>
          </a:prstGeom>
          <a:solidFill>
            <a:srgbClr val="92D050">
              <a:alpha val="59000"/>
            </a:srgbClr>
          </a:solidFill>
        </p:spPr>
        <p:txBody>
          <a:bodyPr wrap="square" rtlCol="0" anchor="ctr">
            <a:spAutoFit/>
          </a:bodyPr>
          <a:lstStyle/>
          <a:p>
            <a:pPr algn="ctr"/>
            <a:endParaRPr lang="en-GB" sz="1400" dirty="0" smtClean="0">
              <a:solidFill>
                <a:srgbClr val="FFC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 rot="1021294">
            <a:off x="2852875" y="2889755"/>
            <a:ext cx="741767" cy="432792"/>
          </a:xfrm>
          <a:prstGeom prst="ellipse">
            <a:avLst/>
          </a:prstGeom>
          <a:solidFill>
            <a:srgbClr val="92D050">
              <a:alpha val="59000"/>
            </a:srgbClr>
          </a:solidFill>
        </p:spPr>
        <p:txBody>
          <a:bodyPr wrap="square" rtlCol="0" anchor="ctr">
            <a:spAutoFit/>
          </a:bodyPr>
          <a:lstStyle/>
          <a:p>
            <a:pPr algn="ctr"/>
            <a:endParaRPr lang="en-GB" sz="1400" dirty="0">
              <a:solidFill>
                <a:srgbClr val="FFC000"/>
              </a:solidFill>
            </a:endParaRPr>
          </a:p>
        </p:txBody>
      </p:sp>
      <p:cxnSp>
        <p:nvCxnSpPr>
          <p:cNvPr id="32" name="Straight Arrow Connector 31"/>
          <p:cNvCxnSpPr>
            <a:endCxn id="31" idx="3"/>
          </p:cNvCxnSpPr>
          <p:nvPr/>
        </p:nvCxnSpPr>
        <p:spPr>
          <a:xfrm flipV="1">
            <a:off x="1829151" y="3175693"/>
            <a:ext cx="1099049" cy="392824"/>
          </a:xfrm>
          <a:prstGeom prst="straightConnector1">
            <a:avLst/>
          </a:prstGeom>
          <a:ln w="254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 rot="19266632">
            <a:off x="3944819" y="2574268"/>
            <a:ext cx="827286" cy="432792"/>
          </a:xfrm>
          <a:prstGeom prst="ellipse">
            <a:avLst/>
          </a:prstGeom>
          <a:solidFill>
            <a:srgbClr val="92D050">
              <a:alpha val="59000"/>
            </a:srgbClr>
          </a:solidFill>
        </p:spPr>
        <p:txBody>
          <a:bodyPr wrap="square" rtlCol="0" anchor="ctr">
            <a:spAutoFit/>
          </a:bodyPr>
          <a:lstStyle/>
          <a:p>
            <a:pPr algn="ctr"/>
            <a:endParaRPr lang="en-GB" sz="1400" dirty="0" smtClean="0">
              <a:solidFill>
                <a:srgbClr val="FFC000"/>
              </a:solidFill>
            </a:endParaRPr>
          </a:p>
        </p:txBody>
      </p:sp>
      <p:cxnSp>
        <p:nvCxnSpPr>
          <p:cNvPr id="34" name="Straight Arrow Connector 33"/>
          <p:cNvCxnSpPr>
            <a:endCxn id="3" idx="1"/>
          </p:cNvCxnSpPr>
          <p:nvPr/>
        </p:nvCxnSpPr>
        <p:spPr>
          <a:xfrm>
            <a:off x="5004498" y="1376022"/>
            <a:ext cx="552214" cy="597398"/>
          </a:xfrm>
          <a:prstGeom prst="straightConnector1">
            <a:avLst/>
          </a:prstGeom>
          <a:ln w="254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26" idx="1"/>
            <a:endCxn id="33" idx="5"/>
          </p:cNvCxnSpPr>
          <p:nvPr/>
        </p:nvCxnSpPr>
        <p:spPr>
          <a:xfrm flipH="1" flipV="1">
            <a:off x="4682190" y="2726133"/>
            <a:ext cx="1080497" cy="571403"/>
          </a:xfrm>
          <a:prstGeom prst="straightConnector1">
            <a:avLst/>
          </a:prstGeom>
          <a:ln w="254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9829800" y="5063608"/>
            <a:ext cx="914400" cy="307777"/>
          </a:xfrm>
          <a:prstGeom prst="rect">
            <a:avLst/>
          </a:prstGeom>
        </p:spPr>
        <p:txBody>
          <a:bodyPr wrap="square" rtlCol="0" anchor="ctr">
            <a:spAutoFit/>
          </a:bodyPr>
          <a:lstStyle/>
          <a:p>
            <a:pPr algn="ctr"/>
            <a:endParaRPr lang="en-GB" sz="1400" dirty="0" smtClean="0">
              <a:solidFill>
                <a:srgbClr val="FFC000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 rot="19420677">
            <a:off x="2375934" y="3641701"/>
            <a:ext cx="827286" cy="432792"/>
          </a:xfrm>
          <a:prstGeom prst="ellipse">
            <a:avLst/>
          </a:prstGeom>
          <a:solidFill>
            <a:srgbClr val="92D050">
              <a:alpha val="59000"/>
            </a:srgbClr>
          </a:solidFill>
        </p:spPr>
        <p:txBody>
          <a:bodyPr wrap="square" rtlCol="0" anchor="ctr">
            <a:spAutoFit/>
          </a:bodyPr>
          <a:lstStyle/>
          <a:p>
            <a:pPr algn="ctr"/>
            <a:endParaRPr lang="en-GB" sz="1400" dirty="0" smtClean="0">
              <a:solidFill>
                <a:srgbClr val="FFC000"/>
              </a:solidFill>
            </a:endParaRPr>
          </a:p>
        </p:txBody>
      </p:sp>
      <p:cxnSp>
        <p:nvCxnSpPr>
          <p:cNvPr id="38" name="Straight Arrow Connector 37"/>
          <p:cNvCxnSpPr>
            <a:endCxn id="37" idx="2"/>
          </p:cNvCxnSpPr>
          <p:nvPr/>
        </p:nvCxnSpPr>
        <p:spPr>
          <a:xfrm flipV="1">
            <a:off x="1963857" y="4103107"/>
            <a:ext cx="492448" cy="719408"/>
          </a:xfrm>
          <a:prstGeom prst="straightConnector1">
            <a:avLst/>
          </a:prstGeom>
          <a:ln w="254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1983713" y="1084152"/>
            <a:ext cx="1665841" cy="307777"/>
          </a:xfrm>
          <a:prstGeom prst="rect">
            <a:avLst/>
          </a:prstGeom>
          <a:solidFill>
            <a:schemeClr val="tx1">
              <a:lumMod val="50000"/>
              <a:lumOff val="50000"/>
              <a:alpha val="84000"/>
            </a:schemeClr>
          </a:solidFill>
          <a:ln w="3175">
            <a:solidFill>
              <a:srgbClr val="FFC000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r>
              <a:rPr lang="fr-FR" sz="1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PF </a:t>
            </a:r>
            <a:r>
              <a:rPr lang="fr-FR" sz="14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Coils</a:t>
            </a:r>
            <a:r>
              <a:rPr lang="fr-FR" sz="1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Building</a:t>
            </a:r>
            <a:endParaRPr lang="en-GB" sz="14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39938" y="4119256"/>
            <a:ext cx="1436612" cy="307777"/>
          </a:xfrm>
          <a:prstGeom prst="rect">
            <a:avLst/>
          </a:prstGeom>
          <a:solidFill>
            <a:schemeClr val="tx1">
              <a:lumMod val="50000"/>
              <a:lumOff val="50000"/>
              <a:alpha val="84000"/>
            </a:schemeClr>
          </a:solidFill>
          <a:ln w="3175">
            <a:solidFill>
              <a:srgbClr val="FFC000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r>
              <a:rPr lang="fr-FR" sz="1400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Batching</a:t>
            </a:r>
            <a:r>
              <a:rPr lang="fr-FR" sz="14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Plant</a:t>
            </a:r>
            <a:endParaRPr lang="en-GB" sz="14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86155" y="198376"/>
            <a:ext cx="1442767" cy="307777"/>
          </a:xfrm>
          <a:prstGeom prst="rect">
            <a:avLst/>
          </a:prstGeom>
          <a:solidFill>
            <a:schemeClr val="tx1">
              <a:lumMod val="50000"/>
              <a:lumOff val="50000"/>
              <a:alpha val="84000"/>
            </a:schemeClr>
          </a:solidFill>
          <a:ln w="3175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Storage Area 2</a:t>
            </a:r>
            <a:endParaRPr lang="en-GB" sz="14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0" y="107518"/>
            <a:ext cx="9144001" cy="882946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bg1">
                    <a:lumMod val="85000"/>
                  </a:schemeClr>
                </a:solidFill>
                <a:effectLst>
                  <a:outerShdw dist="50800" dir="5400000" sx="99000" sy="99000" algn="ctr" rotWithShape="0">
                    <a:schemeClr val="tx1">
                      <a:lumMod val="50000"/>
                      <a:lumOff val="50000"/>
                    </a:schemeClr>
                  </a:outerShdw>
                </a:effectLst>
                <a:latin typeface="Tahoma" pitchFamily="34" charset="0"/>
                <a:ea typeface="+mj-ea"/>
                <a:cs typeface="+mj-cs"/>
              </a:defRPr>
            </a:lvl1pPr>
            <a:lvl2pPr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200" dirty="0" smtClean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Worksite progress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16165" y="3272408"/>
            <a:ext cx="1847692" cy="461665"/>
          </a:xfrm>
          <a:prstGeom prst="rect">
            <a:avLst/>
          </a:prstGeom>
          <a:solidFill>
            <a:schemeClr val="bg1">
              <a:lumMod val="50000"/>
              <a:alpha val="84000"/>
            </a:schemeClr>
          </a:solidFill>
          <a:ln w="3175">
            <a:solidFill>
              <a:srgbClr val="FFC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r>
              <a:rPr lang="en-US" sz="1400" dirty="0" smtClean="0">
                <a:solidFill>
                  <a:schemeClr val="bg1"/>
                </a:solidFill>
              </a:rPr>
              <a:t>Site Service buildings</a:t>
            </a:r>
          </a:p>
          <a:p>
            <a:r>
              <a:rPr lang="fr-FR" sz="1000" dirty="0" smtClean="0">
                <a:solidFill>
                  <a:schemeClr val="bg1"/>
                </a:solidFill>
              </a:rPr>
              <a:t>         Under construction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888260" y="2521262"/>
            <a:ext cx="2328964" cy="461665"/>
          </a:xfrm>
          <a:prstGeom prst="rect">
            <a:avLst/>
          </a:prstGeom>
          <a:solidFill>
            <a:srgbClr val="92D050">
              <a:alpha val="84000"/>
            </a:srgbClr>
          </a:solidFill>
          <a:ln w="3175">
            <a:solidFill>
              <a:srgbClr val="FFC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r>
              <a:rPr lang="fr-FR" sz="1000" dirty="0" err="1">
                <a:latin typeface="Arial" panose="020B0604020202020204" pitchFamily="34" charset="0"/>
                <a:cs typeface="Arial" panose="020B0604020202020204" pitchFamily="34" charset="0"/>
              </a:rPr>
              <a:t>Preparatory</a:t>
            </a:r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000" dirty="0" err="1">
                <a:latin typeface="Arial" panose="020B0604020202020204" pitchFamily="34" charset="0"/>
                <a:cs typeface="Arial" panose="020B0604020202020204" pitchFamily="34" charset="0"/>
              </a:rPr>
              <a:t>works</a:t>
            </a:r>
            <a:endParaRPr lang="fr-FR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400" dirty="0" err="1" smtClean="0"/>
              <a:t>Magnet</a:t>
            </a:r>
            <a:r>
              <a:rPr lang="fr-FR" sz="1400" dirty="0" smtClean="0"/>
              <a:t> Conversion Power</a:t>
            </a:r>
            <a:endParaRPr lang="en-GB" sz="1400" dirty="0"/>
          </a:p>
        </p:txBody>
      </p:sp>
      <p:sp>
        <p:nvSpPr>
          <p:cNvPr id="45" name="Oval 44"/>
          <p:cNvSpPr/>
          <p:nvPr/>
        </p:nvSpPr>
        <p:spPr>
          <a:xfrm rot="20538876">
            <a:off x="4843951" y="2534718"/>
            <a:ext cx="786695" cy="406712"/>
          </a:xfrm>
          <a:prstGeom prst="ellipse">
            <a:avLst/>
          </a:prstGeom>
          <a:solidFill>
            <a:srgbClr val="92D050">
              <a:alpha val="59000"/>
            </a:srgbClr>
          </a:solidFill>
        </p:spPr>
        <p:txBody>
          <a:bodyPr wrap="square" rtlCol="0" anchor="ctr">
            <a:spAutoFit/>
          </a:bodyPr>
          <a:lstStyle/>
          <a:p>
            <a:pPr algn="ctr"/>
            <a:endParaRPr lang="en-GB" sz="1400" dirty="0" smtClean="0">
              <a:solidFill>
                <a:srgbClr val="FFC000"/>
              </a:solidFill>
            </a:endParaRPr>
          </a:p>
        </p:txBody>
      </p:sp>
      <p:cxnSp>
        <p:nvCxnSpPr>
          <p:cNvPr id="46" name="Straight Arrow Connector 45"/>
          <p:cNvCxnSpPr/>
          <p:nvPr/>
        </p:nvCxnSpPr>
        <p:spPr>
          <a:xfrm flipH="1" flipV="1">
            <a:off x="5467924" y="2704927"/>
            <a:ext cx="1439258" cy="121581"/>
          </a:xfrm>
          <a:prstGeom prst="straightConnector1">
            <a:avLst/>
          </a:prstGeom>
          <a:ln w="254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239938" y="6324600"/>
            <a:ext cx="23459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Courtesy of ITER Organization</a:t>
            </a:r>
            <a:endParaRPr lang="en-US" sz="1400" dirty="0"/>
          </a:p>
        </p:txBody>
      </p:sp>
      <p:sp>
        <p:nvSpPr>
          <p:cNvPr id="48" name="TextBox 47"/>
          <p:cNvSpPr txBox="1"/>
          <p:nvPr/>
        </p:nvSpPr>
        <p:spPr>
          <a:xfrm>
            <a:off x="401851" y="6550223"/>
            <a:ext cx="23459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Courtesy of ITER Organization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14118597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0" y="134380"/>
            <a:ext cx="6553200" cy="838200"/>
          </a:xfrm>
        </p:spPr>
        <p:txBody>
          <a:bodyPr/>
          <a:lstStyle/>
          <a:p>
            <a:r>
              <a:rPr lang="en-US" b="1" i="0" dirty="0" smtClean="0">
                <a:effectLst/>
              </a:rPr>
              <a:t>ITER Site as of July 2016</a:t>
            </a:r>
            <a:endParaRPr lang="en-US" b="1" i="0" dirty="0">
              <a:effectLst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9862" y="6412468"/>
            <a:ext cx="8205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Tokamak Assembly Hall at the right background; tokamak pit in the center foreground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303812"/>
            <a:ext cx="7467600" cy="510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02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09A34-5889-4E16-8BD0-8C9F0C75090B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262014" y="3276600"/>
            <a:ext cx="644214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</a:rPr>
              <a:t>COMMONALITIES BETWEEN FUSION </a:t>
            </a:r>
          </a:p>
          <a:p>
            <a:pPr algn="ctr"/>
            <a:r>
              <a:rPr lang="en-US" sz="3200" b="1" dirty="0" smtClean="0">
                <a:solidFill>
                  <a:srgbClr val="002060"/>
                </a:solidFill>
              </a:rPr>
              <a:t>AND ACCELERATOR SAFETY</a:t>
            </a:r>
            <a:endParaRPr lang="en-US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6025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137160"/>
            <a:ext cx="5943600" cy="838200"/>
          </a:xfrm>
        </p:spPr>
        <p:txBody>
          <a:bodyPr>
            <a:normAutofit fontScale="90000"/>
          </a:bodyPr>
          <a:lstStyle/>
          <a:p>
            <a:r>
              <a:rPr lang="en-US" b="1" i="0" dirty="0" smtClean="0">
                <a:effectLst/>
                <a:latin typeface="+mn-lt"/>
              </a:rPr>
              <a:t>Fusion and Accelerator research shares nearly all of the same safety issues </a:t>
            </a:r>
            <a:endParaRPr lang="en-US" b="1" i="0" dirty="0">
              <a:effectLst/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495800"/>
          </a:xfrm>
        </p:spPr>
        <p:txBody>
          <a:bodyPr>
            <a:normAutofit fontScale="92500"/>
          </a:bodyPr>
          <a:lstStyle/>
          <a:p>
            <a:r>
              <a:rPr lang="en-US" sz="2400" dirty="0" smtClean="0">
                <a:latin typeface="+mn-lt"/>
              </a:rPr>
              <a:t>High Voltage Hazards </a:t>
            </a:r>
            <a:r>
              <a:rPr lang="en-US" sz="2400" b="0" dirty="0" smtClean="0">
                <a:latin typeface="+mn-lt"/>
              </a:rPr>
              <a:t>are inevitable for any system requiring Tesla level magnetic fields (13 T ITER center solenoid, 8.3 T for LHC)</a:t>
            </a:r>
            <a:endParaRPr lang="en-US" sz="2400" dirty="0" smtClean="0">
              <a:latin typeface="+mn-lt"/>
            </a:endParaRPr>
          </a:p>
          <a:p>
            <a:endParaRPr lang="en-US" sz="2400" dirty="0">
              <a:latin typeface="+mn-lt"/>
            </a:endParaRPr>
          </a:p>
          <a:p>
            <a:r>
              <a:rPr lang="en-US" sz="2400" dirty="0" smtClean="0">
                <a:latin typeface="+mn-lt"/>
              </a:rPr>
              <a:t>Arc Blasts </a:t>
            </a:r>
            <a:r>
              <a:rPr lang="en-US" sz="2400" b="0" dirty="0" smtClean="0">
                <a:latin typeface="+mn-lt"/>
              </a:rPr>
              <a:t>have been experienced at both DIII-D and NSTX-U facilities</a:t>
            </a:r>
            <a:endParaRPr lang="en-US" sz="2400" dirty="0" smtClean="0">
              <a:latin typeface="+mn-lt"/>
            </a:endParaRPr>
          </a:p>
          <a:p>
            <a:endParaRPr lang="en-US" sz="2400" b="0" dirty="0">
              <a:latin typeface="+mn-lt"/>
            </a:endParaRPr>
          </a:p>
          <a:p>
            <a:r>
              <a:rPr lang="en-US" sz="2400" dirty="0" smtClean="0">
                <a:latin typeface="+mn-lt"/>
              </a:rPr>
              <a:t>Radiation </a:t>
            </a:r>
            <a:r>
              <a:rPr lang="en-US" sz="2400" b="0" dirty="0" smtClean="0">
                <a:latin typeface="+mn-lt"/>
              </a:rPr>
              <a:t>hazards are present as fusion reactions generate neutrons</a:t>
            </a:r>
          </a:p>
          <a:p>
            <a:pPr marL="457200" lvl="1" indent="0">
              <a:buNone/>
            </a:pPr>
            <a:endParaRPr lang="en-US" sz="2800" dirty="0" smtClean="0">
              <a:latin typeface="+mn-lt"/>
            </a:endParaRPr>
          </a:p>
          <a:p>
            <a:r>
              <a:rPr lang="en-US" sz="2400" dirty="0" smtClean="0">
                <a:latin typeface="+mn-lt"/>
              </a:rPr>
              <a:t>Confined spaces </a:t>
            </a:r>
            <a:r>
              <a:rPr lang="en-US" sz="2400" b="0" dirty="0" smtClean="0">
                <a:latin typeface="+mn-lt"/>
              </a:rPr>
              <a:t>are inherent to any toroidal confinement device, whether meters of kilometers in length</a:t>
            </a:r>
          </a:p>
          <a:p>
            <a:pPr marL="0" indent="0">
              <a:buNone/>
            </a:pPr>
            <a:endParaRPr lang="en-US" sz="2400" b="0" dirty="0" smtClean="0">
              <a:latin typeface="+mn-lt"/>
            </a:endParaRPr>
          </a:p>
          <a:p>
            <a:pPr marL="0" indent="0">
              <a:buNone/>
            </a:pPr>
            <a:r>
              <a:rPr lang="en-US" sz="2400" dirty="0" err="1" smtClean="0">
                <a:latin typeface="+mn-lt"/>
              </a:rPr>
              <a:t>etc</a:t>
            </a:r>
            <a:r>
              <a:rPr lang="en-US" sz="2400" dirty="0" smtClean="0">
                <a:latin typeface="+mn-lt"/>
              </a:rPr>
              <a:t>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09A34-5889-4E16-8BD0-8C9F0C75090B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3900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09A34-5889-4E16-8BD0-8C9F0C75090B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51" y="1143000"/>
            <a:ext cx="8001949" cy="535286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371951"/>
            <a:ext cx="2971800" cy="1447800"/>
          </a:xfrm>
          <a:solidFill>
            <a:schemeClr val="tx1">
              <a:alpha val="6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en-US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MIT’s </a:t>
            </a:r>
            <a:r>
              <a:rPr lang="en-US" sz="1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Alcator</a:t>
            </a:r>
            <a:r>
              <a:rPr 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C-mod </a:t>
            </a:r>
          </a:p>
          <a:p>
            <a:pPr algn="l"/>
            <a:endParaRPr lang="en-US" sz="1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fusion confined space </a:t>
            </a:r>
            <a:r>
              <a:rPr lang="en-US" sz="1800" b="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claustrophobia is not an option</a:t>
            </a:r>
          </a:p>
        </p:txBody>
      </p:sp>
    </p:spTree>
    <p:extLst>
      <p:ext uri="{BB962C8B-B14F-4D97-AF65-F5344CB8AC3E}">
        <p14:creationId xmlns:p14="http://schemas.microsoft.com/office/powerpoint/2010/main" val="22125937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09A34-5889-4E16-8BD0-8C9F0C75090B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971800" y="3276600"/>
            <a:ext cx="26212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>WHY FUSION?</a:t>
            </a:r>
            <a:endParaRPr lang="en-US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18243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16675"/>
            <a:ext cx="2133600" cy="365125"/>
          </a:xfrm>
        </p:spPr>
        <p:txBody>
          <a:bodyPr/>
          <a:lstStyle/>
          <a:p>
            <a:fld id="{8274E5B4-D27C-9346-BCE7-FA7EB5913382}" type="slidenum">
              <a:rPr lang="en-US" smtClean="0"/>
              <a:t>20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52400" y="4872841"/>
            <a:ext cx="5181600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ITER Central solenoid fabrication facility at General Atomics in Poway, California </a:t>
            </a:r>
          </a:p>
          <a:p>
            <a:endParaRPr lang="en-US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Heavy lifting crane hazards</a:t>
            </a: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Electrical hazards during eventual testing</a:t>
            </a:r>
          </a:p>
          <a:p>
            <a:pPr>
              <a:spcBef>
                <a:spcPts val="600"/>
              </a:spcBef>
            </a:pP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76746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388" y="0"/>
            <a:ext cx="92487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8936" y="1905000"/>
            <a:ext cx="1981199" cy="3276600"/>
          </a:xfrm>
        </p:spPr>
        <p:txBody>
          <a:bodyPr>
            <a:normAutofit/>
          </a:bodyPr>
          <a:lstStyle/>
          <a:p>
            <a:pPr marL="192024" indent="-192024">
              <a:spcBef>
                <a:spcPts val="300"/>
              </a:spcBef>
            </a:pPr>
            <a:r>
              <a:rPr lang="en-US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HV substation transformers</a:t>
            </a:r>
          </a:p>
          <a:p>
            <a:pPr marL="192024" indent="-192024">
              <a:spcBef>
                <a:spcPts val="300"/>
              </a:spcBef>
            </a:pPr>
            <a:endParaRPr lang="en-US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92024" indent="-192024">
              <a:spcBef>
                <a:spcPts val="300"/>
              </a:spcBef>
            </a:pPr>
            <a:r>
              <a:rPr lang="en-US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22 kV: switchgear</a:t>
            </a:r>
          </a:p>
          <a:p>
            <a:pPr marL="192024" indent="-192024">
              <a:spcBef>
                <a:spcPts val="300"/>
              </a:spcBef>
            </a:pPr>
            <a:endParaRPr lang="en-US" sz="1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92024" indent="-192024">
              <a:spcBef>
                <a:spcPts val="300"/>
              </a:spcBef>
            </a:pPr>
            <a:r>
              <a:rPr 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6.6 kV switchgear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4E5B4-D27C-9346-BCE7-FA7EB5913382}" type="slidenum">
              <a:rPr lang="en-US" smtClean="0">
                <a:latin typeface="Arial"/>
                <a:cs typeface="Arial"/>
              </a:rPr>
              <a:t>21</a:t>
            </a:fld>
            <a:endParaRPr lang="en-US">
              <a:latin typeface="Arial"/>
              <a:cs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90500" y="152400"/>
            <a:ext cx="1904999" cy="5247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Two 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ITER high 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voltage substation 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transformers</a:t>
            </a:r>
          </a:p>
          <a:p>
            <a:pPr lvl="0"/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  <a:p>
            <a:pPr lvl="0"/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  <a:p>
            <a:pPr lvl="0"/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  <a:p>
            <a:pPr lvl="0"/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  <a:p>
            <a:pPr lvl="0"/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  <a:p>
            <a:pPr lvl="0"/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  <a:p>
            <a:pPr lvl="0"/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  <a:p>
            <a:pPr lvl="0"/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  <a:p>
            <a:pPr lvl="0"/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  <a:p>
            <a:pPr lvl="0"/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  <a:p>
            <a:pPr lvl="0"/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  <a:p>
            <a:pPr lvl="0"/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  <a:p>
            <a:pPr lvl="0"/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  <a:p>
            <a:pPr lvl="0"/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  <a:p>
            <a:pPr lvl="0" algn="r"/>
            <a:r>
              <a:rPr lang="en-US" sz="1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Photo</a:t>
            </a:r>
            <a:r>
              <a:rPr lang="en-US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: HHI</a:t>
            </a:r>
          </a:p>
        </p:txBody>
      </p:sp>
    </p:spTree>
    <p:extLst>
      <p:ext uri="{BB962C8B-B14F-4D97-AF65-F5344CB8AC3E}">
        <p14:creationId xmlns:p14="http://schemas.microsoft.com/office/powerpoint/2010/main" val="118311342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09A34-5889-4E16-8BD0-8C9F0C75090B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4098" name="Picture 2" descr="http://hdwallpapersbase.com/wp-content/uploads/2012/10/the-sun-wallpaper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424048" y="772180"/>
            <a:ext cx="4152900" cy="340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Links for more information:</a:t>
            </a:r>
          </a:p>
          <a:p>
            <a:pPr>
              <a:spcAft>
                <a:spcPts val="600"/>
              </a:spcAft>
            </a:pP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http://science.energy.gov/fes/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Aft>
                <a:spcPts val="600"/>
              </a:spcAft>
            </a:pP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https://burningplasma.org</a:t>
            </a:r>
          </a:p>
          <a:p>
            <a:pPr>
              <a:spcAft>
                <a:spcPts val="600"/>
              </a:spcAft>
            </a:pPr>
            <a:endParaRPr lang="en-US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Aft>
                <a:spcPts val="600"/>
              </a:spcAft>
            </a:pP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Aft>
                <a:spcPts val="600"/>
              </a:spcAft>
            </a:pPr>
            <a:endParaRPr lang="en-US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Aft>
                <a:spcPts val="600"/>
              </a:spcAft>
            </a:pP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Aft>
                <a:spcPts val="600"/>
              </a:spcAft>
            </a:pPr>
            <a:endParaRPr lang="en-US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741" y="5562040"/>
            <a:ext cx="3061495" cy="991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5220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137160"/>
            <a:ext cx="6553200" cy="838200"/>
          </a:xfrm>
        </p:spPr>
        <p:txBody>
          <a:bodyPr>
            <a:normAutofit/>
          </a:bodyPr>
          <a:lstStyle/>
          <a:p>
            <a:r>
              <a:rPr lang="en-US" b="1" i="0" dirty="0" smtClean="0">
                <a:effectLst/>
                <a:latin typeface="+mn-lt"/>
              </a:rPr>
              <a:t>Energy challenge for 21</a:t>
            </a:r>
            <a:r>
              <a:rPr lang="en-US" b="1" i="0" baseline="30000" dirty="0" smtClean="0">
                <a:effectLst/>
                <a:latin typeface="+mn-lt"/>
              </a:rPr>
              <a:t>st</a:t>
            </a:r>
            <a:r>
              <a:rPr lang="en-US" b="1" i="0" dirty="0" smtClean="0">
                <a:effectLst/>
                <a:latin typeface="+mn-lt"/>
              </a:rPr>
              <a:t> century</a:t>
            </a:r>
            <a:endParaRPr lang="en-US" b="1" i="0" dirty="0">
              <a:effectLst/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495800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>
                <a:latin typeface="+mn-lt"/>
              </a:rPr>
              <a:t>Energy is critical </a:t>
            </a:r>
            <a:r>
              <a:rPr lang="en-US" sz="2400" b="0" dirty="0" smtClean="0">
                <a:latin typeface="+mn-lt"/>
              </a:rPr>
              <a:t>for economic competitiveness, transportation, standard of living, health, environment, technological innovation, and national security</a:t>
            </a:r>
          </a:p>
          <a:p>
            <a:endParaRPr lang="en-US" sz="2400" b="0" dirty="0">
              <a:latin typeface="+mn-lt"/>
            </a:endParaRPr>
          </a:p>
          <a:p>
            <a:r>
              <a:rPr lang="en-US" sz="2400" dirty="0" smtClean="0">
                <a:latin typeface="+mn-lt"/>
              </a:rPr>
              <a:t>World energy use </a:t>
            </a:r>
            <a:r>
              <a:rPr lang="en-US" sz="2400" b="0" dirty="0" smtClean="0">
                <a:latin typeface="+mn-lt"/>
              </a:rPr>
              <a:t>will likely double by 2045</a:t>
            </a:r>
          </a:p>
          <a:p>
            <a:pPr marL="457200" lvl="1" indent="0">
              <a:buNone/>
            </a:pPr>
            <a:endParaRPr lang="en-US" sz="2800" dirty="0" smtClean="0">
              <a:latin typeface="+mn-lt"/>
            </a:endParaRPr>
          </a:p>
          <a:p>
            <a:r>
              <a:rPr lang="en-US" sz="2400" dirty="0" smtClean="0">
                <a:latin typeface="+mn-lt"/>
              </a:rPr>
              <a:t>Continued reliance on fossil fuels </a:t>
            </a:r>
            <a:r>
              <a:rPr lang="en-US" sz="2400" b="0" dirty="0" smtClean="0">
                <a:latin typeface="+mn-lt"/>
              </a:rPr>
              <a:t>will cause unacceptable impacts on the atmosphere and climate</a:t>
            </a:r>
          </a:p>
          <a:p>
            <a:pPr marL="0" indent="0">
              <a:buNone/>
            </a:pPr>
            <a:endParaRPr lang="en-US" sz="2400" b="0" dirty="0" smtClean="0">
              <a:latin typeface="+mn-lt"/>
            </a:endParaRPr>
          </a:p>
          <a:p>
            <a:r>
              <a:rPr lang="en-US" sz="2400" dirty="0" smtClean="0">
                <a:latin typeface="+mn-lt"/>
              </a:rPr>
              <a:t>Serious R&amp;D programs </a:t>
            </a:r>
            <a:r>
              <a:rPr lang="en-US" sz="2400" b="0" dirty="0" smtClean="0">
                <a:latin typeface="+mn-lt"/>
              </a:rPr>
              <a:t>are needed to find alternative sources of energy</a:t>
            </a:r>
          </a:p>
          <a:p>
            <a:pPr marL="685800" lvl="2"/>
            <a:r>
              <a:rPr lang="en-US" dirty="0" smtClean="0">
                <a:latin typeface="+mn-lt"/>
              </a:rPr>
              <a:t>Present research investment is small, compared to the $3 trillion world energy market</a:t>
            </a:r>
            <a:endParaRPr lang="en-US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09A34-5889-4E16-8BD0-8C9F0C75090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53216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AB768-0099-4AB3-B117-1697D5B09CBE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033" name="Picture 9" descr="Map Pin Clip 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52888" y="-26052463"/>
            <a:ext cx="185737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608"/>
            <a:ext cx="9144000" cy="6697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8101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137160"/>
            <a:ext cx="6553200" cy="838200"/>
          </a:xfrm>
        </p:spPr>
        <p:txBody>
          <a:bodyPr/>
          <a:lstStyle/>
          <a:p>
            <a:r>
              <a:rPr lang="en-US" b="1" i="0" dirty="0" smtClean="0">
                <a:effectLst/>
                <a:latin typeface="+mn-lt"/>
              </a:rPr>
              <a:t>Disparity of energy output</a:t>
            </a:r>
            <a:endParaRPr lang="en-US" b="1" i="0" dirty="0">
              <a:effectLst/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09A34-5889-4E16-8BD0-8C9F0C75090B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5" name="Picture 103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69988"/>
            <a:ext cx="7975600" cy="553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5416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09A34-5889-4E16-8BD0-8C9F0C75090B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5" name="Picture 4" descr="denv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274638"/>
            <a:ext cx="82296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Advantages of Fusion</a:t>
            </a:r>
            <a:endParaRPr lang="en-US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395369"/>
            <a:ext cx="6781800" cy="2419687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57200" y="1547769"/>
            <a:ext cx="5943600" cy="2451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000"/>
              </a:spcAft>
              <a:buFont typeface="Arial" pitchFamily="34" charset="0"/>
              <a:buChar char="•"/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Potential for large scale energy generation</a:t>
            </a:r>
          </a:p>
          <a:p>
            <a:pPr marL="285750" indent="-285750">
              <a:spcAft>
                <a:spcPts val="1000"/>
              </a:spcAft>
              <a:buFont typeface="Arial" pitchFamily="34" charset="0"/>
              <a:buChar char="•"/>
            </a:pPr>
            <a:r>
              <a:rPr lang="en-US" sz="2000" b="1" dirty="0">
                <a:latin typeface="Arial" pitchFamily="34" charset="0"/>
                <a:cs typeface="Arial" pitchFamily="34" charset="0"/>
              </a:rPr>
              <a:t>Plentiful fuel around the globe</a:t>
            </a:r>
          </a:p>
          <a:p>
            <a:pPr marL="285750" indent="-285750">
              <a:spcAft>
                <a:spcPts val="1000"/>
              </a:spcAft>
              <a:buFont typeface="Arial" pitchFamily="34" charset="0"/>
              <a:buChar char="•"/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No carbon or acid rain-producing emissions</a:t>
            </a:r>
          </a:p>
          <a:p>
            <a:pPr marL="285750" indent="-285750">
              <a:spcAft>
                <a:spcPts val="1000"/>
              </a:spcAft>
              <a:buFont typeface="Arial" pitchFamily="34" charset="0"/>
              <a:buChar char="•"/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No long-lived radioactive waste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No potential for melt-down or catastrophe</a:t>
            </a:r>
          </a:p>
          <a:p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22063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9400" y="266700"/>
            <a:ext cx="6227545" cy="571500"/>
          </a:xfrm>
        </p:spPr>
        <p:txBody>
          <a:bodyPr>
            <a:noAutofit/>
          </a:bodyPr>
          <a:lstStyle/>
          <a:p>
            <a:r>
              <a:rPr lang="en-US" b="1" i="0" dirty="0" smtClean="0">
                <a:effectLst/>
                <a:latin typeface="+mn-lt"/>
              </a:rPr>
              <a:t>Progress in the fusion “triple product”  </a:t>
            </a:r>
            <a:br>
              <a:rPr lang="en-US" b="1" i="0" dirty="0" smtClean="0">
                <a:effectLst/>
                <a:latin typeface="+mn-lt"/>
              </a:rPr>
            </a:br>
            <a:r>
              <a:rPr lang="en-US" b="1" i="0" dirty="0" smtClean="0">
                <a:effectLst/>
                <a:latin typeface="+mn-lt"/>
              </a:rPr>
              <a:t>has been significant</a:t>
            </a:r>
            <a:endParaRPr lang="en-US" b="1" i="0" dirty="0">
              <a:effectLst/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599289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>
                <a:solidFill>
                  <a:srgbClr val="FF0000"/>
                </a:solidFill>
              </a:rPr>
              <a:t>10,000-fold increase in 30 years, another factor of 6 for a power plant</a:t>
            </a:r>
            <a:endParaRPr lang="en-US" sz="2400" i="1" dirty="0">
              <a:solidFill>
                <a:srgbClr val="FF0000"/>
              </a:solidFill>
            </a:endParaRPr>
          </a:p>
        </p:txBody>
      </p:sp>
      <p:sp>
        <p:nvSpPr>
          <p:cNvPr id="8" name="Text Box 26"/>
          <p:cNvSpPr txBox="1">
            <a:spLocks noChangeArrowheads="1"/>
          </p:cNvSpPr>
          <p:nvPr/>
        </p:nvSpPr>
        <p:spPr bwMode="auto">
          <a:xfrm>
            <a:off x="908192" y="2895600"/>
            <a:ext cx="16002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dirty="0">
                <a:solidFill>
                  <a:srgbClr val="180ABF"/>
                </a:solidFill>
              </a:rPr>
              <a:t>nT</a:t>
            </a:r>
            <a:r>
              <a:rPr lang="en-US" sz="4800" dirty="0">
                <a:solidFill>
                  <a:srgbClr val="180ABF"/>
                </a:solidFill>
                <a:sym typeface="Symbol" charset="2"/>
              </a:rPr>
              <a:t></a:t>
            </a:r>
            <a:endParaRPr lang="en-US" dirty="0"/>
          </a:p>
          <a:p>
            <a:pPr>
              <a:spcBef>
                <a:spcPct val="50000"/>
              </a:spcBef>
            </a:pPr>
            <a:endParaRPr lang="en-US" dirty="0"/>
          </a:p>
        </p:txBody>
      </p:sp>
      <p:sp>
        <p:nvSpPr>
          <p:cNvPr id="9" name="Text Box 27"/>
          <p:cNvSpPr txBox="1">
            <a:spLocks noChangeArrowheads="1"/>
          </p:cNvSpPr>
          <p:nvPr/>
        </p:nvSpPr>
        <p:spPr bwMode="auto">
          <a:xfrm>
            <a:off x="346784" y="1586805"/>
            <a:ext cx="264212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/>
              <a:t>fusion triple product</a:t>
            </a:r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47639" y="3880829"/>
            <a:ext cx="11049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F</a:t>
            </a:r>
            <a:r>
              <a:rPr lang="en-US" sz="1400" dirty="0" smtClean="0"/>
              <a:t>usion fuel density: “need a lot of collisions per unit time”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1277525" y="4253531"/>
            <a:ext cx="121337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Fusion fuel temperature: “nuclei need hard, fast collisions for any fusion to happen”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2276669" y="2703409"/>
            <a:ext cx="121337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Confinement time: “Plasma needs to hang on to fusion heat to make more fusion happen”</a:t>
            </a:r>
            <a:endParaRPr lang="en-US" sz="1400" dirty="0"/>
          </a:p>
        </p:txBody>
      </p:sp>
      <p:cxnSp>
        <p:nvCxnSpPr>
          <p:cNvPr id="12" name="Straight Arrow Connector 11"/>
          <p:cNvCxnSpPr>
            <a:stCxn id="3" idx="0"/>
          </p:cNvCxnSpPr>
          <p:nvPr/>
        </p:nvCxnSpPr>
        <p:spPr>
          <a:xfrm flipV="1">
            <a:off x="600089" y="3576029"/>
            <a:ext cx="411717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0" idx="0"/>
          </p:cNvCxnSpPr>
          <p:nvPr/>
        </p:nvCxnSpPr>
        <p:spPr>
          <a:xfrm flipH="1" flipV="1">
            <a:off x="1441593" y="3600901"/>
            <a:ext cx="442620" cy="65263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1873129" y="3200400"/>
            <a:ext cx="482863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" descr="http://i.imgur.com/BN0pz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4262" y="1434240"/>
            <a:ext cx="5357337" cy="44331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2398167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09A34-5889-4E16-8BD0-8C9F0C75090B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262014" y="3276600"/>
            <a:ext cx="66627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>WHAT IS THE U.S. FUSION PROGRAM?</a:t>
            </a:r>
            <a:endParaRPr lang="en-US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809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AB768-0099-4AB3-B117-1697D5B09CBE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667000" y="0"/>
            <a:ext cx="6400800" cy="952500"/>
          </a:xfrm>
        </p:spPr>
        <p:txBody>
          <a:bodyPr>
            <a:noAutofit/>
          </a:bodyPr>
          <a:lstStyle/>
          <a:p>
            <a:r>
              <a:rPr lang="en-US" sz="2400" b="1" i="0" dirty="0" smtClean="0">
                <a:effectLst/>
              </a:rPr>
              <a:t>U.S. Fusion Energy Sciences program </a:t>
            </a:r>
            <a:r>
              <a:rPr lang="en-US" sz="2400" b="1" i="0" dirty="0">
                <a:effectLst/>
              </a:rPr>
              <a:t>s</a:t>
            </a:r>
            <a:r>
              <a:rPr lang="en-US" sz="2400" b="1" i="0" dirty="0" smtClean="0">
                <a:effectLst/>
              </a:rPr>
              <a:t>upports both fusion and plasma </a:t>
            </a:r>
            <a:r>
              <a:rPr lang="en-US" sz="2400" b="1" i="0" dirty="0">
                <a:effectLst/>
              </a:rPr>
              <a:t>s</a:t>
            </a:r>
            <a:r>
              <a:rPr lang="en-US" sz="2400" b="1" i="0" dirty="0" smtClean="0">
                <a:effectLst/>
              </a:rPr>
              <a:t>cience</a:t>
            </a:r>
            <a:endParaRPr lang="en-US" sz="2400" b="1" i="0" dirty="0">
              <a:effectLst/>
            </a:endParaRPr>
          </a:p>
        </p:txBody>
      </p:sp>
      <p:pic>
        <p:nvPicPr>
          <p:cNvPr id="1030" name="Picture 6" descr=" Nasa Earth At Night 10 10 Hd Wallpaper  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00"/>
            <a:ext cx="9144000" cy="590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Map Pin Clip A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52888" y="-26052463"/>
            <a:ext cx="185737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4495771" y="2946975"/>
            <a:ext cx="4495829" cy="3682426"/>
          </a:xfrm>
          <a:prstGeom prst="roundRect">
            <a:avLst>
              <a:gd name="adj" fmla="val 7515"/>
            </a:avLst>
          </a:prstGeom>
          <a:solidFill>
            <a:schemeClr val="tx2">
              <a:lumMod val="20000"/>
              <a:lumOff val="80000"/>
            </a:schemeClr>
          </a:solidFill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 Box 25"/>
          <p:cNvSpPr txBox="1">
            <a:spLocks noChangeArrowheads="1"/>
          </p:cNvSpPr>
          <p:nvPr/>
        </p:nvSpPr>
        <p:spPr bwMode="auto">
          <a:xfrm>
            <a:off x="4495771" y="2971800"/>
            <a:ext cx="4495829" cy="3600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Wingdings" pitchFamily="2" charset="2"/>
              <a:buChar char="§"/>
            </a:pPr>
            <a:r>
              <a:rPr lang="en-US" b="0" dirty="0" smtClean="0">
                <a:cs typeface="Arial" pitchFamily="34" charset="0"/>
              </a:rPr>
              <a:t>Advance the fundamental science of magnetically confined plasmas for fusion energy</a:t>
            </a:r>
          </a:p>
          <a:p>
            <a:pPr marL="285750" indent="-285750">
              <a:spcAft>
                <a:spcPts val="1200"/>
              </a:spcAft>
              <a:buFont typeface="Wingdings" pitchFamily="2" charset="2"/>
              <a:buChar char="§"/>
            </a:pPr>
            <a:r>
              <a:rPr lang="en-US" b="0" dirty="0" smtClean="0">
                <a:cs typeface="Arial" pitchFamily="34" charset="0"/>
              </a:rPr>
              <a:t>Pursue scientific opportunities and grand challenges in high energy density plasma science</a:t>
            </a:r>
          </a:p>
          <a:p>
            <a:pPr marL="285750" indent="-285750">
              <a:spcAft>
                <a:spcPts val="1200"/>
              </a:spcAft>
              <a:buFont typeface="Wingdings" pitchFamily="2" charset="2"/>
              <a:buChar char="§"/>
            </a:pPr>
            <a:r>
              <a:rPr lang="en-US" b="0" dirty="0" smtClean="0">
                <a:cs typeface="Arial" pitchFamily="34" charset="0"/>
              </a:rPr>
              <a:t>Support the development of the scientific understanding required to design and deploy fusion materials</a:t>
            </a:r>
          </a:p>
          <a:p>
            <a:pPr marL="285750" indent="-285750">
              <a:spcAft>
                <a:spcPts val="1200"/>
              </a:spcAft>
              <a:buFont typeface="Wingdings" pitchFamily="2" charset="2"/>
              <a:buChar char="§"/>
            </a:pPr>
            <a:r>
              <a:rPr lang="en-US" b="0" dirty="0" smtClean="0">
                <a:cs typeface="Arial" pitchFamily="34" charset="0"/>
              </a:rPr>
              <a:t>Increase the fundamental understanding of plasma science beyond burning plasmas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154305" y="2362200"/>
            <a:ext cx="317875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Objectives</a:t>
            </a:r>
            <a:endParaRPr lang="en-US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52400" y="3820252"/>
            <a:ext cx="4114800" cy="2809148"/>
          </a:xfrm>
          <a:prstGeom prst="roundRect">
            <a:avLst>
              <a:gd name="adj" fmla="val 7515"/>
            </a:avLst>
          </a:prstGeom>
          <a:solidFill>
            <a:schemeClr val="tx2">
              <a:lumMod val="20000"/>
              <a:lumOff val="80000"/>
            </a:schemeClr>
          </a:solidFill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smtClean="0">
                <a:solidFill>
                  <a:schemeClr val="tx1"/>
                </a:solidFill>
              </a:rPr>
              <a:t>The </a:t>
            </a:r>
            <a:r>
              <a:rPr lang="en-US" dirty="0">
                <a:solidFill>
                  <a:schemeClr val="tx1"/>
                </a:solidFill>
              </a:rPr>
              <a:t>mission of the </a:t>
            </a:r>
            <a:r>
              <a:rPr lang="en-US" dirty="0" smtClean="0">
                <a:solidFill>
                  <a:schemeClr val="tx1"/>
                </a:solidFill>
              </a:rPr>
              <a:t>U.S. Fusion </a:t>
            </a:r>
            <a:r>
              <a:rPr lang="en-US" dirty="0">
                <a:solidFill>
                  <a:schemeClr val="tx1"/>
                </a:solidFill>
              </a:rPr>
              <a:t>Energy Sciences (FES) program is to expand the fundamental understanding of matter at very high temperatures and densities and to build the scientific foundations needed to develop a fusion energy source. This is accomplished by the study of the plasma state and its interactions with its surroundings.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09600" y="3225225"/>
            <a:ext cx="317875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Mission</a:t>
            </a:r>
            <a:endParaRPr lang="en-US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9846883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21821</TotalTime>
  <Words>1093</Words>
  <Application>Microsoft Office PowerPoint</Application>
  <PresentationFormat>On-screen Show (4:3)</PresentationFormat>
  <Paragraphs>245</Paragraphs>
  <Slides>22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Symbol</vt:lpstr>
      <vt:lpstr>Wingdings</vt:lpstr>
      <vt:lpstr>Office Theme</vt:lpstr>
      <vt:lpstr>1_Office Theme</vt:lpstr>
      <vt:lpstr>Safety Issues for Fusion Research</vt:lpstr>
      <vt:lpstr>PowerPoint Presentation</vt:lpstr>
      <vt:lpstr>Energy challenge for 21st century</vt:lpstr>
      <vt:lpstr>PowerPoint Presentation</vt:lpstr>
      <vt:lpstr>Disparity of energy output</vt:lpstr>
      <vt:lpstr>PowerPoint Presentation</vt:lpstr>
      <vt:lpstr>Progress in the fusion “triple product”   has been significant</vt:lpstr>
      <vt:lpstr>PowerPoint Presentation</vt:lpstr>
      <vt:lpstr>U.S. Fusion Energy Sciences program supports both fusion and plasma science</vt:lpstr>
      <vt:lpstr>U.S. Fusion Energy Sciences:  snapshot</vt:lpstr>
      <vt:lpstr>U.S. Fusion Energy Sciences:  snapshot</vt:lpstr>
      <vt:lpstr>Major facilities DIII-D and NSTX-U</vt:lpstr>
      <vt:lpstr>ITER is the next frontier</vt:lpstr>
      <vt:lpstr>ITER Site</vt:lpstr>
      <vt:lpstr>PowerPoint Presentation</vt:lpstr>
      <vt:lpstr>ITER Site as of July 2016</vt:lpstr>
      <vt:lpstr>PowerPoint Presentation</vt:lpstr>
      <vt:lpstr>Fusion and Accelerator research shares nearly all of the same safety issues </vt:lpstr>
      <vt:lpstr>PowerPoint Presentation</vt:lpstr>
      <vt:lpstr>PowerPoint Presentation</vt:lpstr>
      <vt:lpstr>PowerPoint Presentation</vt:lpstr>
      <vt:lpstr>PowerPoint Presentation</vt:lpstr>
    </vt:vector>
  </TitlesOfParts>
  <Company>US Department of Energy (SC)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Balancing Act: The FES High Energy Density Laboratory Plasma Science Program</dc:title>
  <dc:creator>Finnegan</dc:creator>
  <cp:lastModifiedBy>King, Josh</cp:lastModifiedBy>
  <cp:revision>1578</cp:revision>
  <cp:lastPrinted>2016-09-07T13:03:02Z</cp:lastPrinted>
  <dcterms:created xsi:type="dcterms:W3CDTF">2013-07-22T03:11:53Z</dcterms:created>
  <dcterms:modified xsi:type="dcterms:W3CDTF">2016-09-08T17:09:10Z</dcterms:modified>
</cp:coreProperties>
</file>