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6"/>
  </p:notesMasterIdLst>
  <p:sldIdLst>
    <p:sldId id="256" r:id="rId2"/>
    <p:sldId id="258" r:id="rId3"/>
    <p:sldId id="257" r:id="rId4"/>
    <p:sldId id="261" r:id="rId5"/>
    <p:sldId id="262" r:id="rId6"/>
    <p:sldId id="269" r:id="rId7"/>
    <p:sldId id="263" r:id="rId8"/>
    <p:sldId id="260" r:id="rId9"/>
    <p:sldId id="264" r:id="rId10"/>
    <p:sldId id="265" r:id="rId11"/>
    <p:sldId id="266" r:id="rId12"/>
    <p:sldId id="268" r:id="rId13"/>
    <p:sldId id="271"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282"/>
    <a:srgbClr val="0B387C"/>
    <a:srgbClr val="0055A0"/>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6" autoAdjust="0"/>
    <p:restoredTop sz="76694" autoAdjust="0"/>
  </p:normalViewPr>
  <p:slideViewPr>
    <p:cSldViewPr snapToGrid="0" snapToObjects="1">
      <p:cViewPr varScale="1">
        <p:scale>
          <a:sx n="84" d="100"/>
          <a:sy n="84" d="100"/>
        </p:scale>
        <p:origin x="-688" y="-1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Eloy/cernbox/GS-AIS-PM%20Shared/Impact/IMWG/Safety%20WG/Stats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Eloy/cernbox/GS-AIS-PM%20Shared/Impact/IMWG/Safety%20WG/Stats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'Dose Reports'!$E$18</c:f>
              <c:strCache>
                <c:ptCount val="1"/>
                <c:pt idx="0">
                  <c:v>2015</c:v>
                </c:pt>
              </c:strCache>
            </c:strRef>
          </c:tx>
          <c:spPr>
            <a:solidFill>
              <a:srgbClr val="0000FF"/>
            </a:solidFill>
            <a:ln>
              <a:noFill/>
            </a:ln>
            <a:effectLst/>
          </c:spPr>
          <c:invertIfNegative val="0"/>
          <c:cat>
            <c:strRef>
              <c:f>'Dose Reports'!$B$19:$B$30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'Dose Reports'!$E$19:$E$30</c:f>
              <c:numCache>
                <c:formatCode>General</c:formatCode>
                <c:ptCount val="12"/>
                <c:pt idx="0">
                  <c:v>663.0</c:v>
                </c:pt>
                <c:pt idx="1">
                  <c:v>292.0</c:v>
                </c:pt>
                <c:pt idx="2">
                  <c:v>327.0</c:v>
                </c:pt>
                <c:pt idx="3">
                  <c:v>192.0</c:v>
                </c:pt>
                <c:pt idx="4">
                  <c:v>201.0</c:v>
                </c:pt>
                <c:pt idx="5">
                  <c:v>415.0</c:v>
                </c:pt>
                <c:pt idx="6">
                  <c:v>141.0</c:v>
                </c:pt>
                <c:pt idx="7">
                  <c:v>168.0</c:v>
                </c:pt>
                <c:pt idx="8">
                  <c:v>335.0</c:v>
                </c:pt>
                <c:pt idx="9">
                  <c:v>273.0</c:v>
                </c:pt>
                <c:pt idx="10">
                  <c:v>106.0</c:v>
                </c:pt>
                <c:pt idx="11">
                  <c:v>72.0</c:v>
                </c:pt>
              </c:numCache>
            </c:numRef>
          </c:val>
        </c:ser>
        <c:dLbls>
          <c:showLegendKey val="0"/>
          <c:showVal val="0"/>
          <c:showCatName val="0"/>
          <c:showSerName val="0"/>
          <c:showPercent val="0"/>
          <c:showBubbleSize val="0"/>
        </c:dLbls>
        <c:gapWidth val="150"/>
        <c:axId val="-2129321256"/>
        <c:axId val="-2129317656"/>
      </c:barChart>
      <c:lineChart>
        <c:grouping val="standard"/>
        <c:varyColors val="0"/>
        <c:ser>
          <c:idx val="1"/>
          <c:order val="1"/>
          <c:tx>
            <c:strRef>
              <c:f>'Dose Reports'!$F$18</c:f>
              <c:strCache>
                <c:ptCount val="1"/>
                <c:pt idx="0">
                  <c:v>Cumulative 2015</c:v>
                </c:pt>
              </c:strCache>
            </c:strRef>
          </c:tx>
          <c:spPr>
            <a:ln w="28575" cap="rnd">
              <a:solidFill>
                <a:srgbClr val="008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'Dose Reports'!$B$19:$B$30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'Dose Reports'!$F$19:$F$30</c:f>
              <c:numCache>
                <c:formatCode>General</c:formatCode>
                <c:ptCount val="12"/>
                <c:pt idx="0">
                  <c:v>663.0</c:v>
                </c:pt>
                <c:pt idx="1">
                  <c:v>955.0</c:v>
                </c:pt>
                <c:pt idx="2">
                  <c:v>1282.0</c:v>
                </c:pt>
                <c:pt idx="3">
                  <c:v>1474.0</c:v>
                </c:pt>
                <c:pt idx="4">
                  <c:v>1675.0</c:v>
                </c:pt>
                <c:pt idx="5">
                  <c:v>2090.0</c:v>
                </c:pt>
                <c:pt idx="6">
                  <c:v>2231.0</c:v>
                </c:pt>
                <c:pt idx="7">
                  <c:v>2399.0</c:v>
                </c:pt>
                <c:pt idx="8">
                  <c:v>2734.0</c:v>
                </c:pt>
                <c:pt idx="9">
                  <c:v>3007.0</c:v>
                </c:pt>
                <c:pt idx="10">
                  <c:v>3113.0</c:v>
                </c:pt>
                <c:pt idx="11">
                  <c:v>3185.0</c:v>
                </c:pt>
              </c:numCache>
            </c:numRef>
          </c:val>
          <c:smooth val="0"/>
        </c:ser>
        <c:ser>
          <c:idx val="2"/>
          <c:order val="2"/>
          <c:tx>
            <c:strRef>
              <c:f>'Dose Reports'!$D$18</c:f>
              <c:strCache>
                <c:ptCount val="1"/>
                <c:pt idx="0">
                  <c:v>Cumulative 2014</c:v>
                </c:pt>
              </c:strCache>
            </c:strRef>
          </c:tx>
          <c:spPr>
            <a:ln w="28575" cap="rnd">
              <a:solidFill>
                <a:srgbClr val="FF66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'Dose Reports'!$B$19:$B$30</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'Dose Reports'!$D$19:$D$30</c:f>
              <c:numCache>
                <c:formatCode>0</c:formatCode>
                <c:ptCount val="12"/>
                <c:pt idx="0">
                  <c:v>946.0</c:v>
                </c:pt>
                <c:pt idx="1">
                  <c:v>1877.0</c:v>
                </c:pt>
                <c:pt idx="2">
                  <c:v>2966.0</c:v>
                </c:pt>
                <c:pt idx="3">
                  <c:v>3830.0</c:v>
                </c:pt>
                <c:pt idx="4">
                  <c:v>4393.0</c:v>
                </c:pt>
                <c:pt idx="5">
                  <c:v>5195.0</c:v>
                </c:pt>
                <c:pt idx="6">
                  <c:v>5928.0</c:v>
                </c:pt>
                <c:pt idx="7">
                  <c:v>6486.0</c:v>
                </c:pt>
                <c:pt idx="8">
                  <c:v>7060.0</c:v>
                </c:pt>
                <c:pt idx="9">
                  <c:v>7542.0</c:v>
                </c:pt>
                <c:pt idx="10">
                  <c:v>7957.0</c:v>
                </c:pt>
                <c:pt idx="11">
                  <c:v>8247.0</c:v>
                </c:pt>
              </c:numCache>
            </c:numRef>
          </c:val>
          <c:smooth val="0"/>
        </c:ser>
        <c:dLbls>
          <c:showLegendKey val="0"/>
          <c:showVal val="0"/>
          <c:showCatName val="0"/>
          <c:showSerName val="0"/>
          <c:showPercent val="0"/>
          <c:showBubbleSize val="0"/>
        </c:dLbls>
        <c:marker val="1"/>
        <c:smooth val="0"/>
        <c:axId val="-2129321256"/>
        <c:axId val="-2129317656"/>
      </c:lineChart>
      <c:catAx>
        <c:axId val="-212932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317656"/>
        <c:crosses val="autoZero"/>
        <c:auto val="1"/>
        <c:lblAlgn val="ctr"/>
        <c:lblOffset val="100"/>
        <c:noMultiLvlLbl val="1"/>
      </c:catAx>
      <c:valAx>
        <c:axId val="-2129317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321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'VIC + Lockout'!$F$7</c:f>
              <c:strCache>
                <c:ptCount val="1"/>
                <c:pt idx="0">
                  <c:v>Count</c:v>
                </c:pt>
              </c:strCache>
            </c:strRef>
          </c:tx>
          <c:spPr>
            <a:solidFill>
              <a:srgbClr val="0000FF"/>
            </a:solidFill>
          </c:spPr>
          <c:invertIfNegative val="0"/>
          <c:cat>
            <c:numRef>
              <c:f>'VIC + Lockout'!$E$8:$E$19</c:f>
              <c:numCache>
                <c:formatCode>[$-409]mmmm\-yy;@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'VIC + Lockout'!$F$8:$F$19</c:f>
              <c:numCache>
                <c:formatCode>General</c:formatCode>
                <c:ptCount val="12"/>
                <c:pt idx="0">
                  <c:v>48.0</c:v>
                </c:pt>
                <c:pt idx="1">
                  <c:v>53.0</c:v>
                </c:pt>
                <c:pt idx="2">
                  <c:v>55.0</c:v>
                </c:pt>
                <c:pt idx="3">
                  <c:v>49.0</c:v>
                </c:pt>
                <c:pt idx="4">
                  <c:v>44.0</c:v>
                </c:pt>
                <c:pt idx="5">
                  <c:v>56.0</c:v>
                </c:pt>
                <c:pt idx="6">
                  <c:v>41.0</c:v>
                </c:pt>
                <c:pt idx="7">
                  <c:v>39.0</c:v>
                </c:pt>
                <c:pt idx="8">
                  <c:v>34.0</c:v>
                </c:pt>
                <c:pt idx="9">
                  <c:v>66.0</c:v>
                </c:pt>
                <c:pt idx="10">
                  <c:v>63.0</c:v>
                </c:pt>
                <c:pt idx="11">
                  <c:v>48.0</c:v>
                </c:pt>
              </c:numCache>
            </c:numRef>
          </c:val>
        </c:ser>
        <c:dLbls>
          <c:showLegendKey val="0"/>
          <c:showVal val="0"/>
          <c:showCatName val="0"/>
          <c:showSerName val="0"/>
          <c:showPercent val="0"/>
          <c:showBubbleSize val="0"/>
        </c:dLbls>
        <c:gapWidth val="150"/>
        <c:axId val="-2143362376"/>
        <c:axId val="-2143410024"/>
      </c:barChart>
      <c:lineChart>
        <c:grouping val="standard"/>
        <c:varyColors val="0"/>
        <c:ser>
          <c:idx val="1"/>
          <c:order val="1"/>
          <c:tx>
            <c:strRef>
              <c:f>'VIC + Lockout'!$G$7</c:f>
              <c:strCache>
                <c:ptCount val="1"/>
                <c:pt idx="0">
                  <c:v>Cumul</c:v>
                </c:pt>
              </c:strCache>
            </c:strRef>
          </c:tx>
          <c:spPr>
            <a:ln>
              <a:solidFill>
                <a:srgbClr val="FF6600"/>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'VIC + Lockout'!$E$8:$E$19</c:f>
              <c:numCache>
                <c:formatCode>[$-409]mmmm\-yy;@</c:formatCode>
                <c:ptCount val="12"/>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numCache>
            </c:numRef>
          </c:cat>
          <c:val>
            <c:numRef>
              <c:f>'VIC + Lockout'!$G$8:$G$19</c:f>
              <c:numCache>
                <c:formatCode>General</c:formatCode>
                <c:ptCount val="12"/>
                <c:pt idx="0">
                  <c:v>0.0</c:v>
                </c:pt>
                <c:pt idx="1">
                  <c:v>53.0</c:v>
                </c:pt>
                <c:pt idx="2">
                  <c:v>108.0</c:v>
                </c:pt>
                <c:pt idx="3">
                  <c:v>157.0</c:v>
                </c:pt>
                <c:pt idx="4">
                  <c:v>201.0</c:v>
                </c:pt>
                <c:pt idx="5">
                  <c:v>257.0</c:v>
                </c:pt>
                <c:pt idx="6">
                  <c:v>298.0</c:v>
                </c:pt>
                <c:pt idx="7">
                  <c:v>337.0</c:v>
                </c:pt>
                <c:pt idx="8">
                  <c:v>371.0</c:v>
                </c:pt>
                <c:pt idx="9">
                  <c:v>437.0</c:v>
                </c:pt>
                <c:pt idx="10">
                  <c:v>500.0</c:v>
                </c:pt>
                <c:pt idx="11">
                  <c:v>548.0</c:v>
                </c:pt>
              </c:numCache>
            </c:numRef>
          </c:val>
          <c:smooth val="0"/>
        </c:ser>
        <c:dLbls>
          <c:showLegendKey val="0"/>
          <c:showVal val="0"/>
          <c:showCatName val="0"/>
          <c:showSerName val="0"/>
          <c:showPercent val="0"/>
          <c:showBubbleSize val="0"/>
        </c:dLbls>
        <c:marker val="1"/>
        <c:smooth val="0"/>
        <c:axId val="-2143362376"/>
        <c:axId val="-2143410024"/>
      </c:lineChart>
      <c:catAx>
        <c:axId val="-2143362376"/>
        <c:scaling>
          <c:orientation val="minMax"/>
        </c:scaling>
        <c:delete val="0"/>
        <c:axPos val="b"/>
        <c:numFmt formatCode="[$-409]mmmm\-yy;@" sourceLinked="1"/>
        <c:majorTickMark val="out"/>
        <c:minorTickMark val="none"/>
        <c:tickLblPos val="nextTo"/>
        <c:crossAx val="-2143410024"/>
        <c:crosses val="autoZero"/>
        <c:auto val="0"/>
        <c:lblAlgn val="ctr"/>
        <c:lblOffset val="100"/>
        <c:noMultiLvlLbl val="1"/>
      </c:catAx>
      <c:valAx>
        <c:axId val="-2143410024"/>
        <c:scaling>
          <c:orientation val="minMax"/>
        </c:scaling>
        <c:delete val="0"/>
        <c:axPos val="l"/>
        <c:majorGridlines/>
        <c:numFmt formatCode="General" sourceLinked="1"/>
        <c:majorTickMark val="out"/>
        <c:minorTickMark val="none"/>
        <c:tickLblPos val="nextTo"/>
        <c:crossAx val="-214336237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3917E-AABC-4F4C-8E47-987DD60BD7A1}" type="datetimeFigureOut">
              <a:rPr lang="en-GB" smtClean="0"/>
              <a:t>12/09/16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21F87-EFBE-4171-A2A2-71EF8C0AE0BC}" type="slidenum">
              <a:rPr lang="en-GB" smtClean="0"/>
              <a:t>‹#›</a:t>
            </a:fld>
            <a:endParaRPr lang="en-GB"/>
          </a:p>
        </p:txBody>
      </p:sp>
    </p:spTree>
    <p:extLst>
      <p:ext uri="{BB962C8B-B14F-4D97-AF65-F5344CB8AC3E}">
        <p14:creationId xmlns:p14="http://schemas.microsoft.com/office/powerpoint/2010/main" val="277370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821F87-EFBE-4171-A2A2-71EF8C0AE0BC}" type="slidenum">
              <a:rPr lang="en-GB" smtClean="0"/>
              <a:t>2</a:t>
            </a:fld>
            <a:endParaRPr lang="en-GB"/>
          </a:p>
        </p:txBody>
      </p:sp>
    </p:spTree>
    <p:extLst>
      <p:ext uri="{BB962C8B-B14F-4D97-AF65-F5344CB8AC3E}">
        <p14:creationId xmlns:p14="http://schemas.microsoft.com/office/powerpoint/2010/main" val="24982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AET – Avis </a:t>
            </a:r>
            <a:r>
              <a:rPr lang="en-US" dirty="0" err="1" smtClean="0"/>
              <a:t>d’execution</a:t>
            </a:r>
            <a:r>
              <a:rPr lang="en-US" dirty="0" smtClean="0"/>
              <a:t> de </a:t>
            </a:r>
            <a:r>
              <a:rPr lang="en-US" dirty="0" err="1" smtClean="0"/>
              <a:t>travaux</a:t>
            </a:r>
            <a:r>
              <a:rPr lang="en-US" dirty="0" smtClean="0"/>
              <a:t> en </a:t>
            </a:r>
            <a:r>
              <a:rPr lang="en-US" dirty="0" err="1" smtClean="0"/>
              <a:t>dehors</a:t>
            </a:r>
            <a:r>
              <a:rPr lang="en-US" dirty="0" smtClean="0"/>
              <a:t> de la </a:t>
            </a:r>
            <a:r>
              <a:rPr lang="en-US" dirty="0" err="1" smtClean="0"/>
              <a:t>plage</a:t>
            </a:r>
            <a:r>
              <a:rPr lang="en-US" dirty="0" smtClean="0"/>
              <a:t> </a:t>
            </a:r>
            <a:r>
              <a:rPr lang="en-US" dirty="0" err="1" smtClean="0"/>
              <a:t>horaire</a:t>
            </a:r>
            <a:r>
              <a:rPr lang="en-US" baseline="0" dirty="0" smtClean="0"/>
              <a:t> </a:t>
            </a:r>
            <a:r>
              <a:rPr lang="en-US" baseline="0" dirty="0" err="1" smtClean="0"/>
              <a:t>admise</a:t>
            </a:r>
            <a:r>
              <a:rPr lang="en-US" baseline="0" dirty="0" smtClean="0"/>
              <a:t> </a:t>
            </a:r>
            <a:r>
              <a:rPr lang="en-US" baseline="0" dirty="0" err="1" smtClean="0"/>
              <a:t>comme</a:t>
            </a:r>
            <a:r>
              <a:rPr lang="en-US" baseline="0" dirty="0" smtClean="0"/>
              <a:t> “</a:t>
            </a:r>
            <a:r>
              <a:rPr lang="en-US" baseline="0" dirty="0" err="1" smtClean="0"/>
              <a:t>Horaire</a:t>
            </a:r>
            <a:r>
              <a:rPr lang="en-US" baseline="0" dirty="0" smtClean="0"/>
              <a:t> normal”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DIMR - Dossier </a:t>
            </a:r>
            <a:r>
              <a:rPr lang="en-US" dirty="0" err="1" smtClean="0"/>
              <a:t>d’intervention</a:t>
            </a:r>
            <a:r>
              <a:rPr lang="en-US" dirty="0" smtClean="0"/>
              <a:t> en milieu </a:t>
            </a:r>
            <a:r>
              <a:rPr lang="en-US" dirty="0" err="1" smtClean="0"/>
              <a:t>radioactif</a:t>
            </a:r>
            <a:r>
              <a:rPr lang="en-US" dirty="0" smtClean="0"/>
              <a:t> (DIMR)</a:t>
            </a:r>
          </a:p>
          <a:p>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13</a:t>
            </a:fld>
            <a:endParaRPr lang="en-GB"/>
          </a:p>
        </p:txBody>
      </p:sp>
    </p:spTree>
    <p:extLst>
      <p:ext uri="{BB962C8B-B14F-4D97-AF65-F5344CB8AC3E}">
        <p14:creationId xmlns:p14="http://schemas.microsoft.com/office/powerpoint/2010/main" val="4907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EDH =</a:t>
            </a:r>
            <a:r>
              <a:rPr lang="en-US" baseline="0" dirty="0" smtClean="0"/>
              <a:t> Electronic Document Handling System</a:t>
            </a:r>
          </a:p>
          <a:p>
            <a:r>
              <a:rPr lang="en-US" baseline="0" dirty="0" smtClean="0"/>
              <a:t>EDMS = Engineering &amp; Equipment Data Management Service</a:t>
            </a:r>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4</a:t>
            </a:fld>
            <a:endParaRPr lang="en-GB"/>
          </a:p>
        </p:txBody>
      </p:sp>
    </p:spTree>
    <p:extLst>
      <p:ext uri="{BB962C8B-B14F-4D97-AF65-F5344CB8AC3E}">
        <p14:creationId xmlns:p14="http://schemas.microsoft.com/office/powerpoint/2010/main" val="3591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5</a:t>
            </a:fld>
            <a:endParaRPr lang="en-GB"/>
          </a:p>
        </p:txBody>
      </p:sp>
    </p:spTree>
    <p:extLst>
      <p:ext uri="{BB962C8B-B14F-4D97-AF65-F5344CB8AC3E}">
        <p14:creationId xmlns:p14="http://schemas.microsoft.com/office/powerpoint/2010/main" val="251797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6</a:t>
            </a:fld>
            <a:endParaRPr lang="en-GB"/>
          </a:p>
        </p:txBody>
      </p:sp>
    </p:spTree>
    <p:extLst>
      <p:ext uri="{BB962C8B-B14F-4D97-AF65-F5344CB8AC3E}">
        <p14:creationId xmlns:p14="http://schemas.microsoft.com/office/powerpoint/2010/main" val="4907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7</a:t>
            </a:fld>
            <a:endParaRPr lang="en-GB"/>
          </a:p>
        </p:txBody>
      </p:sp>
    </p:spTree>
    <p:extLst>
      <p:ext uri="{BB962C8B-B14F-4D97-AF65-F5344CB8AC3E}">
        <p14:creationId xmlns:p14="http://schemas.microsoft.com/office/powerpoint/2010/main" val="202165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interruption/resume of an activity triggers a notification to the activity responsible. It is up to the responsible to inform every participant to his activity, specially if there is no access system that prevents people to access a given working area.</a:t>
            </a:r>
          </a:p>
          <a:p>
            <a:endParaRPr lang="en-US" baseline="0" dirty="0" smtClean="0"/>
          </a:p>
          <a:p>
            <a:r>
              <a:rPr lang="en-US" baseline="0" dirty="0" smtClean="0"/>
              <a:t>In the areas where IMPACT is linked to the access system, workers can access only if the IMPACT is approved.</a:t>
            </a:r>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8</a:t>
            </a:fld>
            <a:endParaRPr lang="en-GB"/>
          </a:p>
        </p:txBody>
      </p:sp>
    </p:spTree>
    <p:extLst>
      <p:ext uri="{BB962C8B-B14F-4D97-AF65-F5344CB8AC3E}">
        <p14:creationId xmlns:p14="http://schemas.microsoft.com/office/powerpoint/2010/main" val="253497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ADAMS = Access Distribution and Management System</a:t>
            </a:r>
          </a:p>
          <a:p>
            <a:r>
              <a:rPr lang="en-US" dirty="0" smtClean="0"/>
              <a:t>INFOR</a:t>
            </a:r>
            <a:r>
              <a:rPr lang="en-US" baseline="0" dirty="0" smtClean="0"/>
              <a:t> EAM = Information Enterprise Asset Management</a:t>
            </a:r>
          </a:p>
          <a:p>
            <a:r>
              <a:rPr lang="en-US" dirty="0" smtClean="0"/>
              <a:t>DOSISERV = Operational </a:t>
            </a:r>
            <a:r>
              <a:rPr lang="en-US" dirty="0" err="1" smtClean="0"/>
              <a:t>Dosimetry</a:t>
            </a:r>
            <a:r>
              <a:rPr lang="en-US" baseline="0" dirty="0" smtClean="0"/>
              <a:t> Service</a:t>
            </a:r>
            <a:endParaRPr lang="en-US" dirty="0" smtClean="0"/>
          </a:p>
          <a:p>
            <a:r>
              <a:rPr lang="en-US" dirty="0" smtClean="0"/>
              <a:t>EDH = Electronic Documents Handling</a:t>
            </a:r>
          </a:p>
        </p:txBody>
      </p:sp>
      <p:sp>
        <p:nvSpPr>
          <p:cNvPr id="4" name="Slide Number Placeholder 3"/>
          <p:cNvSpPr>
            <a:spLocks noGrp="1"/>
          </p:cNvSpPr>
          <p:nvPr>
            <p:ph type="sldNum" sz="quarter" idx="10"/>
          </p:nvPr>
        </p:nvSpPr>
        <p:spPr/>
        <p:txBody>
          <a:bodyPr/>
          <a:lstStyle/>
          <a:p>
            <a:fld id="{E4821F87-EFBE-4171-A2A2-71EF8C0AE0BC}" type="slidenum">
              <a:rPr lang="en-GB" smtClean="0"/>
              <a:t>9</a:t>
            </a:fld>
            <a:endParaRPr lang="en-GB"/>
          </a:p>
        </p:txBody>
      </p:sp>
    </p:spTree>
    <p:extLst>
      <p:ext uri="{BB962C8B-B14F-4D97-AF65-F5344CB8AC3E}">
        <p14:creationId xmlns:p14="http://schemas.microsoft.com/office/powerpoint/2010/main" val="276538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a:t>
            </a:r>
            <a:r>
              <a:rPr lang="en-US" baseline="0" dirty="0" smtClean="0"/>
              <a:t> was part of the Long Shut Down 1, and 2015 was a normal operational year, so the difference between the two years is expected</a:t>
            </a:r>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10</a:t>
            </a:fld>
            <a:endParaRPr lang="en-GB"/>
          </a:p>
        </p:txBody>
      </p:sp>
    </p:spTree>
    <p:extLst>
      <p:ext uri="{BB962C8B-B14F-4D97-AF65-F5344CB8AC3E}">
        <p14:creationId xmlns:p14="http://schemas.microsoft.com/office/powerpoint/2010/main" val="202305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PDP – Plan de Prevention / Prevention Plan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PPSPS - Plan </a:t>
            </a:r>
            <a:r>
              <a:rPr lang="en-US" dirty="0" err="1" smtClean="0"/>
              <a:t>Particulier</a:t>
            </a:r>
            <a:r>
              <a:rPr lang="en-US" dirty="0" smtClean="0"/>
              <a:t> de </a:t>
            </a:r>
            <a:r>
              <a:rPr lang="en-US" dirty="0" err="1" smtClean="0"/>
              <a:t>Sécurité</a:t>
            </a:r>
            <a:r>
              <a:rPr lang="en-US" dirty="0" smtClean="0"/>
              <a:t> et de Protection de la Santé (PPSPS)</a:t>
            </a:r>
            <a:r>
              <a:rPr lang="en-US" baseline="0" dirty="0" smtClean="0"/>
              <a:t> / Specific Prevention Plan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IS37 – Enable/Disable a level 3 alarm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821F87-EFBE-4171-A2A2-71EF8C0AE0BC}" type="slidenum">
              <a:rPr lang="en-GB" smtClean="0"/>
              <a:t>11</a:t>
            </a:fld>
            <a:endParaRPr lang="en-GB"/>
          </a:p>
        </p:txBody>
      </p:sp>
    </p:spTree>
    <p:extLst>
      <p:ext uri="{BB962C8B-B14F-4D97-AF65-F5344CB8AC3E}">
        <p14:creationId xmlns:p14="http://schemas.microsoft.com/office/powerpoint/2010/main" val="272575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1">
    <p:bg>
      <p:bgPr>
        <a:solidFill>
          <a:srgbClr val="104282"/>
        </a:solidFill>
        <a:effectLst/>
      </p:bgPr>
    </p:bg>
    <p:spTree>
      <p:nvGrpSpPr>
        <p:cNvPr id="1" name=""/>
        <p:cNvGrpSpPr/>
        <p:nvPr/>
      </p:nvGrpSpPr>
      <p:grpSpPr>
        <a:xfrm>
          <a:off x="0" y="0"/>
          <a:ext cx="0" cy="0"/>
          <a:chOff x="0" y="0"/>
          <a:chExt cx="0" cy="0"/>
        </a:xfrm>
      </p:grpSpPr>
      <p:pic>
        <p:nvPicPr>
          <p:cNvPr id="4" name="Image 4" descr="logooutlin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6000" y="2181663"/>
            <a:ext cx="2520000" cy="2494674"/>
          </a:xfrm>
          <a:prstGeom prst="rect">
            <a:avLst/>
          </a:prstGeom>
        </p:spPr>
      </p:pic>
    </p:spTree>
    <p:extLst>
      <p:ext uri="{BB962C8B-B14F-4D97-AF65-F5344CB8AC3E}">
        <p14:creationId xmlns:p14="http://schemas.microsoft.com/office/powerpoint/2010/main" val="2157552971"/>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End page 1">
    <p:bg>
      <p:bgPr>
        <a:solidFill>
          <a:schemeClr val="tx1"/>
        </a:solidFill>
        <a:effectLst/>
      </p:bgPr>
    </p:bg>
    <p:spTree>
      <p:nvGrpSpPr>
        <p:cNvPr id="1" name=""/>
        <p:cNvGrpSpPr/>
        <p:nvPr/>
      </p:nvGrpSpPr>
      <p:grpSpPr>
        <a:xfrm>
          <a:off x="0" y="0"/>
          <a:ext cx="0" cy="0"/>
          <a:chOff x="0" y="0"/>
          <a:chExt cx="0" cy="0"/>
        </a:xfrm>
      </p:grpSpPr>
      <p:pic>
        <p:nvPicPr>
          <p:cNvPr id="4" name="Picture 3" descr="LogoOutline.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36000" y="2169000"/>
            <a:ext cx="2520000" cy="2520000"/>
          </a:xfrm>
          <a:prstGeom prst="rect">
            <a:avLst/>
          </a:prstGeom>
        </p:spPr>
      </p:pic>
    </p:spTree>
    <p:extLst>
      <p:ext uri="{BB962C8B-B14F-4D97-AF65-F5344CB8AC3E}">
        <p14:creationId xmlns:p14="http://schemas.microsoft.com/office/powerpoint/2010/main" val="75004571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nd page 2">
    <p:bg>
      <p:bgRef idx="1001">
        <a:schemeClr val="bg1"/>
      </p:bgRef>
    </p:bg>
    <p:spTree>
      <p:nvGrpSpPr>
        <p:cNvPr id="1" name=""/>
        <p:cNvGrpSpPr/>
        <p:nvPr/>
      </p:nvGrpSpPr>
      <p:grpSpPr>
        <a:xfrm>
          <a:off x="0" y="0"/>
          <a:ext cx="0" cy="0"/>
          <a:chOff x="0" y="0"/>
          <a:chExt cx="0" cy="0"/>
        </a:xfrm>
      </p:grpSpPr>
      <p:pic>
        <p:nvPicPr>
          <p:cNvPr id="4" name="Image 4" descr="logoBadgeWe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5027" y="2661080"/>
            <a:ext cx="1221946" cy="1535841"/>
          </a:xfrm>
          <a:prstGeom prst="rect">
            <a:avLst/>
          </a:prstGeom>
        </p:spPr>
      </p:pic>
    </p:spTree>
    <p:extLst>
      <p:ext uri="{BB962C8B-B14F-4D97-AF65-F5344CB8AC3E}">
        <p14:creationId xmlns:p14="http://schemas.microsoft.com/office/powerpoint/2010/main" val="9511996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age 2">
    <p:bg>
      <p:bgPr>
        <a:solidFill>
          <a:srgbClr val="10428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510734" y="2694369"/>
            <a:ext cx="1170533" cy="1469263"/>
          </a:xfrm>
          <a:prstGeom prst="rect">
            <a:avLst/>
          </a:prstGeom>
        </p:spPr>
      </p:pic>
    </p:spTree>
    <p:extLst>
      <p:ext uri="{BB962C8B-B14F-4D97-AF65-F5344CB8AC3E}">
        <p14:creationId xmlns:p14="http://schemas.microsoft.com/office/powerpoint/2010/main" val="1134570730"/>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a:xfrm>
            <a:off x="609600" y="2444815"/>
            <a:ext cx="10969139" cy="940443"/>
          </a:xfrm>
        </p:spPr>
        <p:txBody>
          <a:bodyPr/>
          <a:lstStyle>
            <a:lvl1pPr algn="l">
              <a:defRPr/>
            </a:lvl1pPr>
          </a:lstStyle>
          <a:p>
            <a:r>
              <a:rPr kumimoji="0" lang="en-US" smtClean="0"/>
              <a:t>Click to edit Master title style</a:t>
            </a:r>
            <a:endParaRPr kumimoji="0" lang="en-US"/>
          </a:p>
        </p:txBody>
      </p:sp>
      <p:sp>
        <p:nvSpPr>
          <p:cNvPr id="11" name="Espace réservé du texte 2"/>
          <p:cNvSpPr>
            <a:spLocks noGrp="1"/>
          </p:cNvSpPr>
          <p:nvPr>
            <p:ph type="body" idx="10"/>
          </p:nvPr>
        </p:nvSpPr>
        <p:spPr>
          <a:xfrm>
            <a:off x="609600" y="3391125"/>
            <a:ext cx="36576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 name="Date Placeholder 2"/>
          <p:cNvSpPr>
            <a:spLocks noGrp="1"/>
          </p:cNvSpPr>
          <p:nvPr>
            <p:ph type="dt" sz="half" idx="11"/>
          </p:nvPr>
        </p:nvSpPr>
        <p:spPr/>
        <p:txBody>
          <a:bodyPr/>
          <a:lstStyle/>
          <a:p>
            <a:fld id="{FF65345A-FDD3-4399-9965-22B3829E005E}" type="datetime5">
              <a:rPr lang="en-US" smtClean="0"/>
              <a:t>12-Sep-16</a:t>
            </a:fld>
            <a:endParaRPr lang="en-US" dirty="0"/>
          </a:p>
        </p:txBody>
      </p:sp>
      <p:sp>
        <p:nvSpPr>
          <p:cNvPr id="4" name="Footer Placeholder 3"/>
          <p:cNvSpPr>
            <a:spLocks noGrp="1"/>
          </p:cNvSpPr>
          <p:nvPr>
            <p:ph type="ftr" sz="quarter" idx="12"/>
          </p:nvPr>
        </p:nvSpPr>
        <p:spPr/>
        <p:txBody>
          <a:bodyPr/>
          <a:lstStyle/>
          <a:p>
            <a:r>
              <a:rPr lang="en-US" smtClean="0"/>
              <a:t>EDMS no:</a:t>
            </a:r>
            <a:endParaRPr lang="en-US" dirty="0"/>
          </a:p>
        </p:txBody>
      </p:sp>
      <p:sp>
        <p:nvSpPr>
          <p:cNvPr id="5" name="Slide Number Placeholder 4"/>
          <p:cNvSpPr>
            <a:spLocks noGrp="1"/>
          </p:cNvSpPr>
          <p:nvPr>
            <p:ph type="sldNum" sz="quarter" idx="13"/>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10448444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527C5E85-D65E-4738-8FF9-BE9ED1E9FEF8}" type="datetime5">
              <a:rPr lang="en-US" smtClean="0"/>
              <a:t>12-Sep-16</a:t>
            </a:fld>
            <a:endParaRPr lang="en-US" dirty="0"/>
          </a:p>
        </p:txBody>
      </p:sp>
      <p:sp>
        <p:nvSpPr>
          <p:cNvPr id="5" name="Footer Placeholder 4"/>
          <p:cNvSpPr>
            <a:spLocks noGrp="1"/>
          </p:cNvSpPr>
          <p:nvPr>
            <p:ph type="ftr" sz="quarter" idx="11"/>
          </p:nvPr>
        </p:nvSpPr>
        <p:spPr/>
        <p:txBody>
          <a:bodyPr/>
          <a:lstStyle/>
          <a:p>
            <a:r>
              <a:rPr lang="en-US" smtClean="0"/>
              <a:t>EDMS no:</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130607641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1"/>
            <a:ext cx="10972800" cy="893977"/>
          </a:xfrm>
        </p:spPr>
        <p:txBody>
          <a:bodyPr anchor="ctr"/>
          <a:lstStyle>
            <a:lvl1pPr>
              <a:defRPr/>
            </a:lvl1pPr>
          </a:lstStyle>
          <a:p>
            <a:r>
              <a:rPr kumimoji="0" lang="en-US" smtClean="0"/>
              <a:t>Click to edit Master title style</a:t>
            </a:r>
            <a:endParaRPr kumimoji="0" lang="en-US"/>
          </a:p>
        </p:txBody>
      </p:sp>
      <p:sp>
        <p:nvSpPr>
          <p:cNvPr id="5" name="Espace réservé du contenu 4"/>
          <p:cNvSpPr>
            <a:spLocks noGrp="1"/>
          </p:cNvSpPr>
          <p:nvPr>
            <p:ph sz="quarter" idx="2"/>
          </p:nvPr>
        </p:nvSpPr>
        <p:spPr>
          <a:xfrm>
            <a:off x="609600" y="1269778"/>
            <a:ext cx="5386917" cy="468017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6193368" y="1269778"/>
            <a:ext cx="5389033" cy="468017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EC15AE-0B98-4F3F-AA9F-55F752F96FDA}" type="datetime5">
              <a:rPr lang="en-US" smtClean="0"/>
              <a:t>12-Sep-16</a:t>
            </a:fld>
            <a:endParaRPr lang="en-US" dirty="0"/>
          </a:p>
        </p:txBody>
      </p:sp>
      <p:sp>
        <p:nvSpPr>
          <p:cNvPr id="8" name="Footer Placeholder 7"/>
          <p:cNvSpPr>
            <a:spLocks noGrp="1"/>
          </p:cNvSpPr>
          <p:nvPr>
            <p:ph type="ftr" sz="quarter" idx="11"/>
          </p:nvPr>
        </p:nvSpPr>
        <p:spPr/>
        <p:txBody>
          <a:bodyPr/>
          <a:lstStyle/>
          <a:p>
            <a:r>
              <a:rPr lang="en-US" smtClean="0"/>
              <a:t>EDMS no:</a:t>
            </a:r>
            <a:endParaRPr lang="en-US" dirty="0"/>
          </a:p>
        </p:txBody>
      </p:sp>
      <p:sp>
        <p:nvSpPr>
          <p:cNvPr id="9" name="Slide Number Placeholder 8"/>
          <p:cNvSpPr>
            <a:spLocks noGrp="1"/>
          </p:cNvSpPr>
          <p:nvPr>
            <p:ph type="sldNum" sz="quarter" idx="12"/>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99519782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2880">
          <p15:clr>
            <a:srgbClr val="FBAE40"/>
          </p15:clr>
        </p15:guide>
        <p15:guide id="0" orient="horz" pos="374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1"/>
            <a:ext cx="109728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609600" y="5101967"/>
            <a:ext cx="5386917"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6193368" y="5101967"/>
            <a:ext cx="5389033"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609600" y="1269778"/>
            <a:ext cx="5386917"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6193368" y="1269778"/>
            <a:ext cx="5389033"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37333B-4316-41E8-948F-7FDD4F1856CC}" type="datetime5">
              <a:rPr lang="en-US" smtClean="0"/>
              <a:t>12-Sep-16</a:t>
            </a:fld>
            <a:endParaRPr lang="en-US" dirty="0"/>
          </a:p>
        </p:txBody>
      </p:sp>
      <p:sp>
        <p:nvSpPr>
          <p:cNvPr id="8" name="Footer Placeholder 7"/>
          <p:cNvSpPr>
            <a:spLocks noGrp="1"/>
          </p:cNvSpPr>
          <p:nvPr>
            <p:ph type="ftr" sz="quarter" idx="11"/>
          </p:nvPr>
        </p:nvSpPr>
        <p:spPr/>
        <p:txBody>
          <a:bodyPr/>
          <a:lstStyle/>
          <a:p>
            <a:r>
              <a:rPr lang="en-US" smtClean="0"/>
              <a:t>EDMS no:</a:t>
            </a:r>
            <a:endParaRPr lang="en-US" dirty="0"/>
          </a:p>
        </p:txBody>
      </p:sp>
      <p:sp>
        <p:nvSpPr>
          <p:cNvPr id="9" name="Slide Number Placeholder 8"/>
          <p:cNvSpPr>
            <a:spLocks noGrp="1"/>
          </p:cNvSpPr>
          <p:nvPr>
            <p:ph type="sldNum" sz="quarter" idx="12"/>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39311791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FADA-93FB-44FA-8412-7EBB0D85B018}" type="datetime5">
              <a:rPr lang="en-US" smtClean="0"/>
              <a:t>12-Sep-16</a:t>
            </a:fld>
            <a:endParaRPr lang="en-US" dirty="0"/>
          </a:p>
        </p:txBody>
      </p:sp>
      <p:sp>
        <p:nvSpPr>
          <p:cNvPr id="3" name="Footer Placeholder 2"/>
          <p:cNvSpPr>
            <a:spLocks noGrp="1"/>
          </p:cNvSpPr>
          <p:nvPr>
            <p:ph type="ftr" sz="quarter" idx="11"/>
          </p:nvPr>
        </p:nvSpPr>
        <p:spPr/>
        <p:txBody>
          <a:bodyPr/>
          <a:lstStyle/>
          <a:p>
            <a:r>
              <a:rPr lang="en-US" smtClean="0"/>
              <a:t>EDMS no:</a:t>
            </a:r>
            <a:endParaRPr lang="en-US" dirty="0"/>
          </a:p>
        </p:txBody>
      </p:sp>
      <p:sp>
        <p:nvSpPr>
          <p:cNvPr id="4" name="Slide Number Placeholder 3"/>
          <p:cNvSpPr>
            <a:spLocks noGrp="1"/>
          </p:cNvSpPr>
          <p:nvPr>
            <p:ph type="sldNum" sz="quarter" idx="12"/>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1202222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609600" y="1185528"/>
            <a:ext cx="42672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6FE2BE-3038-4261-B75E-67C373D89655}" type="datetime5">
              <a:rPr lang="en-US" smtClean="0"/>
              <a:t>12-Sep-16</a:t>
            </a:fld>
            <a:endParaRPr lang="en-US" dirty="0"/>
          </a:p>
        </p:txBody>
      </p:sp>
      <p:sp>
        <p:nvSpPr>
          <p:cNvPr id="6" name="Footer Placeholder 5"/>
          <p:cNvSpPr>
            <a:spLocks noGrp="1"/>
          </p:cNvSpPr>
          <p:nvPr>
            <p:ph type="ftr" sz="quarter" idx="11"/>
          </p:nvPr>
        </p:nvSpPr>
        <p:spPr/>
        <p:txBody>
          <a:bodyPr/>
          <a:lstStyle/>
          <a:p>
            <a:r>
              <a:rPr lang="en-US" smtClean="0"/>
              <a:t>EDMS no:</a:t>
            </a:r>
            <a:endParaRPr lang="en-US" dirty="0"/>
          </a:p>
        </p:txBody>
      </p:sp>
      <p:sp>
        <p:nvSpPr>
          <p:cNvPr id="7" name="Slide Number Placeholder 6"/>
          <p:cNvSpPr>
            <a:spLocks noGrp="1"/>
          </p:cNvSpPr>
          <p:nvPr>
            <p:ph type="sldNum" sz="quarter" idx="12"/>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3414355627"/>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295">
          <p15:clr>
            <a:srgbClr val="FBAE40"/>
          </p15:clr>
        </p15:guide>
        <p15:guide id="0" orient="horz" pos="2160" userDrawn="1">
          <p15:clr>
            <a:srgbClr val="FBAE40"/>
          </p15:clr>
        </p15:guide>
        <p15:guide id="2" pos="3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7999136" y="2028337"/>
            <a:ext cx="3481661"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636028" y="2024875"/>
            <a:ext cx="7200000" cy="3960000"/>
          </a:xfrm>
          <a:prstGeom prst="rect">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smtClean="0"/>
              <a:t>Click icon to add picture</a:t>
            </a:r>
            <a:endParaRPr kumimoji="0" lang="en-US" dirty="0"/>
          </a:p>
        </p:txBody>
      </p:sp>
      <p:sp>
        <p:nvSpPr>
          <p:cNvPr id="4" name="Espace réservé du texte 3"/>
          <p:cNvSpPr>
            <a:spLocks noGrp="1"/>
          </p:cNvSpPr>
          <p:nvPr>
            <p:ph type="body" sz="half" idx="2"/>
          </p:nvPr>
        </p:nvSpPr>
        <p:spPr>
          <a:xfrm>
            <a:off x="7999139" y="3321393"/>
            <a:ext cx="3481659"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30873E-CDAD-4138-ADC8-C54AE9B7775D}" type="datetime5">
              <a:rPr lang="en-US" smtClean="0"/>
              <a:t>12-Sep-16</a:t>
            </a:fld>
            <a:endParaRPr lang="en-US" dirty="0"/>
          </a:p>
        </p:txBody>
      </p:sp>
      <p:sp>
        <p:nvSpPr>
          <p:cNvPr id="6" name="Footer Placeholder 5"/>
          <p:cNvSpPr>
            <a:spLocks noGrp="1"/>
          </p:cNvSpPr>
          <p:nvPr>
            <p:ph type="ftr" sz="quarter" idx="11"/>
          </p:nvPr>
        </p:nvSpPr>
        <p:spPr/>
        <p:txBody>
          <a:bodyPr/>
          <a:lstStyle/>
          <a:p>
            <a:r>
              <a:rPr lang="en-US" smtClean="0"/>
              <a:t>EDMS no:</a:t>
            </a:r>
            <a:endParaRPr lang="en-US" dirty="0"/>
          </a:p>
        </p:txBody>
      </p:sp>
      <p:sp>
        <p:nvSpPr>
          <p:cNvPr id="7" name="Slide Number Placeholder 6"/>
          <p:cNvSpPr>
            <a:spLocks noGrp="1"/>
          </p:cNvSpPr>
          <p:nvPr>
            <p:ph type="sldNum" sz="quarter" idx="12"/>
          </p:nvPr>
        </p:nvSpPr>
        <p:spPr/>
        <p:txBody>
          <a:body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37291993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4"/>
          <p:cNvGrpSpPr>
            <a:grpSpLocks noChangeAspect="1"/>
          </p:cNvGrpSpPr>
          <p:nvPr userDrawn="1"/>
        </p:nvGrpSpPr>
        <p:grpSpPr bwMode="auto">
          <a:xfrm>
            <a:off x="0" y="6035068"/>
            <a:ext cx="12192000" cy="879260"/>
            <a:chOff x="0" y="3878"/>
            <a:chExt cx="5770" cy="451"/>
          </a:xfrm>
        </p:grpSpPr>
        <p:sp>
          <p:nvSpPr>
            <p:cNvPr id="10" name="AutoShape 3"/>
            <p:cNvSpPr>
              <a:spLocks noChangeAspect="1" noChangeArrowheads="1" noTextEdit="1"/>
            </p:cNvSpPr>
            <p:nvPr userDrawn="1"/>
          </p:nvSpPr>
          <p:spPr bwMode="auto">
            <a:xfrm>
              <a:off x="0" y="3879"/>
              <a:ext cx="5760"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p:cNvSpPr>
            <p:nvPr userDrawn="1"/>
          </p:nvSpPr>
          <p:spPr bwMode="auto">
            <a:xfrm>
              <a:off x="0" y="3878"/>
              <a:ext cx="5770" cy="451"/>
            </a:xfrm>
            <a:custGeom>
              <a:avLst/>
              <a:gdLst>
                <a:gd name="T0" fmla="*/ 0 w 9826"/>
                <a:gd name="T1" fmla="*/ 0 h 758"/>
                <a:gd name="T2" fmla="*/ 0 w 9826"/>
                <a:gd name="T3" fmla="*/ 0 h 758"/>
                <a:gd name="T4" fmla="*/ 9826 w 9826"/>
                <a:gd name="T5" fmla="*/ 0 h 758"/>
                <a:gd name="T6" fmla="*/ 9826 w 9826"/>
                <a:gd name="T7" fmla="*/ 758 h 758"/>
                <a:gd name="T8" fmla="*/ 0 w 9826"/>
                <a:gd name="T9" fmla="*/ 758 h 758"/>
                <a:gd name="T10" fmla="*/ 0 w 9826"/>
                <a:gd name="T11" fmla="*/ 0 h 758"/>
              </a:gdLst>
              <a:ahLst/>
              <a:cxnLst>
                <a:cxn ang="0">
                  <a:pos x="T0" y="T1"/>
                </a:cxn>
                <a:cxn ang="0">
                  <a:pos x="T2" y="T3"/>
                </a:cxn>
                <a:cxn ang="0">
                  <a:pos x="T4" y="T5"/>
                </a:cxn>
                <a:cxn ang="0">
                  <a:pos x="T6" y="T7"/>
                </a:cxn>
                <a:cxn ang="0">
                  <a:pos x="T8" y="T9"/>
                </a:cxn>
                <a:cxn ang="0">
                  <a:pos x="T10" y="T11"/>
                </a:cxn>
              </a:cxnLst>
              <a:rect l="0" t="0" r="r" b="b"/>
              <a:pathLst>
                <a:path w="9826" h="758">
                  <a:moveTo>
                    <a:pt x="0" y="0"/>
                  </a:moveTo>
                  <a:lnTo>
                    <a:pt x="0" y="0"/>
                  </a:lnTo>
                  <a:lnTo>
                    <a:pt x="9826" y="0"/>
                  </a:lnTo>
                  <a:lnTo>
                    <a:pt x="9826" y="758"/>
                  </a:lnTo>
                  <a:lnTo>
                    <a:pt x="0" y="758"/>
                  </a:lnTo>
                  <a:lnTo>
                    <a:pt x="0" y="0"/>
                  </a:lnTo>
                  <a:close/>
                </a:path>
              </a:pathLst>
            </a:custGeom>
            <a:solidFill>
              <a:srgbClr val="1E5AA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 name="Espace réservé du titre 8"/>
          <p:cNvSpPr>
            <a:spLocks noGrp="1"/>
          </p:cNvSpPr>
          <p:nvPr>
            <p:ph type="title"/>
          </p:nvPr>
        </p:nvSpPr>
        <p:spPr>
          <a:xfrm>
            <a:off x="609600" y="233493"/>
            <a:ext cx="10969139"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609600" y="1325607"/>
            <a:ext cx="10969139"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2" name="Date Placeholder 1"/>
          <p:cNvSpPr>
            <a:spLocks noGrp="1"/>
          </p:cNvSpPr>
          <p:nvPr>
            <p:ph type="dt" sz="half" idx="2"/>
          </p:nvPr>
        </p:nvSpPr>
        <p:spPr>
          <a:xfrm>
            <a:off x="5049521" y="6362378"/>
            <a:ext cx="17543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AC8B4-776B-4A71-945D-89D1254441CB}" type="datetime5">
              <a:rPr lang="en-US" smtClean="0"/>
              <a:t>12-Sep-16</a:t>
            </a:fld>
            <a:endParaRPr lang="en-US" dirty="0"/>
          </a:p>
        </p:txBody>
      </p:sp>
      <p:sp>
        <p:nvSpPr>
          <p:cNvPr id="3" name="Footer Placeholder 2"/>
          <p:cNvSpPr>
            <a:spLocks noGrp="1"/>
          </p:cNvSpPr>
          <p:nvPr>
            <p:ph type="ftr" sz="quarter" idx="3"/>
          </p:nvPr>
        </p:nvSpPr>
        <p:spPr>
          <a:xfrm>
            <a:off x="691034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EDMS no:</a:t>
            </a:r>
            <a:endParaRPr lang="en-US" dirty="0"/>
          </a:p>
        </p:txBody>
      </p:sp>
      <p:sp>
        <p:nvSpPr>
          <p:cNvPr id="4" name="Slide Number Placeholder 3"/>
          <p:cNvSpPr>
            <a:spLocks noGrp="1"/>
          </p:cNvSpPr>
          <p:nvPr>
            <p:ph type="sldNum" sz="quarter" idx="4"/>
          </p:nvPr>
        </p:nvSpPr>
        <p:spPr>
          <a:xfrm>
            <a:off x="10913835" y="6356351"/>
            <a:ext cx="66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pic>
        <p:nvPicPr>
          <p:cNvPr id="12" name="Picture 1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1647" y="6009929"/>
            <a:ext cx="3338102" cy="1044000"/>
          </a:xfrm>
          <a:prstGeom prst="rect">
            <a:avLst/>
          </a:prstGeom>
        </p:spPr>
      </p:pic>
    </p:spTree>
    <p:extLst>
      <p:ext uri="{BB962C8B-B14F-4D97-AF65-F5344CB8AC3E}">
        <p14:creationId xmlns:p14="http://schemas.microsoft.com/office/powerpoint/2010/main" val="2626522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p15:clr>
            <a:srgbClr val="F26B43"/>
          </p15:clr>
        </p15:guide>
        <p15:guide id="0" orient="horz" pos="377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hart" Target="../charts/chart1.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emf"/><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4875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01"/>
            <a:ext cx="12192000" cy="940443"/>
          </a:xfrm>
        </p:spPr>
        <p:txBody>
          <a:bodyPr/>
          <a:lstStyle/>
          <a:p>
            <a:r>
              <a:rPr lang="en-US" dirty="0" smtClean="0"/>
              <a:t>Radiation Protection Controls</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10</a:t>
            </a:fld>
            <a:endParaRPr lang="en-US" dirty="0"/>
          </a:p>
        </p:txBody>
      </p:sp>
      <p:sp>
        <p:nvSpPr>
          <p:cNvPr id="54" name="Content Placeholder 2"/>
          <p:cNvSpPr>
            <a:spLocks noGrp="1"/>
          </p:cNvSpPr>
          <p:nvPr>
            <p:ph idx="1"/>
          </p:nvPr>
        </p:nvSpPr>
        <p:spPr>
          <a:xfrm>
            <a:off x="115458" y="1058485"/>
            <a:ext cx="5340663" cy="4978280"/>
          </a:xfrm>
        </p:spPr>
        <p:txBody>
          <a:bodyPr>
            <a:normAutofit lnSpcReduction="10000"/>
          </a:bodyPr>
          <a:lstStyle/>
          <a:p>
            <a:r>
              <a:rPr lang="en-US" sz="1800" dirty="0" smtClean="0"/>
              <a:t>Approval of IMPACT activities based on the area classification, type of work or if there is a radiation hazard imported by the activity (e.g. use of radiation source);</a:t>
            </a:r>
          </a:p>
          <a:p>
            <a:endParaRPr lang="en-US" sz="1800" dirty="0" smtClean="0"/>
          </a:p>
          <a:p>
            <a:r>
              <a:rPr lang="en-US" sz="1800" dirty="0" smtClean="0"/>
              <a:t>Approval of all </a:t>
            </a:r>
            <a:r>
              <a:rPr lang="en-US" sz="1800" dirty="0" err="1" smtClean="0"/>
              <a:t>Gammagraphys</a:t>
            </a:r>
            <a:r>
              <a:rPr lang="en-US" sz="1800" dirty="0" smtClean="0"/>
              <a:t>;</a:t>
            </a:r>
          </a:p>
          <a:p>
            <a:endParaRPr lang="en-US" sz="1800" dirty="0" smtClean="0"/>
          </a:p>
          <a:p>
            <a:r>
              <a:rPr lang="en-US" sz="1800" dirty="0" smtClean="0"/>
              <a:t>Operational Dose Follow-up via the link with the DOSISERV system and the Dose Reports available directly in IMPACT;</a:t>
            </a:r>
          </a:p>
          <a:p>
            <a:endParaRPr lang="en-US" sz="1800" dirty="0" smtClean="0"/>
          </a:p>
          <a:p>
            <a:r>
              <a:rPr lang="en-US" sz="1800" dirty="0" smtClean="0"/>
              <a:t>For the operational dose follow-up there are other roles involved in the control and not only the HSE-RP group.</a:t>
            </a:r>
          </a:p>
          <a:p>
            <a:endParaRPr lang="en-US" sz="1800" dirty="0"/>
          </a:p>
          <a:p>
            <a:r>
              <a:rPr lang="en-US" sz="1800" dirty="0" smtClean="0"/>
              <a:t>By automatic alerts triggered by IMPACT or DOSISERV based on some filtering criteria;</a:t>
            </a:r>
          </a:p>
        </p:txBody>
      </p:sp>
      <p:pic>
        <p:nvPicPr>
          <p:cNvPr id="8" name="Picture 7"/>
          <p:cNvPicPr/>
          <p:nvPr/>
        </p:nvPicPr>
        <p:blipFill rotWithShape="1">
          <a:blip r:embed="rId3" cstate="print">
            <a:extLst>
              <a:ext uri="{28A0092B-C50C-407E-A947-70E740481C1C}">
                <a14:useLocalDpi xmlns:a14="http://schemas.microsoft.com/office/drawing/2010/main"/>
              </a:ext>
            </a:extLst>
          </a:blip>
          <a:srcRect l="1" t="1511" r="-946" b="-1829"/>
          <a:stretch/>
        </p:blipFill>
        <p:spPr bwMode="auto">
          <a:xfrm>
            <a:off x="6298853" y="4544304"/>
            <a:ext cx="4614982" cy="207478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aphicFrame>
        <p:nvGraphicFramePr>
          <p:cNvPr id="9" name="Chart 8"/>
          <p:cNvGraphicFramePr>
            <a:graphicFrameLocks/>
          </p:cNvGraphicFramePr>
          <p:nvPr>
            <p:extLst>
              <p:ext uri="{D42A27DB-BD31-4B8C-83A1-F6EECF244321}">
                <p14:modId xmlns:p14="http://schemas.microsoft.com/office/powerpoint/2010/main" val="3201734328"/>
              </p:ext>
            </p:extLst>
          </p:nvPr>
        </p:nvGraphicFramePr>
        <p:xfrm>
          <a:off x="5664264" y="869186"/>
          <a:ext cx="6343323" cy="359484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298853" y="994344"/>
            <a:ext cx="3643328" cy="646331"/>
          </a:xfrm>
          <a:prstGeom prst="rect">
            <a:avLst/>
          </a:prstGeom>
          <a:noFill/>
        </p:spPr>
        <p:txBody>
          <a:bodyPr wrap="square" rtlCol="0">
            <a:spAutoFit/>
          </a:bodyPr>
          <a:lstStyle/>
          <a:p>
            <a:r>
              <a:rPr lang="en-US" b="1" i="1" u="sng" dirty="0" smtClean="0"/>
              <a:t>Number of operational dose reports generated</a:t>
            </a:r>
            <a:endParaRPr lang="en-US" b="1" i="1" u="sng" dirty="0"/>
          </a:p>
        </p:txBody>
      </p:sp>
    </p:spTree>
    <p:extLst>
      <p:ext uri="{BB962C8B-B14F-4D97-AF65-F5344CB8AC3E}">
        <p14:creationId xmlns:p14="http://schemas.microsoft.com/office/powerpoint/2010/main" val="38720414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01"/>
            <a:ext cx="12192000" cy="940443"/>
          </a:xfrm>
        </p:spPr>
        <p:txBody>
          <a:bodyPr/>
          <a:lstStyle/>
          <a:p>
            <a:r>
              <a:rPr lang="en-US" dirty="0" smtClean="0"/>
              <a:t>Worksite preparation and </a:t>
            </a:r>
            <a:r>
              <a:rPr lang="en-US" dirty="0"/>
              <a:t>c</a:t>
            </a:r>
            <a:r>
              <a:rPr lang="en-US" dirty="0" smtClean="0"/>
              <a:t>ontrols</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11</a:t>
            </a:fld>
            <a:endParaRPr lang="en-US" dirty="0"/>
          </a:p>
        </p:txBody>
      </p:sp>
      <p:sp>
        <p:nvSpPr>
          <p:cNvPr id="54" name="Content Placeholder 2"/>
          <p:cNvSpPr>
            <a:spLocks noGrp="1"/>
          </p:cNvSpPr>
          <p:nvPr>
            <p:ph idx="1"/>
          </p:nvPr>
        </p:nvSpPr>
        <p:spPr>
          <a:xfrm>
            <a:off x="115458" y="1058485"/>
            <a:ext cx="4720933" cy="4793436"/>
          </a:xfrm>
        </p:spPr>
        <p:txBody>
          <a:bodyPr>
            <a:normAutofit/>
          </a:bodyPr>
          <a:lstStyle/>
          <a:p>
            <a:r>
              <a:rPr lang="en-US" sz="1800" dirty="0" smtClean="0"/>
              <a:t>The user can detail his/her activity directly in the IMPACT activity and CLONE it in a future occasion, attach a document, link a document that is in EDMS, </a:t>
            </a:r>
            <a:r>
              <a:rPr lang="is-IS" sz="1800" dirty="0" smtClean="0"/>
              <a:t>…</a:t>
            </a:r>
            <a:endParaRPr lang="en-US" sz="1800" dirty="0" smtClean="0"/>
          </a:p>
          <a:p>
            <a:endParaRPr lang="en-US" sz="1800" dirty="0" smtClean="0"/>
          </a:p>
          <a:p>
            <a:r>
              <a:rPr lang="is-IS" sz="1800" dirty="0" smtClean="0"/>
              <a:t>As part of the work preparation and especially when there is co-activity, the work supervisor writes a VIC (visit d’inspection commune);</a:t>
            </a:r>
          </a:p>
          <a:p>
            <a:endParaRPr lang="is-IS" sz="1800" dirty="0"/>
          </a:p>
          <a:p>
            <a:r>
              <a:rPr lang="is-IS" sz="1800" dirty="0" smtClean="0"/>
              <a:t>The visits and the work preparation identify the need to create other documents like Fire Permit, Lockout request, IS37, …</a:t>
            </a:r>
          </a:p>
          <a:p>
            <a:endParaRPr lang="is-IS" sz="1800" dirty="0"/>
          </a:p>
          <a:p>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2203814236"/>
              </p:ext>
            </p:extLst>
          </p:nvPr>
        </p:nvGraphicFramePr>
        <p:xfrm>
          <a:off x="5842101" y="3822561"/>
          <a:ext cx="5934574" cy="1752600"/>
        </p:xfrm>
        <a:graphic>
          <a:graphicData uri="http://schemas.openxmlformats.org/drawingml/2006/table">
            <a:tbl>
              <a:tblPr firstRow="1" bandRow="1">
                <a:tableStyleId>{073A0DAA-6AF3-43AB-8588-CEC1D06C72B9}</a:tableStyleId>
              </a:tblPr>
              <a:tblGrid>
                <a:gridCol w="2315781"/>
                <a:gridCol w="3618793"/>
              </a:tblGrid>
              <a:tr h="370840">
                <a:tc>
                  <a:txBody>
                    <a:bodyPr/>
                    <a:lstStyle/>
                    <a:p>
                      <a:r>
                        <a:rPr lang="en-US" dirty="0" smtClean="0"/>
                        <a:t>Type of document</a:t>
                      </a:r>
                      <a:endParaRPr lang="en-US" dirty="0"/>
                    </a:p>
                  </a:txBody>
                  <a:tcPr/>
                </a:tc>
                <a:tc>
                  <a:txBody>
                    <a:bodyPr/>
                    <a:lstStyle/>
                    <a:p>
                      <a:r>
                        <a:rPr lang="en-US" dirty="0" smtClean="0"/>
                        <a:t>N.</a:t>
                      </a:r>
                      <a:r>
                        <a:rPr lang="en-US" baseline="0" dirty="0" smtClean="0"/>
                        <a:t> of documents generated or attached since 2011</a:t>
                      </a:r>
                      <a:endParaRPr lang="en-US" dirty="0"/>
                    </a:p>
                  </a:txBody>
                  <a:tcPr/>
                </a:tc>
              </a:tr>
              <a:tr h="370840">
                <a:tc>
                  <a:txBody>
                    <a:bodyPr/>
                    <a:lstStyle/>
                    <a:p>
                      <a:r>
                        <a:rPr lang="en-US" dirty="0" smtClean="0"/>
                        <a:t>PDP</a:t>
                      </a:r>
                      <a:endParaRPr lang="en-US" dirty="0"/>
                    </a:p>
                  </a:txBody>
                  <a:tcPr/>
                </a:tc>
                <a:tc>
                  <a:txBody>
                    <a:bodyPr/>
                    <a:lstStyle/>
                    <a:p>
                      <a:r>
                        <a:rPr lang="en-US" dirty="0" smtClean="0"/>
                        <a:t>811</a:t>
                      </a:r>
                      <a:endParaRPr lang="en-US" dirty="0"/>
                    </a:p>
                  </a:txBody>
                  <a:tcPr/>
                </a:tc>
              </a:tr>
              <a:tr h="370840">
                <a:tc>
                  <a:txBody>
                    <a:bodyPr/>
                    <a:lstStyle/>
                    <a:p>
                      <a:r>
                        <a:rPr lang="en-US" dirty="0" smtClean="0"/>
                        <a:t>PPSPS</a:t>
                      </a:r>
                      <a:endParaRPr lang="en-US" dirty="0"/>
                    </a:p>
                  </a:txBody>
                  <a:tcPr/>
                </a:tc>
                <a:tc>
                  <a:txBody>
                    <a:bodyPr/>
                    <a:lstStyle/>
                    <a:p>
                      <a:r>
                        <a:rPr lang="en-US" dirty="0" smtClean="0"/>
                        <a:t>4623</a:t>
                      </a:r>
                      <a:endParaRPr lang="en-US" dirty="0"/>
                    </a:p>
                  </a:txBody>
                  <a:tcPr/>
                </a:tc>
              </a:tr>
              <a:tr h="370840">
                <a:tc>
                  <a:txBody>
                    <a:bodyPr/>
                    <a:lstStyle/>
                    <a:p>
                      <a:r>
                        <a:rPr lang="en-US" dirty="0" smtClean="0"/>
                        <a:t>Work Procedure</a:t>
                      </a:r>
                      <a:endParaRPr lang="en-US" dirty="0"/>
                    </a:p>
                  </a:txBody>
                  <a:tcPr/>
                </a:tc>
                <a:tc>
                  <a:txBody>
                    <a:bodyPr/>
                    <a:lstStyle/>
                    <a:p>
                      <a:r>
                        <a:rPr lang="en-US" dirty="0" smtClean="0"/>
                        <a:t>997</a:t>
                      </a:r>
                      <a:endParaRPr lang="en-US" dirty="0"/>
                    </a:p>
                  </a:txBody>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996209630"/>
              </p:ext>
            </p:extLst>
          </p:nvPr>
        </p:nvGraphicFramePr>
        <p:xfrm>
          <a:off x="5842101" y="893846"/>
          <a:ext cx="5934574" cy="272356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298854" y="1058485"/>
            <a:ext cx="3643328" cy="646331"/>
          </a:xfrm>
          <a:prstGeom prst="rect">
            <a:avLst/>
          </a:prstGeom>
          <a:noFill/>
        </p:spPr>
        <p:txBody>
          <a:bodyPr wrap="square" rtlCol="0">
            <a:spAutoFit/>
          </a:bodyPr>
          <a:lstStyle/>
          <a:p>
            <a:r>
              <a:rPr lang="en-US" b="1" i="1" u="sng" dirty="0" smtClean="0"/>
              <a:t>Number of VICs generated in 2015</a:t>
            </a:r>
            <a:endParaRPr lang="en-US" b="1" i="1" u="sng" dirty="0"/>
          </a:p>
        </p:txBody>
      </p:sp>
      <p:sp>
        <p:nvSpPr>
          <p:cNvPr id="10"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37985045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01"/>
            <a:ext cx="12192000" cy="940443"/>
          </a:xfrm>
        </p:spPr>
        <p:txBody>
          <a:bodyPr/>
          <a:lstStyle/>
          <a:p>
            <a:r>
              <a:rPr lang="en-US" dirty="0" smtClean="0"/>
              <a:t>Some numbers</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12</a:t>
            </a:fld>
            <a:endParaRPr lang="en-US" dirty="0"/>
          </a:p>
        </p:txBody>
      </p:sp>
      <p:sp>
        <p:nvSpPr>
          <p:cNvPr id="54" name="Content Placeholder 2"/>
          <p:cNvSpPr>
            <a:spLocks noGrp="1"/>
          </p:cNvSpPr>
          <p:nvPr>
            <p:ph idx="1"/>
          </p:nvPr>
        </p:nvSpPr>
        <p:spPr>
          <a:xfrm>
            <a:off x="115458" y="1058485"/>
            <a:ext cx="4720933" cy="4793436"/>
          </a:xfrm>
        </p:spPr>
        <p:txBody>
          <a:bodyPr>
            <a:normAutofit/>
          </a:bodyPr>
          <a:lstStyle/>
          <a:p>
            <a:r>
              <a:rPr lang="en-US" sz="1800" dirty="0" smtClean="0"/>
              <a:t>Number of IMPACT activities per year:</a:t>
            </a:r>
          </a:p>
          <a:p>
            <a:pPr lvl="1"/>
            <a:r>
              <a:rPr lang="en-US" sz="1400" dirty="0" smtClean="0"/>
              <a:t>2011 – 1841 </a:t>
            </a:r>
          </a:p>
          <a:p>
            <a:pPr lvl="1"/>
            <a:r>
              <a:rPr lang="en-US" sz="1400" dirty="0" smtClean="0"/>
              <a:t>2012 – 7669</a:t>
            </a:r>
          </a:p>
          <a:p>
            <a:pPr lvl="1"/>
            <a:r>
              <a:rPr lang="en-US" sz="1400" dirty="0" smtClean="0"/>
              <a:t>2013 – 13053</a:t>
            </a:r>
          </a:p>
          <a:p>
            <a:pPr lvl="1"/>
            <a:r>
              <a:rPr lang="en-US" sz="1400" dirty="0" smtClean="0"/>
              <a:t>2014 – 16111</a:t>
            </a:r>
          </a:p>
          <a:p>
            <a:pPr lvl="1"/>
            <a:r>
              <a:rPr lang="en-US" sz="1400" dirty="0" smtClean="0"/>
              <a:t>2015 – 10899</a:t>
            </a:r>
          </a:p>
          <a:p>
            <a:endParaRPr lang="en-US" sz="1800" dirty="0" smtClean="0"/>
          </a:p>
          <a:p>
            <a:r>
              <a:rPr lang="en-US" sz="1800" dirty="0"/>
              <a:t>Number of IMPACT </a:t>
            </a:r>
            <a:r>
              <a:rPr lang="en-US" sz="1800" dirty="0" smtClean="0"/>
              <a:t>users </a:t>
            </a:r>
            <a:r>
              <a:rPr lang="en-US" sz="1800" dirty="0"/>
              <a:t>per year</a:t>
            </a:r>
            <a:r>
              <a:rPr lang="en-US" sz="1800" dirty="0" smtClean="0"/>
              <a:t>:</a:t>
            </a:r>
            <a:endParaRPr lang="en-US" sz="1400" dirty="0"/>
          </a:p>
          <a:p>
            <a:pPr lvl="1"/>
            <a:r>
              <a:rPr lang="en-US" sz="1400" dirty="0"/>
              <a:t>2012 </a:t>
            </a:r>
            <a:r>
              <a:rPr lang="en-US" sz="1400" dirty="0" smtClean="0"/>
              <a:t>– 86</a:t>
            </a:r>
            <a:endParaRPr lang="en-US" sz="1400" dirty="0"/>
          </a:p>
          <a:p>
            <a:pPr lvl="1"/>
            <a:r>
              <a:rPr lang="en-US" sz="1400" dirty="0"/>
              <a:t>2013 </a:t>
            </a:r>
            <a:r>
              <a:rPr lang="en-US" sz="1400" dirty="0" smtClean="0"/>
              <a:t>– 2524</a:t>
            </a:r>
            <a:endParaRPr lang="en-US" sz="1400" dirty="0"/>
          </a:p>
          <a:p>
            <a:pPr lvl="1"/>
            <a:r>
              <a:rPr lang="en-US" sz="1400" dirty="0"/>
              <a:t>2014 </a:t>
            </a:r>
            <a:r>
              <a:rPr lang="en-US" sz="1400" dirty="0" smtClean="0"/>
              <a:t>– 3145</a:t>
            </a:r>
            <a:endParaRPr lang="en-US" sz="1400" dirty="0"/>
          </a:p>
          <a:p>
            <a:pPr lvl="1"/>
            <a:r>
              <a:rPr lang="en-US" sz="1400" dirty="0"/>
              <a:t>2015 </a:t>
            </a:r>
            <a:r>
              <a:rPr lang="en-US" sz="1400" dirty="0" smtClean="0"/>
              <a:t>– 3569</a:t>
            </a:r>
            <a:endParaRPr lang="en-US" sz="1400" dirty="0"/>
          </a:p>
          <a:p>
            <a:endParaRPr lang="is-IS" sz="1800" dirty="0" smtClean="0"/>
          </a:p>
          <a:p>
            <a:r>
              <a:rPr lang="is-IS" sz="1800" dirty="0" smtClean="0"/>
              <a:t>Number of DIMRs:</a:t>
            </a:r>
            <a:endParaRPr lang="en-US" sz="1400" dirty="0" smtClean="0"/>
          </a:p>
          <a:p>
            <a:pPr lvl="1"/>
            <a:r>
              <a:rPr lang="en-US" sz="1400" dirty="0" smtClean="0"/>
              <a:t>850</a:t>
            </a:r>
            <a:endParaRPr lang="is-IS" sz="1400" dirty="0" smtClean="0"/>
          </a:p>
        </p:txBody>
      </p:sp>
      <p:sp>
        <p:nvSpPr>
          <p:cNvPr id="7" name="Content Placeholder 2"/>
          <p:cNvSpPr txBox="1">
            <a:spLocks/>
          </p:cNvSpPr>
          <p:nvPr/>
        </p:nvSpPr>
        <p:spPr>
          <a:xfrm>
            <a:off x="5527631" y="1058483"/>
            <a:ext cx="4720933" cy="4793436"/>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1800" dirty="0" smtClean="0"/>
              <a:t>Number of VICs:</a:t>
            </a:r>
          </a:p>
          <a:p>
            <a:pPr lvl="1"/>
            <a:r>
              <a:rPr lang="en-US" sz="1400" dirty="0" smtClean="0"/>
              <a:t>1682 since October 2013</a:t>
            </a:r>
          </a:p>
          <a:p>
            <a:pPr marL="448056" lvl="1" indent="0">
              <a:buNone/>
            </a:pPr>
            <a:endParaRPr lang="en-US" sz="1400" dirty="0" smtClean="0"/>
          </a:p>
          <a:p>
            <a:r>
              <a:rPr lang="en-US" sz="1800" dirty="0" smtClean="0"/>
              <a:t>Number of Fire Permits:</a:t>
            </a:r>
          </a:p>
          <a:p>
            <a:pPr lvl="1"/>
            <a:r>
              <a:rPr lang="en-US" sz="1400" dirty="0" smtClean="0"/>
              <a:t>653 since December 2015</a:t>
            </a:r>
          </a:p>
          <a:p>
            <a:pPr lvl="1"/>
            <a:endParaRPr lang="is-IS" sz="1400" dirty="0" smtClean="0"/>
          </a:p>
          <a:p>
            <a:r>
              <a:rPr lang="is-IS" sz="1800" dirty="0" smtClean="0"/>
              <a:t>Number of electrical lockout requests:</a:t>
            </a:r>
            <a:endParaRPr lang="en-US" sz="1400" dirty="0" smtClean="0"/>
          </a:p>
          <a:p>
            <a:pPr lvl="1"/>
            <a:r>
              <a:rPr lang="en-US" sz="1400" dirty="0" smtClean="0"/>
              <a:t>370 since December 2013</a:t>
            </a:r>
          </a:p>
          <a:p>
            <a:pPr lvl="1"/>
            <a:endParaRPr lang="en-US" sz="1400" dirty="0"/>
          </a:p>
          <a:p>
            <a:r>
              <a:rPr lang="en-US" sz="1800" dirty="0"/>
              <a:t>Number of </a:t>
            </a:r>
            <a:r>
              <a:rPr lang="en-US" sz="1800" dirty="0" smtClean="0"/>
              <a:t>Visits:</a:t>
            </a:r>
          </a:p>
          <a:p>
            <a:pPr lvl="1"/>
            <a:r>
              <a:rPr lang="en-US" sz="1400" dirty="0" smtClean="0"/>
              <a:t>10438</a:t>
            </a:r>
            <a:endParaRPr lang="is-IS" sz="1400" dirty="0"/>
          </a:p>
          <a:p>
            <a:endParaRPr lang="is-IS" sz="1800" dirty="0" smtClean="0"/>
          </a:p>
          <a:p>
            <a:r>
              <a:rPr lang="en-US" sz="1800" dirty="0"/>
              <a:t>Number of </a:t>
            </a:r>
            <a:r>
              <a:rPr lang="en-US" sz="1800" dirty="0" err="1" smtClean="0"/>
              <a:t>Gammagraphy</a:t>
            </a:r>
            <a:r>
              <a:rPr lang="en-US" sz="1800" dirty="0" smtClean="0"/>
              <a:t>:</a:t>
            </a:r>
            <a:endParaRPr lang="en-US" sz="1800" dirty="0"/>
          </a:p>
          <a:p>
            <a:pPr lvl="1"/>
            <a:r>
              <a:rPr lang="en-US" sz="1400" dirty="0" smtClean="0"/>
              <a:t>172 </a:t>
            </a:r>
            <a:r>
              <a:rPr lang="en-US" sz="1400" dirty="0"/>
              <a:t>since </a:t>
            </a:r>
            <a:r>
              <a:rPr lang="en-US" sz="1400" dirty="0" smtClean="0"/>
              <a:t>March 2015</a:t>
            </a:r>
          </a:p>
          <a:p>
            <a:pPr marL="448056" lvl="1" indent="0">
              <a:buNone/>
            </a:pPr>
            <a:endParaRPr lang="en-US" sz="1400" dirty="0"/>
          </a:p>
          <a:p>
            <a:endParaRPr lang="en-US" sz="1800" dirty="0"/>
          </a:p>
        </p:txBody>
      </p:sp>
      <p:sp>
        <p:nvSpPr>
          <p:cNvPr id="8"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36591039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01"/>
            <a:ext cx="12192000" cy="940443"/>
          </a:xfrm>
        </p:spPr>
        <p:txBody>
          <a:bodyPr/>
          <a:lstStyle/>
          <a:p>
            <a:r>
              <a:rPr lang="en-US" dirty="0" smtClean="0"/>
              <a:t>List of Future development</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13</a:t>
            </a:fld>
            <a:endParaRPr lang="en-US" dirty="0"/>
          </a:p>
        </p:txBody>
      </p:sp>
      <p:sp>
        <p:nvSpPr>
          <p:cNvPr id="54" name="Content Placeholder 2"/>
          <p:cNvSpPr>
            <a:spLocks noGrp="1"/>
          </p:cNvSpPr>
          <p:nvPr>
            <p:ph idx="1"/>
          </p:nvPr>
        </p:nvSpPr>
        <p:spPr>
          <a:xfrm>
            <a:off x="115458" y="1058485"/>
            <a:ext cx="6688455" cy="4793436"/>
          </a:xfrm>
        </p:spPr>
        <p:txBody>
          <a:bodyPr>
            <a:normAutofit lnSpcReduction="10000"/>
          </a:bodyPr>
          <a:lstStyle/>
          <a:p>
            <a:pPr marL="36576" indent="0" algn="just">
              <a:buNone/>
            </a:pPr>
            <a:r>
              <a:rPr lang="is-IS" sz="1800" dirty="0" smtClean="0"/>
              <a:t>Due to the success of the tool the development is still ongoing and there are a large number of features that we would like to implement in the tool. Among these additional features it is possible to list some like:</a:t>
            </a:r>
          </a:p>
          <a:p>
            <a:pPr algn="just"/>
            <a:r>
              <a:rPr lang="is-IS" sz="1800" dirty="0" smtClean="0"/>
              <a:t>DIMR v2</a:t>
            </a:r>
          </a:p>
          <a:p>
            <a:pPr algn="just"/>
            <a:r>
              <a:rPr lang="is-IS" sz="1800" dirty="0" smtClean="0"/>
              <a:t>IS37 integration (Enable/disable level 3 alarm systems)</a:t>
            </a:r>
          </a:p>
          <a:p>
            <a:pPr algn="just"/>
            <a:r>
              <a:rPr lang="is-IS" sz="1800" dirty="0" smtClean="0"/>
              <a:t>AET (work outside normal working hours)</a:t>
            </a:r>
          </a:p>
          <a:p>
            <a:pPr algn="just"/>
            <a:r>
              <a:rPr lang="is-IS" sz="1800" dirty="0" smtClean="0"/>
              <a:t>WDP (Work Dose Planning)</a:t>
            </a:r>
          </a:p>
          <a:p>
            <a:pPr algn="just"/>
            <a:r>
              <a:rPr lang="is-IS" sz="1800" dirty="0" smtClean="0"/>
              <a:t>Activity risk assessment</a:t>
            </a:r>
          </a:p>
          <a:p>
            <a:pPr algn="just"/>
            <a:r>
              <a:rPr lang="is-IS" sz="1800" dirty="0" smtClean="0"/>
              <a:t>NdC (Planned outage of a service)</a:t>
            </a:r>
          </a:p>
          <a:p>
            <a:pPr algn="just"/>
            <a:endParaRPr lang="is-IS" sz="1800" dirty="0"/>
          </a:p>
          <a:p>
            <a:pPr marL="36576" indent="0" algn="just">
              <a:buNone/>
            </a:pPr>
            <a:r>
              <a:rPr lang="is-IS" sz="1800" dirty="0" smtClean="0"/>
              <a:t>The implementation of new features follows a sistematic quality approach. Such quality approach ensures that the implemented solutions follow what is performed by the intervention teams on the field, that the Safety/confidentiality rules are respected, and that the decisions taken are recorded.</a:t>
            </a:r>
          </a:p>
        </p:txBody>
      </p:sp>
      <p:pic>
        <p:nvPicPr>
          <p:cNvPr id="3" name="Picture 2" descr="Screen Shot 2016-08-19 at 17.04.4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59943" y="705523"/>
            <a:ext cx="2904624" cy="4079203"/>
          </a:xfrm>
          <a:prstGeom prst="rect">
            <a:avLst/>
          </a:prstGeom>
          <a:ln>
            <a:solidFill>
              <a:srgbClr val="262626"/>
            </a:solidFill>
          </a:ln>
        </p:spPr>
      </p:pic>
      <p:pic>
        <p:nvPicPr>
          <p:cNvPr id="8" name="Picture 7" descr="Screen Shot 2016-08-19 at 17.05.56.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59319" y="1564977"/>
            <a:ext cx="2923081" cy="4132227"/>
          </a:xfrm>
          <a:prstGeom prst="rect">
            <a:avLst/>
          </a:prstGeom>
          <a:ln>
            <a:solidFill>
              <a:srgbClr val="262626"/>
            </a:solidFill>
          </a:ln>
        </p:spPr>
      </p:pic>
      <p:sp>
        <p:nvSpPr>
          <p:cNvPr id="9"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34831343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479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GB" dirty="0" smtClean="0"/>
              <a:t>Intervention Management Planning &amp; Activity Coordination Tool (IMPACT)</a:t>
            </a:r>
            <a:endParaRPr lang="en-GB" dirty="0"/>
          </a:p>
        </p:txBody>
      </p:sp>
      <p:sp>
        <p:nvSpPr>
          <p:cNvPr id="11" name="Text Placeholder 10"/>
          <p:cNvSpPr>
            <a:spLocks noGrp="1"/>
          </p:cNvSpPr>
          <p:nvPr>
            <p:ph type="body" idx="10"/>
          </p:nvPr>
        </p:nvSpPr>
        <p:spPr>
          <a:xfrm>
            <a:off x="609600" y="3624369"/>
            <a:ext cx="3657600" cy="419653"/>
          </a:xfrm>
        </p:spPr>
        <p:txBody>
          <a:bodyPr>
            <a:normAutofit lnSpcReduction="10000"/>
          </a:bodyPr>
          <a:lstStyle/>
          <a:p>
            <a:r>
              <a:rPr lang="en-GB" dirty="0" smtClean="0"/>
              <a:t>From different tools and approaches to a single tool and a centralized vision</a:t>
            </a:r>
            <a:endParaRPr lang="en-GB" dirty="0"/>
          </a:p>
        </p:txBody>
      </p:sp>
      <p:sp>
        <p:nvSpPr>
          <p:cNvPr id="5" name="Footer Placeholder 4"/>
          <p:cNvSpPr>
            <a:spLocks noGrp="1"/>
          </p:cNvSpPr>
          <p:nvPr>
            <p:ph type="ftr" sz="quarter" idx="12"/>
          </p:nvPr>
        </p:nvSpPr>
        <p:spPr/>
        <p:txBody>
          <a:bodyPr/>
          <a:lstStyle/>
          <a:p>
            <a:r>
              <a:rPr lang="en-US" dirty="0" smtClean="0"/>
              <a:t>EDMS no: 1718945</a:t>
            </a:r>
            <a:endParaRPr lang="en-US" dirty="0"/>
          </a:p>
        </p:txBody>
      </p:sp>
      <p:sp>
        <p:nvSpPr>
          <p:cNvPr id="6" name="Slide Number Placeholder 5"/>
          <p:cNvSpPr>
            <a:spLocks noGrp="1"/>
          </p:cNvSpPr>
          <p:nvPr>
            <p:ph type="sldNum" sz="quarter" idx="13"/>
          </p:nvPr>
        </p:nvSpPr>
        <p:spPr/>
        <p:txBody>
          <a:bodyPr/>
          <a:lstStyle/>
          <a:p>
            <a:fld id="{17918391-D411-FE40-AAD7-861AE5233E0E}" type="slidenum">
              <a:rPr lang="en-US" smtClean="0"/>
              <a:pPr/>
              <a:t>2</a:t>
            </a:fld>
            <a:endParaRPr lang="en-US" dirty="0"/>
          </a:p>
        </p:txBody>
      </p:sp>
    </p:spTree>
    <p:extLst>
      <p:ext uri="{BB962C8B-B14F-4D97-AF65-F5344CB8AC3E}">
        <p14:creationId xmlns:p14="http://schemas.microsoft.com/office/powerpoint/2010/main" val="2677309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239" y="-34383"/>
            <a:ext cx="12192000" cy="940443"/>
          </a:xfrm>
        </p:spPr>
        <p:txBody>
          <a:bodyPr>
            <a:normAutofit/>
          </a:bodyPr>
          <a:lstStyle/>
          <a:p>
            <a:r>
              <a:rPr lang="en-GB" dirty="0" smtClean="0"/>
              <a:t>Work Authorization - Situation before IMPACT</a:t>
            </a:r>
            <a:endParaRPr lang="en-GB"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3</a:t>
            </a:fld>
            <a:endParaRPr lang="en-US" dirty="0"/>
          </a:p>
        </p:txBody>
      </p:sp>
      <p:pic>
        <p:nvPicPr>
          <p:cNvPr id="3" name="Picture 2" descr="Screen Shot 2016-08-16 at 17.41.05.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79930" y="1194538"/>
            <a:ext cx="3685434" cy="3770766"/>
          </a:xfrm>
          <a:prstGeom prst="rect">
            <a:avLst/>
          </a:prstGeom>
        </p:spPr>
      </p:pic>
      <p:sp>
        <p:nvSpPr>
          <p:cNvPr id="30" name="Parallelogram 29"/>
          <p:cNvSpPr/>
          <p:nvPr/>
        </p:nvSpPr>
        <p:spPr>
          <a:xfrm rot="6461052">
            <a:off x="8946207" y="4158800"/>
            <a:ext cx="650602" cy="879132"/>
          </a:xfrm>
          <a:prstGeom prst="parallelogram">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22420" y="1056799"/>
            <a:ext cx="2468958" cy="1729162"/>
          </a:xfrm>
          <a:prstGeom prst="rect">
            <a:avLst/>
          </a:prstGeom>
          <a:ln>
            <a:solidFill>
              <a:schemeClr val="accent1">
                <a:lumMod val="10000"/>
              </a:schemeClr>
            </a:solidFill>
          </a:ln>
        </p:spPr>
      </p:pic>
      <p:sp>
        <p:nvSpPr>
          <p:cNvPr id="13" name="Oval 12"/>
          <p:cNvSpPr/>
          <p:nvPr/>
        </p:nvSpPr>
        <p:spPr>
          <a:xfrm>
            <a:off x="8251616" y="1362991"/>
            <a:ext cx="3267375" cy="322653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760451" y="1023678"/>
            <a:ext cx="6033066" cy="369332"/>
          </a:xfrm>
          <a:prstGeom prst="rect">
            <a:avLst/>
          </a:prstGeom>
          <a:noFill/>
        </p:spPr>
        <p:txBody>
          <a:bodyPr wrap="square" rtlCol="0">
            <a:spAutoFit/>
          </a:bodyPr>
          <a:lstStyle/>
          <a:p>
            <a:r>
              <a:rPr lang="en-US" dirty="0" smtClean="0">
                <a:solidFill>
                  <a:srgbClr val="FF0000"/>
                </a:solidFill>
              </a:rPr>
              <a:t>Work Activity Tool (WAT) – LHC Machine</a:t>
            </a:r>
            <a:endParaRPr lang="en-US" dirty="0">
              <a:solidFill>
                <a:srgbClr val="FF0000"/>
              </a:solidFill>
            </a:endParaRPr>
          </a:p>
        </p:txBody>
      </p:sp>
      <p:pic>
        <p:nvPicPr>
          <p:cNvPr id="15" name="Picture 14"/>
          <p:cNvPicPr>
            <a:picLocks noChangeAspect="1"/>
          </p:cNvPicPr>
          <p:nvPr/>
        </p:nvPicPr>
        <p:blipFill>
          <a:blip r:embed="rId4"/>
          <a:stretch>
            <a:fillRect/>
          </a:stretch>
        </p:blipFill>
        <p:spPr>
          <a:xfrm>
            <a:off x="609600" y="1412417"/>
            <a:ext cx="2551621" cy="1727998"/>
          </a:xfrm>
          <a:prstGeom prst="rect">
            <a:avLst/>
          </a:prstGeom>
          <a:ln>
            <a:solidFill>
              <a:schemeClr val="accent6">
                <a:lumMod val="50000"/>
              </a:schemeClr>
            </a:solidFill>
          </a:ln>
        </p:spPr>
      </p:pic>
      <p:sp>
        <p:nvSpPr>
          <p:cNvPr id="16" name="TextBox 15"/>
          <p:cNvSpPr txBox="1"/>
          <p:nvPr/>
        </p:nvSpPr>
        <p:spPr>
          <a:xfrm>
            <a:off x="3262766" y="1481566"/>
            <a:ext cx="5530751" cy="369332"/>
          </a:xfrm>
          <a:prstGeom prst="rect">
            <a:avLst/>
          </a:prstGeom>
          <a:noFill/>
        </p:spPr>
        <p:txBody>
          <a:bodyPr wrap="square" rtlCol="0">
            <a:spAutoFit/>
          </a:bodyPr>
          <a:lstStyle/>
          <a:p>
            <a:r>
              <a:rPr lang="en-US" dirty="0" smtClean="0">
                <a:solidFill>
                  <a:srgbClr val="008000"/>
                </a:solidFill>
              </a:rPr>
              <a:t>Activity Coordination Tool (ACT) – CMS Experiment</a:t>
            </a:r>
            <a:endParaRPr lang="en-US" dirty="0">
              <a:solidFill>
                <a:srgbClr val="008000"/>
              </a:solidFill>
            </a:endParaRPr>
          </a:p>
        </p:txBody>
      </p:sp>
      <p:pic>
        <p:nvPicPr>
          <p:cNvPr id="17" name="Picture 16" descr="Screen Shot 2015-02-26 at 16.56.35.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4806" y="2045479"/>
            <a:ext cx="2589624" cy="1475990"/>
          </a:xfrm>
          <a:prstGeom prst="rect">
            <a:avLst/>
          </a:prstGeom>
          <a:ln>
            <a:solidFill>
              <a:srgbClr val="000000"/>
            </a:solidFill>
          </a:ln>
        </p:spPr>
      </p:pic>
      <p:sp>
        <p:nvSpPr>
          <p:cNvPr id="7" name="Oval 6"/>
          <p:cNvSpPr/>
          <p:nvPr/>
        </p:nvSpPr>
        <p:spPr>
          <a:xfrm>
            <a:off x="10130798" y="1259328"/>
            <a:ext cx="272157" cy="272117"/>
          </a:xfrm>
          <a:prstGeom prst="ellipse">
            <a:avLst/>
          </a:prstGeom>
          <a:solidFill>
            <a:srgbClr val="008000"/>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404017" y="3731203"/>
            <a:ext cx="272157" cy="272117"/>
          </a:xfrm>
          <a:prstGeom prst="ellipse">
            <a:avLst/>
          </a:prstGeom>
          <a:solidFill>
            <a:srgbClr val="0000FF"/>
          </a:solid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671546" y="2085137"/>
            <a:ext cx="3647574" cy="646331"/>
          </a:xfrm>
          <a:prstGeom prst="rect">
            <a:avLst/>
          </a:prstGeom>
          <a:noFill/>
        </p:spPr>
        <p:txBody>
          <a:bodyPr wrap="square" rtlCol="0">
            <a:spAutoFit/>
          </a:bodyPr>
          <a:lstStyle/>
          <a:p>
            <a:r>
              <a:rPr lang="en-US" dirty="0" smtClean="0">
                <a:solidFill>
                  <a:srgbClr val="0000FF"/>
                </a:solidFill>
              </a:rPr>
              <a:t>Avis de Intervention (ADI/EDH) – ALICE Experiment</a:t>
            </a:r>
            <a:endParaRPr lang="en-US" dirty="0">
              <a:solidFill>
                <a:srgbClr val="0000FF"/>
              </a:solidFill>
            </a:endParaRPr>
          </a:p>
        </p:txBody>
      </p:sp>
      <p:sp>
        <p:nvSpPr>
          <p:cNvPr id="19" name="Oval 18"/>
          <p:cNvSpPr/>
          <p:nvPr/>
        </p:nvSpPr>
        <p:spPr>
          <a:xfrm>
            <a:off x="10386877" y="4317406"/>
            <a:ext cx="272157" cy="272117"/>
          </a:xfrm>
          <a:prstGeom prst="ellipse">
            <a:avLst/>
          </a:prstGeom>
          <a:solidFill>
            <a:srgbClr val="FFFF00"/>
          </a:solid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332201" y="3407689"/>
            <a:ext cx="3919415" cy="369332"/>
          </a:xfrm>
          <a:prstGeom prst="rect">
            <a:avLst/>
          </a:prstGeom>
          <a:noFill/>
        </p:spPr>
        <p:txBody>
          <a:bodyPr wrap="square" rtlCol="0">
            <a:spAutoFit/>
          </a:bodyPr>
          <a:lstStyle/>
          <a:p>
            <a:r>
              <a:rPr lang="en-US" dirty="0" smtClean="0">
                <a:solidFill>
                  <a:srgbClr val="FFFF00"/>
                </a:solidFill>
              </a:rPr>
              <a:t>Word + Email – </a:t>
            </a:r>
            <a:r>
              <a:rPr lang="en-US" dirty="0" err="1" smtClean="0">
                <a:solidFill>
                  <a:srgbClr val="FFFF00"/>
                </a:solidFill>
              </a:rPr>
              <a:t>LHCb</a:t>
            </a:r>
            <a:r>
              <a:rPr lang="en-US" dirty="0" smtClean="0">
                <a:solidFill>
                  <a:srgbClr val="FFFF00"/>
                </a:solidFill>
              </a:rPr>
              <a:t> Experiment</a:t>
            </a:r>
            <a:endParaRPr lang="en-US" dirty="0">
              <a:solidFill>
                <a:srgbClr val="FFFF00"/>
              </a:solidFill>
            </a:endParaRPr>
          </a:p>
        </p:txBody>
      </p:sp>
      <p:sp>
        <p:nvSpPr>
          <p:cNvPr id="22" name="Oval 21"/>
          <p:cNvSpPr/>
          <p:nvPr/>
        </p:nvSpPr>
        <p:spPr>
          <a:xfrm>
            <a:off x="9308090" y="4359663"/>
            <a:ext cx="272157" cy="272117"/>
          </a:xfrm>
          <a:prstGeom prst="ellipse">
            <a:avLst/>
          </a:prstGeom>
          <a:solidFill>
            <a:srgbClr val="660066"/>
          </a:solid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stretch>
            <a:fillRect/>
          </a:stretch>
        </p:blipFill>
        <p:spPr>
          <a:xfrm>
            <a:off x="1289842" y="2758678"/>
            <a:ext cx="2803071" cy="1828440"/>
          </a:xfrm>
          <a:prstGeom prst="rect">
            <a:avLst/>
          </a:prstGeom>
          <a:ln>
            <a:solidFill>
              <a:schemeClr val="accent6">
                <a:lumMod val="50000"/>
              </a:schemeClr>
            </a:solidFill>
          </a:ln>
        </p:spPr>
      </p:pic>
      <p:sp>
        <p:nvSpPr>
          <p:cNvPr id="24" name="TextBox 23"/>
          <p:cNvSpPr txBox="1"/>
          <p:nvPr/>
        </p:nvSpPr>
        <p:spPr>
          <a:xfrm>
            <a:off x="4241480" y="2829405"/>
            <a:ext cx="3727294" cy="369332"/>
          </a:xfrm>
          <a:prstGeom prst="rect">
            <a:avLst/>
          </a:prstGeom>
          <a:noFill/>
        </p:spPr>
        <p:txBody>
          <a:bodyPr wrap="square" rtlCol="0">
            <a:spAutoFit/>
          </a:bodyPr>
          <a:lstStyle/>
          <a:p>
            <a:r>
              <a:rPr lang="en-US" dirty="0" smtClean="0">
                <a:solidFill>
                  <a:srgbClr val="660066"/>
                </a:solidFill>
              </a:rPr>
              <a:t>SharePoint – ATLAS Experiment</a:t>
            </a:r>
            <a:endParaRPr lang="en-US" dirty="0">
              <a:solidFill>
                <a:srgbClr val="660066"/>
              </a:solidFill>
            </a:endParaRPr>
          </a:p>
        </p:txBody>
      </p:sp>
      <p:pic>
        <p:nvPicPr>
          <p:cNvPr id="20"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l="6667" t="1289" r="1666"/>
          <a:stretch>
            <a:fillRect/>
          </a:stretch>
        </p:blipFill>
        <p:spPr bwMode="auto">
          <a:xfrm>
            <a:off x="2732227" y="3252795"/>
            <a:ext cx="1509253" cy="2100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24" descr="Screen Shot 2015-02-26 at 16.56.35.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2156" y="4054020"/>
            <a:ext cx="2589624" cy="1475990"/>
          </a:xfrm>
          <a:prstGeom prst="rect">
            <a:avLst/>
          </a:prstGeom>
          <a:ln>
            <a:solidFill>
              <a:srgbClr val="000000"/>
            </a:solidFill>
          </a:ln>
        </p:spPr>
      </p:pic>
      <p:sp>
        <p:nvSpPr>
          <p:cNvPr id="26" name="TextBox 25"/>
          <p:cNvSpPr txBox="1"/>
          <p:nvPr/>
        </p:nvSpPr>
        <p:spPr>
          <a:xfrm>
            <a:off x="4783068" y="4212904"/>
            <a:ext cx="3468548" cy="923330"/>
          </a:xfrm>
          <a:prstGeom prst="rect">
            <a:avLst/>
          </a:prstGeom>
          <a:noFill/>
        </p:spPr>
        <p:txBody>
          <a:bodyPr wrap="square" rtlCol="0">
            <a:spAutoFit/>
          </a:bodyPr>
          <a:lstStyle/>
          <a:p>
            <a:r>
              <a:rPr lang="en-US" dirty="0" smtClean="0">
                <a:solidFill>
                  <a:schemeClr val="accent2"/>
                </a:solidFill>
              </a:rPr>
              <a:t>Avis de </a:t>
            </a:r>
            <a:r>
              <a:rPr lang="en-US" dirty="0" err="1" smtClean="0">
                <a:solidFill>
                  <a:schemeClr val="accent2"/>
                </a:solidFill>
              </a:rPr>
              <a:t>Ouverture</a:t>
            </a:r>
            <a:r>
              <a:rPr lang="en-US" dirty="0" smtClean="0">
                <a:solidFill>
                  <a:schemeClr val="accent2"/>
                </a:solidFill>
              </a:rPr>
              <a:t> de </a:t>
            </a:r>
            <a:r>
              <a:rPr lang="en-US" dirty="0" err="1" smtClean="0">
                <a:solidFill>
                  <a:schemeClr val="accent2"/>
                </a:solidFill>
              </a:rPr>
              <a:t>Chantier</a:t>
            </a:r>
            <a:r>
              <a:rPr lang="en-US" dirty="0" smtClean="0">
                <a:solidFill>
                  <a:schemeClr val="accent2"/>
                </a:solidFill>
              </a:rPr>
              <a:t> (AOC/EDH) – Surface Buildings in the main sites</a:t>
            </a:r>
            <a:endParaRPr lang="en-US" dirty="0">
              <a:solidFill>
                <a:schemeClr val="accent2"/>
              </a:solidFill>
            </a:endParaRPr>
          </a:p>
        </p:txBody>
      </p:sp>
      <p:sp>
        <p:nvSpPr>
          <p:cNvPr id="27" name="TextBox 26"/>
          <p:cNvSpPr txBox="1"/>
          <p:nvPr/>
        </p:nvSpPr>
        <p:spPr>
          <a:xfrm>
            <a:off x="3262768" y="5401438"/>
            <a:ext cx="7053540" cy="461665"/>
          </a:xfrm>
          <a:prstGeom prst="rect">
            <a:avLst/>
          </a:prstGeom>
          <a:solidFill>
            <a:srgbClr val="CCFFCC"/>
          </a:solidFill>
        </p:spPr>
        <p:txBody>
          <a:bodyPr wrap="square" rtlCol="0">
            <a:spAutoFit/>
          </a:bodyPr>
          <a:lstStyle/>
          <a:p>
            <a:r>
              <a:rPr lang="is-IS" sz="2400" dirty="0" smtClean="0"/>
              <a:t>+ Other experiments, Coordination meetings, ...</a:t>
            </a:r>
            <a:endParaRPr lang="en-US" sz="2400" dirty="0"/>
          </a:p>
        </p:txBody>
      </p:sp>
      <p:sp>
        <p:nvSpPr>
          <p:cNvPr id="29" name="Parallelogram 28"/>
          <p:cNvSpPr/>
          <p:nvPr/>
        </p:nvSpPr>
        <p:spPr>
          <a:xfrm rot="2126812">
            <a:off x="9395480" y="2974955"/>
            <a:ext cx="642369" cy="976890"/>
          </a:xfrm>
          <a:prstGeom prst="parallelogram">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1951370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4" grpId="0"/>
      <p:bldP spid="16" grpId="0"/>
      <p:bldP spid="7" grpId="0" animBg="1"/>
      <p:bldP spid="12" grpId="0" animBg="1"/>
      <p:bldP spid="18" grpId="0"/>
      <p:bldP spid="19" grpId="0" animBg="1"/>
      <p:bldP spid="21" grpId="0"/>
      <p:bldP spid="22" grpId="0" animBg="1"/>
      <p:bldP spid="24" grpId="0"/>
      <p:bldP spid="26" grpId="0"/>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239" y="-34383"/>
            <a:ext cx="12192000" cy="940443"/>
          </a:xfrm>
        </p:spPr>
        <p:txBody>
          <a:bodyPr>
            <a:normAutofit/>
          </a:bodyPr>
          <a:lstStyle/>
          <a:p>
            <a:r>
              <a:rPr lang="en-GB" dirty="0" smtClean="0"/>
              <a:t>Safety Procedures - Situation before IMPACT</a:t>
            </a:r>
            <a:endParaRPr lang="en-GB"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4</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255" y="1130821"/>
            <a:ext cx="2230925" cy="2856603"/>
          </a:xfrm>
          <a:prstGeom prst="rect">
            <a:avLst/>
          </a:prstGeom>
          <a:ln>
            <a:solidFill>
              <a:srgbClr val="262626"/>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5762" y="4254355"/>
            <a:ext cx="3626530" cy="1462212"/>
          </a:xfrm>
          <a:prstGeom prst="rect">
            <a:avLst/>
          </a:prstGeom>
          <a:ln>
            <a:solidFill>
              <a:srgbClr val="262626"/>
            </a:solidFill>
          </a:ln>
        </p:spPr>
      </p:pic>
      <p:pic>
        <p:nvPicPr>
          <p:cNvPr id="31" name="Picture 30" descr="Screen Shot 2015-02-26 at 17.07.17.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03714" y="1133107"/>
            <a:ext cx="3007091" cy="1972327"/>
          </a:xfrm>
          <a:prstGeom prst="rect">
            <a:avLst/>
          </a:prstGeom>
          <a:ln>
            <a:solidFill>
              <a:srgbClr val="000000"/>
            </a:solidFill>
          </a:ln>
        </p:spPr>
      </p:pic>
      <p:sp>
        <p:nvSpPr>
          <p:cNvPr id="11" name="TextBox 10"/>
          <p:cNvSpPr txBox="1"/>
          <p:nvPr/>
        </p:nvSpPr>
        <p:spPr>
          <a:xfrm>
            <a:off x="875762" y="1564697"/>
            <a:ext cx="1449890" cy="2031325"/>
          </a:xfrm>
          <a:prstGeom prst="rect">
            <a:avLst/>
          </a:prstGeom>
          <a:solidFill>
            <a:srgbClr val="FFFFFF"/>
          </a:solidFill>
          <a:ln w="38100" cmpd="sng">
            <a:solidFill>
              <a:srgbClr val="262626"/>
            </a:solidFill>
          </a:ln>
        </p:spPr>
        <p:txBody>
          <a:bodyPr wrap="square" rtlCol="0">
            <a:spAutoFit/>
          </a:bodyPr>
          <a:lstStyle/>
          <a:p>
            <a:pPr algn="ctr"/>
            <a:r>
              <a:rPr lang="en-US" dirty="0" smtClean="0"/>
              <a:t>Visit the Inspection Commune (VIC) – Word file Stored in EDMS</a:t>
            </a:r>
          </a:p>
        </p:txBody>
      </p:sp>
      <p:sp>
        <p:nvSpPr>
          <p:cNvPr id="32" name="TextBox 31"/>
          <p:cNvSpPr txBox="1"/>
          <p:nvPr/>
        </p:nvSpPr>
        <p:spPr>
          <a:xfrm>
            <a:off x="1081455" y="4531902"/>
            <a:ext cx="3203245" cy="923330"/>
          </a:xfrm>
          <a:prstGeom prst="rect">
            <a:avLst/>
          </a:prstGeom>
          <a:solidFill>
            <a:srgbClr val="FFFFFF"/>
          </a:solidFill>
          <a:ln w="38100" cmpd="sng">
            <a:solidFill>
              <a:srgbClr val="262626"/>
            </a:solidFill>
          </a:ln>
        </p:spPr>
        <p:txBody>
          <a:bodyPr wrap="square" rtlCol="0">
            <a:spAutoFit/>
          </a:bodyPr>
          <a:lstStyle/>
          <a:p>
            <a:pPr algn="ctr"/>
            <a:r>
              <a:rPr lang="en-US" dirty="0" smtClean="0"/>
              <a:t>Work Dose Planning – Excel file </a:t>
            </a:r>
            <a:r>
              <a:rPr lang="en-US" dirty="0"/>
              <a:t>s</a:t>
            </a:r>
            <a:r>
              <a:rPr lang="en-US" dirty="0" smtClean="0"/>
              <a:t>tored in EDMS and SharePoint</a:t>
            </a:r>
          </a:p>
        </p:txBody>
      </p:sp>
      <p:sp>
        <p:nvSpPr>
          <p:cNvPr id="33" name="TextBox 32"/>
          <p:cNvSpPr txBox="1"/>
          <p:nvPr/>
        </p:nvSpPr>
        <p:spPr>
          <a:xfrm>
            <a:off x="6030530" y="1657030"/>
            <a:ext cx="2517957" cy="923330"/>
          </a:xfrm>
          <a:prstGeom prst="rect">
            <a:avLst/>
          </a:prstGeom>
          <a:solidFill>
            <a:srgbClr val="FFFFFF"/>
          </a:solidFill>
          <a:ln w="38100" cmpd="sng">
            <a:solidFill>
              <a:srgbClr val="262626"/>
            </a:solidFill>
          </a:ln>
        </p:spPr>
        <p:txBody>
          <a:bodyPr wrap="square" rtlCol="0">
            <a:spAutoFit/>
          </a:bodyPr>
          <a:lstStyle/>
          <a:p>
            <a:pPr algn="ctr"/>
            <a:r>
              <a:rPr lang="en-US" dirty="0" smtClean="0"/>
              <a:t>Fire Permit (= Hot Work Permit) – EDH form</a:t>
            </a:r>
          </a:p>
        </p:txBody>
      </p:sp>
      <p:pic>
        <p:nvPicPr>
          <p:cNvPr id="34" name="Picture 4"/>
          <p:cNvPicPr>
            <a:picLocks noGrp="1" noChangeAspect="1" noChangeArrowheads="1"/>
          </p:cNvPicPr>
          <p:nvPr>
            <p:ph sz="quarter" idx="1"/>
          </p:nvPr>
        </p:nvPicPr>
        <p:blipFill>
          <a:blip r:embed="rId6" cstate="print">
            <a:extLst>
              <a:ext uri="{28A0092B-C50C-407E-A947-70E740481C1C}">
                <a14:useLocalDpi xmlns:a14="http://schemas.microsoft.com/office/drawing/2010/main"/>
              </a:ext>
            </a:extLst>
          </a:blip>
          <a:stretch>
            <a:fillRect/>
          </a:stretch>
        </p:blipFill>
        <p:spPr>
          <a:xfrm>
            <a:off x="3154048" y="980264"/>
            <a:ext cx="1824701" cy="3128392"/>
          </a:xfrm>
          <a:ln>
            <a:solidFill>
              <a:srgbClr val="262626"/>
            </a:solidFill>
          </a:ln>
        </p:spPr>
      </p:pic>
      <p:sp>
        <p:nvSpPr>
          <p:cNvPr id="35" name="TextBox 34"/>
          <p:cNvSpPr txBox="1"/>
          <p:nvPr/>
        </p:nvSpPr>
        <p:spPr>
          <a:xfrm>
            <a:off x="3323188" y="1577564"/>
            <a:ext cx="1449890" cy="2031325"/>
          </a:xfrm>
          <a:prstGeom prst="rect">
            <a:avLst/>
          </a:prstGeom>
          <a:solidFill>
            <a:srgbClr val="FFFFFF"/>
          </a:solidFill>
          <a:ln w="28575" cmpd="sng">
            <a:solidFill>
              <a:srgbClr val="262626"/>
            </a:solidFill>
          </a:ln>
        </p:spPr>
        <p:txBody>
          <a:bodyPr wrap="square" rtlCol="0">
            <a:spAutoFit/>
          </a:bodyPr>
          <a:lstStyle/>
          <a:p>
            <a:pPr algn="ctr"/>
            <a:r>
              <a:rPr lang="en-US" dirty="0" smtClean="0"/>
              <a:t>Dossier </a:t>
            </a:r>
            <a:r>
              <a:rPr lang="en-US" dirty="0" err="1" smtClean="0"/>
              <a:t>d’intervention</a:t>
            </a:r>
            <a:r>
              <a:rPr lang="en-US" dirty="0" smtClean="0"/>
              <a:t> en milieu </a:t>
            </a:r>
            <a:r>
              <a:rPr lang="en-US" dirty="0" err="1" smtClean="0"/>
              <a:t>radioactif</a:t>
            </a:r>
            <a:r>
              <a:rPr lang="en-US" dirty="0" smtClean="0"/>
              <a:t> (DIMR) – SharePoint form</a:t>
            </a:r>
          </a:p>
        </p:txBody>
      </p:sp>
      <p:pic>
        <p:nvPicPr>
          <p:cNvPr id="36" name="Picture 3"/>
          <p:cNvPicPr>
            <a:picLocks noChangeAspect="1" noChangeArrowheads="1"/>
          </p:cNvPicPr>
          <p:nvPr/>
        </p:nvPicPr>
        <p:blipFill>
          <a:blip r:embed="rId7" cstate="print">
            <a:extLst>
              <a:ext uri="{28A0092B-C50C-407E-A947-70E740481C1C}">
                <a14:useLocalDpi xmlns:a14="http://schemas.microsoft.com/office/drawing/2010/main"/>
              </a:ext>
            </a:extLst>
          </a:blip>
          <a:stretch>
            <a:fillRect/>
          </a:stretch>
        </p:blipFill>
        <p:spPr bwMode="auto">
          <a:xfrm>
            <a:off x="7652768" y="2968611"/>
            <a:ext cx="3431863" cy="257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7738388" y="3659388"/>
            <a:ext cx="3203245" cy="923330"/>
          </a:xfrm>
          <a:prstGeom prst="rect">
            <a:avLst/>
          </a:prstGeom>
          <a:solidFill>
            <a:srgbClr val="FFFFFF"/>
          </a:solidFill>
          <a:ln w="38100" cmpd="sng">
            <a:solidFill>
              <a:srgbClr val="262626"/>
            </a:solidFill>
          </a:ln>
        </p:spPr>
        <p:txBody>
          <a:bodyPr wrap="square" rtlCol="0">
            <a:spAutoFit/>
          </a:bodyPr>
          <a:lstStyle/>
          <a:p>
            <a:pPr algn="ctr"/>
            <a:r>
              <a:rPr lang="en-US" dirty="0" smtClean="0"/>
              <a:t>Operational Doses Record – Paper + Manual input into a DB </a:t>
            </a:r>
          </a:p>
        </p:txBody>
      </p:sp>
      <p:pic>
        <p:nvPicPr>
          <p:cNvPr id="38" name="Picture 37" descr="Screen Shot 2015-02-26 at 17.13.15.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473688" y="931855"/>
            <a:ext cx="2311014" cy="2176654"/>
          </a:xfrm>
          <a:prstGeom prst="rect">
            <a:avLst/>
          </a:prstGeom>
          <a:ln>
            <a:solidFill>
              <a:srgbClr val="000000"/>
            </a:solidFill>
          </a:ln>
        </p:spPr>
      </p:pic>
      <p:sp>
        <p:nvSpPr>
          <p:cNvPr id="39" name="TextBox 38"/>
          <p:cNvSpPr txBox="1"/>
          <p:nvPr/>
        </p:nvSpPr>
        <p:spPr>
          <a:xfrm>
            <a:off x="9815379" y="1580155"/>
            <a:ext cx="1802981" cy="646331"/>
          </a:xfrm>
          <a:prstGeom prst="rect">
            <a:avLst/>
          </a:prstGeom>
          <a:solidFill>
            <a:srgbClr val="FFFFFF"/>
          </a:solidFill>
          <a:ln w="38100" cmpd="sng">
            <a:solidFill>
              <a:srgbClr val="262626"/>
            </a:solidFill>
          </a:ln>
        </p:spPr>
        <p:txBody>
          <a:bodyPr wrap="square" rtlCol="0">
            <a:spAutoFit/>
          </a:bodyPr>
          <a:lstStyle/>
          <a:p>
            <a:pPr algn="ctr"/>
            <a:r>
              <a:rPr lang="en-US" dirty="0" err="1" smtClean="0"/>
              <a:t>Gammagraphy</a:t>
            </a:r>
            <a:r>
              <a:rPr lang="en-US" dirty="0" smtClean="0"/>
              <a:t> – Web site</a:t>
            </a:r>
          </a:p>
        </p:txBody>
      </p:sp>
      <p:pic>
        <p:nvPicPr>
          <p:cNvPr id="28" name="Picture 27" descr="Screen Shot 2016-08-17 at 15.20.51.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55469" y="2792323"/>
            <a:ext cx="2110272" cy="2998525"/>
          </a:xfrm>
          <a:prstGeom prst="rect">
            <a:avLst/>
          </a:prstGeom>
          <a:ln>
            <a:solidFill>
              <a:srgbClr val="262626"/>
            </a:solidFill>
          </a:ln>
        </p:spPr>
      </p:pic>
      <p:sp>
        <p:nvSpPr>
          <p:cNvPr id="40" name="TextBox 39"/>
          <p:cNvSpPr txBox="1"/>
          <p:nvPr/>
        </p:nvSpPr>
        <p:spPr>
          <a:xfrm>
            <a:off x="5413958" y="3164852"/>
            <a:ext cx="1789345" cy="2308324"/>
          </a:xfrm>
          <a:prstGeom prst="rect">
            <a:avLst/>
          </a:prstGeom>
          <a:solidFill>
            <a:srgbClr val="FFFFFF"/>
          </a:solidFill>
          <a:ln w="38100" cmpd="sng">
            <a:solidFill>
              <a:srgbClr val="262626"/>
            </a:solidFill>
          </a:ln>
        </p:spPr>
        <p:txBody>
          <a:bodyPr wrap="square" rtlCol="0">
            <a:spAutoFit/>
          </a:bodyPr>
          <a:lstStyle/>
          <a:p>
            <a:pPr algn="ctr"/>
            <a:r>
              <a:rPr lang="en-US" dirty="0" smtClean="0"/>
              <a:t>Plan </a:t>
            </a:r>
            <a:r>
              <a:rPr lang="en-US" dirty="0" err="1" smtClean="0"/>
              <a:t>Particulier</a:t>
            </a:r>
            <a:r>
              <a:rPr lang="en-US" dirty="0" smtClean="0"/>
              <a:t> de </a:t>
            </a:r>
            <a:r>
              <a:rPr lang="en-US" dirty="0" err="1"/>
              <a:t>S</a:t>
            </a:r>
            <a:r>
              <a:rPr lang="en-US" dirty="0" err="1" smtClean="0"/>
              <a:t>écurité</a:t>
            </a:r>
            <a:r>
              <a:rPr lang="en-US" dirty="0" smtClean="0"/>
              <a:t> et de Protection de la Santé (PPSPS) – Word file Stored in EDMS</a:t>
            </a:r>
          </a:p>
        </p:txBody>
      </p:sp>
      <p:pic>
        <p:nvPicPr>
          <p:cNvPr id="41" name="Picture 40" descr="Screen Shot 2016-08-17 at 15.24.12.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519014" y="2245704"/>
            <a:ext cx="3894944" cy="1959789"/>
          </a:xfrm>
          <a:prstGeom prst="rect">
            <a:avLst/>
          </a:prstGeom>
          <a:ln>
            <a:solidFill>
              <a:srgbClr val="262626"/>
            </a:solidFill>
          </a:ln>
        </p:spPr>
      </p:pic>
      <p:sp>
        <p:nvSpPr>
          <p:cNvPr id="42" name="TextBox 41"/>
          <p:cNvSpPr txBox="1"/>
          <p:nvPr/>
        </p:nvSpPr>
        <p:spPr>
          <a:xfrm>
            <a:off x="1846276" y="2888458"/>
            <a:ext cx="3203245" cy="646331"/>
          </a:xfrm>
          <a:prstGeom prst="rect">
            <a:avLst/>
          </a:prstGeom>
          <a:solidFill>
            <a:srgbClr val="FFFFFF"/>
          </a:solidFill>
          <a:ln w="38100" cmpd="sng">
            <a:solidFill>
              <a:srgbClr val="262626"/>
            </a:solidFill>
          </a:ln>
        </p:spPr>
        <p:txBody>
          <a:bodyPr wrap="square" rtlCol="0">
            <a:spAutoFit/>
          </a:bodyPr>
          <a:lstStyle/>
          <a:p>
            <a:pPr algn="ctr"/>
            <a:r>
              <a:rPr lang="en-US" dirty="0" smtClean="0"/>
              <a:t>Disable/Enable Alarm </a:t>
            </a:r>
            <a:r>
              <a:rPr lang="en-US" dirty="0"/>
              <a:t>(</a:t>
            </a:r>
            <a:r>
              <a:rPr lang="en-US" dirty="0" smtClean="0"/>
              <a:t>IS37) – EDH form</a:t>
            </a:r>
          </a:p>
        </p:txBody>
      </p:sp>
      <p:grpSp>
        <p:nvGrpSpPr>
          <p:cNvPr id="60" name="Group 46"/>
          <p:cNvGrpSpPr>
            <a:grpSpLocks/>
          </p:cNvGrpSpPr>
          <p:nvPr/>
        </p:nvGrpSpPr>
        <p:grpSpPr bwMode="auto">
          <a:xfrm>
            <a:off x="5622081" y="1543653"/>
            <a:ext cx="2789253" cy="3357151"/>
            <a:chOff x="687" y="740"/>
            <a:chExt cx="2555" cy="3580"/>
          </a:xfrm>
        </p:grpSpPr>
        <p:pic>
          <p:nvPicPr>
            <p:cNvPr id="63" name="Picture 2" descr="Attestation 1ere Etape Consignation"/>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87" y="740"/>
              <a:ext cx="2555" cy="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45"/>
            <p:cNvSpPr txBox="1">
              <a:spLocks noChangeArrowheads="1"/>
            </p:cNvSpPr>
            <p:nvPr/>
          </p:nvSpPr>
          <p:spPr bwMode="auto">
            <a:xfrm>
              <a:off x="2517" y="747"/>
              <a:ext cx="4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cs typeface="+mn-cs"/>
                </a:rPr>
                <a:t>P</a:t>
              </a:r>
            </a:p>
          </p:txBody>
        </p:sp>
      </p:grpSp>
      <p:sp>
        <p:nvSpPr>
          <p:cNvPr id="77" name="TextBox 76"/>
          <p:cNvSpPr txBox="1"/>
          <p:nvPr/>
        </p:nvSpPr>
        <p:spPr>
          <a:xfrm>
            <a:off x="6239273" y="2384864"/>
            <a:ext cx="1577375" cy="1477328"/>
          </a:xfrm>
          <a:prstGeom prst="rect">
            <a:avLst/>
          </a:prstGeom>
          <a:solidFill>
            <a:srgbClr val="FFFFFF"/>
          </a:solidFill>
          <a:ln w="38100" cmpd="sng">
            <a:solidFill>
              <a:schemeClr val="accent6">
                <a:lumMod val="50000"/>
              </a:schemeClr>
            </a:solidFill>
          </a:ln>
        </p:spPr>
        <p:txBody>
          <a:bodyPr wrap="square" rtlCol="0">
            <a:spAutoFit/>
          </a:bodyPr>
          <a:lstStyle/>
          <a:p>
            <a:r>
              <a:rPr lang="en-US" dirty="0" smtClean="0"/>
              <a:t>Electrical Lockout – Request by email/phone + paper</a:t>
            </a:r>
            <a:endParaRPr lang="en-US" dirty="0"/>
          </a:p>
        </p:txBody>
      </p:sp>
      <p:sp>
        <p:nvSpPr>
          <p:cNvPr id="78" name="TextBox 77"/>
          <p:cNvSpPr txBox="1"/>
          <p:nvPr/>
        </p:nvSpPr>
        <p:spPr>
          <a:xfrm>
            <a:off x="2487986" y="2296146"/>
            <a:ext cx="7603145" cy="830997"/>
          </a:xfrm>
          <a:prstGeom prst="rect">
            <a:avLst/>
          </a:prstGeom>
          <a:solidFill>
            <a:srgbClr val="CCFFCC"/>
          </a:solidFill>
        </p:spPr>
        <p:txBody>
          <a:bodyPr wrap="square" rtlCol="0">
            <a:spAutoFit/>
          </a:bodyPr>
          <a:lstStyle/>
          <a:p>
            <a:r>
              <a:rPr lang="is-IS" sz="2400" dirty="0"/>
              <a:t>+</a:t>
            </a:r>
            <a:r>
              <a:rPr lang="is-IS" sz="2400" dirty="0" smtClean="0"/>
              <a:t> Cryogenic Lockout, Vacuum Lockout, Hazard identification, ... </a:t>
            </a:r>
            <a:endParaRPr lang="en-US" sz="2400" dirty="0"/>
          </a:p>
        </p:txBody>
      </p:sp>
      <p:sp>
        <p:nvSpPr>
          <p:cNvPr id="27"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3597235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P spid="33" grpId="0" animBg="1"/>
      <p:bldP spid="35" grpId="0" animBg="1"/>
      <p:bldP spid="37" grpId="0" animBg="1"/>
      <p:bldP spid="39" grpId="0" animBg="1"/>
      <p:bldP spid="40" grpId="0" animBg="1"/>
      <p:bldP spid="42" grpId="0" animBg="1"/>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issues</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smtClean="0"/>
              <a:t>Groups that intervene in different facilities had to learn all different systems used to declare and obtain a permit</a:t>
            </a:r>
          </a:p>
          <a:p>
            <a:endParaRPr lang="en-US" sz="1800" dirty="0" smtClean="0"/>
          </a:p>
          <a:p>
            <a:r>
              <a:rPr lang="en-US" sz="1800" dirty="0" smtClean="0"/>
              <a:t>The systems didn’t talk to each other, so the same information had to be filled in n times if the activity was performed in n Facilities;</a:t>
            </a:r>
          </a:p>
          <a:p>
            <a:endParaRPr lang="en-US" sz="1800" dirty="0" smtClean="0"/>
          </a:p>
          <a:p>
            <a:r>
              <a:rPr lang="en-US" sz="1800" dirty="0" smtClean="0"/>
              <a:t>There was no automatic link between a work declaration and a Safety procedure;</a:t>
            </a:r>
          </a:p>
          <a:p>
            <a:endParaRPr lang="en-US" sz="1800" dirty="0" smtClean="0"/>
          </a:p>
          <a:p>
            <a:r>
              <a:rPr lang="en-US" sz="1800" dirty="0" smtClean="0"/>
              <a:t>A lot of manual actions were requested to the different users;</a:t>
            </a:r>
          </a:p>
          <a:p>
            <a:endParaRPr lang="en-US" sz="1800" dirty="0" smtClean="0"/>
          </a:p>
          <a:p>
            <a:r>
              <a:rPr lang="en-US" sz="1800" dirty="0" smtClean="0"/>
              <a:t>A lot of word documents were used and stored in different places with different visibility rights, and not all the people that should have access to the document had it;</a:t>
            </a:r>
          </a:p>
          <a:p>
            <a:endParaRPr lang="en-US" sz="1800" dirty="0" smtClean="0"/>
          </a:p>
          <a:p>
            <a:r>
              <a:rPr lang="en-US" sz="1800" dirty="0" smtClean="0"/>
              <a:t>Data entered manually in a DB following a paper register (in some cases a long delay was observed);</a:t>
            </a:r>
          </a:p>
          <a:p>
            <a:endParaRPr lang="en-US" sz="1800" dirty="0" smtClean="0"/>
          </a:p>
          <a:p>
            <a:r>
              <a:rPr lang="en-US" sz="1800" dirty="0" smtClean="0"/>
              <a:t>Many different approaches that were not transparent for the end user;</a:t>
            </a:r>
          </a:p>
          <a:p>
            <a:pPr marL="36576" indent="0">
              <a:buNone/>
            </a:pPr>
            <a:endParaRPr lang="en-US" sz="1800" dirty="0" smtClean="0"/>
          </a:p>
          <a:p>
            <a:endParaRPr lang="en-US" sz="1800"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5</a:t>
            </a:fld>
            <a:endParaRPr lang="en-US" dirty="0"/>
          </a:p>
        </p:txBody>
      </p:sp>
      <p:sp>
        <p:nvSpPr>
          <p:cNvPr id="7"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9351487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01"/>
            <a:ext cx="12192000" cy="940443"/>
          </a:xfrm>
        </p:spPr>
        <p:txBody>
          <a:bodyPr/>
          <a:lstStyle/>
          <a:p>
            <a:r>
              <a:rPr lang="en-US" dirty="0" smtClean="0"/>
              <a:t>Steps followed to reach the actual situation</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6</a:t>
            </a:fld>
            <a:endParaRPr lang="en-US" dirty="0"/>
          </a:p>
        </p:txBody>
      </p:sp>
      <p:sp>
        <p:nvSpPr>
          <p:cNvPr id="54" name="Content Placeholder 2"/>
          <p:cNvSpPr>
            <a:spLocks noGrp="1"/>
          </p:cNvSpPr>
          <p:nvPr>
            <p:ph idx="1"/>
          </p:nvPr>
        </p:nvSpPr>
        <p:spPr>
          <a:xfrm>
            <a:off x="115457" y="1133190"/>
            <a:ext cx="11942071" cy="4793436"/>
          </a:xfrm>
        </p:spPr>
        <p:txBody>
          <a:bodyPr>
            <a:normAutofit lnSpcReduction="10000"/>
          </a:bodyPr>
          <a:lstStyle/>
          <a:p>
            <a:pPr algn="just"/>
            <a:r>
              <a:rPr lang="is-IS" sz="1800" dirty="0" smtClean="0"/>
              <a:t>Initial phase (March to June 2011):</a:t>
            </a:r>
          </a:p>
          <a:p>
            <a:pPr lvl="1" algn="just"/>
            <a:r>
              <a:rPr lang="is-IS" sz="1400" dirty="0" smtClean="0"/>
              <a:t>Interview the different facility coordinators, some working groups, and the Safey Responsible for some facilities</a:t>
            </a:r>
          </a:p>
          <a:p>
            <a:pPr lvl="1" algn="just"/>
            <a:endParaRPr lang="is-IS" sz="1400" dirty="0" smtClean="0"/>
          </a:p>
          <a:p>
            <a:pPr algn="just"/>
            <a:r>
              <a:rPr lang="is-IS" sz="1800" dirty="0" smtClean="0"/>
              <a:t>Definition of specific Sub-working groups:</a:t>
            </a:r>
          </a:p>
          <a:p>
            <a:pPr lvl="1" algn="just"/>
            <a:r>
              <a:rPr lang="is-IS" sz="1400" dirty="0" smtClean="0"/>
              <a:t>Maintenance, Workflow, Safety, Location, Schedule</a:t>
            </a:r>
          </a:p>
          <a:p>
            <a:pPr lvl="1" algn="just"/>
            <a:endParaRPr lang="is-IS" sz="1400" dirty="0" smtClean="0"/>
          </a:p>
          <a:p>
            <a:pPr algn="just"/>
            <a:r>
              <a:rPr lang="is-IS" sz="1800" dirty="0" smtClean="0"/>
              <a:t>First Technical Specifications - September 2011</a:t>
            </a:r>
          </a:p>
          <a:p>
            <a:pPr algn="just"/>
            <a:endParaRPr lang="is-IS" sz="1400" dirty="0" smtClean="0"/>
          </a:p>
          <a:p>
            <a:pPr algn="just"/>
            <a:r>
              <a:rPr lang="is-IS" sz="1800" dirty="0" smtClean="0"/>
              <a:t>First version of the tool – December 2011</a:t>
            </a:r>
          </a:p>
          <a:p>
            <a:pPr lvl="1" algn="just"/>
            <a:r>
              <a:rPr lang="is-IS" sz="1400" dirty="0" smtClean="0"/>
              <a:t>Used by: LHC machine, ATLAS, ALICE, LHCb, SPS machine, PS machine</a:t>
            </a:r>
          </a:p>
          <a:p>
            <a:pPr lvl="1" algn="just"/>
            <a:endParaRPr lang="is-IS" sz="1400" dirty="0" smtClean="0"/>
          </a:p>
          <a:p>
            <a:pPr algn="just"/>
            <a:r>
              <a:rPr lang="is-IS" sz="1800" dirty="0" smtClean="0"/>
              <a:t>Continuous involvement of the different stakeholders in the sub-working groups</a:t>
            </a:r>
          </a:p>
          <a:p>
            <a:pPr algn="just"/>
            <a:endParaRPr lang="is-IS" sz="1400" dirty="0" smtClean="0"/>
          </a:p>
          <a:p>
            <a:pPr algn="just"/>
            <a:r>
              <a:rPr lang="is-IS" sz="1800" dirty="0" smtClean="0"/>
              <a:t>Continous requests from the users for new features (e.g. </a:t>
            </a:r>
            <a:r>
              <a:rPr lang="en-US" sz="1800" dirty="0" smtClean="0"/>
              <a:t>N</a:t>
            </a:r>
            <a:r>
              <a:rPr lang="is-IS" sz="1800" dirty="0" smtClean="0"/>
              <a:t>ew Facilities, new forms, ...)</a:t>
            </a:r>
          </a:p>
          <a:p>
            <a:pPr algn="just"/>
            <a:endParaRPr lang="is-IS" sz="1400" dirty="0"/>
          </a:p>
          <a:p>
            <a:pPr algn="just"/>
            <a:r>
              <a:rPr lang="is-IS" sz="1800" dirty="0" smtClean="0"/>
              <a:t>Preserve the initial goals: 1) create a tool adapted to the CERN way of working; 2) implement features only if they are associated to a work activity.</a:t>
            </a:r>
          </a:p>
          <a:p>
            <a:pPr algn="just"/>
            <a:endParaRPr lang="is-IS" sz="1800" dirty="0"/>
          </a:p>
        </p:txBody>
      </p:sp>
      <p:sp>
        <p:nvSpPr>
          <p:cNvPr id="8"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2299719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 y="105213"/>
            <a:ext cx="12134046" cy="940443"/>
          </a:xfrm>
        </p:spPr>
        <p:txBody>
          <a:bodyPr>
            <a:normAutofit/>
          </a:bodyPr>
          <a:lstStyle/>
          <a:p>
            <a:r>
              <a:rPr lang="en-US" dirty="0" smtClean="0"/>
              <a:t>Actual situation for work declaration at CERN</a:t>
            </a:r>
            <a:endParaRPr lang="en-US" dirty="0"/>
          </a:p>
        </p:txBody>
      </p:sp>
      <p:sp>
        <p:nvSpPr>
          <p:cNvPr id="3" name="Content Placeholder 2"/>
          <p:cNvSpPr>
            <a:spLocks noGrp="1"/>
          </p:cNvSpPr>
          <p:nvPr>
            <p:ph idx="1"/>
          </p:nvPr>
        </p:nvSpPr>
        <p:spPr>
          <a:xfrm>
            <a:off x="57953" y="1325607"/>
            <a:ext cx="4624477" cy="4667421"/>
          </a:xfrm>
        </p:spPr>
        <p:txBody>
          <a:bodyPr>
            <a:normAutofit lnSpcReduction="10000"/>
          </a:bodyPr>
          <a:lstStyle/>
          <a:p>
            <a:r>
              <a:rPr lang="en-US" sz="1800" dirty="0" smtClean="0"/>
              <a:t>Only one IMPACT is used to declare work activities at CERN – all the other tools have been abandoned</a:t>
            </a:r>
          </a:p>
          <a:p>
            <a:endParaRPr lang="en-US" sz="1800" dirty="0"/>
          </a:p>
          <a:p>
            <a:r>
              <a:rPr lang="en-US" sz="1800" dirty="0" smtClean="0"/>
              <a:t>24 different facilities are defined in the tool</a:t>
            </a:r>
          </a:p>
          <a:p>
            <a:pPr lvl="1"/>
            <a:r>
              <a:rPr lang="en-US" sz="1400" dirty="0" smtClean="0"/>
              <a:t>Specific workflow</a:t>
            </a:r>
          </a:p>
          <a:p>
            <a:pPr lvl="1"/>
            <a:r>
              <a:rPr lang="en-US" sz="1400" dirty="0" smtClean="0"/>
              <a:t>Specific mask</a:t>
            </a:r>
          </a:p>
          <a:p>
            <a:pPr lvl="1"/>
            <a:r>
              <a:rPr lang="en-US" sz="1400" dirty="0" smtClean="0"/>
              <a:t>Specific locations tree</a:t>
            </a:r>
          </a:p>
          <a:p>
            <a:pPr lvl="1"/>
            <a:r>
              <a:rPr lang="en-US" sz="1400" dirty="0" smtClean="0"/>
              <a:t>Specific systems</a:t>
            </a:r>
          </a:p>
          <a:p>
            <a:pPr lvl="1"/>
            <a:endParaRPr lang="en-US" sz="1400" dirty="0"/>
          </a:p>
          <a:p>
            <a:r>
              <a:rPr lang="en-US" sz="1800" dirty="0" smtClean="0"/>
              <a:t>Many different Safety processes are already integrated in the tool</a:t>
            </a:r>
          </a:p>
          <a:p>
            <a:pPr lvl="1"/>
            <a:r>
              <a:rPr lang="en-US" sz="1400" dirty="0" smtClean="0"/>
              <a:t>E.g.: Fire Permit, DIMR, </a:t>
            </a:r>
            <a:r>
              <a:rPr lang="en-US" sz="1400" dirty="0" err="1" smtClean="0"/>
              <a:t>Gammagraphy</a:t>
            </a:r>
            <a:r>
              <a:rPr lang="en-US" sz="1400" dirty="0" smtClean="0"/>
              <a:t>, VIC</a:t>
            </a:r>
          </a:p>
          <a:p>
            <a:endParaRPr lang="en-US" sz="1800" dirty="0"/>
          </a:p>
          <a:p>
            <a:r>
              <a:rPr lang="en-US" sz="1800" dirty="0" smtClean="0"/>
              <a:t>First release in Dec 2011 and today we are in v.2.26.1 of IMPACT</a:t>
            </a:r>
          </a:p>
        </p:txBody>
      </p:sp>
      <p:sp>
        <p:nvSpPr>
          <p:cNvPr id="6" name="Slide Number Placeholder 5"/>
          <p:cNvSpPr>
            <a:spLocks noGrp="1"/>
          </p:cNvSpPr>
          <p:nvPr>
            <p:ph type="sldNum" sz="quarter" idx="12"/>
          </p:nvPr>
        </p:nvSpPr>
        <p:spPr/>
        <p:txBody>
          <a:bodyPr/>
          <a:lstStyle/>
          <a:p>
            <a:fld id="{17918391-D411-FE40-AAD7-861AE5233E0E}" type="slidenum">
              <a:rPr lang="en-US" smtClean="0"/>
              <a:pPr/>
              <a:t>7</a:t>
            </a:fld>
            <a:endParaRPr lang="en-US" dirty="0"/>
          </a:p>
        </p:txBody>
      </p:sp>
      <p:pic>
        <p:nvPicPr>
          <p:cNvPr id="7" name="Picture 6" descr="Screen Shot 2016-08-18 at 10.33.58.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6243" y="1488022"/>
            <a:ext cx="7094615" cy="3527600"/>
          </a:xfrm>
          <a:prstGeom prst="rect">
            <a:avLst/>
          </a:prstGeom>
          <a:ln>
            <a:solidFill>
              <a:srgbClr val="262626"/>
            </a:solidFill>
          </a:ln>
        </p:spPr>
      </p:pic>
      <p:sp>
        <p:nvSpPr>
          <p:cNvPr id="8" name="Content Placeholder 2"/>
          <p:cNvSpPr txBox="1">
            <a:spLocks/>
          </p:cNvSpPr>
          <p:nvPr/>
        </p:nvSpPr>
        <p:spPr>
          <a:xfrm>
            <a:off x="4976243" y="5135301"/>
            <a:ext cx="7223039" cy="679544"/>
          </a:xfrm>
          <a:prstGeom prst="rect">
            <a:avLst/>
          </a:prstGeom>
        </p:spPr>
        <p:txBody>
          <a:bodyPr vert="horz">
            <a:no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1800" dirty="0"/>
              <a:t>U</a:t>
            </a:r>
            <a:r>
              <a:rPr lang="en-US" sz="1800" dirty="0" smtClean="0"/>
              <a:t>sed during operation and maintenance periods by the operations team or the coordination teams (workflow is function of intervention the period defined directly in the tool)</a:t>
            </a:r>
          </a:p>
        </p:txBody>
      </p:sp>
      <p:sp>
        <p:nvSpPr>
          <p:cNvPr id="9"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18402208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p:nvPr/>
        </p:nvPicPr>
        <p:blipFill>
          <a:blip r:embed="rId3"/>
          <a:stretch>
            <a:fillRect/>
          </a:stretch>
        </p:blipFill>
        <p:spPr>
          <a:xfrm>
            <a:off x="5503478" y="602902"/>
            <a:ext cx="6383289" cy="5137186"/>
          </a:xfrm>
          <a:prstGeom prst="rect">
            <a:avLst/>
          </a:prstGeom>
        </p:spPr>
      </p:pic>
      <p:sp>
        <p:nvSpPr>
          <p:cNvPr id="2" name="Title 1"/>
          <p:cNvSpPr>
            <a:spLocks noGrp="1"/>
          </p:cNvSpPr>
          <p:nvPr>
            <p:ph type="title"/>
          </p:nvPr>
        </p:nvSpPr>
        <p:spPr>
          <a:xfrm>
            <a:off x="0" y="53901"/>
            <a:ext cx="12192000" cy="940443"/>
          </a:xfrm>
        </p:spPr>
        <p:txBody>
          <a:bodyPr/>
          <a:lstStyle/>
          <a:p>
            <a:r>
              <a:rPr lang="en-US" dirty="0" smtClean="0"/>
              <a:t>Workflow</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8</a:t>
            </a:fld>
            <a:endParaRPr lang="en-US" dirty="0"/>
          </a:p>
        </p:txBody>
      </p:sp>
      <p:sp>
        <p:nvSpPr>
          <p:cNvPr id="55" name="Content Placeholder 2"/>
          <p:cNvSpPr>
            <a:spLocks noGrp="1"/>
          </p:cNvSpPr>
          <p:nvPr>
            <p:ph idx="1"/>
          </p:nvPr>
        </p:nvSpPr>
        <p:spPr>
          <a:xfrm>
            <a:off x="115457" y="1000563"/>
            <a:ext cx="5711601" cy="4889842"/>
          </a:xfrm>
        </p:spPr>
        <p:txBody>
          <a:bodyPr>
            <a:normAutofit fontScale="92500" lnSpcReduction="10000"/>
          </a:bodyPr>
          <a:lstStyle/>
          <a:p>
            <a:r>
              <a:rPr lang="en-US" sz="1800" dirty="0" smtClean="0"/>
              <a:t>The workflow is customizable per Facility, intervention period, system, location, area classification, </a:t>
            </a:r>
            <a:r>
              <a:rPr lang="is-IS" sz="1800" dirty="0" smtClean="0"/>
              <a:t>…, allowing to integration of coordiation and control aspects in the approval or follow-up chain</a:t>
            </a:r>
            <a:r>
              <a:rPr lang="en-US" sz="1800" dirty="0" smtClean="0"/>
              <a:t>;</a:t>
            </a:r>
          </a:p>
          <a:p>
            <a:endParaRPr lang="en-US" sz="1800" dirty="0" smtClean="0"/>
          </a:p>
          <a:p>
            <a:r>
              <a:rPr lang="en-US" sz="1800" dirty="0" smtClean="0"/>
              <a:t>The end user just has to create/complete an activity, submit it for approval, and the system will calculate the right workflow that the activity will have to follow;</a:t>
            </a:r>
          </a:p>
          <a:p>
            <a:endParaRPr lang="en-US" sz="1800" dirty="0" smtClean="0"/>
          </a:p>
          <a:p>
            <a:r>
              <a:rPr lang="en-US" sz="1800" dirty="0" smtClean="0"/>
              <a:t>Due to some coordination and Safety controls performed in the field or due to specific Safety conditions the activities may be “Interrupted” (it will block the access to the areas where IMPACT is linked to the access system);</a:t>
            </a:r>
          </a:p>
          <a:p>
            <a:endParaRPr lang="en-US" sz="1800" dirty="0" smtClean="0"/>
          </a:p>
          <a:p>
            <a:r>
              <a:rPr lang="en-US" sz="1800" dirty="0" smtClean="0"/>
              <a:t>The Specific forms have their own specific workflows, and don’t interfere with the approval of the activity</a:t>
            </a:r>
          </a:p>
          <a:p>
            <a:endParaRPr lang="en-US" sz="1800" dirty="0"/>
          </a:p>
        </p:txBody>
      </p:sp>
      <p:sp>
        <p:nvSpPr>
          <p:cNvPr id="8"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9429422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01"/>
            <a:ext cx="12192000" cy="940443"/>
          </a:xfrm>
        </p:spPr>
        <p:txBody>
          <a:bodyPr/>
          <a:lstStyle/>
          <a:p>
            <a:r>
              <a:rPr lang="en-US" dirty="0" smtClean="0"/>
              <a:t>Link with external systems</a:t>
            </a:r>
            <a:endParaRPr lang="en-US" dirty="0"/>
          </a:p>
        </p:txBody>
      </p:sp>
      <p:sp>
        <p:nvSpPr>
          <p:cNvPr id="6" name="Slide Number Placeholder 5"/>
          <p:cNvSpPr>
            <a:spLocks noGrp="1"/>
          </p:cNvSpPr>
          <p:nvPr>
            <p:ph type="sldNum" sz="quarter" idx="12"/>
          </p:nvPr>
        </p:nvSpPr>
        <p:spPr/>
        <p:txBody>
          <a:bodyPr/>
          <a:lstStyle/>
          <a:p>
            <a:fld id="{17918391-D411-FE40-AAD7-861AE5233E0E}" type="slidenum">
              <a:rPr lang="en-US" smtClean="0"/>
              <a:pPr/>
              <a:t>9</a:t>
            </a:fld>
            <a:endParaRPr lang="en-US" dirty="0"/>
          </a:p>
        </p:txBody>
      </p:sp>
      <p:sp>
        <p:nvSpPr>
          <p:cNvPr id="54" name="Content Placeholder 2"/>
          <p:cNvSpPr>
            <a:spLocks noGrp="1"/>
          </p:cNvSpPr>
          <p:nvPr>
            <p:ph idx="1"/>
          </p:nvPr>
        </p:nvSpPr>
        <p:spPr>
          <a:xfrm>
            <a:off x="115458" y="1120359"/>
            <a:ext cx="5277706" cy="4885994"/>
          </a:xfrm>
        </p:spPr>
        <p:txBody>
          <a:bodyPr>
            <a:normAutofit fontScale="92500" lnSpcReduction="20000"/>
          </a:bodyPr>
          <a:lstStyle/>
          <a:p>
            <a:r>
              <a:rPr lang="en-US" sz="1800" dirty="0" smtClean="0"/>
              <a:t>ADAMS – a valid IMPACT is a condition like the Safety trainings or the dosimeter to allow access to certain areas;</a:t>
            </a:r>
          </a:p>
          <a:p>
            <a:endParaRPr lang="en-US" sz="1800" dirty="0" smtClean="0"/>
          </a:p>
          <a:p>
            <a:r>
              <a:rPr lang="en-US" sz="1800" dirty="0" smtClean="0"/>
              <a:t>INFOR EAM – It is possible to create an IMPACT activity from a Work Order (ODM) in INFOR;</a:t>
            </a:r>
          </a:p>
          <a:p>
            <a:endParaRPr lang="en-US" sz="1800" dirty="0" smtClean="0"/>
          </a:p>
          <a:p>
            <a:r>
              <a:rPr lang="en-US" sz="1800" dirty="0" smtClean="0"/>
              <a:t>DOSISERV – the operational doses taken are registered directly to the activity the person is performing ;</a:t>
            </a:r>
          </a:p>
          <a:p>
            <a:endParaRPr lang="en-US" sz="1800" dirty="0" smtClean="0"/>
          </a:p>
          <a:p>
            <a:r>
              <a:rPr lang="en-US" sz="1800" dirty="0" smtClean="0"/>
              <a:t>EDH – For some facilities or some specific documents the EDH workflow is used to get the approval;</a:t>
            </a:r>
          </a:p>
          <a:p>
            <a:endParaRPr lang="en-US" sz="1800" dirty="0" smtClean="0"/>
          </a:p>
          <a:p>
            <a:r>
              <a:rPr lang="en-US" sz="1800" dirty="0" smtClean="0"/>
              <a:t>A</a:t>
            </a:r>
            <a:r>
              <a:rPr lang="is-IS" sz="1800" dirty="0" smtClean="0"/>
              <a:t>n API is available which allows external systems to retrieve data and perform actions (e.g. CERN Control Center, and CMS detector applications)</a:t>
            </a:r>
            <a:endParaRPr lang="en-US" sz="1800" dirty="0"/>
          </a:p>
        </p:txBody>
      </p:sp>
      <p:pic>
        <p:nvPicPr>
          <p:cNvPr id="3" name="Picture 2" descr="Untitle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3164" y="994344"/>
            <a:ext cx="4197477" cy="4335757"/>
          </a:xfrm>
          <a:prstGeom prst="rect">
            <a:avLst/>
          </a:prstGeom>
        </p:spPr>
      </p:pic>
      <p:pic>
        <p:nvPicPr>
          <p:cNvPr id="55" name="Picture 54"/>
          <p:cNvPicPr/>
          <p:nvPr/>
        </p:nvPicPr>
        <p:blipFill rotWithShape="1">
          <a:blip r:embed="rId4" cstate="print">
            <a:extLst>
              <a:ext uri="{28A0092B-C50C-407E-A947-70E740481C1C}">
                <a14:useLocalDpi xmlns:a14="http://schemas.microsoft.com/office/drawing/2010/main"/>
              </a:ext>
            </a:extLst>
          </a:blip>
          <a:srcRect t="1969" b="1832"/>
          <a:stretch/>
        </p:blipFill>
        <p:spPr bwMode="auto">
          <a:xfrm>
            <a:off x="7854090" y="3785947"/>
            <a:ext cx="3975735" cy="197993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9" name="Footer Placeholder 4"/>
          <p:cNvSpPr>
            <a:spLocks noGrp="1"/>
          </p:cNvSpPr>
          <p:nvPr>
            <p:ph type="ftr" sz="quarter" idx="12"/>
          </p:nvPr>
        </p:nvSpPr>
        <p:spPr>
          <a:xfrm>
            <a:off x="6910341" y="6356351"/>
            <a:ext cx="3860800" cy="365125"/>
          </a:xfrm>
        </p:spPr>
        <p:txBody>
          <a:bodyPr/>
          <a:lstStyle/>
          <a:p>
            <a:r>
              <a:rPr lang="en-US" dirty="0" smtClean="0"/>
              <a:t>EDMS no: 1718945</a:t>
            </a:r>
            <a:endParaRPr lang="en-US" dirty="0"/>
          </a:p>
        </p:txBody>
      </p:sp>
    </p:spTree>
    <p:extLst>
      <p:ext uri="{BB962C8B-B14F-4D97-AF65-F5344CB8AC3E}">
        <p14:creationId xmlns:p14="http://schemas.microsoft.com/office/powerpoint/2010/main" val="16050924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SE-theme">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HSE-theme" id="{04A7B553-E2CC-4238-9049-2E53B17F13FC}" vid="{E5AE2F8E-0592-4F73-BE6A-3AC22020F3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HSE-theme</Template>
  <TotalTime>5169</TotalTime>
  <Words>1551</Words>
  <Application>Microsoft Macintosh PowerPoint</Application>
  <PresentationFormat>Custom</PresentationFormat>
  <Paragraphs>199</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HSE-theme</vt:lpstr>
      <vt:lpstr>PowerPoint Presentation</vt:lpstr>
      <vt:lpstr>Intervention Management Planning &amp; Activity Coordination Tool (IMPACT)</vt:lpstr>
      <vt:lpstr>Work Authorization - Situation before IMPACT</vt:lpstr>
      <vt:lpstr>Safety Procedures - Situation before IMPACT</vt:lpstr>
      <vt:lpstr>Main issues</vt:lpstr>
      <vt:lpstr>Steps followed to reach the actual situation</vt:lpstr>
      <vt:lpstr>Actual situation for work declaration at CERN</vt:lpstr>
      <vt:lpstr>Workflow</vt:lpstr>
      <vt:lpstr>Link with external systems</vt:lpstr>
      <vt:lpstr>Radiation Protection Controls</vt:lpstr>
      <vt:lpstr>Worksite preparation and controls</vt:lpstr>
      <vt:lpstr>Some numbers</vt:lpstr>
      <vt:lpstr>List of Future development</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Decreuse-Michaud</dc:creator>
  <cp:lastModifiedBy>Fernando Baltasar dos Santos Pedrosa</cp:lastModifiedBy>
  <cp:revision>61</cp:revision>
  <dcterms:created xsi:type="dcterms:W3CDTF">2016-06-08T08:25:38Z</dcterms:created>
  <dcterms:modified xsi:type="dcterms:W3CDTF">2016-09-12T11:24:57Z</dcterms:modified>
</cp:coreProperties>
</file>