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3"/>
  </p:notesMasterIdLst>
  <p:handoutMasterIdLst>
    <p:handoutMasterId r:id="rId34"/>
  </p:handoutMasterIdLst>
  <p:sldIdLst>
    <p:sldId id="263" r:id="rId3"/>
    <p:sldId id="274" r:id="rId4"/>
    <p:sldId id="296" r:id="rId5"/>
    <p:sldId id="298" r:id="rId6"/>
    <p:sldId id="285" r:id="rId7"/>
    <p:sldId id="275" r:id="rId8"/>
    <p:sldId id="277" r:id="rId9"/>
    <p:sldId id="279" r:id="rId10"/>
    <p:sldId id="282" r:id="rId11"/>
    <p:sldId id="322" r:id="rId12"/>
    <p:sldId id="280" r:id="rId13"/>
    <p:sldId id="290" r:id="rId14"/>
    <p:sldId id="301" r:id="rId15"/>
    <p:sldId id="307" r:id="rId16"/>
    <p:sldId id="300" r:id="rId17"/>
    <p:sldId id="294" r:id="rId18"/>
    <p:sldId id="305" r:id="rId19"/>
    <p:sldId id="287" r:id="rId20"/>
    <p:sldId id="291" r:id="rId21"/>
    <p:sldId id="323" r:id="rId22"/>
    <p:sldId id="319" r:id="rId23"/>
    <p:sldId id="324" r:id="rId24"/>
    <p:sldId id="314" r:id="rId25"/>
    <p:sldId id="311" r:id="rId26"/>
    <p:sldId id="289" r:id="rId27"/>
    <p:sldId id="286" r:id="rId28"/>
    <p:sldId id="288" r:id="rId29"/>
    <p:sldId id="278" r:id="rId30"/>
    <p:sldId id="295" r:id="rId31"/>
    <p:sldId id="320" r:id="rId32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8B1"/>
    <a:srgbClr val="004C97"/>
    <a:srgbClr val="B21EB2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4" autoAdjust="0"/>
    <p:restoredTop sz="98464" autoAdjust="0"/>
  </p:normalViewPr>
  <p:slideViewPr>
    <p:cSldViewPr snapToGrid="0" snapToObjects="1">
      <p:cViewPr varScale="1">
        <p:scale>
          <a:sx n="101" d="100"/>
          <a:sy n="101" d="100"/>
        </p:scale>
        <p:origin x="120" y="25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3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73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9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32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4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92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5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8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2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77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2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61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61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66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1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51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2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A5CB9-51E7-4251-B363-CC37539CC0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95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0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2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11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30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Presenter's Name |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Presenter's Name | Presentation Title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Presenter's Name | Presentation Title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Presenter's Name |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Presenter's Name | Presentation Title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Presenter's Name | Presentation Title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MM.DD.YY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Presenter's Name | Presentation Title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October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XMAC, February 2014; S. Holmes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EDC5F-450D-4B03-AEB8-070F03DC26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9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129" y="195263"/>
            <a:ext cx="585216" cy="2469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7853680" y="6503035"/>
            <a:ext cx="902970" cy="18224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smtClean="0"/>
              <a:t>LBNF/DUNE</a:t>
            </a:r>
            <a:endParaRPr lang="en-US" sz="1200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MM.DD.YY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Presenter's Name |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1711325"/>
            <a:ext cx="8218488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Fermilab LBNF/DUNE Project</a:t>
            </a:r>
            <a:endParaRPr lang="en-US" dirty="0">
              <a:latin typeface="Helvetica" charset="0"/>
            </a:endParaRP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4025" y="3209925"/>
            <a:ext cx="8221663" cy="17208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Vaia Papadimitriou</a:t>
            </a:r>
          </a:p>
          <a:p>
            <a:r>
              <a:rPr lang="en-US" dirty="0" smtClean="0">
                <a:latin typeface="Helvetica" charset="0"/>
              </a:rPr>
              <a:t>LBNF Beamline Manager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2016 DOE Accelerator Safety Workshop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September 20, 2016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856" y="890995"/>
            <a:ext cx="5097194" cy="21360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2196"/>
            <a:ext cx="8229600" cy="82296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model for optimized horns and target</a:t>
            </a:r>
            <a:endParaRPr lang="en-US" sz="28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05213" y="1981970"/>
            <a:ext cx="181252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</a:t>
            </a:r>
            <a:endParaRPr 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5328754" y="1765669"/>
            <a:ext cx="150862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4563" y="963504"/>
            <a:ext cx="150862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</a:t>
            </a:r>
            <a:endParaRPr lang="en-US" sz="9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62" y="562614"/>
            <a:ext cx="2337011" cy="30640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30735" y="721951"/>
            <a:ext cx="1561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2.8 m long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35 mm neck radius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46316" y="1587371"/>
            <a:ext cx="165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3.2 m long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191 mm neck radius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5356" y="2781074"/>
            <a:ext cx="165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2.8 m long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398 mm neck radius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024" y="1194336"/>
            <a:ext cx="9744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L. Fields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6362" y="4460959"/>
            <a:ext cx="4068851" cy="830997"/>
          </a:xfrm>
          <a:prstGeom prst="rect">
            <a:avLst/>
          </a:prstGeom>
          <a:solidFill>
            <a:srgbClr val="DFF12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2m long </a:t>
            </a:r>
            <a:r>
              <a:rPr lang="en-US" sz="1600" dirty="0" err="1" smtClean="0"/>
              <a:t>NuMI</a:t>
            </a:r>
            <a:r>
              <a:rPr lang="en-US" sz="1600" dirty="0" smtClean="0"/>
              <a:t> style target for first iteration of MARS simulations; cylindrical and spherical targets under R&amp;D as well.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07641"/>
            <a:ext cx="4141277" cy="2296042"/>
          </a:xfrm>
          <a:prstGeom prst="rect">
            <a:avLst/>
          </a:prstGeom>
        </p:spPr>
      </p:pic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6918" y="2665437"/>
            <a:ext cx="202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current 300 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208"/>
          <a:stretch/>
        </p:blipFill>
        <p:spPr>
          <a:xfrm>
            <a:off x="342533" y="1062336"/>
            <a:ext cx="4800967" cy="370681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0842"/>
            <a:ext cx="8293100" cy="647102"/>
          </a:xfrm>
        </p:spPr>
        <p:txBody>
          <a:bodyPr/>
          <a:lstStyle/>
          <a:p>
            <a:r>
              <a:rPr lang="en-US" sz="2800" dirty="0" smtClean="0"/>
              <a:t>Hadron Absorber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8115" y="733810"/>
            <a:ext cx="43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Absorber Hall and Service Building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7513" y="81256"/>
            <a:ext cx="4231229" cy="954107"/>
          </a:xfrm>
          <a:prstGeom prst="rect">
            <a:avLst/>
          </a:prstGeom>
          <a:solidFill>
            <a:srgbClr val="F3EE1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Absorber is designed for 2.4 MW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dirty="0">
                <a:solidFill>
                  <a:srgbClr val="FF00FF"/>
                </a:solidFill>
              </a:rPr>
              <a:t>~ 30% of beam power in </a:t>
            </a:r>
            <a:r>
              <a:rPr lang="en-US" dirty="0" smtClean="0">
                <a:solidFill>
                  <a:srgbClr val="FF00FF"/>
                </a:solidFill>
              </a:rPr>
              <a:t>Absorber: 515 kW in central core 225 kW in steel shielding 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9" r="30297"/>
          <a:stretch/>
        </p:blipFill>
        <p:spPr>
          <a:xfrm>
            <a:off x="7392286" y="3448447"/>
            <a:ext cx="1372698" cy="1884505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4294967295"/>
          </p:nvPr>
        </p:nvSpPr>
        <p:spPr>
          <a:xfrm>
            <a:off x="7139132" y="2947116"/>
            <a:ext cx="1832055" cy="3742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ore blocks replaceable (each 1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thick)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40315" y="368628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37631" y="3461817"/>
            <a:ext cx="176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Muon  Shielding (steel)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913513" y="4152752"/>
            <a:ext cx="411052" cy="2399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59775">
            <a:off x="6616229" y="429094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2715" y="2954353"/>
            <a:ext cx="142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Muon Alcove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434442" y="3330346"/>
            <a:ext cx="581597" cy="51314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422337" y="3875368"/>
            <a:ext cx="370427" cy="42739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318672" y="3784983"/>
            <a:ext cx="159299" cy="93041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08" y="4715395"/>
            <a:ext cx="6931301" cy="2088594"/>
          </a:xfrm>
          <a:prstGeom prst="rect">
            <a:avLst/>
          </a:prstGeom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3972540" y="4741174"/>
            <a:ext cx="13792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Sculpted Al (9)</a:t>
            </a:r>
            <a:endParaRPr lang="en-US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578" y="6403906"/>
            <a:ext cx="1413728" cy="276999"/>
          </a:xfrm>
          <a:prstGeom prst="rect">
            <a:avLst/>
          </a:prstGeom>
          <a:noFill/>
          <a:ln>
            <a:solidFill>
              <a:srgbClr val="F52B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Hadron Monitor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50981" y="5996400"/>
            <a:ext cx="101074" cy="393875"/>
          </a:xfrm>
          <a:prstGeom prst="straightConnector1">
            <a:avLst/>
          </a:prstGeom>
          <a:ln w="19050">
            <a:solidFill>
              <a:srgbClr val="F52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36006" y="1035363"/>
            <a:ext cx="2750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Absorber Cooling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Core</a:t>
            </a:r>
            <a:r>
              <a:rPr lang="en-US" dirty="0" smtClean="0"/>
              <a:t>: water-cooled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Shielding</a:t>
            </a:r>
            <a:r>
              <a:rPr lang="en-US" dirty="0" smtClean="0"/>
              <a:t>: forced air-cooled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039" y="5385865"/>
            <a:ext cx="195970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Flexible, modular design</a:t>
            </a:r>
            <a:endParaRPr lang="en-US" sz="1400" dirty="0"/>
          </a:p>
        </p:txBody>
      </p:sp>
      <p:pic>
        <p:nvPicPr>
          <p:cNvPr id="24" name="Picture 2" descr="https://web.fnal.gov/collaboration/DUNE/Images%20for%20Web/AbsorberElevation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8" t="46167" r="1" b="10009"/>
          <a:stretch/>
        </p:blipFill>
        <p:spPr bwMode="auto">
          <a:xfrm>
            <a:off x="2558242" y="1677714"/>
            <a:ext cx="2869815" cy="135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993149" y="2774333"/>
            <a:ext cx="1064755" cy="22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Steel shielding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586484" y="2674572"/>
            <a:ext cx="280142" cy="189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991105" y="2654165"/>
            <a:ext cx="213141" cy="196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418081" y="2645609"/>
            <a:ext cx="94114" cy="182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701416" y="2696080"/>
            <a:ext cx="231913" cy="146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15113" y="1658727"/>
            <a:ext cx="1450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Stopped </a:t>
            </a:r>
            <a:r>
              <a:rPr lang="en-US" sz="1200" dirty="0" smtClean="0">
                <a:latin typeface="Symbol" panose="05050102010706020507" pitchFamily="18" charset="2"/>
              </a:rPr>
              <a:t>m</a:t>
            </a:r>
            <a:r>
              <a:rPr lang="en-US" sz="1200" dirty="0" smtClean="0"/>
              <a:t> counters</a:t>
            </a:r>
            <a:endParaRPr lang="en-US" sz="12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131265" y="1901793"/>
            <a:ext cx="90001" cy="4116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738799" y="1957756"/>
            <a:ext cx="235681" cy="4227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529215" y="1919033"/>
            <a:ext cx="43447" cy="447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663419" y="1869634"/>
            <a:ext cx="360683" cy="3961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30522" y="1657950"/>
            <a:ext cx="1093183" cy="22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Gas Cherenkov</a:t>
            </a:r>
            <a:endParaRPr lang="en-US" sz="12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743016" y="1937296"/>
            <a:ext cx="205706" cy="2831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82988" y="2400932"/>
            <a:ext cx="1398791" cy="22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Ionization detectors</a:t>
            </a:r>
            <a:endParaRPr lang="en-US" sz="1200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3101067" y="2307222"/>
            <a:ext cx="255025" cy="173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472049" y="2395424"/>
            <a:ext cx="321990" cy="90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76" y="4646028"/>
            <a:ext cx="17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Hadron Absorber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0842"/>
            <a:ext cx="8293100" cy="647102"/>
          </a:xfrm>
        </p:spPr>
        <p:txBody>
          <a:bodyPr/>
          <a:lstStyle/>
          <a:p>
            <a:r>
              <a:rPr lang="en-US" sz="2800" dirty="0" smtClean="0"/>
              <a:t>Near Detector Hall and Detector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8" y="1110582"/>
            <a:ext cx="2603760" cy="4941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85" y="562970"/>
            <a:ext cx="292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Near Neutrino Detector Hall and LBNF 40 Service Building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9488" y="5928346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~205 </a:t>
            </a:r>
            <a:r>
              <a:rPr lang="en-US" dirty="0" err="1" smtClean="0"/>
              <a:t>ft</a:t>
            </a:r>
            <a:r>
              <a:rPr lang="en-US" dirty="0" smtClean="0"/>
              <a:t> deep</a:t>
            </a:r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48" y="2371666"/>
            <a:ext cx="5201528" cy="3898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9515" y="2568102"/>
            <a:ext cx="1363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Straw Tube Tracker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35759" y="804030"/>
            <a:ext cx="459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types of Near Detector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Fine-Grained Tracker (reference)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High-Pressure Gaseous Argon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Lar-TPC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587574" y="1284051"/>
            <a:ext cx="334053" cy="10825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53093" y="1284051"/>
            <a:ext cx="1344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9476"/>
          <a:stretch/>
        </p:blipFill>
        <p:spPr>
          <a:xfrm>
            <a:off x="2164080" y="886886"/>
            <a:ext cx="7162800" cy="559499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361588"/>
            <a:ext cx="8915400" cy="548785"/>
          </a:xfr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Far Site </a:t>
            </a:r>
            <a:r>
              <a:rPr lang="en-US" dirty="0" smtClean="0"/>
              <a:t>Scope – Phases of Work for LBNF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877669"/>
            <a:ext cx="691228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Sanford Lab Reliability </a:t>
            </a:r>
            <a:b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 </a:t>
            </a:r>
            <a:b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FY16 – 18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shaft rehab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Hoist motor </a:t>
            </a:r>
            <a:b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rebuilds, more…</a:t>
            </a:r>
          </a:p>
          <a:p>
            <a:pPr marL="522288" lvl="1" indent="-342900">
              <a:buFont typeface="+mj-lt"/>
              <a:buAutoNum type="arabicPeriod"/>
            </a:pPr>
            <a:endParaRPr lang="en-US" sz="1200" dirty="0" smtClean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Pre-Excavation</a:t>
            </a: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FY17 - 18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Rock disposal </a:t>
            </a:r>
            <a:b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headframe</a:t>
            </a:r>
            <a:b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upgrade, more…</a:t>
            </a:r>
            <a:endParaRPr lang="en-US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2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Excavation/</a:t>
            </a:r>
            <a:b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b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FY18 </a:t>
            </a:r>
            <a:r>
              <a:rPr lang="en-US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22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Brow/Caverns/Drifts/Utilities/Surface building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Cryostats/Cryogenic Systems  </a:t>
            </a:r>
            <a:r>
              <a:rPr lang="en-US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FY20 </a:t>
            </a:r>
            <a:r>
              <a:rPr lang="en-US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r>
            <a:endParaRPr lang="en-US" i="1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09.20.2016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0574" y="4616388"/>
            <a:ext cx="87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4850 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Projects: Example - Ross Shaft Refurbishment</a:t>
            </a:r>
            <a:endParaRPr lang="en-US" dirty="0"/>
          </a:p>
        </p:txBody>
      </p:sp>
      <p:sp>
        <p:nvSpPr>
          <p:cNvPr id="66" name="Shape 66"/>
          <p:cNvSpPr>
            <a:spLocks noGrp="1"/>
          </p:cNvSpPr>
          <p:nvPr>
            <p:ph idx="19"/>
          </p:nvPr>
        </p:nvSpPr>
        <p:spPr>
          <a:xfrm>
            <a:off x="2438400" y="1219200"/>
            <a:ext cx="6553200" cy="1524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 sz="2000"/>
            </a:pPr>
            <a:r>
              <a:rPr sz="1800" dirty="0"/>
              <a:t>Ross Shaft refurbishment required to support construction of the Long-Baseline Neutrino Facility (LBNF) </a:t>
            </a:r>
            <a:r>
              <a:rPr sz="1800" dirty="0" smtClean="0"/>
              <a:t>Project</a:t>
            </a:r>
            <a:r>
              <a:rPr lang="en-US" sz="1800" dirty="0" smtClean="0"/>
              <a:t>.  Shaft originally build in 1930’s.</a:t>
            </a:r>
            <a:endParaRPr sz="1800" dirty="0"/>
          </a:p>
          <a:p>
            <a:pPr>
              <a:spcBef>
                <a:spcPts val="1147"/>
              </a:spcBef>
              <a:defRPr sz="2000"/>
            </a:pPr>
            <a:r>
              <a:rPr lang="en-US" sz="1800" dirty="0" smtClean="0"/>
              <a:t>T</a:t>
            </a:r>
            <a:r>
              <a:rPr sz="1800" dirty="0" smtClean="0"/>
              <a:t>he </a:t>
            </a:r>
            <a:r>
              <a:rPr sz="1800" dirty="0"/>
              <a:t>Ross Shaft has been refurbished to </a:t>
            </a:r>
            <a:r>
              <a:rPr sz="1800" dirty="0" smtClean="0"/>
              <a:t>3,</a:t>
            </a:r>
            <a:r>
              <a:rPr lang="en-US" sz="1800" dirty="0" smtClean="0"/>
              <a:t>765</a:t>
            </a:r>
            <a:r>
              <a:rPr sz="1800" dirty="0" smtClean="0"/>
              <a:t> </a:t>
            </a:r>
            <a:r>
              <a:rPr sz="1800" dirty="0"/>
              <a:t>feet from surface </a:t>
            </a:r>
            <a:r>
              <a:rPr sz="1800" dirty="0" smtClean="0"/>
              <a:t>(</a:t>
            </a:r>
            <a:r>
              <a:rPr lang="en-US" sz="1800" dirty="0" smtClean="0"/>
              <a:t>75</a:t>
            </a:r>
            <a:r>
              <a:rPr sz="1800" dirty="0" smtClean="0"/>
              <a:t>% </a:t>
            </a:r>
            <a:r>
              <a:rPr sz="1800" dirty="0"/>
              <a:t>completed</a:t>
            </a:r>
            <a:r>
              <a:rPr sz="1800" dirty="0" smtClean="0"/>
              <a:t>)</a:t>
            </a:r>
            <a:r>
              <a:rPr lang="en-US" sz="1800" dirty="0" smtClean="0"/>
              <a:t>. O</a:t>
            </a:r>
            <a:r>
              <a:rPr sz="1800" dirty="0" smtClean="0"/>
              <a:t>n </a:t>
            </a:r>
            <a:r>
              <a:rPr sz="1800" dirty="0"/>
              <a:t>track for a 2017 </a:t>
            </a:r>
            <a:r>
              <a:rPr lang="en-US" sz="1800" dirty="0" smtClean="0"/>
              <a:t>c</a:t>
            </a:r>
            <a:r>
              <a:rPr sz="1800" dirty="0" smtClean="0"/>
              <a:t>ompletion</a:t>
            </a:r>
            <a:r>
              <a:rPr lang="en-US" sz="1800" dirty="0" smtClean="0"/>
              <a:t> </a:t>
            </a:r>
            <a:r>
              <a:rPr sz="1800" dirty="0" smtClean="0"/>
              <a:t>and </a:t>
            </a:r>
            <a:r>
              <a:rPr sz="1800" dirty="0"/>
              <a:t>a transition to LBNF </a:t>
            </a:r>
            <a:r>
              <a:rPr sz="1800" dirty="0" smtClean="0"/>
              <a:t>construction</a:t>
            </a:r>
            <a:r>
              <a:rPr lang="en-US" sz="1800" dirty="0" smtClean="0"/>
              <a:t>.</a:t>
            </a:r>
            <a:endParaRPr sz="1800" dirty="0"/>
          </a:p>
        </p:txBody>
      </p:sp>
      <p:graphicFrame>
        <p:nvGraphicFramePr>
          <p:cNvPr id="68" name="Table 68"/>
          <p:cNvGraphicFramePr/>
          <p:nvPr/>
        </p:nvGraphicFramePr>
        <p:xfrm>
          <a:off x="362486" y="1291943"/>
          <a:ext cx="986200" cy="4700362"/>
        </p:xfrm>
        <a:graphic>
          <a:graphicData uri="http://schemas.openxmlformats.org/drawingml/2006/table">
            <a:tbl>
              <a:tblPr/>
              <a:tblGrid>
                <a:gridCol w="673507"/>
                <a:gridCol w="312693"/>
              </a:tblGrid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Surface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400"/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Tramway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800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1250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1400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1550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1700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1850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2000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2150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2300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2450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2600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2750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2900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3050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3200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3350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3500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3650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3800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3950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4100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4250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4400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4550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4700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4850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5000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1096493" y="2512642"/>
            <a:ext cx="1050950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 sz="1588"/>
          </a:p>
        </p:txBody>
      </p:sp>
      <p:sp>
        <p:nvSpPr>
          <p:cNvPr id="70" name="Shape 70"/>
          <p:cNvSpPr/>
          <p:nvPr/>
        </p:nvSpPr>
        <p:spPr>
          <a:xfrm>
            <a:off x="1352205" y="2279714"/>
            <a:ext cx="890317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CY2014</a:t>
            </a:r>
          </a:p>
        </p:txBody>
      </p:sp>
      <p:sp>
        <p:nvSpPr>
          <p:cNvPr id="71" name="Shape 71"/>
          <p:cNvSpPr/>
          <p:nvPr/>
        </p:nvSpPr>
        <p:spPr>
          <a:xfrm>
            <a:off x="1352813" y="3401663"/>
            <a:ext cx="984789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CY2015</a:t>
            </a:r>
          </a:p>
        </p:txBody>
      </p:sp>
      <p:sp>
        <p:nvSpPr>
          <p:cNvPr id="72" name="Shape 72"/>
          <p:cNvSpPr/>
          <p:nvPr/>
        </p:nvSpPr>
        <p:spPr>
          <a:xfrm>
            <a:off x="1354285" y="4384079"/>
            <a:ext cx="854758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CY2016</a:t>
            </a:r>
          </a:p>
        </p:txBody>
      </p:sp>
      <p:sp>
        <p:nvSpPr>
          <p:cNvPr id="73" name="Shape 73"/>
          <p:cNvSpPr/>
          <p:nvPr/>
        </p:nvSpPr>
        <p:spPr>
          <a:xfrm>
            <a:off x="1350345" y="5368907"/>
            <a:ext cx="824262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CY2017</a:t>
            </a:r>
          </a:p>
        </p:txBody>
      </p:sp>
      <p:sp>
        <p:nvSpPr>
          <p:cNvPr id="74" name="Shape 74"/>
          <p:cNvSpPr/>
          <p:nvPr/>
        </p:nvSpPr>
        <p:spPr>
          <a:xfrm>
            <a:off x="1358066" y="5768708"/>
            <a:ext cx="857289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Mid CY2017</a:t>
            </a:r>
          </a:p>
        </p:txBody>
      </p:sp>
      <p:sp>
        <p:nvSpPr>
          <p:cNvPr id="75" name="Shape 75"/>
          <p:cNvSpPr/>
          <p:nvPr/>
        </p:nvSpPr>
        <p:spPr>
          <a:xfrm>
            <a:off x="1376705" y="1265269"/>
            <a:ext cx="733477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 u="sng"/>
            </a:lvl1pPr>
          </a:lstStyle>
          <a:p>
            <a:r>
              <a:rPr sz="971"/>
              <a:t>Schedule</a:t>
            </a:r>
          </a:p>
        </p:txBody>
      </p:sp>
      <p:sp>
        <p:nvSpPr>
          <p:cNvPr id="76" name="Shape 76"/>
          <p:cNvSpPr/>
          <p:nvPr/>
        </p:nvSpPr>
        <p:spPr>
          <a:xfrm>
            <a:off x="1096493" y="3626638"/>
            <a:ext cx="1050950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 sz="1588"/>
          </a:p>
        </p:txBody>
      </p:sp>
      <p:sp>
        <p:nvSpPr>
          <p:cNvPr id="77" name="Shape 77"/>
          <p:cNvSpPr/>
          <p:nvPr/>
        </p:nvSpPr>
        <p:spPr>
          <a:xfrm>
            <a:off x="1033352" y="4613628"/>
            <a:ext cx="1050950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 sz="1588"/>
          </a:p>
        </p:txBody>
      </p:sp>
      <p:sp>
        <p:nvSpPr>
          <p:cNvPr id="78" name="Shape 78"/>
          <p:cNvSpPr/>
          <p:nvPr/>
        </p:nvSpPr>
        <p:spPr>
          <a:xfrm>
            <a:off x="1040368" y="5571188"/>
            <a:ext cx="1050949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 sz="1588"/>
          </a:p>
        </p:txBody>
      </p:sp>
      <p:sp>
        <p:nvSpPr>
          <p:cNvPr id="79" name="Shape 79"/>
          <p:cNvSpPr/>
          <p:nvPr/>
        </p:nvSpPr>
        <p:spPr>
          <a:xfrm>
            <a:off x="1040368" y="5982321"/>
            <a:ext cx="1050949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 sz="1588"/>
          </a:p>
        </p:txBody>
      </p:sp>
      <p:sp>
        <p:nvSpPr>
          <p:cNvPr id="80" name="Shape 80"/>
          <p:cNvSpPr/>
          <p:nvPr/>
        </p:nvSpPr>
        <p:spPr>
          <a:xfrm rot="5400000">
            <a:off x="-493966" y="2940189"/>
            <a:ext cx="3366286" cy="325923"/>
          </a:xfrm>
          <a:prstGeom prst="rect">
            <a:avLst/>
          </a:prstGeom>
          <a:solidFill>
            <a:srgbClr val="6699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820582">
              <a:defRPr sz="2400"/>
            </a:lvl1pPr>
          </a:lstStyle>
          <a:p>
            <a:r>
              <a:rPr sz="2118"/>
              <a:t>Completed</a:t>
            </a:r>
          </a:p>
        </p:txBody>
      </p:sp>
      <p:pic>
        <p:nvPicPr>
          <p:cNvPr id="18" name="image6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7"/>
          <a:stretch/>
        </p:blipFill>
        <p:spPr>
          <a:xfrm>
            <a:off x="3286268" y="2705645"/>
            <a:ext cx="5617763" cy="3579376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189551" y="3835612"/>
            <a:ext cx="1033576" cy="950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340" tIns="40340" rIns="40340" bIns="40340" numCol="1" spcCol="38100" rtlCol="0" anchor="t">
            <a:spAutoFit/>
          </a:bodyPr>
          <a:lstStyle/>
          <a:p>
            <a:pPr algn="r" defTabSz="806867" hangingPunct="0"/>
            <a:r>
              <a:rPr lang="en-US" sz="1412" b="1" dirty="0">
                <a:latin typeface="Arial"/>
                <a:ea typeface="Arial"/>
                <a:cs typeface="Arial"/>
                <a:sym typeface="Arial"/>
              </a:rPr>
              <a:t>New Shaft Steel Recently Installed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09.20.2016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729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32609"/>
            <a:ext cx="8382000" cy="548785"/>
          </a:xfr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Overview – “Far Site” – LBNF/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DUNE</a:t>
            </a:r>
            <a:r>
              <a:rPr lang="en-US" dirty="0"/>
              <a:t> at Sanford Lab, Lead, </a:t>
            </a:r>
            <a:r>
              <a:rPr lang="en-US" dirty="0" smtClean="0"/>
              <a:t>SD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457198" y="1005839"/>
            <a:ext cx="4629152" cy="477583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Conventional Facilities</a:t>
            </a:r>
            <a:r>
              <a:rPr lang="en-US" dirty="0" smtClean="0"/>
              <a:t>:</a:t>
            </a:r>
          </a:p>
          <a:p>
            <a:pPr marL="568325" lvl="1" indent="-222250"/>
            <a:r>
              <a:rPr lang="en-US" dirty="0" smtClean="0"/>
              <a:t>Surface and shaft Infrastructure including utilities</a:t>
            </a:r>
          </a:p>
          <a:p>
            <a:pPr marL="568325" lvl="1" indent="-222250">
              <a:spcBef>
                <a:spcPts val="600"/>
              </a:spcBef>
            </a:pPr>
            <a:r>
              <a:rPr lang="en-US" dirty="0" smtClean="0"/>
              <a:t>Drifts and two caverns for detectors</a:t>
            </a:r>
          </a:p>
          <a:p>
            <a:pPr marL="568325" lvl="1" indent="-222250">
              <a:spcBef>
                <a:spcPts val="600"/>
              </a:spcBef>
            </a:pPr>
            <a:r>
              <a:rPr lang="en-US" dirty="0" smtClean="0"/>
              <a:t>Central utility cavern for conventional and cryogenic equipment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Cryostats</a:t>
            </a:r>
            <a:r>
              <a:rPr lang="en-US" dirty="0" smtClean="0"/>
              <a:t>:</a:t>
            </a:r>
          </a:p>
          <a:p>
            <a:pPr marL="568325" lvl="1" indent="-222250"/>
            <a:r>
              <a:rPr lang="en-US" sz="2100" dirty="0"/>
              <a:t>Four </a:t>
            </a:r>
            <a:r>
              <a:rPr lang="en-US" sz="2100" dirty="0" smtClean="0"/>
              <a:t>identical membrane </a:t>
            </a:r>
            <a:r>
              <a:rPr lang="en-US" sz="2100" dirty="0"/>
              <a:t>cryostats </a:t>
            </a:r>
            <a:r>
              <a:rPr lang="en-US" sz="2100" dirty="0" smtClean="0"/>
              <a:t>supported by </a:t>
            </a:r>
            <a:r>
              <a:rPr lang="en-US" sz="2100" dirty="0"/>
              <a:t>external </a:t>
            </a:r>
            <a:r>
              <a:rPr lang="en-US" dirty="0" smtClean="0"/>
              <a:t>steel frames will contain the </a:t>
            </a:r>
            <a:r>
              <a:rPr lang="en-US" dirty="0" err="1" smtClean="0"/>
              <a:t>LAr</a:t>
            </a:r>
            <a:r>
              <a:rPr lang="en-US" dirty="0" smtClean="0"/>
              <a:t> and Time Projection Chambers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Cryogenic Systems</a:t>
            </a:r>
            <a:r>
              <a:rPr lang="en-US" dirty="0" smtClean="0"/>
              <a:t>:</a:t>
            </a:r>
          </a:p>
          <a:p>
            <a:pPr marL="568325" lvl="1" indent="-222250"/>
            <a:r>
              <a:rPr lang="en-US" dirty="0" smtClean="0"/>
              <a:t>LN2 refrigeration system for cooling</a:t>
            </a:r>
            <a:br>
              <a:rPr lang="en-US" dirty="0" smtClean="0"/>
            </a:br>
            <a:r>
              <a:rPr lang="en-US" dirty="0" smtClean="0"/>
              <a:t>and re-condensing gaseous Argon</a:t>
            </a:r>
          </a:p>
          <a:p>
            <a:pPr marL="568325" lvl="1" indent="-222250">
              <a:spcBef>
                <a:spcPts val="600"/>
              </a:spcBef>
            </a:pPr>
            <a:r>
              <a:rPr lang="en-US" dirty="0" smtClean="0"/>
              <a:t>Systems for purification and </a:t>
            </a:r>
            <a:br>
              <a:rPr lang="en-US" dirty="0" smtClean="0"/>
            </a:br>
            <a:r>
              <a:rPr lang="en-US" dirty="0" smtClean="0"/>
              <a:t>recirculation of LAr 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Argon: 70kt LAr (~40kt “fiducial” mass)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DUNE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LAr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-TPC Detectors                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689" y="1036121"/>
            <a:ext cx="4125236" cy="215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234151"/>
            <a:ext cx="2310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3666A"/>
                </a:solidFill>
                <a:latin typeface="Helvetica"/>
              </a:rPr>
              <a:t>4850L cavern and drift layout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127" y="5574199"/>
            <a:ext cx="3643924" cy="784830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Extensive prototyping program in progress to scale LAr TPC detector technology to 10kt fiducial </a:t>
            </a:r>
            <a:r>
              <a:rPr lang="en-US" sz="15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volume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09.20.2016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8769" y="873405"/>
            <a:ext cx="4629561" cy="1647854"/>
            <a:chOff x="396217" y="968867"/>
            <a:chExt cx="4317826" cy="2190615"/>
          </a:xfrm>
        </p:grpSpPr>
        <p:sp>
          <p:nvSpPr>
            <p:cNvPr id="16" name="Rectangle 15"/>
            <p:cNvSpPr/>
            <p:nvPr/>
          </p:nvSpPr>
          <p:spPr>
            <a:xfrm>
              <a:off x="396217" y="968867"/>
              <a:ext cx="4317826" cy="2190615"/>
            </a:xfrm>
            <a:prstGeom prst="rect">
              <a:avLst/>
            </a:prstGeom>
            <a:noFill/>
            <a:ln w="3492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65120" y="96886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CD-3a</a:t>
              </a:r>
            </a:p>
          </p:txBody>
        </p:sp>
      </p:grpSp>
      <p:pic>
        <p:nvPicPr>
          <p:cNvPr id="18" name="Content Placeholder 6"/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71" y="3580522"/>
            <a:ext cx="3227681" cy="2378948"/>
          </a:xfrm>
        </p:spPr>
      </p:pic>
      <p:sp>
        <p:nvSpPr>
          <p:cNvPr id="19" name="TextBox 18"/>
          <p:cNvSpPr txBox="1"/>
          <p:nvPr/>
        </p:nvSpPr>
        <p:spPr>
          <a:xfrm>
            <a:off x="4838330" y="6013182"/>
            <a:ext cx="3908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3666A"/>
                </a:solidFill>
                <a:latin typeface="Helvetica"/>
              </a:rPr>
              <a:t>Single cryostat and portion of central utility cavern</a:t>
            </a:r>
          </a:p>
        </p:txBody>
      </p:sp>
    </p:spTree>
    <p:extLst>
      <p:ext uri="{BB962C8B-B14F-4D97-AF65-F5344CB8AC3E}">
        <p14:creationId xmlns:p14="http://schemas.microsoft.com/office/powerpoint/2010/main" val="16983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89091"/>
              </p:ext>
            </p:extLst>
          </p:nvPr>
        </p:nvGraphicFramePr>
        <p:xfrm>
          <a:off x="628650" y="4933949"/>
          <a:ext cx="7796445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5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88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9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26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2347">
                <a:tc>
                  <a:txBody>
                    <a:bodyPr/>
                    <a:lstStyle/>
                    <a:p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Length (mm)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Width</a:t>
                      </a:r>
                      <a:r>
                        <a:rPr lang="en-US" sz="160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(mm)</a:t>
                      </a:r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Height</a:t>
                      </a:r>
                      <a:r>
                        <a:rPr lang="en-US" sz="160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(mm)</a:t>
                      </a:r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34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Membrane Internal Dimensions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62,000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15,100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14,000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34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SS Plate Internal Dimensions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63,600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16,700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15,600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34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External Dimensions of steel</a:t>
                      </a:r>
                      <a:r>
                        <a:rPr lang="en-US" sz="160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structure</a:t>
                      </a:r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65,836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18,936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17,888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1" name="Content Placeholder 10"/>
          <p:cNvPicPr>
            <a:picLocks noGrp="1" noChangeAspect="1"/>
          </p:cNvPicPr>
          <p:nvPr>
            <p:ph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7222" y="909251"/>
            <a:ext cx="5165757" cy="34413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49192" cy="569268"/>
          </a:xfrm>
        </p:spPr>
        <p:txBody>
          <a:bodyPr/>
          <a:lstStyle/>
          <a:p>
            <a:r>
              <a:rPr lang="en-US" dirty="0"/>
              <a:t>Far Site </a:t>
            </a:r>
            <a:r>
              <a:rPr lang="en-US" dirty="0" smtClean="0"/>
              <a:t>– Free-Standing Steel </a:t>
            </a:r>
            <a:r>
              <a:rPr lang="en-US" dirty="0"/>
              <a:t>Cryostat Design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800" y="1001878"/>
            <a:ext cx="39627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63666A"/>
                </a:solidFill>
                <a:latin typeface="Helvetica"/>
              </a:rPr>
              <a:t>Each cryostat is composed of:</a:t>
            </a:r>
            <a:endParaRPr lang="en-US" dirty="0">
              <a:solidFill>
                <a:srgbClr val="63666A"/>
              </a:solidFill>
              <a:latin typeface="Helvetica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/>
              </a:rPr>
              <a:t>A free-standing steel outer support or warm vessel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63666A"/>
                </a:solidFill>
                <a:latin typeface="Helvetica"/>
              </a:rPr>
              <a:t>A membrane cryostat or cold vessel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>
              <a:solidFill>
                <a:srgbClr val="63666A"/>
              </a:solidFill>
              <a:latin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3"/>
          </p:nvPr>
        </p:nvSpPr>
        <p:spPr>
          <a:xfrm>
            <a:off x="979488" y="6472664"/>
            <a:ext cx="1136650" cy="187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09.20.2016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500"/>
          <a:stretch>
            <a:fillRect/>
          </a:stretch>
        </p:blipFill>
        <p:spPr>
          <a:xfrm>
            <a:off x="90612" y="2916621"/>
            <a:ext cx="3151000" cy="1841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59" y="3375942"/>
            <a:ext cx="2532153" cy="14981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3241612" y="1647497"/>
            <a:ext cx="789888" cy="1340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84564" y="2437749"/>
            <a:ext cx="789888" cy="478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8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Phase Detectors inside the Cryostats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9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Detectors consist of:</a:t>
            </a:r>
          </a:p>
          <a:p>
            <a:pPr marL="568325" lvl="1" indent="-227013"/>
            <a:r>
              <a:rPr lang="en-US" sz="1800" dirty="0" smtClean="0"/>
              <a:t>Anode Plane Arrays</a:t>
            </a:r>
          </a:p>
          <a:p>
            <a:pPr marL="568325" lvl="1" indent="-227013">
              <a:spcBef>
                <a:spcPts val="600"/>
              </a:spcBef>
            </a:pPr>
            <a:r>
              <a:rPr lang="en-US" sz="1800" dirty="0" smtClean="0"/>
              <a:t>Cathode Plane Arrays</a:t>
            </a:r>
          </a:p>
          <a:p>
            <a:pPr marL="568325" lvl="1" indent="-227013">
              <a:spcBef>
                <a:spcPts val="600"/>
              </a:spcBef>
            </a:pPr>
            <a:r>
              <a:rPr lang="en-US" sz="1800" dirty="0" smtClean="0"/>
              <a:t>Field Cage</a:t>
            </a:r>
          </a:p>
          <a:p>
            <a:pPr marL="568325" lvl="1" indent="-227013">
              <a:spcBef>
                <a:spcPts val="600"/>
              </a:spcBef>
            </a:pPr>
            <a:r>
              <a:rPr lang="en-US" sz="1800" dirty="0" smtClean="0"/>
              <a:t>Photon detectors</a:t>
            </a:r>
          </a:p>
          <a:p>
            <a:pPr marL="568325" lvl="1" indent="-227013">
              <a:spcBef>
                <a:spcPts val="600"/>
              </a:spcBef>
            </a:pPr>
            <a:r>
              <a:rPr lang="en-US" sz="1800" dirty="0" smtClean="0"/>
              <a:t>Readout electronics and DAQ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How they work:</a:t>
            </a:r>
          </a:p>
          <a:p>
            <a:pPr marL="573088" lvl="1" indent="-231775"/>
            <a:r>
              <a:rPr lang="en-US" sz="1800" dirty="0" smtClean="0"/>
              <a:t>Neutrinos (occasionally) collide with Argon atom.</a:t>
            </a:r>
          </a:p>
          <a:p>
            <a:pPr marL="573088" lvl="1" indent="-231775">
              <a:spcBef>
                <a:spcPts val="600"/>
              </a:spcBef>
            </a:pPr>
            <a:r>
              <a:rPr lang="en-US" sz="1800" dirty="0" smtClean="0"/>
              <a:t>Resulting particles cause electrons to be knocked loose from liquid argon atoms, which “drift” to the APAs</a:t>
            </a:r>
          </a:p>
        </p:txBody>
      </p:sp>
      <p:pic>
        <p:nvPicPr>
          <p:cNvPr id="8" name="Picture 7" descr="CERN_single_T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16" y="1181058"/>
            <a:ext cx="5103118" cy="483996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979488" y="6465852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09.20.16</a:t>
            </a:r>
            <a:endParaRPr lang="en-US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810"/>
            <a:ext cx="8293100" cy="569268"/>
          </a:xfrm>
        </p:spPr>
        <p:txBody>
          <a:bodyPr/>
          <a:lstStyle/>
          <a:p>
            <a:r>
              <a:rPr lang="en-US" sz="2800" dirty="0" smtClean="0"/>
              <a:t>LBNF/DUNE Milestones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52244"/>
            <a:ext cx="8984202" cy="541943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Critical Decision-0 (CD-0)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approved, January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8, 2010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CD-1 Refresh approved, November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2015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(Conceptual Design)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CD-3a approved, September 1, 2016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ar-site pre-excavation and excavation)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70C0"/>
                </a:solidFill>
              </a:rPr>
              <a:t>Complete </a:t>
            </a:r>
            <a:r>
              <a:rPr lang="en-US" sz="2400" dirty="0">
                <a:solidFill>
                  <a:srgbClr val="0070C0"/>
                </a:solidFill>
              </a:rPr>
              <a:t>Sanford Laboratory reliability projects in </a:t>
            </a:r>
            <a:r>
              <a:rPr lang="en-US" sz="2400" dirty="0" smtClean="0">
                <a:solidFill>
                  <a:srgbClr val="0070C0"/>
                </a:solidFill>
              </a:rPr>
              <a:t>FY2018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70C0"/>
                </a:solidFill>
              </a:rPr>
              <a:t>CD-2 for the entire project expected </a:t>
            </a:r>
            <a:r>
              <a:rPr lang="en-US" sz="2400" dirty="0">
                <a:solidFill>
                  <a:srgbClr val="0070C0"/>
                </a:solidFill>
              </a:rPr>
              <a:t>i</a:t>
            </a:r>
            <a:r>
              <a:rPr lang="en-US" sz="2400" dirty="0" smtClean="0">
                <a:solidFill>
                  <a:srgbClr val="0070C0"/>
                </a:solidFill>
              </a:rPr>
              <a:t>n December 2019 (baselining)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</a:rPr>
              <a:t>Complete first cryostat and </a:t>
            </a:r>
            <a:r>
              <a:rPr lang="en-US" sz="2400" dirty="0" err="1">
                <a:solidFill>
                  <a:srgbClr val="0070C0"/>
                </a:solidFill>
              </a:rPr>
              <a:t>cryo</a:t>
            </a:r>
            <a:r>
              <a:rPr lang="en-US" sz="2400" dirty="0">
                <a:solidFill>
                  <a:srgbClr val="0070C0"/>
                </a:solidFill>
              </a:rPr>
              <a:t> systems construction to enable detector </a:t>
            </a:r>
            <a:r>
              <a:rPr lang="en-US" sz="2400" dirty="0" smtClean="0">
                <a:solidFill>
                  <a:srgbClr val="0070C0"/>
                </a:solidFill>
              </a:rPr>
              <a:t>installation </a:t>
            </a:r>
            <a:r>
              <a:rPr lang="en-US" sz="2400" dirty="0">
                <a:solidFill>
                  <a:srgbClr val="0070C0"/>
                </a:solidFill>
              </a:rPr>
              <a:t>to begin in 2021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</a:rPr>
              <a:t>Commission first </a:t>
            </a:r>
            <a:r>
              <a:rPr lang="en-US" sz="2400" dirty="0" smtClean="0">
                <a:solidFill>
                  <a:srgbClr val="0070C0"/>
                </a:solidFill>
              </a:rPr>
              <a:t>10 </a:t>
            </a:r>
            <a:r>
              <a:rPr lang="en-US" sz="2400" dirty="0" err="1" smtClean="0">
                <a:solidFill>
                  <a:srgbClr val="0070C0"/>
                </a:solidFill>
              </a:rPr>
              <a:t>kTon</a:t>
            </a:r>
            <a:r>
              <a:rPr lang="en-US" sz="2400" dirty="0" smtClean="0">
                <a:solidFill>
                  <a:srgbClr val="0070C0"/>
                </a:solidFill>
              </a:rPr>
              <a:t> far detector </a:t>
            </a:r>
            <a:r>
              <a:rPr lang="en-US" sz="2400" dirty="0">
                <a:solidFill>
                  <a:srgbClr val="0070C0"/>
                </a:solidFill>
              </a:rPr>
              <a:t>in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2024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Add a second 10 </a:t>
            </a:r>
            <a:r>
              <a:rPr lang="en-US" sz="2400" dirty="0" err="1">
                <a:solidFill>
                  <a:srgbClr val="0070C0"/>
                </a:solidFill>
                <a:sym typeface="Wingdings" panose="05000000000000000000" pitchFamily="2" charset="2"/>
              </a:rPr>
              <a:t>kTon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 far detector and the near detector by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2026</a:t>
            </a:r>
            <a:endParaRPr lang="en-US" sz="24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Produce neutrino beam in 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2026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900" dirty="0" smtClean="0"/>
          </a:p>
          <a:p>
            <a:pPr>
              <a:spcBef>
                <a:spcPts val="1200"/>
              </a:spcBef>
            </a:pPr>
            <a:endParaRPr lang="en-US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600"/>
            <a:ext cx="8293100" cy="569268"/>
          </a:xfrm>
        </p:spPr>
        <p:txBody>
          <a:bodyPr/>
          <a:lstStyle/>
          <a:p>
            <a:r>
              <a:rPr lang="en-US" sz="2800" dirty="0" smtClean="0"/>
              <a:t>Safety </a:t>
            </a:r>
            <a:r>
              <a:rPr lang="en-US" sz="2800" dirty="0"/>
              <a:t>related challenges – Near Site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855132"/>
            <a:ext cx="8839200" cy="533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ES&amp;H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Issues: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Radiological (</a:t>
            </a:r>
            <a:r>
              <a:rPr lang="en-US" sz="2400" dirty="0" smtClean="0">
                <a:solidFill>
                  <a:srgbClr val="00B050"/>
                </a:solidFill>
              </a:rPr>
              <a:t>extensive MARS simulations and benchmarking with </a:t>
            </a:r>
            <a:r>
              <a:rPr lang="en-US" sz="2400" dirty="0" err="1" smtClean="0">
                <a:solidFill>
                  <a:srgbClr val="00B050"/>
                </a:solidFill>
              </a:rPr>
              <a:t>NuMI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Ground water and surface water</a:t>
            </a:r>
          </a:p>
          <a:p>
            <a:pPr lvl="2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rompt radiation</a:t>
            </a:r>
          </a:p>
          <a:p>
            <a:pPr lvl="2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Residual radiation</a:t>
            </a:r>
          </a:p>
          <a:p>
            <a:pPr lvl="2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ctivated air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emissions</a:t>
            </a:r>
          </a:p>
          <a:p>
            <a:pPr lvl="3"/>
            <a:r>
              <a:rPr lang="en-US" sz="1800" dirty="0">
                <a:solidFill>
                  <a:srgbClr val="7030A0"/>
                </a:solidFill>
              </a:rPr>
              <a:t>A</a:t>
            </a:r>
            <a:r>
              <a:rPr lang="en-US" sz="1800" dirty="0" smtClean="0">
                <a:solidFill>
                  <a:srgbClr val="7030A0"/>
                </a:solidFill>
              </a:rPr>
              <a:t>ir-releases </a:t>
            </a:r>
            <a:r>
              <a:rPr lang="en-US" sz="1800" dirty="0">
                <a:solidFill>
                  <a:srgbClr val="7030A0"/>
                </a:solidFill>
              </a:rPr>
              <a:t>analyses </a:t>
            </a:r>
            <a:r>
              <a:rPr lang="en-US" sz="1800" dirty="0" smtClean="0">
                <a:solidFill>
                  <a:srgbClr val="7030A0"/>
                </a:solidFill>
              </a:rPr>
              <a:t>demonstrated </a:t>
            </a:r>
            <a:r>
              <a:rPr lang="en-US" sz="1800" dirty="0">
                <a:solidFill>
                  <a:srgbClr val="7030A0"/>
                </a:solidFill>
              </a:rPr>
              <a:t>that using LBNF target hall and the primary beam area is sufficient to reach the goal of using &lt; 30% of the Laboratory’s limit of 100 </a:t>
            </a:r>
            <a:r>
              <a:rPr lang="en-US" sz="1800" dirty="0" err="1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err="1">
                <a:solidFill>
                  <a:srgbClr val="7030A0"/>
                </a:solidFill>
              </a:rPr>
              <a:t>rem</a:t>
            </a:r>
            <a:r>
              <a:rPr lang="en-US" sz="1800" dirty="0">
                <a:solidFill>
                  <a:srgbClr val="7030A0"/>
                </a:solidFill>
              </a:rPr>
              <a:t>. </a:t>
            </a:r>
            <a:r>
              <a:rPr lang="en-US" sz="1800" dirty="0" err="1">
                <a:solidFill>
                  <a:srgbClr val="7030A0"/>
                </a:solidFill>
              </a:rPr>
              <a:t>NuMI</a:t>
            </a:r>
            <a:r>
              <a:rPr lang="en-US" sz="1800" dirty="0">
                <a:solidFill>
                  <a:srgbClr val="7030A0"/>
                </a:solidFill>
              </a:rPr>
              <a:t> target hall and other </a:t>
            </a:r>
            <a:r>
              <a:rPr lang="en-US" sz="1800" dirty="0" err="1">
                <a:solidFill>
                  <a:srgbClr val="7030A0"/>
                </a:solidFill>
              </a:rPr>
              <a:t>NuMI</a:t>
            </a:r>
            <a:r>
              <a:rPr lang="en-US" sz="1800" dirty="0">
                <a:solidFill>
                  <a:srgbClr val="7030A0"/>
                </a:solidFill>
              </a:rPr>
              <a:t> areas may be used for additional decay before release if needed</a:t>
            </a:r>
            <a:r>
              <a:rPr lang="en-US" sz="1800" dirty="0" smtClean="0">
                <a:solidFill>
                  <a:srgbClr val="7030A0"/>
                </a:solidFill>
              </a:rPr>
              <a:t>.</a:t>
            </a:r>
          </a:p>
          <a:p>
            <a:pPr lvl="3"/>
            <a:r>
              <a:rPr lang="en-US" sz="1800" dirty="0" smtClean="0">
                <a:solidFill>
                  <a:srgbClr val="7030A0"/>
                </a:solidFill>
              </a:rPr>
              <a:t>Inert gas alternative for target chase</a:t>
            </a:r>
            <a:endParaRPr lang="en-US" sz="1800" dirty="0" smtClean="0">
              <a:solidFill>
                <a:srgbClr val="7030A0"/>
              </a:solidFill>
            </a:endParaRP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Installation (geomembrane system, magnets on slope,…)</a:t>
            </a:r>
          </a:p>
          <a:p>
            <a:pPr lvl="2"/>
            <a:r>
              <a:rPr lang="en-US" sz="2000" dirty="0" smtClean="0">
                <a:solidFill>
                  <a:srgbClr val="00B050"/>
                </a:solidFill>
              </a:rPr>
              <a:t>ES&amp;H </a:t>
            </a:r>
            <a:r>
              <a:rPr lang="en-US" sz="2000" dirty="0">
                <a:solidFill>
                  <a:srgbClr val="00B050"/>
                </a:solidFill>
              </a:rPr>
              <a:t>Construction Safety Specialist </a:t>
            </a:r>
            <a:r>
              <a:rPr lang="en-US" sz="2000" dirty="0" smtClean="0">
                <a:solidFill>
                  <a:srgbClr val="00B050"/>
                </a:solidFill>
              </a:rPr>
              <a:t>during </a:t>
            </a:r>
            <a:r>
              <a:rPr lang="en-US" sz="2000" dirty="0">
                <a:solidFill>
                  <a:srgbClr val="00B050"/>
                </a:solidFill>
              </a:rPr>
              <a:t>the installation phase</a:t>
            </a:r>
          </a:p>
          <a:p>
            <a:pPr lvl="2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00700" y="2352277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shielding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5120725" y="2319985"/>
            <a:ext cx="457200" cy="505599"/>
          </a:xfrm>
          <a:prstGeom prst="rightBrac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130250" y="3202061"/>
            <a:ext cx="457200" cy="399826"/>
          </a:xfrm>
          <a:prstGeom prst="rightBrac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15112" y="3216351"/>
            <a:ext cx="335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c</a:t>
            </a:r>
            <a:r>
              <a:rPr lang="en-US" dirty="0" smtClean="0">
                <a:solidFill>
                  <a:srgbClr val="FF00FF"/>
                </a:solidFill>
              </a:rPr>
              <a:t>ontainment &amp; controlled release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5120725" y="2808456"/>
            <a:ext cx="457200" cy="412161"/>
          </a:xfrm>
          <a:prstGeom prst="rightBrac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7450" y="2825584"/>
            <a:ext cx="285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s</a:t>
            </a:r>
            <a:r>
              <a:rPr lang="en-US" dirty="0" smtClean="0">
                <a:solidFill>
                  <a:srgbClr val="FF00FF"/>
                </a:solidFill>
              </a:rPr>
              <a:t>hielding &amp; remote handling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15" y="6441090"/>
            <a:ext cx="5706351" cy="329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0007" y="5969449"/>
            <a:ext cx="63639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Lessons learned from </a:t>
            </a:r>
            <a:r>
              <a:rPr lang="en-US" dirty="0" err="1"/>
              <a:t>N</a:t>
            </a:r>
            <a:r>
              <a:rPr lang="en-US" dirty="0" err="1" smtClean="0"/>
              <a:t>uMI</a:t>
            </a:r>
            <a:r>
              <a:rPr lang="en-US" dirty="0" smtClean="0"/>
              <a:t> have been incorporated in the design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55038"/>
            <a:ext cx="8293100" cy="4875746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Scope of LBNF and DUNE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Overview of the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Beamline (Near site)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etectors (Near and Far sites)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Conventional Facilities and other infrastructure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Near and Far sites)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Safety related challenges 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810"/>
            <a:ext cx="8293100" cy="569268"/>
          </a:xfrm>
        </p:spPr>
        <p:txBody>
          <a:bodyPr/>
          <a:lstStyle/>
          <a:p>
            <a:r>
              <a:rPr lang="en-US" sz="2800" dirty="0" smtClean="0"/>
              <a:t>Safety related </a:t>
            </a:r>
            <a:r>
              <a:rPr lang="en-US" sz="2800" dirty="0" smtClean="0"/>
              <a:t>challenges – Far Site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52244"/>
            <a:ext cx="8984202" cy="541943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Big excavations at 4850 L underground. 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Hiring experienced CM/GC is a key element for success. Bids due November 15, 2016.</a:t>
            </a:r>
            <a:endParaRPr lang="en-US" sz="2000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LAr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transported to and used at 4850 L underground.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Delivering to SURF as liquid, make it gas before transporting through Ross shaft and re-condense underground. 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>
                <a:solidFill>
                  <a:srgbClr val="00B050"/>
                </a:solidFill>
              </a:rPr>
              <a:t>Extensive ODH analysis. ODH manageable. Ross shaft ODH 0. </a:t>
            </a:r>
            <a:endParaRPr lang="en-US" sz="2000" dirty="0" smtClean="0">
              <a:solidFill>
                <a:srgbClr val="00B050"/>
              </a:solidFill>
            </a:endParaRPr>
          </a:p>
          <a:p>
            <a:pPr>
              <a:spcBef>
                <a:spcPts val="1200"/>
              </a:spcBef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900" dirty="0" smtClean="0"/>
          </a:p>
          <a:p>
            <a:pPr>
              <a:spcBef>
                <a:spcPts val="1200"/>
              </a:spcBef>
            </a:pPr>
            <a:endParaRPr lang="en-US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ODH Class Map at Far Site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4" b="38310"/>
          <a:stretch/>
        </p:blipFill>
        <p:spPr>
          <a:xfrm>
            <a:off x="887239" y="1961698"/>
            <a:ext cx="7009731" cy="4352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603750" y="4413678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87525" y="3691805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72195" y="4413678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98955" y="1817791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92274" y="3432445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56444" y="1817791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90587" y="467648"/>
            <a:ext cx="2700068" cy="10684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independent exhaust shafts with 2 fans each, 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owered by site power and backup generator.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310" y="1038368"/>
            <a:ext cx="510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argon is transferred as gas down to the 4850 L where it is purified and liquefied back to Lar to fill the cryostats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78905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09.20.2016</a:t>
            </a:r>
            <a:endParaRPr lang="en-US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457200" y="1202738"/>
            <a:ext cx="8293100" cy="5345430"/>
          </a:xfrm>
        </p:spPr>
        <p:txBody>
          <a:bodyPr>
            <a:normAutofit/>
          </a:bodyPr>
          <a:lstStyle/>
          <a:p>
            <a:pPr marL="514350" lvl="1" indent="-171450">
              <a:spcAft>
                <a:spcPts val="1200"/>
              </a:spcAft>
            </a:pPr>
            <a:r>
              <a:rPr lang="en-US" dirty="0" smtClean="0"/>
              <a:t>CD-1 (conceptual design) approval for the entire project and j</a:t>
            </a:r>
            <a:r>
              <a:rPr lang="en-US" dirty="0" smtClean="0"/>
              <a:t>ust had the CD3-a DOE milestone approved for the far site.</a:t>
            </a:r>
            <a:endParaRPr lang="en-US" dirty="0"/>
          </a:p>
          <a:p>
            <a:pPr marL="514350" lvl="1" indent="-171450">
              <a:spcAft>
                <a:spcPts val="1200"/>
              </a:spcAft>
            </a:pPr>
            <a:r>
              <a:rPr lang="en-US" dirty="0" smtClean="0"/>
              <a:t>A lot of consideration for safety aspects of the design following </a:t>
            </a:r>
            <a:r>
              <a:rPr lang="en-US" dirty="0" err="1" smtClean="0"/>
              <a:t>Fermilab’s</a:t>
            </a:r>
            <a:r>
              <a:rPr lang="en-US" dirty="0" smtClean="0"/>
              <a:t> and SURF’s safety requirements and goals.</a:t>
            </a:r>
          </a:p>
          <a:p>
            <a:pPr marL="514350" lvl="1" indent="-171450">
              <a:spcAft>
                <a:spcPts val="1200"/>
              </a:spcAft>
            </a:pPr>
            <a:r>
              <a:rPr lang="en-US" dirty="0" smtClean="0"/>
              <a:t>Effectively incorporated lessons learned from various related  facilities and detectors.</a:t>
            </a:r>
          </a:p>
          <a:p>
            <a:pPr marL="514350" lvl="1" indent="-171450">
              <a:spcAft>
                <a:spcPts val="1200"/>
              </a:spcAft>
            </a:pPr>
            <a:r>
              <a:rPr lang="en-US" dirty="0" smtClean="0"/>
              <a:t>Ready </a:t>
            </a:r>
            <a:r>
              <a:rPr lang="en-US" dirty="0"/>
              <a:t>to begin extensive construction effort at far site to support installation of first </a:t>
            </a:r>
            <a:r>
              <a:rPr lang="en-US" dirty="0" smtClean="0"/>
              <a:t>DUNE detector </a:t>
            </a:r>
            <a:r>
              <a:rPr lang="en-US" dirty="0"/>
              <a:t>in </a:t>
            </a:r>
            <a:r>
              <a:rPr lang="en-US" dirty="0" smtClean="0"/>
              <a:t>the 2021/2022 timeframe.</a:t>
            </a:r>
          </a:p>
          <a:p>
            <a:pPr marL="514350" lvl="1" indent="-171450">
              <a:spcAft>
                <a:spcPts val="1200"/>
              </a:spcAft>
            </a:pPr>
            <a:r>
              <a:rPr lang="en-US" b="1" dirty="0" smtClean="0">
                <a:solidFill>
                  <a:srgbClr val="C808B1"/>
                </a:solidFill>
              </a:rPr>
              <a:t>LBNF/DUNE Project </a:t>
            </a:r>
            <a:r>
              <a:rPr lang="en-US" b="1" dirty="0">
                <a:solidFill>
                  <a:srgbClr val="C808B1"/>
                </a:solidFill>
              </a:rPr>
              <a:t>on track and moving ahead </a:t>
            </a:r>
            <a:r>
              <a:rPr lang="en-US" b="1" dirty="0" smtClean="0">
                <a:solidFill>
                  <a:srgbClr val="C808B1"/>
                </a:solidFill>
              </a:rPr>
              <a:t>aggressively.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78905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09.20.2016</a:t>
            </a:r>
            <a:endParaRPr lang="en-US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Backup 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Design of the LBNF Beamline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730"/>
            <a:ext cx="8293100" cy="569268"/>
          </a:xfrm>
        </p:spPr>
        <p:txBody>
          <a:bodyPr/>
          <a:lstStyle/>
          <a:p>
            <a:r>
              <a:rPr lang="en-US" sz="2800" dirty="0" smtClean="0"/>
              <a:t>LBNF/DUNE </a:t>
            </a:r>
            <a:r>
              <a:rPr lang="en-US" sz="2800" dirty="0"/>
              <a:t>Science </a:t>
            </a:r>
            <a:r>
              <a:rPr lang="en-US" sz="2800" dirty="0" smtClean="0"/>
              <a:t>Goals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4050" y="990600"/>
            <a:ext cx="8458200" cy="495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LBNF/DUNE </a:t>
            </a:r>
            <a:r>
              <a:rPr lang="en-US" sz="2200" dirty="0"/>
              <a:t>is a </a:t>
            </a:r>
            <a:r>
              <a:rPr lang="en-US" sz="2200" dirty="0" smtClean="0"/>
              <a:t>comprehensive </a:t>
            </a:r>
            <a:r>
              <a:rPr lang="en-US" sz="2200" dirty="0"/>
              <a:t>program </a:t>
            </a:r>
            <a:r>
              <a:rPr lang="en-US" sz="2200" dirty="0" smtClean="0"/>
              <a:t>to: </a:t>
            </a:r>
          </a:p>
          <a:p>
            <a:r>
              <a:rPr lang="en-US" sz="2200" dirty="0">
                <a:solidFill>
                  <a:srgbClr val="C00000"/>
                </a:solidFill>
              </a:rPr>
              <a:t>M</a:t>
            </a:r>
            <a:r>
              <a:rPr lang="en-US" sz="2200" dirty="0" smtClean="0">
                <a:solidFill>
                  <a:srgbClr val="C00000"/>
                </a:solidFill>
              </a:rPr>
              <a:t>easure </a:t>
            </a:r>
            <a:r>
              <a:rPr lang="en-US" sz="2200" dirty="0">
                <a:solidFill>
                  <a:srgbClr val="C00000"/>
                </a:solidFill>
              </a:rPr>
              <a:t>neutrino oscillations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Direct determination of CP violation in the leptonic sector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Measurement of the CP phase 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Determination of the neutrino mass hierarchy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Determination of the </a:t>
            </a:r>
            <a:r>
              <a:rPr lang="en-US" sz="2000" dirty="0" smtClean="0">
                <a:latin typeface="Symbol" panose="05050102010706020507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 octant and other precision measurements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Testing the 3-flavor mixing paradigm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Precision measurements of neutrino interactions with matter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Searching </a:t>
            </a:r>
            <a:r>
              <a:rPr lang="en-US" sz="2000" dirty="0"/>
              <a:t>for new </a:t>
            </a:r>
            <a:r>
              <a:rPr lang="en-US" sz="2000" dirty="0" smtClean="0"/>
              <a:t>physics</a:t>
            </a:r>
          </a:p>
          <a:p>
            <a:pPr marL="457200" lvl="1" indent="0">
              <a:spcBef>
                <a:spcPts val="300"/>
              </a:spcBef>
              <a:buNone/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200" dirty="0" smtClean="0">
                <a:solidFill>
                  <a:srgbClr val="C00000"/>
                </a:solidFill>
              </a:rPr>
              <a:t>Study other fundamental physics enabled by a massive, underground detector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Search for nucleon decays </a:t>
            </a:r>
            <a:r>
              <a:rPr lang="en-US" sz="2000" dirty="0" smtClean="0"/>
              <a:t>(e.g. targeting SUSY-favored modes)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Measurement of </a:t>
            </a:r>
            <a:r>
              <a:rPr lang="en-US" sz="2000" dirty="0"/>
              <a:t>neutrinos from </a:t>
            </a:r>
            <a:r>
              <a:rPr lang="en-US" sz="2000" dirty="0" smtClean="0"/>
              <a:t>galactic core </a:t>
            </a:r>
            <a:r>
              <a:rPr lang="en-US" sz="2000" dirty="0"/>
              <a:t>collapse </a:t>
            </a:r>
            <a:r>
              <a:rPr lang="en-US" sz="2000" dirty="0" smtClean="0"/>
              <a:t>supernovae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Measurements with atmospheric neutrinos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822812" y="2578089"/>
            <a:ext cx="22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C97"/>
                </a:solidFill>
              </a:rPr>
              <a:t>In a single experiment</a:t>
            </a:r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55" y="849134"/>
            <a:ext cx="2913636" cy="9498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327384" y="2492679"/>
            <a:ext cx="1853852" cy="12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181236" y="1798954"/>
            <a:ext cx="0" cy="693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43439" y="3662474"/>
            <a:ext cx="314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Start data taking ~ 2026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3439" y="5767684"/>
            <a:ext cx="241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Start data taking ~ 2024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7616" y="6436719"/>
            <a:ext cx="447675" cy="2413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4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0804"/>
            <a:ext cx="8686800" cy="64173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Near Site Facilities Scope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5566" y="759767"/>
            <a:ext cx="885286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rgbClr val="C00000"/>
                </a:solidFill>
              </a:rPr>
              <a:t>Primary Beam </a:t>
            </a:r>
            <a:r>
              <a:rPr lang="en-US" sz="2300" dirty="0" smtClean="0">
                <a:solidFill>
                  <a:srgbClr val="004C97"/>
                </a:solidFill>
              </a:rPr>
              <a:t>(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 optics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magnets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magnet power supplies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LCW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vacuum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beam instrumentation</a:t>
            </a:r>
            <a:r>
              <a:rPr lang="en-US" sz="2300" dirty="0" smtClean="0">
                <a:solidFill>
                  <a:srgbClr val="004C97"/>
                </a:solidFill>
              </a:rPr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rgbClr val="C00000"/>
                </a:solidFill>
              </a:rPr>
              <a:t>Neutrino Beam </a:t>
            </a:r>
            <a:r>
              <a:rPr lang="en-US" sz="2300" dirty="0" smtClean="0">
                <a:solidFill>
                  <a:srgbClr val="004C97"/>
                </a:solidFill>
              </a:rPr>
              <a:t>(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beam window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baffle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target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 focusing horns</a:t>
            </a:r>
            <a:r>
              <a:rPr lang="en-US" sz="2300" dirty="0" smtClean="0">
                <a:solidFill>
                  <a:schemeClr val="tx2"/>
                </a:solidFill>
              </a:rPr>
              <a:t>, 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modules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instrumentation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horn power supply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target shield pile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decay pipe cooling and windows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hadron absorber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RAW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remote handling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storage of radioactive  components</a:t>
            </a:r>
            <a:r>
              <a:rPr lang="en-US" sz="2300" dirty="0" smtClean="0">
                <a:solidFill>
                  <a:srgbClr val="004C97"/>
                </a:solidFill>
              </a:rPr>
              <a:t>).</a:t>
            </a:r>
            <a:endParaRPr lang="en-US" sz="2300" dirty="0" smtClean="0">
              <a:solidFill>
                <a:srgbClr val="FF66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rgbClr val="C00000"/>
                </a:solidFill>
              </a:rPr>
              <a:t>Beamline System Integration </a:t>
            </a:r>
            <a:r>
              <a:rPr lang="en-US" sz="2300" dirty="0" smtClean="0">
                <a:solidFill>
                  <a:srgbClr val="004C97"/>
                </a:solidFill>
              </a:rPr>
              <a:t>( 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controls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interlocks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alignment</a:t>
            </a:r>
            <a:r>
              <a:rPr lang="en-US" sz="2300" dirty="0" smtClean="0">
                <a:solidFill>
                  <a:schemeClr val="tx2"/>
                </a:solidFill>
              </a:rPr>
              <a:t>,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installation infrastructure and coordination</a:t>
            </a:r>
            <a:r>
              <a:rPr lang="en-US" sz="2300" dirty="0" smtClean="0">
                <a:solidFill>
                  <a:srgbClr val="004C97"/>
                </a:solidFill>
              </a:rPr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>
                <a:solidFill>
                  <a:srgbClr val="C00000"/>
                </a:solidFill>
              </a:rPr>
              <a:t>Beamline </a:t>
            </a:r>
            <a:r>
              <a:rPr lang="en-US" sz="2300" dirty="0" smtClean="0">
                <a:solidFill>
                  <a:srgbClr val="C00000"/>
                </a:solidFill>
              </a:rPr>
              <a:t>Modeling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sz="2300" dirty="0">
                <a:solidFill>
                  <a:srgbClr val="C00000"/>
                </a:solidFill>
              </a:rPr>
              <a:t> Radiation Physics &amp; </a:t>
            </a:r>
            <a:r>
              <a:rPr lang="en-US" sz="2300" dirty="0" smtClean="0">
                <a:solidFill>
                  <a:srgbClr val="C00000"/>
                </a:solidFill>
              </a:rPr>
              <a:t>Protection</a:t>
            </a:r>
            <a:r>
              <a:rPr lang="en-US" sz="2300" dirty="0" smtClean="0">
                <a:solidFill>
                  <a:srgbClr val="004C97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rgbClr val="C00000"/>
                </a:solidFill>
              </a:rPr>
              <a:t>NS Conventional Facilities </a:t>
            </a:r>
            <a:r>
              <a:rPr lang="en-US" sz="2300" dirty="0" smtClean="0">
                <a:solidFill>
                  <a:srgbClr val="004C97"/>
                </a:solidFill>
              </a:rPr>
              <a:t>(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all site improvements</a:t>
            </a:r>
            <a:r>
              <a:rPr lang="en-US" sz="2300" dirty="0">
                <a:solidFill>
                  <a:schemeClr val="tx2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,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tunnels</a:t>
            </a:r>
            <a:r>
              <a:rPr lang="en-US" sz="2300" dirty="0">
                <a:solidFill>
                  <a:schemeClr val="tx2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,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halls</a:t>
            </a:r>
            <a:r>
              <a:rPr lang="en-US" sz="2300" dirty="0">
                <a:solidFill>
                  <a:schemeClr val="tx2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,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service buildings and excavations at the Near 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Site</a:t>
            </a:r>
            <a:r>
              <a:rPr lang="en-US" sz="2300" dirty="0" smtClean="0">
                <a:solidFill>
                  <a:srgbClr val="004C97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).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Advanced Site preparation 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(pond </a:t>
            </a: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F replacement and associated utility relocation)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Beamline Conventional Facilities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Near Detector Conventional Facilities</a:t>
            </a: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15" y="6441090"/>
            <a:ext cx="570635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01999" y="1305882"/>
            <a:ext cx="2244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Pulse duration</a:t>
            </a:r>
            <a:r>
              <a:rPr lang="en-US" sz="1800" dirty="0" smtClean="0"/>
              <a:t>: 10</a:t>
            </a:r>
            <a:r>
              <a:rPr lang="en-US" sz="1800" baseline="30000" dirty="0" smtClean="0"/>
              <a:t> </a:t>
            </a:r>
            <a:r>
              <a:rPr lang="en-US" sz="1800" dirty="0" err="1" smtClean="0">
                <a:latin typeface="Symbol" panose="05050102010706020507" pitchFamily="18" charset="2"/>
              </a:rPr>
              <a:t>m</a:t>
            </a:r>
            <a:r>
              <a:rPr lang="en-US" sz="1800" dirty="0" err="1" smtClean="0"/>
              <a:t>s</a:t>
            </a: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6211" y="873115"/>
            <a:ext cx="811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Summary of key Beamline design parameters for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≤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1.2 MW and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≤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2.4 MW operation 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4524" y="94102"/>
            <a:ext cx="8686800" cy="64173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4C97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3200" b="1" dirty="0" smtClean="0"/>
              <a:t>LBNF Beam Operating Parameters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49419" y="1830290"/>
            <a:ext cx="2176643" cy="338554"/>
          </a:xfrm>
          <a:prstGeom prst="rect">
            <a:avLst/>
          </a:prstGeom>
          <a:solidFill>
            <a:srgbClr val="F4771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(1.1 – 1.9)x10</a:t>
            </a:r>
            <a:r>
              <a:rPr lang="en-US" sz="1600" baseline="30000" dirty="0" smtClean="0"/>
              <a:t>21</a:t>
            </a:r>
            <a:r>
              <a:rPr lang="en-US" sz="1600" dirty="0" smtClean="0"/>
              <a:t> POT/</a:t>
            </a:r>
            <a:r>
              <a:rPr lang="en-US" sz="1600" dirty="0" err="1" smtClean="0"/>
              <a:t>yr</a:t>
            </a:r>
            <a:endParaRPr lang="en-US" sz="1600" dirty="0"/>
          </a:p>
        </p:txBody>
      </p:sp>
      <p:sp>
        <p:nvSpPr>
          <p:cNvPr id="12" name="Right Brace 11"/>
          <p:cNvSpPr/>
          <p:nvPr/>
        </p:nvSpPr>
        <p:spPr>
          <a:xfrm>
            <a:off x="6495808" y="2697526"/>
            <a:ext cx="149627" cy="1185334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" y="1669842"/>
            <a:ext cx="6296025" cy="41910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50772" y="2742500"/>
            <a:ext cx="1773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Assuming a superconducting 800 MeV </a:t>
            </a:r>
            <a:r>
              <a:rPr lang="en-US" sz="1600" dirty="0" err="1" smtClean="0">
                <a:solidFill>
                  <a:srgbClr val="0070C0"/>
                </a:solidFill>
              </a:rPr>
              <a:t>Linac</a:t>
            </a:r>
            <a:r>
              <a:rPr lang="en-US" sz="1600" dirty="0" smtClean="0">
                <a:solidFill>
                  <a:srgbClr val="0070C0"/>
                </a:solidFill>
              </a:rPr>
              <a:t> (PIP-II)</a:t>
            </a:r>
            <a:endParaRPr lang="en-US" sz="1600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645435" y="2249424"/>
            <a:ext cx="651477" cy="658368"/>
          </a:xfrm>
          <a:prstGeom prst="straightConnector1">
            <a:avLst/>
          </a:prstGeom>
          <a:ln>
            <a:solidFill>
              <a:srgbClr val="F4771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50772" y="4501452"/>
            <a:ext cx="177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Assuming a </a:t>
            </a:r>
            <a:r>
              <a:rPr lang="en-US" sz="1600" dirty="0" err="1" smtClean="0">
                <a:solidFill>
                  <a:srgbClr val="0070C0"/>
                </a:solidFill>
              </a:rPr>
              <a:t>Linac</a:t>
            </a:r>
            <a:r>
              <a:rPr lang="en-US" sz="1600" dirty="0" smtClean="0">
                <a:solidFill>
                  <a:srgbClr val="0070C0"/>
                </a:solidFill>
              </a:rPr>
              <a:t> extension to the  PIP-II </a:t>
            </a:r>
            <a:r>
              <a:rPr lang="en-US" sz="1600" dirty="0" err="1" smtClean="0">
                <a:solidFill>
                  <a:srgbClr val="0070C0"/>
                </a:solidFill>
              </a:rPr>
              <a:t>Linac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615" y="6441090"/>
            <a:ext cx="570635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908754"/>
            <a:ext cx="8915400" cy="5410200"/>
          </a:xfrm>
        </p:spPr>
        <p:txBody>
          <a:bodyPr>
            <a:normAutofit/>
          </a:bodyPr>
          <a:lstStyle/>
          <a:p>
            <a:pPr marL="234950" indent="-234950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esigned for </a:t>
            </a:r>
            <a:r>
              <a:rPr lang="en-US" sz="2400" dirty="0" smtClean="0">
                <a:solidFill>
                  <a:srgbClr val="00B050"/>
                </a:solidFill>
              </a:rPr>
              <a:t>2.4 MW</a:t>
            </a:r>
            <a:r>
              <a:rPr lang="en-US" dirty="0"/>
              <a:t>,</a:t>
            </a:r>
            <a:r>
              <a:rPr lang="en-US" sz="2400" dirty="0" smtClean="0"/>
              <a:t> </a:t>
            </a:r>
            <a:r>
              <a:rPr lang="en-US" dirty="0" smtClean="0"/>
              <a:t>since </a:t>
            </a:r>
            <a:r>
              <a:rPr lang="en-US" sz="2400" dirty="0" smtClean="0"/>
              <a:t>upgrading </a:t>
            </a:r>
            <a:r>
              <a:rPr lang="en-US" dirty="0" smtClean="0"/>
              <a:t>later would be prohibitively </a:t>
            </a:r>
            <a:r>
              <a:rPr lang="en-US" sz="2400" dirty="0" smtClean="0"/>
              <a:t>expensive and inconsistent with ALARA: </a:t>
            </a:r>
          </a:p>
          <a:p>
            <a:pPr marL="635000" lvl="1" indent="-234950"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Size of enclosures 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proton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beamline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target chase, target hall, decay pipe, absorber hall</a:t>
            </a:r>
            <a:r>
              <a:rPr lang="en-US" dirty="0" smtClean="0">
                <a:solidFill>
                  <a:srgbClr val="C00000"/>
                </a:solidFill>
              </a:rPr>
              <a:t>) </a:t>
            </a:r>
          </a:p>
          <a:p>
            <a:pPr marL="635000" lvl="1" indent="-234950"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Radiological shielding of enclosures 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except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roof of the target hall</a:t>
            </a:r>
            <a:r>
              <a:rPr lang="en-US" dirty="0"/>
              <a:t>, </a:t>
            </a:r>
            <a:r>
              <a:rPr lang="en-US" dirty="0" smtClean="0"/>
              <a:t>that can be easily upgraded for 2.4 MW when needed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r>
              <a:rPr lang="en-US" dirty="0" smtClean="0"/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pPr marL="635000" lvl="1" indent="-234950"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Primary Beamline components</a:t>
            </a:r>
          </a:p>
          <a:p>
            <a:pPr marL="635000" lvl="1" indent="-234950">
              <a:buClr>
                <a:schemeClr val="tx1"/>
              </a:buClr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water cooled </a:t>
            </a:r>
            <a:r>
              <a:rPr lang="en-US" sz="2200" dirty="0" smtClean="0">
                <a:solidFill>
                  <a:srgbClr val="C00000"/>
                </a:solidFill>
              </a:rPr>
              <a:t>target chase cooling panels</a:t>
            </a:r>
          </a:p>
          <a:p>
            <a:pPr marL="635000" lvl="1" indent="-234950">
              <a:buClr>
                <a:schemeClr val="tx1"/>
              </a:buClr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dirty="0" smtClean="0">
                <a:solidFill>
                  <a:srgbClr val="C00000"/>
                </a:solidFill>
              </a:rPr>
              <a:t> decay </a:t>
            </a:r>
            <a:r>
              <a:rPr lang="en-US" dirty="0">
                <a:solidFill>
                  <a:srgbClr val="C00000"/>
                </a:solidFill>
              </a:rPr>
              <a:t>pipe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 smtClean="0">
                <a:solidFill>
                  <a:srgbClr val="C00000"/>
                </a:solidFill>
              </a:rPr>
              <a:t> its cooling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dirty="0" smtClean="0">
                <a:solidFill>
                  <a:srgbClr val="C00000"/>
                </a:solidFill>
              </a:rPr>
              <a:t> decay </a:t>
            </a:r>
            <a:r>
              <a:rPr lang="en-US" dirty="0">
                <a:solidFill>
                  <a:srgbClr val="C00000"/>
                </a:solidFill>
              </a:rPr>
              <a:t>pipe downstream </a:t>
            </a:r>
            <a:r>
              <a:rPr lang="en-US" dirty="0" smtClean="0">
                <a:solidFill>
                  <a:srgbClr val="C00000"/>
                </a:solidFill>
              </a:rPr>
              <a:t>window</a:t>
            </a:r>
            <a:endParaRPr lang="en-US" sz="2200" dirty="0" smtClean="0">
              <a:solidFill>
                <a:srgbClr val="C00000"/>
              </a:solidFill>
            </a:endParaRPr>
          </a:p>
          <a:p>
            <a:pPr marL="635000" lvl="1" indent="-234950"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beam absorber</a:t>
            </a:r>
            <a:endParaRPr lang="en-US" sz="2200" dirty="0" smtClean="0">
              <a:solidFill>
                <a:srgbClr val="C00000"/>
              </a:solidFill>
            </a:endParaRPr>
          </a:p>
          <a:p>
            <a:pPr marL="635000" lvl="1" indent="-234950"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remote handling equipment</a:t>
            </a:r>
            <a:endParaRPr lang="en-US" dirty="0"/>
          </a:p>
          <a:p>
            <a:pPr marL="635000" lvl="1" indent="-234950"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dirty="0" smtClean="0">
                <a:solidFill>
                  <a:srgbClr val="C00000"/>
                </a:solidFill>
              </a:rPr>
              <a:t>adioactive </a:t>
            </a:r>
            <a:r>
              <a:rPr lang="en-US" dirty="0">
                <a:solidFill>
                  <a:srgbClr val="C00000"/>
                </a:solidFill>
              </a:rPr>
              <a:t>w</a:t>
            </a:r>
            <a:r>
              <a:rPr lang="en-US" dirty="0" smtClean="0">
                <a:solidFill>
                  <a:srgbClr val="C00000"/>
                </a:solidFill>
              </a:rPr>
              <a:t>ater </a:t>
            </a:r>
            <a:r>
              <a:rPr lang="en-US" dirty="0">
                <a:solidFill>
                  <a:srgbClr val="C00000"/>
                </a:solidFill>
              </a:rPr>
              <a:t>system </a:t>
            </a:r>
            <a:r>
              <a:rPr lang="en-US" dirty="0" smtClean="0">
                <a:solidFill>
                  <a:srgbClr val="C00000"/>
                </a:solidFill>
              </a:rPr>
              <a:t>piping </a:t>
            </a:r>
          </a:p>
          <a:p>
            <a:pPr marL="635000" lvl="1" indent="-234950">
              <a:buClr>
                <a:schemeClr val="tx1"/>
              </a:buClr>
            </a:pPr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sz="2200" dirty="0" smtClean="0">
                <a:solidFill>
                  <a:srgbClr val="7030A0"/>
                </a:solidFill>
              </a:rPr>
              <a:t>orn support structures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designed to last for the lifetime of the Facility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What is being designed for 2.4 MW</a:t>
            </a:r>
            <a:endParaRPr lang="en-US" sz="3200" b="1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15" y="6441090"/>
            <a:ext cx="5706351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215"/>
            <a:ext cx="8293100" cy="569268"/>
          </a:xfrm>
        </p:spPr>
        <p:txBody>
          <a:bodyPr/>
          <a:lstStyle/>
          <a:p>
            <a:r>
              <a:rPr lang="en-US" sz="2400" dirty="0" smtClean="0"/>
              <a:t>Primary Beamline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0" y="1387198"/>
            <a:ext cx="8254699" cy="4804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5367" y="1481898"/>
            <a:ext cx="2615182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The </a:t>
            </a: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beam </a:t>
            </a: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lattice points to: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25 dipoles 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21 quadrupoles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23 correctors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6 kickers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3 </a:t>
            </a: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Lambertsons </a:t>
            </a:r>
            <a:endParaRPr lang="en-US" sz="1600" dirty="0" smtClean="0">
              <a:solidFill>
                <a:srgbClr val="00B050"/>
              </a:solidFill>
              <a:latin typeface="Helvetica" pitchFamily="34" charset="0"/>
            </a:endParaRP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1 </a:t>
            </a: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C </a:t>
            </a:r>
            <a:r>
              <a:rPr lang="en-US" sz="1600" dirty="0" smtClean="0">
                <a:solidFill>
                  <a:srgbClr val="00B050"/>
                </a:solidFill>
                <a:latin typeface="Helvetica" pitchFamily="34" charset="0"/>
              </a:rPr>
              <a:t>magnet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7231" y="3955314"/>
            <a:ext cx="99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MI-10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6140" y="2928448"/>
            <a:ext cx="131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Embankment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756" y="3462871"/>
            <a:ext cx="176254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size at target tunable between </a:t>
            </a:r>
            <a:r>
              <a:rPr lang="en-US" sz="1600" dirty="0" smtClean="0">
                <a:solidFill>
                  <a:srgbClr val="FF00FF"/>
                </a:solidFill>
              </a:rPr>
              <a:t>1.0-4.0 mm</a:t>
            </a:r>
            <a:endParaRPr lang="en-US" sz="160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964" y="721060"/>
            <a:ext cx="895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primary beam designed to transport high intensity </a:t>
            </a:r>
            <a:r>
              <a:rPr lang="en-US" dirty="0">
                <a:solidFill>
                  <a:srgbClr val="C00000"/>
                </a:solidFill>
              </a:rPr>
              <a:t>protons in the energy range </a:t>
            </a:r>
            <a:r>
              <a:rPr lang="en-US" dirty="0"/>
              <a:t>of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60 -</a:t>
            </a:r>
            <a:r>
              <a:rPr lang="en-US" dirty="0">
                <a:solidFill>
                  <a:srgbClr val="C00000"/>
                </a:solidFill>
              </a:rPr>
              <a:t>120 GeV </a:t>
            </a:r>
            <a:r>
              <a:rPr lang="en-US" dirty="0"/>
              <a:t>to the LBNF </a:t>
            </a:r>
            <a:r>
              <a:rPr lang="en-US" dirty="0" smtClean="0"/>
              <a:t>target,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with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repetition rate </a:t>
            </a:r>
            <a:r>
              <a:rPr lang="en-US" dirty="0" smtClean="0"/>
              <a:t>of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0.7-1.2 sec</a:t>
            </a:r>
            <a:r>
              <a:rPr lang="en-US" dirty="0" smtClean="0"/>
              <a:t>, and 10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pulse duration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00332" y="1851230"/>
            <a:ext cx="2574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Protons/cycle:</a:t>
            </a:r>
          </a:p>
          <a:p>
            <a:r>
              <a:rPr lang="en-US" sz="1600" dirty="0">
                <a:solidFill>
                  <a:srgbClr val="0000FF"/>
                </a:solidFill>
              </a:rPr>
              <a:t>1.2 MW </a:t>
            </a:r>
            <a:r>
              <a:rPr lang="en-US" sz="1600" dirty="0" smtClean="0"/>
              <a:t>era: 7.5x10</a:t>
            </a:r>
            <a:r>
              <a:rPr lang="en-US" sz="1600" baseline="30000" dirty="0" smtClean="0"/>
              <a:t>13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2.4 </a:t>
            </a:r>
            <a:r>
              <a:rPr lang="en-US" sz="1600" dirty="0">
                <a:solidFill>
                  <a:srgbClr val="FF0000"/>
                </a:solidFill>
              </a:rPr>
              <a:t>MW </a:t>
            </a:r>
            <a:r>
              <a:rPr lang="en-US" sz="1600" dirty="0" smtClean="0"/>
              <a:t>era:  (1.5-2.0)x10</a:t>
            </a:r>
            <a:r>
              <a:rPr lang="en-US" sz="1600" baseline="30000" dirty="0" smtClean="0"/>
              <a:t>14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337823"/>
            <a:ext cx="8229600" cy="647102"/>
          </a:xfrm>
        </p:spPr>
        <p:txBody>
          <a:bodyPr/>
          <a:lstStyle/>
          <a:p>
            <a:r>
              <a:rPr lang="en-US" sz="2800" dirty="0" smtClean="0"/>
              <a:t>Decay Pipe Layout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" y="2034873"/>
            <a:ext cx="7160149" cy="4247098"/>
          </a:xfrm>
          <a:prstGeom prst="rect">
            <a:avLst/>
          </a:prstGeom>
        </p:spPr>
      </p:pic>
      <p:sp>
        <p:nvSpPr>
          <p:cNvPr id="8" name="Content Placeholder 6"/>
          <p:cNvSpPr>
            <a:spLocks noGrp="1"/>
          </p:cNvSpPr>
          <p:nvPr>
            <p:ph idx="4294967295"/>
          </p:nvPr>
        </p:nvSpPr>
        <p:spPr>
          <a:xfrm>
            <a:off x="0" y="904988"/>
            <a:ext cx="5119942" cy="25018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194 m long,</a:t>
            </a:r>
            <a:r>
              <a:rPr lang="en-US" sz="1600" dirty="0">
                <a:solidFill>
                  <a:prstClr val="black"/>
                </a:solidFill>
                <a:latin typeface="Helvetica" pitchFamily="34" charset="0"/>
              </a:rPr>
              <a:t> 4 m inside diameter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Helium filled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Helvetica" pitchFamily="34" charset="0"/>
                <a:ea typeface="+mn-ea"/>
              </a:rPr>
              <a:t>Double-wall, carbon steel decay </a:t>
            </a: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pipe, </a:t>
            </a:r>
            <a:r>
              <a:rPr lang="en-US" sz="1600" dirty="0" smtClean="0">
                <a:solidFill>
                  <a:prstClr val="black"/>
                </a:solidFill>
                <a:latin typeface="Helvetica" pitchFamily="34" charset="0"/>
                <a:ea typeface="+mn-ea"/>
              </a:rPr>
              <a:t>with 20 </a:t>
            </a: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cm annular gap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5.6 m thick concrete shielding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It </a:t>
            </a:r>
            <a:r>
              <a:rPr lang="en-US" sz="1600" dirty="0">
                <a:solidFill>
                  <a:srgbClr val="FF00FF"/>
                </a:solidFill>
                <a:latin typeface="Helvetica" pitchFamily="34" charset="0"/>
                <a:ea typeface="+mn-ea"/>
              </a:rPr>
              <a:t>collects ~30% of the beam power</a:t>
            </a: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, removed by an air cooling system</a:t>
            </a:r>
            <a:endParaRPr lang="en-US" sz="1400" dirty="0">
              <a:solidFill>
                <a:prstClr val="black"/>
              </a:solidFill>
              <a:latin typeface="Helvetica" pitchFamily="34" charset="0"/>
              <a:ea typeface="+mn-ea"/>
            </a:endParaRP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782" y="158142"/>
            <a:ext cx="4038341" cy="2463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9886" y="263521"/>
            <a:ext cx="11400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Porous cellular</a:t>
            </a:r>
          </a:p>
          <a:p>
            <a:r>
              <a:rPr lang="en-US" sz="1000" b="1" dirty="0" smtClean="0"/>
              <a:t>concrete drainage</a:t>
            </a:r>
          </a:p>
          <a:p>
            <a:r>
              <a:rPr lang="en-US" sz="1000" b="1" dirty="0" smtClean="0"/>
              <a:t>layer</a:t>
            </a:r>
            <a:endParaRPr lang="en-US" sz="10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19573" y="703385"/>
            <a:ext cx="726049" cy="1375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935"/>
            <a:ext cx="8293100" cy="569268"/>
          </a:xfrm>
        </p:spPr>
        <p:txBody>
          <a:bodyPr/>
          <a:lstStyle/>
          <a:p>
            <a:r>
              <a:rPr lang="en-US" dirty="0" smtClean="0"/>
              <a:t>What is DUNE</a:t>
            </a:r>
            <a:r>
              <a:rPr lang="en-US" dirty="0"/>
              <a:t>?  </a:t>
            </a:r>
            <a:r>
              <a:rPr lang="en-US" dirty="0" smtClean="0"/>
              <a:t>What is LBNF</a:t>
            </a:r>
            <a:r>
              <a:rPr lang="en-US" dirty="0"/>
              <a:t>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142875" y="904875"/>
            <a:ext cx="8934449" cy="5257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2300" dirty="0">
                <a:latin typeface="Calibri" panose="020F0502020204030204" pitchFamily="34" charset="0"/>
              </a:rPr>
              <a:t>The </a:t>
            </a:r>
            <a:r>
              <a:rPr lang="en-US" sz="23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</a:t>
            </a:r>
            <a:r>
              <a:rPr lang="en-US" sz="2300" u="sng" dirty="0">
                <a:latin typeface="Calibri" panose="020F0502020204030204" pitchFamily="34" charset="0"/>
              </a:rPr>
              <a:t>eep </a:t>
            </a:r>
            <a:r>
              <a:rPr lang="en-US" sz="23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</a:t>
            </a:r>
            <a:r>
              <a:rPr lang="en-US" sz="2300" u="sng" dirty="0">
                <a:latin typeface="Calibri" panose="020F0502020204030204" pitchFamily="34" charset="0"/>
              </a:rPr>
              <a:t>nderground </a:t>
            </a:r>
            <a:r>
              <a:rPr lang="en-US" sz="23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</a:t>
            </a:r>
            <a:r>
              <a:rPr lang="en-US" sz="2300" u="sng" dirty="0">
                <a:latin typeface="Calibri" panose="020F0502020204030204" pitchFamily="34" charset="0"/>
              </a:rPr>
              <a:t>eutrino </a:t>
            </a:r>
            <a:r>
              <a:rPr lang="en-US" sz="23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en-US" sz="2300" u="sng" dirty="0">
                <a:latin typeface="Calibri" panose="020F0502020204030204" pitchFamily="34" charset="0"/>
              </a:rPr>
              <a:t>xperiment</a:t>
            </a:r>
            <a:r>
              <a:rPr lang="en-US" sz="2300" dirty="0">
                <a:latin typeface="Calibri" panose="020F0502020204030204" pitchFamily="34" charset="0"/>
              </a:rPr>
              <a:t> will be a </a:t>
            </a:r>
            <a:r>
              <a:rPr lang="en-US" sz="2300" b="1" dirty="0">
                <a:latin typeface="Calibri" panose="020F0502020204030204" pitchFamily="34" charset="0"/>
              </a:rPr>
              <a:t>game-changing experiment for neutrino science</a:t>
            </a:r>
            <a:r>
              <a:rPr lang="en-US" sz="2300" dirty="0">
                <a:latin typeface="Calibri" panose="020F0502020204030204" pitchFamily="34" charset="0"/>
              </a:rPr>
              <a:t>, potentially transforming our understanding of why the universe exists as it does</a:t>
            </a:r>
            <a:r>
              <a:rPr lang="en-US" sz="2300" dirty="0" smtClean="0">
                <a:latin typeface="Calibri" panose="020F0502020204030204" pitchFamily="34" charset="0"/>
              </a:rPr>
              <a:t>. </a:t>
            </a:r>
          </a:p>
          <a:p>
            <a:pPr lvl="1"/>
            <a:r>
              <a:rPr lang="en-US" sz="2100" dirty="0" smtClean="0">
                <a:solidFill>
                  <a:srgbClr val="C808B1"/>
                </a:solidFill>
                <a:latin typeface="Calibri" panose="020F0502020204030204" pitchFamily="34" charset="0"/>
              </a:rPr>
              <a:t>Measure neutrino oscillations</a:t>
            </a:r>
            <a:r>
              <a:rPr lang="en-US" sz="2100" dirty="0" smtClean="0">
                <a:latin typeface="Calibri" panose="020F0502020204030204" pitchFamily="34" charset="0"/>
              </a:rPr>
              <a:t> (CP violation, CP phase, mass hierarchy</a:t>
            </a:r>
            <a:r>
              <a:rPr lang="en-US" sz="2100" dirty="0" smtClean="0">
                <a:latin typeface="Calibri" panose="020F0502020204030204" pitchFamily="34" charset="0"/>
              </a:rPr>
              <a:t>,…, in a single exp.)</a:t>
            </a:r>
            <a:endParaRPr lang="en-US" sz="2100" dirty="0" smtClean="0">
              <a:latin typeface="Calibri" panose="020F0502020204030204" pitchFamily="34" charset="0"/>
            </a:endParaRPr>
          </a:p>
          <a:p>
            <a:pPr lvl="1"/>
            <a:r>
              <a:rPr lang="en-US" sz="21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study other fundamental physics enabled by a massive underground detector </a:t>
            </a:r>
            <a:r>
              <a:rPr lang="en-US" sz="2100" dirty="0" smtClean="0">
                <a:latin typeface="Calibri" panose="020F0502020204030204" pitchFamily="34" charset="0"/>
              </a:rPr>
              <a:t>(nucleon decay, atmospheric neutrinos, neutrinos from galactic core collapse supernovae)</a:t>
            </a:r>
          </a:p>
          <a:p>
            <a:endParaRPr lang="en-US" sz="2300" dirty="0">
              <a:latin typeface="Calibri" panose="020F0502020204030204" pitchFamily="34" charset="0"/>
            </a:endParaRPr>
          </a:p>
          <a:p>
            <a:r>
              <a:rPr lang="en-US" sz="2300" dirty="0">
                <a:latin typeface="Calibri" panose="020F0502020204030204" pitchFamily="34" charset="0"/>
              </a:rPr>
              <a:t>The </a:t>
            </a:r>
            <a:r>
              <a:rPr lang="en-US" sz="2300" b="1" u="sng" dirty="0">
                <a:solidFill>
                  <a:srgbClr val="004C97"/>
                </a:solidFill>
                <a:latin typeface="Calibri" panose="020F0502020204030204" pitchFamily="34" charset="0"/>
              </a:rPr>
              <a:t>L</a:t>
            </a:r>
            <a:r>
              <a:rPr lang="en-US" sz="2300" u="sng" dirty="0">
                <a:latin typeface="Calibri" panose="020F0502020204030204" pitchFamily="34" charset="0"/>
              </a:rPr>
              <a:t>ong-</a:t>
            </a:r>
            <a:r>
              <a:rPr lang="en-US" sz="2300" b="1" u="sng" dirty="0">
                <a:solidFill>
                  <a:srgbClr val="004C97"/>
                </a:solidFill>
                <a:latin typeface="Calibri" panose="020F0502020204030204" pitchFamily="34" charset="0"/>
              </a:rPr>
              <a:t>B</a:t>
            </a:r>
            <a:r>
              <a:rPr lang="en-US" sz="2300" u="sng" dirty="0">
                <a:latin typeface="Calibri" panose="020F0502020204030204" pitchFamily="34" charset="0"/>
              </a:rPr>
              <a:t>aseline </a:t>
            </a:r>
            <a:r>
              <a:rPr lang="en-US" sz="2300" b="1" u="sng" dirty="0">
                <a:solidFill>
                  <a:srgbClr val="004C97"/>
                </a:solidFill>
                <a:latin typeface="Calibri" panose="020F0502020204030204" pitchFamily="34" charset="0"/>
              </a:rPr>
              <a:t>N</a:t>
            </a:r>
            <a:r>
              <a:rPr lang="en-US" sz="2300" u="sng" dirty="0">
                <a:latin typeface="Calibri" panose="020F0502020204030204" pitchFamily="34" charset="0"/>
              </a:rPr>
              <a:t>eutrino </a:t>
            </a:r>
            <a:r>
              <a:rPr lang="en-US" sz="2300" b="1" u="sng" dirty="0">
                <a:solidFill>
                  <a:srgbClr val="004C97"/>
                </a:solidFill>
                <a:latin typeface="Calibri" panose="020F0502020204030204" pitchFamily="34" charset="0"/>
              </a:rPr>
              <a:t>F</a:t>
            </a:r>
            <a:r>
              <a:rPr lang="en-US" sz="2300" u="sng" dirty="0">
                <a:latin typeface="Calibri" panose="020F0502020204030204" pitchFamily="34" charset="0"/>
              </a:rPr>
              <a:t>acility</a:t>
            </a:r>
            <a:r>
              <a:rPr lang="en-US" sz="2300" dirty="0">
                <a:latin typeface="Calibri" panose="020F0502020204030204" pitchFamily="34" charset="0"/>
              </a:rPr>
              <a:t> </a:t>
            </a:r>
            <a:r>
              <a:rPr lang="en-US" sz="2300" dirty="0" smtClean="0">
                <a:latin typeface="Calibri" panose="020F0502020204030204" pitchFamily="34" charset="0"/>
              </a:rPr>
              <a:t>is the </a:t>
            </a:r>
            <a:r>
              <a:rPr lang="en-US" sz="2300" b="1" dirty="0">
                <a:latin typeface="Calibri" panose="020F0502020204030204" pitchFamily="34" charset="0"/>
              </a:rPr>
              <a:t>infrastructure</a:t>
            </a:r>
            <a:r>
              <a:rPr lang="en-US" sz="2300" dirty="0">
                <a:latin typeface="Calibri" panose="020F0502020204030204" pitchFamily="34" charset="0"/>
              </a:rPr>
              <a:t> necessary to send a </a:t>
            </a:r>
            <a:r>
              <a:rPr lang="en-US" sz="2300" dirty="0" smtClean="0">
                <a:latin typeface="Calibri" panose="020F0502020204030204" pitchFamily="34" charset="0"/>
              </a:rPr>
              <a:t>powerful, broad band </a:t>
            </a:r>
            <a:r>
              <a:rPr lang="en-US" sz="2300" dirty="0">
                <a:latin typeface="Calibri" panose="020F0502020204030204" pitchFamily="34" charset="0"/>
              </a:rPr>
              <a:t>beam of neutrinos </a:t>
            </a:r>
            <a:r>
              <a:rPr lang="en-US" sz="2300" dirty="0" smtClean="0">
                <a:latin typeface="Calibri" panose="020F0502020204030204" pitchFamily="34" charset="0"/>
              </a:rPr>
              <a:t>produced at Fermilab 800 </a:t>
            </a:r>
            <a:r>
              <a:rPr lang="en-US" sz="2300" dirty="0">
                <a:latin typeface="Calibri" panose="020F0502020204030204" pitchFamily="34" charset="0"/>
              </a:rPr>
              <a:t>miles </a:t>
            </a:r>
            <a:r>
              <a:rPr lang="en-US" sz="2300" dirty="0" smtClean="0">
                <a:latin typeface="Calibri" panose="020F0502020204030204" pitchFamily="34" charset="0"/>
              </a:rPr>
              <a:t>through </a:t>
            </a:r>
            <a:r>
              <a:rPr lang="en-US" sz="2300" dirty="0">
                <a:latin typeface="Calibri" panose="020F0502020204030204" pitchFamily="34" charset="0"/>
              </a:rPr>
              <a:t>the earth, and measure them deep underground at South Dakota’s Sanford Underground Research </a:t>
            </a:r>
            <a:r>
              <a:rPr lang="en-US" sz="2300" dirty="0" smtClean="0">
                <a:latin typeface="Calibri" panose="020F0502020204030204" pitchFamily="34" charset="0"/>
              </a:rPr>
              <a:t>Facility (SURF).</a:t>
            </a:r>
          </a:p>
          <a:p>
            <a:endParaRPr lang="en-US" sz="2300" dirty="0" smtClean="0">
              <a:latin typeface="Calibri" panose="020F0502020204030204" pitchFamily="34" charset="0"/>
            </a:endParaRPr>
          </a:p>
          <a:p>
            <a:r>
              <a:rPr lang="en-US" sz="2300" dirty="0" smtClean="0">
                <a:latin typeface="Calibri" panose="020F0502020204030204" pitchFamily="34" charset="0"/>
              </a:rPr>
              <a:t>The DUNE/LBNF project will be the </a:t>
            </a:r>
            <a:r>
              <a:rPr lang="en-US" sz="2300" b="1" dirty="0" smtClean="0">
                <a:latin typeface="Calibri" panose="020F0502020204030204" pitchFamily="34" charset="0"/>
              </a:rPr>
              <a:t>first internationally conceived, constructed, and operated mega-science project </a:t>
            </a:r>
            <a:r>
              <a:rPr lang="en-US" sz="2300" dirty="0" smtClean="0">
                <a:latin typeface="Calibri" panose="020F0502020204030204" pitchFamily="34" charset="0"/>
              </a:rPr>
              <a:t>hosted by the Department </a:t>
            </a:r>
            <a:r>
              <a:rPr lang="en-US" sz="2300" dirty="0">
                <a:latin typeface="Calibri" panose="020F0502020204030204" pitchFamily="34" charset="0"/>
              </a:rPr>
              <a:t>o</a:t>
            </a:r>
            <a:r>
              <a:rPr lang="en-US" sz="2300" dirty="0" smtClean="0">
                <a:latin typeface="Calibri" panose="020F0502020204030204" pitchFamily="34" charset="0"/>
              </a:rPr>
              <a:t>f Energy in the United States.</a:t>
            </a:r>
          </a:p>
          <a:p>
            <a:endParaRPr lang="en-US" sz="23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LBNF </a:t>
            </a:r>
            <a:r>
              <a:rPr lang="en-US" sz="2400" dirty="0">
                <a:latin typeface="Calibri" panose="020F0502020204030204" pitchFamily="34" charset="0"/>
              </a:rPr>
              <a:t>and DUNE: two sub-projects with a single DOE Federal Project </a:t>
            </a:r>
            <a:r>
              <a:rPr lang="en-US" sz="2400" dirty="0" smtClean="0">
                <a:latin typeface="Calibri" panose="020F0502020204030204" pitchFamily="34" charset="0"/>
              </a:rPr>
              <a:t>Director</a:t>
            </a:r>
          </a:p>
          <a:p>
            <a:pPr lvl="1"/>
            <a:r>
              <a:rPr lang="en-US" b="1" dirty="0" smtClean="0">
                <a:solidFill>
                  <a:srgbClr val="004C97"/>
                </a:solidFill>
                <a:latin typeface="Calibri" panose="020F0502020204030204" pitchFamily="34" charset="0"/>
              </a:rPr>
              <a:t>LBNF: DOE </a:t>
            </a:r>
            <a:r>
              <a:rPr lang="en-US" b="1" dirty="0">
                <a:solidFill>
                  <a:srgbClr val="004C97"/>
                </a:solidFill>
                <a:latin typeface="Calibri" panose="020F0502020204030204" pitchFamily="34" charset="0"/>
              </a:rPr>
              <a:t>project with support from non-DOE </a:t>
            </a:r>
            <a:r>
              <a:rPr lang="en-US" b="1" dirty="0" smtClean="0">
                <a:solidFill>
                  <a:srgbClr val="004C97"/>
                </a:solidFill>
                <a:latin typeface="Calibri" panose="020F0502020204030204" pitchFamily="34" charset="0"/>
              </a:rPr>
              <a:t>partners</a:t>
            </a:r>
            <a:r>
              <a:rPr lang="en-US" dirty="0" smtClean="0">
                <a:solidFill>
                  <a:srgbClr val="004C97"/>
                </a:solidFill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DUNE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: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U.S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. as partner in </a:t>
            </a:r>
            <a:r>
              <a:rPr lang="en-US" sz="21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an international project</a:t>
            </a:r>
            <a:endParaRPr lang="en-US" sz="2400" dirty="0"/>
          </a:p>
          <a:p>
            <a:endParaRPr lang="en-US" sz="23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09.20.2016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95630" y="4814266"/>
            <a:ext cx="8293100" cy="169433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57200" y="1261084"/>
            <a:ext cx="7782920" cy="4626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84" y="288566"/>
            <a:ext cx="8293100" cy="548785"/>
          </a:xfrm>
        </p:spPr>
        <p:txBody>
          <a:bodyPr/>
          <a:lstStyle/>
          <a:p>
            <a:r>
              <a:rPr lang="en-US" dirty="0"/>
              <a:t>4850L ODH Class Map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 rot="17439913">
            <a:off x="7849888" y="3855573"/>
            <a:ext cx="1341286" cy="747514"/>
          </a:xfrm>
          <a:prstGeom prst="rightArrow">
            <a:avLst>
              <a:gd name="adj1" fmla="val 6807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Exhaust</a:t>
            </a:r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 rot="151209">
            <a:off x="544956" y="1124889"/>
            <a:ext cx="1299281" cy="764924"/>
          </a:xfrm>
          <a:prstGeom prst="rightArrow">
            <a:avLst>
              <a:gd name="adj1" fmla="val 6347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 Air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347127" y="1261084"/>
            <a:ext cx="1067188" cy="732831"/>
          </a:xfrm>
          <a:prstGeom prst="line">
            <a:avLst/>
          </a:prstGeom>
          <a:ln w="1016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4169425" y="1626449"/>
            <a:ext cx="1202235" cy="54735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 Air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7842208" y="3958035"/>
            <a:ext cx="379662" cy="922687"/>
          </a:xfrm>
          <a:prstGeom prst="line">
            <a:avLst/>
          </a:prstGeom>
          <a:ln w="1143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ight Arrow 44"/>
          <p:cNvSpPr/>
          <p:nvPr/>
        </p:nvSpPr>
        <p:spPr>
          <a:xfrm rot="429696">
            <a:off x="2257991" y="1938313"/>
            <a:ext cx="1165079" cy="47329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 Air</a:t>
            </a:r>
            <a:endParaRPr lang="en-US" dirty="0"/>
          </a:p>
        </p:txBody>
      </p:sp>
      <p:sp>
        <p:nvSpPr>
          <p:cNvPr id="47" name="Right Arrow 46"/>
          <p:cNvSpPr/>
          <p:nvPr/>
        </p:nvSpPr>
        <p:spPr>
          <a:xfrm rot="456320">
            <a:off x="5287979" y="2233498"/>
            <a:ext cx="1202235" cy="5473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Exhaust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19484289" flipH="1">
            <a:off x="1952339" y="904467"/>
            <a:ext cx="1260736" cy="764924"/>
          </a:xfrm>
          <a:prstGeom prst="rightArrow">
            <a:avLst>
              <a:gd name="adj1" fmla="val 6347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 Air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-50870" y="1303011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82781" y="675099"/>
            <a:ext cx="543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2" name="Right Arrow 51"/>
          <p:cNvSpPr/>
          <p:nvPr/>
        </p:nvSpPr>
        <p:spPr>
          <a:xfrm rot="429696">
            <a:off x="1899639" y="2988640"/>
            <a:ext cx="1165079" cy="47329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 Air</a:t>
            </a:r>
            <a:endParaRPr lang="en-US" dirty="0"/>
          </a:p>
        </p:txBody>
      </p:sp>
      <p:sp>
        <p:nvSpPr>
          <p:cNvPr id="53" name="Right Arrow 52"/>
          <p:cNvSpPr/>
          <p:nvPr/>
        </p:nvSpPr>
        <p:spPr>
          <a:xfrm rot="429696">
            <a:off x="2109703" y="4302582"/>
            <a:ext cx="1165079" cy="47329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 Air</a:t>
            </a:r>
            <a:endParaRPr lang="en-US" dirty="0"/>
          </a:p>
        </p:txBody>
      </p:sp>
      <p:sp>
        <p:nvSpPr>
          <p:cNvPr id="54" name="Right Arrow 53"/>
          <p:cNvSpPr/>
          <p:nvPr/>
        </p:nvSpPr>
        <p:spPr>
          <a:xfrm rot="421551">
            <a:off x="5574639" y="3390676"/>
            <a:ext cx="1202235" cy="5473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Exhaust</a:t>
            </a:r>
            <a:endParaRPr lang="en-US" dirty="0"/>
          </a:p>
        </p:txBody>
      </p:sp>
      <p:sp>
        <p:nvSpPr>
          <p:cNvPr id="55" name="Right Arrow 54"/>
          <p:cNvSpPr/>
          <p:nvPr/>
        </p:nvSpPr>
        <p:spPr>
          <a:xfrm rot="421551">
            <a:off x="5026818" y="4605758"/>
            <a:ext cx="1202235" cy="5473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Exhaust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728291" y="5154197"/>
            <a:ext cx="152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– Yates shaft</a:t>
            </a:r>
          </a:p>
          <a:p>
            <a:r>
              <a:rPr lang="en-US" dirty="0" smtClean="0"/>
              <a:t>R – Ross shaft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6151344" y="2012120"/>
            <a:ext cx="828730" cy="0"/>
          </a:xfrm>
          <a:prstGeom prst="line">
            <a:avLst/>
          </a:prstGeom>
          <a:ln w="1016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29217" y="2012120"/>
            <a:ext cx="1116667" cy="1219618"/>
          </a:xfrm>
          <a:prstGeom prst="line">
            <a:avLst/>
          </a:prstGeom>
          <a:ln w="1016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406138">
            <a:off x="3159570" y="2448279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29254" y="1370989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3579" y="1821503"/>
            <a:ext cx="786837" cy="3448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 0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 rot="406138">
            <a:off x="4943639" y="2666106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 rot="406138">
            <a:off x="3467242" y="3606491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 rot="406138">
            <a:off x="5291813" y="3830914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 rot="406138">
            <a:off x="2942687" y="4817495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 rot="406138">
            <a:off x="4629694" y="5021048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 rot="20252718">
            <a:off x="6607438" y="3772203"/>
            <a:ext cx="771583" cy="37166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Vaia Papadimitriou | Fermilab LBNF/DUNE Project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9" name="Date Placeholder 4"/>
          <p:cNvSpPr txBox="1">
            <a:spLocks/>
          </p:cNvSpPr>
          <p:nvPr/>
        </p:nvSpPr>
        <p:spPr>
          <a:xfrm>
            <a:off x="979488" y="6478905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09.20.2016</a:t>
            </a:r>
            <a:endParaRPr lang="en-US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33350"/>
            <a:ext cx="9144000" cy="6473291"/>
            <a:chOff x="0" y="0"/>
            <a:chExt cx="9144000" cy="6473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4732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856309" y="2704780"/>
              <a:ext cx="1068081" cy="576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F71154-E60D-9942-9C7E-C9963561CB3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1371600"/>
            <a:ext cx="2514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0" y="1622841"/>
            <a:ext cx="1905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15062" y="1435566"/>
            <a:ext cx="25715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897 Collaborators</a:t>
            </a:r>
          </a:p>
          <a:p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29 Nations</a:t>
            </a:r>
          </a:p>
          <a:p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154 Institutions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76200" y="3657600"/>
            <a:ext cx="6629400" cy="2841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Collaboration has come together faster than even the optimistic schedule considered by P5…  an indication of strong interest in this science and the perception that the U.S. is </a:t>
            </a:r>
            <a:r>
              <a:rPr lang="en-US" b="1" dirty="0" smtClean="0"/>
              <a:t>prepared to host an ambitious world-class</a:t>
            </a:r>
            <a:r>
              <a:rPr lang="en-US" dirty="0" smtClean="0"/>
              <a:t> neutrino facility.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979488" y="6478905"/>
            <a:ext cx="1136650" cy="187325"/>
          </a:xfrm>
          <a:prstGeom prst="rect">
            <a:avLst/>
          </a:prstGeom>
        </p:spPr>
        <p:txBody>
          <a:bodyPr vert="horz"/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4C97"/>
                </a:solidFill>
              </a:rPr>
              <a:t>09.20.16</a:t>
            </a:r>
            <a:endParaRPr lang="en-US" sz="12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211"/>
            <a:ext cx="8293100" cy="569268"/>
          </a:xfrm>
        </p:spPr>
        <p:txBody>
          <a:bodyPr/>
          <a:lstStyle/>
          <a:p>
            <a:r>
              <a:rPr lang="en-US" sz="2800" dirty="0" smtClean="0"/>
              <a:t>Facility and Experiment 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54025" y="504130"/>
            <a:ext cx="8293100" cy="290716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LBNF</a:t>
            </a:r>
            <a:r>
              <a:rPr lang="en-US" dirty="0" smtClean="0"/>
              <a:t>: 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Near site: </a:t>
            </a:r>
            <a:r>
              <a:rPr lang="en-US" dirty="0" smtClean="0"/>
              <a:t>Fermilab, Batavia, IL – facilities and infrastructure to: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 smtClean="0"/>
              <a:t>create a broad band, sign selected neutrino beam </a:t>
            </a:r>
            <a:endParaRPr lang="en-US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 smtClean="0"/>
              <a:t>host the near DUNE detector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Far site: </a:t>
            </a:r>
            <a:r>
              <a:rPr lang="en-US" dirty="0" smtClean="0"/>
              <a:t>Sanford Underground Research Facility, Lead, SD – facilities to support the far DUNE </a:t>
            </a:r>
            <a:r>
              <a:rPr lang="en-US" dirty="0" smtClean="0"/>
              <a:t>detectors (4850 L)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DUNE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Near site detector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Far site detector </a:t>
            </a:r>
          </a:p>
          <a:p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802"/>
          <a:stretch/>
        </p:blipFill>
        <p:spPr>
          <a:xfrm>
            <a:off x="857249" y="3898511"/>
            <a:ext cx="7843575" cy="2376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2312" y="451777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3368" y="496618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 </a:t>
            </a:r>
            <a:r>
              <a:rPr lang="en-US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&amp;</a:t>
            </a:r>
            <a:r>
              <a:rPr lang="en-US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FFFF00"/>
                </a:solidFill>
                <a:cs typeface="Symbol" charset="2"/>
              </a:rPr>
              <a:t>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 descr="FGT_Over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6930" r="10735" b="7111"/>
          <a:stretch/>
        </p:blipFill>
        <p:spPr>
          <a:xfrm>
            <a:off x="4924425" y="5164336"/>
            <a:ext cx="755265" cy="668717"/>
          </a:xfrm>
          <a:prstGeom prst="rect">
            <a:avLst/>
          </a:prstGeom>
          <a:ln w="28575" cmpd="sng">
            <a:solidFill>
              <a:srgbClr val="F37C23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152851" y="579083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7C23"/>
                </a:solidFill>
              </a:rPr>
              <a:t>N</a:t>
            </a:r>
            <a:r>
              <a:rPr lang="en-US" dirty="0" smtClean="0">
                <a:solidFill>
                  <a:srgbClr val="F37C23"/>
                </a:solidFill>
              </a:rPr>
              <a:t>D</a:t>
            </a:r>
            <a:endParaRPr lang="en-US" dirty="0">
              <a:solidFill>
                <a:srgbClr val="F37C23"/>
              </a:solidFill>
            </a:endParaRPr>
          </a:p>
        </p:txBody>
      </p:sp>
      <p:pic>
        <p:nvPicPr>
          <p:cNvPr id="14" name="Picture 13" descr="FarDet-3D-S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5790" r="-1" b="10709"/>
          <a:stretch/>
        </p:blipFill>
        <p:spPr>
          <a:xfrm>
            <a:off x="2895600" y="5676471"/>
            <a:ext cx="1379037" cy="598065"/>
          </a:xfrm>
          <a:prstGeom prst="rect">
            <a:avLst/>
          </a:prstGeom>
          <a:ln w="28575" cmpd="sng">
            <a:solidFill>
              <a:srgbClr val="F37C23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442129" y="5329371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37C23"/>
                </a:solidFill>
              </a:rPr>
              <a:t>FD</a:t>
            </a:r>
            <a:endParaRPr lang="en-US" dirty="0">
              <a:solidFill>
                <a:srgbClr val="F37C2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813" y="3982897"/>
            <a:ext cx="774053" cy="449450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" y="1022075"/>
            <a:ext cx="4977141" cy="4082811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319" y="6436719"/>
            <a:ext cx="447675" cy="241300"/>
          </a:xfrm>
        </p:spPr>
        <p:txBody>
          <a:bodyPr/>
          <a:lstStyle/>
          <a:p>
            <a:r>
              <a:rPr lang="en-US" altLang="en-US" dirty="0"/>
              <a:t>6</a:t>
            </a:r>
            <a:endParaRPr lang="en-US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319" y="5177841"/>
            <a:ext cx="3916982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FF"/>
                </a:solidFill>
              </a:rPr>
              <a:t>701 kW on the </a:t>
            </a:r>
            <a:r>
              <a:rPr lang="en-US" sz="1700" b="1" dirty="0" err="1" smtClean="0">
                <a:solidFill>
                  <a:srgbClr val="FF00FF"/>
                </a:solidFill>
              </a:rPr>
              <a:t>NuMI</a:t>
            </a:r>
            <a:r>
              <a:rPr lang="en-US" sz="1700" b="1" dirty="0" smtClean="0">
                <a:solidFill>
                  <a:srgbClr val="FF00FF"/>
                </a:solidFill>
              </a:rPr>
              <a:t>/NOvA target in one </a:t>
            </a:r>
            <a:r>
              <a:rPr lang="en-US" sz="1700" b="1" dirty="0" err="1" smtClean="0">
                <a:solidFill>
                  <a:srgbClr val="FF00FF"/>
                </a:solidFill>
              </a:rPr>
              <a:t>supercycle</a:t>
            </a:r>
            <a:r>
              <a:rPr lang="en-US" sz="1700" b="1" dirty="0" smtClean="0">
                <a:solidFill>
                  <a:srgbClr val="FF00FF"/>
                </a:solidFill>
              </a:rPr>
              <a:t> on June 13, 2016!!</a:t>
            </a:r>
            <a:endParaRPr lang="en-US" sz="1700" b="1" dirty="0">
              <a:solidFill>
                <a:srgbClr val="FF00FF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00B0F0"/>
                </a:solidFill>
              </a:rPr>
              <a:t> Proton Improvement Plan (PIP)</a:t>
            </a:r>
            <a:endParaRPr lang="en-US" sz="1700" b="1" dirty="0">
              <a:solidFill>
                <a:srgbClr val="00B0F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131" y="66972"/>
            <a:ext cx="3294393" cy="995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4155" y="1022075"/>
            <a:ext cx="3625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LBNF proton beam extracted from MI-10 straight section </a:t>
            </a:r>
            <a:endParaRPr lang="en-US" sz="1600" dirty="0"/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57200" y="200308"/>
            <a:ext cx="8293100" cy="56926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dirty="0" smtClean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Fermilab </a:t>
            </a:r>
            <a:r>
              <a:rPr sz="2400" b="1" dirty="0" smtClean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Accelerator </a:t>
            </a:r>
            <a:r>
              <a:rPr lang="en-US" sz="2400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C</a:t>
            </a:r>
            <a:r>
              <a:rPr sz="2400" b="1" dirty="0" smtClean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omplex</a:t>
            </a:r>
            <a:endParaRPr sz="2400" b="1" dirty="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13439" y="1258799"/>
            <a:ext cx="2199172" cy="13149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3439" y="3667721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MINOS, </a:t>
            </a:r>
            <a:r>
              <a:rPr lang="en-US" sz="1400" dirty="0" err="1" smtClean="0">
                <a:solidFill>
                  <a:srgbClr val="7030A0"/>
                </a:solidFill>
              </a:rPr>
              <a:t>NOvA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7116" y="3073592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SBN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5816" y="3952283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B5E2"/>
                </a:solidFill>
              </a:rPr>
              <a:t>400 MeV</a:t>
            </a:r>
            <a:endParaRPr lang="en-US" sz="1000" dirty="0">
              <a:solidFill>
                <a:srgbClr val="00B5E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518" y="1911283"/>
            <a:ext cx="3733640" cy="35307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19939" y="3175052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20 Hz</a:t>
            </a:r>
            <a:endParaRPr lang="en-US" sz="1600" dirty="0">
              <a:solidFill>
                <a:srgbClr val="FF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2794" y="5549778"/>
            <a:ext cx="39169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PIP-II ~ 2025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1190" y="2557948"/>
            <a:ext cx="8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808B1"/>
                </a:solidFill>
              </a:rPr>
              <a:t>800 MeV</a:t>
            </a:r>
            <a:endParaRPr lang="en-US" sz="1400" dirty="0">
              <a:solidFill>
                <a:srgbClr val="C808B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022928" y="4732878"/>
            <a:ext cx="21774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88083" y="5746441"/>
            <a:ext cx="263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 smtClean="0"/>
              <a:t>1.2 </a:t>
            </a:r>
            <a:r>
              <a:rPr lang="en-US" dirty="0"/>
              <a:t>MW @ 120 GeV</a:t>
            </a:r>
          </a:p>
          <a:p>
            <a:pPr lvl="1"/>
            <a:r>
              <a:rPr lang="en-US" dirty="0"/>
              <a:t>100+ kW @ 800 </a:t>
            </a:r>
            <a:r>
              <a:rPr lang="en-US" dirty="0" smtClean="0"/>
              <a:t>MeV</a:t>
            </a:r>
            <a:endParaRPr lang="en-US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5" y="48697"/>
            <a:ext cx="7328818" cy="352044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9900000">
            <a:off x="0" y="3001413"/>
            <a:ext cx="1167966" cy="195265"/>
          </a:xfrm>
          <a:prstGeom prst="rightArrow">
            <a:avLst/>
          </a:prstGeom>
          <a:ln>
            <a:solidFill>
              <a:srgbClr val="B65A1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700000">
            <a:off x="26198" y="2728061"/>
            <a:ext cx="9525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To SURF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" y="3428292"/>
            <a:ext cx="8321632" cy="325688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43373" y="167064"/>
            <a:ext cx="7135307" cy="640080"/>
          </a:xfrm>
        </p:spPr>
        <p:txBody>
          <a:bodyPr anchor="t"/>
          <a:lstStyle/>
          <a:p>
            <a:pPr algn="l"/>
            <a:r>
              <a:rPr lang="en-US" sz="2800" b="1" dirty="0" smtClean="0"/>
              <a:t>LBNF Beamline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10945" y="3383398"/>
            <a:ext cx="498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C0000"/>
                </a:solidFill>
              </a:rPr>
              <a:t>Designed to run at 1.2 MW beam power (PIP-II)  and upgradable to 2.4 MW 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6748" y="2285717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~ 21,000 m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2</a:t>
            </a:r>
            <a:endParaRPr lang="en-US" sz="1600" b="1" baseline="300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648075" y="6400622"/>
            <a:ext cx="47867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686" y="6400622"/>
            <a:ext cx="1980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Constructed in Open </a:t>
            </a:r>
            <a:r>
              <a:rPr lang="en-US" sz="1400" dirty="0"/>
              <a:t>C</a:t>
            </a:r>
            <a:r>
              <a:rPr lang="en-US" sz="1400" dirty="0" smtClean="0"/>
              <a:t>ut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641248" y="6605677"/>
            <a:ext cx="7619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40992" y="6601142"/>
            <a:ext cx="167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Tunneled excavation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943052" y="5808291"/>
            <a:ext cx="203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60-120 GeV proton beam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71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" y="797744"/>
            <a:ext cx="2113042" cy="2499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24" y="929582"/>
            <a:ext cx="6477582" cy="4853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648"/>
            <a:ext cx="8293100" cy="569268"/>
          </a:xfrm>
        </p:spPr>
        <p:txBody>
          <a:bodyPr/>
          <a:lstStyle/>
          <a:p>
            <a:r>
              <a:rPr lang="en-US" sz="2800" dirty="0" smtClean="0"/>
              <a:t>Target Hall and Decay Pipe Layout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7710" y="3528535"/>
            <a:ext cx="7152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DECAY</a:t>
            </a:r>
          </a:p>
          <a:p>
            <a:pPr algn="ctr"/>
            <a:r>
              <a:rPr lang="en-US" sz="1400" b="1" dirty="0" smtClean="0"/>
              <a:t>PIPE</a:t>
            </a:r>
          </a:p>
          <a:p>
            <a:pPr algn="ctr"/>
            <a:r>
              <a:rPr lang="en-US" sz="1400" b="1" dirty="0" smtClean="0"/>
              <a:t>SNOUT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6559" y="2103413"/>
            <a:ext cx="1034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DECAY PIPE</a:t>
            </a:r>
          </a:p>
          <a:p>
            <a:pPr algn="ctr"/>
            <a:r>
              <a:rPr lang="en-US" sz="1400" b="1" dirty="0" smtClean="0"/>
              <a:t>UPSTREAM</a:t>
            </a:r>
          </a:p>
          <a:p>
            <a:pPr algn="ctr"/>
            <a:r>
              <a:rPr lang="en-US" sz="1400" b="1" dirty="0" smtClean="0"/>
              <a:t>WINDOW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092074" y="3767985"/>
            <a:ext cx="942317" cy="566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2100" y="2558709"/>
            <a:ext cx="344313" cy="356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77888" y="2563297"/>
            <a:ext cx="657121" cy="1371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07640" y="3744065"/>
            <a:ext cx="242615" cy="3461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8875" y="1406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63385" y="2629874"/>
            <a:ext cx="1040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WORK CELL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4564" y="1891244"/>
            <a:ext cx="1618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50 TON CRANE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655364" y="4240777"/>
            <a:ext cx="959577" cy="303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17203" y="5465333"/>
            <a:ext cx="424142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Target Chase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2.2 m/2.0 m wide, 34.3 m long air-filled and air &amp; water-cooled (</a:t>
            </a:r>
            <a:r>
              <a:rPr lang="en-US" sz="1600" dirty="0" smtClean="0">
                <a:solidFill>
                  <a:srgbClr val="0070C0"/>
                </a:solidFill>
              </a:rPr>
              <a:t>cooling panels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). Sufficiently big to fit in alternative target/horns.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043" y="3338859"/>
            <a:ext cx="1718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Water cooling panels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680403" y="3925488"/>
            <a:ext cx="1789176" cy="15398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09664" y="2356752"/>
            <a:ext cx="3415000" cy="1754115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847881" y="2472166"/>
            <a:ext cx="38972" cy="905842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856623" y="3699675"/>
            <a:ext cx="1111483" cy="110942"/>
          </a:xfrm>
          <a:prstGeom prst="straightConnector1">
            <a:avLst/>
          </a:prstGeom>
          <a:ln w="28575">
            <a:solidFill>
              <a:srgbClr val="BF119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1395926">
            <a:off x="8072506" y="3724854"/>
            <a:ext cx="89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F119A"/>
                </a:solidFill>
              </a:rPr>
              <a:t>Beam</a:t>
            </a:r>
            <a:endParaRPr lang="en-US" dirty="0">
              <a:solidFill>
                <a:srgbClr val="BF119A"/>
              </a:solidFill>
            </a:endParaRPr>
          </a:p>
        </p:txBody>
      </p:sp>
      <p:pic>
        <p:nvPicPr>
          <p:cNvPr id="39" name="Picture Placeholder 11"/>
          <p:cNvPicPr>
            <a:picLocks noChangeAspect="1"/>
          </p:cNvPicPr>
          <p:nvPr/>
        </p:nvPicPr>
        <p:blipFill rotWithShape="1">
          <a:blip r:embed="rId5"/>
          <a:srcRect l="23867" r="32294"/>
          <a:stretch/>
        </p:blipFill>
        <p:spPr>
          <a:xfrm>
            <a:off x="3387185" y="747741"/>
            <a:ext cx="705441" cy="1445804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V="1">
            <a:off x="3377888" y="2193545"/>
            <a:ext cx="351901" cy="3441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445957" y="4986545"/>
            <a:ext cx="690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5.6 m</a:t>
            </a:r>
            <a:endParaRPr lang="en-US" sz="1200" dirty="0"/>
          </a:p>
        </p:txBody>
      </p:sp>
      <p:cxnSp>
        <p:nvCxnSpPr>
          <p:cNvPr id="67" name="Straight Arrow Connector 66"/>
          <p:cNvCxnSpPr>
            <a:stCxn id="25" idx="0"/>
          </p:cNvCxnSpPr>
          <p:nvPr/>
        </p:nvCxnSpPr>
        <p:spPr>
          <a:xfrm flipV="1">
            <a:off x="1133381" y="2554785"/>
            <a:ext cx="66089" cy="784074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7881" y="5749787"/>
            <a:ext cx="3694275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Main alternatives for Chase gas atmosphere: N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 or He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4423410" y="3554642"/>
            <a:ext cx="60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61533" y="3937874"/>
            <a:ext cx="60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00579">
            <a:off x="7307757" y="3973111"/>
            <a:ext cx="1909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F119A"/>
                </a:solidFill>
              </a:rPr>
              <a:t>Downward bend of 5.8</a:t>
            </a:r>
            <a:r>
              <a:rPr lang="en-US" sz="1400" baseline="30000" dirty="0" smtClean="0">
                <a:solidFill>
                  <a:srgbClr val="BF119A"/>
                </a:solidFill>
              </a:rPr>
              <a:t>0</a:t>
            </a:r>
            <a:endParaRPr lang="en-US" sz="1400" baseline="30000" dirty="0">
              <a:solidFill>
                <a:srgbClr val="BF119A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09632" y="588624"/>
            <a:ext cx="408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~ 40% of beam power in target shield pile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~ 30% of beam power in decay pipe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009" y="4553713"/>
            <a:ext cx="2295724" cy="107721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Decay Pipe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: 194 m long</a:t>
            </a:r>
            <a:r>
              <a:rPr lang="en-US" sz="1600" dirty="0" smtClean="0"/>
              <a:t>,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4 m in diameter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double – wall carbon steel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helium filled</a:t>
            </a:r>
            <a:r>
              <a:rPr lang="en-US" sz="1600" dirty="0" smtClean="0"/>
              <a:t>,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air-cooled.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0248" y="2437289"/>
            <a:ext cx="1614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Support modules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993460" y="2775843"/>
            <a:ext cx="1943532" cy="8153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09.20.16</a:t>
            </a:r>
            <a:endParaRPr lang="en-US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Vaia Papadimitriou | Fermilab LBNF/DUNE Project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469579" y="4318950"/>
            <a:ext cx="1674421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 size at target tunable between </a:t>
            </a:r>
            <a:r>
              <a:rPr lang="en-US" sz="1400" dirty="0" smtClean="0">
                <a:solidFill>
                  <a:srgbClr val="FF00FF"/>
                </a:solidFill>
              </a:rPr>
              <a:t>1.0-4.0 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43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538999"/>
            <a:ext cx="4021023" cy="18427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02637" y="77487"/>
            <a:ext cx="8873412" cy="607158"/>
          </a:xfrm>
        </p:spPr>
        <p:txBody>
          <a:bodyPr/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Reference design for target and horns - Viable for 1.2 MW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637" y="831113"/>
            <a:ext cx="484864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47 graphite target segments, each 2 cm long and spaced 0.2 mm apart, 10 mm in width</a:t>
            </a:r>
            <a:endParaRPr lang="en-US" sz="2000" dirty="0"/>
          </a:p>
        </p:txBody>
      </p:sp>
      <p:pic>
        <p:nvPicPr>
          <p:cNvPr id="12" name="Picture 11" descr="Hor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240" y="2663489"/>
            <a:ext cx="3866809" cy="25465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0874" y="2029497"/>
            <a:ext cx="3692486" cy="4308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Inner Conductor of </a:t>
            </a:r>
            <a:r>
              <a:rPr lang="en-US" sz="2200" dirty="0" err="1" smtClean="0"/>
              <a:t>NuMI</a:t>
            </a:r>
            <a:r>
              <a:rPr lang="en-US" sz="2200" dirty="0" smtClean="0"/>
              <a:t> Horn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923661" y="4254562"/>
            <a:ext cx="295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Operated at 230 kA for LBNF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8393" y="772985"/>
            <a:ext cx="299177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NuMI</a:t>
            </a:r>
            <a:r>
              <a:rPr lang="en-US" sz="2000" dirty="0" smtClean="0"/>
              <a:t>-like (low energy), with modest modifications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22" y="3028108"/>
            <a:ext cx="2737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interaction lengths, 95 cm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2" y="5394699"/>
            <a:ext cx="4343655" cy="1415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09240" y="5284523"/>
            <a:ext cx="386680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Horn power supply needed to reduce the pulse width to 0.8 </a:t>
            </a:r>
            <a:r>
              <a:rPr lang="en-US" sz="2000" dirty="0" err="1" smtClean="0"/>
              <a:t>ms.</a:t>
            </a:r>
            <a:endParaRPr lang="en-US" sz="2000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3379329"/>
            <a:ext cx="2592730" cy="199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6161" y="3467194"/>
            <a:ext cx="162730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FF"/>
                </a:solidFill>
              </a:rPr>
              <a:t>Target </a:t>
            </a:r>
            <a:r>
              <a:rPr lang="en-US" sz="1400" dirty="0">
                <a:solidFill>
                  <a:srgbClr val="FF00FF"/>
                </a:solidFill>
              </a:rPr>
              <a:t>c</a:t>
            </a:r>
            <a:r>
              <a:rPr lang="en-US" sz="1400" dirty="0" smtClean="0">
                <a:solidFill>
                  <a:srgbClr val="FF00FF"/>
                </a:solidFill>
              </a:rPr>
              <a:t>ross section</a:t>
            </a:r>
            <a:endParaRPr lang="en-US" sz="14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6050" y="5152830"/>
            <a:ext cx="399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mm</a:t>
            </a:r>
            <a:endParaRPr lang="en-US" sz="1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86937" y="1506047"/>
            <a:ext cx="1412502" cy="32034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379584" y="1507946"/>
            <a:ext cx="136546" cy="4438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32331" y="4052333"/>
            <a:ext cx="253623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Strong target R&amp;D program in place (graphite, Be, etc.)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3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</TotalTime>
  <Words>2425</Words>
  <Application>Microsoft Office PowerPoint</Application>
  <PresentationFormat>On-screen Show (4:3)</PresentationFormat>
  <Paragraphs>526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Geneva</vt:lpstr>
      <vt:lpstr>Helvetica</vt:lpstr>
      <vt:lpstr>Lucida Grande</vt:lpstr>
      <vt:lpstr>Symbol</vt:lpstr>
      <vt:lpstr>Tahoma</vt:lpstr>
      <vt:lpstr>Times New Roman</vt:lpstr>
      <vt:lpstr>Wingdings</vt:lpstr>
      <vt:lpstr>LBNF Template_051215</vt:lpstr>
      <vt:lpstr>LBNF Content-Footer Theme</vt:lpstr>
      <vt:lpstr>Fermilab LBNF/DUNE Project</vt:lpstr>
      <vt:lpstr>Outline</vt:lpstr>
      <vt:lpstr>What is DUNE?  What is LBNF?</vt:lpstr>
      <vt:lpstr>PowerPoint Presentation</vt:lpstr>
      <vt:lpstr>Facility and Experiment </vt:lpstr>
      <vt:lpstr>Fermilab Accelerator Complex</vt:lpstr>
      <vt:lpstr>LBNF Beamline</vt:lpstr>
      <vt:lpstr>Target Hall and Decay Pipe Layout</vt:lpstr>
      <vt:lpstr>Reference design for target and horns - Viable for 1.2 MW</vt:lpstr>
      <vt:lpstr>Mechanical model for optimized horns and target</vt:lpstr>
      <vt:lpstr>Hadron Absorber </vt:lpstr>
      <vt:lpstr>Near Detector Hall and Detector</vt:lpstr>
      <vt:lpstr>Far Site Scope – Phases of Work for LBNF</vt:lpstr>
      <vt:lpstr>Reliability Projects: Example - Ross Shaft Refurbishment</vt:lpstr>
      <vt:lpstr>Overview – “Far Site” – LBNF/DUNE at Sanford Lab, Lead, SD </vt:lpstr>
      <vt:lpstr>Far Site – Free-Standing Steel Cryostat Design  </vt:lpstr>
      <vt:lpstr>Single Phase Detectors inside the Cryostats</vt:lpstr>
      <vt:lpstr>LBNF/DUNE Milestones</vt:lpstr>
      <vt:lpstr>Safety related challenges – Near Site</vt:lpstr>
      <vt:lpstr>Safety related challenges – Far Site</vt:lpstr>
      <vt:lpstr>ODH Class Map at Far Site </vt:lpstr>
      <vt:lpstr>Summary</vt:lpstr>
      <vt:lpstr>Backup  </vt:lpstr>
      <vt:lpstr>LBNF/DUNE Science Goals</vt:lpstr>
      <vt:lpstr>Near Site Facilities Scope</vt:lpstr>
      <vt:lpstr>PowerPoint Presentation</vt:lpstr>
      <vt:lpstr>What is being designed for 2.4 MW</vt:lpstr>
      <vt:lpstr>Primary Beamline</vt:lpstr>
      <vt:lpstr>Decay Pipe Layout</vt:lpstr>
      <vt:lpstr>4850L ODH Class Map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Vaia Papadimitriou x8207 09467N</cp:lastModifiedBy>
  <cp:revision>182</cp:revision>
  <cp:lastPrinted>2016-09-19T15:11:24Z</cp:lastPrinted>
  <dcterms:created xsi:type="dcterms:W3CDTF">2015-04-30T14:29:22Z</dcterms:created>
  <dcterms:modified xsi:type="dcterms:W3CDTF">2016-09-20T07:00:10Z</dcterms:modified>
</cp:coreProperties>
</file>