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62" r:id="rId2"/>
    <p:sldId id="292" r:id="rId3"/>
    <p:sldId id="294" r:id="rId4"/>
    <p:sldId id="293" r:id="rId5"/>
    <p:sldId id="302" r:id="rId6"/>
    <p:sldId id="297" r:id="rId7"/>
    <p:sldId id="318" r:id="rId8"/>
    <p:sldId id="319" r:id="rId9"/>
    <p:sldId id="286" r:id="rId10"/>
    <p:sldId id="299" r:id="rId11"/>
    <p:sldId id="315" r:id="rId12"/>
    <p:sldId id="288" r:id="rId13"/>
    <p:sldId id="290" r:id="rId14"/>
    <p:sldId id="291" r:id="rId15"/>
    <p:sldId id="309" r:id="rId16"/>
    <p:sldId id="310" r:id="rId17"/>
    <p:sldId id="313" r:id="rId18"/>
    <p:sldId id="321" r:id="rId19"/>
    <p:sldId id="303" r:id="rId20"/>
    <p:sldId id="300" r:id="rId21"/>
    <p:sldId id="301" r:id="rId22"/>
    <p:sldId id="298" r:id="rId23"/>
    <p:sldId id="316" r:id="rId24"/>
    <p:sldId id="269" r:id="rId25"/>
    <p:sldId id="320" r:id="rId26"/>
    <p:sldId id="322" r:id="rId27"/>
    <p:sldId id="308" r:id="rId28"/>
    <p:sldId id="304" r:id="rId29"/>
    <p:sldId id="324" r:id="rId30"/>
    <p:sldId id="325" r:id="rId31"/>
    <p:sldId id="305" r:id="rId32"/>
    <p:sldId id="311" r:id="rId33"/>
    <p:sldId id="263" r:id="rId34"/>
  </p:sldIdLst>
  <p:sldSz cx="9144000" cy="5715000" type="screen16x10"/>
  <p:notesSz cx="6794500" cy="993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703"/>
    <a:srgbClr val="4E5B99"/>
    <a:srgbClr val="000000"/>
    <a:srgbClr val="132577"/>
    <a:srgbClr val="B7B9B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5620" autoAdjust="0"/>
    <p:restoredTop sz="94660" autoAdjust="0"/>
  </p:normalViewPr>
  <p:slideViewPr>
    <p:cSldViewPr showGuides="1">
      <p:cViewPr>
        <p:scale>
          <a:sx n="90" d="100"/>
          <a:sy n="90" d="100"/>
        </p:scale>
        <p:origin x="-1182" y="126"/>
      </p:cViewPr>
      <p:guideLst>
        <p:guide orient="horz" pos="1800"/>
        <p:guide orient="horz" pos="288"/>
        <p:guide orient="horz" pos="3312"/>
        <p:guide orient="horz" pos="855"/>
        <p:guide pos="2880"/>
        <p:guide pos="521"/>
        <p:guide pos="52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19/09/2016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44538"/>
            <a:ext cx="59563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089" y="1"/>
            <a:ext cx="7489825" cy="457729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088" y="457729"/>
            <a:ext cx="7489825" cy="479558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DOE Accelerator Safety Workshop, Fermilab 20 - 20 September 2016 - EBS project ESRF  - Paul Berkvens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915000"/>
            <a:ext cx="56124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915000"/>
            <a:ext cx="2574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noProof="0" smtClean="0"/>
              <a:t>DOE Accelerator Safety Workshop, Fermilab 20 - 20 September 2016 - EBS project ESRF  - Paul Berkvens</a:t>
            </a:r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8056" y="5067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805272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3"/>
            <a:ext cx="611560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26/07/2013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5402791"/>
            <a:ext cx="612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DOE Accelerator Safety Workshop, Fermilab 20 - 20 September 2016 - EBS project ESRF  - Paul Berkvens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emf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emf"/><Relationship Id="rId5" Type="http://schemas.openxmlformats.org/officeDocument/2006/relationships/image" Target="../media/image63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emf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7803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2713484"/>
            <a:ext cx="7020272" cy="2805658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874496"/>
            <a:ext cx="9144000" cy="91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GB" sz="1000" kern="0" dirty="0" smtClean="0">
              <a:solidFill>
                <a:srgbClr val="132577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b="1" i="1" dirty="0" smtClean="0">
                <a:solidFill>
                  <a:srgbClr val="ED7703"/>
                </a:solidFill>
                <a:latin typeface="+mj-lt"/>
              </a:rPr>
              <a:t>EBS project at the ESRF: safety challenges</a:t>
            </a:r>
            <a:endParaRPr lang="en-GB" b="1" i="1" kern="0" dirty="0" smtClean="0">
              <a:solidFill>
                <a:srgbClr val="ED7703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i="1" kern="0" dirty="0" smtClean="0">
                <a:solidFill>
                  <a:srgbClr val="132577"/>
                </a:solidFill>
                <a:latin typeface="+mj-lt"/>
              </a:rPr>
              <a:t>Paul </a:t>
            </a:r>
            <a:r>
              <a:rPr lang="en-GB" i="1" kern="0" dirty="0" err="1" smtClean="0">
                <a:solidFill>
                  <a:srgbClr val="132577"/>
                </a:solidFill>
                <a:latin typeface="+mj-lt"/>
              </a:rPr>
              <a:t>Berkvens</a:t>
            </a:r>
            <a:endParaRPr lang="en-GB" i="1" kern="0" dirty="0" smtClean="0">
              <a:solidFill>
                <a:srgbClr val="132577"/>
              </a:solidFill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endParaRPr kumimoji="0" lang="en-GB" sz="1500" b="1" i="0" u="none" strike="noStrike" kern="0" cap="none" spc="0" normalizeH="0" baseline="0" noProof="0" dirty="0" smtClean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93204"/>
            <a:ext cx="9144000" cy="91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ea typeface="+mn-ea"/>
                <a:cs typeface="+mn-cs"/>
              </a:rPr>
              <a:t>2016 DOE Accelerator Safety Workshop</a:t>
            </a:r>
            <a:endParaRPr kumimoji="0" lang="en-GB" sz="2200" i="0" u="none" strike="noStrike" kern="0" cap="none" spc="0" normalizeH="0" baseline="0" noProof="0" dirty="0" smtClean="0">
              <a:ln>
                <a:noFill/>
              </a:ln>
              <a:solidFill>
                <a:srgbClr val="132577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kumimoji="0" lang="en-GB" u="none" strike="noStrike" kern="0" cap="none" spc="0" normalizeH="0" baseline="0" noProof="0" dirty="0" err="1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ea typeface="+mn-ea"/>
                <a:cs typeface="+mn-cs"/>
              </a:rPr>
              <a:t>Fermilab</a:t>
            </a:r>
            <a:r>
              <a:rPr kumimoji="0" lang="en-GB" u="none" strike="noStrike" kern="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ea typeface="+mn-ea"/>
                <a:cs typeface="+mn-cs"/>
              </a:rPr>
              <a:t>, 20 – </a:t>
            </a:r>
            <a:r>
              <a:rPr lang="en-GB" kern="0" dirty="0" smtClean="0">
                <a:solidFill>
                  <a:srgbClr val="132577"/>
                </a:solidFill>
              </a:rPr>
              <a:t>22</a:t>
            </a:r>
            <a:r>
              <a:rPr kumimoji="0" lang="en-GB" u="none" strike="noStrike" kern="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ea typeface="+mn-ea"/>
                <a:cs typeface="+mn-cs"/>
              </a:rPr>
              <a:t> September 2016</a:t>
            </a:r>
            <a:endParaRPr lang="en-GB" kern="0" dirty="0" smtClean="0">
              <a:solidFill>
                <a:srgbClr val="132577"/>
              </a:solidFill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GB" sz="2000" kern="0" dirty="0" smtClean="0">
              <a:solidFill>
                <a:srgbClr val="132577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 smtClean="0">
              <a:ln>
                <a:noFill/>
              </a:ln>
              <a:solidFill>
                <a:srgbClr val="132577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Image 8" descr="logo_couv.jpg"/>
          <p:cNvPicPr>
            <a:picLocks noChangeAspect="1"/>
          </p:cNvPicPr>
          <p:nvPr/>
        </p:nvPicPr>
        <p:blipFill>
          <a:blip r:embed="rId3" cstate="print"/>
          <a:srcRect t="12659" b="36705"/>
          <a:stretch>
            <a:fillRect/>
          </a:stretch>
        </p:blipFill>
        <p:spPr>
          <a:xfrm>
            <a:off x="1763688" y="1849388"/>
            <a:ext cx="6048672" cy="1225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Decommissioning of the existing storage ring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733122C9-A0B9-462F-8757-0847AD287B6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DOE Accelerator Safety Workshop, Fermilab 20 - 20 September 2016 - EBS project ESRF  - Paul Berkvens</a:t>
            </a:r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16875" t="34200" r="439" b="14870"/>
          <a:stretch>
            <a:fillRect/>
          </a:stretch>
        </p:blipFill>
        <p:spPr bwMode="auto">
          <a:xfrm>
            <a:off x="5796136" y="1273324"/>
            <a:ext cx="3168352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 l="16714" t="24685" r="1001" b="15102"/>
          <a:stretch>
            <a:fillRect/>
          </a:stretch>
        </p:blipFill>
        <p:spPr bwMode="auto">
          <a:xfrm>
            <a:off x="5796136" y="3824235"/>
            <a:ext cx="3171949" cy="1409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378778" y="697260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D7703"/>
                </a:solidFill>
              </a:rPr>
              <a:t>Monte Carlo simulations:</a:t>
            </a:r>
          </a:p>
          <a:p>
            <a:r>
              <a:rPr lang="en-US" sz="1600" dirty="0" smtClean="0">
                <a:solidFill>
                  <a:srgbClr val="4E5B99"/>
                </a:solidFill>
              </a:rPr>
              <a:t>FLUKA</a:t>
            </a:r>
            <a:endParaRPr lang="en-US" sz="1600" dirty="0">
              <a:solidFill>
                <a:srgbClr val="4E5B99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/>
          <a:srcRect l="16714" t="24685" r="359" b="13744"/>
          <a:stretch>
            <a:fillRect/>
          </a:stretch>
        </p:blipFill>
        <p:spPr bwMode="auto">
          <a:xfrm>
            <a:off x="5796136" y="2641476"/>
            <a:ext cx="3166209" cy="105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b="22028"/>
          <a:stretch>
            <a:fillRect/>
          </a:stretch>
        </p:blipFill>
        <p:spPr bwMode="auto">
          <a:xfrm>
            <a:off x="387096" y="553244"/>
            <a:ext cx="307461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b="11496"/>
          <a:stretch>
            <a:fillRect/>
          </a:stretch>
        </p:blipFill>
        <p:spPr bwMode="auto">
          <a:xfrm>
            <a:off x="-72234" y="1582622"/>
            <a:ext cx="4644234" cy="221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74366" y="3760393"/>
            <a:ext cx="3233738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40901" t="91051" r="49796" b="3184"/>
          <a:stretch>
            <a:fillRect/>
          </a:stretch>
        </p:blipFill>
        <p:spPr bwMode="auto">
          <a:xfrm>
            <a:off x="3347864" y="3670854"/>
            <a:ext cx="432048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0" y="3937620"/>
            <a:ext cx="2292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D7703"/>
                </a:solidFill>
              </a:rPr>
              <a:t>Process knowledge:</a:t>
            </a:r>
          </a:p>
          <a:p>
            <a:r>
              <a:rPr lang="en-US" sz="1600" dirty="0" smtClean="0">
                <a:solidFill>
                  <a:srgbClr val="4E5B99"/>
                </a:solidFill>
              </a:rPr>
              <a:t>Beam loss distributions</a:t>
            </a:r>
          </a:p>
          <a:p>
            <a:r>
              <a:rPr lang="en-US" sz="1600" dirty="0" smtClean="0">
                <a:solidFill>
                  <a:srgbClr val="4E5B99"/>
                </a:solidFill>
              </a:rPr>
              <a:t>Injected charge history</a:t>
            </a:r>
            <a:endParaRPr lang="en-US" sz="1600" dirty="0">
              <a:solidFill>
                <a:srgbClr val="4E5B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Decommissioning of </a:t>
            </a:r>
            <a:r>
              <a:rPr lang="en-US" smtClean="0"/>
              <a:t>the existing storage </a:t>
            </a:r>
            <a:r>
              <a:rPr lang="en-US" dirty="0" smtClean="0"/>
              <a:t>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8D0AD"/>
              </a:clrFrom>
              <a:clrTo>
                <a:srgbClr val="D8D0AD">
                  <a:alpha val="0"/>
                </a:srgbClr>
              </a:clrTo>
            </a:clrChange>
          </a:blip>
          <a:srcRect l="21369" t="34343" r="1511" b="22457"/>
          <a:stretch>
            <a:fillRect/>
          </a:stretch>
        </p:blipFill>
        <p:spPr bwMode="auto">
          <a:xfrm>
            <a:off x="4427984" y="4081636"/>
            <a:ext cx="3784016" cy="1324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0F4FF"/>
              </a:clrFrom>
              <a:clrTo>
                <a:srgbClr val="E0F4FF">
                  <a:alpha val="0"/>
                </a:srgbClr>
              </a:clrTo>
            </a:clrChange>
          </a:blip>
          <a:srcRect l="43199" t="33566" r="25301" b="10275"/>
          <a:stretch>
            <a:fillRect/>
          </a:stretch>
        </p:blipFill>
        <p:spPr bwMode="auto">
          <a:xfrm>
            <a:off x="179512" y="3145532"/>
            <a:ext cx="2030079" cy="22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11620" t="22343" r="13097" b="18858"/>
          <a:stretch>
            <a:fillRect/>
          </a:stretch>
        </p:blipFill>
        <p:spPr bwMode="auto">
          <a:xfrm>
            <a:off x="0" y="796558"/>
            <a:ext cx="3614057" cy="17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815" t="22343" r="4762" b="18858"/>
          <a:stretch>
            <a:fillRect/>
          </a:stretch>
        </p:blipFill>
        <p:spPr bwMode="auto">
          <a:xfrm>
            <a:off x="2987824" y="2543949"/>
            <a:ext cx="711248" cy="310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339752" y="3577580"/>
            <a:ext cx="64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132577"/>
                </a:solidFill>
                <a:latin typeface="Calibri" pitchFamily="34" charset="0"/>
              </a:rPr>
              <a:t>Bq</a:t>
            </a:r>
            <a:r>
              <a:rPr lang="en-US" b="1" dirty="0" smtClean="0">
                <a:solidFill>
                  <a:srgbClr val="132577"/>
                </a:solidFill>
                <a:latin typeface="Calibri" pitchFamily="34" charset="0"/>
              </a:rPr>
              <a:t>/g</a:t>
            </a:r>
            <a:endParaRPr lang="en-GB" b="1" dirty="0">
              <a:solidFill>
                <a:srgbClr val="132577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60176" y="2525496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32577"/>
                </a:solidFill>
                <a:latin typeface="Calibri" pitchFamily="34" charset="0"/>
              </a:rPr>
              <a:t>Total specific activity (all isotopes), integrated over all z</a:t>
            </a:r>
            <a:endParaRPr lang="en-GB" dirty="0">
              <a:solidFill>
                <a:srgbClr val="132577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91706" y="5358035"/>
            <a:ext cx="3432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ED7703"/>
                </a:solidFill>
                <a:latin typeface="Calibri" pitchFamily="34" charset="0"/>
              </a:rPr>
              <a:t>Cooling down time = 1 month</a:t>
            </a:r>
            <a:endParaRPr lang="en-GB" sz="1400" b="1" dirty="0">
              <a:solidFill>
                <a:srgbClr val="ED7703"/>
              </a:solidFill>
              <a:latin typeface="Calibri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 l="87074" t="22343" r="4762" b="18858"/>
          <a:stretch>
            <a:fillRect/>
          </a:stretch>
        </p:blipFill>
        <p:spPr bwMode="auto">
          <a:xfrm>
            <a:off x="4644008" y="913284"/>
            <a:ext cx="698786" cy="314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/>
          <a:srcRect l="10870" t="22343" r="12548" b="18858"/>
          <a:stretch>
            <a:fillRect/>
          </a:stretch>
        </p:blipFill>
        <p:spPr bwMode="auto">
          <a:xfrm>
            <a:off x="5292080" y="769268"/>
            <a:ext cx="3676396" cy="17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4572000" y="625252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32577"/>
                </a:solidFill>
                <a:latin typeface="Calibri" pitchFamily="34" charset="0"/>
              </a:rPr>
              <a:t>sum</a:t>
            </a:r>
            <a:endParaRPr lang="en-GB" b="1" dirty="0">
              <a:solidFill>
                <a:srgbClr val="132577"/>
              </a:solidFill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94255" y="2497460"/>
            <a:ext cx="405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32577"/>
                </a:solidFill>
                <a:latin typeface="Calibri" pitchFamily="34" charset="0"/>
              </a:rPr>
              <a:t>Sum specific activity/EU clearance level, integrated over z = [890 cm, 900 cm]</a:t>
            </a:r>
            <a:endParaRPr lang="en-GB" dirty="0">
              <a:solidFill>
                <a:srgbClr val="132577"/>
              </a:solidFill>
              <a:latin typeface="Calibri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0F4FF"/>
              </a:clrFrom>
              <a:clrTo>
                <a:srgbClr val="E0F4FF">
                  <a:alpha val="0"/>
                </a:srgbClr>
              </a:clrTo>
            </a:clrChange>
          </a:blip>
          <a:srcRect l="43785" t="33468" r="22960" b="21529"/>
          <a:stretch>
            <a:fillRect/>
          </a:stretch>
        </p:blipFill>
        <p:spPr bwMode="auto">
          <a:xfrm>
            <a:off x="7551465" y="3145532"/>
            <a:ext cx="1701055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 flipV="1">
            <a:off x="6084168" y="2497460"/>
            <a:ext cx="648072" cy="2088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635896" y="2353444"/>
            <a:ext cx="1872208" cy="2232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Decommissioning of </a:t>
            </a:r>
            <a:r>
              <a:rPr lang="en-US" smtClean="0"/>
              <a:t>the existing storage </a:t>
            </a:r>
            <a:r>
              <a:rPr lang="en-US" dirty="0" smtClean="0"/>
              <a:t>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12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7504" y="533787"/>
            <a:ext cx="903649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132577"/>
                </a:solidFill>
              </a:rPr>
              <a:t>Proposed classification criterion</a:t>
            </a:r>
          </a:p>
          <a:p>
            <a:pPr marL="536575" indent="-361950"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rgbClr val="132577"/>
                </a:solidFill>
              </a:rPr>
              <a:t>Indistinguishable from background</a:t>
            </a:r>
          </a:p>
          <a:p>
            <a:pPr marL="536575" indent="-361950">
              <a:spcAft>
                <a:spcPts val="600"/>
              </a:spcAft>
              <a:buFont typeface="Courier New" pitchFamily="49" charset="0"/>
              <a:buChar char="o"/>
            </a:pPr>
            <a:r>
              <a:rPr lang="en-GB" i="1" dirty="0" smtClean="0">
                <a:solidFill>
                  <a:schemeClr val="bg1">
                    <a:lumMod val="50000"/>
                  </a:schemeClr>
                </a:solidFill>
              </a:rPr>
              <a:t>(Compliance with the clearance levels defined in the Council Directive 2013/59/EURATOM) </a:t>
            </a:r>
          </a:p>
          <a:p>
            <a:pPr marL="536575" indent="-361950">
              <a:lnSpc>
                <a:spcPct val="150000"/>
              </a:lnSpc>
              <a:buFont typeface="Courier New" pitchFamily="49" charset="0"/>
              <a:buChar char="o"/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/>
          <a:srcRect l="1066" t="2021" r="13632" b="7017"/>
          <a:stretch>
            <a:fillRect/>
          </a:stretch>
        </p:blipFill>
        <p:spPr bwMode="auto">
          <a:xfrm>
            <a:off x="107504" y="2050898"/>
            <a:ext cx="57606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Box 43"/>
          <p:cNvSpPr txBox="1"/>
          <p:nvPr/>
        </p:nvSpPr>
        <p:spPr>
          <a:xfrm>
            <a:off x="2512320" y="526566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GB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2656336" y="2308950"/>
            <a:ext cx="0" cy="28083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152764" y="209444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y*</a:t>
            </a:r>
            <a:endParaRPr lang="en-GB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656812" y="3103980"/>
            <a:ext cx="648072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02260" y="2842986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3.1·u(y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GB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59928" y="177738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y#</a:t>
            </a:r>
            <a:endParaRPr lang="en-GB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3996498" y="1906882"/>
            <a:ext cx="0" cy="33123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277731" y="3271553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3.1·u(y#)</a:t>
            </a:r>
            <a:endParaRPr lang="en-GB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273038" y="3521514"/>
            <a:ext cx="751926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reeform 52"/>
          <p:cNvSpPr/>
          <p:nvPr/>
        </p:nvSpPr>
        <p:spPr>
          <a:xfrm>
            <a:off x="2656812" y="3059010"/>
            <a:ext cx="649982" cy="2160240"/>
          </a:xfrm>
          <a:custGeom>
            <a:avLst/>
            <a:gdLst>
              <a:gd name="connsiteX0" fmla="*/ 361950 w 361950"/>
              <a:gd name="connsiteY0" fmla="*/ 1733550 h 1738312"/>
              <a:gd name="connsiteX1" fmla="*/ 361950 w 361950"/>
              <a:gd name="connsiteY1" fmla="*/ 0 h 1738312"/>
              <a:gd name="connsiteX2" fmla="*/ 333375 w 361950"/>
              <a:gd name="connsiteY2" fmla="*/ 142875 h 1738312"/>
              <a:gd name="connsiteX3" fmla="*/ 266700 w 361950"/>
              <a:gd name="connsiteY3" fmla="*/ 385762 h 1738312"/>
              <a:gd name="connsiteX4" fmla="*/ 209550 w 361950"/>
              <a:gd name="connsiteY4" fmla="*/ 642937 h 1738312"/>
              <a:gd name="connsiteX5" fmla="*/ 147637 w 361950"/>
              <a:gd name="connsiteY5" fmla="*/ 933450 h 1738312"/>
              <a:gd name="connsiteX6" fmla="*/ 100012 w 361950"/>
              <a:gd name="connsiteY6" fmla="*/ 1181100 h 1738312"/>
              <a:gd name="connsiteX7" fmla="*/ 38100 w 361950"/>
              <a:gd name="connsiteY7" fmla="*/ 1509712 h 1738312"/>
              <a:gd name="connsiteX8" fmla="*/ 0 w 361950"/>
              <a:gd name="connsiteY8" fmla="*/ 1738312 h 1738312"/>
              <a:gd name="connsiteX9" fmla="*/ 361950 w 361950"/>
              <a:gd name="connsiteY9" fmla="*/ 1733550 h 173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1950" h="1738312">
                <a:moveTo>
                  <a:pt x="361950" y="1733550"/>
                </a:moveTo>
                <a:lnTo>
                  <a:pt x="361950" y="0"/>
                </a:lnTo>
                <a:lnTo>
                  <a:pt x="333375" y="142875"/>
                </a:lnTo>
                <a:lnTo>
                  <a:pt x="266700" y="385762"/>
                </a:lnTo>
                <a:lnTo>
                  <a:pt x="209550" y="642937"/>
                </a:lnTo>
                <a:lnTo>
                  <a:pt x="147637" y="933450"/>
                </a:lnTo>
                <a:lnTo>
                  <a:pt x="100012" y="1181100"/>
                </a:lnTo>
                <a:lnTo>
                  <a:pt x="38100" y="1509712"/>
                </a:lnTo>
                <a:lnTo>
                  <a:pt x="0" y="1738312"/>
                </a:lnTo>
                <a:lnTo>
                  <a:pt x="361950" y="1733550"/>
                </a:lnTo>
                <a:close/>
              </a:path>
            </a:pathLst>
          </a:custGeom>
          <a:solidFill>
            <a:srgbClr val="F31E1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Freeform 53"/>
          <p:cNvSpPr/>
          <p:nvPr/>
        </p:nvSpPr>
        <p:spPr>
          <a:xfrm>
            <a:off x="3318835" y="3059010"/>
            <a:ext cx="565391" cy="2140249"/>
          </a:xfrm>
          <a:custGeom>
            <a:avLst/>
            <a:gdLst>
              <a:gd name="connsiteX0" fmla="*/ 0 w 342900"/>
              <a:gd name="connsiteY0" fmla="*/ 1728787 h 1728787"/>
              <a:gd name="connsiteX1" fmla="*/ 342900 w 342900"/>
              <a:gd name="connsiteY1" fmla="*/ 1728787 h 1728787"/>
              <a:gd name="connsiteX2" fmla="*/ 300038 w 342900"/>
              <a:gd name="connsiteY2" fmla="*/ 1495425 h 1728787"/>
              <a:gd name="connsiteX3" fmla="*/ 257175 w 342900"/>
              <a:gd name="connsiteY3" fmla="*/ 1228725 h 1728787"/>
              <a:gd name="connsiteX4" fmla="*/ 204788 w 342900"/>
              <a:gd name="connsiteY4" fmla="*/ 942975 h 1728787"/>
              <a:gd name="connsiteX5" fmla="*/ 152400 w 342900"/>
              <a:gd name="connsiteY5" fmla="*/ 700087 h 1728787"/>
              <a:gd name="connsiteX6" fmla="*/ 95250 w 342900"/>
              <a:gd name="connsiteY6" fmla="*/ 404812 h 1728787"/>
              <a:gd name="connsiteX7" fmla="*/ 28575 w 342900"/>
              <a:gd name="connsiteY7" fmla="*/ 104775 h 1728787"/>
              <a:gd name="connsiteX8" fmla="*/ 0 w 342900"/>
              <a:gd name="connsiteY8" fmla="*/ 0 h 1728787"/>
              <a:gd name="connsiteX9" fmla="*/ 0 w 342900"/>
              <a:gd name="connsiteY9" fmla="*/ 1728787 h 1728787"/>
              <a:gd name="connsiteX0" fmla="*/ 0 w 342900"/>
              <a:gd name="connsiteY0" fmla="*/ 1728787 h 1728787"/>
              <a:gd name="connsiteX1" fmla="*/ 342900 w 342900"/>
              <a:gd name="connsiteY1" fmla="*/ 1728787 h 1728787"/>
              <a:gd name="connsiteX2" fmla="*/ 300038 w 342900"/>
              <a:gd name="connsiteY2" fmla="*/ 1495425 h 1728787"/>
              <a:gd name="connsiteX3" fmla="*/ 257175 w 342900"/>
              <a:gd name="connsiteY3" fmla="*/ 1228725 h 1728787"/>
              <a:gd name="connsiteX4" fmla="*/ 204788 w 342900"/>
              <a:gd name="connsiteY4" fmla="*/ 942975 h 1728787"/>
              <a:gd name="connsiteX5" fmla="*/ 152400 w 342900"/>
              <a:gd name="connsiteY5" fmla="*/ 700087 h 1728787"/>
              <a:gd name="connsiteX6" fmla="*/ 95250 w 342900"/>
              <a:gd name="connsiteY6" fmla="*/ 404812 h 1728787"/>
              <a:gd name="connsiteX7" fmla="*/ 341 w 342900"/>
              <a:gd name="connsiteY7" fmla="*/ 64836 h 1728787"/>
              <a:gd name="connsiteX8" fmla="*/ 0 w 342900"/>
              <a:gd name="connsiteY8" fmla="*/ 0 h 1728787"/>
              <a:gd name="connsiteX9" fmla="*/ 0 w 342900"/>
              <a:gd name="connsiteY9" fmla="*/ 1728787 h 1728787"/>
              <a:gd name="connsiteX0" fmla="*/ 0 w 342900"/>
              <a:gd name="connsiteY0" fmla="*/ 1721883 h 1721883"/>
              <a:gd name="connsiteX1" fmla="*/ 342900 w 342900"/>
              <a:gd name="connsiteY1" fmla="*/ 1721883 h 1721883"/>
              <a:gd name="connsiteX2" fmla="*/ 300038 w 342900"/>
              <a:gd name="connsiteY2" fmla="*/ 1488521 h 1721883"/>
              <a:gd name="connsiteX3" fmla="*/ 257175 w 342900"/>
              <a:gd name="connsiteY3" fmla="*/ 1221821 h 1721883"/>
              <a:gd name="connsiteX4" fmla="*/ 204788 w 342900"/>
              <a:gd name="connsiteY4" fmla="*/ 936071 h 1721883"/>
              <a:gd name="connsiteX5" fmla="*/ 152400 w 342900"/>
              <a:gd name="connsiteY5" fmla="*/ 693183 h 1721883"/>
              <a:gd name="connsiteX6" fmla="*/ 95250 w 342900"/>
              <a:gd name="connsiteY6" fmla="*/ 397908 h 1721883"/>
              <a:gd name="connsiteX7" fmla="*/ 341 w 342900"/>
              <a:gd name="connsiteY7" fmla="*/ 57932 h 1721883"/>
              <a:gd name="connsiteX8" fmla="*/ 341 w 342900"/>
              <a:gd name="connsiteY8" fmla="*/ 0 h 1721883"/>
              <a:gd name="connsiteX9" fmla="*/ 0 w 342900"/>
              <a:gd name="connsiteY9" fmla="*/ 1721883 h 172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900" h="1721883">
                <a:moveTo>
                  <a:pt x="0" y="1721883"/>
                </a:moveTo>
                <a:lnTo>
                  <a:pt x="342900" y="1721883"/>
                </a:lnTo>
                <a:lnTo>
                  <a:pt x="300038" y="1488521"/>
                </a:lnTo>
                <a:lnTo>
                  <a:pt x="257175" y="1221821"/>
                </a:lnTo>
                <a:lnTo>
                  <a:pt x="204788" y="936071"/>
                </a:lnTo>
                <a:lnTo>
                  <a:pt x="152400" y="693183"/>
                </a:lnTo>
                <a:lnTo>
                  <a:pt x="95250" y="397908"/>
                </a:lnTo>
                <a:lnTo>
                  <a:pt x="341" y="57932"/>
                </a:lnTo>
                <a:cubicBezTo>
                  <a:pt x="227" y="36320"/>
                  <a:pt x="455" y="21612"/>
                  <a:pt x="341" y="0"/>
                </a:cubicBezTo>
                <a:cubicBezTo>
                  <a:pt x="227" y="573961"/>
                  <a:pt x="114" y="1147922"/>
                  <a:pt x="0" y="1721883"/>
                </a:cubicBezTo>
                <a:close/>
              </a:path>
            </a:pathLst>
          </a:cu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3175944" y="5075234"/>
            <a:ext cx="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3420434" y="5075234"/>
            <a:ext cx="0" cy="28803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987824" y="5284506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pitchFamily="18" charset="2"/>
                <a:cs typeface="Times New Roman" pitchFamily="18" charset="0"/>
              </a:rPr>
              <a:t>b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1200" dirty="0">
                <a:latin typeface="Symbol" pitchFamily="18" charset="2"/>
                <a:cs typeface="Times New Roman" pitchFamily="18" charset="0"/>
              </a:rPr>
              <a:t>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= 1·10</a:t>
            </a:r>
            <a:r>
              <a:rPr lang="en-US" sz="1200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  <a:endParaRPr lang="en-GB" sz="1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851780" y="5189660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net count rate</a:t>
            </a:r>
            <a:endParaRPr lang="en-GB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83094" y="1845907"/>
            <a:ext cx="1608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count rate distributions</a:t>
            </a:r>
            <a:endParaRPr lang="en-GB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796137" y="2205360"/>
            <a:ext cx="3347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NF ISO 11929 standard, May 2010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Detector: </a:t>
            </a:r>
          </a:p>
          <a:p>
            <a:r>
              <a:rPr lang="en-GB" sz="1600" dirty="0" err="1" smtClean="0">
                <a:solidFill>
                  <a:srgbClr val="002060"/>
                </a:solidFill>
              </a:rPr>
              <a:t>Exploranium</a:t>
            </a:r>
            <a:r>
              <a:rPr lang="en-GB" sz="1600" dirty="0" smtClean="0">
                <a:solidFill>
                  <a:srgbClr val="002060"/>
                </a:solidFill>
              </a:rPr>
              <a:t> Gr-130 miniSPEC</a:t>
            </a:r>
          </a:p>
          <a:p>
            <a:r>
              <a:rPr lang="en-GB" sz="1600" dirty="0" smtClean="0">
                <a:solidFill>
                  <a:srgbClr val="002060"/>
                </a:solidFill>
              </a:rPr>
              <a:t>(1.5” × 1.5”× 2” </a:t>
            </a:r>
            <a:r>
              <a:rPr lang="en-GB" sz="1600" dirty="0" err="1" smtClean="0">
                <a:solidFill>
                  <a:srgbClr val="002060"/>
                </a:solidFill>
              </a:rPr>
              <a:t>NaI</a:t>
            </a:r>
            <a:r>
              <a:rPr lang="en-GB" sz="1600" dirty="0" smtClean="0">
                <a:solidFill>
                  <a:srgbClr val="002060"/>
                </a:solidFill>
              </a:rPr>
              <a:t>(</a:t>
            </a:r>
            <a:r>
              <a:rPr lang="en-GB" sz="1600" dirty="0" err="1" smtClean="0">
                <a:solidFill>
                  <a:srgbClr val="002060"/>
                </a:solidFill>
              </a:rPr>
              <a:t>Tl</a:t>
            </a:r>
            <a:r>
              <a:rPr lang="en-GB" sz="1600" dirty="0" smtClean="0">
                <a:solidFill>
                  <a:srgbClr val="002060"/>
                </a:solidFill>
              </a:rPr>
              <a:t>) scintillator)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Decision threshold: 2.7 </a:t>
            </a:r>
            <a:r>
              <a:rPr lang="en-US" sz="1600" dirty="0" err="1" smtClean="0">
                <a:solidFill>
                  <a:srgbClr val="002060"/>
                </a:solidFill>
              </a:rPr>
              <a:t>nSv</a:t>
            </a:r>
            <a:r>
              <a:rPr lang="en-US" sz="1600" dirty="0" smtClean="0">
                <a:solidFill>
                  <a:srgbClr val="002060"/>
                </a:solidFill>
              </a:rPr>
              <a:t>/h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Detection limit: 4.5 </a:t>
            </a:r>
            <a:r>
              <a:rPr lang="en-US" sz="1600" dirty="0" err="1" smtClean="0">
                <a:solidFill>
                  <a:srgbClr val="002060"/>
                </a:solidFill>
              </a:rPr>
              <a:t>nSv</a:t>
            </a:r>
            <a:r>
              <a:rPr lang="en-US" sz="1600" dirty="0" smtClean="0">
                <a:solidFill>
                  <a:srgbClr val="002060"/>
                </a:solidFill>
              </a:rPr>
              <a:t>/h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(for 30 </a:t>
            </a:r>
            <a:r>
              <a:rPr lang="en-US" sz="1600" dirty="0" err="1" smtClean="0">
                <a:solidFill>
                  <a:srgbClr val="002060"/>
                </a:solidFill>
              </a:rPr>
              <a:t>nSv</a:t>
            </a:r>
            <a:r>
              <a:rPr lang="en-US" sz="1600" dirty="0" smtClean="0">
                <a:solidFill>
                  <a:srgbClr val="002060"/>
                </a:solidFill>
              </a:rPr>
              <a:t>/h background)</a:t>
            </a:r>
            <a:endParaRPr lang="en-GB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Decommissioning of </a:t>
            </a:r>
            <a:r>
              <a:rPr lang="en-US" smtClean="0"/>
              <a:t>the existing storage </a:t>
            </a:r>
            <a:r>
              <a:rPr lang="en-US" dirty="0" smtClean="0"/>
              <a:t>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13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7504" y="597585"/>
            <a:ext cx="9036496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32577"/>
                </a:solidFill>
              </a:rPr>
              <a:t>Equivalence between classification criterion and </a:t>
            </a:r>
            <a:r>
              <a:rPr lang="en-GB" dirty="0" smtClean="0">
                <a:solidFill>
                  <a:srgbClr val="002060"/>
                </a:solidFill>
              </a:rPr>
              <a:t>compliance with the clearance levels defined in the Council Directive 2013/59/EURATOM </a:t>
            </a:r>
          </a:p>
          <a:p>
            <a:pPr marL="536575" indent="-361950">
              <a:lnSpc>
                <a:spcPct val="150000"/>
              </a:lnSpc>
              <a:buFont typeface="Courier New" pitchFamily="49" charset="0"/>
              <a:buChar char="o"/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73186" y="1126442"/>
            <a:ext cx="4709082" cy="216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2029" y="3264020"/>
            <a:ext cx="4758496" cy="221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0" y="2137420"/>
            <a:ext cx="4067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dose measurements (indistinguishable form background)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GB" dirty="0" smtClean="0"/>
              <a:t>	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guaranteed for 1 cm</a:t>
            </a:r>
            <a:r>
              <a:rPr lang="en-US" baseline="30000" dirty="0" smtClean="0"/>
              <a:t>3</a:t>
            </a:r>
            <a:r>
              <a:rPr lang="en-US" dirty="0" smtClean="0"/>
              <a:t> hotspots.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5731" t="60719" r="59880" b="31406"/>
          <a:stretch>
            <a:fillRect/>
          </a:stretch>
        </p:blipFill>
        <p:spPr bwMode="auto">
          <a:xfrm>
            <a:off x="683568" y="3433564"/>
            <a:ext cx="187220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Down Arrow 29"/>
          <p:cNvSpPr/>
          <p:nvPr/>
        </p:nvSpPr>
        <p:spPr>
          <a:xfrm>
            <a:off x="1547664" y="2929508"/>
            <a:ext cx="504056" cy="43204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Decommissioning of </a:t>
            </a:r>
            <a:r>
              <a:rPr lang="en-US" smtClean="0"/>
              <a:t>the existing storage </a:t>
            </a:r>
            <a:r>
              <a:rPr lang="en-US" dirty="0" smtClean="0"/>
              <a:t>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7504" y="533787"/>
            <a:ext cx="90364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132577"/>
                </a:solidFill>
              </a:rPr>
              <a:t>Proposed criterion</a:t>
            </a:r>
          </a:p>
          <a:p>
            <a:pPr marL="536575" indent="-361950"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Only a few vacuum vessels should be considered as activated.</a:t>
            </a:r>
            <a:endParaRPr lang="en-GB" dirty="0" smtClean="0">
              <a:solidFill>
                <a:srgbClr val="002060"/>
              </a:solidFill>
            </a:endParaRPr>
          </a:p>
          <a:p>
            <a:pPr marL="536575" indent="-361950">
              <a:lnSpc>
                <a:spcPct val="150000"/>
              </a:lnSpc>
              <a:buFont typeface="Courier New" pitchFamily="49" charset="0"/>
              <a:buChar char="o"/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11012" t="21746" r="5159" b="21429"/>
          <a:stretch>
            <a:fillRect/>
          </a:stretch>
        </p:blipFill>
        <p:spPr bwMode="auto">
          <a:xfrm>
            <a:off x="135961" y="1345332"/>
            <a:ext cx="9008039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100392" y="1037555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Σ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(</a:t>
            </a:r>
            <a:r>
              <a:rPr lang="en-US" sz="1400" dirty="0" err="1" smtClean="0"/>
              <a:t>AS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/</a:t>
            </a:r>
            <a:r>
              <a:rPr lang="en-US" sz="1400" dirty="0" err="1" smtClean="0"/>
              <a:t>SE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)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940152" y="1552064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100 % local losses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Decommissioning of the existing storage 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15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444208" y="2641476"/>
            <a:ext cx="2464889" cy="1512168"/>
            <a:chOff x="3827722" y="481236"/>
            <a:chExt cx="3878722" cy="257060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8149" t="51780" r="16432" b="8454"/>
            <a:stretch>
              <a:fillRect/>
            </a:stretch>
          </p:blipFill>
          <p:spPr bwMode="auto">
            <a:xfrm>
              <a:off x="3827722" y="481236"/>
              <a:ext cx="3878722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5686028" y="1503065"/>
              <a:ext cx="144016" cy="360040"/>
            </a:xfrm>
            <a:prstGeom prst="rect">
              <a:avLst/>
            </a:prstGeom>
            <a:solidFill>
              <a:srgbClr val="D4650A"/>
            </a:solidFill>
            <a:ln>
              <a:solidFill>
                <a:srgbClr val="9E7800"/>
              </a:solidFill>
            </a:ln>
            <a:scene3d>
              <a:camera prst="isometricLeftDown"/>
              <a:lightRig rig="threePt" dir="t"/>
            </a:scene3d>
            <a:sp3d>
              <a:bevelT w="31750" h="171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staubli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67944" y="735360"/>
              <a:ext cx="2243328" cy="2316480"/>
            </a:xfrm>
            <a:prstGeom prst="rect">
              <a:avLst/>
            </a:prstGeom>
          </p:spPr>
        </p:pic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24" y="4083546"/>
            <a:ext cx="9025201" cy="100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267" y="625252"/>
            <a:ext cx="3684662" cy="208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769268"/>
            <a:ext cx="427374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7584" y="1201316"/>
            <a:ext cx="5616624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safety challenges related to EBS project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16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pic>
        <p:nvPicPr>
          <p:cNvPr id="7" name="Picture 6" descr="2016_12_STORAGE RING TUNNEL_Credit JAYET_VHR_35.JPG"/>
          <p:cNvPicPr>
            <a:picLocks noChangeAspect="1"/>
          </p:cNvPicPr>
          <p:nvPr/>
        </p:nvPicPr>
        <p:blipFill>
          <a:blip r:embed="rId2" cstate="print"/>
          <a:srcRect l="7737"/>
          <a:stretch>
            <a:fillRect/>
          </a:stretch>
        </p:blipFill>
        <p:spPr>
          <a:xfrm>
            <a:off x="6507126" y="678418"/>
            <a:ext cx="2467722" cy="1783104"/>
          </a:xfrm>
          <a:prstGeom prst="rect">
            <a:avLst/>
          </a:prstGeom>
        </p:spPr>
      </p:pic>
      <p:pic>
        <p:nvPicPr>
          <p:cNvPr id="9" name="Content Placeholder 7"/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 t="7489" b="11066"/>
          <a:stretch/>
        </p:blipFill>
        <p:spPr bwMode="gray">
          <a:xfrm>
            <a:off x="6505582" y="2494318"/>
            <a:ext cx="2475765" cy="26756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97260"/>
            <a:ext cx="67322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Intensive handling activities:</a:t>
            </a:r>
          </a:p>
          <a:p>
            <a:pPr marL="276225" lvl="1" indent="-276225"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Removing existing storage ring with 6 T overhead cranes.</a:t>
            </a:r>
          </a:p>
          <a:p>
            <a:pPr marL="733425" lvl="2" indent="-276225"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Securing crane operators when storage ring tunnel roof open.</a:t>
            </a:r>
          </a:p>
          <a:p>
            <a:pPr marL="276225" lvl="1" indent="-276225"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Installation of new storage ring:</a:t>
            </a:r>
          </a:p>
          <a:p>
            <a:pPr marL="542925" lvl="2" indent="-287338"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12 T preassembled girders require specific transport / lifting tools.</a:t>
            </a:r>
          </a:p>
          <a:p>
            <a:pPr marL="542925" lvl="2" indent="-287338"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Smaller items installed using 6 T overhead cranes.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1600" b="1" dirty="0" smtClean="0">
                <a:solidFill>
                  <a:srgbClr val="002060"/>
                </a:solidFill>
              </a:rPr>
              <a:t>Confined space inside storage ring tunnel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1600" b="1" dirty="0" smtClean="0">
                <a:solidFill>
                  <a:srgbClr val="002060"/>
                </a:solidFill>
              </a:rPr>
              <a:t>Tight schedule</a:t>
            </a:r>
          </a:p>
          <a:p>
            <a:pPr lvl="1" indent="-276225"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Dismantling planned in two 8 hours shifts / day</a:t>
            </a:r>
          </a:p>
          <a:p>
            <a:pPr lvl="1" indent="-276225"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Intensive use of contractors on site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Since beginning 2016:</a:t>
            </a:r>
          </a:p>
          <a:p>
            <a:pPr lvl="1" indent="-276225"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Weekly installation meetings to define:</a:t>
            </a:r>
          </a:p>
          <a:p>
            <a:pPr lvl="2" indent="-371475"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Detailed planning,</a:t>
            </a:r>
          </a:p>
          <a:p>
            <a:pPr lvl="2" indent="-371475"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Safe work methods.</a:t>
            </a:r>
          </a:p>
          <a:p>
            <a:pPr lvl="1" indent="-276225"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Participation of Safety Group to weekly meetings.</a:t>
            </a:r>
            <a:endParaRPr lang="en-GB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79712" y="2241327"/>
            <a:ext cx="2088232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979712" y="1932029"/>
            <a:ext cx="6120680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EBS project: radiation protection framework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17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5252"/>
            <a:ext cx="896448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1</a:t>
            </a:r>
            <a:r>
              <a:rPr lang="en-US" sz="1600" baseline="30000" dirty="0" smtClean="0">
                <a:solidFill>
                  <a:srgbClr val="002060"/>
                </a:solidFill>
              </a:rPr>
              <a:t>st</a:t>
            </a:r>
            <a:r>
              <a:rPr lang="en-US" sz="1600" dirty="0" smtClean="0">
                <a:solidFill>
                  <a:srgbClr val="002060"/>
                </a:solidFill>
              </a:rPr>
              <a:t> discussions with ASN: </a:t>
            </a:r>
          </a:p>
          <a:p>
            <a:pPr lvl="1" indent="-192088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Upgrade should not be considered as new facility but as a modification of an existing facility.</a:t>
            </a:r>
          </a:p>
          <a:p>
            <a:pPr lvl="1" indent="-192088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1600" dirty="0" err="1" smtClean="0">
                <a:solidFill>
                  <a:srgbClr val="002060"/>
                </a:solidFill>
              </a:rPr>
              <a:t>Authorisation</a:t>
            </a:r>
            <a:r>
              <a:rPr lang="en-US" sz="1600" dirty="0" smtClean="0">
                <a:solidFill>
                  <a:srgbClr val="002060"/>
                </a:solidFill>
              </a:rPr>
              <a:t> request to be submitted to ASN mid 2017</a:t>
            </a:r>
          </a:p>
          <a:p>
            <a:pPr lvl="1" indent="-192088"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Radiation  exposure should be as low as for present facility</a:t>
            </a:r>
          </a:p>
          <a:p>
            <a:pPr lvl="1">
              <a:spcAft>
                <a:spcPts val="600"/>
              </a:spcAft>
              <a:tabLst>
                <a:tab pos="1616075" algn="l"/>
              </a:tabLst>
            </a:pPr>
            <a:r>
              <a:rPr lang="en-US" sz="1600" dirty="0" smtClean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US" sz="1600" dirty="0" smtClean="0">
                <a:solidFill>
                  <a:srgbClr val="002060"/>
                </a:solidFill>
              </a:rPr>
              <a:t>Aim ESRF: 	- Dose constraint: 1 </a:t>
            </a:r>
            <a:r>
              <a:rPr lang="en-US" sz="1600" dirty="0" err="1" smtClean="0">
                <a:solidFill>
                  <a:srgbClr val="002060"/>
                </a:solidFill>
              </a:rPr>
              <a:t>mSv</a:t>
            </a:r>
            <a:r>
              <a:rPr lang="en-US" sz="1600" dirty="0" smtClean="0">
                <a:solidFill>
                  <a:srgbClr val="002060"/>
                </a:solidFill>
              </a:rPr>
              <a:t>/y </a:t>
            </a:r>
            <a:r>
              <a:rPr lang="en-US" sz="1600" dirty="0" smtClean="0">
                <a:solidFill>
                  <a:srgbClr val="002060"/>
                </a:solidFill>
                <a:sym typeface="Wingdings" pitchFamily="2" charset="2"/>
              </a:rPr>
              <a:t> 800 </a:t>
            </a:r>
            <a:r>
              <a:rPr lang="en-US" sz="1600" dirty="0" err="1" smtClean="0">
                <a:solidFill>
                  <a:srgbClr val="00206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sz="1600" dirty="0" err="1" smtClean="0">
                <a:solidFill>
                  <a:srgbClr val="002060"/>
                </a:solidFill>
                <a:sym typeface="Wingdings" pitchFamily="2" charset="2"/>
              </a:rPr>
              <a:t>Sv</a:t>
            </a:r>
            <a:r>
              <a:rPr lang="en-US" sz="1600" dirty="0" smtClean="0">
                <a:solidFill>
                  <a:srgbClr val="002060"/>
                </a:solidFill>
                <a:sym typeface="Wingdings" pitchFamily="2" charset="2"/>
              </a:rPr>
              <a:t>/y (2 </a:t>
            </a:r>
            <a:r>
              <a:rPr lang="en-US" sz="1600" dirty="0" err="1" smtClean="0">
                <a:solidFill>
                  <a:srgbClr val="00206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sz="1600" dirty="0" err="1" smtClean="0">
                <a:solidFill>
                  <a:srgbClr val="002060"/>
                </a:solidFill>
                <a:sym typeface="Wingdings" pitchFamily="2" charset="2"/>
              </a:rPr>
              <a:t>Sv</a:t>
            </a:r>
            <a:r>
              <a:rPr lang="en-US" sz="1600" dirty="0" smtClean="0">
                <a:solidFill>
                  <a:srgbClr val="002060"/>
                </a:solidFill>
                <a:sym typeface="Wingdings" pitchFamily="2" charset="2"/>
              </a:rPr>
              <a:t>/4 h  1.6 </a:t>
            </a:r>
            <a:r>
              <a:rPr lang="en-US" sz="1600" dirty="0" err="1" smtClean="0">
                <a:solidFill>
                  <a:srgbClr val="00206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sz="1600" dirty="0" err="1" smtClean="0">
                <a:solidFill>
                  <a:srgbClr val="002060"/>
                </a:solidFill>
                <a:sym typeface="Wingdings" pitchFamily="2" charset="2"/>
              </a:rPr>
              <a:t>Sv</a:t>
            </a:r>
            <a:r>
              <a:rPr lang="en-US" sz="1600" dirty="0" smtClean="0">
                <a:solidFill>
                  <a:srgbClr val="002060"/>
                </a:solidFill>
                <a:sym typeface="Wingdings" pitchFamily="2" charset="2"/>
              </a:rPr>
              <a:t>/4 h)</a:t>
            </a:r>
          </a:p>
          <a:p>
            <a:pPr>
              <a:spcAft>
                <a:spcPts val="600"/>
              </a:spcAft>
              <a:tabLst>
                <a:tab pos="1616075" algn="l"/>
              </a:tabLst>
            </a:pPr>
            <a:r>
              <a:rPr lang="en-US" sz="1600" dirty="0" smtClean="0">
                <a:solidFill>
                  <a:srgbClr val="002060"/>
                </a:solidFill>
                <a:sym typeface="Wingdings" pitchFamily="2" charset="2"/>
              </a:rPr>
              <a:t>		- Commissioning period: maintain non-exposure status</a:t>
            </a:r>
          </a:p>
          <a:p>
            <a:pPr lvl="5" indent="-223838"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  <a:sym typeface="Wingdings" pitchFamily="2" charset="2"/>
              </a:rPr>
              <a:t>Limit access to experimental hall to staff and long-term contractors</a:t>
            </a:r>
          </a:p>
          <a:p>
            <a:pPr lvl="5" indent="-223838"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  <a:sym typeface="Wingdings" pitchFamily="2" charset="2"/>
              </a:rPr>
              <a:t>Guarantee monthly non-exposure limits</a:t>
            </a:r>
            <a:r>
              <a:rPr lang="en-US" sz="1600" dirty="0" smtClean="0">
                <a:solidFill>
                  <a:srgbClr val="002060"/>
                </a:solidFill>
              </a:rPr>
              <a:t> </a:t>
            </a:r>
          </a:p>
          <a:p>
            <a:endParaRPr lang="en-GB" sz="1600" dirty="0" smtClean="0">
              <a:solidFill>
                <a:srgbClr val="002060"/>
              </a:solidFill>
            </a:endParaRPr>
          </a:p>
          <a:p>
            <a:r>
              <a:rPr lang="en-GB" sz="1600" dirty="0" smtClean="0">
                <a:solidFill>
                  <a:srgbClr val="002060"/>
                </a:solidFill>
              </a:rPr>
              <a:t>Compliance with Council Directive 2013/59/EURATOM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endParaRPr lang="en-GB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5576" y="3073524"/>
            <a:ext cx="4680520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EBS project: shielding assessment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18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5252"/>
            <a:ext cx="89644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Purpose: assessment of  "normal exposure”  and verify compliance with dose constraint.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GB" sz="1600" i="1" dirty="0" smtClean="0">
                <a:solidFill>
                  <a:srgbClr val="002060"/>
                </a:solidFill>
              </a:rPr>
              <a:t>2013/59/EURATOM : </a:t>
            </a:r>
            <a:r>
              <a:rPr lang="en-US" sz="1600" i="1" dirty="0" smtClean="0">
                <a:solidFill>
                  <a:srgbClr val="002060"/>
                </a:solidFill>
              </a:rPr>
              <a:t>"normal exposure” means exposure expected to occur under the normal operating conditions of a facility or activity (including maintenance, inspection, decommissioning), including minor incidents that can be kept under control, i.e. during normal operation and anticipated operational occurrences.</a:t>
            </a:r>
            <a:endParaRPr lang="en-GB" sz="1600" i="1" dirty="0" smtClean="0">
              <a:solidFill>
                <a:srgbClr val="002060"/>
              </a:solidFill>
            </a:endParaRP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Major challenge: </a:t>
            </a:r>
          </a:p>
          <a:p>
            <a:pPr lvl="1" indent="-276225"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maximum beam losses × 10                  use existing bulk shielding</a:t>
            </a:r>
          </a:p>
          <a:p>
            <a:pPr lvl="1" indent="-276225"/>
            <a:endParaRPr lang="en-US" sz="1600" dirty="0" smtClean="0">
              <a:solidFill>
                <a:srgbClr val="002060"/>
              </a:solidFill>
            </a:endParaRPr>
          </a:p>
          <a:p>
            <a:pPr lvl="1" indent="-276225"/>
            <a:r>
              <a:rPr lang="en-US" sz="1600" dirty="0" smtClean="0">
                <a:solidFill>
                  <a:srgbClr val="002060"/>
                </a:solidFill>
              </a:rPr>
              <a:t>	</a:t>
            </a:r>
            <a:r>
              <a:rPr lang="en-US" sz="1600" dirty="0" smtClean="0">
                <a:solidFill>
                  <a:srgbClr val="002060"/>
                </a:solidFill>
                <a:sym typeface="Wingdings" pitchFamily="2" charset="2"/>
              </a:rPr>
              <a:t> install few beam loss collimators + local shielding</a:t>
            </a:r>
            <a:endParaRPr lang="en-GB" sz="1600" dirty="0">
              <a:solidFill>
                <a:srgbClr val="00206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7504" y="3505572"/>
          <a:ext cx="8496944" cy="1836151"/>
        </p:xfrm>
        <a:graphic>
          <a:graphicData uri="http://schemas.openxmlformats.org/drawingml/2006/table">
            <a:tbl>
              <a:tblPr/>
              <a:tblGrid>
                <a:gridCol w="1511332"/>
                <a:gridCol w="1913494"/>
                <a:gridCol w="1420451"/>
                <a:gridCol w="1115608"/>
                <a:gridCol w="1419735"/>
                <a:gridCol w="1116324"/>
              </a:tblGrid>
              <a:tr h="348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206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5446" marR="5544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solidFill>
                          <a:srgbClr val="00206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5446" marR="55446" marT="0" marB="0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Lifetime (h)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Beam losses (e/s)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44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Beam mode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Stored current (mA)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Present lattice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EBS lattice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Present lattice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EBS lattice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48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Multi-bunch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200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45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19.3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2.2 10</a:t>
                      </a:r>
                      <a:r>
                        <a:rPr lang="en-US" sz="1600" baseline="300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5.1 10</a:t>
                      </a:r>
                      <a:r>
                        <a:rPr lang="en-US" sz="1600" baseline="300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48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16 bunch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92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16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1.8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2.8 10</a:t>
                      </a:r>
                      <a:r>
                        <a:rPr lang="en-US" sz="1600" baseline="300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2.5 10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48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4 bunch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40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9</a:t>
                      </a:r>
                      <a:endParaRPr lang="en-GB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1.2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2.2 10</a:t>
                      </a:r>
                      <a:r>
                        <a:rPr lang="en-US" sz="1600" baseline="300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1.6 10</a:t>
                      </a:r>
                      <a:r>
                        <a:rPr lang="en-US" sz="1600" baseline="300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en-GB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46" marR="5544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" name="Up-Down Arrow 9"/>
          <p:cNvSpPr/>
          <p:nvPr/>
        </p:nvSpPr>
        <p:spPr>
          <a:xfrm rot="16200000">
            <a:off x="3383868" y="2389448"/>
            <a:ext cx="360040" cy="720080"/>
          </a:xfrm>
          <a:prstGeom prst="up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ebs</a:t>
            </a:r>
            <a:r>
              <a:rPr lang="en-US" dirty="0" smtClean="0"/>
              <a:t> project: shielding assessment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19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5550" t="40766" r="4601" b="29315"/>
          <a:stretch>
            <a:fillRect/>
          </a:stretch>
        </p:blipFill>
        <p:spPr bwMode="auto">
          <a:xfrm>
            <a:off x="3976886" y="3528072"/>
            <a:ext cx="4998216" cy="1561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1328" t="45055" r="723" b="36793"/>
          <a:stretch>
            <a:fillRect/>
          </a:stretch>
        </p:blipFill>
        <p:spPr bwMode="auto">
          <a:xfrm>
            <a:off x="179512" y="1849388"/>
            <a:ext cx="8784976" cy="1466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7504" y="3577580"/>
            <a:ext cx="3672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FLUKA model of EBS storage ring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5111234"/>
            <a:ext cx="2829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FLUKA model of optics hutch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22" y="697260"/>
            <a:ext cx="2855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Shielding study: need for</a:t>
            </a:r>
          </a:p>
          <a:p>
            <a:pPr marL="523875" lvl="1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realistic geometry</a:t>
            </a:r>
          </a:p>
          <a:p>
            <a:pPr marL="523875" lvl="1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realistic beam losses</a:t>
            </a:r>
            <a:endParaRPr lang="en-GB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err="1" smtClean="0"/>
              <a:t>Ebs</a:t>
            </a:r>
            <a:r>
              <a:rPr lang="en-US" dirty="0" smtClean="0"/>
              <a:t> project at the </a:t>
            </a:r>
            <a:r>
              <a:rPr lang="en-US" dirty="0" err="1" smtClean="0"/>
              <a:t>esrf</a:t>
            </a:r>
            <a:r>
              <a:rPr lang="en-US" dirty="0" smtClean="0"/>
              <a:t>: safety challenges</a:t>
            </a:r>
            <a:endParaRPr lang="en-GB" kern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7504" y="730840"/>
            <a:ext cx="8640960" cy="2918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</a:pPr>
            <a:r>
              <a:rPr lang="en-US" b="1" dirty="0" smtClean="0">
                <a:solidFill>
                  <a:srgbClr val="ED7703"/>
                </a:solidFill>
              </a:rPr>
              <a:t>Contents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132577"/>
                </a:solidFill>
              </a:rPr>
              <a:t>Short introduction to the ESRF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132577"/>
                </a:solidFill>
              </a:rPr>
              <a:t>EBS project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132577"/>
                </a:solidFill>
              </a:rPr>
              <a:t>Decommissioning of existing storage ring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132577"/>
                </a:solidFill>
              </a:rPr>
              <a:t>EBS project: general safety challenges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132577"/>
                </a:solidFill>
              </a:rPr>
              <a:t>EBS project: radiation protection challenges</a:t>
            </a: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132577"/>
              </a:solidFill>
            </a:endParaRPr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43" name="Picture 42" descr="780300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608" y="2713484"/>
            <a:ext cx="7020272" cy="2805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2532" y="1612098"/>
            <a:ext cx="4211960" cy="5040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Beam loss distribution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20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81" t="1872" r="1190" b="1959"/>
          <a:stretch>
            <a:fillRect/>
          </a:stretch>
        </p:blipFill>
        <p:spPr bwMode="auto">
          <a:xfrm>
            <a:off x="4427984" y="819150"/>
            <a:ext cx="4658866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788024" y="3433564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D7703"/>
                </a:solidFill>
              </a:rPr>
              <a:t>beam loss distribution along storage ring</a:t>
            </a:r>
            <a:endParaRPr lang="en-GB" dirty="0">
              <a:solidFill>
                <a:srgbClr val="ED770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1630" y="625252"/>
            <a:ext cx="3438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beam loss per unit cell (% of total losses)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12360" y="3289548"/>
            <a:ext cx="1266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unit cell number</a:t>
            </a:r>
            <a:endParaRPr lang="en-GB" sz="1200" dirty="0">
              <a:solidFill>
                <a:srgbClr val="002060"/>
              </a:solidFill>
            </a:endParaRPr>
          </a:p>
        </p:txBody>
      </p:sp>
      <p:pic>
        <p:nvPicPr>
          <p:cNvPr id="15" name="Picture 14" descr="7803000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04" y="2716138"/>
            <a:ext cx="7020272" cy="2805658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20713050">
            <a:off x="4742881" y="4585355"/>
            <a:ext cx="1152128" cy="3600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1763688" y="4732362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collimator location:</a:t>
            </a:r>
          </a:p>
          <a:p>
            <a:r>
              <a:rPr lang="en-US" dirty="0" smtClean="0"/>
              <a:t>between QF4E and SD1E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" y="841276"/>
            <a:ext cx="4355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</a:rPr>
              <a:t>Matlab</a:t>
            </a:r>
            <a:r>
              <a:rPr lang="en-US" sz="1600" dirty="0" smtClean="0">
                <a:solidFill>
                  <a:srgbClr val="002060"/>
                </a:solidFill>
              </a:rPr>
              <a:t> Accelerator Toolbox</a:t>
            </a:r>
          </a:p>
          <a:p>
            <a:r>
              <a:rPr lang="en-US" sz="1600" dirty="0" smtClean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US" sz="1600" dirty="0" smtClean="0">
                <a:solidFill>
                  <a:srgbClr val="002060"/>
                </a:solidFill>
              </a:rPr>
              <a:t>Module developed for </a:t>
            </a:r>
            <a:r>
              <a:rPr lang="en-US" sz="1600" dirty="0" err="1" smtClean="0">
                <a:solidFill>
                  <a:srgbClr val="002060"/>
                </a:solidFill>
              </a:rPr>
              <a:t>Touschek</a:t>
            </a:r>
            <a:r>
              <a:rPr lang="en-US" sz="1600" dirty="0" smtClean="0">
                <a:solidFill>
                  <a:srgbClr val="002060"/>
                </a:solidFill>
              </a:rPr>
              <a:t> losses: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6 dimensional phase space distribution of lost electrons</a:t>
            </a:r>
            <a:endParaRPr lang="en-GB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Beam loss distribution: example unit cell number 10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21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5522" y="591344"/>
            <a:ext cx="3377035" cy="239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4097" y="2929508"/>
            <a:ext cx="3377035" cy="239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884368" y="5017740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y (m)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389836" y="3902392"/>
            <a:ext cx="657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y' (</a:t>
            </a:r>
            <a:r>
              <a:rPr lang="en-US" sz="1200" dirty="0" err="1" smtClean="0">
                <a:solidFill>
                  <a:srgbClr val="002060"/>
                </a:solidFill>
              </a:rPr>
              <a:t>rad</a:t>
            </a:r>
            <a:r>
              <a:rPr lang="en-US" sz="1200" dirty="0" smtClean="0">
                <a:solidFill>
                  <a:srgbClr val="002060"/>
                </a:solidFill>
              </a:rPr>
              <a:t>)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4368" y="2650957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x (m)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389836" y="1535609"/>
            <a:ext cx="657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x' (</a:t>
            </a:r>
            <a:r>
              <a:rPr lang="en-US" sz="1200" dirty="0" err="1" smtClean="0">
                <a:solidFill>
                  <a:srgbClr val="002060"/>
                </a:solidFill>
              </a:rPr>
              <a:t>rad</a:t>
            </a:r>
            <a:r>
              <a:rPr lang="en-US" sz="1200" dirty="0" smtClean="0">
                <a:solidFill>
                  <a:srgbClr val="002060"/>
                </a:solidFill>
              </a:rPr>
              <a:t>)</a:t>
            </a:r>
            <a:endParaRPr lang="en-GB" sz="1200" dirty="0">
              <a:solidFill>
                <a:srgbClr val="00206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 l="14389" t="18703" r="29714" b="6486"/>
          <a:stretch>
            <a:fillRect/>
          </a:stretch>
        </p:blipFill>
        <p:spPr bwMode="auto">
          <a:xfrm>
            <a:off x="0" y="3600450"/>
            <a:ext cx="4797999" cy="145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 l="1044" t="2311" r="2948" b="9463"/>
          <a:stretch>
            <a:fillRect/>
          </a:stretch>
        </p:blipFill>
        <p:spPr bwMode="auto">
          <a:xfrm>
            <a:off x="47625" y="1705372"/>
            <a:ext cx="4380359" cy="18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23528" y="5017740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D7703"/>
                </a:solidFill>
              </a:rPr>
              <a:t>beam loss distribution within unit cell</a:t>
            </a:r>
            <a:endParaRPr lang="en-GB" dirty="0">
              <a:solidFill>
                <a:srgbClr val="ED770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764" y="1757635"/>
            <a:ext cx="3320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cumulative beam losses within unit cell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697260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D7703"/>
                </a:solidFill>
              </a:rPr>
              <a:t>for each unit cell: 6 dimensional phase space distribution of lost electrons</a:t>
            </a:r>
            <a:endParaRPr lang="en-GB" dirty="0">
              <a:solidFill>
                <a:srgbClr val="ED770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33" t="1612" r="3669" b="5323"/>
          <a:stretch>
            <a:fillRect/>
          </a:stretch>
        </p:blipFill>
        <p:spPr bwMode="auto">
          <a:xfrm>
            <a:off x="3429397" y="850801"/>
            <a:ext cx="2792016" cy="415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399" t="1191" r="3497" b="5864"/>
          <a:stretch>
            <a:fillRect/>
          </a:stretch>
        </p:blipFill>
        <p:spPr bwMode="auto">
          <a:xfrm>
            <a:off x="308670" y="841276"/>
            <a:ext cx="2823170" cy="415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" name="TextBox 61"/>
          <p:cNvSpPr txBox="1"/>
          <p:nvPr/>
        </p:nvSpPr>
        <p:spPr>
          <a:xfrm>
            <a:off x="5076056" y="5100781"/>
            <a:ext cx="115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thickness [cm]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18750" y="625252"/>
            <a:ext cx="2153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 neutrons × energy [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/e</a:t>
            </a:r>
            <a:r>
              <a:rPr lang="en-US" sz="12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 68"/>
          <p:cNvGrpSpPr/>
          <p:nvPr/>
        </p:nvGrpSpPr>
        <p:grpSpPr>
          <a:xfrm>
            <a:off x="3059832" y="790071"/>
            <a:ext cx="3237732" cy="4408515"/>
            <a:chOff x="-36512" y="790071"/>
            <a:chExt cx="3237732" cy="4408515"/>
          </a:xfrm>
        </p:grpSpPr>
        <p:sp>
          <p:nvSpPr>
            <p:cNvPr id="70" name="TextBox 69"/>
            <p:cNvSpPr txBox="1"/>
            <p:nvPr/>
          </p:nvSpPr>
          <p:spPr>
            <a:xfrm>
              <a:off x="-36512" y="790071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r>
                <a:rPr lang="en-US" sz="120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-1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-36512" y="2773949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r>
                <a:rPr lang="en-US" sz="120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-2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-36512" y="475782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r>
                <a:rPr lang="en-US" sz="120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-3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46636" y="4921587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40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180895" y="4921587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30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515154" y="4921587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49413" y="4921587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68630" y="492158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loss collimator: principle design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22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979712" y="5100781"/>
            <a:ext cx="115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thickness [cm]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2406" y="625252"/>
            <a:ext cx="2145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 photons × energy [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/e</a:t>
            </a:r>
            <a:r>
              <a:rPr lang="en-US" sz="12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266025" y="948717"/>
            <a:ext cx="793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132577"/>
                </a:solidFill>
              </a:rPr>
              <a:t>photons</a:t>
            </a:r>
            <a:endParaRPr lang="en-GB" sz="1200" b="1" dirty="0">
              <a:solidFill>
                <a:srgbClr val="132577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293556" y="946262"/>
            <a:ext cx="843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132577"/>
                </a:solidFill>
              </a:rPr>
              <a:t>neutrons</a:t>
            </a:r>
            <a:endParaRPr lang="en-GB" sz="1200" b="1" dirty="0">
              <a:solidFill>
                <a:srgbClr val="132577"/>
              </a:solidFill>
            </a:endParaRPr>
          </a:p>
        </p:txBody>
      </p:sp>
      <p:grpSp>
        <p:nvGrpSpPr>
          <p:cNvPr id="5" name="Group 60"/>
          <p:cNvGrpSpPr/>
          <p:nvPr/>
        </p:nvGrpSpPr>
        <p:grpSpPr>
          <a:xfrm>
            <a:off x="-36512" y="790071"/>
            <a:ext cx="3237732" cy="4408515"/>
            <a:chOff x="-36512" y="790071"/>
            <a:chExt cx="3237732" cy="4408515"/>
          </a:xfrm>
        </p:grpSpPr>
        <p:sp>
          <p:nvSpPr>
            <p:cNvPr id="17" name="TextBox 16"/>
            <p:cNvSpPr txBox="1"/>
            <p:nvPr/>
          </p:nvSpPr>
          <p:spPr>
            <a:xfrm>
              <a:off x="-36512" y="790071"/>
              <a:ext cx="4122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r>
                <a:rPr lang="en-US" sz="120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36512" y="1356893"/>
              <a:ext cx="4122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r>
                <a:rPr lang="en-US" sz="120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36512" y="2490537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r>
                <a:rPr lang="en-US" sz="120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-2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36512" y="3057359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r>
                <a:rPr lang="en-US" sz="120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-3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36512" y="3624181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r>
                <a:rPr lang="en-US" sz="120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-4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36512" y="475782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r>
                <a:rPr lang="en-US" sz="120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-6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46636" y="4921587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40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68988" y="4921587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30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91341" y="4921587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3694" y="4921587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1005" y="492158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36512" y="1923715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r>
                <a:rPr lang="en-US" sz="120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-1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-36512" y="4191003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r>
                <a:rPr lang="en-US" sz="1200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-5</a:t>
              </a:r>
              <a:endPara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708" y="1873771"/>
            <a:ext cx="2209800" cy="84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6789" y="1545729"/>
            <a:ext cx="371475" cy="44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7091" y="625252"/>
            <a:ext cx="2219325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7091" y="4081636"/>
            <a:ext cx="2219325" cy="138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7091" y="3017887"/>
            <a:ext cx="2209800" cy="84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6789" y="3921993"/>
            <a:ext cx="371475" cy="44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6789" y="2697857"/>
            <a:ext cx="371475" cy="44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2414" t="37707" b="49351"/>
          <a:stretch>
            <a:fillRect/>
          </a:stretch>
        </p:blipFill>
        <p:spPr bwMode="auto">
          <a:xfrm>
            <a:off x="8094438" y="2137420"/>
            <a:ext cx="1211040" cy="45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2414" t="48764" b="36894"/>
          <a:stretch>
            <a:fillRect/>
          </a:stretch>
        </p:blipFill>
        <p:spPr bwMode="auto">
          <a:xfrm>
            <a:off x="8094438" y="3217540"/>
            <a:ext cx="121104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2414" t="23366" b="62293"/>
          <a:stretch>
            <a:fillRect/>
          </a:stretch>
        </p:blipFill>
        <p:spPr bwMode="auto">
          <a:xfrm>
            <a:off x="8094438" y="913284"/>
            <a:ext cx="121104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2414" t="63105" b="23366"/>
          <a:stretch>
            <a:fillRect/>
          </a:stretch>
        </p:blipFill>
        <p:spPr bwMode="auto">
          <a:xfrm>
            <a:off x="8094438" y="4585692"/>
            <a:ext cx="1211040" cy="47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rrowheads="1"/>
          </p:cNvPicPr>
          <p:nvPr/>
        </p:nvPicPr>
        <p:blipFill>
          <a:blip r:embed="rId2" cstate="print"/>
          <a:srcRect l="9982" t="20952" r="13264" b="22198"/>
          <a:stretch>
            <a:fillRect/>
          </a:stretch>
        </p:blipFill>
        <p:spPr bwMode="auto">
          <a:xfrm>
            <a:off x="146173" y="2080270"/>
            <a:ext cx="7983413" cy="113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rrowheads="1"/>
          </p:cNvPicPr>
          <p:nvPr/>
        </p:nvPicPr>
        <p:blipFill>
          <a:blip r:embed="rId3" cstate="print"/>
          <a:srcRect l="9982" t="21099" r="13174" b="22051"/>
          <a:stretch>
            <a:fillRect/>
          </a:stretch>
        </p:blipFill>
        <p:spPr bwMode="auto">
          <a:xfrm>
            <a:off x="146174" y="802035"/>
            <a:ext cx="7992888" cy="113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7150" y="3433564"/>
            <a:ext cx="92964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7981950" algn="r"/>
              </a:tabLst>
            </a:pPr>
            <a:r>
              <a:rPr lang="en-US" dirty="0" smtClean="0"/>
              <a:t>Collimator shielding	tungsten collimator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23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grpSp>
        <p:nvGrpSpPr>
          <p:cNvPr id="3" name="Group 15"/>
          <p:cNvGrpSpPr/>
          <p:nvPr/>
        </p:nvGrpSpPr>
        <p:grpSpPr>
          <a:xfrm>
            <a:off x="8028384" y="577011"/>
            <a:ext cx="1089874" cy="2592288"/>
            <a:chOff x="8028384" y="841276"/>
            <a:chExt cx="1089874" cy="2592288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86604" t="20952" r="5220" b="43602"/>
            <a:stretch>
              <a:fillRect/>
            </a:stretch>
          </p:blipFill>
          <p:spPr bwMode="auto">
            <a:xfrm>
              <a:off x="8172400" y="1129308"/>
              <a:ext cx="850454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8133159" y="2528251"/>
              <a:ext cx="8640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028384" y="841276"/>
              <a:ext cx="779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132577"/>
                  </a:solidFill>
                  <a:latin typeface="Symbol" pitchFamily="18" charset="2"/>
                </a:rPr>
                <a:t>m</a:t>
              </a:r>
              <a:r>
                <a:rPr lang="en-US" dirty="0" err="1" smtClean="0">
                  <a:solidFill>
                    <a:srgbClr val="132577"/>
                  </a:solidFill>
                </a:rPr>
                <a:t>Sv</a:t>
              </a:r>
              <a:r>
                <a:rPr lang="en-US" dirty="0" smtClean="0">
                  <a:solidFill>
                    <a:srgbClr val="132577"/>
                  </a:solidFill>
                </a:rPr>
                <a:t>/h</a:t>
              </a:r>
              <a:endParaRPr lang="en-GB" dirty="0">
                <a:solidFill>
                  <a:srgbClr val="132577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648258" y="2258161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0.4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-36512" y="3289548"/>
            <a:ext cx="1978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effective dose rate (</a:t>
            </a:r>
            <a:r>
              <a:rPr lang="en-US" sz="1200" dirty="0" err="1" smtClean="0">
                <a:latin typeface="Symbol" pitchFamily="18" charset="2"/>
              </a:rPr>
              <a:t>m</a:t>
            </a:r>
            <a:r>
              <a:rPr lang="en-US" sz="1200" dirty="0" err="1" smtClean="0"/>
              <a:t>Sv</a:t>
            </a:r>
            <a:r>
              <a:rPr lang="en-US" sz="1200" dirty="0" smtClean="0"/>
              <a:t>/h)</a:t>
            </a:r>
            <a:endParaRPr lang="en-GB" sz="12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592717" y="3783178"/>
            <a:ext cx="65527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380312" y="5152231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cm</a:t>
            </a:r>
            <a:endParaRPr lang="en-GB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7574377" y="1634506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32577"/>
                </a:solidFill>
              </a:rPr>
              <a:t>total</a:t>
            </a:r>
            <a:endParaRPr lang="en-GB" sz="1200" dirty="0">
              <a:solidFill>
                <a:srgbClr val="132577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82470" y="2914962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132577"/>
                </a:solidFill>
              </a:rPr>
              <a:t>neutrons</a:t>
            </a:r>
            <a:endParaRPr lang="en-GB" sz="1200" dirty="0">
              <a:solidFill>
                <a:srgbClr val="13257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5520" y="3641378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0.4 </a:t>
            </a:r>
            <a:r>
              <a:rPr lang="en-US" sz="12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200" dirty="0" err="1" smtClean="0">
                <a:solidFill>
                  <a:srgbClr val="FF0000"/>
                </a:solidFill>
              </a:rPr>
              <a:t>Sv</a:t>
            </a:r>
            <a:r>
              <a:rPr lang="en-US" sz="1200" dirty="0" smtClean="0">
                <a:solidFill>
                  <a:srgbClr val="FF0000"/>
                </a:solidFill>
              </a:rPr>
              <a:t>/h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7981950" algn="r"/>
              </a:tabLst>
            </a:pPr>
            <a:r>
              <a:rPr lang="en-US" dirty="0" smtClean="0"/>
              <a:t>Collimator shielding	50 cm steel local shielding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24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 cstate="print"/>
          <a:srcRect l="10165" t="21099" r="13356" b="21758"/>
          <a:stretch>
            <a:fillRect/>
          </a:stretch>
        </p:blipFill>
        <p:spPr bwMode="auto">
          <a:xfrm>
            <a:off x="165224" y="802160"/>
            <a:ext cx="7954838" cy="114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rrowheads="1"/>
          </p:cNvPicPr>
          <p:nvPr/>
        </p:nvPicPr>
        <p:blipFill>
          <a:blip r:embed="rId3" cstate="print"/>
          <a:srcRect l="10531" t="21245" r="13292" b="22344"/>
          <a:stretch>
            <a:fillRect/>
          </a:stretch>
        </p:blipFill>
        <p:spPr bwMode="auto">
          <a:xfrm>
            <a:off x="206250" y="2089179"/>
            <a:ext cx="7923337" cy="112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 l="86604" t="20952" r="5220" b="43602"/>
          <a:stretch>
            <a:fillRect/>
          </a:stretch>
        </p:blipFill>
        <p:spPr bwMode="auto">
          <a:xfrm>
            <a:off x="8172400" y="865043"/>
            <a:ext cx="85045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>
            <a:off x="8133159" y="2263986"/>
            <a:ext cx="8640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028384" y="577011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132577"/>
                </a:solidFill>
                <a:latin typeface="Symbol" pitchFamily="18" charset="2"/>
              </a:rPr>
              <a:t>m</a:t>
            </a:r>
            <a:r>
              <a:rPr lang="en-US" dirty="0" err="1" smtClean="0">
                <a:solidFill>
                  <a:srgbClr val="132577"/>
                </a:solidFill>
              </a:rPr>
              <a:t>Sv</a:t>
            </a:r>
            <a:r>
              <a:rPr lang="en-US" dirty="0" smtClean="0">
                <a:solidFill>
                  <a:srgbClr val="132577"/>
                </a:solidFill>
              </a:rPr>
              <a:t>/h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48258" y="2004529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0.4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7150" y="3433564"/>
            <a:ext cx="92964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-36512" y="3289548"/>
            <a:ext cx="1978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effective dose rate (</a:t>
            </a:r>
            <a:r>
              <a:rPr lang="en-US" sz="1200" dirty="0" err="1" smtClean="0">
                <a:latin typeface="Symbol" pitchFamily="18" charset="2"/>
              </a:rPr>
              <a:t>m</a:t>
            </a:r>
            <a:r>
              <a:rPr lang="en-US" sz="1200" dirty="0" err="1" smtClean="0"/>
              <a:t>Sv</a:t>
            </a:r>
            <a:r>
              <a:rPr lang="en-US" sz="1200" dirty="0" smtClean="0"/>
              <a:t>/h)</a:t>
            </a:r>
            <a:endParaRPr lang="en-GB" sz="12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592717" y="3783178"/>
            <a:ext cx="66247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175520" y="3641378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0.4 </a:t>
            </a:r>
            <a:r>
              <a:rPr lang="en-US" sz="12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200" dirty="0" err="1" smtClean="0">
                <a:solidFill>
                  <a:srgbClr val="FF0000"/>
                </a:solidFill>
              </a:rPr>
              <a:t>Sv</a:t>
            </a:r>
            <a:r>
              <a:rPr lang="en-US" sz="1200" dirty="0" smtClean="0">
                <a:solidFill>
                  <a:srgbClr val="FF0000"/>
                </a:solidFill>
              </a:rPr>
              <a:t>/h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80312" y="5152231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cm</a:t>
            </a:r>
            <a:endParaRPr lang="en-GB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7574377" y="1634506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32577"/>
                </a:solidFill>
              </a:rPr>
              <a:t>total</a:t>
            </a:r>
            <a:endParaRPr lang="en-GB" sz="1200" dirty="0">
              <a:solidFill>
                <a:srgbClr val="132577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82470" y="2914962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132577"/>
                </a:solidFill>
              </a:rPr>
              <a:t>neutrons</a:t>
            </a:r>
            <a:endParaRPr lang="en-GB" sz="1200" dirty="0">
              <a:solidFill>
                <a:srgbClr val="1325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loss collimator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25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pic>
        <p:nvPicPr>
          <p:cNvPr id="5" name="Picture 4" descr="88520001-cou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2489354"/>
            <a:ext cx="4158956" cy="2604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7504" y="841276"/>
            <a:ext cx="6120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132577"/>
                </a:solidFill>
              </a:rPr>
              <a:t>Engineering design of collimator is being </a:t>
            </a:r>
            <a:r>
              <a:rPr lang="en-US" sz="1600" dirty="0" err="1" smtClean="0">
                <a:solidFill>
                  <a:srgbClr val="132577"/>
                </a:solidFill>
              </a:rPr>
              <a:t>finalised</a:t>
            </a:r>
            <a:r>
              <a:rPr lang="en-US" sz="1600" dirty="0" smtClean="0">
                <a:solidFill>
                  <a:srgbClr val="132577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132577"/>
                </a:solidFill>
              </a:rPr>
              <a:t>Next steps:</a:t>
            </a:r>
          </a:p>
          <a:p>
            <a:pPr lvl="1" indent="-27622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132577"/>
                </a:solidFill>
              </a:rPr>
              <a:t>Modeling collimator in FLUKA</a:t>
            </a:r>
          </a:p>
          <a:p>
            <a:pPr lvl="1" indent="-27622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132577"/>
                </a:solidFill>
              </a:rPr>
              <a:t>Design local shielding</a:t>
            </a:r>
          </a:p>
          <a:p>
            <a:pPr lvl="1" indent="-27622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132577"/>
                </a:solidFill>
              </a:rPr>
              <a:t>Activation calculations</a:t>
            </a: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132577"/>
              </a:solidFill>
            </a:endParaRP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Shielding assessment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26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016" y="697260"/>
            <a:ext cx="88924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2013/59/EURATOM :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"normal exposure” means exposure expected to occur under the normal operating conditions of a facility or activity (including maintenance, inspection, decommissioning), including minor incidents that can be kept under control, i.e. during normal operation and anticipated operational occurrences.</a:t>
            </a:r>
          </a:p>
          <a:p>
            <a:endParaRPr lang="en-US" i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Normal losses</a:t>
            </a:r>
          </a:p>
          <a:p>
            <a:pPr lvl="1" indent="-192088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Verify that effective dose rates are &lt;&lt;  0.4 </a:t>
            </a:r>
            <a:r>
              <a:rPr lang="en-US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dirty="0" err="1" smtClean="0">
                <a:solidFill>
                  <a:srgbClr val="002060"/>
                </a:solidFill>
              </a:rPr>
              <a:t>Sv</a:t>
            </a:r>
            <a:r>
              <a:rPr lang="en-US" dirty="0" smtClean="0">
                <a:solidFill>
                  <a:srgbClr val="002060"/>
                </a:solidFill>
              </a:rPr>
              <a:t>/h (1.6 </a:t>
            </a:r>
            <a:r>
              <a:rPr lang="en-US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dirty="0" err="1" smtClean="0">
                <a:solidFill>
                  <a:srgbClr val="002060"/>
                </a:solidFill>
              </a:rPr>
              <a:t>Sv</a:t>
            </a:r>
            <a:r>
              <a:rPr lang="en-US" dirty="0" smtClean="0">
                <a:solidFill>
                  <a:srgbClr val="002060"/>
                </a:solidFill>
              </a:rPr>
              <a:t> / 4h)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Minor incidents</a:t>
            </a:r>
          </a:p>
          <a:p>
            <a:pPr lvl="1" indent="-192088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Stored beam losses: estimate probability, assess dose </a:t>
            </a:r>
          </a:p>
          <a:p>
            <a:pPr lvl="1" indent="-192088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Injected beam losses</a:t>
            </a:r>
          </a:p>
          <a:p>
            <a:pPr lvl="2" indent="-192088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Assess integrated dose per 5 </a:t>
            </a:r>
            <a:r>
              <a:rPr lang="en-US" dirty="0" err="1" smtClean="0">
                <a:solidFill>
                  <a:srgbClr val="002060"/>
                </a:solidFill>
              </a:rPr>
              <a:t>nC</a:t>
            </a:r>
            <a:r>
              <a:rPr lang="en-US" dirty="0" smtClean="0">
                <a:solidFill>
                  <a:srgbClr val="002060"/>
                </a:solidFill>
              </a:rPr>
              <a:t> booster pulse (6 </a:t>
            </a:r>
            <a:r>
              <a:rPr lang="en-US" dirty="0" err="1" smtClean="0">
                <a:solidFill>
                  <a:srgbClr val="002060"/>
                </a:solidFill>
              </a:rPr>
              <a:t>GeV</a:t>
            </a:r>
            <a:r>
              <a:rPr lang="en-US" dirty="0" smtClean="0">
                <a:solidFill>
                  <a:srgbClr val="002060"/>
                </a:solidFill>
              </a:rPr>
              <a:t>, 5 </a:t>
            </a:r>
            <a:r>
              <a:rPr lang="en-US" dirty="0" err="1" smtClean="0">
                <a:solidFill>
                  <a:srgbClr val="002060"/>
                </a:solidFill>
              </a:rPr>
              <a:t>mA</a:t>
            </a:r>
            <a:r>
              <a:rPr lang="en-US" dirty="0" smtClean="0">
                <a:solidFill>
                  <a:srgbClr val="002060"/>
                </a:solidFill>
              </a:rPr>
              <a:t>, 1 </a:t>
            </a:r>
            <a:r>
              <a:rPr lang="en-US" dirty="0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002060"/>
                </a:solidFill>
              </a:rPr>
              <a:t>s)</a:t>
            </a:r>
          </a:p>
          <a:p>
            <a:pPr lvl="2" indent="-192088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Verify doses are kept under control via interlocked radiation monitors</a:t>
            </a:r>
          </a:p>
          <a:p>
            <a:pPr lvl="3" indent="-287338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Dose / booster pulse &lt; 1.6</a:t>
            </a:r>
            <a:r>
              <a:rPr lang="en-US" dirty="0" smtClean="0">
                <a:solidFill>
                  <a:srgbClr val="002060"/>
                </a:solidFill>
                <a:latin typeface="Symbol" pitchFamily="18" charset="2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dirty="0" err="1" smtClean="0">
                <a:solidFill>
                  <a:srgbClr val="002060"/>
                </a:solidFill>
              </a:rPr>
              <a:t>Sv</a:t>
            </a:r>
            <a:endParaRPr lang="en-US" dirty="0" smtClean="0">
              <a:solidFill>
                <a:srgbClr val="002060"/>
              </a:solidFill>
            </a:endParaRPr>
          </a:p>
          <a:p>
            <a:pPr lvl="3" indent="-287338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Validate number  / location of interlocked dose monitors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967" t="22194" r="5051" b="22367"/>
          <a:stretch>
            <a:fillRect/>
          </a:stretch>
        </p:blipFill>
        <p:spPr bwMode="auto">
          <a:xfrm>
            <a:off x="7812360" y="2065412"/>
            <a:ext cx="865949" cy="343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beam losses: 92 </a:t>
            </a:r>
            <a:r>
              <a:rPr lang="en-US" cap="none" dirty="0" err="1" smtClean="0"/>
              <a:t>m</a:t>
            </a:r>
            <a:r>
              <a:rPr lang="en-US" dirty="0" err="1" smtClean="0"/>
              <a:t>A</a:t>
            </a:r>
            <a:r>
              <a:rPr lang="en-US" dirty="0" smtClean="0"/>
              <a:t>, 1.8 h lifetime – 1 % local loss per cell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27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25" t="2764" r="9353" b="3270"/>
          <a:stretch>
            <a:fillRect/>
          </a:stretch>
        </p:blipFill>
        <p:spPr bwMode="auto">
          <a:xfrm>
            <a:off x="0" y="697260"/>
            <a:ext cx="774035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rrowheads="1"/>
          </p:cNvPicPr>
          <p:nvPr/>
        </p:nvPicPr>
        <p:blipFill>
          <a:blip r:embed="rId2" cstate="print"/>
          <a:srcRect l="10800" t="22194" r="12956" b="22367"/>
          <a:stretch>
            <a:fillRect/>
          </a:stretch>
        </p:blipFill>
        <p:spPr bwMode="auto">
          <a:xfrm>
            <a:off x="44970" y="3157911"/>
            <a:ext cx="7686356" cy="110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4" cstate="print"/>
          <a:srcRect l="11250" t="21600" r="12714" b="22241"/>
          <a:stretch>
            <a:fillRect/>
          </a:stretch>
        </p:blipFill>
        <p:spPr bwMode="auto">
          <a:xfrm>
            <a:off x="74965" y="4297660"/>
            <a:ext cx="7665387" cy="11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740352" y="1705372"/>
            <a:ext cx="71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sz="1600" dirty="0" err="1" smtClean="0">
                <a:solidFill>
                  <a:srgbClr val="002060"/>
                </a:solidFill>
              </a:rPr>
              <a:t>Sv</a:t>
            </a:r>
            <a:r>
              <a:rPr lang="en-US" sz="1600" dirty="0" smtClean="0">
                <a:solidFill>
                  <a:srgbClr val="002060"/>
                </a:solidFill>
              </a:rPr>
              <a:t>/h</a:t>
            </a:r>
            <a:endParaRPr lang="en-GB" sz="1600" dirty="0">
              <a:solidFill>
                <a:srgbClr val="00206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419872" y="892225"/>
            <a:ext cx="26877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07588" y="714301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0.4 </a:t>
            </a:r>
            <a:r>
              <a:rPr lang="en-US" sz="16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600" dirty="0" err="1" smtClean="0">
                <a:solidFill>
                  <a:srgbClr val="FF0000"/>
                </a:solidFill>
              </a:rPr>
              <a:t>Sv</a:t>
            </a:r>
            <a:r>
              <a:rPr lang="en-US" sz="1600" dirty="0" smtClean="0">
                <a:solidFill>
                  <a:srgbClr val="FF0000"/>
                </a:solidFill>
              </a:rPr>
              <a:t>/h</a:t>
            </a:r>
            <a:endParaRPr lang="en-GB" sz="16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155904" y="892225"/>
            <a:ext cx="3684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31421" y="3577580"/>
            <a:ext cx="1263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beam height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528" y="4729708"/>
            <a:ext cx="1263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above roof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9951" y="689270"/>
            <a:ext cx="2662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total effective dose rate (</a:t>
            </a:r>
            <a:r>
              <a:rPr lang="en-US" sz="1400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sz="1400" dirty="0" err="1" smtClean="0">
                <a:solidFill>
                  <a:srgbClr val="002060"/>
                </a:solidFill>
              </a:rPr>
              <a:t>Sv</a:t>
            </a:r>
            <a:r>
              <a:rPr lang="en-US" sz="1400" dirty="0" smtClean="0">
                <a:solidFill>
                  <a:srgbClr val="002060"/>
                </a:solidFill>
              </a:rPr>
              <a:t>/h)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8375" y="2827303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2060"/>
                </a:solidFill>
              </a:rPr>
              <a:t>cm</a:t>
            </a:r>
            <a:endParaRPr lang="en-GB" sz="1000" dirty="0">
              <a:solidFill>
                <a:srgbClr val="00206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 l="89886" t="37907" b="38766"/>
          <a:stretch>
            <a:fillRect/>
          </a:stretch>
        </p:blipFill>
        <p:spPr bwMode="auto">
          <a:xfrm>
            <a:off x="7740352" y="697260"/>
            <a:ext cx="1192609" cy="792088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rrowheads="1"/>
          </p:cNvPicPr>
          <p:nvPr/>
        </p:nvPicPr>
        <p:blipFill>
          <a:blip r:embed="rId2" cstate="print"/>
          <a:srcRect l="10800" t="22046" r="12991" b="22069"/>
          <a:stretch>
            <a:fillRect/>
          </a:stretch>
        </p:blipFill>
        <p:spPr bwMode="auto">
          <a:xfrm>
            <a:off x="86238" y="4297660"/>
            <a:ext cx="7682827" cy="111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rrowheads="1"/>
          </p:cNvPicPr>
          <p:nvPr/>
        </p:nvPicPr>
        <p:blipFill>
          <a:blip r:embed="rId3" cstate="print"/>
          <a:srcRect l="11048" t="21790" r="13038" b="22145"/>
          <a:stretch>
            <a:fillRect/>
          </a:stretch>
        </p:blipFill>
        <p:spPr bwMode="auto">
          <a:xfrm>
            <a:off x="126347" y="3145532"/>
            <a:ext cx="7653088" cy="112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r="15725"/>
          <a:stretch>
            <a:fillRect/>
          </a:stretch>
        </p:blipFill>
        <p:spPr bwMode="auto">
          <a:xfrm>
            <a:off x="-42533" y="659220"/>
            <a:ext cx="7825563" cy="242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STORED BEAM incident: 200 </a:t>
            </a:r>
            <a:r>
              <a:rPr lang="en-US" cap="none" dirty="0" err="1" smtClean="0"/>
              <a:t>m</a:t>
            </a:r>
            <a:r>
              <a:rPr lang="en-US" dirty="0" err="1" smtClean="0"/>
              <a:t>A</a:t>
            </a:r>
            <a:r>
              <a:rPr lang="en-US" dirty="0" smtClean="0"/>
              <a:t> lost on closing gate valve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28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46288" y="1705372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sz="1600" dirty="0" err="1" smtClean="0">
                <a:solidFill>
                  <a:srgbClr val="002060"/>
                </a:solidFill>
              </a:rPr>
              <a:t>Sv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88" y="3577580"/>
            <a:ext cx="1263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total dose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9395" y="4729708"/>
            <a:ext cx="1263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neutrons</a:t>
            </a:r>
            <a:endParaRPr lang="en-GB" sz="1200" dirty="0">
              <a:solidFill>
                <a:srgbClr val="00206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83991" t="32680" b="34639"/>
          <a:stretch>
            <a:fillRect/>
          </a:stretch>
        </p:blipFill>
        <p:spPr bwMode="auto">
          <a:xfrm>
            <a:off x="7184637" y="748002"/>
            <a:ext cx="1767970" cy="936104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044" t="21790" r="4762" b="22145"/>
          <a:stretch>
            <a:fillRect/>
          </a:stretch>
        </p:blipFill>
        <p:spPr bwMode="auto">
          <a:xfrm>
            <a:off x="7812360" y="2065412"/>
            <a:ext cx="806928" cy="345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Connector 19"/>
          <p:cNvCxnSpPr/>
          <p:nvPr/>
        </p:nvCxnSpPr>
        <p:spPr>
          <a:xfrm>
            <a:off x="2195736" y="1366598"/>
            <a:ext cx="48245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59632" y="1129308"/>
            <a:ext cx="849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1.6 </a:t>
            </a:r>
            <a:r>
              <a:rPr lang="en-US" sz="16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600" dirty="0" err="1" smtClean="0">
                <a:solidFill>
                  <a:srgbClr val="FF0000"/>
                </a:solidFill>
              </a:rPr>
              <a:t>Sv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52116" y="2827303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2060"/>
                </a:solidFill>
              </a:rPr>
              <a:t>cm</a:t>
            </a:r>
            <a:endParaRPr lang="en-GB" sz="1000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7544" y="728257"/>
            <a:ext cx="2205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total effective dose (</a:t>
            </a:r>
            <a:r>
              <a:rPr lang="en-US" sz="1400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sz="1400" dirty="0" err="1" smtClean="0">
                <a:solidFill>
                  <a:srgbClr val="002060"/>
                </a:solidFill>
              </a:rPr>
              <a:t>Sv</a:t>
            </a:r>
            <a:r>
              <a:rPr lang="en-US" sz="1400" dirty="0" smtClean="0">
                <a:solidFill>
                  <a:srgbClr val="002060"/>
                </a:solidFill>
              </a:rPr>
              <a:t>)</a:t>
            </a:r>
            <a:endParaRPr lang="en-GB" sz="1400" dirty="0">
              <a:solidFill>
                <a:srgbClr val="002060"/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print"/>
          <a:srcRect t="5040"/>
          <a:stretch>
            <a:fillRect/>
          </a:stretch>
        </p:blipFill>
        <p:spPr bwMode="auto">
          <a:xfrm>
            <a:off x="2987824" y="2065412"/>
            <a:ext cx="1438672" cy="7533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rrowheads="1"/>
          </p:cNvPicPr>
          <p:nvPr/>
        </p:nvPicPr>
        <p:blipFill>
          <a:blip r:embed="rId2" cstate="print"/>
          <a:srcRect r="9213"/>
          <a:stretch>
            <a:fillRect/>
          </a:stretch>
        </p:blipFill>
        <p:spPr bwMode="auto">
          <a:xfrm>
            <a:off x="-65087" y="634902"/>
            <a:ext cx="7805439" cy="244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rrowheads="1"/>
          </p:cNvPicPr>
          <p:nvPr/>
        </p:nvPicPr>
        <p:blipFill>
          <a:blip r:embed="rId3" cstate="print"/>
          <a:srcRect l="11022" t="20606" r="12929" b="23235"/>
          <a:stretch>
            <a:fillRect/>
          </a:stretch>
        </p:blipFill>
        <p:spPr bwMode="auto">
          <a:xfrm>
            <a:off x="69404" y="4297660"/>
            <a:ext cx="7666697" cy="11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rrowheads="1"/>
          </p:cNvPicPr>
          <p:nvPr/>
        </p:nvPicPr>
        <p:blipFill>
          <a:blip r:embed="rId4" cstate="print"/>
          <a:srcRect l="10933" t="20876" r="13036" b="23379"/>
          <a:stretch>
            <a:fillRect/>
          </a:stretch>
        </p:blipFill>
        <p:spPr bwMode="auto">
          <a:xfrm>
            <a:off x="46894" y="3182621"/>
            <a:ext cx="7664883" cy="111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967" t="22194" r="5051" b="22367"/>
          <a:stretch>
            <a:fillRect/>
          </a:stretch>
        </p:blipFill>
        <p:spPr bwMode="auto">
          <a:xfrm>
            <a:off x="7812360" y="2065412"/>
            <a:ext cx="865949" cy="343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Injected beam incidents: 5 </a:t>
            </a:r>
            <a:r>
              <a:rPr lang="en-US" cap="none" dirty="0" err="1" smtClean="0"/>
              <a:t>n</a:t>
            </a:r>
            <a:r>
              <a:rPr lang="en-US" dirty="0" err="1" smtClean="0"/>
              <a:t>C</a:t>
            </a:r>
            <a:r>
              <a:rPr lang="en-US" dirty="0" smtClean="0"/>
              <a:t> injected on closed gate valve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29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46288" y="1705372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sz="1600" dirty="0" err="1" smtClean="0">
                <a:solidFill>
                  <a:srgbClr val="002060"/>
                </a:solidFill>
              </a:rPr>
              <a:t>Sv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1421" y="3577580"/>
            <a:ext cx="1263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beam height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528" y="4729708"/>
            <a:ext cx="1263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above roof</a:t>
            </a:r>
            <a:endParaRPr lang="en-GB" sz="1200" dirty="0">
              <a:solidFill>
                <a:srgbClr val="00206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89886" t="37907" b="38766"/>
          <a:stretch>
            <a:fillRect/>
          </a:stretch>
        </p:blipFill>
        <p:spPr bwMode="auto">
          <a:xfrm>
            <a:off x="7740352" y="697260"/>
            <a:ext cx="1192609" cy="792088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6778375" y="2827303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2060"/>
                </a:solidFill>
              </a:rPr>
              <a:t>cm</a:t>
            </a:r>
            <a:endParaRPr lang="en-GB" sz="10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9951" y="689270"/>
            <a:ext cx="2156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total effective dose (</a:t>
            </a:r>
            <a:r>
              <a:rPr lang="en-US" sz="1400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sz="1400" dirty="0" err="1" smtClean="0">
                <a:solidFill>
                  <a:srgbClr val="002060"/>
                </a:solidFill>
              </a:rPr>
              <a:t>Sv</a:t>
            </a:r>
            <a:r>
              <a:rPr lang="en-US" sz="1400" dirty="0" smtClean="0">
                <a:solidFill>
                  <a:srgbClr val="002060"/>
                </a:solidFill>
              </a:rPr>
              <a:t>)</a:t>
            </a:r>
            <a:endParaRPr lang="en-GB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ESRF: short introduction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pic>
        <p:nvPicPr>
          <p:cNvPr id="7" name="Picture 6" descr="2015_05_11_AERIAL_5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7649" y="657151"/>
            <a:ext cx="2640953" cy="1598537"/>
          </a:xfrm>
          <a:prstGeom prst="rect">
            <a:avLst/>
          </a:prstGeom>
        </p:spPr>
      </p:pic>
      <p:pic>
        <p:nvPicPr>
          <p:cNvPr id="10" name="Picture 9" descr="DPP_0010.jpg"/>
          <p:cNvPicPr>
            <a:picLocks noChangeAspect="1"/>
          </p:cNvPicPr>
          <p:nvPr/>
        </p:nvPicPr>
        <p:blipFill>
          <a:blip r:embed="rId3" cstate="print"/>
          <a:srcRect t="2457" b="6651"/>
          <a:stretch>
            <a:fillRect/>
          </a:stretch>
        </p:blipFill>
        <p:spPr>
          <a:xfrm>
            <a:off x="6320142" y="2285804"/>
            <a:ext cx="2638460" cy="1598010"/>
          </a:xfrm>
          <a:prstGeom prst="rect">
            <a:avLst/>
          </a:prstGeom>
        </p:spPr>
      </p:pic>
      <p:pic>
        <p:nvPicPr>
          <p:cNvPr id="11" name="Picture 10" descr="2015_10_ID32_Credit PIERRE JAYET_HR_006.jpg"/>
          <p:cNvPicPr>
            <a:picLocks noChangeAspect="1"/>
          </p:cNvPicPr>
          <p:nvPr/>
        </p:nvPicPr>
        <p:blipFill>
          <a:blip r:embed="rId4" cstate="print"/>
          <a:srcRect l="985"/>
          <a:stretch>
            <a:fillRect/>
          </a:stretch>
        </p:blipFill>
        <p:spPr>
          <a:xfrm>
            <a:off x="6326372" y="3913931"/>
            <a:ext cx="2632230" cy="1770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085"/>
          <a:stretch/>
        </p:blipFill>
        <p:spPr>
          <a:xfrm>
            <a:off x="2555776" y="835705"/>
            <a:ext cx="3662912" cy="187777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216992"/>
            <a:ext cx="4652307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5000"/>
              </a:spcBef>
            </a:pPr>
            <a:r>
              <a:rPr lang="en-GB" sz="1600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A research facility unique </a:t>
            </a:r>
            <a:r>
              <a:rPr lang="en-GB" sz="1600" dirty="0" smtClean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worldwide</a:t>
            </a:r>
            <a:endParaRPr lang="en-GB" sz="1600" strike="sngStrike" dirty="0" smtClean="0">
              <a:solidFill>
                <a:srgbClr val="00206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marL="285750" indent="-285750">
              <a:spcBef>
                <a:spcPct val="25000"/>
              </a:spcBef>
              <a:buFont typeface="Wingdings" panose="05000000000000000000" pitchFamily="2" charset="2"/>
              <a:buChar char="ü"/>
            </a:pPr>
            <a:r>
              <a:rPr lang="en-GB" sz="1600" b="1" dirty="0" smtClean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6,500 scientific visitors </a:t>
            </a:r>
            <a:r>
              <a:rPr lang="en-GB" sz="1600" dirty="0" smtClean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every year including </a:t>
            </a:r>
            <a:r>
              <a:rPr lang="en-GB" sz="1600" b="1" dirty="0" smtClean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4,000 users</a:t>
            </a:r>
          </a:p>
          <a:p>
            <a:pPr marL="285750" indent="-285750">
              <a:spcBef>
                <a:spcPct val="25000"/>
              </a:spcBef>
              <a:buFont typeface="Wingdings" panose="05000000000000000000" pitchFamily="2" charset="2"/>
              <a:buChar char="ü"/>
            </a:pPr>
            <a:r>
              <a:rPr lang="en-GB" sz="1600" b="1" dirty="0" smtClean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2,000 </a:t>
            </a:r>
            <a:r>
              <a:rPr lang="en-GB" sz="1600" b="1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proposals </a:t>
            </a:r>
            <a:r>
              <a:rPr lang="en-GB" sz="1600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per year: </a:t>
            </a:r>
            <a:r>
              <a:rPr lang="en-GB" sz="1600" b="1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900 accepted</a:t>
            </a:r>
            <a:r>
              <a:rPr lang="en-GB" sz="1600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, </a:t>
            </a:r>
            <a:br>
              <a:rPr lang="en-GB" sz="1600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</a:br>
            <a:r>
              <a:rPr lang="en-GB" sz="1600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1,550 experimental </a:t>
            </a:r>
            <a:r>
              <a:rPr lang="en-GB" sz="1600" dirty="0" smtClean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sessions</a:t>
            </a:r>
            <a:endParaRPr lang="en-GB" sz="1600" dirty="0">
              <a:solidFill>
                <a:srgbClr val="00206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marL="285750" indent="-285750">
              <a:spcBef>
                <a:spcPct val="25000"/>
              </a:spcBef>
              <a:buFont typeface="Wingdings" panose="05000000000000000000" pitchFamily="2" charset="2"/>
              <a:buChar char="ü"/>
            </a:pPr>
            <a:r>
              <a:rPr lang="en-GB" sz="1600" b="1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30% </a:t>
            </a:r>
            <a:r>
              <a:rPr lang="en-GB" sz="1600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of the research involves</a:t>
            </a:r>
            <a:r>
              <a:rPr lang="en-GB" sz="1600" b="1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 industrial developments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-148629" y="3289548"/>
            <a:ext cx="6820944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52000">
            <a:spAutoFit/>
          </a:bodyPr>
          <a:lstStyle/>
          <a:p>
            <a:pPr>
              <a:spcBef>
                <a:spcPct val="25000"/>
              </a:spcBef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Scientific excellence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recognised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 worldwide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N</a:t>
            </a:r>
            <a:r>
              <a:rPr lang="en-US" sz="1600" baseline="300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 ◦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1 in scientific output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N</a:t>
            </a:r>
            <a:r>
              <a:rPr lang="en-US" sz="1600" baseline="300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 </a:t>
            </a:r>
            <a:r>
              <a:rPr lang="en-US" sz="1600" baseline="30000" dirty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◦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2 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</a:rPr>
              <a:t>in number of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users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N</a:t>
            </a:r>
            <a:r>
              <a:rPr lang="en-US" sz="1600" baseline="300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 </a:t>
            </a:r>
            <a:r>
              <a:rPr lang="en-US" sz="1600" baseline="30000" dirty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◦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1 in reliability &amp; quality</a:t>
            </a:r>
            <a:endParaRPr lang="en-US" sz="1600" dirty="0" smtClean="0">
              <a:solidFill>
                <a:srgbClr val="002060"/>
              </a:solidFill>
              <a:latin typeface="Calibri" pitchFamily="34" charset="0"/>
              <a:ea typeface="ＭＳ Ｐゴシック" pitchFamily="34" charset="-128"/>
              <a:cs typeface="Calibri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4 Nobel prize-winners among the ESRF users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Gulim" pitchFamily="34" charset="-127"/>
                <a:cs typeface="Calibri" panose="020F0502020204030204" pitchFamily="34" charset="0"/>
              </a:rPr>
              <a:t>25,166 reference articles during the period 1994-2014</a:t>
            </a:r>
            <a:endParaRPr lang="en-US" sz="1600" dirty="0" smtClean="0">
              <a:solidFill>
                <a:srgbClr val="002060"/>
              </a:solidFill>
              <a:latin typeface="Calibri" pitchFamily="34" charset="0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    ̴ 30 articles in </a:t>
            </a:r>
            <a:r>
              <a:rPr lang="en-US" sz="1600" i="1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Nature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 and </a:t>
            </a:r>
            <a:r>
              <a:rPr lang="en-US" sz="1600" i="1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Science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 per year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   Nearly 2,000 publications per year:   ̴ 5 every day</a:t>
            </a:r>
          </a:p>
          <a:p>
            <a:pPr>
              <a:spcBef>
                <a:spcPct val="25000"/>
              </a:spcBef>
              <a:buFont typeface="Wingdings" pitchFamily="2" charset="2"/>
              <a:buChar char="Ø"/>
            </a:pPr>
            <a:endParaRPr lang="en-US" sz="1600" dirty="0" smtClean="0">
              <a:solidFill>
                <a:srgbClr val="002060"/>
              </a:solidFill>
              <a:latin typeface="Calibri" pitchFamily="34" charset="0"/>
              <a:ea typeface="ＭＳ Ｐゴシック" pitchFamily="34" charset="-128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765" y="553244"/>
            <a:ext cx="481144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D7703"/>
                </a:solidFill>
                <a:latin typeface="Calibri" pitchFamily="34" charset="0"/>
              </a:rPr>
              <a:t>European Synchrotron Radiation Facility</a:t>
            </a:r>
          </a:p>
          <a:p>
            <a:r>
              <a:rPr lang="en-US" sz="1600" dirty="0" smtClean="0">
                <a:solidFill>
                  <a:srgbClr val="ED7703"/>
                </a:solidFill>
                <a:latin typeface="Calibri" pitchFamily="34" charset="0"/>
              </a:rPr>
              <a:t>3</a:t>
            </a:r>
            <a:r>
              <a:rPr lang="en-US" sz="1600" baseline="30000" dirty="0" smtClean="0">
                <a:solidFill>
                  <a:srgbClr val="ED7703"/>
                </a:solidFill>
                <a:latin typeface="Calibri" pitchFamily="34" charset="0"/>
              </a:rPr>
              <a:t>rd</a:t>
            </a:r>
            <a:r>
              <a:rPr lang="en-US" sz="1600" dirty="0" smtClean="0">
                <a:solidFill>
                  <a:srgbClr val="ED7703"/>
                </a:solidFill>
                <a:latin typeface="Calibri" pitchFamily="34" charset="0"/>
              </a:rPr>
              <a:t> generation high energy synchrotron radiation facility</a:t>
            </a:r>
            <a:endParaRPr lang="en-GB" sz="1600" dirty="0">
              <a:solidFill>
                <a:srgbClr val="ED7703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26362" y="1230792"/>
            <a:ext cx="129614" cy="129614"/>
          </a:xfrm>
          <a:prstGeom prst="ellipse">
            <a:avLst/>
          </a:prstGeom>
          <a:noFill/>
          <a:ln>
            <a:solidFill>
              <a:srgbClr val="ED77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998261" y="4348402"/>
            <a:ext cx="1431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ED7703"/>
                </a:solidFill>
                <a:latin typeface="Calibri" pitchFamily="34" charset="0"/>
              </a:rPr>
              <a:t>6 </a:t>
            </a:r>
            <a:r>
              <a:rPr lang="en-US" sz="1200" dirty="0" err="1" smtClean="0">
                <a:solidFill>
                  <a:srgbClr val="ED7703"/>
                </a:solidFill>
                <a:latin typeface="Calibri" pitchFamily="34" charset="0"/>
              </a:rPr>
              <a:t>GeV</a:t>
            </a:r>
            <a:r>
              <a:rPr lang="en-US" sz="1200" dirty="0" smtClean="0">
                <a:solidFill>
                  <a:srgbClr val="ED7703"/>
                </a:solidFill>
                <a:latin typeface="Calibri" pitchFamily="34" charset="0"/>
              </a:rPr>
              <a:t> storage ring</a:t>
            </a:r>
          </a:p>
          <a:p>
            <a:r>
              <a:rPr lang="en-US" sz="1200" dirty="0" smtClean="0">
                <a:solidFill>
                  <a:srgbClr val="ED7703"/>
                </a:solidFill>
                <a:latin typeface="Calibri" pitchFamily="34" charset="0"/>
              </a:rPr>
              <a:t>31 public beamlines</a:t>
            </a:r>
          </a:p>
          <a:p>
            <a:r>
              <a:rPr lang="en-US" sz="1200" dirty="0" smtClean="0">
                <a:solidFill>
                  <a:srgbClr val="ED7703"/>
                </a:solidFill>
                <a:latin typeface="Calibri" pitchFamily="34" charset="0"/>
              </a:rPr>
              <a:t>12 CRG beamlines</a:t>
            </a:r>
            <a:endParaRPr lang="en-GB" sz="1200" dirty="0">
              <a:solidFill>
                <a:srgbClr val="ED7703"/>
              </a:solidFill>
              <a:latin typeface="Calibri" pitchFamily="34" charset="0"/>
            </a:endParaRPr>
          </a:p>
        </p:txBody>
      </p:sp>
      <p:pic>
        <p:nvPicPr>
          <p:cNvPr id="28674" name="Picture 2" descr="http://www.esrf.fr/files/live/sites/www/files/UsersAndScience/Experiments/Beamlines/beamlines-201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2457351"/>
            <a:ext cx="2372941" cy="1881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rrowheads="1"/>
          </p:cNvPicPr>
          <p:nvPr/>
        </p:nvPicPr>
        <p:blipFill>
          <a:blip r:embed="rId2" cstate="print"/>
          <a:srcRect l="11250" t="22046" r="12980" b="21795"/>
          <a:stretch>
            <a:fillRect/>
          </a:stretch>
        </p:blipFill>
        <p:spPr bwMode="auto">
          <a:xfrm>
            <a:off x="107504" y="4297660"/>
            <a:ext cx="7638570" cy="11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rrowheads="1"/>
          </p:cNvPicPr>
          <p:nvPr/>
        </p:nvPicPr>
        <p:blipFill>
          <a:blip r:embed="rId3" cstate="print"/>
          <a:srcRect l="11250" t="22320" r="12701" b="22241"/>
          <a:stretch>
            <a:fillRect/>
          </a:stretch>
        </p:blipFill>
        <p:spPr bwMode="auto">
          <a:xfrm>
            <a:off x="91004" y="3185442"/>
            <a:ext cx="7666697" cy="110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/>
          <a:srcRect r="9177"/>
          <a:stretch>
            <a:fillRect/>
          </a:stretch>
        </p:blipFill>
        <p:spPr bwMode="auto">
          <a:xfrm>
            <a:off x="-48495" y="625658"/>
            <a:ext cx="7788847" cy="246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967" t="22194" r="5051" b="22367"/>
          <a:stretch>
            <a:fillRect/>
          </a:stretch>
        </p:blipFill>
        <p:spPr bwMode="auto">
          <a:xfrm>
            <a:off x="7812360" y="2065412"/>
            <a:ext cx="865949" cy="343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Injected beam incidents: 5 </a:t>
            </a:r>
            <a:r>
              <a:rPr lang="en-US" cap="none" dirty="0" err="1" smtClean="0"/>
              <a:t>n</a:t>
            </a:r>
            <a:r>
              <a:rPr lang="en-US" dirty="0" err="1" smtClean="0"/>
              <a:t>C</a:t>
            </a:r>
            <a:r>
              <a:rPr lang="en-US" dirty="0" smtClean="0"/>
              <a:t> injected with DQ1B magnet off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30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46288" y="1705372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sz="1600" dirty="0" err="1" smtClean="0">
                <a:solidFill>
                  <a:srgbClr val="002060"/>
                </a:solidFill>
              </a:rPr>
              <a:t>Sv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1421" y="3577580"/>
            <a:ext cx="1263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beam height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5427" y="4729708"/>
            <a:ext cx="1263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above roof</a:t>
            </a:r>
            <a:endParaRPr lang="en-GB" sz="1200" dirty="0">
              <a:solidFill>
                <a:srgbClr val="00206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89886" t="37907" b="38766"/>
          <a:stretch>
            <a:fillRect/>
          </a:stretch>
        </p:blipFill>
        <p:spPr bwMode="auto">
          <a:xfrm>
            <a:off x="7740352" y="697260"/>
            <a:ext cx="1192609" cy="792088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6778375" y="2827303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2060"/>
                </a:solidFill>
              </a:rPr>
              <a:t>cm</a:t>
            </a:r>
            <a:endParaRPr lang="en-GB" sz="10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1217" y="749523"/>
            <a:ext cx="2146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total effective dose (</a:t>
            </a:r>
            <a:r>
              <a:rPr lang="en-US" sz="1400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sz="1400" dirty="0" err="1" smtClean="0">
                <a:solidFill>
                  <a:srgbClr val="002060"/>
                </a:solidFill>
              </a:rPr>
              <a:t>Sv</a:t>
            </a:r>
            <a:r>
              <a:rPr lang="en-US" sz="1400" dirty="0" smtClean="0">
                <a:solidFill>
                  <a:srgbClr val="002060"/>
                </a:solidFill>
              </a:rPr>
              <a:t>)</a:t>
            </a:r>
            <a:endParaRPr lang="en-GB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ring Vacuum conditioning -  1 </a:t>
            </a:r>
            <a:r>
              <a:rPr lang="en-US" dirty="0" err="1" smtClean="0"/>
              <a:t>A.</a:t>
            </a:r>
            <a:r>
              <a:rPr lang="en-US" cap="none" dirty="0" err="1" smtClean="0"/>
              <a:t>h</a:t>
            </a:r>
            <a:r>
              <a:rPr lang="en-US" dirty="0" smtClean="0"/>
              <a:t> – 200 </a:t>
            </a:r>
            <a:r>
              <a:rPr lang="en-US" cap="none" dirty="0" err="1" smtClean="0"/>
              <a:t>m</a:t>
            </a:r>
            <a:r>
              <a:rPr lang="en-US" dirty="0" err="1" smtClean="0"/>
              <a:t>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31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2" cstate="print"/>
          <a:srcRect l="11250" t="20880" r="12923" b="23235"/>
          <a:stretch>
            <a:fillRect/>
          </a:stretch>
        </p:blipFill>
        <p:spPr bwMode="auto">
          <a:xfrm>
            <a:off x="96035" y="2569468"/>
            <a:ext cx="7644317" cy="89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247" t="20880" r="5051" b="23235"/>
          <a:stretch>
            <a:fillRect/>
          </a:stretch>
        </p:blipFill>
        <p:spPr bwMode="auto">
          <a:xfrm>
            <a:off x="7884368" y="2065412"/>
            <a:ext cx="75615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r="8593"/>
          <a:stretch>
            <a:fillRect/>
          </a:stretch>
        </p:blipFill>
        <p:spPr bwMode="auto">
          <a:xfrm>
            <a:off x="8313" y="581819"/>
            <a:ext cx="7660031" cy="198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89589" t="37704" b="37855"/>
          <a:stretch>
            <a:fillRect/>
          </a:stretch>
        </p:blipFill>
        <p:spPr bwMode="auto">
          <a:xfrm>
            <a:off x="7715418" y="841276"/>
            <a:ext cx="969422" cy="72008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r="12778"/>
          <a:stretch>
            <a:fillRect/>
          </a:stretch>
        </p:blipFill>
        <p:spPr bwMode="auto">
          <a:xfrm>
            <a:off x="4086994" y="3505572"/>
            <a:ext cx="3672408" cy="197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 l="85511" t="40165" b="37927"/>
          <a:stretch>
            <a:fillRect/>
          </a:stretch>
        </p:blipFill>
        <p:spPr bwMode="auto">
          <a:xfrm>
            <a:off x="6660232" y="3893485"/>
            <a:ext cx="1008112" cy="71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4427984" y="3533445"/>
            <a:ext cx="476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2060"/>
                </a:solidFill>
              </a:rPr>
              <a:t>mbar</a:t>
            </a:r>
            <a:endParaRPr lang="en-GB" sz="10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5975" y="5237254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2060"/>
                </a:solidFill>
              </a:rPr>
              <a:t>mm</a:t>
            </a:r>
            <a:endParaRPr lang="en-GB" sz="10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8375" y="2323247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2060"/>
                </a:solidFill>
              </a:rPr>
              <a:t>cm</a:t>
            </a:r>
            <a:endParaRPr lang="en-GB" sz="10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12360" y="1777380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sz="1200" dirty="0" err="1" smtClean="0">
                <a:solidFill>
                  <a:srgbClr val="002060"/>
                </a:solidFill>
              </a:rPr>
              <a:t>Sv</a:t>
            </a:r>
            <a:r>
              <a:rPr lang="en-US" sz="1200" dirty="0" smtClean="0">
                <a:solidFill>
                  <a:srgbClr val="002060"/>
                </a:solidFill>
              </a:rPr>
              <a:t>/h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804" y="2827303"/>
            <a:ext cx="12638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2060"/>
                </a:solidFill>
              </a:rPr>
              <a:t>beam height</a:t>
            </a:r>
            <a:endParaRPr lang="en-GB" sz="1000" dirty="0">
              <a:solidFill>
                <a:srgbClr val="00206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355060" y="1258706"/>
            <a:ext cx="59532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68214" y="1086115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0.4 </a:t>
            </a:r>
            <a:r>
              <a:rPr lang="en-US" sz="16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600" dirty="0" err="1" smtClean="0">
                <a:solidFill>
                  <a:srgbClr val="FF0000"/>
                </a:solidFill>
              </a:rPr>
              <a:t>Sv</a:t>
            </a:r>
            <a:r>
              <a:rPr lang="en-US" sz="1600" dirty="0" smtClean="0">
                <a:solidFill>
                  <a:srgbClr val="FF0000"/>
                </a:solidFill>
              </a:rPr>
              <a:t>/h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69973" y="4984638"/>
            <a:ext cx="3191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average pressure @ 200 </a:t>
            </a:r>
            <a:r>
              <a:rPr lang="en-US" sz="1200" dirty="0" err="1" smtClean="0">
                <a:solidFill>
                  <a:srgbClr val="002060"/>
                </a:solidFill>
              </a:rPr>
              <a:t>mA</a:t>
            </a:r>
            <a:r>
              <a:rPr lang="en-US" sz="1200" dirty="0" smtClean="0">
                <a:solidFill>
                  <a:srgbClr val="002060"/>
                </a:solidFill>
              </a:rPr>
              <a:t>: 7.5×10</a:t>
            </a:r>
            <a:r>
              <a:rPr lang="en-US" sz="1200" baseline="30000" dirty="0" smtClean="0">
                <a:solidFill>
                  <a:srgbClr val="002060"/>
                </a:solidFill>
              </a:rPr>
              <a:t>-7</a:t>
            </a:r>
            <a:r>
              <a:rPr lang="en-US" sz="1200" dirty="0" smtClean="0">
                <a:solidFill>
                  <a:srgbClr val="002060"/>
                </a:solidFill>
              </a:rPr>
              <a:t> mbar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496" y="3577580"/>
            <a:ext cx="4248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ED7703"/>
                </a:solidFill>
              </a:rPr>
              <a:t>Initial vacuum conditioning of storage ring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After 1 </a:t>
            </a:r>
            <a:r>
              <a:rPr lang="en-US" sz="1600" dirty="0" err="1" smtClean="0">
                <a:solidFill>
                  <a:srgbClr val="002060"/>
                </a:solidFill>
              </a:rPr>
              <a:t>A.h</a:t>
            </a:r>
            <a:r>
              <a:rPr lang="en-US" sz="1600" dirty="0" smtClean="0">
                <a:solidFill>
                  <a:srgbClr val="002060"/>
                </a:solidFill>
              </a:rPr>
              <a:t> of conditioning:</a:t>
            </a:r>
          </a:p>
          <a:p>
            <a:pPr marL="266700" lvl="1" indent="-180975"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Total dose rate outside walls: 0.7 </a:t>
            </a:r>
            <a:r>
              <a:rPr lang="en-US" sz="1600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sz="1600" dirty="0" err="1" smtClean="0">
                <a:solidFill>
                  <a:srgbClr val="002060"/>
                </a:solidFill>
              </a:rPr>
              <a:t>Sv</a:t>
            </a:r>
            <a:r>
              <a:rPr lang="en-US" sz="1600" dirty="0" smtClean="0">
                <a:solidFill>
                  <a:srgbClr val="002060"/>
                </a:solidFill>
              </a:rPr>
              <a:t>/h</a:t>
            </a:r>
          </a:p>
          <a:p>
            <a:pPr marL="266700" lvl="1" indent="-180975"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Total dose rate above roof: 1 </a:t>
            </a:r>
            <a:r>
              <a:rPr lang="en-US" sz="1600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sz="1600" dirty="0" err="1" smtClean="0">
                <a:solidFill>
                  <a:srgbClr val="002060"/>
                </a:solidFill>
              </a:rPr>
              <a:t>Sv</a:t>
            </a:r>
            <a:r>
              <a:rPr lang="en-US" sz="1600" dirty="0" smtClean="0">
                <a:solidFill>
                  <a:srgbClr val="002060"/>
                </a:solidFill>
              </a:rPr>
              <a:t>/h 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pPr lvl="1" indent="-371475"/>
            <a:r>
              <a:rPr lang="en-US" sz="1600" dirty="0" smtClean="0">
                <a:solidFill>
                  <a:srgbClr val="002060"/>
                </a:solidFill>
                <a:sym typeface="Wingdings" pitchFamily="2" charset="2"/>
              </a:rPr>
              <a:t> 	Radiation protection will not be an issue for the storage ring commissioning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1217" y="689270"/>
            <a:ext cx="2662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total effective dose rate (</a:t>
            </a:r>
            <a:r>
              <a:rPr lang="en-US" sz="1400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sz="1400" dirty="0" err="1" smtClean="0">
                <a:solidFill>
                  <a:srgbClr val="002060"/>
                </a:solidFill>
              </a:rPr>
              <a:t>Sv</a:t>
            </a:r>
            <a:r>
              <a:rPr lang="en-US" sz="1400" dirty="0" smtClean="0">
                <a:solidFill>
                  <a:srgbClr val="002060"/>
                </a:solidFill>
              </a:rPr>
              <a:t>/h)</a:t>
            </a:r>
            <a:endParaRPr lang="en-GB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r="12214"/>
          <a:stretch>
            <a:fillRect/>
          </a:stretch>
        </p:blipFill>
        <p:spPr bwMode="auto">
          <a:xfrm>
            <a:off x="4082802" y="3490714"/>
            <a:ext cx="3729558" cy="198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r="11888"/>
          <a:stretch>
            <a:fillRect/>
          </a:stretch>
        </p:blipFill>
        <p:spPr bwMode="auto">
          <a:xfrm>
            <a:off x="-113853" y="562769"/>
            <a:ext cx="790530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299" t="20606" r="4601" b="23235"/>
          <a:stretch>
            <a:fillRect/>
          </a:stretch>
        </p:blipFill>
        <p:spPr bwMode="auto">
          <a:xfrm>
            <a:off x="7884368" y="2065412"/>
            <a:ext cx="792361" cy="343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rrowheads="1"/>
          </p:cNvPicPr>
          <p:nvPr/>
        </p:nvPicPr>
        <p:blipFill>
          <a:blip r:embed="rId4" cstate="print"/>
          <a:srcRect l="10800" t="20606" r="12701" b="23235"/>
          <a:stretch>
            <a:fillRect/>
          </a:stretch>
        </p:blipFill>
        <p:spPr bwMode="auto">
          <a:xfrm>
            <a:off x="126554" y="2575942"/>
            <a:ext cx="7712063" cy="85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 commissioning -  1000 </a:t>
            </a:r>
            <a:r>
              <a:rPr lang="en-US" dirty="0" err="1" smtClean="0"/>
              <a:t>A.</a:t>
            </a:r>
            <a:r>
              <a:rPr lang="en-US" cap="none" dirty="0" err="1" smtClean="0"/>
              <a:t>h</a:t>
            </a:r>
            <a:r>
              <a:rPr lang="en-US" dirty="0" smtClean="0"/>
              <a:t> – 200 </a:t>
            </a:r>
            <a:r>
              <a:rPr lang="en-US" cap="none" dirty="0" err="1" smtClean="0"/>
              <a:t>m</a:t>
            </a:r>
            <a:r>
              <a:rPr lang="en-US" dirty="0" err="1" smtClean="0"/>
              <a:t>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32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 l="85511" t="40165" b="37927"/>
          <a:stretch>
            <a:fillRect/>
          </a:stretch>
        </p:blipFill>
        <p:spPr bwMode="auto">
          <a:xfrm>
            <a:off x="6300192" y="3505572"/>
            <a:ext cx="1008112" cy="71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4427984" y="3533445"/>
            <a:ext cx="476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2060"/>
                </a:solidFill>
              </a:rPr>
              <a:t>mbar</a:t>
            </a:r>
            <a:endParaRPr lang="en-GB" sz="10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5975" y="5237254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2060"/>
                </a:solidFill>
              </a:rPr>
              <a:t>mm</a:t>
            </a:r>
            <a:endParaRPr lang="en-GB" sz="10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48264" y="2353444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2060"/>
                </a:solidFill>
              </a:rPr>
              <a:t>cm</a:t>
            </a:r>
            <a:endParaRPr lang="en-GB" sz="10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12360" y="1777380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sz="1200" dirty="0" err="1" smtClean="0">
                <a:solidFill>
                  <a:srgbClr val="002060"/>
                </a:solidFill>
              </a:rPr>
              <a:t>Sv</a:t>
            </a:r>
            <a:r>
              <a:rPr lang="en-US" sz="1200" dirty="0" smtClean="0">
                <a:solidFill>
                  <a:srgbClr val="002060"/>
                </a:solidFill>
              </a:rPr>
              <a:t>/h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2479" y="2827303"/>
            <a:ext cx="12638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2060"/>
                </a:solidFill>
              </a:rPr>
              <a:t>beam height</a:t>
            </a:r>
            <a:endParaRPr lang="en-GB" sz="1000" dirty="0">
              <a:solidFill>
                <a:srgbClr val="00206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843808" y="820010"/>
            <a:ext cx="37444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11644" y="647626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0.4 </a:t>
            </a:r>
            <a:r>
              <a:rPr lang="en-US" sz="16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600" dirty="0" err="1" smtClean="0">
                <a:solidFill>
                  <a:srgbClr val="FF0000"/>
                </a:solidFill>
              </a:rPr>
              <a:t>Sv</a:t>
            </a:r>
            <a:r>
              <a:rPr lang="en-US" sz="1600" dirty="0" smtClean="0">
                <a:solidFill>
                  <a:srgbClr val="FF0000"/>
                </a:solidFill>
              </a:rPr>
              <a:t>/h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69973" y="4984638"/>
            <a:ext cx="3106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average pressure @ 200 </a:t>
            </a:r>
            <a:r>
              <a:rPr lang="en-US" sz="1200" dirty="0" err="1" smtClean="0">
                <a:solidFill>
                  <a:srgbClr val="002060"/>
                </a:solidFill>
              </a:rPr>
              <a:t>mA</a:t>
            </a:r>
            <a:r>
              <a:rPr lang="en-US" sz="1200" dirty="0" smtClean="0">
                <a:solidFill>
                  <a:srgbClr val="002060"/>
                </a:solidFill>
              </a:rPr>
              <a:t>: 4×10</a:t>
            </a:r>
            <a:r>
              <a:rPr lang="en-US" sz="1200" baseline="30000" dirty="0" smtClean="0">
                <a:solidFill>
                  <a:srgbClr val="002060"/>
                </a:solidFill>
              </a:rPr>
              <a:t>-9</a:t>
            </a:r>
            <a:r>
              <a:rPr lang="en-US" sz="1200" dirty="0" smtClean="0">
                <a:solidFill>
                  <a:srgbClr val="002060"/>
                </a:solidFill>
              </a:rPr>
              <a:t> mbar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496" y="3577580"/>
            <a:ext cx="4248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ED7703"/>
                </a:solidFill>
              </a:rPr>
              <a:t>Beamline commissioning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After 1000 </a:t>
            </a:r>
            <a:r>
              <a:rPr lang="en-US" sz="1600" dirty="0" err="1" smtClean="0">
                <a:solidFill>
                  <a:srgbClr val="002060"/>
                </a:solidFill>
              </a:rPr>
              <a:t>A.h</a:t>
            </a:r>
            <a:r>
              <a:rPr lang="en-US" sz="1600" dirty="0" smtClean="0">
                <a:solidFill>
                  <a:srgbClr val="002060"/>
                </a:solidFill>
              </a:rPr>
              <a:t> of conditioning:</a:t>
            </a:r>
          </a:p>
          <a:p>
            <a:pPr marL="266700" lvl="1" indent="-180975"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Outside ID optics hutch: 0.75 </a:t>
            </a:r>
            <a:r>
              <a:rPr lang="en-US" sz="1600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sz="1600" dirty="0" err="1" smtClean="0">
                <a:solidFill>
                  <a:srgbClr val="002060"/>
                </a:solidFill>
              </a:rPr>
              <a:t>Sv</a:t>
            </a:r>
            <a:r>
              <a:rPr lang="en-US" sz="1600" dirty="0" smtClean="0">
                <a:solidFill>
                  <a:srgbClr val="002060"/>
                </a:solidFill>
              </a:rPr>
              <a:t>/h</a:t>
            </a:r>
          </a:p>
          <a:p>
            <a:pPr marL="266700" lvl="1" indent="-180975"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Outside BM optics hutch: 0.025 </a:t>
            </a:r>
            <a:r>
              <a:rPr lang="en-US" sz="1600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sz="1600" dirty="0" err="1" smtClean="0">
                <a:solidFill>
                  <a:srgbClr val="002060"/>
                </a:solidFill>
              </a:rPr>
              <a:t>Sv</a:t>
            </a:r>
            <a:r>
              <a:rPr lang="en-US" sz="1600" dirty="0" smtClean="0">
                <a:solidFill>
                  <a:srgbClr val="002060"/>
                </a:solidFill>
              </a:rPr>
              <a:t>/h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pPr lvl="1" indent="-371475"/>
            <a:r>
              <a:rPr lang="en-US" sz="1600" dirty="0" smtClean="0">
                <a:solidFill>
                  <a:srgbClr val="002060"/>
                </a:solidFill>
                <a:sym typeface="Wingdings" pitchFamily="2" charset="2"/>
              </a:rPr>
              <a:t> 	Vacuum conditioning needs to be reassessed.</a:t>
            </a:r>
            <a:endParaRPr lang="en-GB" sz="1600" dirty="0">
              <a:solidFill>
                <a:srgbClr val="002060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 l="89606" t="37073" r="874" b="38789"/>
          <a:stretch>
            <a:fillRect/>
          </a:stretch>
        </p:blipFill>
        <p:spPr bwMode="auto">
          <a:xfrm>
            <a:off x="7812360" y="841276"/>
            <a:ext cx="1110981" cy="64807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447189" y="689270"/>
            <a:ext cx="2324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effective dose rate (</a:t>
            </a:r>
            <a:r>
              <a:rPr lang="en-US" sz="1400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sz="1400" dirty="0" err="1" smtClean="0">
                <a:solidFill>
                  <a:srgbClr val="002060"/>
                </a:solidFill>
              </a:rPr>
              <a:t>Sv</a:t>
            </a:r>
            <a:r>
              <a:rPr lang="en-US" sz="1400" dirty="0" smtClean="0">
                <a:solidFill>
                  <a:srgbClr val="002060"/>
                </a:solidFill>
              </a:rPr>
              <a:t>/h)</a:t>
            </a:r>
            <a:endParaRPr lang="en-GB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5_05_11_AERIAL_552.jpg"/>
          <p:cNvPicPr>
            <a:picLocks noChangeAspect="1"/>
          </p:cNvPicPr>
          <p:nvPr/>
        </p:nvPicPr>
        <p:blipFill>
          <a:blip r:embed="rId2" cstate="print"/>
          <a:srcRect t="13466"/>
          <a:stretch>
            <a:fillRect/>
          </a:stretch>
        </p:blipFill>
        <p:spPr>
          <a:xfrm>
            <a:off x="-108520" y="0"/>
            <a:ext cx="9838713" cy="5924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Many thanks for your attention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dirty="0" smtClean="0"/>
              <a:t>Page </a:t>
            </a:r>
            <a:fld id="{733122C9-A0B9-462F-8757-0847AD287B63}" type="slidenum">
              <a:rPr lang="en-US" noProof="0" smtClean="0"/>
              <a:pPr/>
              <a:t>33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ESRF: short introduction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20"/>
          <a:stretch/>
        </p:blipFill>
        <p:spPr>
          <a:xfrm>
            <a:off x="1115616" y="769268"/>
            <a:ext cx="7848872" cy="40543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768565" y="841276"/>
            <a:ext cx="3083355" cy="395417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18"/>
          <p:cNvSpPr>
            <a:spLocks noChangeArrowheads="1"/>
          </p:cNvSpPr>
          <p:nvPr/>
        </p:nvSpPr>
        <p:spPr bwMode="auto">
          <a:xfrm>
            <a:off x="899592" y="553244"/>
            <a:ext cx="3514718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 b="1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13 Member states:</a:t>
            </a:r>
            <a:endParaRPr lang="en-US" altLang="en-US" sz="9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France		27,5 %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Germany		   24 %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Italy		13,2 %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United Kingdom	10,5 %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Russia		     6 %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 err="1" smtClean="0">
                <a:solidFill>
                  <a:srgbClr val="132577"/>
                </a:solidFill>
                <a:latin typeface="+mn-lt"/>
              </a:rPr>
              <a:t>Benesync</a:t>
            </a: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	  	  5,8 %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(Belgium, The Netherlands)</a:t>
            </a:r>
            <a:endParaRPr lang="en-US" altLang="en-US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 err="1" smtClean="0">
                <a:solidFill>
                  <a:srgbClr val="132577"/>
                </a:solidFill>
                <a:latin typeface="+mn-lt"/>
              </a:rPr>
              <a:t>Nordsync</a:t>
            </a: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	  </a:t>
            </a:r>
            <a:r>
              <a:rPr lang="en-US" altLang="en-US" sz="1400" b="1" dirty="0" smtClean="0">
                <a:solidFill>
                  <a:schemeClr val="accent2"/>
                </a:solidFill>
                <a:latin typeface="+mn-lt"/>
              </a:rPr>
              <a:t>	     </a:t>
            </a: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5 %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(Denmark, Finland, Norway, Sweden)</a:t>
            </a:r>
            <a:endParaRPr lang="en-US" altLang="en-US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Spain		     4 %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Switzerland 	     4 %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 b="1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8 Associate countries: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2333625" algn="r"/>
              </a:tabLst>
            </a:pP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Israel	1,5 %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2333625" algn="r"/>
              </a:tabLst>
            </a:pP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Austria</a:t>
            </a:r>
            <a:r>
              <a:rPr lang="en-US" altLang="en-US" sz="1400" b="1" dirty="0" smtClean="0">
                <a:solidFill>
                  <a:schemeClr val="accent2"/>
                </a:solidFill>
                <a:latin typeface="+mn-lt"/>
              </a:rPr>
              <a:t>	</a:t>
            </a: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  1,3 %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2333625" algn="r"/>
              </a:tabLst>
            </a:pPr>
            <a:r>
              <a:rPr lang="en-US" altLang="en-US" sz="1400" b="1" dirty="0" err="1" smtClean="0">
                <a:solidFill>
                  <a:srgbClr val="132577"/>
                </a:solidFill>
                <a:latin typeface="+mn-lt"/>
              </a:rPr>
              <a:t>Centralsync</a:t>
            </a: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	  1,05 %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2333625" algn="r"/>
              </a:tabLst>
            </a:pPr>
            <a:r>
              <a:rPr lang="en-US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(Czech Republic, Hungary, Slovakia)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2333625" algn="r"/>
              </a:tabLst>
            </a:pP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Poland	      1 %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2333625" algn="r"/>
              </a:tabLst>
            </a:pP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Portugal	      1 %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2333625" algn="r"/>
              </a:tabLst>
            </a:pPr>
            <a:r>
              <a:rPr lang="en-US" altLang="en-US" sz="1400" b="1" dirty="0" smtClean="0">
                <a:solidFill>
                  <a:srgbClr val="132577"/>
                </a:solidFill>
                <a:latin typeface="+mn-lt"/>
              </a:rPr>
              <a:t>South Africa	   0,3 %</a:t>
            </a:r>
            <a:r>
              <a:rPr lang="en-US" altLang="en-US" sz="1400" b="1" dirty="0" smtClean="0">
                <a:latin typeface="+mn-lt"/>
              </a:rPr>
              <a:t>	</a:t>
            </a:r>
            <a:endParaRPr lang="en-US" altLang="en-US" sz="1400" b="1" dirty="0">
              <a:latin typeface="+mn-lt"/>
            </a:endParaRPr>
          </a:p>
        </p:txBody>
      </p:sp>
      <p:sp>
        <p:nvSpPr>
          <p:cNvPr id="48" name="Rectangle 47"/>
          <p:cNvSpPr/>
          <p:nvPr/>
        </p:nvSpPr>
        <p:spPr>
          <a:xfrm rot="5400000">
            <a:off x="2669605" y="1952163"/>
            <a:ext cx="17171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sz="800" b="1" dirty="0" smtClean="0">
                <a:solidFill>
                  <a:schemeClr val="bg1">
                    <a:lumMod val="75000"/>
                  </a:schemeClr>
                </a:solidFill>
              </a:rPr>
              <a:t>Contribution to the budget in %</a:t>
            </a:r>
            <a:endParaRPr lang="fr-FR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262269" y="4361997"/>
            <a:ext cx="5422299" cy="87176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200" b="1" dirty="0" smtClean="0">
                <a:solidFill>
                  <a:srgbClr val="132577"/>
                </a:solidFill>
              </a:rPr>
              <a:t>21 partner nations</a:t>
            </a:r>
          </a:p>
          <a:p>
            <a:r>
              <a:rPr lang="en-US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Annual budget: </a:t>
            </a:r>
            <a:r>
              <a:rPr lang="en-US" altLang="en-US" sz="1200" b="1" dirty="0" smtClean="0">
                <a:solidFill>
                  <a:srgbClr val="132577"/>
                </a:solidFill>
              </a:rPr>
              <a:t>100 million euros</a:t>
            </a:r>
          </a:p>
          <a:p>
            <a:r>
              <a:rPr lang="en-US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Members of staff: </a:t>
            </a:r>
            <a:r>
              <a:rPr lang="en-US" altLang="en-US" sz="1200" b="1" dirty="0" smtClean="0">
                <a:solidFill>
                  <a:srgbClr val="132577"/>
                </a:solidFill>
              </a:rPr>
              <a:t>630 of 40 different nationalities</a:t>
            </a:r>
          </a:p>
          <a:p>
            <a:r>
              <a:rPr lang="en-US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Legal status: </a:t>
            </a:r>
            <a:r>
              <a:rPr lang="en-US" altLang="en-US" sz="1200" b="1" dirty="0" smtClean="0">
                <a:solidFill>
                  <a:srgbClr val="132577"/>
                </a:solidFill>
              </a:rPr>
              <a:t>Private civil company subject to French law</a:t>
            </a:r>
            <a:endParaRPr lang="en-US" alt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 Radiation PROTECTION POLICY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b="50359"/>
          <a:stretch>
            <a:fillRect/>
          </a:stretch>
        </p:blipFill>
        <p:spPr bwMode="auto">
          <a:xfrm>
            <a:off x="-252536" y="1849388"/>
            <a:ext cx="4176465" cy="119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r="1725"/>
          <a:stretch>
            <a:fillRect/>
          </a:stretch>
        </p:blipFill>
        <p:spPr bwMode="auto">
          <a:xfrm>
            <a:off x="-252536" y="2961729"/>
            <a:ext cx="4104456" cy="240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792164"/>
            <a:ext cx="3708400" cy="849312"/>
          </a:xfrm>
          <a:prstGeom prst="rect">
            <a:avLst/>
          </a:prstGeom>
          <a:noFill/>
          <a:ln w="9525" algn="ctr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79512" y="697260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ALARA principle: nobody at ESRF should be considered as exposed worker.</a:t>
            </a:r>
          </a:p>
          <a:p>
            <a:r>
              <a:rPr lang="en-US" dirty="0" smtClean="0">
                <a:solidFill>
                  <a:srgbClr val="002060"/>
                </a:solidFill>
                <a:sym typeface="Wingdings" pitchFamily="2" charset="2"/>
              </a:rPr>
              <a:t> In all accessible areas during operation: guarantee non-exposure limit (1 </a:t>
            </a:r>
            <a:r>
              <a:rPr lang="en-US" dirty="0" err="1" smtClean="0">
                <a:solidFill>
                  <a:srgbClr val="002060"/>
                </a:solidFill>
                <a:sym typeface="Wingdings" pitchFamily="2" charset="2"/>
              </a:rPr>
              <a:t>mSv</a:t>
            </a:r>
            <a:r>
              <a:rPr lang="en-US" dirty="0" smtClean="0">
                <a:solidFill>
                  <a:srgbClr val="002060"/>
                </a:solidFill>
                <a:sym typeface="Wingdings" pitchFamily="2" charset="2"/>
              </a:rPr>
              <a:t>/y)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2770391"/>
            <a:ext cx="522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2060"/>
                </a:solidFill>
              </a:rPr>
              <a:t>Guaranteed by:</a:t>
            </a:r>
          </a:p>
          <a:p>
            <a:pPr lvl="1" indent="-276225"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Shielding</a:t>
            </a:r>
          </a:p>
          <a:p>
            <a:pPr lvl="1" indent="-276225"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Personnel Safety Systems</a:t>
            </a:r>
          </a:p>
          <a:p>
            <a:pPr lvl="1" indent="-276225"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Interlocked radiation monitors:</a:t>
            </a:r>
          </a:p>
          <a:p>
            <a:pPr lvl="2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64 neutron monitors on storage ring roof</a:t>
            </a:r>
          </a:p>
          <a:p>
            <a:pPr lvl="2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1 </a:t>
            </a:r>
            <a:r>
              <a:rPr lang="en-US" dirty="0" err="1" smtClean="0">
                <a:solidFill>
                  <a:srgbClr val="002060"/>
                </a:solidFill>
              </a:rPr>
              <a:t>ionisation</a:t>
            </a:r>
            <a:r>
              <a:rPr lang="en-US" dirty="0" smtClean="0">
                <a:solidFill>
                  <a:srgbClr val="002060"/>
                </a:solidFill>
              </a:rPr>
              <a:t> chamber per optics hutch</a:t>
            </a:r>
            <a:endParaRPr lang="en-GB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 UPGRADE: EXTREMELY BRILLIANT SOURCE PROJECT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t="16011" b="-532"/>
          <a:stretch>
            <a:fillRect/>
          </a:stretch>
        </p:blipFill>
        <p:spPr bwMode="auto">
          <a:xfrm>
            <a:off x="0" y="644302"/>
            <a:ext cx="91440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07604" y="2569468"/>
          <a:ext cx="7848872" cy="3061318"/>
        </p:xfrm>
        <a:graphic>
          <a:graphicData uri="http://schemas.openxmlformats.org/drawingml/2006/table">
            <a:tbl>
              <a:tblPr/>
              <a:tblGrid>
                <a:gridCol w="3028749"/>
                <a:gridCol w="2586711"/>
                <a:gridCol w="2233412"/>
              </a:tblGrid>
              <a:tr h="235486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Parameter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Existing Lattice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New Lattice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86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Energy, </a:t>
                      </a:r>
                      <a:r>
                        <a:rPr lang="en-GB" sz="1000" i="1" dirty="0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 [</a:t>
                      </a:r>
                      <a:r>
                        <a:rPr lang="en-GB" sz="1000" dirty="0" err="1">
                          <a:latin typeface="Times New Roman"/>
                          <a:ea typeface="Times New Roman"/>
                          <a:cs typeface="Times New Roman"/>
                        </a:rPr>
                        <a:t>GeV</a:t>
                      </a: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]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>
                          <a:latin typeface="Times New Roman"/>
                          <a:ea typeface="Times New Roman"/>
                          <a:cs typeface="Times New Roman"/>
                        </a:rPr>
                        <a:t>6.04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>
                          <a:latin typeface="Times New Roman"/>
                          <a:ea typeface="Times New Roman"/>
                          <a:cs typeface="Times New Roman"/>
                        </a:rPr>
                        <a:t>6.04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86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Circumference, </a:t>
                      </a:r>
                      <a:r>
                        <a:rPr lang="en-GB" sz="1000" i="1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 [m]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>
                          <a:latin typeface="Times New Roman"/>
                          <a:ea typeface="Times New Roman"/>
                          <a:cs typeface="Times New Roman"/>
                        </a:rPr>
                        <a:t>844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>
                          <a:latin typeface="Times New Roman"/>
                          <a:ea typeface="Times New Roman"/>
                          <a:cs typeface="Times New Roman"/>
                        </a:rPr>
                        <a:t>844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86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RF frequency, </a:t>
                      </a:r>
                      <a:r>
                        <a:rPr lang="en-GB" sz="1000" i="1" dirty="0" err="1">
                          <a:latin typeface="Times New Roman"/>
                          <a:ea typeface="Times New Roman"/>
                          <a:cs typeface="Times New Roman"/>
                        </a:rPr>
                        <a:t>fRF</a:t>
                      </a: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 [MHz]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>
                          <a:latin typeface="Times New Roman"/>
                          <a:ea typeface="Times New Roman"/>
                          <a:cs typeface="Times New Roman"/>
                        </a:rPr>
                        <a:t>352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>
                          <a:latin typeface="Times New Roman"/>
                          <a:ea typeface="Times New Roman"/>
                          <a:cs typeface="Times New Roman"/>
                        </a:rPr>
                        <a:t>352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86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Beam current [</a:t>
                      </a:r>
                      <a:r>
                        <a:rPr lang="en-GB" sz="1000" dirty="0" err="1">
                          <a:latin typeface="Times New Roman"/>
                          <a:ea typeface="Times New Roman"/>
                          <a:cs typeface="Times New Roman"/>
                        </a:rPr>
                        <a:t>mA</a:t>
                      </a: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]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86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Horizontal Emittance [pm ·</a:t>
                      </a:r>
                      <a:r>
                        <a:rPr lang="en-GB" sz="1000" dirty="0" err="1">
                          <a:latin typeface="Times New Roman"/>
                          <a:ea typeface="Times New Roman"/>
                          <a:cs typeface="Times New Roman"/>
                        </a:rPr>
                        <a:t>rad</a:t>
                      </a: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]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100" b="1" dirty="0">
                          <a:latin typeface="Times New Roman"/>
                          <a:ea typeface="Times New Roman"/>
                          <a:cs typeface="Times New Roman"/>
                        </a:rPr>
                        <a:t>4000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100" b="1" dirty="0">
                          <a:latin typeface="Times New Roman"/>
                          <a:ea typeface="Times New Roman"/>
                          <a:cs typeface="Times New Roman"/>
                        </a:rPr>
                        <a:t>150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86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>
                          <a:latin typeface="Times New Roman"/>
                          <a:ea typeface="Times New Roman"/>
                          <a:cs typeface="Times New Roman"/>
                        </a:rPr>
                        <a:t>Vertical Emittance [pm ·rad]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972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Beta at ID </a:t>
                      </a:r>
                      <a:r>
                        <a:rPr lang="en-GB" sz="1000" dirty="0" err="1">
                          <a:latin typeface="Times New Roman"/>
                          <a:ea typeface="Times New Roman"/>
                          <a:cs typeface="Times New Roman"/>
                        </a:rPr>
                        <a:t>center</a:t>
                      </a: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GB" sz="1000" dirty="0" err="1">
                          <a:latin typeface="Times New Roman"/>
                          <a:ea typeface="Times New Roman"/>
                          <a:cs typeface="Times New Roman"/>
                        </a:rPr>
                        <a:t>β</a:t>
                      </a:r>
                      <a:r>
                        <a:rPr lang="en-GB" sz="1000" i="1" dirty="0" err="1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 , </a:t>
                      </a:r>
                      <a:r>
                        <a:rPr lang="en-GB" sz="1000" dirty="0" err="1">
                          <a:latin typeface="Times New Roman"/>
                          <a:ea typeface="Times New Roman"/>
                          <a:cs typeface="Times New Roman"/>
                        </a:rPr>
                        <a:t>β</a:t>
                      </a:r>
                      <a:r>
                        <a:rPr lang="en-GB" sz="1000" i="1" dirty="0" err="1"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 [m]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37.6 , 3.0 (high β)</a:t>
                      </a:r>
                      <a:b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 0.35 , 3.0 (low β)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>
                          <a:latin typeface="Times New Roman"/>
                          <a:ea typeface="Times New Roman"/>
                          <a:cs typeface="Times New Roman"/>
                        </a:rPr>
                        <a:t>3.6 , 3.6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972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>
                          <a:latin typeface="Times New Roman"/>
                          <a:ea typeface="Times New Roman"/>
                          <a:cs typeface="Times New Roman"/>
                        </a:rPr>
                        <a:t>Beam size at ID center, σ</a:t>
                      </a:r>
                      <a:r>
                        <a:rPr lang="en-GB" sz="1000" i="1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GB" sz="1000">
                          <a:latin typeface="Times New Roman"/>
                          <a:ea typeface="Times New Roman"/>
                          <a:cs typeface="Times New Roman"/>
                        </a:rPr>
                        <a:t> , σ</a:t>
                      </a:r>
                      <a:r>
                        <a:rPr lang="en-GB" sz="1000" i="1"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en-GB" sz="1000">
                          <a:latin typeface="Times New Roman"/>
                          <a:ea typeface="Times New Roman"/>
                          <a:cs typeface="Times New Roman"/>
                        </a:rPr>
                        <a:t> [μm]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413 , 3.9 (high β)</a:t>
                      </a:r>
                      <a:b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 50 , 3.9 (low β)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>
                          <a:latin typeface="Times New Roman"/>
                          <a:ea typeface="Times New Roman"/>
                          <a:cs typeface="Times New Roman"/>
                        </a:rPr>
                        <a:t>24 , 3.3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972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Beam div. at ID </a:t>
                      </a:r>
                      <a:r>
                        <a:rPr lang="en-GB" sz="1000" dirty="0" err="1">
                          <a:latin typeface="Times New Roman"/>
                          <a:ea typeface="Times New Roman"/>
                          <a:cs typeface="Times New Roman"/>
                        </a:rPr>
                        <a:t>center</a:t>
                      </a: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GB" sz="1000" dirty="0" err="1">
                          <a:latin typeface="Times New Roman"/>
                          <a:ea typeface="Times New Roman"/>
                          <a:cs typeface="Times New Roman"/>
                        </a:rPr>
                        <a:t>σ</a:t>
                      </a:r>
                      <a:r>
                        <a:rPr lang="en-GB" sz="1000" i="1" dirty="0" err="1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GB" sz="1000" i="1" dirty="0">
                          <a:latin typeface="Times New Roman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 , </a:t>
                      </a:r>
                      <a:r>
                        <a:rPr lang="en-GB" sz="1000" dirty="0" err="1">
                          <a:latin typeface="Times New Roman"/>
                          <a:ea typeface="Times New Roman"/>
                          <a:cs typeface="Times New Roman"/>
                        </a:rPr>
                        <a:t>σ</a:t>
                      </a:r>
                      <a:r>
                        <a:rPr lang="en-GB" sz="1000" i="1" dirty="0" err="1"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en-GB" sz="1000" i="1" dirty="0">
                          <a:latin typeface="Times New Roman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 [</a:t>
                      </a:r>
                      <a:r>
                        <a:rPr lang="en-GB" sz="1000" dirty="0" err="1">
                          <a:latin typeface="Times New Roman"/>
                          <a:ea typeface="Times New Roman"/>
                          <a:cs typeface="Times New Roman"/>
                        </a:rPr>
                        <a:t>μrad</a:t>
                      </a: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]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10 , 1.3 (high β)</a:t>
                      </a:r>
                      <a:b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107, 1.3 (low β)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  <a:tabLst>
                          <a:tab pos="2426970" algn="l"/>
                        </a:tabLst>
                      </a:pPr>
                      <a: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  <a:t>6.4 , 0.91</a:t>
                      </a:r>
                      <a:br>
                        <a:rPr lang="en-GB" sz="10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lang="en-GB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895474" y="3764128"/>
            <a:ext cx="352839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 UPGRADE: EXTREMELY BRILLIANT SOURCE PROJECT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t="16011" b="-532"/>
          <a:stretch>
            <a:fillRect/>
          </a:stretch>
        </p:blipFill>
        <p:spPr bwMode="auto">
          <a:xfrm>
            <a:off x="0" y="644302"/>
            <a:ext cx="91440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488" y="3289548"/>
            <a:ext cx="8930008" cy="160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/>
        </p:nvCxnSpPr>
        <p:spPr>
          <a:xfrm>
            <a:off x="2822542" y="3395878"/>
            <a:ext cx="0" cy="1440160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23981" y="4780450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now</a:t>
            </a:r>
            <a:endParaRPr lang="en-GB" sz="1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Decommissioning of the existing storage 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t="16011" b="-532"/>
          <a:stretch>
            <a:fillRect/>
          </a:stretch>
        </p:blipFill>
        <p:spPr bwMode="auto">
          <a:xfrm>
            <a:off x="0" y="644302"/>
            <a:ext cx="91440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51520" y="3217540"/>
          <a:ext cx="8640959" cy="1419695"/>
        </p:xfrm>
        <a:graphic>
          <a:graphicData uri="http://schemas.openxmlformats.org/drawingml/2006/table">
            <a:tbl>
              <a:tblPr/>
              <a:tblGrid>
                <a:gridCol w="1656184"/>
                <a:gridCol w="594878"/>
                <a:gridCol w="1709378"/>
                <a:gridCol w="541684"/>
                <a:gridCol w="1351913"/>
                <a:gridCol w="1216423"/>
                <a:gridCol w="1570499"/>
              </a:tblGrid>
              <a:tr h="26756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magnets</a:t>
                      </a:r>
                      <a:endParaRPr lang="en-GB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511,360 kg iron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cables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186 km</a:t>
                      </a:r>
                      <a:endParaRPr lang="en-GB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7567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82,240 kg copper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0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cable trays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 km</a:t>
                      </a:r>
                      <a:endParaRPr lang="en-GB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650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vacuum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vessels</a:t>
                      </a:r>
                      <a:endParaRPr lang="en-GB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9,600 kg stainless steel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7567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800 kg aluminum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160 supports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Decommissioning of the existing storage 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9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DOE Accelerator Safety Workshop, Fermilab 20 - 20 September 2016 - EBS project ESRF  - Paul Berkvens</a:t>
            </a:r>
            <a:endParaRPr lang="en-US" dirty="0"/>
          </a:p>
        </p:txBody>
      </p:sp>
      <p:grpSp>
        <p:nvGrpSpPr>
          <p:cNvPr id="9" name="Group 32"/>
          <p:cNvGrpSpPr/>
          <p:nvPr/>
        </p:nvGrpSpPr>
        <p:grpSpPr>
          <a:xfrm>
            <a:off x="4178052" y="3505572"/>
            <a:ext cx="4980236" cy="1788219"/>
            <a:chOff x="100013" y="1357313"/>
            <a:chExt cx="9020175" cy="33147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C5BD9E"/>
                </a:clrFrom>
                <a:clrTo>
                  <a:srgbClr val="C5BD9E">
                    <a:alpha val="0"/>
                  </a:srgbClr>
                </a:clrTo>
              </a:clrChange>
            </a:blip>
            <a:srcRect l="20124" t="25187" r="636" b="40593"/>
            <a:stretch>
              <a:fillRect/>
            </a:stretch>
          </p:blipFill>
          <p:spPr bwMode="auto">
            <a:xfrm>
              <a:off x="179512" y="1723869"/>
              <a:ext cx="8875998" cy="2395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reeform 11"/>
            <p:cNvSpPr/>
            <p:nvPr/>
          </p:nvSpPr>
          <p:spPr>
            <a:xfrm>
              <a:off x="179510" y="1727847"/>
              <a:ext cx="4392489" cy="1080120"/>
            </a:xfrm>
            <a:custGeom>
              <a:avLst/>
              <a:gdLst>
                <a:gd name="connsiteX0" fmla="*/ 6191250 w 6191250"/>
                <a:gd name="connsiteY0" fmla="*/ 171450 h 1962150"/>
                <a:gd name="connsiteX1" fmla="*/ 6191250 w 6191250"/>
                <a:gd name="connsiteY1" fmla="*/ 171450 h 1962150"/>
                <a:gd name="connsiteX2" fmla="*/ 6162675 w 6191250"/>
                <a:gd name="connsiteY2" fmla="*/ 247650 h 1962150"/>
                <a:gd name="connsiteX3" fmla="*/ 6057900 w 6191250"/>
                <a:gd name="connsiteY3" fmla="*/ 361950 h 1962150"/>
                <a:gd name="connsiteX4" fmla="*/ 6000750 w 6191250"/>
                <a:gd name="connsiteY4" fmla="*/ 409575 h 1962150"/>
                <a:gd name="connsiteX5" fmla="*/ 0 w 6191250"/>
                <a:gd name="connsiteY5" fmla="*/ 1962150 h 1962150"/>
                <a:gd name="connsiteX6" fmla="*/ 228600 w 6191250"/>
                <a:gd name="connsiteY6" fmla="*/ 0 h 1962150"/>
                <a:gd name="connsiteX7" fmla="*/ 6191250 w 6191250"/>
                <a:gd name="connsiteY7" fmla="*/ 171450 h 1962150"/>
                <a:gd name="connsiteX0" fmla="*/ 5962650 w 5962650"/>
                <a:gd name="connsiteY0" fmla="*/ 171450 h 1728192"/>
                <a:gd name="connsiteX1" fmla="*/ 5962650 w 5962650"/>
                <a:gd name="connsiteY1" fmla="*/ 171450 h 1728192"/>
                <a:gd name="connsiteX2" fmla="*/ 5934075 w 5962650"/>
                <a:gd name="connsiteY2" fmla="*/ 247650 h 1728192"/>
                <a:gd name="connsiteX3" fmla="*/ 5829300 w 5962650"/>
                <a:gd name="connsiteY3" fmla="*/ 361950 h 1728192"/>
                <a:gd name="connsiteX4" fmla="*/ 5772150 w 5962650"/>
                <a:gd name="connsiteY4" fmla="*/ 409575 h 1728192"/>
                <a:gd name="connsiteX5" fmla="*/ 635496 w 5962650"/>
                <a:gd name="connsiteY5" fmla="*/ 1728192 h 1728192"/>
                <a:gd name="connsiteX6" fmla="*/ 0 w 5962650"/>
                <a:gd name="connsiteY6" fmla="*/ 0 h 1728192"/>
                <a:gd name="connsiteX7" fmla="*/ 5962650 w 5962650"/>
                <a:gd name="connsiteY7" fmla="*/ 171450 h 1728192"/>
                <a:gd name="connsiteX0" fmla="*/ 5327154 w 5327154"/>
                <a:gd name="connsiteY0" fmla="*/ 0 h 1556742"/>
                <a:gd name="connsiteX1" fmla="*/ 5327154 w 5327154"/>
                <a:gd name="connsiteY1" fmla="*/ 0 h 1556742"/>
                <a:gd name="connsiteX2" fmla="*/ 5298579 w 5327154"/>
                <a:gd name="connsiteY2" fmla="*/ 76200 h 1556742"/>
                <a:gd name="connsiteX3" fmla="*/ 5193804 w 5327154"/>
                <a:gd name="connsiteY3" fmla="*/ 190500 h 1556742"/>
                <a:gd name="connsiteX4" fmla="*/ 5136654 w 5327154"/>
                <a:gd name="connsiteY4" fmla="*/ 238125 h 1556742"/>
                <a:gd name="connsiteX5" fmla="*/ 0 w 5327154"/>
                <a:gd name="connsiteY5" fmla="*/ 1556742 h 1556742"/>
                <a:gd name="connsiteX6" fmla="*/ 0 w 5327154"/>
                <a:gd name="connsiteY6" fmla="*/ 476622 h 1556742"/>
                <a:gd name="connsiteX7" fmla="*/ 5327154 w 5327154"/>
                <a:gd name="connsiteY7" fmla="*/ 0 h 1556742"/>
                <a:gd name="connsiteX0" fmla="*/ 0 w 5327154"/>
                <a:gd name="connsiteY0" fmla="*/ 476622 h 1556742"/>
                <a:gd name="connsiteX1" fmla="*/ 5327154 w 5327154"/>
                <a:gd name="connsiteY1" fmla="*/ 0 h 1556742"/>
                <a:gd name="connsiteX2" fmla="*/ 5298579 w 5327154"/>
                <a:gd name="connsiteY2" fmla="*/ 76200 h 1556742"/>
                <a:gd name="connsiteX3" fmla="*/ 5193804 w 5327154"/>
                <a:gd name="connsiteY3" fmla="*/ 190500 h 1556742"/>
                <a:gd name="connsiteX4" fmla="*/ 5136654 w 5327154"/>
                <a:gd name="connsiteY4" fmla="*/ 238125 h 1556742"/>
                <a:gd name="connsiteX5" fmla="*/ 0 w 5327154"/>
                <a:gd name="connsiteY5" fmla="*/ 1556742 h 1556742"/>
                <a:gd name="connsiteX6" fmla="*/ 0 w 5327154"/>
                <a:gd name="connsiteY6" fmla="*/ 476622 h 1556742"/>
                <a:gd name="connsiteX0" fmla="*/ 0 w 5298579"/>
                <a:gd name="connsiteY0" fmla="*/ 400422 h 1480542"/>
                <a:gd name="connsiteX1" fmla="*/ 5298579 w 5298579"/>
                <a:gd name="connsiteY1" fmla="*/ 0 h 1480542"/>
                <a:gd name="connsiteX2" fmla="*/ 5193804 w 5298579"/>
                <a:gd name="connsiteY2" fmla="*/ 114300 h 1480542"/>
                <a:gd name="connsiteX3" fmla="*/ 5136654 w 5298579"/>
                <a:gd name="connsiteY3" fmla="*/ 161925 h 1480542"/>
                <a:gd name="connsiteX4" fmla="*/ 0 w 5298579"/>
                <a:gd name="connsiteY4" fmla="*/ 1480542 h 1480542"/>
                <a:gd name="connsiteX5" fmla="*/ 0 w 5298579"/>
                <a:gd name="connsiteY5" fmla="*/ 400422 h 1480542"/>
                <a:gd name="connsiteX0" fmla="*/ 0 w 5193804"/>
                <a:gd name="connsiteY0" fmla="*/ 286122 h 1366242"/>
                <a:gd name="connsiteX1" fmla="*/ 5193804 w 5193804"/>
                <a:gd name="connsiteY1" fmla="*/ 0 h 1366242"/>
                <a:gd name="connsiteX2" fmla="*/ 5136654 w 5193804"/>
                <a:gd name="connsiteY2" fmla="*/ 47625 h 1366242"/>
                <a:gd name="connsiteX3" fmla="*/ 0 w 5193804"/>
                <a:gd name="connsiteY3" fmla="*/ 1366242 h 1366242"/>
                <a:gd name="connsiteX4" fmla="*/ 0 w 5193804"/>
                <a:gd name="connsiteY4" fmla="*/ 286122 h 1366242"/>
                <a:gd name="connsiteX0" fmla="*/ 0 w 5136654"/>
                <a:gd name="connsiteY0" fmla="*/ 238497 h 1318617"/>
                <a:gd name="connsiteX1" fmla="*/ 5136654 w 5136654"/>
                <a:gd name="connsiteY1" fmla="*/ 0 h 1318617"/>
                <a:gd name="connsiteX2" fmla="*/ 0 w 5136654"/>
                <a:gd name="connsiteY2" fmla="*/ 1318617 h 1318617"/>
                <a:gd name="connsiteX3" fmla="*/ 0 w 5136654"/>
                <a:gd name="connsiteY3" fmla="*/ 238497 h 1318617"/>
                <a:gd name="connsiteX0" fmla="*/ 0 w 4392489"/>
                <a:gd name="connsiteY0" fmla="*/ 0 h 1080120"/>
                <a:gd name="connsiteX1" fmla="*/ 4392489 w 4392489"/>
                <a:gd name="connsiteY1" fmla="*/ 0 h 1080120"/>
                <a:gd name="connsiteX2" fmla="*/ 0 w 4392489"/>
                <a:gd name="connsiteY2" fmla="*/ 1080120 h 1080120"/>
                <a:gd name="connsiteX3" fmla="*/ 0 w 4392489"/>
                <a:gd name="connsiteY3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2489" h="1080120">
                  <a:moveTo>
                    <a:pt x="0" y="0"/>
                  </a:moveTo>
                  <a:lnTo>
                    <a:pt x="4392489" y="0"/>
                  </a:lnTo>
                  <a:lnTo>
                    <a:pt x="0" y="1080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C5BD9E"/>
                </a:clrFrom>
                <a:clrTo>
                  <a:srgbClr val="C5BD9E">
                    <a:alpha val="0"/>
                  </a:srgbClr>
                </a:clrTo>
              </a:clrChange>
            </a:blip>
            <a:srcRect l="71043" t="49544" r="11091" b="44285"/>
            <a:stretch>
              <a:fillRect/>
            </a:stretch>
          </p:blipFill>
          <p:spPr bwMode="auto">
            <a:xfrm>
              <a:off x="179512" y="1946812"/>
              <a:ext cx="2001234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C5BD9E"/>
                </a:clrFrom>
                <a:clrTo>
                  <a:srgbClr val="C5BD9E">
                    <a:alpha val="0"/>
                  </a:srgbClr>
                </a:clrTo>
              </a:clrChange>
            </a:blip>
            <a:srcRect l="66409" t="46458" r="11091" b="44285"/>
            <a:stretch>
              <a:fillRect/>
            </a:stretch>
          </p:blipFill>
          <p:spPr bwMode="auto">
            <a:xfrm>
              <a:off x="2048778" y="1715798"/>
              <a:ext cx="2520280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C5BD9E"/>
                </a:clrFrom>
                <a:clrTo>
                  <a:srgbClr val="C5BD9E">
                    <a:alpha val="0"/>
                  </a:srgbClr>
                </a:clrTo>
              </a:clrChange>
            </a:blip>
            <a:srcRect l="71712" t="50102" r="11091" b="44285"/>
            <a:stretch>
              <a:fillRect/>
            </a:stretch>
          </p:blipFill>
          <p:spPr bwMode="auto">
            <a:xfrm>
              <a:off x="251520" y="2564904"/>
              <a:ext cx="1926284" cy="392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C5BD9E"/>
                </a:clrFrom>
                <a:clrTo>
                  <a:srgbClr val="C5BD9E">
                    <a:alpha val="0"/>
                  </a:srgbClr>
                </a:clrTo>
              </a:clrChange>
            </a:blip>
            <a:srcRect l="71043" t="49544" r="11091" b="44285"/>
            <a:stretch>
              <a:fillRect/>
            </a:stretch>
          </p:blipFill>
          <p:spPr bwMode="auto">
            <a:xfrm>
              <a:off x="179512" y="2231902"/>
              <a:ext cx="2001234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C5BD9E"/>
                </a:clrFrom>
                <a:clrTo>
                  <a:srgbClr val="C5BD9E">
                    <a:alpha val="0"/>
                  </a:srgbClr>
                </a:clrTo>
              </a:clrChange>
            </a:blip>
            <a:srcRect l="71043" t="51471" r="11091" b="44285"/>
            <a:stretch>
              <a:fillRect/>
            </a:stretch>
          </p:blipFill>
          <p:spPr bwMode="auto">
            <a:xfrm>
              <a:off x="179512" y="1772816"/>
              <a:ext cx="2001234" cy="297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8601506" y="4005064"/>
              <a:ext cx="46754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00013" y="2624138"/>
              <a:ext cx="5062537" cy="2047875"/>
            </a:xfrm>
            <a:custGeom>
              <a:avLst/>
              <a:gdLst>
                <a:gd name="connsiteX0" fmla="*/ 695325 w 5062537"/>
                <a:gd name="connsiteY0" fmla="*/ 2047875 h 2047875"/>
                <a:gd name="connsiteX1" fmla="*/ 57150 w 5062537"/>
                <a:gd name="connsiteY1" fmla="*/ 2019300 h 2047875"/>
                <a:gd name="connsiteX2" fmla="*/ 33337 w 5062537"/>
                <a:gd name="connsiteY2" fmla="*/ 1962150 h 2047875"/>
                <a:gd name="connsiteX3" fmla="*/ 19050 w 5062537"/>
                <a:gd name="connsiteY3" fmla="*/ 1905000 h 2047875"/>
                <a:gd name="connsiteX4" fmla="*/ 0 w 5062537"/>
                <a:gd name="connsiteY4" fmla="*/ 42862 h 2047875"/>
                <a:gd name="connsiteX5" fmla="*/ 3795712 w 5062537"/>
                <a:gd name="connsiteY5" fmla="*/ 0 h 2047875"/>
                <a:gd name="connsiteX6" fmla="*/ 3871912 w 5062537"/>
                <a:gd name="connsiteY6" fmla="*/ 409575 h 2047875"/>
                <a:gd name="connsiteX7" fmla="*/ 3800475 w 5062537"/>
                <a:gd name="connsiteY7" fmla="*/ 400050 h 2047875"/>
                <a:gd name="connsiteX8" fmla="*/ 3738562 w 5062537"/>
                <a:gd name="connsiteY8" fmla="*/ 390525 h 2047875"/>
                <a:gd name="connsiteX9" fmla="*/ 3705225 w 5062537"/>
                <a:gd name="connsiteY9" fmla="*/ 371475 h 2047875"/>
                <a:gd name="connsiteX10" fmla="*/ 3490912 w 5062537"/>
                <a:gd name="connsiteY10" fmla="*/ 385762 h 2047875"/>
                <a:gd name="connsiteX11" fmla="*/ 3438525 w 5062537"/>
                <a:gd name="connsiteY11" fmla="*/ 438150 h 2047875"/>
                <a:gd name="connsiteX12" fmla="*/ 3171825 w 5062537"/>
                <a:gd name="connsiteY12" fmla="*/ 419100 h 2047875"/>
                <a:gd name="connsiteX13" fmla="*/ 2981325 w 5062537"/>
                <a:gd name="connsiteY13" fmla="*/ 438150 h 2047875"/>
                <a:gd name="connsiteX14" fmla="*/ 2876550 w 5062537"/>
                <a:gd name="connsiteY14" fmla="*/ 471487 h 2047875"/>
                <a:gd name="connsiteX15" fmla="*/ 2838450 w 5062537"/>
                <a:gd name="connsiteY15" fmla="*/ 581025 h 2047875"/>
                <a:gd name="connsiteX16" fmla="*/ 2757487 w 5062537"/>
                <a:gd name="connsiteY16" fmla="*/ 438150 h 2047875"/>
                <a:gd name="connsiteX17" fmla="*/ 2566987 w 5062537"/>
                <a:gd name="connsiteY17" fmla="*/ 438150 h 2047875"/>
                <a:gd name="connsiteX18" fmla="*/ 2538412 w 5062537"/>
                <a:gd name="connsiteY18" fmla="*/ 514350 h 2047875"/>
                <a:gd name="connsiteX19" fmla="*/ 2233612 w 5062537"/>
                <a:gd name="connsiteY19" fmla="*/ 528637 h 2047875"/>
                <a:gd name="connsiteX20" fmla="*/ 2005012 w 5062537"/>
                <a:gd name="connsiteY20" fmla="*/ 500062 h 2047875"/>
                <a:gd name="connsiteX21" fmla="*/ 1928812 w 5062537"/>
                <a:gd name="connsiteY21" fmla="*/ 581025 h 2047875"/>
                <a:gd name="connsiteX22" fmla="*/ 1814512 w 5062537"/>
                <a:gd name="connsiteY22" fmla="*/ 500062 h 2047875"/>
                <a:gd name="connsiteX23" fmla="*/ 1733550 w 5062537"/>
                <a:gd name="connsiteY23" fmla="*/ 442912 h 2047875"/>
                <a:gd name="connsiteX24" fmla="*/ 1652587 w 5062537"/>
                <a:gd name="connsiteY24" fmla="*/ 466725 h 2047875"/>
                <a:gd name="connsiteX25" fmla="*/ 1690687 w 5062537"/>
                <a:gd name="connsiteY25" fmla="*/ 666750 h 2047875"/>
                <a:gd name="connsiteX26" fmla="*/ 1690687 w 5062537"/>
                <a:gd name="connsiteY26" fmla="*/ 666750 h 2047875"/>
                <a:gd name="connsiteX27" fmla="*/ 1624012 w 5062537"/>
                <a:gd name="connsiteY27" fmla="*/ 666750 h 2047875"/>
                <a:gd name="connsiteX28" fmla="*/ 1581150 w 5062537"/>
                <a:gd name="connsiteY28" fmla="*/ 466725 h 2047875"/>
                <a:gd name="connsiteX29" fmla="*/ 1504950 w 5062537"/>
                <a:gd name="connsiteY29" fmla="*/ 390525 h 2047875"/>
                <a:gd name="connsiteX30" fmla="*/ 1381125 w 5062537"/>
                <a:gd name="connsiteY30" fmla="*/ 404812 h 2047875"/>
                <a:gd name="connsiteX31" fmla="*/ 1338262 w 5062537"/>
                <a:gd name="connsiteY31" fmla="*/ 495300 h 2047875"/>
                <a:gd name="connsiteX32" fmla="*/ 1252537 w 5062537"/>
                <a:gd name="connsiteY32" fmla="*/ 423862 h 2047875"/>
                <a:gd name="connsiteX33" fmla="*/ 1123950 w 5062537"/>
                <a:gd name="connsiteY33" fmla="*/ 404812 h 2047875"/>
                <a:gd name="connsiteX34" fmla="*/ 1042987 w 5062537"/>
                <a:gd name="connsiteY34" fmla="*/ 528637 h 2047875"/>
                <a:gd name="connsiteX35" fmla="*/ 971550 w 5062537"/>
                <a:gd name="connsiteY35" fmla="*/ 414337 h 2047875"/>
                <a:gd name="connsiteX36" fmla="*/ 738187 w 5062537"/>
                <a:gd name="connsiteY36" fmla="*/ 500062 h 2047875"/>
                <a:gd name="connsiteX37" fmla="*/ 633412 w 5062537"/>
                <a:gd name="connsiteY37" fmla="*/ 538162 h 2047875"/>
                <a:gd name="connsiteX38" fmla="*/ 485775 w 5062537"/>
                <a:gd name="connsiteY38" fmla="*/ 504825 h 2047875"/>
                <a:gd name="connsiteX39" fmla="*/ 438150 w 5062537"/>
                <a:gd name="connsiteY39" fmla="*/ 614362 h 2047875"/>
                <a:gd name="connsiteX40" fmla="*/ 342900 w 5062537"/>
                <a:gd name="connsiteY40" fmla="*/ 519112 h 2047875"/>
                <a:gd name="connsiteX41" fmla="*/ 223837 w 5062537"/>
                <a:gd name="connsiteY41" fmla="*/ 523875 h 2047875"/>
                <a:gd name="connsiteX42" fmla="*/ 171450 w 5062537"/>
                <a:gd name="connsiteY42" fmla="*/ 738187 h 2047875"/>
                <a:gd name="connsiteX43" fmla="*/ 133350 w 5062537"/>
                <a:gd name="connsiteY43" fmla="*/ 857250 h 2047875"/>
                <a:gd name="connsiteX44" fmla="*/ 76200 w 5062537"/>
                <a:gd name="connsiteY44" fmla="*/ 828675 h 2047875"/>
                <a:gd name="connsiteX45" fmla="*/ 47625 w 5062537"/>
                <a:gd name="connsiteY45" fmla="*/ 990600 h 2047875"/>
                <a:gd name="connsiteX46" fmla="*/ 66675 w 5062537"/>
                <a:gd name="connsiteY46" fmla="*/ 1223962 h 2047875"/>
                <a:gd name="connsiteX47" fmla="*/ 314325 w 5062537"/>
                <a:gd name="connsiteY47" fmla="*/ 1285875 h 2047875"/>
                <a:gd name="connsiteX48" fmla="*/ 1352550 w 5062537"/>
                <a:gd name="connsiteY48" fmla="*/ 1176337 h 2047875"/>
                <a:gd name="connsiteX49" fmla="*/ 1419225 w 5062537"/>
                <a:gd name="connsiteY49" fmla="*/ 1195387 h 2047875"/>
                <a:gd name="connsiteX50" fmla="*/ 1423987 w 5062537"/>
                <a:gd name="connsiteY50" fmla="*/ 1319212 h 2047875"/>
                <a:gd name="connsiteX51" fmla="*/ 1381125 w 5062537"/>
                <a:gd name="connsiteY51" fmla="*/ 1571625 h 2047875"/>
                <a:gd name="connsiteX52" fmla="*/ 1876425 w 5062537"/>
                <a:gd name="connsiteY52" fmla="*/ 1609725 h 2047875"/>
                <a:gd name="connsiteX53" fmla="*/ 1914525 w 5062537"/>
                <a:gd name="connsiteY53" fmla="*/ 1328737 h 2047875"/>
                <a:gd name="connsiteX54" fmla="*/ 1947862 w 5062537"/>
                <a:gd name="connsiteY54" fmla="*/ 1338262 h 2047875"/>
                <a:gd name="connsiteX55" fmla="*/ 2085975 w 5062537"/>
                <a:gd name="connsiteY55" fmla="*/ 1423987 h 2047875"/>
                <a:gd name="connsiteX56" fmla="*/ 2224087 w 5062537"/>
                <a:gd name="connsiteY56" fmla="*/ 1266825 h 2047875"/>
                <a:gd name="connsiteX57" fmla="*/ 2667000 w 5062537"/>
                <a:gd name="connsiteY57" fmla="*/ 1176337 h 2047875"/>
                <a:gd name="connsiteX58" fmla="*/ 2871787 w 5062537"/>
                <a:gd name="connsiteY58" fmla="*/ 1128712 h 2047875"/>
                <a:gd name="connsiteX59" fmla="*/ 3167062 w 5062537"/>
                <a:gd name="connsiteY59" fmla="*/ 1033462 h 2047875"/>
                <a:gd name="connsiteX60" fmla="*/ 3314700 w 5062537"/>
                <a:gd name="connsiteY60" fmla="*/ 1066800 h 2047875"/>
                <a:gd name="connsiteX61" fmla="*/ 3448050 w 5062537"/>
                <a:gd name="connsiteY61" fmla="*/ 966787 h 2047875"/>
                <a:gd name="connsiteX62" fmla="*/ 3700462 w 5062537"/>
                <a:gd name="connsiteY62" fmla="*/ 952500 h 2047875"/>
                <a:gd name="connsiteX63" fmla="*/ 3738562 w 5062537"/>
                <a:gd name="connsiteY63" fmla="*/ 919162 h 2047875"/>
                <a:gd name="connsiteX64" fmla="*/ 4043362 w 5062537"/>
                <a:gd name="connsiteY64" fmla="*/ 871537 h 2047875"/>
                <a:gd name="connsiteX65" fmla="*/ 4367212 w 5062537"/>
                <a:gd name="connsiteY65" fmla="*/ 814387 h 2047875"/>
                <a:gd name="connsiteX66" fmla="*/ 4643437 w 5062537"/>
                <a:gd name="connsiteY66" fmla="*/ 747712 h 2047875"/>
                <a:gd name="connsiteX67" fmla="*/ 4729162 w 5062537"/>
                <a:gd name="connsiteY67" fmla="*/ 866775 h 2047875"/>
                <a:gd name="connsiteX68" fmla="*/ 4948237 w 5062537"/>
                <a:gd name="connsiteY68" fmla="*/ 719137 h 2047875"/>
                <a:gd name="connsiteX69" fmla="*/ 5062537 w 5062537"/>
                <a:gd name="connsiteY69" fmla="*/ 709612 h 2047875"/>
                <a:gd name="connsiteX70" fmla="*/ 5048250 w 5062537"/>
                <a:gd name="connsiteY70" fmla="*/ 1790700 h 2047875"/>
                <a:gd name="connsiteX71" fmla="*/ 695325 w 5062537"/>
                <a:gd name="connsiteY71" fmla="*/ 2047875 h 204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5062537" h="2047875">
                  <a:moveTo>
                    <a:pt x="695325" y="2047875"/>
                  </a:moveTo>
                  <a:lnTo>
                    <a:pt x="57150" y="2019300"/>
                  </a:lnTo>
                  <a:cubicBezTo>
                    <a:pt x="49212" y="2000250"/>
                    <a:pt x="39863" y="1981729"/>
                    <a:pt x="33337" y="1962150"/>
                  </a:cubicBezTo>
                  <a:cubicBezTo>
                    <a:pt x="27127" y="1943521"/>
                    <a:pt x="19050" y="1905000"/>
                    <a:pt x="19050" y="1905000"/>
                  </a:cubicBezTo>
                  <a:lnTo>
                    <a:pt x="0" y="42862"/>
                  </a:lnTo>
                  <a:lnTo>
                    <a:pt x="3795712" y="0"/>
                  </a:lnTo>
                  <a:lnTo>
                    <a:pt x="3871912" y="409575"/>
                  </a:lnTo>
                  <a:lnTo>
                    <a:pt x="3800475" y="400050"/>
                  </a:lnTo>
                  <a:lnTo>
                    <a:pt x="3738562" y="390525"/>
                  </a:lnTo>
                  <a:lnTo>
                    <a:pt x="3705225" y="371475"/>
                  </a:lnTo>
                  <a:lnTo>
                    <a:pt x="3490912" y="385762"/>
                  </a:lnTo>
                  <a:lnTo>
                    <a:pt x="3438525" y="438150"/>
                  </a:lnTo>
                  <a:lnTo>
                    <a:pt x="3171825" y="419100"/>
                  </a:lnTo>
                  <a:lnTo>
                    <a:pt x="2981325" y="438150"/>
                  </a:lnTo>
                  <a:lnTo>
                    <a:pt x="2876550" y="471487"/>
                  </a:lnTo>
                  <a:lnTo>
                    <a:pt x="2838450" y="581025"/>
                  </a:lnTo>
                  <a:lnTo>
                    <a:pt x="2757487" y="438150"/>
                  </a:lnTo>
                  <a:lnTo>
                    <a:pt x="2566987" y="438150"/>
                  </a:lnTo>
                  <a:lnTo>
                    <a:pt x="2538412" y="514350"/>
                  </a:lnTo>
                  <a:lnTo>
                    <a:pt x="2233612" y="528637"/>
                  </a:lnTo>
                  <a:lnTo>
                    <a:pt x="2005012" y="500062"/>
                  </a:lnTo>
                  <a:lnTo>
                    <a:pt x="1928812" y="581025"/>
                  </a:lnTo>
                  <a:lnTo>
                    <a:pt x="1814512" y="500062"/>
                  </a:lnTo>
                  <a:lnTo>
                    <a:pt x="1733550" y="442912"/>
                  </a:lnTo>
                  <a:lnTo>
                    <a:pt x="1652587" y="466725"/>
                  </a:lnTo>
                  <a:lnTo>
                    <a:pt x="1690687" y="666750"/>
                  </a:lnTo>
                  <a:lnTo>
                    <a:pt x="1690687" y="666750"/>
                  </a:lnTo>
                  <a:lnTo>
                    <a:pt x="1624012" y="666750"/>
                  </a:lnTo>
                  <a:lnTo>
                    <a:pt x="1581150" y="466725"/>
                  </a:lnTo>
                  <a:lnTo>
                    <a:pt x="1504950" y="390525"/>
                  </a:lnTo>
                  <a:lnTo>
                    <a:pt x="1381125" y="404812"/>
                  </a:lnTo>
                  <a:lnTo>
                    <a:pt x="1338262" y="495300"/>
                  </a:lnTo>
                  <a:lnTo>
                    <a:pt x="1252537" y="423862"/>
                  </a:lnTo>
                  <a:lnTo>
                    <a:pt x="1123950" y="404812"/>
                  </a:lnTo>
                  <a:lnTo>
                    <a:pt x="1042987" y="528637"/>
                  </a:lnTo>
                  <a:lnTo>
                    <a:pt x="971550" y="414337"/>
                  </a:lnTo>
                  <a:lnTo>
                    <a:pt x="738187" y="500062"/>
                  </a:lnTo>
                  <a:lnTo>
                    <a:pt x="633412" y="538162"/>
                  </a:lnTo>
                  <a:lnTo>
                    <a:pt x="485775" y="504825"/>
                  </a:lnTo>
                  <a:lnTo>
                    <a:pt x="438150" y="614362"/>
                  </a:lnTo>
                  <a:lnTo>
                    <a:pt x="342900" y="519112"/>
                  </a:lnTo>
                  <a:lnTo>
                    <a:pt x="223837" y="523875"/>
                  </a:lnTo>
                  <a:lnTo>
                    <a:pt x="171450" y="738187"/>
                  </a:lnTo>
                  <a:lnTo>
                    <a:pt x="133350" y="857250"/>
                  </a:lnTo>
                  <a:lnTo>
                    <a:pt x="76200" y="828675"/>
                  </a:lnTo>
                  <a:lnTo>
                    <a:pt x="47625" y="990600"/>
                  </a:lnTo>
                  <a:lnTo>
                    <a:pt x="66675" y="1223962"/>
                  </a:lnTo>
                  <a:lnTo>
                    <a:pt x="314325" y="1285875"/>
                  </a:lnTo>
                  <a:lnTo>
                    <a:pt x="1352550" y="1176337"/>
                  </a:lnTo>
                  <a:lnTo>
                    <a:pt x="1419225" y="1195387"/>
                  </a:lnTo>
                  <a:lnTo>
                    <a:pt x="1423987" y="1319212"/>
                  </a:lnTo>
                  <a:lnTo>
                    <a:pt x="1381125" y="1571625"/>
                  </a:lnTo>
                  <a:lnTo>
                    <a:pt x="1876425" y="1609725"/>
                  </a:lnTo>
                  <a:lnTo>
                    <a:pt x="1914525" y="1328737"/>
                  </a:lnTo>
                  <a:lnTo>
                    <a:pt x="1947862" y="1338262"/>
                  </a:lnTo>
                  <a:lnTo>
                    <a:pt x="2085975" y="1423987"/>
                  </a:lnTo>
                  <a:lnTo>
                    <a:pt x="2224087" y="1266825"/>
                  </a:lnTo>
                  <a:lnTo>
                    <a:pt x="2667000" y="1176337"/>
                  </a:lnTo>
                  <a:lnTo>
                    <a:pt x="2871787" y="1128712"/>
                  </a:lnTo>
                  <a:lnTo>
                    <a:pt x="3167062" y="1033462"/>
                  </a:lnTo>
                  <a:lnTo>
                    <a:pt x="3314700" y="1066800"/>
                  </a:lnTo>
                  <a:lnTo>
                    <a:pt x="3448050" y="966787"/>
                  </a:lnTo>
                  <a:lnTo>
                    <a:pt x="3700462" y="952500"/>
                  </a:lnTo>
                  <a:lnTo>
                    <a:pt x="3738562" y="919162"/>
                  </a:lnTo>
                  <a:lnTo>
                    <a:pt x="4043362" y="871537"/>
                  </a:lnTo>
                  <a:lnTo>
                    <a:pt x="4367212" y="814387"/>
                  </a:lnTo>
                  <a:lnTo>
                    <a:pt x="4643437" y="747712"/>
                  </a:lnTo>
                  <a:lnTo>
                    <a:pt x="4729162" y="866775"/>
                  </a:lnTo>
                  <a:lnTo>
                    <a:pt x="4948237" y="719137"/>
                  </a:lnTo>
                  <a:lnTo>
                    <a:pt x="5062537" y="709612"/>
                  </a:lnTo>
                  <a:lnTo>
                    <a:pt x="5048250" y="1790700"/>
                  </a:lnTo>
                  <a:lnTo>
                    <a:pt x="695325" y="20478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4976813" y="2576513"/>
              <a:ext cx="4133850" cy="1919287"/>
            </a:xfrm>
            <a:custGeom>
              <a:avLst/>
              <a:gdLst>
                <a:gd name="connsiteX0" fmla="*/ 4133850 w 4133850"/>
                <a:gd name="connsiteY0" fmla="*/ 1624012 h 1919287"/>
                <a:gd name="connsiteX1" fmla="*/ 228600 w 4133850"/>
                <a:gd name="connsiteY1" fmla="*/ 1919287 h 1919287"/>
                <a:gd name="connsiteX2" fmla="*/ 0 w 4133850"/>
                <a:gd name="connsiteY2" fmla="*/ 1052512 h 1919287"/>
                <a:gd name="connsiteX3" fmla="*/ 242887 w 4133850"/>
                <a:gd name="connsiteY3" fmla="*/ 723900 h 1919287"/>
                <a:gd name="connsiteX4" fmla="*/ 366712 w 4133850"/>
                <a:gd name="connsiteY4" fmla="*/ 657225 h 1919287"/>
                <a:gd name="connsiteX5" fmla="*/ 633412 w 4133850"/>
                <a:gd name="connsiteY5" fmla="*/ 595312 h 1919287"/>
                <a:gd name="connsiteX6" fmla="*/ 704850 w 4133850"/>
                <a:gd name="connsiteY6" fmla="*/ 633412 h 1919287"/>
                <a:gd name="connsiteX7" fmla="*/ 881062 w 4133850"/>
                <a:gd name="connsiteY7" fmla="*/ 633412 h 1919287"/>
                <a:gd name="connsiteX8" fmla="*/ 966787 w 4133850"/>
                <a:gd name="connsiteY8" fmla="*/ 538162 h 1919287"/>
                <a:gd name="connsiteX9" fmla="*/ 1214437 w 4133850"/>
                <a:gd name="connsiteY9" fmla="*/ 566737 h 1919287"/>
                <a:gd name="connsiteX10" fmla="*/ 1271587 w 4133850"/>
                <a:gd name="connsiteY10" fmla="*/ 495300 h 1919287"/>
                <a:gd name="connsiteX11" fmla="*/ 1500187 w 4133850"/>
                <a:gd name="connsiteY11" fmla="*/ 471487 h 1919287"/>
                <a:gd name="connsiteX12" fmla="*/ 1509712 w 4133850"/>
                <a:gd name="connsiteY12" fmla="*/ 409575 h 1919287"/>
                <a:gd name="connsiteX13" fmla="*/ 1566862 w 4133850"/>
                <a:gd name="connsiteY13" fmla="*/ 381000 h 1919287"/>
                <a:gd name="connsiteX14" fmla="*/ 1643062 w 4133850"/>
                <a:gd name="connsiteY14" fmla="*/ 404812 h 1919287"/>
                <a:gd name="connsiteX15" fmla="*/ 1804987 w 4133850"/>
                <a:gd name="connsiteY15" fmla="*/ 409575 h 1919287"/>
                <a:gd name="connsiteX16" fmla="*/ 1857375 w 4133850"/>
                <a:gd name="connsiteY16" fmla="*/ 328612 h 1919287"/>
                <a:gd name="connsiteX17" fmla="*/ 2185987 w 4133850"/>
                <a:gd name="connsiteY17" fmla="*/ 257175 h 1919287"/>
                <a:gd name="connsiteX18" fmla="*/ 2276475 w 4133850"/>
                <a:gd name="connsiteY18" fmla="*/ 371475 h 1919287"/>
                <a:gd name="connsiteX19" fmla="*/ 2490787 w 4133850"/>
                <a:gd name="connsiteY19" fmla="*/ 271462 h 1919287"/>
                <a:gd name="connsiteX20" fmla="*/ 3719512 w 4133850"/>
                <a:gd name="connsiteY20" fmla="*/ 0 h 1919287"/>
                <a:gd name="connsiteX21" fmla="*/ 3843337 w 4133850"/>
                <a:gd name="connsiteY21" fmla="*/ 114300 h 1919287"/>
                <a:gd name="connsiteX22" fmla="*/ 3848100 w 4133850"/>
                <a:gd name="connsiteY22" fmla="*/ 166687 h 1919287"/>
                <a:gd name="connsiteX23" fmla="*/ 3919537 w 4133850"/>
                <a:gd name="connsiteY23" fmla="*/ 228600 h 1919287"/>
                <a:gd name="connsiteX24" fmla="*/ 3990975 w 4133850"/>
                <a:gd name="connsiteY24" fmla="*/ 247650 h 1919287"/>
                <a:gd name="connsiteX25" fmla="*/ 4090987 w 4133850"/>
                <a:gd name="connsiteY25" fmla="*/ 252412 h 1919287"/>
                <a:gd name="connsiteX26" fmla="*/ 4133850 w 4133850"/>
                <a:gd name="connsiteY26" fmla="*/ 1624012 h 1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3850" h="1919287">
                  <a:moveTo>
                    <a:pt x="4133850" y="1624012"/>
                  </a:moveTo>
                  <a:lnTo>
                    <a:pt x="228600" y="1919287"/>
                  </a:lnTo>
                  <a:lnTo>
                    <a:pt x="0" y="1052512"/>
                  </a:lnTo>
                  <a:lnTo>
                    <a:pt x="242887" y="723900"/>
                  </a:lnTo>
                  <a:lnTo>
                    <a:pt x="366712" y="657225"/>
                  </a:lnTo>
                  <a:lnTo>
                    <a:pt x="633412" y="595312"/>
                  </a:lnTo>
                  <a:lnTo>
                    <a:pt x="704850" y="633412"/>
                  </a:lnTo>
                  <a:lnTo>
                    <a:pt x="881062" y="633412"/>
                  </a:lnTo>
                  <a:lnTo>
                    <a:pt x="966787" y="538162"/>
                  </a:lnTo>
                  <a:lnTo>
                    <a:pt x="1214437" y="566737"/>
                  </a:lnTo>
                  <a:lnTo>
                    <a:pt x="1271587" y="495300"/>
                  </a:lnTo>
                  <a:lnTo>
                    <a:pt x="1500187" y="471487"/>
                  </a:lnTo>
                  <a:lnTo>
                    <a:pt x="1509712" y="409575"/>
                  </a:lnTo>
                  <a:lnTo>
                    <a:pt x="1566862" y="381000"/>
                  </a:lnTo>
                  <a:lnTo>
                    <a:pt x="1643062" y="404812"/>
                  </a:lnTo>
                  <a:lnTo>
                    <a:pt x="1804987" y="409575"/>
                  </a:lnTo>
                  <a:lnTo>
                    <a:pt x="1857375" y="328612"/>
                  </a:lnTo>
                  <a:lnTo>
                    <a:pt x="2185987" y="257175"/>
                  </a:lnTo>
                  <a:lnTo>
                    <a:pt x="2276475" y="371475"/>
                  </a:lnTo>
                  <a:lnTo>
                    <a:pt x="2490787" y="271462"/>
                  </a:lnTo>
                  <a:lnTo>
                    <a:pt x="3719512" y="0"/>
                  </a:lnTo>
                  <a:lnTo>
                    <a:pt x="3843337" y="114300"/>
                  </a:lnTo>
                  <a:lnTo>
                    <a:pt x="3848100" y="166687"/>
                  </a:lnTo>
                  <a:lnTo>
                    <a:pt x="3919537" y="228600"/>
                  </a:lnTo>
                  <a:lnTo>
                    <a:pt x="3990975" y="247650"/>
                  </a:lnTo>
                  <a:lnTo>
                    <a:pt x="4090987" y="252412"/>
                  </a:lnTo>
                  <a:lnTo>
                    <a:pt x="4133850" y="16240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4071938" y="1357313"/>
              <a:ext cx="5048250" cy="1543050"/>
            </a:xfrm>
            <a:custGeom>
              <a:avLst/>
              <a:gdLst>
                <a:gd name="connsiteX0" fmla="*/ 5024437 w 5048250"/>
                <a:gd name="connsiteY0" fmla="*/ 604837 h 1543050"/>
                <a:gd name="connsiteX1" fmla="*/ 4962525 w 5048250"/>
                <a:gd name="connsiteY1" fmla="*/ 566737 h 1543050"/>
                <a:gd name="connsiteX2" fmla="*/ 4929187 w 5048250"/>
                <a:gd name="connsiteY2" fmla="*/ 481012 h 1543050"/>
                <a:gd name="connsiteX3" fmla="*/ 4886325 w 5048250"/>
                <a:gd name="connsiteY3" fmla="*/ 490537 h 1543050"/>
                <a:gd name="connsiteX4" fmla="*/ 4886325 w 5048250"/>
                <a:gd name="connsiteY4" fmla="*/ 700087 h 1543050"/>
                <a:gd name="connsiteX5" fmla="*/ 4833937 w 5048250"/>
                <a:gd name="connsiteY5" fmla="*/ 661987 h 1543050"/>
                <a:gd name="connsiteX6" fmla="*/ 4772025 w 5048250"/>
                <a:gd name="connsiteY6" fmla="*/ 528637 h 1543050"/>
                <a:gd name="connsiteX7" fmla="*/ 4700587 w 5048250"/>
                <a:gd name="connsiteY7" fmla="*/ 457200 h 1543050"/>
                <a:gd name="connsiteX8" fmla="*/ 4619625 w 5048250"/>
                <a:gd name="connsiteY8" fmla="*/ 447675 h 1543050"/>
                <a:gd name="connsiteX9" fmla="*/ 4586287 w 5048250"/>
                <a:gd name="connsiteY9" fmla="*/ 547687 h 1543050"/>
                <a:gd name="connsiteX10" fmla="*/ 4448175 w 5048250"/>
                <a:gd name="connsiteY10" fmla="*/ 500062 h 1543050"/>
                <a:gd name="connsiteX11" fmla="*/ 4262437 w 5048250"/>
                <a:gd name="connsiteY11" fmla="*/ 604837 h 1543050"/>
                <a:gd name="connsiteX12" fmla="*/ 4205287 w 5048250"/>
                <a:gd name="connsiteY12" fmla="*/ 481012 h 1543050"/>
                <a:gd name="connsiteX13" fmla="*/ 4033837 w 5048250"/>
                <a:gd name="connsiteY13" fmla="*/ 571500 h 1543050"/>
                <a:gd name="connsiteX14" fmla="*/ 3976687 w 5048250"/>
                <a:gd name="connsiteY14" fmla="*/ 604837 h 1543050"/>
                <a:gd name="connsiteX15" fmla="*/ 3971925 w 5048250"/>
                <a:gd name="connsiteY15" fmla="*/ 709612 h 1543050"/>
                <a:gd name="connsiteX16" fmla="*/ 3938587 w 5048250"/>
                <a:gd name="connsiteY16" fmla="*/ 742950 h 1543050"/>
                <a:gd name="connsiteX17" fmla="*/ 3910012 w 5048250"/>
                <a:gd name="connsiteY17" fmla="*/ 742950 h 1543050"/>
                <a:gd name="connsiteX18" fmla="*/ 3781425 w 5048250"/>
                <a:gd name="connsiteY18" fmla="*/ 633412 h 1543050"/>
                <a:gd name="connsiteX19" fmla="*/ 3738562 w 5048250"/>
                <a:gd name="connsiteY19" fmla="*/ 733425 h 1543050"/>
                <a:gd name="connsiteX20" fmla="*/ 3638550 w 5048250"/>
                <a:gd name="connsiteY20" fmla="*/ 747712 h 1543050"/>
                <a:gd name="connsiteX21" fmla="*/ 3533775 w 5048250"/>
                <a:gd name="connsiteY21" fmla="*/ 623887 h 1543050"/>
                <a:gd name="connsiteX22" fmla="*/ 3529012 w 5048250"/>
                <a:gd name="connsiteY22" fmla="*/ 776287 h 1543050"/>
                <a:gd name="connsiteX23" fmla="*/ 3443287 w 5048250"/>
                <a:gd name="connsiteY23" fmla="*/ 800100 h 1543050"/>
                <a:gd name="connsiteX24" fmla="*/ 3405187 w 5048250"/>
                <a:gd name="connsiteY24" fmla="*/ 833437 h 1543050"/>
                <a:gd name="connsiteX25" fmla="*/ 3333750 w 5048250"/>
                <a:gd name="connsiteY25" fmla="*/ 871537 h 1543050"/>
                <a:gd name="connsiteX26" fmla="*/ 3067050 w 5048250"/>
                <a:gd name="connsiteY26" fmla="*/ 1023937 h 1543050"/>
                <a:gd name="connsiteX27" fmla="*/ 2776537 w 5048250"/>
                <a:gd name="connsiteY27" fmla="*/ 1052512 h 1543050"/>
                <a:gd name="connsiteX28" fmla="*/ 2767012 w 5048250"/>
                <a:gd name="connsiteY28" fmla="*/ 1076325 h 1543050"/>
                <a:gd name="connsiteX29" fmla="*/ 2462212 w 5048250"/>
                <a:gd name="connsiteY29" fmla="*/ 1162050 h 1543050"/>
                <a:gd name="connsiteX30" fmla="*/ 2143125 w 5048250"/>
                <a:gd name="connsiteY30" fmla="*/ 1214437 h 1543050"/>
                <a:gd name="connsiteX31" fmla="*/ 1924050 w 5048250"/>
                <a:gd name="connsiteY31" fmla="*/ 1247775 h 1543050"/>
                <a:gd name="connsiteX32" fmla="*/ 1862137 w 5048250"/>
                <a:gd name="connsiteY32" fmla="*/ 1314450 h 1543050"/>
                <a:gd name="connsiteX33" fmla="*/ 1657350 w 5048250"/>
                <a:gd name="connsiteY33" fmla="*/ 1266825 h 1543050"/>
                <a:gd name="connsiteX34" fmla="*/ 1576387 w 5048250"/>
                <a:gd name="connsiteY34" fmla="*/ 1300162 h 1543050"/>
                <a:gd name="connsiteX35" fmla="*/ 1552575 w 5048250"/>
                <a:gd name="connsiteY35" fmla="*/ 1366837 h 1543050"/>
                <a:gd name="connsiteX36" fmla="*/ 1262062 w 5048250"/>
                <a:gd name="connsiteY36" fmla="*/ 1395412 h 1543050"/>
                <a:gd name="connsiteX37" fmla="*/ 1000125 w 5048250"/>
                <a:gd name="connsiteY37" fmla="*/ 1400175 h 1543050"/>
                <a:gd name="connsiteX38" fmla="*/ 962025 w 5048250"/>
                <a:gd name="connsiteY38" fmla="*/ 1466850 h 1543050"/>
                <a:gd name="connsiteX39" fmla="*/ 900112 w 5048250"/>
                <a:gd name="connsiteY39" fmla="*/ 1443037 h 1543050"/>
                <a:gd name="connsiteX40" fmla="*/ 828675 w 5048250"/>
                <a:gd name="connsiteY40" fmla="*/ 1433512 h 1543050"/>
                <a:gd name="connsiteX41" fmla="*/ 647700 w 5048250"/>
                <a:gd name="connsiteY41" fmla="*/ 1476375 h 1543050"/>
                <a:gd name="connsiteX42" fmla="*/ 566737 w 5048250"/>
                <a:gd name="connsiteY42" fmla="*/ 1509712 h 1543050"/>
                <a:gd name="connsiteX43" fmla="*/ 566737 w 5048250"/>
                <a:gd name="connsiteY43" fmla="*/ 1452562 h 1543050"/>
                <a:gd name="connsiteX44" fmla="*/ 552450 w 5048250"/>
                <a:gd name="connsiteY44" fmla="*/ 1543050 h 1543050"/>
                <a:gd name="connsiteX45" fmla="*/ 490537 w 5048250"/>
                <a:gd name="connsiteY45" fmla="*/ 1490662 h 1543050"/>
                <a:gd name="connsiteX46" fmla="*/ 385762 w 5048250"/>
                <a:gd name="connsiteY46" fmla="*/ 1519237 h 1543050"/>
                <a:gd name="connsiteX47" fmla="*/ 280987 w 5048250"/>
                <a:gd name="connsiteY47" fmla="*/ 1528762 h 1543050"/>
                <a:gd name="connsiteX48" fmla="*/ 23812 w 5048250"/>
                <a:gd name="connsiteY48" fmla="*/ 1543050 h 1543050"/>
                <a:gd name="connsiteX49" fmla="*/ 0 w 5048250"/>
                <a:gd name="connsiteY49" fmla="*/ 314325 h 1543050"/>
                <a:gd name="connsiteX50" fmla="*/ 4700587 w 5048250"/>
                <a:gd name="connsiteY50" fmla="*/ 0 h 1543050"/>
                <a:gd name="connsiteX51" fmla="*/ 5048250 w 5048250"/>
                <a:gd name="connsiteY51" fmla="*/ 257175 h 1543050"/>
                <a:gd name="connsiteX52" fmla="*/ 5024437 w 5048250"/>
                <a:gd name="connsiteY52" fmla="*/ 604837 h 154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048250" h="1543050">
                  <a:moveTo>
                    <a:pt x="5024437" y="604837"/>
                  </a:moveTo>
                  <a:lnTo>
                    <a:pt x="4962525" y="566737"/>
                  </a:lnTo>
                  <a:lnTo>
                    <a:pt x="4929187" y="481012"/>
                  </a:lnTo>
                  <a:lnTo>
                    <a:pt x="4886325" y="490537"/>
                  </a:lnTo>
                  <a:lnTo>
                    <a:pt x="4886325" y="700087"/>
                  </a:lnTo>
                  <a:lnTo>
                    <a:pt x="4833937" y="661987"/>
                  </a:lnTo>
                  <a:lnTo>
                    <a:pt x="4772025" y="528637"/>
                  </a:lnTo>
                  <a:lnTo>
                    <a:pt x="4700587" y="457200"/>
                  </a:lnTo>
                  <a:lnTo>
                    <a:pt x="4619625" y="447675"/>
                  </a:lnTo>
                  <a:lnTo>
                    <a:pt x="4586287" y="547687"/>
                  </a:lnTo>
                  <a:lnTo>
                    <a:pt x="4448175" y="500062"/>
                  </a:lnTo>
                  <a:lnTo>
                    <a:pt x="4262437" y="604837"/>
                  </a:lnTo>
                  <a:lnTo>
                    <a:pt x="4205287" y="481012"/>
                  </a:lnTo>
                  <a:lnTo>
                    <a:pt x="4033837" y="571500"/>
                  </a:lnTo>
                  <a:lnTo>
                    <a:pt x="3976687" y="604837"/>
                  </a:lnTo>
                  <a:lnTo>
                    <a:pt x="3971925" y="709612"/>
                  </a:lnTo>
                  <a:lnTo>
                    <a:pt x="3938587" y="742950"/>
                  </a:lnTo>
                  <a:lnTo>
                    <a:pt x="3910012" y="742950"/>
                  </a:lnTo>
                  <a:lnTo>
                    <a:pt x="3781425" y="633412"/>
                  </a:lnTo>
                  <a:lnTo>
                    <a:pt x="3738562" y="733425"/>
                  </a:lnTo>
                  <a:lnTo>
                    <a:pt x="3638550" y="747712"/>
                  </a:lnTo>
                  <a:lnTo>
                    <a:pt x="3533775" y="623887"/>
                  </a:lnTo>
                  <a:lnTo>
                    <a:pt x="3529012" y="776287"/>
                  </a:lnTo>
                  <a:lnTo>
                    <a:pt x="3443287" y="800100"/>
                  </a:lnTo>
                  <a:lnTo>
                    <a:pt x="3405187" y="833437"/>
                  </a:lnTo>
                  <a:lnTo>
                    <a:pt x="3333750" y="871537"/>
                  </a:lnTo>
                  <a:lnTo>
                    <a:pt x="3067050" y="1023937"/>
                  </a:lnTo>
                  <a:lnTo>
                    <a:pt x="2776537" y="1052512"/>
                  </a:lnTo>
                  <a:lnTo>
                    <a:pt x="2767012" y="1076325"/>
                  </a:lnTo>
                  <a:lnTo>
                    <a:pt x="2462212" y="1162050"/>
                  </a:lnTo>
                  <a:lnTo>
                    <a:pt x="2143125" y="1214437"/>
                  </a:lnTo>
                  <a:lnTo>
                    <a:pt x="1924050" y="1247775"/>
                  </a:lnTo>
                  <a:lnTo>
                    <a:pt x="1862137" y="1314450"/>
                  </a:lnTo>
                  <a:lnTo>
                    <a:pt x="1657350" y="1266825"/>
                  </a:lnTo>
                  <a:lnTo>
                    <a:pt x="1576387" y="1300162"/>
                  </a:lnTo>
                  <a:lnTo>
                    <a:pt x="1552575" y="1366837"/>
                  </a:lnTo>
                  <a:lnTo>
                    <a:pt x="1262062" y="1395412"/>
                  </a:lnTo>
                  <a:lnTo>
                    <a:pt x="1000125" y="1400175"/>
                  </a:lnTo>
                  <a:lnTo>
                    <a:pt x="962025" y="1466850"/>
                  </a:lnTo>
                  <a:lnTo>
                    <a:pt x="900112" y="1443037"/>
                  </a:lnTo>
                  <a:lnTo>
                    <a:pt x="828675" y="1433512"/>
                  </a:lnTo>
                  <a:lnTo>
                    <a:pt x="647700" y="1476375"/>
                  </a:lnTo>
                  <a:lnTo>
                    <a:pt x="566737" y="1509712"/>
                  </a:lnTo>
                  <a:lnTo>
                    <a:pt x="566737" y="1452562"/>
                  </a:lnTo>
                  <a:lnTo>
                    <a:pt x="552450" y="1543050"/>
                  </a:lnTo>
                  <a:lnTo>
                    <a:pt x="490537" y="1490662"/>
                  </a:lnTo>
                  <a:lnTo>
                    <a:pt x="385762" y="1519237"/>
                  </a:lnTo>
                  <a:lnTo>
                    <a:pt x="280987" y="1528762"/>
                  </a:lnTo>
                  <a:lnTo>
                    <a:pt x="23812" y="1543050"/>
                  </a:lnTo>
                  <a:lnTo>
                    <a:pt x="0" y="314325"/>
                  </a:lnTo>
                  <a:lnTo>
                    <a:pt x="4700587" y="0"/>
                  </a:lnTo>
                  <a:lnTo>
                    <a:pt x="5048250" y="257175"/>
                  </a:lnTo>
                  <a:lnTo>
                    <a:pt x="5024437" y="6048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38113" y="1471613"/>
              <a:ext cx="4229100" cy="1552575"/>
            </a:xfrm>
            <a:custGeom>
              <a:avLst/>
              <a:gdLst>
                <a:gd name="connsiteX0" fmla="*/ 4229100 w 4229100"/>
                <a:gd name="connsiteY0" fmla="*/ 966787 h 1552575"/>
                <a:gd name="connsiteX1" fmla="*/ 4005262 w 4229100"/>
                <a:gd name="connsiteY1" fmla="*/ 1481137 h 1552575"/>
                <a:gd name="connsiteX2" fmla="*/ 3857625 w 4229100"/>
                <a:gd name="connsiteY2" fmla="*/ 1428750 h 1552575"/>
                <a:gd name="connsiteX3" fmla="*/ 3914775 w 4229100"/>
                <a:gd name="connsiteY3" fmla="*/ 1533525 h 1552575"/>
                <a:gd name="connsiteX4" fmla="*/ 3824287 w 4229100"/>
                <a:gd name="connsiteY4" fmla="*/ 1552575 h 1552575"/>
                <a:gd name="connsiteX5" fmla="*/ 3676650 w 4229100"/>
                <a:gd name="connsiteY5" fmla="*/ 1457325 h 1552575"/>
                <a:gd name="connsiteX6" fmla="*/ 14287 w 4229100"/>
                <a:gd name="connsiteY6" fmla="*/ 1509712 h 1552575"/>
                <a:gd name="connsiteX7" fmla="*/ 0 w 4229100"/>
                <a:gd name="connsiteY7" fmla="*/ 95250 h 1552575"/>
                <a:gd name="connsiteX8" fmla="*/ 4157662 w 4229100"/>
                <a:gd name="connsiteY8" fmla="*/ 0 h 1552575"/>
                <a:gd name="connsiteX9" fmla="*/ 4229100 w 4229100"/>
                <a:gd name="connsiteY9" fmla="*/ 966787 h 155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9100" h="1552575">
                  <a:moveTo>
                    <a:pt x="4229100" y="966787"/>
                  </a:moveTo>
                  <a:lnTo>
                    <a:pt x="4005262" y="1481137"/>
                  </a:lnTo>
                  <a:lnTo>
                    <a:pt x="3857625" y="1428750"/>
                  </a:lnTo>
                  <a:lnTo>
                    <a:pt x="3914775" y="1533525"/>
                  </a:lnTo>
                  <a:lnTo>
                    <a:pt x="3824287" y="1552575"/>
                  </a:lnTo>
                  <a:lnTo>
                    <a:pt x="3676650" y="1457325"/>
                  </a:lnTo>
                  <a:lnTo>
                    <a:pt x="14287" y="1509712"/>
                  </a:lnTo>
                  <a:lnTo>
                    <a:pt x="0" y="95250"/>
                  </a:lnTo>
                  <a:lnTo>
                    <a:pt x="4157662" y="0"/>
                  </a:lnTo>
                  <a:lnTo>
                    <a:pt x="4229100" y="9667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mtClean="0"/>
                <a:t>q</a:t>
              </a:r>
              <a:endParaRPr lang="fr-FR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955131" y="3559969"/>
              <a:ext cx="335757" cy="95250"/>
            </a:xfrm>
            <a:custGeom>
              <a:avLst/>
              <a:gdLst>
                <a:gd name="connsiteX0" fmla="*/ 0 w 335757"/>
                <a:gd name="connsiteY0" fmla="*/ 95250 h 95250"/>
                <a:gd name="connsiteX1" fmla="*/ 4763 w 335757"/>
                <a:gd name="connsiteY1" fmla="*/ 0 h 95250"/>
                <a:gd name="connsiteX2" fmla="*/ 188119 w 335757"/>
                <a:gd name="connsiteY2" fmla="*/ 4762 h 95250"/>
                <a:gd name="connsiteX3" fmla="*/ 335757 w 335757"/>
                <a:gd name="connsiteY3" fmla="*/ 14287 h 95250"/>
                <a:gd name="connsiteX4" fmla="*/ 314325 w 335757"/>
                <a:gd name="connsiteY4" fmla="*/ 35719 h 95250"/>
                <a:gd name="connsiteX5" fmla="*/ 0 w 335757"/>
                <a:gd name="connsiteY5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757" h="95250">
                  <a:moveTo>
                    <a:pt x="0" y="95250"/>
                  </a:moveTo>
                  <a:lnTo>
                    <a:pt x="4763" y="0"/>
                  </a:lnTo>
                  <a:lnTo>
                    <a:pt x="188119" y="4762"/>
                  </a:lnTo>
                  <a:lnTo>
                    <a:pt x="335757" y="14287"/>
                  </a:lnTo>
                  <a:lnTo>
                    <a:pt x="314325" y="35719"/>
                  </a:lnTo>
                  <a:lnTo>
                    <a:pt x="0" y="952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2593181" y="3609975"/>
              <a:ext cx="138113" cy="119063"/>
            </a:xfrm>
            <a:custGeom>
              <a:avLst/>
              <a:gdLst>
                <a:gd name="connsiteX0" fmla="*/ 138113 w 138113"/>
                <a:gd name="connsiteY0" fmla="*/ 52388 h 119063"/>
                <a:gd name="connsiteX1" fmla="*/ 11907 w 138113"/>
                <a:gd name="connsiteY1" fmla="*/ 119063 h 119063"/>
                <a:gd name="connsiteX2" fmla="*/ 0 w 138113"/>
                <a:gd name="connsiteY2" fmla="*/ 95250 h 119063"/>
                <a:gd name="connsiteX3" fmla="*/ 28575 w 138113"/>
                <a:gd name="connsiteY3" fmla="*/ 7144 h 119063"/>
                <a:gd name="connsiteX4" fmla="*/ 104775 w 138113"/>
                <a:gd name="connsiteY4" fmla="*/ 0 h 119063"/>
                <a:gd name="connsiteX5" fmla="*/ 138113 w 138113"/>
                <a:gd name="connsiteY5" fmla="*/ 52388 h 11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13" h="119063">
                  <a:moveTo>
                    <a:pt x="138113" y="52388"/>
                  </a:moveTo>
                  <a:lnTo>
                    <a:pt x="11907" y="119063"/>
                  </a:lnTo>
                  <a:lnTo>
                    <a:pt x="0" y="95250"/>
                  </a:lnTo>
                  <a:lnTo>
                    <a:pt x="28575" y="7144"/>
                  </a:lnTo>
                  <a:lnTo>
                    <a:pt x="104775" y="0"/>
                  </a:lnTo>
                  <a:lnTo>
                    <a:pt x="138113" y="523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493294" y="3474244"/>
              <a:ext cx="133350" cy="76200"/>
            </a:xfrm>
            <a:custGeom>
              <a:avLst/>
              <a:gdLst>
                <a:gd name="connsiteX0" fmla="*/ 133350 w 133350"/>
                <a:gd name="connsiteY0" fmla="*/ 33337 h 76200"/>
                <a:gd name="connsiteX1" fmla="*/ 133350 w 133350"/>
                <a:gd name="connsiteY1" fmla="*/ 33337 h 76200"/>
                <a:gd name="connsiteX2" fmla="*/ 16669 w 133350"/>
                <a:gd name="connsiteY2" fmla="*/ 76200 h 76200"/>
                <a:gd name="connsiteX3" fmla="*/ 0 w 133350"/>
                <a:gd name="connsiteY3" fmla="*/ 57150 h 76200"/>
                <a:gd name="connsiteX4" fmla="*/ 35719 w 133350"/>
                <a:gd name="connsiteY4" fmla="*/ 0 h 76200"/>
                <a:gd name="connsiteX5" fmla="*/ 133350 w 133350"/>
                <a:gd name="connsiteY5" fmla="*/ 3333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76200">
                  <a:moveTo>
                    <a:pt x="133350" y="33337"/>
                  </a:moveTo>
                  <a:lnTo>
                    <a:pt x="133350" y="33337"/>
                  </a:lnTo>
                  <a:lnTo>
                    <a:pt x="16669" y="76200"/>
                  </a:lnTo>
                  <a:lnTo>
                    <a:pt x="0" y="57150"/>
                  </a:lnTo>
                  <a:lnTo>
                    <a:pt x="35719" y="0"/>
                  </a:lnTo>
                  <a:lnTo>
                    <a:pt x="133350" y="333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2259806" y="3745706"/>
              <a:ext cx="138113" cy="64294"/>
            </a:xfrm>
            <a:custGeom>
              <a:avLst/>
              <a:gdLst>
                <a:gd name="connsiteX0" fmla="*/ 0 w 138113"/>
                <a:gd name="connsiteY0" fmla="*/ 64294 h 64294"/>
                <a:gd name="connsiteX1" fmla="*/ 95250 w 138113"/>
                <a:gd name="connsiteY1" fmla="*/ 52388 h 64294"/>
                <a:gd name="connsiteX2" fmla="*/ 138113 w 138113"/>
                <a:gd name="connsiteY2" fmla="*/ 2382 h 64294"/>
                <a:gd name="connsiteX3" fmla="*/ 54769 w 138113"/>
                <a:gd name="connsiteY3" fmla="*/ 0 h 64294"/>
                <a:gd name="connsiteX4" fmla="*/ 0 w 138113"/>
                <a:gd name="connsiteY4" fmla="*/ 64294 h 6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113" h="64294">
                  <a:moveTo>
                    <a:pt x="0" y="64294"/>
                  </a:moveTo>
                  <a:lnTo>
                    <a:pt x="95250" y="52388"/>
                  </a:lnTo>
                  <a:lnTo>
                    <a:pt x="138113" y="2382"/>
                  </a:lnTo>
                  <a:lnTo>
                    <a:pt x="54769" y="0"/>
                  </a:lnTo>
                  <a:lnTo>
                    <a:pt x="0" y="642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1926431" y="3798094"/>
              <a:ext cx="169069" cy="78581"/>
            </a:xfrm>
            <a:custGeom>
              <a:avLst/>
              <a:gdLst>
                <a:gd name="connsiteX0" fmla="*/ 0 w 169069"/>
                <a:gd name="connsiteY0" fmla="*/ 78581 h 78581"/>
                <a:gd name="connsiteX1" fmla="*/ 147638 w 169069"/>
                <a:gd name="connsiteY1" fmla="*/ 64294 h 78581"/>
                <a:gd name="connsiteX2" fmla="*/ 169069 w 169069"/>
                <a:gd name="connsiteY2" fmla="*/ 0 h 78581"/>
                <a:gd name="connsiteX3" fmla="*/ 66675 w 169069"/>
                <a:gd name="connsiteY3" fmla="*/ 16669 h 78581"/>
                <a:gd name="connsiteX4" fmla="*/ 0 w 169069"/>
                <a:gd name="connsiteY4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069" h="78581">
                  <a:moveTo>
                    <a:pt x="0" y="78581"/>
                  </a:moveTo>
                  <a:lnTo>
                    <a:pt x="147638" y="64294"/>
                  </a:lnTo>
                  <a:lnTo>
                    <a:pt x="169069" y="0"/>
                  </a:lnTo>
                  <a:lnTo>
                    <a:pt x="66675" y="16669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3457575" y="3559969"/>
              <a:ext cx="297656" cy="178594"/>
            </a:xfrm>
            <a:custGeom>
              <a:avLst/>
              <a:gdLst>
                <a:gd name="connsiteX0" fmla="*/ 0 w 297656"/>
                <a:gd name="connsiteY0" fmla="*/ 178594 h 178594"/>
                <a:gd name="connsiteX1" fmla="*/ 104775 w 297656"/>
                <a:gd name="connsiteY1" fmla="*/ 19050 h 178594"/>
                <a:gd name="connsiteX2" fmla="*/ 273844 w 297656"/>
                <a:gd name="connsiteY2" fmla="*/ 0 h 178594"/>
                <a:gd name="connsiteX3" fmla="*/ 271463 w 297656"/>
                <a:gd name="connsiteY3" fmla="*/ 23812 h 178594"/>
                <a:gd name="connsiteX4" fmla="*/ 297656 w 297656"/>
                <a:gd name="connsiteY4" fmla="*/ 59531 h 178594"/>
                <a:gd name="connsiteX5" fmla="*/ 0 w 297656"/>
                <a:gd name="connsiteY5" fmla="*/ 178594 h 17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656" h="178594">
                  <a:moveTo>
                    <a:pt x="0" y="178594"/>
                  </a:moveTo>
                  <a:lnTo>
                    <a:pt x="104775" y="19050"/>
                  </a:lnTo>
                  <a:lnTo>
                    <a:pt x="273844" y="0"/>
                  </a:lnTo>
                  <a:lnTo>
                    <a:pt x="271463" y="23812"/>
                  </a:lnTo>
                  <a:lnTo>
                    <a:pt x="297656" y="59531"/>
                  </a:lnTo>
                  <a:lnTo>
                    <a:pt x="0" y="1785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926306" y="3267075"/>
              <a:ext cx="150019" cy="76200"/>
            </a:xfrm>
            <a:custGeom>
              <a:avLst/>
              <a:gdLst>
                <a:gd name="connsiteX0" fmla="*/ 0 w 150019"/>
                <a:gd name="connsiteY0" fmla="*/ 76200 h 76200"/>
                <a:gd name="connsiteX1" fmla="*/ 121444 w 150019"/>
                <a:gd name="connsiteY1" fmla="*/ 59531 h 76200"/>
                <a:gd name="connsiteX2" fmla="*/ 150019 w 150019"/>
                <a:gd name="connsiteY2" fmla="*/ 16669 h 76200"/>
                <a:gd name="connsiteX3" fmla="*/ 126207 w 150019"/>
                <a:gd name="connsiteY3" fmla="*/ 0 h 76200"/>
                <a:gd name="connsiteX4" fmla="*/ 2382 w 150019"/>
                <a:gd name="connsiteY4" fmla="*/ 2381 h 76200"/>
                <a:gd name="connsiteX5" fmla="*/ 0 w 150019"/>
                <a:gd name="connsiteY5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019" h="76200">
                  <a:moveTo>
                    <a:pt x="0" y="76200"/>
                  </a:moveTo>
                  <a:lnTo>
                    <a:pt x="121444" y="59531"/>
                  </a:lnTo>
                  <a:lnTo>
                    <a:pt x="150019" y="16669"/>
                  </a:lnTo>
                  <a:lnTo>
                    <a:pt x="126207" y="0"/>
                  </a:lnTo>
                  <a:lnTo>
                    <a:pt x="2382" y="2381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400175" y="3214688"/>
              <a:ext cx="152400" cy="88106"/>
            </a:xfrm>
            <a:custGeom>
              <a:avLst/>
              <a:gdLst>
                <a:gd name="connsiteX0" fmla="*/ 0 w 152400"/>
                <a:gd name="connsiteY0" fmla="*/ 88106 h 88106"/>
                <a:gd name="connsiteX1" fmla="*/ 0 w 152400"/>
                <a:gd name="connsiteY1" fmla="*/ 88106 h 88106"/>
                <a:gd name="connsiteX2" fmla="*/ 130969 w 152400"/>
                <a:gd name="connsiteY2" fmla="*/ 76200 h 88106"/>
                <a:gd name="connsiteX3" fmla="*/ 152400 w 152400"/>
                <a:gd name="connsiteY3" fmla="*/ 14287 h 88106"/>
                <a:gd name="connsiteX4" fmla="*/ 19050 w 152400"/>
                <a:gd name="connsiteY4" fmla="*/ 0 h 88106"/>
                <a:gd name="connsiteX5" fmla="*/ 0 w 152400"/>
                <a:gd name="connsiteY5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88106">
                  <a:moveTo>
                    <a:pt x="0" y="88106"/>
                  </a:moveTo>
                  <a:lnTo>
                    <a:pt x="0" y="88106"/>
                  </a:lnTo>
                  <a:lnTo>
                    <a:pt x="130969" y="76200"/>
                  </a:lnTo>
                  <a:lnTo>
                    <a:pt x="152400" y="14287"/>
                  </a:lnTo>
                  <a:lnTo>
                    <a:pt x="19050" y="0"/>
                  </a:lnTo>
                  <a:lnTo>
                    <a:pt x="0" y="881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52438" y="3300413"/>
              <a:ext cx="130968" cy="100012"/>
            </a:xfrm>
            <a:custGeom>
              <a:avLst/>
              <a:gdLst>
                <a:gd name="connsiteX0" fmla="*/ 0 w 130968"/>
                <a:gd name="connsiteY0" fmla="*/ 100012 h 100012"/>
                <a:gd name="connsiteX1" fmla="*/ 0 w 130968"/>
                <a:gd name="connsiteY1" fmla="*/ 100012 h 100012"/>
                <a:gd name="connsiteX2" fmla="*/ 100012 w 130968"/>
                <a:gd name="connsiteY2" fmla="*/ 88106 h 100012"/>
                <a:gd name="connsiteX3" fmla="*/ 130968 w 130968"/>
                <a:gd name="connsiteY3" fmla="*/ 35718 h 100012"/>
                <a:gd name="connsiteX4" fmla="*/ 61912 w 130968"/>
                <a:gd name="connsiteY4" fmla="*/ 0 h 100012"/>
                <a:gd name="connsiteX5" fmla="*/ 0 w 130968"/>
                <a:gd name="connsiteY5" fmla="*/ 100012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968" h="100012">
                  <a:moveTo>
                    <a:pt x="0" y="100012"/>
                  </a:moveTo>
                  <a:lnTo>
                    <a:pt x="0" y="100012"/>
                  </a:lnTo>
                  <a:lnTo>
                    <a:pt x="100012" y="88106"/>
                  </a:lnTo>
                  <a:lnTo>
                    <a:pt x="130968" y="35718"/>
                  </a:lnTo>
                  <a:lnTo>
                    <a:pt x="61912" y="0"/>
                  </a:lnTo>
                  <a:lnTo>
                    <a:pt x="0" y="1000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469106" y="3543300"/>
              <a:ext cx="95250" cy="57150"/>
            </a:xfrm>
            <a:custGeom>
              <a:avLst/>
              <a:gdLst>
                <a:gd name="connsiteX0" fmla="*/ 0 w 95250"/>
                <a:gd name="connsiteY0" fmla="*/ 57150 h 57150"/>
                <a:gd name="connsiteX1" fmla="*/ 64294 w 95250"/>
                <a:gd name="connsiteY1" fmla="*/ 52388 h 57150"/>
                <a:gd name="connsiteX2" fmla="*/ 95250 w 95250"/>
                <a:gd name="connsiteY2" fmla="*/ 2381 h 57150"/>
                <a:gd name="connsiteX3" fmla="*/ 47625 w 95250"/>
                <a:gd name="connsiteY3" fmla="*/ 0 h 57150"/>
                <a:gd name="connsiteX4" fmla="*/ 0 w 95250"/>
                <a:gd name="connsiteY4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57150">
                  <a:moveTo>
                    <a:pt x="0" y="57150"/>
                  </a:moveTo>
                  <a:lnTo>
                    <a:pt x="64294" y="52388"/>
                  </a:lnTo>
                  <a:lnTo>
                    <a:pt x="95250" y="2381"/>
                  </a:lnTo>
                  <a:lnTo>
                    <a:pt x="47625" y="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1378744" y="3440906"/>
              <a:ext cx="123825" cy="69057"/>
            </a:xfrm>
            <a:custGeom>
              <a:avLst/>
              <a:gdLst>
                <a:gd name="connsiteX0" fmla="*/ 0 w 123825"/>
                <a:gd name="connsiteY0" fmla="*/ 54769 h 69057"/>
                <a:gd name="connsiteX1" fmla="*/ 40481 w 123825"/>
                <a:gd name="connsiteY1" fmla="*/ 52388 h 69057"/>
                <a:gd name="connsiteX2" fmla="*/ 59531 w 123825"/>
                <a:gd name="connsiteY2" fmla="*/ 69057 h 69057"/>
                <a:gd name="connsiteX3" fmla="*/ 123825 w 123825"/>
                <a:gd name="connsiteY3" fmla="*/ 28575 h 69057"/>
                <a:gd name="connsiteX4" fmla="*/ 50006 w 123825"/>
                <a:gd name="connsiteY4" fmla="*/ 0 h 69057"/>
                <a:gd name="connsiteX5" fmla="*/ 0 w 123825"/>
                <a:gd name="connsiteY5" fmla="*/ 54769 h 6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69057">
                  <a:moveTo>
                    <a:pt x="0" y="54769"/>
                  </a:moveTo>
                  <a:lnTo>
                    <a:pt x="40481" y="52388"/>
                  </a:lnTo>
                  <a:lnTo>
                    <a:pt x="59531" y="69057"/>
                  </a:lnTo>
                  <a:lnTo>
                    <a:pt x="123825" y="28575"/>
                  </a:lnTo>
                  <a:lnTo>
                    <a:pt x="50006" y="0"/>
                  </a:lnTo>
                  <a:lnTo>
                    <a:pt x="0" y="5476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6784181" y="2235994"/>
              <a:ext cx="433388" cy="235744"/>
            </a:xfrm>
            <a:custGeom>
              <a:avLst/>
              <a:gdLst>
                <a:gd name="connsiteX0" fmla="*/ 135732 w 433388"/>
                <a:gd name="connsiteY0" fmla="*/ 45244 h 235744"/>
                <a:gd name="connsiteX1" fmla="*/ 207169 w 433388"/>
                <a:gd name="connsiteY1" fmla="*/ 173831 h 235744"/>
                <a:gd name="connsiteX2" fmla="*/ 314325 w 433388"/>
                <a:gd name="connsiteY2" fmla="*/ 161925 h 235744"/>
                <a:gd name="connsiteX3" fmla="*/ 378619 w 433388"/>
                <a:gd name="connsiteY3" fmla="*/ 147637 h 235744"/>
                <a:gd name="connsiteX4" fmla="*/ 433388 w 433388"/>
                <a:gd name="connsiteY4" fmla="*/ 114300 h 235744"/>
                <a:gd name="connsiteX5" fmla="*/ 357188 w 433388"/>
                <a:gd name="connsiteY5" fmla="*/ 35719 h 235744"/>
                <a:gd name="connsiteX6" fmla="*/ 104775 w 433388"/>
                <a:gd name="connsiteY6" fmla="*/ 0 h 235744"/>
                <a:gd name="connsiteX7" fmla="*/ 0 w 433388"/>
                <a:gd name="connsiteY7" fmla="*/ 147637 h 235744"/>
                <a:gd name="connsiteX8" fmla="*/ 61913 w 433388"/>
                <a:gd name="connsiteY8" fmla="*/ 235744 h 235744"/>
                <a:gd name="connsiteX9" fmla="*/ 85725 w 433388"/>
                <a:gd name="connsiteY9" fmla="*/ 200025 h 235744"/>
                <a:gd name="connsiteX10" fmla="*/ 135732 w 433388"/>
                <a:gd name="connsiteY10" fmla="*/ 45244 h 23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88" h="235744">
                  <a:moveTo>
                    <a:pt x="135732" y="45244"/>
                  </a:moveTo>
                  <a:lnTo>
                    <a:pt x="207169" y="173831"/>
                  </a:lnTo>
                  <a:lnTo>
                    <a:pt x="314325" y="161925"/>
                  </a:lnTo>
                  <a:lnTo>
                    <a:pt x="378619" y="147637"/>
                  </a:lnTo>
                  <a:lnTo>
                    <a:pt x="433388" y="114300"/>
                  </a:lnTo>
                  <a:lnTo>
                    <a:pt x="357188" y="35719"/>
                  </a:lnTo>
                  <a:lnTo>
                    <a:pt x="104775" y="0"/>
                  </a:lnTo>
                  <a:lnTo>
                    <a:pt x="0" y="147637"/>
                  </a:lnTo>
                  <a:lnTo>
                    <a:pt x="61913" y="235744"/>
                  </a:lnTo>
                  <a:lnTo>
                    <a:pt x="85725" y="200025"/>
                  </a:lnTo>
                  <a:lnTo>
                    <a:pt x="135732" y="45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8610600" y="1993106"/>
              <a:ext cx="97631" cy="102394"/>
            </a:xfrm>
            <a:custGeom>
              <a:avLst/>
              <a:gdLst>
                <a:gd name="connsiteX0" fmla="*/ 0 w 97631"/>
                <a:gd name="connsiteY0" fmla="*/ 102394 h 102394"/>
                <a:gd name="connsiteX1" fmla="*/ 66675 w 97631"/>
                <a:gd name="connsiteY1" fmla="*/ 85725 h 102394"/>
                <a:gd name="connsiteX2" fmla="*/ 97631 w 97631"/>
                <a:gd name="connsiteY2" fmla="*/ 21432 h 102394"/>
                <a:gd name="connsiteX3" fmla="*/ 33338 w 97631"/>
                <a:gd name="connsiteY3" fmla="*/ 0 h 102394"/>
                <a:gd name="connsiteX4" fmla="*/ 0 w 97631"/>
                <a:gd name="connsiteY4" fmla="*/ 102394 h 1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631" h="102394">
                  <a:moveTo>
                    <a:pt x="0" y="102394"/>
                  </a:moveTo>
                  <a:lnTo>
                    <a:pt x="66675" y="85725"/>
                  </a:lnTo>
                  <a:lnTo>
                    <a:pt x="97631" y="21432"/>
                  </a:lnTo>
                  <a:lnTo>
                    <a:pt x="33338" y="0"/>
                  </a:lnTo>
                  <a:lnTo>
                    <a:pt x="0" y="1023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7731919" y="2200275"/>
              <a:ext cx="119062" cy="95250"/>
            </a:xfrm>
            <a:custGeom>
              <a:avLst/>
              <a:gdLst>
                <a:gd name="connsiteX0" fmla="*/ 0 w 119062"/>
                <a:gd name="connsiteY0" fmla="*/ 95250 h 95250"/>
                <a:gd name="connsiteX1" fmla="*/ 0 w 119062"/>
                <a:gd name="connsiteY1" fmla="*/ 95250 h 95250"/>
                <a:gd name="connsiteX2" fmla="*/ 107156 w 119062"/>
                <a:gd name="connsiteY2" fmla="*/ 57150 h 95250"/>
                <a:gd name="connsiteX3" fmla="*/ 119062 w 119062"/>
                <a:gd name="connsiteY3" fmla="*/ 0 h 95250"/>
                <a:gd name="connsiteX4" fmla="*/ 2381 w 119062"/>
                <a:gd name="connsiteY4" fmla="*/ 0 h 95250"/>
                <a:gd name="connsiteX5" fmla="*/ 0 w 119062"/>
                <a:gd name="connsiteY5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062" h="95250">
                  <a:moveTo>
                    <a:pt x="0" y="95250"/>
                  </a:moveTo>
                  <a:lnTo>
                    <a:pt x="0" y="95250"/>
                  </a:lnTo>
                  <a:lnTo>
                    <a:pt x="107156" y="57150"/>
                  </a:lnTo>
                  <a:lnTo>
                    <a:pt x="119062" y="0"/>
                  </a:lnTo>
                  <a:lnTo>
                    <a:pt x="2381" y="0"/>
                  </a:lnTo>
                  <a:cubicBezTo>
                    <a:pt x="1587" y="31750"/>
                    <a:pt x="794" y="63500"/>
                    <a:pt x="0" y="952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8596312" y="2228850"/>
              <a:ext cx="91281" cy="69056"/>
            </a:xfrm>
            <a:custGeom>
              <a:avLst/>
              <a:gdLst>
                <a:gd name="connsiteX0" fmla="*/ 0 w 92868"/>
                <a:gd name="connsiteY0" fmla="*/ 69056 h 69056"/>
                <a:gd name="connsiteX1" fmla="*/ 92868 w 92868"/>
                <a:gd name="connsiteY1" fmla="*/ 59531 h 69056"/>
                <a:gd name="connsiteX2" fmla="*/ 90487 w 92868"/>
                <a:gd name="connsiteY2" fmla="*/ 0 h 69056"/>
                <a:gd name="connsiteX3" fmla="*/ 45243 w 92868"/>
                <a:gd name="connsiteY3" fmla="*/ 0 h 69056"/>
                <a:gd name="connsiteX4" fmla="*/ 0 w 92868"/>
                <a:gd name="connsiteY4" fmla="*/ 69056 h 69056"/>
                <a:gd name="connsiteX0" fmla="*/ 0 w 91281"/>
                <a:gd name="connsiteY0" fmla="*/ 69056 h 69056"/>
                <a:gd name="connsiteX1" fmla="*/ 80143 w 91281"/>
                <a:gd name="connsiteY1" fmla="*/ 48022 h 69056"/>
                <a:gd name="connsiteX2" fmla="*/ 90487 w 91281"/>
                <a:gd name="connsiteY2" fmla="*/ 0 h 69056"/>
                <a:gd name="connsiteX3" fmla="*/ 45243 w 91281"/>
                <a:gd name="connsiteY3" fmla="*/ 0 h 69056"/>
                <a:gd name="connsiteX4" fmla="*/ 0 w 91281"/>
                <a:gd name="connsiteY4" fmla="*/ 69056 h 6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281" h="69056">
                  <a:moveTo>
                    <a:pt x="0" y="69056"/>
                  </a:moveTo>
                  <a:lnTo>
                    <a:pt x="80143" y="48022"/>
                  </a:lnTo>
                  <a:cubicBezTo>
                    <a:pt x="79349" y="28178"/>
                    <a:pt x="91281" y="19844"/>
                    <a:pt x="90487" y="0"/>
                  </a:cubicBezTo>
                  <a:lnTo>
                    <a:pt x="45243" y="0"/>
                  </a:lnTo>
                  <a:lnTo>
                    <a:pt x="0" y="690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8920163" y="1831181"/>
              <a:ext cx="47625" cy="226219"/>
            </a:xfrm>
            <a:custGeom>
              <a:avLst/>
              <a:gdLst>
                <a:gd name="connsiteX0" fmla="*/ 0 w 47625"/>
                <a:gd name="connsiteY0" fmla="*/ 173832 h 226219"/>
                <a:gd name="connsiteX1" fmla="*/ 35718 w 47625"/>
                <a:gd name="connsiteY1" fmla="*/ 226219 h 226219"/>
                <a:gd name="connsiteX2" fmla="*/ 47625 w 47625"/>
                <a:gd name="connsiteY2" fmla="*/ 211932 h 226219"/>
                <a:gd name="connsiteX3" fmla="*/ 47625 w 47625"/>
                <a:gd name="connsiteY3" fmla="*/ 142875 h 226219"/>
                <a:gd name="connsiteX4" fmla="*/ 47625 w 47625"/>
                <a:gd name="connsiteY4" fmla="*/ 0 h 226219"/>
                <a:gd name="connsiteX5" fmla="*/ 0 w 47625"/>
                <a:gd name="connsiteY5" fmla="*/ 21432 h 226219"/>
                <a:gd name="connsiteX6" fmla="*/ 0 w 47625"/>
                <a:gd name="connsiteY6" fmla="*/ 173832 h 226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226219">
                  <a:moveTo>
                    <a:pt x="0" y="173832"/>
                  </a:moveTo>
                  <a:lnTo>
                    <a:pt x="35718" y="226219"/>
                  </a:lnTo>
                  <a:lnTo>
                    <a:pt x="47625" y="211932"/>
                  </a:lnTo>
                  <a:lnTo>
                    <a:pt x="47625" y="142875"/>
                  </a:lnTo>
                  <a:lnTo>
                    <a:pt x="47625" y="0"/>
                  </a:lnTo>
                  <a:lnTo>
                    <a:pt x="0" y="21432"/>
                  </a:lnTo>
                  <a:lnTo>
                    <a:pt x="0" y="173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6534150" y="2969419"/>
              <a:ext cx="297656" cy="97631"/>
            </a:xfrm>
            <a:custGeom>
              <a:avLst/>
              <a:gdLst>
                <a:gd name="connsiteX0" fmla="*/ 0 w 297656"/>
                <a:gd name="connsiteY0" fmla="*/ 97631 h 97631"/>
                <a:gd name="connsiteX1" fmla="*/ 152400 w 297656"/>
                <a:gd name="connsiteY1" fmla="*/ 0 h 97631"/>
                <a:gd name="connsiteX2" fmla="*/ 288131 w 297656"/>
                <a:gd name="connsiteY2" fmla="*/ 7144 h 97631"/>
                <a:gd name="connsiteX3" fmla="*/ 297656 w 297656"/>
                <a:gd name="connsiteY3" fmla="*/ 50006 h 97631"/>
                <a:gd name="connsiteX4" fmla="*/ 0 w 297656"/>
                <a:gd name="connsiteY4" fmla="*/ 97631 h 9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656" h="97631">
                  <a:moveTo>
                    <a:pt x="0" y="97631"/>
                  </a:moveTo>
                  <a:lnTo>
                    <a:pt x="152400" y="0"/>
                  </a:lnTo>
                  <a:lnTo>
                    <a:pt x="288131" y="7144"/>
                  </a:lnTo>
                  <a:lnTo>
                    <a:pt x="297656" y="50006"/>
                  </a:lnTo>
                  <a:lnTo>
                    <a:pt x="0" y="976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 l="11038" t="3634" r="50191" b="6256"/>
          <a:stretch>
            <a:fillRect/>
          </a:stretch>
        </p:blipFill>
        <p:spPr bwMode="auto">
          <a:xfrm>
            <a:off x="6300192" y="481236"/>
            <a:ext cx="2534905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07504" y="841276"/>
            <a:ext cx="61206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132577"/>
                </a:solidFill>
              </a:rPr>
              <a:t>Decommissioning of the existing storage ring has to be done within the French legal framework: </a:t>
            </a:r>
            <a:r>
              <a:rPr lang="en-US" sz="1600" b="1" dirty="0" smtClean="0">
                <a:solidFill>
                  <a:srgbClr val="132577"/>
                </a:solidFill>
              </a:rPr>
              <a:t>absence of clearance levels</a:t>
            </a:r>
            <a:r>
              <a:rPr lang="en-US" sz="1600" dirty="0" smtClean="0">
                <a:solidFill>
                  <a:srgbClr val="132577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132577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132577"/>
                </a:solidFill>
              </a:rPr>
              <a:t>Revised technical study sent to ASN, March 2016</a:t>
            </a:r>
          </a:p>
          <a:p>
            <a:pPr marL="536575" indent="-36195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132577"/>
                </a:solidFill>
              </a:rPr>
              <a:t>Proposed criteria for radiological classification of accelerator components</a:t>
            </a:r>
          </a:p>
          <a:p>
            <a:pPr marL="536575" indent="-36195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132577"/>
                </a:solidFill>
              </a:rPr>
              <a:t>Detailed activation calculations of standard cell</a:t>
            </a:r>
          </a:p>
          <a:p>
            <a:pPr marL="536575" indent="-36195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132577"/>
                </a:solidFill>
              </a:rPr>
              <a:t>Measurement protocols for different components</a:t>
            </a: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132577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132577"/>
                </a:solidFill>
              </a:rPr>
              <a:t>Reply from ASN expected mid 2017</a:t>
            </a:r>
            <a:endParaRPr lang="en-US" sz="1600" dirty="0" smtClean="0"/>
          </a:p>
          <a:p>
            <a:pPr>
              <a:lnSpc>
                <a:spcPct val="150000"/>
              </a:lnSpc>
            </a:pP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wide-screen</Template>
  <TotalTime>10678</TotalTime>
  <Words>2204</Words>
  <Application>Microsoft Office PowerPoint</Application>
  <PresentationFormat>On-screen Show (16:10)</PresentationFormat>
  <Paragraphs>444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wide-screen</vt:lpstr>
      <vt:lpstr>Slide 1</vt:lpstr>
      <vt:lpstr>Ebs project at the esrf: safety challenges</vt:lpstr>
      <vt:lpstr>ESRF: short introduction</vt:lpstr>
      <vt:lpstr>ESRF: short introduction</vt:lpstr>
      <vt:lpstr>ESRF Radiation PROTECTION POLICY</vt:lpstr>
      <vt:lpstr>ESRF UPGRADE: EXTREMELY BRILLIANT SOURCE PROJECT</vt:lpstr>
      <vt:lpstr>ESRF UPGRADE: EXTREMELY BRILLIANT SOURCE PROJECT</vt:lpstr>
      <vt:lpstr>Decommissioning of the existing storage ring</vt:lpstr>
      <vt:lpstr>Decommissioning of the existing storage ring</vt:lpstr>
      <vt:lpstr>Decommissioning of the existing storage ring</vt:lpstr>
      <vt:lpstr>Decommissioning of the existing storage ring</vt:lpstr>
      <vt:lpstr>Decommissioning of the existing storage ring</vt:lpstr>
      <vt:lpstr>Decommissioning of the existing storage ring</vt:lpstr>
      <vt:lpstr>Decommissioning of the existing storage ring</vt:lpstr>
      <vt:lpstr>Decommissioning of the existing storage ring</vt:lpstr>
      <vt:lpstr>General safety challenges related to EBS project</vt:lpstr>
      <vt:lpstr>EBS project: radiation protection framework</vt:lpstr>
      <vt:lpstr>EBS project: shielding assessment</vt:lpstr>
      <vt:lpstr>ebs project: shielding assessment</vt:lpstr>
      <vt:lpstr>Electron Beam loss distribution </vt:lpstr>
      <vt:lpstr>Electron Beam loss distribution: example unit cell number 10 </vt:lpstr>
      <vt:lpstr>Beam loss collimator: principle design</vt:lpstr>
      <vt:lpstr>Collimator shielding tungsten collimator</vt:lpstr>
      <vt:lpstr>Collimator shielding 50 cm steel local shielding</vt:lpstr>
      <vt:lpstr>Beam loss collimator</vt:lpstr>
      <vt:lpstr>Shielding assessment</vt:lpstr>
      <vt:lpstr>Normal beam losses: 92 mA, 1.8 h lifetime – 1 % local loss per cell</vt:lpstr>
      <vt:lpstr>STORED BEAM incident: 200 mA lost on closing gate valve</vt:lpstr>
      <vt:lpstr>Injected beam incidents: 5 nC injected on closed gate valve</vt:lpstr>
      <vt:lpstr>Injected beam incidents: 5 nC injected with DQ1B magnet off</vt:lpstr>
      <vt:lpstr>Storage ring Vacuum conditioning -  1 A.h – 200 mA</vt:lpstr>
      <vt:lpstr>Beamline commissioning -  1000 A.h – 200 mA</vt:lpstr>
      <vt:lpstr>Many thanks for your attention</vt:lpstr>
    </vt:vector>
  </TitlesOfParts>
  <Company>ESRF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CLAVEL Corinne</dc:creator>
  <cp:lastModifiedBy>BERKVENS Paul</cp:lastModifiedBy>
  <cp:revision>326</cp:revision>
  <dcterms:created xsi:type="dcterms:W3CDTF">2014-01-17T08:20:57Z</dcterms:created>
  <dcterms:modified xsi:type="dcterms:W3CDTF">2016-09-20T10:51:41Z</dcterms:modified>
</cp:coreProperties>
</file>