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29"/>
  </p:notesMasterIdLst>
  <p:handoutMasterIdLst>
    <p:handoutMasterId r:id="rId30"/>
  </p:handoutMasterIdLst>
  <p:sldIdLst>
    <p:sldId id="294" r:id="rId2"/>
    <p:sldId id="275" r:id="rId3"/>
    <p:sldId id="298" r:id="rId4"/>
    <p:sldId id="299" r:id="rId5"/>
    <p:sldId id="302" r:id="rId6"/>
    <p:sldId id="304" r:id="rId7"/>
    <p:sldId id="305" r:id="rId8"/>
    <p:sldId id="307" r:id="rId9"/>
    <p:sldId id="306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03" r:id="rId22"/>
    <p:sldId id="319" r:id="rId23"/>
    <p:sldId id="320" r:id="rId24"/>
    <p:sldId id="321" r:id="rId25"/>
    <p:sldId id="322" r:id="rId26"/>
    <p:sldId id="300" r:id="rId27"/>
    <p:sldId id="301" r:id="rId2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C97"/>
    <a:srgbClr val="50504E"/>
    <a:srgbClr val="4E4E4E"/>
    <a:srgbClr val="404040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84" autoAdjust="0"/>
    <p:restoredTop sz="94660"/>
  </p:normalViewPr>
  <p:slideViewPr>
    <p:cSldViewPr snapToGrid="0" snapToObjects="1" showGuides="1">
      <p:cViewPr varScale="1">
        <p:scale>
          <a:sx n="93" d="100"/>
          <a:sy n="93" d="100"/>
        </p:scale>
        <p:origin x="582" y="72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9/14/2016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9/14/2016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39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98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10 May 2016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John E. Anderson Jr. | Accelerator Safety Workshop 20-22 September 2016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10 May 2016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John E. Anderson Jr. | Accelerator Safety Workshop 20-22 September 2016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 smtClean="0"/>
              <a:t>10 May 2016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John E. Anderson Jr. | Accelerator Safety Workshop 20-22 September 2016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10 May 2016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John E. Anderson Jr. | Accelerator Safety Workshop 20-22 September 2016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 smtClean="0"/>
              <a:t>10 May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smtClean="0"/>
              <a:t>John E. Anderson Jr. | Accelerator Safety Workshop 20-22 September 2016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 May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smtClean="0"/>
              <a:t>John E. Anderson Jr. | Accelerator Safety Workshop 20-22 September 2016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10 May 2016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John E. Anderson Jr. | Accelerator Safety Workshop 20-22 September 2016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jea@fnal.gov" TargetMode="External"/><Relationship Id="rId2" Type="http://schemas.openxmlformats.org/officeDocument/2006/relationships/hyperlink" Target="http://www.fnal.gov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 smtClean="0"/>
              <a:t>John E. Anderson Jr.</a:t>
            </a:r>
            <a:r>
              <a:rPr lang="en-US" dirty="0"/>
              <a:t>	</a:t>
            </a:r>
          </a:p>
          <a:p>
            <a:r>
              <a:rPr lang="en-US" dirty="0" smtClean="0"/>
              <a:t>Accelerator Safety Workshop</a:t>
            </a:r>
            <a:r>
              <a:rPr lang="en-US" dirty="0" smtClean="0"/>
              <a:t> 2016</a:t>
            </a:r>
            <a:br>
              <a:rPr lang="en-US" dirty="0" smtClean="0"/>
            </a:br>
            <a:r>
              <a:rPr lang="en-US" dirty="0" smtClean="0"/>
              <a:t>Fermi National Accelerator Laboratory</a:t>
            </a:r>
            <a:endParaRPr lang="en-US" dirty="0"/>
          </a:p>
          <a:p>
            <a:r>
              <a:rPr lang="en-US" dirty="0" smtClean="0"/>
              <a:t>20 September</a:t>
            </a:r>
            <a:r>
              <a:rPr lang="en-US" dirty="0" smtClean="0"/>
              <a:t> </a:t>
            </a:r>
            <a:r>
              <a:rPr lang="en-US" dirty="0" smtClean="0"/>
              <a:t>2016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Maintenance Error Results in Bypassing Enclosure Electrical Lock Out Tag 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Reviewed the MI-65 written LOTO procedure</a:t>
            </a:r>
          </a:p>
          <a:p>
            <a:pPr lvl="1"/>
            <a:r>
              <a:rPr lang="en-US" dirty="0" smtClean="0"/>
              <a:t>NuMI beamline is unique in the way it is locked out</a:t>
            </a:r>
          </a:p>
          <a:p>
            <a:pPr lvl="1"/>
            <a:r>
              <a:rPr lang="en-US" dirty="0" smtClean="0"/>
              <a:t>To improve electrical safety to workers, a 13.8 kV motorized disconnect was installed to disable power to the enclosure</a:t>
            </a:r>
          </a:p>
          <a:p>
            <a:pPr lvl="1"/>
            <a:r>
              <a:rPr lang="en-US" dirty="0" smtClean="0"/>
              <a:t>Allowed for remote switch operation</a:t>
            </a:r>
          </a:p>
          <a:p>
            <a:pPr lvl="2"/>
            <a:r>
              <a:rPr lang="en-US" dirty="0" smtClean="0"/>
              <a:t>Moved employees outside of the Arc Flash zone during disconnect switch operation</a:t>
            </a:r>
          </a:p>
          <a:p>
            <a:pPr lvl="1"/>
            <a:r>
              <a:rPr lang="en-US" dirty="0" smtClean="0"/>
              <a:t>Identified that if procedure is executed in the wrong order, it is possible to lock the switch in the on position</a:t>
            </a:r>
          </a:p>
          <a:p>
            <a:pPr lvl="2"/>
            <a:r>
              <a:rPr lang="en-US" dirty="0" smtClean="0"/>
              <a:t>Would also require missing two separate verification steps</a:t>
            </a:r>
          </a:p>
          <a:p>
            <a:r>
              <a:rPr lang="en-US" dirty="0" smtClean="0"/>
              <a:t>Reviewed LOTO procedure with the operator that performed the lockout on July 4</a:t>
            </a:r>
            <a:r>
              <a:rPr lang="en-US" baseline="30000" dirty="0" smtClean="0"/>
              <a:t>th</a:t>
            </a:r>
            <a:endParaRPr lang="en-US" dirty="0"/>
          </a:p>
          <a:p>
            <a:pPr lvl="1"/>
            <a:r>
              <a:rPr lang="en-US" dirty="0" smtClean="0"/>
              <a:t>Operator was confident she performed the lockout correctly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Incident Analysis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John E. Anderson Jr. | Accelerator Safety Workshop 20-22 September 2016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39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Reviewed Facilities Engineering maintenance records</a:t>
            </a:r>
          </a:p>
          <a:p>
            <a:pPr lvl="1"/>
            <a:r>
              <a:rPr lang="en-US" dirty="0" smtClean="0"/>
              <a:t>Maintenance was performed on the switch on July 22, 2015</a:t>
            </a:r>
          </a:p>
          <a:p>
            <a:pPr lvl="1"/>
            <a:r>
              <a:rPr lang="en-US" dirty="0" smtClean="0"/>
              <a:t>Maintenance procedures indicate the switch chain drive is to be lubricated and the switch cycled</a:t>
            </a:r>
          </a:p>
          <a:p>
            <a:pPr lvl="1"/>
            <a:r>
              <a:rPr lang="en-US" dirty="0" smtClean="0"/>
              <a:t>The electrician who performed the maintenance stated he used the manual drive to cycle the switch</a:t>
            </a:r>
          </a:p>
          <a:p>
            <a:r>
              <a:rPr lang="en-US" dirty="0"/>
              <a:t>T</a:t>
            </a:r>
            <a:r>
              <a:rPr lang="en-US" dirty="0" smtClean="0"/>
              <a:t>wo </a:t>
            </a:r>
            <a:r>
              <a:rPr lang="en-US" dirty="0"/>
              <a:t>most likely causes for this event were </a:t>
            </a:r>
            <a:r>
              <a:rPr lang="en-US" dirty="0" smtClean="0"/>
              <a:t>either</a:t>
            </a:r>
          </a:p>
          <a:p>
            <a:pPr lvl="1"/>
            <a:r>
              <a:rPr lang="en-US" dirty="0" smtClean="0"/>
              <a:t>Improperly </a:t>
            </a:r>
            <a:r>
              <a:rPr lang="en-US" dirty="0"/>
              <a:t>performed LOTO </a:t>
            </a:r>
            <a:r>
              <a:rPr lang="en-US" dirty="0" smtClean="0"/>
              <a:t>procedure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change in the position of the motorized switch during </a:t>
            </a:r>
            <a:r>
              <a:rPr lang="en-US" dirty="0" smtClean="0"/>
              <a:t>maintenance</a:t>
            </a:r>
          </a:p>
          <a:p>
            <a:r>
              <a:rPr lang="en-US" dirty="0" smtClean="0"/>
              <a:t>A search through accelerator data logs identified a small </a:t>
            </a:r>
            <a:r>
              <a:rPr lang="en-US" dirty="0" err="1" smtClean="0"/>
              <a:t>milliampere</a:t>
            </a:r>
            <a:r>
              <a:rPr lang="en-US" dirty="0" smtClean="0"/>
              <a:t>-level offset in one of the power supplies when the ac input voltage was available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Incident Analysis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John E. Anderson Jr. | Accelerator Safety Workshop 20-22 September 2016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55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65" y="1403238"/>
            <a:ext cx="2926080" cy="242945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Incident Analysis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John E. Anderson Jr. | Accelerator Safety Workshop 20-22 September 2016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543" y="1400675"/>
            <a:ext cx="2926080" cy="24294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900" y="1400675"/>
            <a:ext cx="2926080" cy="24294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00868" y="4380929"/>
            <a:ext cx="10550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July 4</a:t>
            </a:r>
            <a:r>
              <a:rPr lang="en-US" baseline="30000" dirty="0" smtClean="0"/>
              <a:t>th</a:t>
            </a:r>
            <a:endParaRPr lang="en-US" dirty="0"/>
          </a:p>
          <a:p>
            <a:pPr algn="ctr"/>
            <a:r>
              <a:rPr lang="en-US" dirty="0" smtClean="0"/>
              <a:t>LOTO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62067" y="4380929"/>
            <a:ext cx="18327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July 22</a:t>
            </a:r>
            <a:r>
              <a:rPr lang="en-US" baseline="30000" dirty="0" smtClean="0"/>
              <a:t>nd</a:t>
            </a:r>
            <a:endParaRPr lang="en-US" dirty="0"/>
          </a:p>
          <a:p>
            <a:pPr algn="ctr"/>
            <a:r>
              <a:rPr lang="en-US" dirty="0" smtClean="0"/>
              <a:t>Maintenance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526113" y="4380934"/>
            <a:ext cx="13910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July 29</a:t>
            </a:r>
            <a:r>
              <a:rPr lang="en-US" baseline="30000" dirty="0" smtClean="0"/>
              <a:t>th</a:t>
            </a:r>
            <a:endParaRPr lang="en-US" dirty="0"/>
          </a:p>
          <a:p>
            <a:pPr algn="ctr"/>
            <a:r>
              <a:rPr lang="en-US" dirty="0" smtClean="0"/>
              <a:t>Discovery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04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Lockout device not applied to the motorized disconnect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Rather the lockout device was applied to the power to the motorized drive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Manual drive was able to be accessed during maintenance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 Cause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John E. Anderson Jr. | Accelerator Safety Workshop 20-22 September 2016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68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Unfamiliarity with task / first </a:t>
            </a:r>
            <a:r>
              <a:rPr lang="en-US" u="sng" dirty="0" smtClean="0"/>
              <a:t>time</a:t>
            </a:r>
            <a:endParaRPr lang="en-US" dirty="0"/>
          </a:p>
          <a:p>
            <a:pPr lvl="1"/>
            <a:r>
              <a:rPr lang="en-US" dirty="0" smtClean="0"/>
              <a:t>Development </a:t>
            </a:r>
            <a:r>
              <a:rPr lang="en-US" dirty="0"/>
              <a:t>of a written LOTO procedure for remotely operated high voltage equipment had not been previously done</a:t>
            </a:r>
          </a:p>
          <a:p>
            <a:r>
              <a:rPr lang="en-US" u="sng" dirty="0"/>
              <a:t>Interpretation </a:t>
            </a:r>
            <a:r>
              <a:rPr lang="en-US" u="sng" dirty="0" smtClean="0"/>
              <a:t>requirements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use of the motorized switch as an energy isolating device was not communicated to the </a:t>
            </a:r>
            <a:r>
              <a:rPr lang="en-US" dirty="0" smtClean="0"/>
              <a:t>Facility Engineering Section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maintenance procedure </a:t>
            </a:r>
            <a:r>
              <a:rPr lang="en-US" dirty="0" smtClean="0"/>
              <a:t>did not address returning the  </a:t>
            </a:r>
            <a:r>
              <a:rPr lang="en-US" dirty="0"/>
              <a:t>switch to the position in which is found at the start </a:t>
            </a:r>
            <a:r>
              <a:rPr lang="en-US" dirty="0" smtClean="0"/>
              <a:t>maintenance</a:t>
            </a:r>
            <a:endParaRPr lang="en-US" dirty="0"/>
          </a:p>
          <a:p>
            <a:r>
              <a:rPr lang="en-US" u="sng" dirty="0"/>
              <a:t>Confusing procedure / vague </a:t>
            </a:r>
            <a:r>
              <a:rPr lang="en-US" u="sng" dirty="0" smtClean="0"/>
              <a:t>guidance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need for the motorized switch to potentially remain in the open (off) position after servicing because of its use as an energy isolating device was not part of its maintenance </a:t>
            </a:r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HPI Error Precursors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John E. Anderson Jr. | Accelerator Safety Workshop 20-22 September 2016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61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Confusing </a:t>
            </a:r>
            <a:r>
              <a:rPr lang="en-US" u="sng" dirty="0"/>
              <a:t>displays / </a:t>
            </a:r>
            <a:r>
              <a:rPr lang="en-US" u="sng" dirty="0" smtClean="0"/>
              <a:t>controls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motorized switch was not marked as an energy isolating device by either permanent labeling or a tagout </a:t>
            </a:r>
            <a:r>
              <a:rPr lang="en-US" dirty="0" smtClean="0"/>
              <a:t>device</a:t>
            </a:r>
          </a:p>
          <a:p>
            <a:pPr lvl="1"/>
            <a:endParaRPr lang="en-US" dirty="0"/>
          </a:p>
          <a:p>
            <a:r>
              <a:rPr lang="en-US" u="sng" dirty="0"/>
              <a:t>Lack of alternative </a:t>
            </a:r>
            <a:r>
              <a:rPr lang="en-US" u="sng" dirty="0" smtClean="0"/>
              <a:t>indication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written LOTO procedure did not account for maintenance of the motorized switch that </a:t>
            </a:r>
            <a:r>
              <a:rPr lang="en-US" dirty="0" smtClean="0"/>
              <a:t>could bypass </a:t>
            </a:r>
            <a:r>
              <a:rPr lang="en-US" dirty="0"/>
              <a:t>the energy isolation for the power supplies and beamline </a:t>
            </a:r>
            <a:r>
              <a:rPr lang="en-US" dirty="0" smtClean="0"/>
              <a:t>components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development or review of the procedure </a:t>
            </a:r>
            <a:r>
              <a:rPr lang="en-US" dirty="0" smtClean="0"/>
              <a:t>did not involve </a:t>
            </a:r>
            <a:r>
              <a:rPr lang="en-US" dirty="0"/>
              <a:t>the </a:t>
            </a:r>
            <a:r>
              <a:rPr lang="en-US" dirty="0" smtClean="0"/>
              <a:t>Facilities Engineering Services Section </a:t>
            </a:r>
            <a:r>
              <a:rPr lang="en-US" dirty="0"/>
              <a:t>that would perform the maintenance of the motorized </a:t>
            </a:r>
            <a:r>
              <a:rPr lang="en-US" dirty="0" smtClean="0"/>
              <a:t>switch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HPI Error Precursors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John E. Anderson Jr. | Accelerator Safety Workshop 20-22 September 2016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33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Habit patterns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maintenance procedure did not have a check point to identify the found position of the motorized </a:t>
            </a:r>
            <a:r>
              <a:rPr lang="en-US" dirty="0" smtClean="0"/>
              <a:t>switch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position of the switches shown on single-line electrical diagrams </a:t>
            </a:r>
            <a:r>
              <a:rPr lang="en-US" dirty="0" smtClean="0"/>
              <a:t>were used </a:t>
            </a:r>
            <a:r>
              <a:rPr lang="en-US" dirty="0"/>
              <a:t>to determine in which position switches should be </a:t>
            </a:r>
            <a:r>
              <a:rPr lang="en-US" dirty="0" smtClean="0"/>
              <a:t>left</a:t>
            </a:r>
          </a:p>
          <a:p>
            <a:pPr lvl="1"/>
            <a:r>
              <a:rPr lang="en-US" dirty="0" smtClean="0"/>
              <a:t>Due </a:t>
            </a:r>
            <a:r>
              <a:rPr lang="en-US" dirty="0"/>
              <a:t>to the impact of outages on most laboratory facilities, the switches serving facilities are </a:t>
            </a:r>
            <a:r>
              <a:rPr lang="en-US" dirty="0" smtClean="0"/>
              <a:t>normally placed </a:t>
            </a:r>
            <a:r>
              <a:rPr lang="en-US" dirty="0"/>
              <a:t>in the closed (on) position so that the time spent in outages is </a:t>
            </a:r>
            <a:r>
              <a:rPr lang="en-US" dirty="0" smtClean="0"/>
              <a:t>minimized</a:t>
            </a:r>
          </a:p>
          <a:p>
            <a:r>
              <a:rPr lang="en-US" u="sng" dirty="0"/>
              <a:t>Mindset (“tuned” to </a:t>
            </a:r>
            <a:r>
              <a:rPr lang="en-US" u="sng" dirty="0" smtClean="0"/>
              <a:t>see)</a:t>
            </a:r>
            <a:endParaRPr lang="en-US" dirty="0"/>
          </a:p>
          <a:p>
            <a:pPr lvl="1"/>
            <a:r>
              <a:rPr lang="en-US" dirty="0" smtClean="0"/>
              <a:t>Preparation </a:t>
            </a:r>
            <a:r>
              <a:rPr lang="en-US" dirty="0"/>
              <a:t>of the written LOTO procedure by Accelerator Division personnel did not account for maintenance work performed by </a:t>
            </a:r>
            <a:r>
              <a:rPr lang="en-US" dirty="0" smtClean="0"/>
              <a:t>the Facilities Engineering Section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HPI Error Precursors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John E. Anderson Jr. | Accelerator Safety Workshop 20-22 September 2016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14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A1: Design / Engineering Problem</a:t>
            </a:r>
            <a:endParaRPr lang="en-US" dirty="0"/>
          </a:p>
          <a:p>
            <a:pPr lvl="1"/>
            <a:r>
              <a:rPr lang="en-US" u="sng" dirty="0"/>
              <a:t>A1B1C03: Design input not correct</a:t>
            </a:r>
            <a:endParaRPr lang="en-US" dirty="0"/>
          </a:p>
          <a:p>
            <a:pPr lvl="2"/>
            <a:r>
              <a:rPr lang="en-US" dirty="0"/>
              <a:t>The LOTO procedure development did not take into account OSHA 1910.147(a)(3)(i) “… affixing appropriate lockout devices or tagout devices to energy isolating devices …”</a:t>
            </a:r>
          </a:p>
          <a:p>
            <a:pPr lvl="2"/>
            <a:r>
              <a:rPr lang="en-US" dirty="0"/>
              <a:t>The LOTO procedure development did not consider the capability to operate the switch </a:t>
            </a:r>
            <a:r>
              <a:rPr lang="en-US" dirty="0" smtClean="0"/>
              <a:t>manually</a:t>
            </a:r>
            <a:endParaRPr lang="en-US" dirty="0"/>
          </a:p>
          <a:p>
            <a:pPr lvl="2"/>
            <a:r>
              <a:rPr lang="en-US" dirty="0"/>
              <a:t>The LOTO procedure development did not include representation from the group </a:t>
            </a:r>
            <a:r>
              <a:rPr lang="en-US" dirty="0" smtClean="0"/>
              <a:t>(Facilities Engineering Services Section) that </a:t>
            </a:r>
            <a:r>
              <a:rPr lang="en-US" dirty="0"/>
              <a:t>would perform maintenance on the motorized </a:t>
            </a:r>
            <a:r>
              <a:rPr lang="en-US" dirty="0" smtClean="0"/>
              <a:t>switch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Causal Factors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John E. Anderson Jr. | Accelerator Safety Workshop 20-22 September 2016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23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u="sng" dirty="0"/>
              <a:t>A1B2C01: Design output scope LTA</a:t>
            </a:r>
            <a:endParaRPr lang="en-US" sz="1800" dirty="0"/>
          </a:p>
          <a:p>
            <a:pPr lvl="2"/>
            <a:r>
              <a:rPr lang="en-US" dirty="0"/>
              <a:t>The LOTO procedure design did not take into account maintenance, that if performed incorrectly on the disconnect switch, could bypass the beamline LOTO</a:t>
            </a:r>
            <a:endParaRPr lang="en-US" sz="1600" dirty="0"/>
          </a:p>
          <a:p>
            <a:pPr lvl="2"/>
            <a:r>
              <a:rPr lang="en-US" dirty="0"/>
              <a:t>The LOTO procedure writer failed to recognize that the switch could be operated </a:t>
            </a:r>
            <a:r>
              <a:rPr lang="en-US" dirty="0" smtClean="0"/>
              <a:t>manually</a:t>
            </a:r>
          </a:p>
          <a:p>
            <a:pPr lvl="2"/>
            <a:endParaRPr lang="en-US" sz="1600" dirty="0"/>
          </a:p>
          <a:p>
            <a:r>
              <a:rPr lang="en-US" b="1" u="sng" dirty="0" err="1" smtClean="0"/>
              <a:t>A2</a:t>
            </a:r>
            <a:r>
              <a:rPr lang="en-US" b="1" u="sng" dirty="0"/>
              <a:t>: Equipment / Material Problem</a:t>
            </a:r>
            <a:endParaRPr lang="en-US" dirty="0"/>
          </a:p>
          <a:p>
            <a:pPr lvl="1"/>
            <a:r>
              <a:rPr lang="en-US" u="sng" dirty="0"/>
              <a:t>A2B4C07: Marking / labeling </a:t>
            </a:r>
            <a:r>
              <a:rPr lang="en-US" u="sng" dirty="0" smtClean="0"/>
              <a:t>LTA</a:t>
            </a:r>
            <a:endParaRPr lang="en-US" dirty="0"/>
          </a:p>
          <a:p>
            <a:pPr lvl="2"/>
            <a:r>
              <a:rPr lang="en-US" dirty="0" smtClean="0"/>
              <a:t>Motorized </a:t>
            </a:r>
            <a:r>
              <a:rPr lang="en-US" dirty="0"/>
              <a:t>switch was not labeled or controlled as a beamline LOTO point as required in OSHA 1910.147(a)(3)(i</a:t>
            </a:r>
            <a:r>
              <a:rPr lang="en-US" dirty="0" smtClean="0"/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Causal Factors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John E. Anderson Jr. | Accelerator Safety Workshop 20-22 September 2016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12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err="1"/>
              <a:t>A3</a:t>
            </a:r>
            <a:r>
              <a:rPr lang="en-US" b="1" u="sng" dirty="0"/>
              <a:t>: Human Performance Less Than Adequate (LTA)</a:t>
            </a:r>
            <a:endParaRPr lang="en-US" sz="2000" dirty="0"/>
          </a:p>
          <a:p>
            <a:pPr lvl="1"/>
            <a:r>
              <a:rPr lang="en-US" b="1" dirty="0"/>
              <a:t>None</a:t>
            </a:r>
          </a:p>
          <a:p>
            <a:pPr lvl="2"/>
            <a:r>
              <a:rPr lang="en-US" dirty="0"/>
              <a:t>The work as executed by the Accelerator Operator and Facility Engineering </a:t>
            </a:r>
            <a:r>
              <a:rPr lang="en-US" dirty="0" smtClean="0"/>
              <a:t>Services Section </a:t>
            </a:r>
            <a:r>
              <a:rPr lang="en-US" dirty="0"/>
              <a:t>Electrician was in full compliance with the instructions they were </a:t>
            </a:r>
            <a:r>
              <a:rPr lang="en-US" dirty="0" smtClean="0"/>
              <a:t>provided</a:t>
            </a:r>
          </a:p>
          <a:p>
            <a:pPr lvl="2"/>
            <a:endParaRPr lang="en-US" sz="1600" dirty="0"/>
          </a:p>
          <a:p>
            <a:pPr lvl="2"/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</a:rPr>
              <a:t>As an organization, we set the employees up to fail!</a:t>
            </a:r>
          </a:p>
          <a:p>
            <a:pPr lvl="2"/>
            <a:endParaRPr lang="en-US" sz="1600" dirty="0"/>
          </a:p>
          <a:p>
            <a:r>
              <a:rPr lang="en-US" b="1" u="sng" dirty="0" err="1" smtClean="0"/>
              <a:t>A4</a:t>
            </a:r>
            <a:r>
              <a:rPr lang="en-US" b="1" u="sng" dirty="0" smtClean="0"/>
              <a:t> Management Problem </a:t>
            </a:r>
            <a:endParaRPr lang="en-US" dirty="0" smtClean="0"/>
          </a:p>
          <a:p>
            <a:pPr lvl="1"/>
            <a:r>
              <a:rPr lang="en-US" u="sng" dirty="0" smtClean="0"/>
              <a:t>A4B5C04</a:t>
            </a:r>
            <a:r>
              <a:rPr lang="en-US" u="sng" dirty="0"/>
              <a:t>: Risks / consequences associated with change not adequately reviewed / assessed.</a:t>
            </a:r>
            <a:endParaRPr lang="en-US" dirty="0"/>
          </a:p>
          <a:p>
            <a:pPr lvl="2"/>
            <a:r>
              <a:rPr lang="en-US" dirty="0"/>
              <a:t>The change in 2007 from the transfer switch to the motorized switch did not identify the loss of the LOTO point on the energy isolation device as a </a:t>
            </a:r>
            <a:r>
              <a:rPr lang="en-US" dirty="0" smtClean="0"/>
              <a:t>risk</a:t>
            </a:r>
          </a:p>
          <a:p>
            <a:pPr lvl="2"/>
            <a:r>
              <a:rPr lang="en-US" dirty="0" smtClean="0"/>
              <a:t>Original construction transfer switch was never used for LOTO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Causal Factors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John E. Anderson Jr. | Accelerator Safety Workshop 20-22 September 2016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34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Fermilab Overview</a:t>
            </a:r>
          </a:p>
          <a:p>
            <a:pPr lvl="1"/>
            <a:r>
              <a:rPr lang="en-US" dirty="0" smtClean="0"/>
              <a:t>Accelerator Complex</a:t>
            </a:r>
          </a:p>
          <a:p>
            <a:r>
              <a:rPr lang="en-US" dirty="0" smtClean="0"/>
              <a:t>MI-65 LOTO Incident </a:t>
            </a:r>
          </a:p>
          <a:p>
            <a:pPr lvl="1"/>
            <a:r>
              <a:rPr lang="en-US" dirty="0" smtClean="0"/>
              <a:t>Incident End Results</a:t>
            </a:r>
          </a:p>
          <a:p>
            <a:pPr lvl="1"/>
            <a:r>
              <a:rPr lang="en-US" dirty="0" smtClean="0"/>
              <a:t>Sequence of Events</a:t>
            </a:r>
          </a:p>
          <a:p>
            <a:pPr lvl="1"/>
            <a:r>
              <a:rPr lang="en-US" dirty="0" smtClean="0"/>
              <a:t>Incident Analysis</a:t>
            </a:r>
          </a:p>
          <a:p>
            <a:r>
              <a:rPr lang="en-US" dirty="0" smtClean="0"/>
              <a:t>Single Line Electrical Diagram</a:t>
            </a:r>
          </a:p>
          <a:p>
            <a:r>
              <a:rPr lang="en-US" dirty="0" smtClean="0"/>
              <a:t>HPI Error Precursors</a:t>
            </a:r>
          </a:p>
          <a:p>
            <a:r>
              <a:rPr lang="en-US" dirty="0" smtClean="0"/>
              <a:t>Causal Factors</a:t>
            </a:r>
          </a:p>
          <a:p>
            <a:r>
              <a:rPr lang="en-US" dirty="0" smtClean="0"/>
              <a:t>Lessons Learned</a:t>
            </a:r>
          </a:p>
          <a:p>
            <a:r>
              <a:rPr lang="en-US" dirty="0" smtClean="0"/>
              <a:t>Recommendations</a:t>
            </a:r>
          </a:p>
          <a:p>
            <a:r>
              <a:rPr lang="en-US" dirty="0" smtClean="0"/>
              <a:t>Contact Information</a:t>
            </a:r>
          </a:p>
          <a:p>
            <a:pPr marL="1828800" lvl="4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John E. Anderson Jr. | Accelerator Safety Workshop 20-22 September 2016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err="1"/>
              <a:t>A5</a:t>
            </a:r>
            <a:r>
              <a:rPr lang="en-US" b="1" u="sng" dirty="0"/>
              <a:t> Communications Less Than Adequate (LTA)</a:t>
            </a:r>
            <a:r>
              <a:rPr lang="en-US" b="1" dirty="0"/>
              <a:t> </a:t>
            </a:r>
            <a:endParaRPr lang="en-US" sz="2000" dirty="0"/>
          </a:p>
          <a:p>
            <a:pPr lvl="1"/>
            <a:r>
              <a:rPr lang="en-US" u="sng" dirty="0"/>
              <a:t>A5B1C03: Checklist LTA</a:t>
            </a:r>
            <a:endParaRPr lang="en-US" sz="1800" dirty="0"/>
          </a:p>
          <a:p>
            <a:pPr lvl="2"/>
            <a:r>
              <a:rPr lang="en-US" dirty="0"/>
              <a:t>The maintenance procedure </a:t>
            </a:r>
            <a:r>
              <a:rPr lang="en-US" dirty="0" smtClean="0"/>
              <a:t>did not </a:t>
            </a:r>
            <a:r>
              <a:rPr lang="en-US" dirty="0"/>
              <a:t>have a check point to identify the as found position of the </a:t>
            </a:r>
            <a:r>
              <a:rPr lang="en-US" dirty="0" smtClean="0"/>
              <a:t>switch</a:t>
            </a:r>
          </a:p>
          <a:p>
            <a:pPr lvl="2"/>
            <a:r>
              <a:rPr lang="en-US" dirty="0" smtClean="0"/>
              <a:t>Or </a:t>
            </a:r>
            <a:r>
              <a:rPr lang="en-US" dirty="0"/>
              <a:t>a check point to verify the disconnect switch was returned to the as found </a:t>
            </a:r>
            <a:r>
              <a:rPr lang="en-US" dirty="0" smtClean="0"/>
              <a:t>position</a:t>
            </a:r>
            <a:endParaRPr lang="en-US" sz="1600" dirty="0"/>
          </a:p>
          <a:p>
            <a:pPr lvl="1"/>
            <a:r>
              <a:rPr lang="en-US" u="sng" dirty="0"/>
              <a:t>A5B2C07: Facts wrong / requirements not correct</a:t>
            </a:r>
            <a:endParaRPr lang="en-US" sz="1800" dirty="0"/>
          </a:p>
          <a:p>
            <a:pPr lvl="2"/>
            <a:r>
              <a:rPr lang="en-US" dirty="0"/>
              <a:t>The maintenance procedure did not identify the motorized switch as an energy isolation device for beamline </a:t>
            </a:r>
            <a:r>
              <a:rPr lang="en-US" dirty="0" smtClean="0"/>
              <a:t>LOTO</a:t>
            </a:r>
            <a:endParaRPr lang="en-US" sz="1600" dirty="0"/>
          </a:p>
          <a:p>
            <a:pPr lvl="1"/>
            <a:r>
              <a:rPr lang="en-US" u="sng" dirty="0" smtClean="0"/>
              <a:t>A5B2C08</a:t>
            </a:r>
            <a:r>
              <a:rPr lang="en-US" u="sng" dirty="0"/>
              <a:t>: Incomplete / situation not covered</a:t>
            </a:r>
            <a:endParaRPr lang="en-US" dirty="0"/>
          </a:p>
          <a:p>
            <a:pPr lvl="2"/>
            <a:r>
              <a:rPr lang="en-US" dirty="0"/>
              <a:t>Maintenance procedure stated to cycle the disconnect switch, however it did not address returning the disconnect switch to the original </a:t>
            </a:r>
            <a:r>
              <a:rPr lang="en-US" dirty="0" smtClean="0"/>
              <a:t>position</a:t>
            </a:r>
            <a:endParaRPr lang="en-US" dirty="0"/>
          </a:p>
          <a:p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Causal Factors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John E. Anderson Jr. | Accelerator Safety Workshop 20-22 September 2016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35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Well-intentioned relocation of motorized switch controls created situation which application of LOTO was not readily apparent</a:t>
            </a:r>
          </a:p>
          <a:p>
            <a:r>
              <a:rPr lang="en-US" dirty="0" smtClean="0"/>
              <a:t>The written LOTO procedure failed to notify maintenance personnel that the switch was used as a beam line energy isolating device</a:t>
            </a:r>
          </a:p>
          <a:p>
            <a:r>
              <a:rPr lang="en-US" dirty="0" smtClean="0"/>
              <a:t>The lack of a lock and tag at the disconnect switch does not conform to the LOTO requirements </a:t>
            </a:r>
            <a:r>
              <a:rPr lang="en-US" dirty="0"/>
              <a:t>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OSHA </a:t>
            </a:r>
            <a:r>
              <a:rPr lang="en-US" dirty="0"/>
              <a:t>1910.147(a)(3)(i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John E. Anderson Jr. | Accelerator Safety Workshop 20-22 September 2016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689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Revise </a:t>
            </a:r>
            <a:r>
              <a:rPr lang="en-US" dirty="0"/>
              <a:t>the written LOTO procedure for the MI-65 beamline power supplies to conform with OSHA 1910.147(a)(3)(i</a:t>
            </a:r>
            <a:r>
              <a:rPr lang="en-US" dirty="0" smtClean="0"/>
              <a:t>)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Revise </a:t>
            </a:r>
            <a:r>
              <a:rPr lang="en-US" dirty="0" smtClean="0"/>
              <a:t>Fermilab policies and </a:t>
            </a:r>
            <a:r>
              <a:rPr lang="en-US" dirty="0"/>
              <a:t>training materials to instruct Knowledgeable Employees to include representatives from all laboratory groups that will operate and maintain LOTO energy isolating devices in the development and review of written LOTO </a:t>
            </a:r>
            <a:r>
              <a:rPr lang="en-US" dirty="0" smtClean="0"/>
              <a:t>procedures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John E. Anderson Jr. | Accelerator Safety Workshop 20-22 September 2016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7703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Revise Fermilab policies and </a:t>
            </a:r>
            <a:r>
              <a:rPr lang="en-US" dirty="0"/>
              <a:t>training materials to identify remotely operated electrical switches that are likely to be used as LOTO energy isolating devices </a:t>
            </a:r>
            <a:r>
              <a:rPr lang="en-US" dirty="0" smtClean="0"/>
              <a:t>are </a:t>
            </a:r>
            <a:r>
              <a:rPr lang="en-US" dirty="0"/>
              <a:t>places where particular attention must be given to incorporating LOTO provisions in design, specification, and </a:t>
            </a:r>
            <a:r>
              <a:rPr lang="en-US" dirty="0" smtClean="0"/>
              <a:t>construction</a:t>
            </a:r>
          </a:p>
          <a:p>
            <a:pPr lvl="0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John E. Anderson Jr. | Accelerator Safety Workshop 20-22 September 2016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2064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8" y="1843028"/>
            <a:ext cx="3657600" cy="2743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 Labeling and Lock Out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John E. Anderson Jr. | Accelerator Safety Workshop 20-22 September 2016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012" y="1843028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0183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000" dirty="0"/>
              <a:t>Accelerator Division External </a:t>
            </a:r>
            <a:r>
              <a:rPr lang="en-US" sz="2000" dirty="0" smtClean="0"/>
              <a:t>Beams Department</a:t>
            </a:r>
          </a:p>
          <a:p>
            <a:pPr lvl="1"/>
            <a:r>
              <a:rPr lang="en-US" sz="2000" dirty="0" smtClean="0"/>
              <a:t>Overall responsibility for the beamline, reviewed LOTO procedure</a:t>
            </a:r>
          </a:p>
          <a:p>
            <a:pPr lvl="0"/>
            <a:r>
              <a:rPr lang="en-US" sz="2000" dirty="0" smtClean="0"/>
              <a:t>Accelerator Division Electrical Engineering Support Department</a:t>
            </a:r>
          </a:p>
          <a:p>
            <a:pPr lvl="1"/>
            <a:r>
              <a:rPr lang="en-US" sz="2000" dirty="0" smtClean="0"/>
              <a:t>Specified disconnect switch, built switch controls, developed draft LOTO procedure, was not a reviewer of the final LOTO procedure</a:t>
            </a:r>
          </a:p>
          <a:p>
            <a:r>
              <a:rPr lang="en-US" sz="2000" dirty="0" smtClean="0"/>
              <a:t>Accelerator Division ES&amp;H Department</a:t>
            </a:r>
          </a:p>
          <a:p>
            <a:pPr lvl="1"/>
            <a:r>
              <a:rPr lang="en-US" sz="2000" dirty="0" smtClean="0"/>
              <a:t>Editor of LOTO procedure, reviewer of  LOTO procedure</a:t>
            </a:r>
          </a:p>
          <a:p>
            <a:r>
              <a:rPr lang="en-US" sz="2000" dirty="0" smtClean="0"/>
              <a:t>Accelerator Division Operations Department</a:t>
            </a:r>
          </a:p>
          <a:p>
            <a:pPr lvl="1"/>
            <a:r>
              <a:rPr lang="en-US" sz="2000" dirty="0" smtClean="0"/>
              <a:t>Performs the LOTO activities, reviewer of LOTO procedure </a:t>
            </a:r>
          </a:p>
          <a:p>
            <a:r>
              <a:rPr lang="en-US" sz="2000" dirty="0" smtClean="0"/>
              <a:t>Facilities Engineering Services Section</a:t>
            </a:r>
          </a:p>
          <a:p>
            <a:pPr lvl="1"/>
            <a:r>
              <a:rPr lang="en-US" sz="2000" dirty="0" smtClean="0"/>
              <a:t>Performs maintenance on the disconnect switch, not a reviewer of the LOTO procedure </a:t>
            </a:r>
          </a:p>
          <a:p>
            <a:pPr lvl="1"/>
            <a:endParaRPr lang="en-US" sz="2000" dirty="0" smtClean="0"/>
          </a:p>
          <a:p>
            <a:pPr lvl="0"/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Groups Involved in NuMI LOTO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John E. Anderson Jr. | Accelerator Safety Workshop 20-22 September 2016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4933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83" y="948461"/>
            <a:ext cx="7204710" cy="516636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John E. Anderson Jr. | Accelerator Safety Workshop 20-22 September 2016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                </a:t>
            </a:r>
            <a:r>
              <a:rPr lang="en-US" sz="3600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2249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sz="1400" b="1" dirty="0">
                <a:solidFill>
                  <a:srgbClr val="004C97"/>
                </a:solidFill>
              </a:rPr>
              <a:t>John E. Anderson Jr.</a:t>
            </a:r>
            <a:r>
              <a:rPr lang="en-US" sz="1400" b="1" dirty="0"/>
              <a:t> </a:t>
            </a:r>
          </a:p>
          <a:p>
            <a:pPr marL="0" indent="0">
              <a:buNone/>
            </a:pPr>
            <a:r>
              <a:rPr lang="en-US" sz="1400" i="1" dirty="0"/>
              <a:t>Associate Head, Office of the Chief Safety </a:t>
            </a:r>
            <a:r>
              <a:rPr lang="en-US" sz="1400" i="1" dirty="0" smtClean="0"/>
              <a:t>Officer</a:t>
            </a:r>
          </a:p>
          <a:p>
            <a:pPr marL="0" indent="0">
              <a:buNone/>
            </a:pPr>
            <a:r>
              <a:rPr lang="en-US" sz="1400" dirty="0"/>
              <a:t> </a:t>
            </a:r>
            <a:endParaRPr lang="en-US" sz="1400" dirty="0">
              <a:solidFill>
                <a:srgbClr val="004C97"/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004C97"/>
                </a:solidFill>
              </a:rPr>
              <a:t>Environment, </a:t>
            </a:r>
            <a:r>
              <a:rPr lang="en-US" sz="1400" dirty="0" smtClean="0">
                <a:solidFill>
                  <a:srgbClr val="004C97"/>
                </a:solidFill>
              </a:rPr>
              <a:t>Safety, Health, </a:t>
            </a:r>
            <a:r>
              <a:rPr lang="en-US" sz="1400" dirty="0">
                <a:solidFill>
                  <a:srgbClr val="004C97"/>
                </a:solidFill>
              </a:rPr>
              <a:t>and </a:t>
            </a:r>
            <a:r>
              <a:rPr lang="en-US" sz="1400" dirty="0" smtClean="0">
                <a:solidFill>
                  <a:srgbClr val="004C97"/>
                </a:solidFill>
              </a:rPr>
              <a:t>Quality </a:t>
            </a:r>
            <a:r>
              <a:rPr lang="en-US" sz="1400" dirty="0">
                <a:solidFill>
                  <a:srgbClr val="004C97"/>
                </a:solidFill>
              </a:rPr>
              <a:t>Section</a:t>
            </a:r>
            <a:br>
              <a:rPr lang="en-US" sz="1400" dirty="0">
                <a:solidFill>
                  <a:srgbClr val="004C97"/>
                </a:solidFill>
              </a:rPr>
            </a:br>
            <a:r>
              <a:rPr lang="en-US" sz="1400" dirty="0">
                <a:solidFill>
                  <a:srgbClr val="004C97"/>
                </a:solidFill>
              </a:rPr>
              <a:t>Radiation Physics Engineering</a:t>
            </a:r>
          </a:p>
          <a:p>
            <a:pPr marL="0" indent="0">
              <a:buNone/>
            </a:pPr>
            <a:r>
              <a:rPr lang="en-US" sz="1400" dirty="0"/>
              <a:t>Fermi National Accelerator </a:t>
            </a:r>
            <a:r>
              <a:rPr lang="en-US" sz="1400" dirty="0" smtClean="0"/>
              <a:t>Laboratory</a:t>
            </a:r>
          </a:p>
          <a:p>
            <a:pPr marL="0" indent="0">
              <a:buNone/>
            </a:pPr>
            <a:r>
              <a:rPr lang="en-US" sz="1400" dirty="0" smtClean="0"/>
              <a:t>P.O. Box 500 MS 371</a:t>
            </a:r>
          </a:p>
          <a:p>
            <a:pPr marL="0" indent="0">
              <a:buNone/>
            </a:pPr>
            <a:r>
              <a:rPr lang="en-US" sz="1400" dirty="0" smtClean="0"/>
              <a:t>Batavia, IL 60510 USA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630 840 4973 office</a:t>
            </a:r>
          </a:p>
          <a:p>
            <a:pPr marL="0" indent="0">
              <a:buNone/>
            </a:pPr>
            <a:r>
              <a:rPr lang="en-US" sz="1400" u="sng" dirty="0">
                <a:hlinkClick r:id="rId2"/>
              </a:rPr>
              <a:t>www.fnal.gov</a:t>
            </a:r>
            <a:endParaRPr lang="en-US" sz="1400" dirty="0"/>
          </a:p>
          <a:p>
            <a:pPr marL="0" indent="0">
              <a:buNone/>
            </a:pPr>
            <a:r>
              <a:rPr lang="en-US" sz="1400" u="sng" dirty="0">
                <a:hlinkClick r:id="rId3"/>
              </a:rPr>
              <a:t>jea@fnal.gov</a:t>
            </a:r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John E. Anderson Jr. | Accelerator Safety Workshop 20-22 September 2016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261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Fermi National Accelerator Laboratory (Fermilab)</a:t>
            </a:r>
          </a:p>
          <a:p>
            <a:pPr lvl="1"/>
            <a:r>
              <a:rPr lang="en-US" dirty="0" smtClean="0"/>
              <a:t>Single </a:t>
            </a:r>
            <a:r>
              <a:rPr lang="en-US" dirty="0" smtClean="0"/>
              <a:t>purpose laboratory</a:t>
            </a:r>
            <a:br>
              <a:rPr lang="en-US" dirty="0" smtClean="0"/>
            </a:br>
            <a:r>
              <a:rPr lang="en-US" dirty="0" smtClean="0"/>
              <a:t>Funded by the US Department </a:t>
            </a:r>
            <a:r>
              <a:rPr lang="en-US" dirty="0"/>
              <a:t>o</a:t>
            </a:r>
            <a:r>
              <a:rPr lang="en-US" dirty="0" smtClean="0"/>
              <a:t>f Energy</a:t>
            </a:r>
            <a:endParaRPr lang="en-US" dirty="0"/>
          </a:p>
          <a:p>
            <a:pPr lvl="1"/>
            <a:r>
              <a:rPr lang="en-US" dirty="0" smtClean="0"/>
              <a:t>2,150 </a:t>
            </a:r>
            <a:r>
              <a:rPr lang="en-US" dirty="0"/>
              <a:t>employees</a:t>
            </a:r>
          </a:p>
          <a:p>
            <a:pPr lvl="1"/>
            <a:r>
              <a:rPr lang="en-US" dirty="0"/>
              <a:t>2,000 visiting researchers and graduate students</a:t>
            </a:r>
          </a:p>
          <a:p>
            <a:pPr lvl="1"/>
            <a:r>
              <a:rPr lang="en-US" dirty="0"/>
              <a:t>Site is </a:t>
            </a:r>
            <a:r>
              <a:rPr lang="en-US" dirty="0" smtClean="0"/>
              <a:t>6800-acres </a:t>
            </a:r>
            <a:r>
              <a:rPr lang="en-US" dirty="0"/>
              <a:t>or 28 </a:t>
            </a:r>
            <a:r>
              <a:rPr lang="en-US" dirty="0" err="1"/>
              <a:t>km</a:t>
            </a:r>
            <a:r>
              <a:rPr lang="en-US" baseline="30000" dirty="0" err="1"/>
              <a:t>2</a:t>
            </a:r>
            <a:endParaRPr lang="en-US" baseline="30000" dirty="0"/>
          </a:p>
          <a:p>
            <a:pPr lvl="1"/>
            <a:r>
              <a:rPr lang="en-US" dirty="0"/>
              <a:t>Diverse work force with varying cultural backgrounds</a:t>
            </a:r>
          </a:p>
          <a:p>
            <a:pPr marL="1828800" lvl="4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Fermilab Overview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John E. Anderson Jr. | Accelerator Safety Workshop 20-22 September 2016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37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 Complex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John E. Anderson Jr. | Accelerator Safety Workshop 20-22 September 2016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48" b="-848"/>
          <a:stretch/>
        </p:blipFill>
        <p:spPr>
          <a:xfrm>
            <a:off x="849086" y="745521"/>
            <a:ext cx="7311137" cy="5486400"/>
          </a:xfrm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3973287" y="3336107"/>
            <a:ext cx="97970" cy="37609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43300" y="3662682"/>
            <a:ext cx="12330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MI-65 Service Building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64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Start with the end </a:t>
            </a:r>
            <a:r>
              <a:rPr lang="en-US" dirty="0"/>
              <a:t>f</a:t>
            </a:r>
            <a:r>
              <a:rPr lang="en-US" dirty="0" smtClean="0"/>
              <a:t>irst</a:t>
            </a:r>
          </a:p>
          <a:p>
            <a:pPr lvl="1"/>
            <a:r>
              <a:rPr lang="en-US" dirty="0" smtClean="0"/>
              <a:t>No personnel were injured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 equipment was damaged</a:t>
            </a:r>
          </a:p>
          <a:p>
            <a:pPr lvl="1"/>
            <a:r>
              <a:rPr lang="en-US" dirty="0" smtClean="0"/>
              <a:t>Defense In Depth Electrical Safety Barriers</a:t>
            </a:r>
          </a:p>
          <a:p>
            <a:pPr lvl="2"/>
            <a:r>
              <a:rPr lang="en-US" dirty="0" smtClean="0"/>
              <a:t>Beamline enclosure electrical safety was reduced to one barrier</a:t>
            </a:r>
          </a:p>
          <a:p>
            <a:pPr lvl="3"/>
            <a:r>
              <a:rPr lang="en-US" dirty="0"/>
              <a:t>E</a:t>
            </a:r>
            <a:r>
              <a:rPr lang="en-US" dirty="0" smtClean="0"/>
              <a:t>nclosure </a:t>
            </a:r>
            <a:r>
              <a:rPr lang="en-US" dirty="0"/>
              <a:t>E</a:t>
            </a:r>
            <a:r>
              <a:rPr lang="en-US" dirty="0" smtClean="0"/>
              <a:t>lectrical </a:t>
            </a:r>
            <a:r>
              <a:rPr lang="en-US" dirty="0"/>
              <a:t>S</a:t>
            </a:r>
            <a:r>
              <a:rPr lang="en-US" dirty="0" smtClean="0"/>
              <a:t>afety </a:t>
            </a:r>
            <a:r>
              <a:rPr lang="en-US" dirty="0"/>
              <a:t>S</a:t>
            </a:r>
            <a:r>
              <a:rPr lang="en-US" dirty="0" smtClean="0"/>
              <a:t>ystem</a:t>
            </a:r>
          </a:p>
          <a:p>
            <a:pPr lvl="1"/>
            <a:r>
              <a:rPr lang="en-US" dirty="0" smtClean="0"/>
              <a:t>Essentially a </a:t>
            </a:r>
            <a:r>
              <a:rPr lang="en-US" i="1" dirty="0" smtClean="0"/>
              <a:t>“Free”</a:t>
            </a:r>
            <a:r>
              <a:rPr lang="en-US" dirty="0" smtClean="0"/>
              <a:t> event that we can learn from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MI-65 Lock Out Tag Out Incident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John E. Anderson Jr. | Accelerator Safety Workshop 20-22 September 2016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34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Sequence of events</a:t>
            </a:r>
          </a:p>
          <a:p>
            <a:pPr lvl="1"/>
            <a:r>
              <a:rPr lang="en-US" dirty="0" smtClean="0"/>
              <a:t>On 29 September 2015 at approximately 1:00 PM, an electronic technician was preparing power supplies in the MI-65 Service Building for NuMI beamline startup</a:t>
            </a:r>
          </a:p>
          <a:p>
            <a:pPr lvl="1"/>
            <a:r>
              <a:rPr lang="en-US" dirty="0" smtClean="0"/>
              <a:t>As the front panel power switches were being turned on, the technician noticed the input power meters on the power supplies move from 0 VAC to reading 480 VAC</a:t>
            </a:r>
          </a:p>
          <a:p>
            <a:pPr lvl="1"/>
            <a:r>
              <a:rPr lang="en-US" dirty="0" smtClean="0"/>
              <a:t>Power should not have been available as the upstream switchboard was believed to still be under Lock Out Tag Out (LOTO)</a:t>
            </a:r>
          </a:p>
          <a:p>
            <a:pPr lvl="1"/>
            <a:r>
              <a:rPr lang="en-US" dirty="0"/>
              <a:t>The technician confirmed with his supervisor </a:t>
            </a:r>
            <a:r>
              <a:rPr lang="en-US" dirty="0" smtClean="0"/>
              <a:t>and Main Control Room that </a:t>
            </a:r>
            <a:r>
              <a:rPr lang="en-US" dirty="0"/>
              <a:t>the beamline was </a:t>
            </a:r>
            <a:r>
              <a:rPr lang="en-US" dirty="0" smtClean="0"/>
              <a:t>still </a:t>
            </a:r>
            <a:r>
              <a:rPr lang="en-US" dirty="0"/>
              <a:t>locked out</a:t>
            </a:r>
          </a:p>
          <a:p>
            <a:pPr lvl="1"/>
            <a:r>
              <a:rPr lang="en-US" dirty="0"/>
              <a:t>The technician turned the power supply </a:t>
            </a:r>
            <a:r>
              <a:rPr lang="en-US" dirty="0" smtClean="0"/>
              <a:t>power switches to off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MI-65 Lock Out Tag Out Incident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John E. Anderson Jr. | Accelerator Safety Workshop 20-22 September 2016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65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The supervisor locked out the load side circuit breakers in the upstream panel board</a:t>
            </a:r>
          </a:p>
          <a:p>
            <a:pPr lvl="1"/>
            <a:r>
              <a:rPr lang="en-US" dirty="0" smtClean="0"/>
              <a:t>The Operations Department Head and Division Safety Officer were notified</a:t>
            </a:r>
          </a:p>
          <a:p>
            <a:pPr lvl="1"/>
            <a:r>
              <a:rPr lang="en-US" dirty="0" smtClean="0"/>
              <a:t>Initial investigation revealed that the </a:t>
            </a:r>
            <a:r>
              <a:rPr lang="en-US" dirty="0"/>
              <a:t>13.8 kV motorized disconnect switch used </a:t>
            </a:r>
            <a:r>
              <a:rPr lang="en-US" dirty="0" smtClean="0"/>
              <a:t>to feed </a:t>
            </a:r>
            <a:r>
              <a:rPr lang="en-US" dirty="0"/>
              <a:t>a 13.8 kV to 480 VAC transformer was in the energized </a:t>
            </a:r>
            <a:r>
              <a:rPr lang="en-US" dirty="0" smtClean="0"/>
              <a:t>position</a:t>
            </a:r>
          </a:p>
          <a:p>
            <a:pPr lvl="1"/>
            <a:r>
              <a:rPr lang="en-US" dirty="0"/>
              <a:t>Records from </a:t>
            </a:r>
            <a:r>
              <a:rPr lang="en-US" dirty="0" smtClean="0"/>
              <a:t>accelerator operations </a:t>
            </a:r>
            <a:r>
              <a:rPr lang="en-US" dirty="0"/>
              <a:t>indicate that the 13.8 kV disconnect switch was Locked and Tagged off at </a:t>
            </a:r>
            <a:r>
              <a:rPr lang="en-US" dirty="0" smtClean="0"/>
              <a:t>approximately 1:30 </a:t>
            </a:r>
            <a:r>
              <a:rPr lang="en-US" dirty="0"/>
              <a:t>AM on Saturday July 4, </a:t>
            </a:r>
            <a:r>
              <a:rPr lang="en-US" dirty="0" smtClean="0"/>
              <a:t>2015. Roughly three months earlier</a:t>
            </a:r>
          </a:p>
          <a:p>
            <a:pPr lvl="1"/>
            <a:r>
              <a:rPr lang="en-US" dirty="0" smtClean="0"/>
              <a:t>Facility Engineering Services Section high </a:t>
            </a:r>
            <a:r>
              <a:rPr lang="en-US" dirty="0"/>
              <a:t>v</a:t>
            </a:r>
            <a:r>
              <a:rPr lang="en-US" dirty="0" smtClean="0"/>
              <a:t>oltage </a:t>
            </a:r>
            <a:r>
              <a:rPr lang="en-US" dirty="0"/>
              <a:t>e</a:t>
            </a:r>
            <a:r>
              <a:rPr lang="en-US" dirty="0" smtClean="0"/>
              <a:t>lectricians were contacted to open the four bay switch that feeds 13.8 kV to the motorized disconnect switch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MI-65 Lock Out Tag Out Incident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John E. Anderson Jr. | Accelerator Safety Workshop 20-22 September 2016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77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The Division Safety Officer Locked Out the four bay switch restoring the LOTO for the enclosure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Electrical Safety Barriers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beamline enclosure electrical safety interlocks were disabled </a:t>
            </a:r>
            <a:endParaRPr lang="en-US" dirty="0" smtClean="0"/>
          </a:p>
          <a:p>
            <a:pPr lvl="2"/>
            <a:r>
              <a:rPr lang="en-US" dirty="0" smtClean="0"/>
              <a:t>The only barrier that kept </a:t>
            </a:r>
            <a:r>
              <a:rPr lang="en-US" dirty="0"/>
              <a:t>the power supplies from </a:t>
            </a:r>
            <a:r>
              <a:rPr lang="en-US" dirty="0" smtClean="0"/>
              <a:t>being turned </a:t>
            </a:r>
            <a:r>
              <a:rPr lang="en-US" dirty="0"/>
              <a:t>on and delivering power to the enclosure magnetic </a:t>
            </a:r>
            <a:r>
              <a:rPr lang="en-US" dirty="0" smtClean="0"/>
              <a:t>elements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MI-65 Lock Out Tag Out Incident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John E. Anderson Jr. | Accelerator Safety Workshop 20-22 September 2016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63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Diagram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John E. Anderson Jr. | Accelerator Safety Workshop 20-22 September 2016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18600"/>
            <a:ext cx="8485981" cy="2609195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 flipV="1">
            <a:off x="4336842" y="2153601"/>
            <a:ext cx="1040805" cy="1715597"/>
          </a:xfrm>
          <a:prstGeom prst="straightConnector1">
            <a:avLst/>
          </a:prstGeom>
          <a:ln>
            <a:tail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2770497" y="2953667"/>
            <a:ext cx="389332" cy="1831062"/>
          </a:xfrm>
          <a:prstGeom prst="straightConnector1">
            <a:avLst/>
          </a:prstGeom>
          <a:ln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1388768" y="2967371"/>
            <a:ext cx="204716" cy="915531"/>
          </a:xfrm>
          <a:prstGeom prst="straightConnector1">
            <a:avLst/>
          </a:prstGeom>
          <a:ln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08" y="3565529"/>
            <a:ext cx="1828800" cy="243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29" y="4084470"/>
            <a:ext cx="1828800" cy="7254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250" y="3543596"/>
            <a:ext cx="18288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10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5071</TotalTime>
  <Words>1932</Words>
  <Application>Microsoft Office PowerPoint</Application>
  <PresentationFormat>On-screen Show (4:3)</PresentationFormat>
  <Paragraphs>235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ＭＳ Ｐゴシック</vt:lpstr>
      <vt:lpstr>Arial</vt:lpstr>
      <vt:lpstr>Calibri</vt:lpstr>
      <vt:lpstr>Geneva</vt:lpstr>
      <vt:lpstr>Helvetica</vt:lpstr>
      <vt:lpstr>Fermilab_PPT_090815</vt:lpstr>
      <vt:lpstr>PowerPoint Presentation</vt:lpstr>
      <vt:lpstr>Outline</vt:lpstr>
      <vt:lpstr>Fermilab Overview</vt:lpstr>
      <vt:lpstr>Accelerator Complex</vt:lpstr>
      <vt:lpstr>MI-65 Lock Out Tag Out Incident</vt:lpstr>
      <vt:lpstr>MI-65 Lock Out Tag Out Incident</vt:lpstr>
      <vt:lpstr>MI-65 Lock Out Tag Out Incident</vt:lpstr>
      <vt:lpstr>MI-65 Lock Out Tag Out Incident</vt:lpstr>
      <vt:lpstr>Electrical Diagram</vt:lpstr>
      <vt:lpstr>Incident Analysis</vt:lpstr>
      <vt:lpstr>Incident Analysis</vt:lpstr>
      <vt:lpstr>Incident Analysis</vt:lpstr>
      <vt:lpstr>Root Cause</vt:lpstr>
      <vt:lpstr>HPI Error Precursors</vt:lpstr>
      <vt:lpstr>HPI Error Precursors</vt:lpstr>
      <vt:lpstr>HPI Error Precursors</vt:lpstr>
      <vt:lpstr>Causal Factors</vt:lpstr>
      <vt:lpstr>Causal Factors</vt:lpstr>
      <vt:lpstr>Causal Factors</vt:lpstr>
      <vt:lpstr>Causal Factors</vt:lpstr>
      <vt:lpstr>Lessons Learned</vt:lpstr>
      <vt:lpstr>Recommendations</vt:lpstr>
      <vt:lpstr>Recommendations</vt:lpstr>
      <vt:lpstr>Switch Labeling and Lock Out</vt:lpstr>
      <vt:lpstr>Groups Involved in NuMI LOTO</vt:lpstr>
      <vt:lpstr>PowerPoint Presentation</vt:lpstr>
      <vt:lpstr>Contact Information</vt:lpstr>
    </vt:vector>
  </TitlesOfParts>
  <Company>Sandbox Studio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John E. AndersonJr. x4973 04659N</cp:lastModifiedBy>
  <cp:revision>347</cp:revision>
  <cp:lastPrinted>2014-01-20T19:40:21Z</cp:lastPrinted>
  <dcterms:created xsi:type="dcterms:W3CDTF">2014-01-03T20:18:13Z</dcterms:created>
  <dcterms:modified xsi:type="dcterms:W3CDTF">2016-09-14T17:39:53Z</dcterms:modified>
</cp:coreProperties>
</file>