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4"/>
  </p:sldMasterIdLst>
  <p:notesMasterIdLst>
    <p:notesMasterId r:id="rId15"/>
  </p:notesMasterIdLst>
  <p:sldIdLst>
    <p:sldId id="256" r:id="rId5"/>
    <p:sldId id="277" r:id="rId6"/>
    <p:sldId id="260" r:id="rId7"/>
    <p:sldId id="279" r:id="rId8"/>
    <p:sldId id="274" r:id="rId9"/>
    <p:sldId id="278" r:id="rId10"/>
    <p:sldId id="263" r:id="rId11"/>
    <p:sldId id="273" r:id="rId12"/>
    <p:sldId id="271" r:id="rId13"/>
    <p:sldId id="272"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30" autoAdjust="0"/>
  </p:normalViewPr>
  <p:slideViewPr>
    <p:cSldViewPr showGuides="1">
      <p:cViewPr varScale="1">
        <p:scale>
          <a:sx n="76" d="100"/>
          <a:sy n="76" d="100"/>
        </p:scale>
        <p:origin x="164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34C00E4-FFC6-4DCC-BD51-F117567AFB57}" type="datetimeFigureOut">
              <a:rPr lang="en-US" smtClean="0"/>
              <a:t>9/14/2016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F672AA0-B76B-46C9-95DD-99FF1B7C3395}" type="slidenum">
              <a:rPr lang="en-US" smtClean="0"/>
              <a:t>‹#›</a:t>
            </a:fld>
            <a:endParaRPr lang="en-US" dirty="0"/>
          </a:p>
        </p:txBody>
      </p:sp>
    </p:spTree>
    <p:extLst>
      <p:ext uri="{BB962C8B-B14F-4D97-AF65-F5344CB8AC3E}">
        <p14:creationId xmlns:p14="http://schemas.microsoft.com/office/powerpoint/2010/main" val="286875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sz="1400" dirty="0"/>
          </a:p>
        </p:txBody>
      </p:sp>
      <p:sp>
        <p:nvSpPr>
          <p:cNvPr id="4" name="Slide Number Placeholder 3"/>
          <p:cNvSpPr>
            <a:spLocks noGrp="1"/>
          </p:cNvSpPr>
          <p:nvPr>
            <p:ph type="sldNum" sz="quarter" idx="10"/>
          </p:nvPr>
        </p:nvSpPr>
        <p:spPr/>
        <p:txBody>
          <a:bodyPr/>
          <a:lstStyle/>
          <a:p>
            <a:fld id="{4F672AA0-B76B-46C9-95DD-99FF1B7C3395}" type="slidenum">
              <a:rPr lang="en-US" smtClean="0"/>
              <a:t>1</a:t>
            </a:fld>
            <a:endParaRPr lang="en-US" dirty="0"/>
          </a:p>
        </p:txBody>
      </p:sp>
    </p:spTree>
    <p:extLst>
      <p:ext uri="{BB962C8B-B14F-4D97-AF65-F5344CB8AC3E}">
        <p14:creationId xmlns:p14="http://schemas.microsoft.com/office/powerpoint/2010/main" val="337578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400" dirty="0"/>
          </a:p>
        </p:txBody>
      </p:sp>
      <p:sp>
        <p:nvSpPr>
          <p:cNvPr id="4" name="Slide Number Placeholder 3"/>
          <p:cNvSpPr>
            <a:spLocks noGrp="1"/>
          </p:cNvSpPr>
          <p:nvPr>
            <p:ph type="sldNum" sz="quarter" idx="10"/>
          </p:nvPr>
        </p:nvSpPr>
        <p:spPr/>
        <p:txBody>
          <a:bodyPr/>
          <a:lstStyle/>
          <a:p>
            <a:fld id="{4F672AA0-B76B-46C9-95DD-99FF1B7C3395}" type="slidenum">
              <a:rPr lang="en-US" smtClean="0"/>
              <a:t>3</a:t>
            </a:fld>
            <a:endParaRPr lang="en-US" dirty="0"/>
          </a:p>
        </p:txBody>
      </p:sp>
    </p:spTree>
    <p:extLst>
      <p:ext uri="{BB962C8B-B14F-4D97-AF65-F5344CB8AC3E}">
        <p14:creationId xmlns:p14="http://schemas.microsoft.com/office/powerpoint/2010/main" val="340891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2D71CC-C264-4EB0-969C-0F6E88222F5A}" type="slidenum">
              <a:rPr lang="en-US" smtClean="0"/>
              <a:t>6</a:t>
            </a:fld>
            <a:endParaRPr lang="en-US" dirty="0"/>
          </a:p>
        </p:txBody>
      </p:sp>
    </p:spTree>
    <p:extLst>
      <p:ext uri="{BB962C8B-B14F-4D97-AF65-F5344CB8AC3E}">
        <p14:creationId xmlns:p14="http://schemas.microsoft.com/office/powerpoint/2010/main" val="371044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10"/>
          </p:nvPr>
        </p:nvSpPr>
        <p:spPr/>
        <p:txBody>
          <a:bodyPr/>
          <a:lstStyle/>
          <a:p>
            <a:fld id="{4F672AA0-B76B-46C9-95DD-99FF1B7C3395}" type="slidenum">
              <a:rPr lang="en-US" smtClean="0"/>
              <a:t>7</a:t>
            </a:fld>
            <a:endParaRPr lang="en-US" dirty="0"/>
          </a:p>
        </p:txBody>
      </p:sp>
    </p:spTree>
    <p:extLst>
      <p:ext uri="{BB962C8B-B14F-4D97-AF65-F5344CB8AC3E}">
        <p14:creationId xmlns:p14="http://schemas.microsoft.com/office/powerpoint/2010/main" val="356580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4F672AA0-B76B-46C9-95DD-99FF1B7C3395}" type="slidenum">
              <a:rPr lang="en-US" smtClean="0"/>
              <a:t>9</a:t>
            </a:fld>
            <a:endParaRPr lang="en-US" dirty="0"/>
          </a:p>
        </p:txBody>
      </p:sp>
    </p:spTree>
    <p:extLst>
      <p:ext uri="{BB962C8B-B14F-4D97-AF65-F5344CB8AC3E}">
        <p14:creationId xmlns:p14="http://schemas.microsoft.com/office/powerpoint/2010/main" val="1707786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4F672AA0-B76B-46C9-95DD-99FF1B7C3395}" type="slidenum">
              <a:rPr lang="en-US" smtClean="0"/>
              <a:t>10</a:t>
            </a:fld>
            <a:endParaRPr lang="en-US" dirty="0"/>
          </a:p>
        </p:txBody>
      </p:sp>
    </p:spTree>
    <p:extLst>
      <p:ext uri="{BB962C8B-B14F-4D97-AF65-F5344CB8AC3E}">
        <p14:creationId xmlns:p14="http://schemas.microsoft.com/office/powerpoint/2010/main" val="2092683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5791200" y="0"/>
            <a:ext cx="3365146"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80"/>
          <a:stretch/>
        </p:blipFill>
        <p:spPr>
          <a:xfrm>
            <a:off x="5786057" y="-2184"/>
            <a:ext cx="3377288" cy="6696087"/>
          </a:xfrm>
          <a:prstGeom prst="rect">
            <a:avLst/>
          </a:prstGeom>
        </p:spPr>
      </p:pic>
      <p:sp>
        <p:nvSpPr>
          <p:cNvPr id="2" name="Title 1"/>
          <p:cNvSpPr>
            <a:spLocks noGrp="1"/>
          </p:cNvSpPr>
          <p:nvPr>
            <p:ph type="ctrTitle"/>
          </p:nvPr>
        </p:nvSpPr>
        <p:spPr>
          <a:xfrm>
            <a:off x="192024" y="254995"/>
            <a:ext cx="4160172" cy="926482"/>
          </a:xfrm>
        </p:spPr>
        <p:txBody>
          <a:bodyPr/>
          <a:lstStyle>
            <a:lvl1pPr algn="l">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93224"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033" y="660860"/>
            <a:ext cx="4626280" cy="4663439"/>
          </a:xfrm>
          <a:prstGeom prst="rect">
            <a:avLst/>
          </a:prstGeom>
        </p:spPr>
      </p:pic>
      <p:sp>
        <p:nvSpPr>
          <p:cNvPr id="10" name="TextBox 9"/>
          <p:cNvSpPr txBox="1"/>
          <p:nvPr userDrawn="1"/>
        </p:nvSpPr>
        <p:spPr>
          <a:xfrm>
            <a:off x="202278" y="629379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11" name="Picture 10"/>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448550" y="6338371"/>
            <a:ext cx="1329900" cy="316766"/>
          </a:xfrm>
          <a:prstGeom prst="rect">
            <a:avLst/>
          </a:prstGeom>
        </p:spPr>
      </p:pic>
    </p:spTree>
    <p:extLst>
      <p:ext uri="{BB962C8B-B14F-4D97-AF65-F5344CB8AC3E}">
        <p14:creationId xmlns:p14="http://schemas.microsoft.com/office/powerpoint/2010/main" val="39133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84748"/>
          </a:xfrm>
        </p:spPr>
        <p:txBody>
          <a:bodyPr/>
          <a:lstStyle/>
          <a:p>
            <a:r>
              <a:rPr lang="en-US"/>
              <a:t>Click to edit Master title style</a:t>
            </a:r>
            <a:endParaRPr lang="en-US" dirty="0"/>
          </a:p>
        </p:txBody>
      </p:sp>
      <p:sp>
        <p:nvSpPr>
          <p:cNvPr id="3" name="Content Placeholder 2"/>
          <p:cNvSpPr>
            <a:spLocks noGrp="1"/>
          </p:cNvSpPr>
          <p:nvPr>
            <p:ph idx="1"/>
          </p:nvPr>
        </p:nvSpPr>
        <p:spPr>
          <a:xfrm>
            <a:off x="201168" y="1443385"/>
            <a:ext cx="8642640" cy="41954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922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387" y="256032"/>
            <a:ext cx="8628678" cy="48474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5948" y="1444752"/>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5948" y="2270334"/>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44752"/>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70334"/>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486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Rectangle 2"/>
          <p:cNvSpPr/>
          <p:nvPr userDrawn="1"/>
        </p:nvSpPr>
        <p:spPr bwMode="auto">
          <a:xfrm>
            <a:off x="5791200" y="0"/>
            <a:ext cx="3365146" cy="6858000"/>
          </a:xfrm>
          <a:prstGeom prst="rect">
            <a:avLst/>
          </a:prstGeom>
          <a:solidFill>
            <a:schemeClr val="bg2"/>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550" y="6338371"/>
            <a:ext cx="1329900" cy="316766"/>
          </a:xfrm>
          <a:prstGeom prst="rect">
            <a:avLst/>
          </a:prstGeom>
        </p:spPr>
      </p:pic>
      <p:sp>
        <p:nvSpPr>
          <p:cNvPr id="2" name="Title 1"/>
          <p:cNvSpPr>
            <a:spLocks noGrp="1"/>
          </p:cNvSpPr>
          <p:nvPr>
            <p:ph type="title"/>
          </p:nvPr>
        </p:nvSpPr>
        <p:spPr>
          <a:xfrm>
            <a:off x="193385" y="253529"/>
            <a:ext cx="3911890" cy="1117600"/>
          </a:xfrm>
        </p:spPr>
        <p:txBody>
          <a:bodyPr/>
          <a:lstStyle/>
          <a:p>
            <a:r>
              <a:rPr lang="en-US"/>
              <a:t>Click to edit Master title style</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23580"/>
          <a:stretch/>
        </p:blipFill>
        <p:spPr>
          <a:xfrm>
            <a:off x="5786057" y="-2184"/>
            <a:ext cx="3377288" cy="6696087"/>
          </a:xfrm>
          <a:prstGeom prst="rect">
            <a:avLst/>
          </a:prstGeom>
        </p:spPr>
      </p:pic>
      <p:cxnSp>
        <p:nvCxnSpPr>
          <p:cNvPr id="7" name="Straight Arrow Connector 6"/>
          <p:cNvCxnSpPr/>
          <p:nvPr userDrawn="1"/>
        </p:nvCxnSpPr>
        <p:spPr>
          <a:xfrm>
            <a:off x="57912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10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385" y="253529"/>
            <a:ext cx="8628678" cy="484748"/>
          </a:xfrm>
        </p:spPr>
        <p:txBody>
          <a:bodyPr/>
          <a:lstStyle/>
          <a:p>
            <a:r>
              <a:rPr lang="en-US"/>
              <a:t>Click to edit Master title style</a:t>
            </a:r>
          </a:p>
        </p:txBody>
      </p:sp>
    </p:spTree>
    <p:extLst>
      <p:ext uri="{BB962C8B-B14F-4D97-AF65-F5344CB8AC3E}">
        <p14:creationId xmlns:p14="http://schemas.microsoft.com/office/powerpoint/2010/main" val="219886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CA514B-50DA-4313-9636-09CC9EC1FC65}" type="datetimeFigureOut">
              <a:rPr lang="en-US" smtClean="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7DC228-F9A2-4CC4-9B6D-D9ED9B523ABA}" type="slidenum">
              <a:rPr lang="en-US" smtClean="0"/>
              <a:t>‹#›</a:t>
            </a:fld>
            <a:endParaRPr lang="en-US" dirty="0"/>
          </a:p>
        </p:txBody>
      </p:sp>
    </p:spTree>
    <p:extLst>
      <p:ext uri="{BB962C8B-B14F-4D97-AF65-F5344CB8AC3E}">
        <p14:creationId xmlns:p14="http://schemas.microsoft.com/office/powerpoint/2010/main" val="1865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9" cstate="screen">
            <a:extLst>
              <a:ext uri="{28A0092B-C50C-407E-A947-70E740481C1C}">
                <a14:useLocalDpi xmlns:a14="http://schemas.microsoft.com/office/drawing/2010/main"/>
              </a:ext>
            </a:extLst>
          </a:blip>
          <a:srcRect b="-1"/>
          <a:stretch/>
        </p:blipFill>
        <p:spPr>
          <a:xfrm>
            <a:off x="5083728" y="1812022"/>
            <a:ext cx="4060272" cy="5045846"/>
          </a:xfrm>
          <a:prstGeom prst="rect">
            <a:avLst/>
          </a:prstGeom>
        </p:spPr>
      </p:pic>
      <p:pic>
        <p:nvPicPr>
          <p:cNvPr id="10" name="Picture 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448550" y="6338371"/>
            <a:ext cx="1329900" cy="316766"/>
          </a:xfrm>
          <a:prstGeom prst="rect">
            <a:avLst/>
          </a:prstGeom>
        </p:spPr>
      </p:pic>
      <p:sp>
        <p:nvSpPr>
          <p:cNvPr id="1026" name="Title Placeholder 1"/>
          <p:cNvSpPr>
            <a:spLocks noGrp="1"/>
          </p:cNvSpPr>
          <p:nvPr>
            <p:ph type="title"/>
          </p:nvPr>
        </p:nvSpPr>
        <p:spPr bwMode="auto">
          <a:xfrm>
            <a:off x="183860" y="244475"/>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188688" y="1445477"/>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2" y="6476999"/>
            <a:ext cx="3365277" cy="188451"/>
          </a:xfrm>
          <a:prstGeom prst="rect">
            <a:avLst/>
          </a:prstGeom>
          <a:ln/>
        </p:spPr>
        <p:txBody>
          <a:bodyPr anchor="ctr"/>
          <a:lstStyle/>
          <a:p>
            <a:pPr algn="l"/>
            <a:r>
              <a:rPr lang="en-US" sz="1000" dirty="0">
                <a:solidFill>
                  <a:srgbClr val="BFBFBF"/>
                </a:solidFill>
                <a:latin typeface="Arial" pitchFamily="34" charset="0"/>
                <a:cs typeface="Arial" pitchFamily="34" charset="0"/>
              </a:rPr>
              <a:t>DOE</a:t>
            </a:r>
            <a:r>
              <a:rPr lang="en-US" sz="1000" baseline="0" dirty="0">
                <a:solidFill>
                  <a:srgbClr val="BFBFBF"/>
                </a:solidFill>
                <a:latin typeface="Arial" pitchFamily="34" charset="0"/>
                <a:cs typeface="Arial" pitchFamily="34" charset="0"/>
              </a:rPr>
              <a:t> Accelerator Safety Workshop – Sept 2016</a:t>
            </a:r>
          </a:p>
        </p:txBody>
      </p:sp>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9" r:id="rId3"/>
    <p:sldLayoutId id="2147483940" r:id="rId4"/>
    <p:sldLayoutId id="2147483941" r:id="rId5"/>
    <p:sldLayoutId id="2147483942" r:id="rId6"/>
    <p:sldLayoutId id="2147483943" r:id="rId7"/>
  </p:sldLayoutIdLst>
  <p:hf hdr="0" ftr="0" dt="0"/>
  <p:txStyles>
    <p:title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024" y="254995"/>
            <a:ext cx="4160172" cy="2057615"/>
          </a:xfrm>
        </p:spPr>
        <p:txBody>
          <a:bodyPr/>
          <a:lstStyle/>
          <a:p>
            <a:r>
              <a:rPr lang="en-US" dirty="0"/>
              <a:t>Best Practice:  Laboratory Operations Supervisor Academy (LOSA)</a:t>
            </a:r>
          </a:p>
        </p:txBody>
      </p:sp>
      <p:sp>
        <p:nvSpPr>
          <p:cNvPr id="3" name="Subtitle 2"/>
          <p:cNvSpPr>
            <a:spLocks noGrp="1"/>
          </p:cNvSpPr>
          <p:nvPr>
            <p:ph type="subTitle" idx="1"/>
          </p:nvPr>
        </p:nvSpPr>
        <p:spPr>
          <a:xfrm>
            <a:off x="152400" y="2514600"/>
            <a:ext cx="3810000" cy="757130"/>
          </a:xfrm>
        </p:spPr>
        <p:txBody>
          <a:bodyPr/>
          <a:lstStyle/>
          <a:p>
            <a:r>
              <a:rPr lang="en-US" dirty="0"/>
              <a:t>2016 DOE Accelerator Safety Workshop</a:t>
            </a:r>
          </a:p>
          <a:p>
            <a:r>
              <a:rPr lang="en-US" dirty="0"/>
              <a:t>Sept 20-22, 2016</a:t>
            </a:r>
          </a:p>
          <a:p>
            <a:r>
              <a:rPr lang="en-US" sz="2000" dirty="0"/>
              <a:t/>
            </a:r>
            <a:br>
              <a:rPr lang="en-US" sz="2000" dirty="0"/>
            </a:br>
            <a:r>
              <a:rPr lang="en-US" sz="2000" b="1" dirty="0"/>
              <a:t>Chris Patton, CSP</a:t>
            </a:r>
            <a:r>
              <a:rPr lang="en-US" sz="2000" dirty="0"/>
              <a:t/>
            </a:r>
            <a:br>
              <a:rPr lang="en-US" sz="2000" dirty="0"/>
            </a:br>
            <a:r>
              <a:rPr lang="en-US" sz="2000" dirty="0"/>
              <a:t>Senior Technical Advisor</a:t>
            </a:r>
            <a:br>
              <a:rPr lang="en-US" sz="2000" dirty="0"/>
            </a:br>
            <a:r>
              <a:rPr lang="en-US" sz="2000" dirty="0"/>
              <a:t>ES&amp;H Directorate</a:t>
            </a:r>
            <a:br>
              <a:rPr lang="en-US" sz="2000" dirty="0"/>
            </a:br>
            <a:r>
              <a:rPr lang="en-US" sz="2000" dirty="0"/>
              <a:t>Oak Ridge National Laboratory</a:t>
            </a:r>
          </a:p>
        </p:txBody>
      </p:sp>
    </p:spTree>
    <p:extLst>
      <p:ext uri="{BB962C8B-B14F-4D97-AF65-F5344CB8AC3E}">
        <p14:creationId xmlns:p14="http://schemas.microsoft.com/office/powerpoint/2010/main" val="1161855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8385" y="2153959"/>
            <a:ext cx="5608806" cy="277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3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supervisors</a:t>
            </a:r>
          </a:p>
        </p:txBody>
      </p:sp>
      <p:sp>
        <p:nvSpPr>
          <p:cNvPr id="3" name="Content Placeholder 2"/>
          <p:cNvSpPr>
            <a:spLocks noGrp="1"/>
          </p:cNvSpPr>
          <p:nvPr>
            <p:ph idx="1"/>
          </p:nvPr>
        </p:nvSpPr>
        <p:spPr/>
        <p:txBody>
          <a:bodyPr/>
          <a:lstStyle/>
          <a:p>
            <a:pPr marL="0" indent="0">
              <a:buNone/>
            </a:pPr>
            <a:r>
              <a:rPr lang="en-US" dirty="0"/>
              <a:t>“We tend to think that what matters is having outstanding leadership at the senior level. But great leadership at the top doesn't amount to much if you don't have exceptional leadership at the unit level. That's where great things get done.”</a:t>
            </a:r>
          </a:p>
          <a:p>
            <a:pPr marL="0" indent="0">
              <a:buNone/>
            </a:pPr>
            <a:endParaRPr lang="en-US" dirty="0"/>
          </a:p>
          <a:p>
            <a:pPr marL="0" indent="0">
              <a:buNone/>
            </a:pPr>
            <a:r>
              <a:rPr lang="en-US" i="1" dirty="0"/>
              <a:t>Jim Collins</a:t>
            </a:r>
          </a:p>
          <a:p>
            <a:pPr marL="0" indent="0">
              <a:buNone/>
            </a:pPr>
            <a:r>
              <a:rPr lang="en-US" dirty="0"/>
              <a:t>The Re-education of Jim Collins (Bo </a:t>
            </a:r>
            <a:r>
              <a:rPr lang="en-US" dirty="0"/>
              <a:t>Burlingham</a:t>
            </a:r>
            <a:r>
              <a:rPr lang="en-US" dirty="0"/>
              <a:t>)</a:t>
            </a:r>
          </a:p>
          <a:p>
            <a:pPr marL="0" indent="0">
              <a:buNone/>
            </a:pPr>
            <a:endParaRPr lang="en-US" dirty="0"/>
          </a:p>
        </p:txBody>
      </p:sp>
    </p:spTree>
    <p:extLst>
      <p:ext uri="{BB962C8B-B14F-4D97-AF65-F5344CB8AC3E}">
        <p14:creationId xmlns:p14="http://schemas.microsoft.com/office/powerpoint/2010/main" val="414636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34" y="3886200"/>
            <a:ext cx="8561832" cy="1621138"/>
          </a:xfrm>
        </p:spPr>
        <p:txBody>
          <a:bodyPr/>
          <a:lstStyle/>
          <a:p>
            <a:pPr marL="0" indent="0" algn="ctr">
              <a:buNone/>
            </a:pPr>
            <a:r>
              <a:rPr lang="en-US" sz="3200" b="1" dirty="0">
                <a:solidFill>
                  <a:schemeClr val="tx2"/>
                </a:solidFill>
              </a:rPr>
              <a:t>Supervisors are critical to affecting our culture, yet we haven’t done a very good job of preparing them for this role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0185" y="533400"/>
            <a:ext cx="5603631" cy="2777524"/>
          </a:xfrm>
          <a:prstGeom prst="rect">
            <a:avLst/>
          </a:prstGeom>
        </p:spPr>
      </p:pic>
    </p:spTree>
    <p:extLst>
      <p:ext uri="{BB962C8B-B14F-4D97-AF65-F5344CB8AC3E}">
        <p14:creationId xmlns:p14="http://schemas.microsoft.com/office/powerpoint/2010/main" val="1822708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877163"/>
          </a:xfrm>
        </p:spPr>
        <p:txBody>
          <a:bodyPr/>
          <a:lstStyle/>
          <a:p>
            <a:r>
              <a:rPr lang="en-US" dirty="0"/>
              <a:t>Laboratory Operations Supervisor Academy (LOSA)</a:t>
            </a:r>
          </a:p>
        </p:txBody>
      </p:sp>
      <p:sp>
        <p:nvSpPr>
          <p:cNvPr id="3" name="Content Placeholder 2"/>
          <p:cNvSpPr>
            <a:spLocks noGrp="1"/>
          </p:cNvSpPr>
          <p:nvPr>
            <p:ph idx="1"/>
          </p:nvPr>
        </p:nvSpPr>
        <p:spPr/>
        <p:txBody>
          <a:bodyPr/>
          <a:lstStyle/>
          <a:p>
            <a:r>
              <a:rPr lang="en-US" sz="2400" dirty="0"/>
              <a:t>Battelle-wide experience-based </a:t>
            </a:r>
            <a:br>
              <a:rPr lang="en-US" sz="2400" dirty="0"/>
            </a:br>
            <a:r>
              <a:rPr lang="en-US" sz="2400" dirty="0"/>
              <a:t>learning and diagnostics workshop</a:t>
            </a:r>
          </a:p>
          <a:p>
            <a:pPr lvl="1"/>
            <a:r>
              <a:rPr lang="en-US" sz="2000" dirty="0"/>
              <a:t>Simulation-intensive approach</a:t>
            </a:r>
          </a:p>
          <a:p>
            <a:pPr lvl="1"/>
            <a:r>
              <a:rPr lang="en-US" sz="2000" dirty="0"/>
              <a:t>Small groups</a:t>
            </a:r>
          </a:p>
          <a:p>
            <a:pPr lvl="1"/>
            <a:r>
              <a:rPr lang="en-US" sz="2000" dirty="0"/>
              <a:t>Immediate feedback</a:t>
            </a:r>
          </a:p>
          <a:p>
            <a:r>
              <a:rPr lang="en-US" sz="2400" dirty="0"/>
              <a:t>Initial focus: </a:t>
            </a:r>
            <a:br>
              <a:rPr lang="en-US" sz="2400" dirty="0"/>
            </a:br>
            <a:r>
              <a:rPr lang="en-US" sz="2400" dirty="0"/>
              <a:t>Mission support front-line supervisors</a:t>
            </a:r>
          </a:p>
          <a:p>
            <a:r>
              <a:rPr lang="en-US" sz="2400" dirty="0"/>
              <a:t>Expanded focus:</a:t>
            </a:r>
            <a:br>
              <a:rPr lang="en-US" sz="2400" dirty="0"/>
            </a:br>
            <a:r>
              <a:rPr lang="en-US" sz="2400" dirty="0"/>
              <a:t>Mission support and Research </a:t>
            </a:r>
            <a:br>
              <a:rPr lang="en-US" sz="2400" dirty="0"/>
            </a:br>
            <a:r>
              <a:rPr lang="en-US" sz="2400" dirty="0"/>
              <a:t>front-line leaders, side-by-side</a:t>
            </a:r>
          </a:p>
        </p:txBody>
      </p:sp>
      <p:grpSp>
        <p:nvGrpSpPr>
          <p:cNvPr id="4" name="Group 3"/>
          <p:cNvGrpSpPr/>
          <p:nvPr/>
        </p:nvGrpSpPr>
        <p:grpSpPr>
          <a:xfrm rot="457668">
            <a:off x="5926620" y="1758395"/>
            <a:ext cx="2607735" cy="3362396"/>
            <a:chOff x="3652615" y="3817752"/>
            <a:chExt cx="1999603" cy="2578275"/>
          </a:xfrm>
        </p:grpSpPr>
        <p:sp>
          <p:nvSpPr>
            <p:cNvPr id="5" name="Folded Corner 4"/>
            <p:cNvSpPr/>
            <p:nvPr/>
          </p:nvSpPr>
          <p:spPr>
            <a:xfrm rot="20700000">
              <a:off x="3652615" y="3817752"/>
              <a:ext cx="1992483" cy="2578275"/>
            </a:xfrm>
            <a:prstGeom prst="foldedCorner">
              <a:avLst>
                <a:gd name="adj" fmla="val 10965"/>
              </a:avLst>
            </a:prstGeom>
            <a:gradFill flip="none" rotWithShape="1">
              <a:gsLst>
                <a:gs pos="0">
                  <a:schemeClr val="bg1">
                    <a:lumMod val="85000"/>
                  </a:schemeClr>
                </a:gs>
                <a:gs pos="100000">
                  <a:schemeClr val="bg2">
                    <a:alpha val="0"/>
                  </a:schemeClr>
                </a:gs>
              </a:gsLst>
              <a:lin ang="13500000" scaled="1"/>
              <a:tileRect/>
            </a:gradFill>
            <a:ln w="9525">
              <a:gradFill flip="none" rotWithShape="1">
                <a:gsLst>
                  <a:gs pos="0">
                    <a:schemeClr val="accent1"/>
                  </a:gs>
                  <a:gs pos="100000">
                    <a:schemeClr val="bg1">
                      <a:alpha val="0"/>
                    </a:schemeClr>
                  </a:gs>
                </a:gsLst>
                <a:lin ang="13500000" scaled="1"/>
                <a:tileRect/>
              </a:gra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9915" y="3817752"/>
              <a:ext cx="1992303" cy="2578274"/>
            </a:xfrm>
            <a:prstGeom prst="foldedCorner">
              <a:avLst>
                <a:gd name="adj" fmla="val 8731"/>
              </a:avLst>
            </a:prstGeom>
            <a:ln w="9525">
              <a:solidFill>
                <a:schemeClr val="accent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52595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ck Arc 2"/>
          <p:cNvSpPr/>
          <p:nvPr/>
        </p:nvSpPr>
        <p:spPr>
          <a:xfrm rot="16200000">
            <a:off x="2607422" y="1584226"/>
            <a:ext cx="3922445" cy="3922445"/>
          </a:xfrm>
          <a:prstGeom prst="blockArc">
            <a:avLst>
              <a:gd name="adj1" fmla="val 10800000"/>
              <a:gd name="adj2" fmla="val 0"/>
              <a:gd name="adj3" fmla="val 3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Rectangle 3"/>
          <p:cNvSpPr/>
          <p:nvPr/>
        </p:nvSpPr>
        <p:spPr>
          <a:xfrm rot="14994521">
            <a:off x="3277239" y="2631387"/>
            <a:ext cx="1922425" cy="22684"/>
          </a:xfrm>
          <a:prstGeom prst="rect">
            <a:avLst/>
          </a:prstGeom>
          <a:solidFill>
            <a:schemeClr val="accent1"/>
          </a:solidFill>
          <a:ln>
            <a:solidFill>
              <a:schemeClr val="accent1"/>
            </a:solidFill>
          </a:ln>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 name="Rectangle 4"/>
          <p:cNvSpPr/>
          <p:nvPr/>
        </p:nvSpPr>
        <p:spPr>
          <a:xfrm rot="12883889">
            <a:off x="2784610" y="3105585"/>
            <a:ext cx="1958507" cy="22684"/>
          </a:xfrm>
          <a:prstGeom prst="rect">
            <a:avLst/>
          </a:prstGeom>
          <a:solidFill>
            <a:schemeClr val="accent1"/>
          </a:solidFill>
          <a:ln>
            <a:solidFill>
              <a:schemeClr val="accent1"/>
            </a:solidFill>
          </a:ln>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6" name="Rectangle 5"/>
          <p:cNvSpPr/>
          <p:nvPr/>
        </p:nvSpPr>
        <p:spPr>
          <a:xfrm rot="10800000">
            <a:off x="2596530" y="3534106"/>
            <a:ext cx="1972115" cy="22684"/>
          </a:xfrm>
          <a:prstGeom prst="rect">
            <a:avLst/>
          </a:prstGeom>
          <a:solidFill>
            <a:schemeClr val="accent1"/>
          </a:solidFill>
          <a:ln>
            <a:solidFill>
              <a:schemeClr val="accent1"/>
            </a:solidFill>
          </a:ln>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7" name="Rectangle 6"/>
          <p:cNvSpPr/>
          <p:nvPr/>
        </p:nvSpPr>
        <p:spPr>
          <a:xfrm rot="8716111">
            <a:off x="2784610" y="3971254"/>
            <a:ext cx="1958507" cy="22684"/>
          </a:xfrm>
          <a:prstGeom prst="rect">
            <a:avLst/>
          </a:prstGeom>
          <a:solidFill>
            <a:schemeClr val="accent1"/>
          </a:solidFill>
          <a:ln>
            <a:solidFill>
              <a:schemeClr val="accent1"/>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8" name="Rectangle 7"/>
          <p:cNvSpPr/>
          <p:nvPr/>
        </p:nvSpPr>
        <p:spPr>
          <a:xfrm rot="6605479">
            <a:off x="3277239" y="4436826"/>
            <a:ext cx="1922425" cy="22684"/>
          </a:xfrm>
          <a:prstGeom prst="rect">
            <a:avLst/>
          </a:prstGeom>
          <a:solidFill>
            <a:schemeClr val="accent1"/>
          </a:solidFill>
          <a:ln>
            <a:solidFill>
              <a:schemeClr val="accent1"/>
            </a:solidFill>
          </a:ln>
        </p:spPr>
        <p:style>
          <a:lnRef idx="1">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Rectangle 8"/>
          <p:cNvSpPr/>
          <p:nvPr/>
        </p:nvSpPr>
        <p:spPr>
          <a:xfrm rot="10800000">
            <a:off x="2339155" y="1728645"/>
            <a:ext cx="1569103" cy="22728"/>
          </a:xfrm>
          <a:prstGeom prst="rect">
            <a:avLst/>
          </a:prstGeom>
          <a:solidFill>
            <a:schemeClr val="accent1"/>
          </a:solidFill>
          <a:ln>
            <a:solidFill>
              <a:schemeClr val="accent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Freeform 9"/>
          <p:cNvSpPr/>
          <p:nvPr/>
        </p:nvSpPr>
        <p:spPr>
          <a:xfrm>
            <a:off x="1288585" y="1380180"/>
            <a:ext cx="2093362" cy="719660"/>
          </a:xfrm>
          <a:custGeom>
            <a:avLst/>
            <a:gdLst>
              <a:gd name="connsiteX0" fmla="*/ 0 w 619878"/>
              <a:gd name="connsiteY0" fmla="*/ 309939 h 1759705"/>
              <a:gd name="connsiteX1" fmla="*/ 309939 w 619878"/>
              <a:gd name="connsiteY1" fmla="*/ 0 h 1759705"/>
              <a:gd name="connsiteX2" fmla="*/ 309939 w 619878"/>
              <a:gd name="connsiteY2" fmla="*/ 0 h 1759705"/>
              <a:gd name="connsiteX3" fmla="*/ 619878 w 619878"/>
              <a:gd name="connsiteY3" fmla="*/ 309939 h 1759705"/>
              <a:gd name="connsiteX4" fmla="*/ 619878 w 619878"/>
              <a:gd name="connsiteY4" fmla="*/ 1449766 h 1759705"/>
              <a:gd name="connsiteX5" fmla="*/ 309939 w 619878"/>
              <a:gd name="connsiteY5" fmla="*/ 1759705 h 1759705"/>
              <a:gd name="connsiteX6" fmla="*/ 309939 w 619878"/>
              <a:gd name="connsiteY6" fmla="*/ 1759705 h 1759705"/>
              <a:gd name="connsiteX7" fmla="*/ 0 w 619878"/>
              <a:gd name="connsiteY7" fmla="*/ 1449766 h 1759705"/>
              <a:gd name="connsiteX8" fmla="*/ 0 w 619878"/>
              <a:gd name="connsiteY8" fmla="*/ 309939 h 175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878" h="1759705">
                <a:moveTo>
                  <a:pt x="510698" y="1"/>
                </a:moveTo>
                <a:cubicBezTo>
                  <a:pt x="570997" y="1"/>
                  <a:pt x="619878" y="393923"/>
                  <a:pt x="619878" y="879852"/>
                </a:cubicBezTo>
                <a:lnTo>
                  <a:pt x="619878" y="879852"/>
                </a:lnTo>
                <a:cubicBezTo>
                  <a:pt x="619878" y="1365782"/>
                  <a:pt x="570997" y="1759704"/>
                  <a:pt x="510698" y="1759704"/>
                </a:cubicBezTo>
                <a:lnTo>
                  <a:pt x="109180" y="1759704"/>
                </a:lnTo>
                <a:cubicBezTo>
                  <a:pt x="48881" y="1759704"/>
                  <a:pt x="0" y="1365782"/>
                  <a:pt x="0" y="879853"/>
                </a:cubicBezTo>
                <a:lnTo>
                  <a:pt x="0" y="879853"/>
                </a:lnTo>
                <a:cubicBezTo>
                  <a:pt x="0" y="393923"/>
                  <a:pt x="48881" y="1"/>
                  <a:pt x="109180" y="1"/>
                </a:cubicBezTo>
                <a:lnTo>
                  <a:pt x="510698" y="1"/>
                </a:lnTo>
                <a:close/>
              </a:path>
            </a:pathLst>
          </a:custGeom>
          <a:ln>
            <a:solidFill>
              <a:schemeClr val="accent1"/>
            </a:solidFill>
          </a:ln>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8100" tIns="38099" rIns="38101" bIns="38102" numCol="1" spcCol="1270" anchor="ctr" anchorCtr="0">
            <a:noAutofit/>
          </a:bodyPr>
          <a:lstStyle/>
          <a:p>
            <a:pPr lvl="0" algn="ctr" defTabSz="666750">
              <a:lnSpc>
                <a:spcPct val="90000"/>
              </a:lnSpc>
              <a:spcBef>
                <a:spcPct val="0"/>
              </a:spcBef>
              <a:spcAft>
                <a:spcPct val="35000"/>
              </a:spcAft>
            </a:pPr>
            <a:r>
              <a:rPr lang="en-US" sz="1400" kern="1200" dirty="0"/>
              <a:t>SME brings you photo </a:t>
            </a:r>
            <a:br>
              <a:rPr lang="en-US" sz="1400" kern="1200" dirty="0"/>
            </a:br>
            <a:r>
              <a:rPr lang="en-US" sz="1400" kern="1200" dirty="0"/>
              <a:t>of unsafe act</a:t>
            </a:r>
          </a:p>
        </p:txBody>
      </p:sp>
      <p:sp>
        <p:nvSpPr>
          <p:cNvPr id="11" name="Freeform 10"/>
          <p:cNvSpPr/>
          <p:nvPr/>
        </p:nvSpPr>
        <p:spPr>
          <a:xfrm>
            <a:off x="3649976" y="1481726"/>
            <a:ext cx="516565" cy="516565"/>
          </a:xfrm>
          <a:custGeom>
            <a:avLst/>
            <a:gdLst>
              <a:gd name="connsiteX0" fmla="*/ 0 w 516565"/>
              <a:gd name="connsiteY0" fmla="*/ 258283 h 516565"/>
              <a:gd name="connsiteX1" fmla="*/ 258283 w 516565"/>
              <a:gd name="connsiteY1" fmla="*/ 0 h 516565"/>
              <a:gd name="connsiteX2" fmla="*/ 516566 w 516565"/>
              <a:gd name="connsiteY2" fmla="*/ 258283 h 516565"/>
              <a:gd name="connsiteX3" fmla="*/ 258283 w 516565"/>
              <a:gd name="connsiteY3" fmla="*/ 516566 h 516565"/>
              <a:gd name="connsiteX4" fmla="*/ 0 w 516565"/>
              <a:gd name="connsiteY4" fmla="*/ 258283 h 51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565" h="516565">
                <a:moveTo>
                  <a:pt x="0" y="258283"/>
                </a:moveTo>
                <a:cubicBezTo>
                  <a:pt x="0" y="115637"/>
                  <a:pt x="115637" y="0"/>
                  <a:pt x="258283" y="0"/>
                </a:cubicBezTo>
                <a:cubicBezTo>
                  <a:pt x="400929" y="0"/>
                  <a:pt x="516566" y="115637"/>
                  <a:pt x="516566" y="258283"/>
                </a:cubicBezTo>
                <a:cubicBezTo>
                  <a:pt x="516566" y="400929"/>
                  <a:pt x="400929" y="516566"/>
                  <a:pt x="258283" y="516566"/>
                </a:cubicBezTo>
                <a:cubicBezTo>
                  <a:pt x="115637" y="516566"/>
                  <a:pt x="0" y="400929"/>
                  <a:pt x="0" y="258283"/>
                </a:cubicBezTo>
                <a:close/>
              </a:path>
            </a:pathLst>
          </a:custGeom>
          <a:solidFill>
            <a:schemeClr val="accent1"/>
          </a:solidFill>
          <a:ln>
            <a:solidFill>
              <a:schemeClr val="bg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kern="1200" dirty="0"/>
              <a:t>1</a:t>
            </a:r>
          </a:p>
        </p:txBody>
      </p:sp>
      <p:sp>
        <p:nvSpPr>
          <p:cNvPr id="12" name="Rectangle 11"/>
          <p:cNvSpPr/>
          <p:nvPr/>
        </p:nvSpPr>
        <p:spPr>
          <a:xfrm rot="10800000">
            <a:off x="1389979" y="2582155"/>
            <a:ext cx="1569103" cy="22728"/>
          </a:xfrm>
          <a:prstGeom prst="rect">
            <a:avLst/>
          </a:prstGeom>
          <a:solidFill>
            <a:schemeClr val="accent1"/>
          </a:solidFill>
          <a:ln>
            <a:solidFill>
              <a:schemeClr val="accent1"/>
            </a:solidFill>
          </a:ln>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Freeform 12"/>
          <p:cNvSpPr/>
          <p:nvPr/>
        </p:nvSpPr>
        <p:spPr>
          <a:xfrm>
            <a:off x="442921" y="2233689"/>
            <a:ext cx="2093362" cy="719660"/>
          </a:xfrm>
          <a:custGeom>
            <a:avLst/>
            <a:gdLst>
              <a:gd name="connsiteX0" fmla="*/ 0 w 619878"/>
              <a:gd name="connsiteY0" fmla="*/ 309939 h 1759705"/>
              <a:gd name="connsiteX1" fmla="*/ 309939 w 619878"/>
              <a:gd name="connsiteY1" fmla="*/ 0 h 1759705"/>
              <a:gd name="connsiteX2" fmla="*/ 309939 w 619878"/>
              <a:gd name="connsiteY2" fmla="*/ 0 h 1759705"/>
              <a:gd name="connsiteX3" fmla="*/ 619878 w 619878"/>
              <a:gd name="connsiteY3" fmla="*/ 309939 h 1759705"/>
              <a:gd name="connsiteX4" fmla="*/ 619878 w 619878"/>
              <a:gd name="connsiteY4" fmla="*/ 1449766 h 1759705"/>
              <a:gd name="connsiteX5" fmla="*/ 309939 w 619878"/>
              <a:gd name="connsiteY5" fmla="*/ 1759705 h 1759705"/>
              <a:gd name="connsiteX6" fmla="*/ 309939 w 619878"/>
              <a:gd name="connsiteY6" fmla="*/ 1759705 h 1759705"/>
              <a:gd name="connsiteX7" fmla="*/ 0 w 619878"/>
              <a:gd name="connsiteY7" fmla="*/ 1449766 h 1759705"/>
              <a:gd name="connsiteX8" fmla="*/ 0 w 619878"/>
              <a:gd name="connsiteY8" fmla="*/ 309939 h 175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878" h="1759705">
                <a:moveTo>
                  <a:pt x="510698" y="1"/>
                </a:moveTo>
                <a:cubicBezTo>
                  <a:pt x="570997" y="1"/>
                  <a:pt x="619878" y="393923"/>
                  <a:pt x="619878" y="879852"/>
                </a:cubicBezTo>
                <a:lnTo>
                  <a:pt x="619878" y="879852"/>
                </a:lnTo>
                <a:cubicBezTo>
                  <a:pt x="619878" y="1365782"/>
                  <a:pt x="570997" y="1759704"/>
                  <a:pt x="510698" y="1759704"/>
                </a:cubicBezTo>
                <a:lnTo>
                  <a:pt x="109180" y="1759704"/>
                </a:lnTo>
                <a:cubicBezTo>
                  <a:pt x="48881" y="1759704"/>
                  <a:pt x="0" y="1365782"/>
                  <a:pt x="0" y="879853"/>
                </a:cubicBezTo>
                <a:lnTo>
                  <a:pt x="0" y="879853"/>
                </a:lnTo>
                <a:cubicBezTo>
                  <a:pt x="0" y="393923"/>
                  <a:pt x="48881" y="1"/>
                  <a:pt x="109180" y="1"/>
                </a:cubicBezTo>
                <a:lnTo>
                  <a:pt x="510698" y="1"/>
                </a:lnTo>
                <a:close/>
              </a:path>
            </a:pathLst>
          </a:custGeom>
          <a:ln>
            <a:solidFill>
              <a:schemeClr val="accent1"/>
            </a:solidFill>
          </a:ln>
        </p:spPr>
        <p:style>
          <a:lnRef idx="1">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3021" tIns="33020" rIns="33020" bIns="33021" numCol="1" spcCol="1270" anchor="ctr" anchorCtr="0">
            <a:noAutofit/>
          </a:bodyPr>
          <a:lstStyle/>
          <a:p>
            <a:pPr lvl="0" algn="ctr" defTabSz="577850">
              <a:lnSpc>
                <a:spcPct val="90000"/>
              </a:lnSpc>
              <a:spcBef>
                <a:spcPct val="0"/>
              </a:spcBef>
              <a:spcAft>
                <a:spcPct val="35000"/>
              </a:spcAft>
            </a:pPr>
            <a:r>
              <a:rPr lang="en-US" sz="1400" kern="1200" dirty="0"/>
              <a:t>Experienced crew member discourages questioning attitude</a:t>
            </a:r>
          </a:p>
        </p:txBody>
      </p:sp>
      <p:sp>
        <p:nvSpPr>
          <p:cNvPr id="14" name="Freeform 13"/>
          <p:cNvSpPr/>
          <p:nvPr/>
        </p:nvSpPr>
        <p:spPr>
          <a:xfrm>
            <a:off x="2700800" y="2335237"/>
            <a:ext cx="516565" cy="516565"/>
          </a:xfrm>
          <a:custGeom>
            <a:avLst/>
            <a:gdLst>
              <a:gd name="connsiteX0" fmla="*/ 0 w 516565"/>
              <a:gd name="connsiteY0" fmla="*/ 258283 h 516565"/>
              <a:gd name="connsiteX1" fmla="*/ 258283 w 516565"/>
              <a:gd name="connsiteY1" fmla="*/ 0 h 516565"/>
              <a:gd name="connsiteX2" fmla="*/ 516566 w 516565"/>
              <a:gd name="connsiteY2" fmla="*/ 258283 h 516565"/>
              <a:gd name="connsiteX3" fmla="*/ 258283 w 516565"/>
              <a:gd name="connsiteY3" fmla="*/ 516566 h 516565"/>
              <a:gd name="connsiteX4" fmla="*/ 0 w 516565"/>
              <a:gd name="connsiteY4" fmla="*/ 258283 h 51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565" h="516565">
                <a:moveTo>
                  <a:pt x="0" y="258283"/>
                </a:moveTo>
                <a:cubicBezTo>
                  <a:pt x="0" y="115637"/>
                  <a:pt x="115637" y="0"/>
                  <a:pt x="258283" y="0"/>
                </a:cubicBezTo>
                <a:cubicBezTo>
                  <a:pt x="400929" y="0"/>
                  <a:pt x="516566" y="115637"/>
                  <a:pt x="516566" y="258283"/>
                </a:cubicBezTo>
                <a:cubicBezTo>
                  <a:pt x="516566" y="400929"/>
                  <a:pt x="400929" y="516566"/>
                  <a:pt x="258283" y="516566"/>
                </a:cubicBezTo>
                <a:cubicBezTo>
                  <a:pt x="115637" y="516566"/>
                  <a:pt x="0" y="400929"/>
                  <a:pt x="0" y="258283"/>
                </a:cubicBezTo>
                <a:close/>
              </a:path>
            </a:pathLst>
          </a:custGeom>
          <a:solidFill>
            <a:schemeClr val="accent1"/>
          </a:solidFill>
          <a:ln>
            <a:solidFill>
              <a:schemeClr val="bg1"/>
            </a:solidFill>
          </a:ln>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kern="1200" dirty="0"/>
              <a:t>2</a:t>
            </a:r>
          </a:p>
        </p:txBody>
      </p:sp>
      <p:sp>
        <p:nvSpPr>
          <p:cNvPr id="15" name="Rectangle 14"/>
          <p:cNvSpPr/>
          <p:nvPr/>
        </p:nvSpPr>
        <p:spPr>
          <a:xfrm rot="10800000">
            <a:off x="1027426" y="3534084"/>
            <a:ext cx="1569103" cy="22728"/>
          </a:xfrm>
          <a:prstGeom prst="rect">
            <a:avLst/>
          </a:prstGeom>
          <a:solidFill>
            <a:schemeClr val="accent1"/>
          </a:solidFill>
          <a:ln>
            <a:solidFill>
              <a:schemeClr val="accent1"/>
            </a:solidFill>
          </a:ln>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6" name="Freeform 15"/>
          <p:cNvSpPr/>
          <p:nvPr/>
        </p:nvSpPr>
        <p:spPr>
          <a:xfrm>
            <a:off x="88994" y="3185618"/>
            <a:ext cx="2093362" cy="719660"/>
          </a:xfrm>
          <a:custGeom>
            <a:avLst/>
            <a:gdLst>
              <a:gd name="connsiteX0" fmla="*/ 0 w 619878"/>
              <a:gd name="connsiteY0" fmla="*/ 309939 h 1759705"/>
              <a:gd name="connsiteX1" fmla="*/ 309939 w 619878"/>
              <a:gd name="connsiteY1" fmla="*/ 0 h 1759705"/>
              <a:gd name="connsiteX2" fmla="*/ 309939 w 619878"/>
              <a:gd name="connsiteY2" fmla="*/ 0 h 1759705"/>
              <a:gd name="connsiteX3" fmla="*/ 619878 w 619878"/>
              <a:gd name="connsiteY3" fmla="*/ 309939 h 1759705"/>
              <a:gd name="connsiteX4" fmla="*/ 619878 w 619878"/>
              <a:gd name="connsiteY4" fmla="*/ 1449766 h 1759705"/>
              <a:gd name="connsiteX5" fmla="*/ 309939 w 619878"/>
              <a:gd name="connsiteY5" fmla="*/ 1759705 h 1759705"/>
              <a:gd name="connsiteX6" fmla="*/ 309939 w 619878"/>
              <a:gd name="connsiteY6" fmla="*/ 1759705 h 1759705"/>
              <a:gd name="connsiteX7" fmla="*/ 0 w 619878"/>
              <a:gd name="connsiteY7" fmla="*/ 1449766 h 1759705"/>
              <a:gd name="connsiteX8" fmla="*/ 0 w 619878"/>
              <a:gd name="connsiteY8" fmla="*/ 309939 h 175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878" h="1759705">
                <a:moveTo>
                  <a:pt x="510698" y="1"/>
                </a:moveTo>
                <a:cubicBezTo>
                  <a:pt x="570997" y="1"/>
                  <a:pt x="619878" y="393923"/>
                  <a:pt x="619878" y="879852"/>
                </a:cubicBezTo>
                <a:lnTo>
                  <a:pt x="619878" y="879852"/>
                </a:lnTo>
                <a:cubicBezTo>
                  <a:pt x="619878" y="1365782"/>
                  <a:pt x="570997" y="1759704"/>
                  <a:pt x="510698" y="1759704"/>
                </a:cubicBezTo>
                <a:lnTo>
                  <a:pt x="109180" y="1759704"/>
                </a:lnTo>
                <a:cubicBezTo>
                  <a:pt x="48881" y="1759704"/>
                  <a:pt x="0" y="1365782"/>
                  <a:pt x="0" y="879853"/>
                </a:cubicBezTo>
                <a:lnTo>
                  <a:pt x="0" y="879853"/>
                </a:lnTo>
                <a:cubicBezTo>
                  <a:pt x="0" y="393923"/>
                  <a:pt x="48881" y="1"/>
                  <a:pt x="109180" y="1"/>
                </a:cubicBezTo>
                <a:lnTo>
                  <a:pt x="510698" y="1"/>
                </a:lnTo>
                <a:close/>
              </a:path>
            </a:pathLst>
          </a:custGeom>
          <a:ln>
            <a:solidFill>
              <a:schemeClr val="accent1"/>
            </a:solidFill>
          </a:ln>
        </p:spPr>
        <p:style>
          <a:lnRef idx="1">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3021" tIns="33020" rIns="33020" bIns="33021" numCol="1" spcCol="1270" anchor="ctr" anchorCtr="0">
            <a:noAutofit/>
          </a:bodyPr>
          <a:lstStyle/>
          <a:p>
            <a:pPr lvl="0" algn="ctr" defTabSz="577850">
              <a:lnSpc>
                <a:spcPct val="90000"/>
              </a:lnSpc>
              <a:spcBef>
                <a:spcPct val="0"/>
              </a:spcBef>
              <a:spcAft>
                <a:spcPct val="35000"/>
              </a:spcAft>
            </a:pPr>
            <a:r>
              <a:rPr lang="en-US" sz="1400" kern="1200" dirty="0"/>
              <a:t>Senior craftsman </a:t>
            </a:r>
            <a:br>
              <a:rPr lang="en-US" sz="1400" kern="1200" dirty="0"/>
            </a:br>
            <a:r>
              <a:rPr lang="en-US" sz="1400" kern="1200" dirty="0"/>
              <a:t>with expert knowledge </a:t>
            </a:r>
            <a:br>
              <a:rPr lang="en-US" sz="1400" kern="1200" dirty="0"/>
            </a:br>
            <a:r>
              <a:rPr lang="en-US" sz="1400" kern="1200" dirty="0"/>
              <a:t>is disengaged</a:t>
            </a:r>
          </a:p>
        </p:txBody>
      </p:sp>
      <p:sp>
        <p:nvSpPr>
          <p:cNvPr id="17" name="Freeform 16"/>
          <p:cNvSpPr/>
          <p:nvPr/>
        </p:nvSpPr>
        <p:spPr>
          <a:xfrm>
            <a:off x="2338247" y="3287166"/>
            <a:ext cx="516565" cy="516565"/>
          </a:xfrm>
          <a:custGeom>
            <a:avLst/>
            <a:gdLst>
              <a:gd name="connsiteX0" fmla="*/ 0 w 516565"/>
              <a:gd name="connsiteY0" fmla="*/ 258283 h 516565"/>
              <a:gd name="connsiteX1" fmla="*/ 258283 w 516565"/>
              <a:gd name="connsiteY1" fmla="*/ 0 h 516565"/>
              <a:gd name="connsiteX2" fmla="*/ 516566 w 516565"/>
              <a:gd name="connsiteY2" fmla="*/ 258283 h 516565"/>
              <a:gd name="connsiteX3" fmla="*/ 258283 w 516565"/>
              <a:gd name="connsiteY3" fmla="*/ 516566 h 516565"/>
              <a:gd name="connsiteX4" fmla="*/ 0 w 516565"/>
              <a:gd name="connsiteY4" fmla="*/ 258283 h 51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565" h="516565">
                <a:moveTo>
                  <a:pt x="0" y="258283"/>
                </a:moveTo>
                <a:cubicBezTo>
                  <a:pt x="0" y="115637"/>
                  <a:pt x="115637" y="0"/>
                  <a:pt x="258283" y="0"/>
                </a:cubicBezTo>
                <a:cubicBezTo>
                  <a:pt x="400929" y="0"/>
                  <a:pt x="516566" y="115637"/>
                  <a:pt x="516566" y="258283"/>
                </a:cubicBezTo>
                <a:cubicBezTo>
                  <a:pt x="516566" y="400929"/>
                  <a:pt x="400929" y="516566"/>
                  <a:pt x="258283" y="516566"/>
                </a:cubicBezTo>
                <a:cubicBezTo>
                  <a:pt x="115637" y="516566"/>
                  <a:pt x="0" y="400929"/>
                  <a:pt x="0" y="258283"/>
                </a:cubicBezTo>
                <a:close/>
              </a:path>
            </a:pathLst>
          </a:custGeom>
          <a:solidFill>
            <a:schemeClr val="accent1"/>
          </a:solidFill>
          <a:ln>
            <a:solidFill>
              <a:schemeClr val="bg1"/>
            </a:solidFill>
          </a:ln>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kern="1200" dirty="0"/>
              <a:t>3</a:t>
            </a:r>
          </a:p>
        </p:txBody>
      </p:sp>
      <p:sp>
        <p:nvSpPr>
          <p:cNvPr id="18" name="Rectangle 17"/>
          <p:cNvSpPr/>
          <p:nvPr/>
        </p:nvSpPr>
        <p:spPr>
          <a:xfrm rot="10800000">
            <a:off x="1389979" y="4477387"/>
            <a:ext cx="1569103" cy="22728"/>
          </a:xfrm>
          <a:prstGeom prst="rect">
            <a:avLst/>
          </a:prstGeom>
          <a:solidFill>
            <a:schemeClr val="accent1"/>
          </a:solidFill>
          <a:ln>
            <a:solidFill>
              <a:schemeClr val="accent1"/>
            </a:solidFill>
          </a:ln>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Freeform 18"/>
          <p:cNvSpPr/>
          <p:nvPr/>
        </p:nvSpPr>
        <p:spPr>
          <a:xfrm>
            <a:off x="442921" y="4128921"/>
            <a:ext cx="2093362" cy="719660"/>
          </a:xfrm>
          <a:custGeom>
            <a:avLst/>
            <a:gdLst>
              <a:gd name="connsiteX0" fmla="*/ 0 w 619878"/>
              <a:gd name="connsiteY0" fmla="*/ 309939 h 1759705"/>
              <a:gd name="connsiteX1" fmla="*/ 309939 w 619878"/>
              <a:gd name="connsiteY1" fmla="*/ 0 h 1759705"/>
              <a:gd name="connsiteX2" fmla="*/ 309939 w 619878"/>
              <a:gd name="connsiteY2" fmla="*/ 0 h 1759705"/>
              <a:gd name="connsiteX3" fmla="*/ 619878 w 619878"/>
              <a:gd name="connsiteY3" fmla="*/ 309939 h 1759705"/>
              <a:gd name="connsiteX4" fmla="*/ 619878 w 619878"/>
              <a:gd name="connsiteY4" fmla="*/ 1449766 h 1759705"/>
              <a:gd name="connsiteX5" fmla="*/ 309939 w 619878"/>
              <a:gd name="connsiteY5" fmla="*/ 1759705 h 1759705"/>
              <a:gd name="connsiteX6" fmla="*/ 309939 w 619878"/>
              <a:gd name="connsiteY6" fmla="*/ 1759705 h 1759705"/>
              <a:gd name="connsiteX7" fmla="*/ 0 w 619878"/>
              <a:gd name="connsiteY7" fmla="*/ 1449766 h 1759705"/>
              <a:gd name="connsiteX8" fmla="*/ 0 w 619878"/>
              <a:gd name="connsiteY8" fmla="*/ 309939 h 175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878" h="1759705">
                <a:moveTo>
                  <a:pt x="510698" y="1"/>
                </a:moveTo>
                <a:cubicBezTo>
                  <a:pt x="570997" y="1"/>
                  <a:pt x="619878" y="393923"/>
                  <a:pt x="619878" y="879852"/>
                </a:cubicBezTo>
                <a:lnTo>
                  <a:pt x="619878" y="879852"/>
                </a:lnTo>
                <a:cubicBezTo>
                  <a:pt x="619878" y="1365782"/>
                  <a:pt x="570997" y="1759704"/>
                  <a:pt x="510698" y="1759704"/>
                </a:cubicBezTo>
                <a:lnTo>
                  <a:pt x="109180" y="1759704"/>
                </a:lnTo>
                <a:cubicBezTo>
                  <a:pt x="48881" y="1759704"/>
                  <a:pt x="0" y="1365782"/>
                  <a:pt x="0" y="879853"/>
                </a:cubicBezTo>
                <a:lnTo>
                  <a:pt x="0" y="879853"/>
                </a:lnTo>
                <a:cubicBezTo>
                  <a:pt x="0" y="393923"/>
                  <a:pt x="48881" y="1"/>
                  <a:pt x="109180" y="1"/>
                </a:cubicBezTo>
                <a:lnTo>
                  <a:pt x="510698" y="1"/>
                </a:lnTo>
                <a:close/>
              </a:path>
            </a:pathLst>
          </a:custGeom>
          <a:ln>
            <a:solidFill>
              <a:schemeClr val="accent1"/>
            </a:solidFill>
          </a:ln>
        </p:spPr>
        <p:style>
          <a:lnRef idx="1">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3021" tIns="33020" rIns="33020" bIns="33021" numCol="1" spcCol="1270" anchor="ctr" anchorCtr="0">
            <a:noAutofit/>
          </a:bodyPr>
          <a:lstStyle/>
          <a:p>
            <a:pPr lvl="0" algn="ctr" defTabSz="577850">
              <a:lnSpc>
                <a:spcPct val="90000"/>
              </a:lnSpc>
              <a:spcBef>
                <a:spcPct val="0"/>
              </a:spcBef>
              <a:spcAft>
                <a:spcPct val="35000"/>
              </a:spcAft>
            </a:pPr>
            <a:r>
              <a:rPr lang="en-US" sz="1400" kern="1200" dirty="0"/>
              <a:t>Researcher resists </a:t>
            </a:r>
            <a:br>
              <a:rPr lang="en-US" sz="1400" kern="1200" dirty="0"/>
            </a:br>
            <a:r>
              <a:rPr lang="en-US" sz="1400" kern="1200" dirty="0"/>
              <a:t>safety suggestion </a:t>
            </a:r>
            <a:br>
              <a:rPr lang="en-US" sz="1400" kern="1200" dirty="0"/>
            </a:br>
            <a:r>
              <a:rPr lang="en-US" sz="1400" kern="1200" dirty="0"/>
              <a:t>from staff</a:t>
            </a:r>
          </a:p>
        </p:txBody>
      </p:sp>
      <p:sp>
        <p:nvSpPr>
          <p:cNvPr id="20" name="Freeform 19"/>
          <p:cNvSpPr/>
          <p:nvPr/>
        </p:nvSpPr>
        <p:spPr>
          <a:xfrm>
            <a:off x="2700800" y="4230469"/>
            <a:ext cx="516565" cy="516565"/>
          </a:xfrm>
          <a:custGeom>
            <a:avLst/>
            <a:gdLst>
              <a:gd name="connsiteX0" fmla="*/ 0 w 516565"/>
              <a:gd name="connsiteY0" fmla="*/ 258283 h 516565"/>
              <a:gd name="connsiteX1" fmla="*/ 258283 w 516565"/>
              <a:gd name="connsiteY1" fmla="*/ 0 h 516565"/>
              <a:gd name="connsiteX2" fmla="*/ 516566 w 516565"/>
              <a:gd name="connsiteY2" fmla="*/ 258283 h 516565"/>
              <a:gd name="connsiteX3" fmla="*/ 258283 w 516565"/>
              <a:gd name="connsiteY3" fmla="*/ 516566 h 516565"/>
              <a:gd name="connsiteX4" fmla="*/ 0 w 516565"/>
              <a:gd name="connsiteY4" fmla="*/ 258283 h 51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565" h="516565">
                <a:moveTo>
                  <a:pt x="0" y="258283"/>
                </a:moveTo>
                <a:cubicBezTo>
                  <a:pt x="0" y="115637"/>
                  <a:pt x="115637" y="0"/>
                  <a:pt x="258283" y="0"/>
                </a:cubicBezTo>
                <a:cubicBezTo>
                  <a:pt x="400929" y="0"/>
                  <a:pt x="516566" y="115637"/>
                  <a:pt x="516566" y="258283"/>
                </a:cubicBezTo>
                <a:cubicBezTo>
                  <a:pt x="516566" y="400929"/>
                  <a:pt x="400929" y="516566"/>
                  <a:pt x="258283" y="516566"/>
                </a:cubicBezTo>
                <a:cubicBezTo>
                  <a:pt x="115637" y="516566"/>
                  <a:pt x="0" y="400929"/>
                  <a:pt x="0" y="258283"/>
                </a:cubicBezTo>
                <a:close/>
              </a:path>
            </a:pathLst>
          </a:custGeom>
          <a:solidFill>
            <a:schemeClr val="accent1"/>
          </a:solidFill>
          <a:ln>
            <a:solidFill>
              <a:schemeClr val="bg1"/>
            </a:solidFill>
          </a:ln>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kern="1200" dirty="0"/>
              <a:t>4</a:t>
            </a:r>
          </a:p>
        </p:txBody>
      </p:sp>
      <p:sp>
        <p:nvSpPr>
          <p:cNvPr id="21" name="Rectangle 20"/>
          <p:cNvSpPr/>
          <p:nvPr/>
        </p:nvSpPr>
        <p:spPr>
          <a:xfrm rot="10800000">
            <a:off x="2339155" y="5339523"/>
            <a:ext cx="1569103" cy="22728"/>
          </a:xfrm>
          <a:prstGeom prst="rect">
            <a:avLst/>
          </a:prstGeom>
          <a:solidFill>
            <a:schemeClr val="accent1"/>
          </a:solidFill>
          <a:ln>
            <a:solidFill>
              <a:schemeClr val="accent1"/>
            </a:solidFill>
          </a:ln>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2" name="Freeform 21"/>
          <p:cNvSpPr/>
          <p:nvPr/>
        </p:nvSpPr>
        <p:spPr>
          <a:xfrm>
            <a:off x="1288585" y="4991057"/>
            <a:ext cx="2093362" cy="719660"/>
          </a:xfrm>
          <a:custGeom>
            <a:avLst/>
            <a:gdLst>
              <a:gd name="connsiteX0" fmla="*/ 0 w 619878"/>
              <a:gd name="connsiteY0" fmla="*/ 309939 h 1759705"/>
              <a:gd name="connsiteX1" fmla="*/ 309939 w 619878"/>
              <a:gd name="connsiteY1" fmla="*/ 0 h 1759705"/>
              <a:gd name="connsiteX2" fmla="*/ 309939 w 619878"/>
              <a:gd name="connsiteY2" fmla="*/ 0 h 1759705"/>
              <a:gd name="connsiteX3" fmla="*/ 619878 w 619878"/>
              <a:gd name="connsiteY3" fmla="*/ 309939 h 1759705"/>
              <a:gd name="connsiteX4" fmla="*/ 619878 w 619878"/>
              <a:gd name="connsiteY4" fmla="*/ 1449766 h 1759705"/>
              <a:gd name="connsiteX5" fmla="*/ 309939 w 619878"/>
              <a:gd name="connsiteY5" fmla="*/ 1759705 h 1759705"/>
              <a:gd name="connsiteX6" fmla="*/ 309939 w 619878"/>
              <a:gd name="connsiteY6" fmla="*/ 1759705 h 1759705"/>
              <a:gd name="connsiteX7" fmla="*/ 0 w 619878"/>
              <a:gd name="connsiteY7" fmla="*/ 1449766 h 1759705"/>
              <a:gd name="connsiteX8" fmla="*/ 0 w 619878"/>
              <a:gd name="connsiteY8" fmla="*/ 309939 h 175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878" h="1759705">
                <a:moveTo>
                  <a:pt x="510698" y="1"/>
                </a:moveTo>
                <a:cubicBezTo>
                  <a:pt x="570997" y="1"/>
                  <a:pt x="619878" y="393923"/>
                  <a:pt x="619878" y="879852"/>
                </a:cubicBezTo>
                <a:lnTo>
                  <a:pt x="619878" y="879852"/>
                </a:lnTo>
                <a:cubicBezTo>
                  <a:pt x="619878" y="1365782"/>
                  <a:pt x="570997" y="1759704"/>
                  <a:pt x="510698" y="1759704"/>
                </a:cubicBezTo>
                <a:lnTo>
                  <a:pt x="109180" y="1759704"/>
                </a:lnTo>
                <a:cubicBezTo>
                  <a:pt x="48881" y="1759704"/>
                  <a:pt x="0" y="1365782"/>
                  <a:pt x="0" y="879853"/>
                </a:cubicBezTo>
                <a:lnTo>
                  <a:pt x="0" y="879853"/>
                </a:lnTo>
                <a:cubicBezTo>
                  <a:pt x="0" y="393923"/>
                  <a:pt x="48881" y="1"/>
                  <a:pt x="109180" y="1"/>
                </a:cubicBezTo>
                <a:lnTo>
                  <a:pt x="510698" y="1"/>
                </a:lnTo>
                <a:close/>
              </a:path>
            </a:pathLst>
          </a:custGeom>
          <a:ln>
            <a:solidFill>
              <a:schemeClr val="accent1"/>
            </a:solidFill>
          </a:ln>
        </p:spPr>
        <p:style>
          <a:lnRef idx="1">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3020" tIns="33021" rIns="33021" bIns="33020" numCol="1" spcCol="1270" anchor="ctr" anchorCtr="0">
            <a:noAutofit/>
          </a:bodyPr>
          <a:lstStyle/>
          <a:p>
            <a:pPr lvl="0" algn="ctr" defTabSz="577850">
              <a:lnSpc>
                <a:spcPct val="90000"/>
              </a:lnSpc>
              <a:spcBef>
                <a:spcPct val="0"/>
              </a:spcBef>
              <a:spcAft>
                <a:spcPct val="35000"/>
              </a:spcAft>
            </a:pPr>
            <a:r>
              <a:rPr lang="en-US" sz="1400" kern="1200" dirty="0"/>
              <a:t>Change in requirements must be communicated to staff</a:t>
            </a:r>
          </a:p>
        </p:txBody>
      </p:sp>
      <p:sp>
        <p:nvSpPr>
          <p:cNvPr id="23" name="Freeform 22"/>
          <p:cNvSpPr/>
          <p:nvPr/>
        </p:nvSpPr>
        <p:spPr>
          <a:xfrm>
            <a:off x="3649976" y="5092605"/>
            <a:ext cx="516565" cy="516565"/>
          </a:xfrm>
          <a:custGeom>
            <a:avLst/>
            <a:gdLst>
              <a:gd name="connsiteX0" fmla="*/ 0 w 516565"/>
              <a:gd name="connsiteY0" fmla="*/ 258283 h 516565"/>
              <a:gd name="connsiteX1" fmla="*/ 258283 w 516565"/>
              <a:gd name="connsiteY1" fmla="*/ 0 h 516565"/>
              <a:gd name="connsiteX2" fmla="*/ 516566 w 516565"/>
              <a:gd name="connsiteY2" fmla="*/ 258283 h 516565"/>
              <a:gd name="connsiteX3" fmla="*/ 258283 w 516565"/>
              <a:gd name="connsiteY3" fmla="*/ 516566 h 516565"/>
              <a:gd name="connsiteX4" fmla="*/ 0 w 516565"/>
              <a:gd name="connsiteY4" fmla="*/ 258283 h 51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565" h="516565">
                <a:moveTo>
                  <a:pt x="0" y="258283"/>
                </a:moveTo>
                <a:cubicBezTo>
                  <a:pt x="0" y="115637"/>
                  <a:pt x="115637" y="0"/>
                  <a:pt x="258283" y="0"/>
                </a:cubicBezTo>
                <a:cubicBezTo>
                  <a:pt x="400929" y="0"/>
                  <a:pt x="516566" y="115637"/>
                  <a:pt x="516566" y="258283"/>
                </a:cubicBezTo>
                <a:cubicBezTo>
                  <a:pt x="516566" y="400929"/>
                  <a:pt x="400929" y="516566"/>
                  <a:pt x="258283" y="516566"/>
                </a:cubicBezTo>
                <a:cubicBezTo>
                  <a:pt x="115637" y="516566"/>
                  <a:pt x="0" y="400929"/>
                  <a:pt x="0" y="258283"/>
                </a:cubicBezTo>
                <a:close/>
              </a:path>
            </a:pathLst>
          </a:custGeom>
          <a:solidFill>
            <a:schemeClr val="accent1"/>
          </a:solidFill>
          <a:ln>
            <a:solidFill>
              <a:schemeClr val="bg1"/>
            </a:solidFill>
          </a:ln>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kern="1200" dirty="0"/>
              <a:t>5</a:t>
            </a:r>
          </a:p>
        </p:txBody>
      </p:sp>
      <p:sp>
        <p:nvSpPr>
          <p:cNvPr id="24" name="Block Arc 23"/>
          <p:cNvSpPr/>
          <p:nvPr/>
        </p:nvSpPr>
        <p:spPr>
          <a:xfrm rot="5400000">
            <a:off x="2607422" y="1584226"/>
            <a:ext cx="3922445" cy="3922445"/>
          </a:xfrm>
          <a:prstGeom prst="blockArc">
            <a:avLst>
              <a:gd name="adj1" fmla="val 10800000"/>
              <a:gd name="adj2" fmla="val 0"/>
              <a:gd name="adj3" fmla="val 3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Rectangle 24"/>
          <p:cNvSpPr/>
          <p:nvPr/>
        </p:nvSpPr>
        <p:spPr>
          <a:xfrm rot="17449305">
            <a:off x="3920429" y="2631615"/>
            <a:ext cx="1931102" cy="22684"/>
          </a:xfrm>
          <a:prstGeom prst="rect">
            <a:avLst/>
          </a:prstGeom>
          <a:solidFill>
            <a:schemeClr val="accent1"/>
          </a:solidFill>
          <a:ln>
            <a:solidFill>
              <a:schemeClr val="accent1"/>
            </a:solidFill>
          </a:ln>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6" name="Rectangle 25"/>
          <p:cNvSpPr/>
          <p:nvPr/>
        </p:nvSpPr>
        <p:spPr>
          <a:xfrm rot="19542046">
            <a:off x="4370642" y="3105726"/>
            <a:ext cx="1979612" cy="22684"/>
          </a:xfrm>
          <a:prstGeom prst="rect">
            <a:avLst/>
          </a:prstGeom>
          <a:solidFill>
            <a:schemeClr val="accent1"/>
          </a:solidFill>
          <a:ln>
            <a:solidFill>
              <a:schemeClr val="accent1"/>
            </a:solidFill>
          </a:ln>
        </p:spPr>
        <p:style>
          <a:lnRef idx="1">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7" name="Rectangle 26"/>
          <p:cNvSpPr/>
          <p:nvPr/>
        </p:nvSpPr>
        <p:spPr>
          <a:xfrm>
            <a:off x="4542764" y="3534106"/>
            <a:ext cx="1997830" cy="22684"/>
          </a:xfrm>
          <a:prstGeom prst="rect">
            <a:avLst/>
          </a:prstGeom>
          <a:solidFill>
            <a:schemeClr val="accent1"/>
          </a:solidFill>
          <a:ln>
            <a:solidFill>
              <a:schemeClr val="accent1"/>
            </a:solidFill>
          </a:ln>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8" name="Rectangle 27"/>
          <p:cNvSpPr/>
          <p:nvPr/>
        </p:nvSpPr>
        <p:spPr>
          <a:xfrm rot="2057954">
            <a:off x="4370642" y="3971113"/>
            <a:ext cx="1979612" cy="22684"/>
          </a:xfrm>
          <a:prstGeom prst="rect">
            <a:avLst/>
          </a:prstGeom>
          <a:solidFill>
            <a:schemeClr val="accent1"/>
          </a:solidFill>
          <a:ln>
            <a:solidFill>
              <a:schemeClr val="accent1"/>
            </a:solidFill>
          </a:ln>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9" name="Rectangle 28"/>
          <p:cNvSpPr/>
          <p:nvPr/>
        </p:nvSpPr>
        <p:spPr>
          <a:xfrm rot="4150695">
            <a:off x="3920429" y="4436598"/>
            <a:ext cx="1931102" cy="22684"/>
          </a:xfrm>
          <a:prstGeom prst="rect">
            <a:avLst/>
          </a:prstGeom>
          <a:solidFill>
            <a:schemeClr val="accent1"/>
          </a:solidFill>
          <a:ln>
            <a:solidFill>
              <a:schemeClr val="accent1"/>
            </a:solidFill>
          </a:ln>
        </p:spPr>
        <p:style>
          <a:lnRef idx="1">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30" name="Rectangle 29"/>
          <p:cNvSpPr/>
          <p:nvPr/>
        </p:nvSpPr>
        <p:spPr>
          <a:xfrm>
            <a:off x="5229197" y="1729100"/>
            <a:ext cx="1569103" cy="22728"/>
          </a:xfrm>
          <a:prstGeom prst="rect">
            <a:avLst/>
          </a:prstGeom>
          <a:solidFill>
            <a:schemeClr val="accent1"/>
          </a:solidFill>
          <a:ln>
            <a:solidFill>
              <a:schemeClr val="accent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1" name="Freeform 30"/>
          <p:cNvSpPr/>
          <p:nvPr/>
        </p:nvSpPr>
        <p:spPr>
          <a:xfrm>
            <a:off x="5713710" y="1380635"/>
            <a:ext cx="2093362" cy="719660"/>
          </a:xfrm>
          <a:custGeom>
            <a:avLst/>
            <a:gdLst>
              <a:gd name="connsiteX0" fmla="*/ 0 w 619878"/>
              <a:gd name="connsiteY0" fmla="*/ 309939 h 1759705"/>
              <a:gd name="connsiteX1" fmla="*/ 309939 w 619878"/>
              <a:gd name="connsiteY1" fmla="*/ 0 h 1759705"/>
              <a:gd name="connsiteX2" fmla="*/ 309939 w 619878"/>
              <a:gd name="connsiteY2" fmla="*/ 0 h 1759705"/>
              <a:gd name="connsiteX3" fmla="*/ 619878 w 619878"/>
              <a:gd name="connsiteY3" fmla="*/ 309939 h 1759705"/>
              <a:gd name="connsiteX4" fmla="*/ 619878 w 619878"/>
              <a:gd name="connsiteY4" fmla="*/ 1449766 h 1759705"/>
              <a:gd name="connsiteX5" fmla="*/ 309939 w 619878"/>
              <a:gd name="connsiteY5" fmla="*/ 1759705 h 1759705"/>
              <a:gd name="connsiteX6" fmla="*/ 309939 w 619878"/>
              <a:gd name="connsiteY6" fmla="*/ 1759705 h 1759705"/>
              <a:gd name="connsiteX7" fmla="*/ 0 w 619878"/>
              <a:gd name="connsiteY7" fmla="*/ 1449766 h 1759705"/>
              <a:gd name="connsiteX8" fmla="*/ 0 w 619878"/>
              <a:gd name="connsiteY8" fmla="*/ 309939 h 175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878" h="1759705">
                <a:moveTo>
                  <a:pt x="510698" y="1"/>
                </a:moveTo>
                <a:cubicBezTo>
                  <a:pt x="570997" y="1"/>
                  <a:pt x="619878" y="393923"/>
                  <a:pt x="619878" y="879852"/>
                </a:cubicBezTo>
                <a:lnTo>
                  <a:pt x="619878" y="879852"/>
                </a:lnTo>
                <a:cubicBezTo>
                  <a:pt x="619878" y="1365782"/>
                  <a:pt x="570997" y="1759704"/>
                  <a:pt x="510698" y="1759704"/>
                </a:cubicBezTo>
                <a:lnTo>
                  <a:pt x="109180" y="1759704"/>
                </a:lnTo>
                <a:cubicBezTo>
                  <a:pt x="48881" y="1759704"/>
                  <a:pt x="0" y="1365782"/>
                  <a:pt x="0" y="879853"/>
                </a:cubicBezTo>
                <a:lnTo>
                  <a:pt x="0" y="879853"/>
                </a:lnTo>
                <a:cubicBezTo>
                  <a:pt x="0" y="393923"/>
                  <a:pt x="48881" y="1"/>
                  <a:pt x="109180" y="1"/>
                </a:cubicBezTo>
                <a:lnTo>
                  <a:pt x="510698" y="1"/>
                </a:lnTo>
                <a:close/>
              </a:path>
            </a:pathLst>
          </a:custGeom>
          <a:ln>
            <a:solidFill>
              <a:schemeClr val="accent1"/>
            </a:solidFill>
          </a:ln>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1" tIns="30479" rIns="30480" bIns="30482" numCol="1" spcCol="1270" anchor="ctr" anchorCtr="0">
            <a:noAutofit/>
          </a:bodyPr>
          <a:lstStyle/>
          <a:p>
            <a:pPr lvl="0" algn="ctr" defTabSz="533400">
              <a:lnSpc>
                <a:spcPct val="90000"/>
              </a:lnSpc>
              <a:spcBef>
                <a:spcPct val="0"/>
              </a:spcBef>
              <a:spcAft>
                <a:spcPct val="35000"/>
              </a:spcAft>
            </a:pPr>
            <a:r>
              <a:rPr lang="en-US" sz="1400" kern="1200" dirty="0"/>
              <a:t>Manager responds inappropriately to report of electrical shock</a:t>
            </a:r>
          </a:p>
        </p:txBody>
      </p:sp>
      <p:sp>
        <p:nvSpPr>
          <p:cNvPr id="32" name="Freeform 31"/>
          <p:cNvSpPr/>
          <p:nvPr/>
        </p:nvSpPr>
        <p:spPr>
          <a:xfrm>
            <a:off x="4970914" y="1482182"/>
            <a:ext cx="516565" cy="516565"/>
          </a:xfrm>
          <a:custGeom>
            <a:avLst/>
            <a:gdLst>
              <a:gd name="connsiteX0" fmla="*/ 0 w 516565"/>
              <a:gd name="connsiteY0" fmla="*/ 258283 h 516565"/>
              <a:gd name="connsiteX1" fmla="*/ 258283 w 516565"/>
              <a:gd name="connsiteY1" fmla="*/ 0 h 516565"/>
              <a:gd name="connsiteX2" fmla="*/ 516566 w 516565"/>
              <a:gd name="connsiteY2" fmla="*/ 258283 h 516565"/>
              <a:gd name="connsiteX3" fmla="*/ 258283 w 516565"/>
              <a:gd name="connsiteY3" fmla="*/ 516566 h 516565"/>
              <a:gd name="connsiteX4" fmla="*/ 0 w 516565"/>
              <a:gd name="connsiteY4" fmla="*/ 258283 h 51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565" h="516565">
                <a:moveTo>
                  <a:pt x="0" y="258283"/>
                </a:moveTo>
                <a:cubicBezTo>
                  <a:pt x="0" y="115637"/>
                  <a:pt x="115637" y="0"/>
                  <a:pt x="258283" y="0"/>
                </a:cubicBezTo>
                <a:cubicBezTo>
                  <a:pt x="400929" y="0"/>
                  <a:pt x="516566" y="115637"/>
                  <a:pt x="516566" y="258283"/>
                </a:cubicBezTo>
                <a:cubicBezTo>
                  <a:pt x="516566" y="400929"/>
                  <a:pt x="400929" y="516566"/>
                  <a:pt x="258283" y="516566"/>
                </a:cubicBezTo>
                <a:cubicBezTo>
                  <a:pt x="115637" y="516566"/>
                  <a:pt x="0" y="400929"/>
                  <a:pt x="0" y="258283"/>
                </a:cubicBezTo>
                <a:close/>
              </a:path>
            </a:pathLst>
          </a:custGeom>
          <a:solidFill>
            <a:schemeClr val="accent1"/>
          </a:solidFill>
          <a:ln>
            <a:solidFill>
              <a:schemeClr val="bg1"/>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kern="1200" dirty="0"/>
              <a:t>10</a:t>
            </a:r>
          </a:p>
        </p:txBody>
      </p:sp>
      <p:sp>
        <p:nvSpPr>
          <p:cNvPr id="33" name="Rectangle 32"/>
          <p:cNvSpPr/>
          <p:nvPr/>
        </p:nvSpPr>
        <p:spPr>
          <a:xfrm>
            <a:off x="6178133" y="2582437"/>
            <a:ext cx="1569103" cy="22728"/>
          </a:xfrm>
          <a:prstGeom prst="rect">
            <a:avLst/>
          </a:prstGeom>
          <a:solidFill>
            <a:schemeClr val="accent1"/>
          </a:solidFill>
          <a:ln>
            <a:solidFill>
              <a:schemeClr val="accent1"/>
            </a:solidFill>
          </a:ln>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4" name="Freeform 33"/>
          <p:cNvSpPr/>
          <p:nvPr/>
        </p:nvSpPr>
        <p:spPr>
          <a:xfrm>
            <a:off x="6585012" y="2233971"/>
            <a:ext cx="2093362" cy="719660"/>
          </a:xfrm>
          <a:custGeom>
            <a:avLst/>
            <a:gdLst>
              <a:gd name="connsiteX0" fmla="*/ 0 w 619878"/>
              <a:gd name="connsiteY0" fmla="*/ 309939 h 1759705"/>
              <a:gd name="connsiteX1" fmla="*/ 309939 w 619878"/>
              <a:gd name="connsiteY1" fmla="*/ 0 h 1759705"/>
              <a:gd name="connsiteX2" fmla="*/ 309939 w 619878"/>
              <a:gd name="connsiteY2" fmla="*/ 0 h 1759705"/>
              <a:gd name="connsiteX3" fmla="*/ 619878 w 619878"/>
              <a:gd name="connsiteY3" fmla="*/ 309939 h 1759705"/>
              <a:gd name="connsiteX4" fmla="*/ 619878 w 619878"/>
              <a:gd name="connsiteY4" fmla="*/ 1449766 h 1759705"/>
              <a:gd name="connsiteX5" fmla="*/ 309939 w 619878"/>
              <a:gd name="connsiteY5" fmla="*/ 1759705 h 1759705"/>
              <a:gd name="connsiteX6" fmla="*/ 309939 w 619878"/>
              <a:gd name="connsiteY6" fmla="*/ 1759705 h 1759705"/>
              <a:gd name="connsiteX7" fmla="*/ 0 w 619878"/>
              <a:gd name="connsiteY7" fmla="*/ 1449766 h 1759705"/>
              <a:gd name="connsiteX8" fmla="*/ 0 w 619878"/>
              <a:gd name="connsiteY8" fmla="*/ 309939 h 175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878" h="1759705">
                <a:moveTo>
                  <a:pt x="510698" y="1"/>
                </a:moveTo>
                <a:cubicBezTo>
                  <a:pt x="570997" y="1"/>
                  <a:pt x="619878" y="393923"/>
                  <a:pt x="619878" y="879852"/>
                </a:cubicBezTo>
                <a:lnTo>
                  <a:pt x="619878" y="879852"/>
                </a:lnTo>
                <a:cubicBezTo>
                  <a:pt x="619878" y="1365782"/>
                  <a:pt x="570997" y="1759704"/>
                  <a:pt x="510698" y="1759704"/>
                </a:cubicBezTo>
                <a:lnTo>
                  <a:pt x="109180" y="1759704"/>
                </a:lnTo>
                <a:cubicBezTo>
                  <a:pt x="48881" y="1759704"/>
                  <a:pt x="0" y="1365782"/>
                  <a:pt x="0" y="879853"/>
                </a:cubicBezTo>
                <a:lnTo>
                  <a:pt x="0" y="879853"/>
                </a:lnTo>
                <a:cubicBezTo>
                  <a:pt x="0" y="393923"/>
                  <a:pt x="48881" y="1"/>
                  <a:pt x="109180" y="1"/>
                </a:cubicBezTo>
                <a:lnTo>
                  <a:pt x="510698" y="1"/>
                </a:lnTo>
                <a:close/>
              </a:path>
            </a:pathLst>
          </a:custGeom>
          <a:ln>
            <a:solidFill>
              <a:schemeClr val="accent1"/>
            </a:solidFill>
          </a:ln>
        </p:spPr>
        <p:style>
          <a:lnRef idx="1">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3021" tIns="33020" rIns="33020" bIns="33021" numCol="1" spcCol="1270" anchor="ctr" anchorCtr="0">
            <a:noAutofit/>
          </a:bodyPr>
          <a:lstStyle/>
          <a:p>
            <a:pPr lvl="0" algn="ctr" defTabSz="577850">
              <a:lnSpc>
                <a:spcPct val="90000"/>
              </a:lnSpc>
              <a:spcBef>
                <a:spcPct val="0"/>
              </a:spcBef>
              <a:spcAft>
                <a:spcPct val="35000"/>
              </a:spcAft>
            </a:pPr>
            <a:r>
              <a:rPr lang="en-US" sz="1400" kern="1200" dirty="0"/>
              <a:t>Senior worker </a:t>
            </a:r>
            <a:br>
              <a:rPr lang="en-US" sz="1400" kern="1200" dirty="0"/>
            </a:br>
            <a:r>
              <a:rPr lang="en-US" sz="1400" kern="1200" dirty="0"/>
              <a:t>defends failure to follow procedure</a:t>
            </a:r>
          </a:p>
        </p:txBody>
      </p:sp>
      <p:sp>
        <p:nvSpPr>
          <p:cNvPr id="35" name="Freeform 34"/>
          <p:cNvSpPr/>
          <p:nvPr/>
        </p:nvSpPr>
        <p:spPr>
          <a:xfrm>
            <a:off x="5919850" y="2335518"/>
            <a:ext cx="516565" cy="516565"/>
          </a:xfrm>
          <a:custGeom>
            <a:avLst/>
            <a:gdLst>
              <a:gd name="connsiteX0" fmla="*/ 0 w 516565"/>
              <a:gd name="connsiteY0" fmla="*/ 258283 h 516565"/>
              <a:gd name="connsiteX1" fmla="*/ 258283 w 516565"/>
              <a:gd name="connsiteY1" fmla="*/ 0 h 516565"/>
              <a:gd name="connsiteX2" fmla="*/ 516566 w 516565"/>
              <a:gd name="connsiteY2" fmla="*/ 258283 h 516565"/>
              <a:gd name="connsiteX3" fmla="*/ 258283 w 516565"/>
              <a:gd name="connsiteY3" fmla="*/ 516566 h 516565"/>
              <a:gd name="connsiteX4" fmla="*/ 0 w 516565"/>
              <a:gd name="connsiteY4" fmla="*/ 258283 h 51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565" h="516565">
                <a:moveTo>
                  <a:pt x="0" y="258283"/>
                </a:moveTo>
                <a:cubicBezTo>
                  <a:pt x="0" y="115637"/>
                  <a:pt x="115637" y="0"/>
                  <a:pt x="258283" y="0"/>
                </a:cubicBezTo>
                <a:cubicBezTo>
                  <a:pt x="400929" y="0"/>
                  <a:pt x="516566" y="115637"/>
                  <a:pt x="516566" y="258283"/>
                </a:cubicBezTo>
                <a:cubicBezTo>
                  <a:pt x="516566" y="400929"/>
                  <a:pt x="400929" y="516566"/>
                  <a:pt x="258283" y="516566"/>
                </a:cubicBezTo>
                <a:cubicBezTo>
                  <a:pt x="115637" y="516566"/>
                  <a:pt x="0" y="400929"/>
                  <a:pt x="0" y="258283"/>
                </a:cubicBezTo>
                <a:close/>
              </a:path>
            </a:pathLst>
          </a:custGeom>
          <a:solidFill>
            <a:schemeClr val="accent1"/>
          </a:solidFill>
          <a:ln>
            <a:solidFill>
              <a:schemeClr val="bg1"/>
            </a:solidFill>
          </a:ln>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kern="1200" dirty="0"/>
              <a:t>9</a:t>
            </a:r>
          </a:p>
        </p:txBody>
      </p:sp>
      <p:sp>
        <p:nvSpPr>
          <p:cNvPr id="36" name="Rectangle 35"/>
          <p:cNvSpPr/>
          <p:nvPr/>
        </p:nvSpPr>
        <p:spPr>
          <a:xfrm>
            <a:off x="6540595" y="3534084"/>
            <a:ext cx="1569103" cy="22728"/>
          </a:xfrm>
          <a:prstGeom prst="rect">
            <a:avLst/>
          </a:prstGeom>
          <a:solidFill>
            <a:schemeClr val="accent1"/>
          </a:solidFill>
          <a:ln>
            <a:solidFill>
              <a:schemeClr val="accent1"/>
            </a:solidFill>
          </a:ln>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7" name="Freeform 36"/>
          <p:cNvSpPr/>
          <p:nvPr/>
        </p:nvSpPr>
        <p:spPr>
          <a:xfrm>
            <a:off x="6947474" y="3185618"/>
            <a:ext cx="2093362" cy="719660"/>
          </a:xfrm>
          <a:custGeom>
            <a:avLst/>
            <a:gdLst>
              <a:gd name="connsiteX0" fmla="*/ 0 w 619878"/>
              <a:gd name="connsiteY0" fmla="*/ 309939 h 1759705"/>
              <a:gd name="connsiteX1" fmla="*/ 309939 w 619878"/>
              <a:gd name="connsiteY1" fmla="*/ 0 h 1759705"/>
              <a:gd name="connsiteX2" fmla="*/ 309939 w 619878"/>
              <a:gd name="connsiteY2" fmla="*/ 0 h 1759705"/>
              <a:gd name="connsiteX3" fmla="*/ 619878 w 619878"/>
              <a:gd name="connsiteY3" fmla="*/ 309939 h 1759705"/>
              <a:gd name="connsiteX4" fmla="*/ 619878 w 619878"/>
              <a:gd name="connsiteY4" fmla="*/ 1449766 h 1759705"/>
              <a:gd name="connsiteX5" fmla="*/ 309939 w 619878"/>
              <a:gd name="connsiteY5" fmla="*/ 1759705 h 1759705"/>
              <a:gd name="connsiteX6" fmla="*/ 309939 w 619878"/>
              <a:gd name="connsiteY6" fmla="*/ 1759705 h 1759705"/>
              <a:gd name="connsiteX7" fmla="*/ 0 w 619878"/>
              <a:gd name="connsiteY7" fmla="*/ 1449766 h 1759705"/>
              <a:gd name="connsiteX8" fmla="*/ 0 w 619878"/>
              <a:gd name="connsiteY8" fmla="*/ 309939 h 175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878" h="1759705">
                <a:moveTo>
                  <a:pt x="510698" y="1"/>
                </a:moveTo>
                <a:cubicBezTo>
                  <a:pt x="570997" y="1"/>
                  <a:pt x="619878" y="393923"/>
                  <a:pt x="619878" y="879852"/>
                </a:cubicBezTo>
                <a:lnTo>
                  <a:pt x="619878" y="879852"/>
                </a:lnTo>
                <a:cubicBezTo>
                  <a:pt x="619878" y="1365782"/>
                  <a:pt x="570997" y="1759704"/>
                  <a:pt x="510698" y="1759704"/>
                </a:cubicBezTo>
                <a:lnTo>
                  <a:pt x="109180" y="1759704"/>
                </a:lnTo>
                <a:cubicBezTo>
                  <a:pt x="48881" y="1759704"/>
                  <a:pt x="0" y="1365782"/>
                  <a:pt x="0" y="879853"/>
                </a:cubicBezTo>
                <a:lnTo>
                  <a:pt x="0" y="879853"/>
                </a:lnTo>
                <a:cubicBezTo>
                  <a:pt x="0" y="393923"/>
                  <a:pt x="48881" y="1"/>
                  <a:pt x="109180" y="1"/>
                </a:cubicBezTo>
                <a:lnTo>
                  <a:pt x="510698" y="1"/>
                </a:lnTo>
                <a:close/>
              </a:path>
            </a:pathLst>
          </a:custGeom>
          <a:ln>
            <a:solidFill>
              <a:schemeClr val="accent1"/>
            </a:solidFill>
          </a:ln>
        </p:spPr>
        <p:style>
          <a:lnRef idx="1">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0640" tIns="40640" rIns="40641" bIns="40641" numCol="1" spcCol="1270" anchor="ctr" anchorCtr="0">
            <a:noAutofit/>
          </a:bodyPr>
          <a:lstStyle/>
          <a:p>
            <a:pPr lvl="0" algn="ctr" defTabSz="711200">
              <a:lnSpc>
                <a:spcPct val="90000"/>
              </a:lnSpc>
              <a:spcBef>
                <a:spcPct val="0"/>
              </a:spcBef>
              <a:spcAft>
                <a:spcPct val="35000"/>
              </a:spcAft>
            </a:pPr>
            <a:r>
              <a:rPr lang="en-US" sz="1400" kern="1200" dirty="0"/>
              <a:t>Workers disregard procedure change</a:t>
            </a:r>
          </a:p>
        </p:txBody>
      </p:sp>
      <p:sp>
        <p:nvSpPr>
          <p:cNvPr id="38" name="Freeform 37"/>
          <p:cNvSpPr/>
          <p:nvPr/>
        </p:nvSpPr>
        <p:spPr>
          <a:xfrm>
            <a:off x="6282312" y="3287166"/>
            <a:ext cx="516565" cy="516565"/>
          </a:xfrm>
          <a:custGeom>
            <a:avLst/>
            <a:gdLst>
              <a:gd name="connsiteX0" fmla="*/ 0 w 516565"/>
              <a:gd name="connsiteY0" fmla="*/ 258283 h 516565"/>
              <a:gd name="connsiteX1" fmla="*/ 258283 w 516565"/>
              <a:gd name="connsiteY1" fmla="*/ 0 h 516565"/>
              <a:gd name="connsiteX2" fmla="*/ 516566 w 516565"/>
              <a:gd name="connsiteY2" fmla="*/ 258283 h 516565"/>
              <a:gd name="connsiteX3" fmla="*/ 258283 w 516565"/>
              <a:gd name="connsiteY3" fmla="*/ 516566 h 516565"/>
              <a:gd name="connsiteX4" fmla="*/ 0 w 516565"/>
              <a:gd name="connsiteY4" fmla="*/ 258283 h 51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565" h="516565">
                <a:moveTo>
                  <a:pt x="0" y="258283"/>
                </a:moveTo>
                <a:cubicBezTo>
                  <a:pt x="0" y="115637"/>
                  <a:pt x="115637" y="0"/>
                  <a:pt x="258283" y="0"/>
                </a:cubicBezTo>
                <a:cubicBezTo>
                  <a:pt x="400929" y="0"/>
                  <a:pt x="516566" y="115637"/>
                  <a:pt x="516566" y="258283"/>
                </a:cubicBezTo>
                <a:cubicBezTo>
                  <a:pt x="516566" y="400929"/>
                  <a:pt x="400929" y="516566"/>
                  <a:pt x="258283" y="516566"/>
                </a:cubicBezTo>
                <a:cubicBezTo>
                  <a:pt x="115637" y="516566"/>
                  <a:pt x="0" y="400929"/>
                  <a:pt x="0" y="258283"/>
                </a:cubicBezTo>
                <a:close/>
              </a:path>
            </a:pathLst>
          </a:custGeom>
          <a:solidFill>
            <a:schemeClr val="accent1"/>
          </a:solidFill>
          <a:ln>
            <a:solidFill>
              <a:schemeClr val="bg1"/>
            </a:solidFill>
          </a:ln>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kern="1200" dirty="0"/>
              <a:t>8</a:t>
            </a:r>
          </a:p>
        </p:txBody>
      </p:sp>
      <p:sp>
        <p:nvSpPr>
          <p:cNvPr id="39" name="Rectangle 38"/>
          <p:cNvSpPr/>
          <p:nvPr/>
        </p:nvSpPr>
        <p:spPr>
          <a:xfrm>
            <a:off x="6178133" y="4477105"/>
            <a:ext cx="1569103" cy="22728"/>
          </a:xfrm>
          <a:prstGeom prst="rect">
            <a:avLst/>
          </a:prstGeom>
          <a:solidFill>
            <a:schemeClr val="accent1"/>
          </a:solidFill>
          <a:ln>
            <a:solidFill>
              <a:schemeClr val="accent1"/>
            </a:solidFill>
          </a:ln>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0" name="Freeform 39"/>
          <p:cNvSpPr/>
          <p:nvPr/>
        </p:nvSpPr>
        <p:spPr>
          <a:xfrm>
            <a:off x="6585012" y="4128639"/>
            <a:ext cx="2093362" cy="719660"/>
          </a:xfrm>
          <a:custGeom>
            <a:avLst/>
            <a:gdLst>
              <a:gd name="connsiteX0" fmla="*/ 0 w 619878"/>
              <a:gd name="connsiteY0" fmla="*/ 309939 h 1759705"/>
              <a:gd name="connsiteX1" fmla="*/ 309939 w 619878"/>
              <a:gd name="connsiteY1" fmla="*/ 0 h 1759705"/>
              <a:gd name="connsiteX2" fmla="*/ 309939 w 619878"/>
              <a:gd name="connsiteY2" fmla="*/ 0 h 1759705"/>
              <a:gd name="connsiteX3" fmla="*/ 619878 w 619878"/>
              <a:gd name="connsiteY3" fmla="*/ 309939 h 1759705"/>
              <a:gd name="connsiteX4" fmla="*/ 619878 w 619878"/>
              <a:gd name="connsiteY4" fmla="*/ 1449766 h 1759705"/>
              <a:gd name="connsiteX5" fmla="*/ 309939 w 619878"/>
              <a:gd name="connsiteY5" fmla="*/ 1759705 h 1759705"/>
              <a:gd name="connsiteX6" fmla="*/ 309939 w 619878"/>
              <a:gd name="connsiteY6" fmla="*/ 1759705 h 1759705"/>
              <a:gd name="connsiteX7" fmla="*/ 0 w 619878"/>
              <a:gd name="connsiteY7" fmla="*/ 1449766 h 1759705"/>
              <a:gd name="connsiteX8" fmla="*/ 0 w 619878"/>
              <a:gd name="connsiteY8" fmla="*/ 309939 h 175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878" h="1759705">
                <a:moveTo>
                  <a:pt x="510698" y="1"/>
                </a:moveTo>
                <a:cubicBezTo>
                  <a:pt x="570997" y="1"/>
                  <a:pt x="619878" y="393923"/>
                  <a:pt x="619878" y="879852"/>
                </a:cubicBezTo>
                <a:lnTo>
                  <a:pt x="619878" y="879852"/>
                </a:lnTo>
                <a:cubicBezTo>
                  <a:pt x="619878" y="1365782"/>
                  <a:pt x="570997" y="1759704"/>
                  <a:pt x="510698" y="1759704"/>
                </a:cubicBezTo>
                <a:lnTo>
                  <a:pt x="109180" y="1759704"/>
                </a:lnTo>
                <a:cubicBezTo>
                  <a:pt x="48881" y="1759704"/>
                  <a:pt x="0" y="1365782"/>
                  <a:pt x="0" y="879853"/>
                </a:cubicBezTo>
                <a:lnTo>
                  <a:pt x="0" y="879853"/>
                </a:lnTo>
                <a:cubicBezTo>
                  <a:pt x="0" y="393923"/>
                  <a:pt x="48881" y="1"/>
                  <a:pt x="109180" y="1"/>
                </a:cubicBezTo>
                <a:lnTo>
                  <a:pt x="510698" y="1"/>
                </a:lnTo>
                <a:close/>
              </a:path>
            </a:pathLst>
          </a:custGeom>
          <a:ln>
            <a:solidFill>
              <a:schemeClr val="accent1"/>
            </a:solidFill>
          </a:ln>
        </p:spPr>
        <p:style>
          <a:lnRef idx="1">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3021" tIns="33021" rIns="33020" bIns="33020" numCol="1" spcCol="1270" anchor="ctr" anchorCtr="0">
            <a:noAutofit/>
          </a:bodyPr>
          <a:lstStyle/>
          <a:p>
            <a:pPr lvl="0" algn="ctr" defTabSz="577850">
              <a:lnSpc>
                <a:spcPct val="90000"/>
              </a:lnSpc>
              <a:spcBef>
                <a:spcPct val="0"/>
              </a:spcBef>
              <a:spcAft>
                <a:spcPct val="35000"/>
              </a:spcAft>
            </a:pPr>
            <a:r>
              <a:rPr lang="en-US" sz="1400" kern="1200" dirty="0"/>
              <a:t>Valued customer requests work outside package scope</a:t>
            </a:r>
          </a:p>
        </p:txBody>
      </p:sp>
      <p:sp>
        <p:nvSpPr>
          <p:cNvPr id="41" name="Freeform 40"/>
          <p:cNvSpPr/>
          <p:nvPr/>
        </p:nvSpPr>
        <p:spPr>
          <a:xfrm>
            <a:off x="5919850" y="4230187"/>
            <a:ext cx="516565" cy="516565"/>
          </a:xfrm>
          <a:custGeom>
            <a:avLst/>
            <a:gdLst>
              <a:gd name="connsiteX0" fmla="*/ 0 w 516565"/>
              <a:gd name="connsiteY0" fmla="*/ 258283 h 516565"/>
              <a:gd name="connsiteX1" fmla="*/ 258283 w 516565"/>
              <a:gd name="connsiteY1" fmla="*/ 0 h 516565"/>
              <a:gd name="connsiteX2" fmla="*/ 516566 w 516565"/>
              <a:gd name="connsiteY2" fmla="*/ 258283 h 516565"/>
              <a:gd name="connsiteX3" fmla="*/ 258283 w 516565"/>
              <a:gd name="connsiteY3" fmla="*/ 516566 h 516565"/>
              <a:gd name="connsiteX4" fmla="*/ 0 w 516565"/>
              <a:gd name="connsiteY4" fmla="*/ 258283 h 51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565" h="516565">
                <a:moveTo>
                  <a:pt x="0" y="258283"/>
                </a:moveTo>
                <a:cubicBezTo>
                  <a:pt x="0" y="115637"/>
                  <a:pt x="115637" y="0"/>
                  <a:pt x="258283" y="0"/>
                </a:cubicBezTo>
                <a:cubicBezTo>
                  <a:pt x="400929" y="0"/>
                  <a:pt x="516566" y="115637"/>
                  <a:pt x="516566" y="258283"/>
                </a:cubicBezTo>
                <a:cubicBezTo>
                  <a:pt x="516566" y="400929"/>
                  <a:pt x="400929" y="516566"/>
                  <a:pt x="258283" y="516566"/>
                </a:cubicBezTo>
                <a:cubicBezTo>
                  <a:pt x="115637" y="516566"/>
                  <a:pt x="0" y="400929"/>
                  <a:pt x="0" y="258283"/>
                </a:cubicBezTo>
                <a:close/>
              </a:path>
            </a:pathLst>
          </a:custGeom>
          <a:solidFill>
            <a:schemeClr val="accent1"/>
          </a:solidFill>
          <a:ln>
            <a:solidFill>
              <a:schemeClr val="bg1"/>
            </a:solidFill>
          </a:ln>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kern="1200" dirty="0"/>
              <a:t>7</a:t>
            </a:r>
          </a:p>
        </p:txBody>
      </p:sp>
      <p:sp>
        <p:nvSpPr>
          <p:cNvPr id="42" name="Rectangle 41"/>
          <p:cNvSpPr/>
          <p:nvPr/>
        </p:nvSpPr>
        <p:spPr>
          <a:xfrm>
            <a:off x="5229197" y="5339068"/>
            <a:ext cx="1569103" cy="22728"/>
          </a:xfrm>
          <a:prstGeom prst="rect">
            <a:avLst/>
          </a:prstGeom>
          <a:solidFill>
            <a:schemeClr val="accent1"/>
          </a:solidFill>
          <a:ln>
            <a:solidFill>
              <a:schemeClr val="accent1"/>
            </a:solidFill>
          </a:ln>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3" name="Freeform 42"/>
          <p:cNvSpPr/>
          <p:nvPr/>
        </p:nvSpPr>
        <p:spPr>
          <a:xfrm>
            <a:off x="5713710" y="4990602"/>
            <a:ext cx="2093362" cy="719660"/>
          </a:xfrm>
          <a:custGeom>
            <a:avLst/>
            <a:gdLst>
              <a:gd name="connsiteX0" fmla="*/ 0 w 619878"/>
              <a:gd name="connsiteY0" fmla="*/ 309939 h 1759705"/>
              <a:gd name="connsiteX1" fmla="*/ 309939 w 619878"/>
              <a:gd name="connsiteY1" fmla="*/ 0 h 1759705"/>
              <a:gd name="connsiteX2" fmla="*/ 309939 w 619878"/>
              <a:gd name="connsiteY2" fmla="*/ 0 h 1759705"/>
              <a:gd name="connsiteX3" fmla="*/ 619878 w 619878"/>
              <a:gd name="connsiteY3" fmla="*/ 309939 h 1759705"/>
              <a:gd name="connsiteX4" fmla="*/ 619878 w 619878"/>
              <a:gd name="connsiteY4" fmla="*/ 1449766 h 1759705"/>
              <a:gd name="connsiteX5" fmla="*/ 309939 w 619878"/>
              <a:gd name="connsiteY5" fmla="*/ 1759705 h 1759705"/>
              <a:gd name="connsiteX6" fmla="*/ 309939 w 619878"/>
              <a:gd name="connsiteY6" fmla="*/ 1759705 h 1759705"/>
              <a:gd name="connsiteX7" fmla="*/ 0 w 619878"/>
              <a:gd name="connsiteY7" fmla="*/ 1449766 h 1759705"/>
              <a:gd name="connsiteX8" fmla="*/ 0 w 619878"/>
              <a:gd name="connsiteY8" fmla="*/ 309939 h 175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878" h="1759705">
                <a:moveTo>
                  <a:pt x="510698" y="1"/>
                </a:moveTo>
                <a:cubicBezTo>
                  <a:pt x="570997" y="1"/>
                  <a:pt x="619878" y="393923"/>
                  <a:pt x="619878" y="879852"/>
                </a:cubicBezTo>
                <a:lnTo>
                  <a:pt x="619878" y="879852"/>
                </a:lnTo>
                <a:cubicBezTo>
                  <a:pt x="619878" y="1365782"/>
                  <a:pt x="570997" y="1759704"/>
                  <a:pt x="510698" y="1759704"/>
                </a:cubicBezTo>
                <a:lnTo>
                  <a:pt x="109180" y="1759704"/>
                </a:lnTo>
                <a:cubicBezTo>
                  <a:pt x="48881" y="1759704"/>
                  <a:pt x="0" y="1365782"/>
                  <a:pt x="0" y="879853"/>
                </a:cubicBezTo>
                <a:lnTo>
                  <a:pt x="0" y="879853"/>
                </a:lnTo>
                <a:cubicBezTo>
                  <a:pt x="0" y="393923"/>
                  <a:pt x="48881" y="1"/>
                  <a:pt x="109180" y="1"/>
                </a:cubicBezTo>
                <a:lnTo>
                  <a:pt x="510698" y="1"/>
                </a:lnTo>
                <a:close/>
              </a:path>
            </a:pathLst>
          </a:custGeom>
          <a:ln>
            <a:solidFill>
              <a:schemeClr val="accent1"/>
            </a:solidFill>
          </a:ln>
        </p:spPr>
        <p:style>
          <a:lnRef idx="1">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3021" tIns="33020" rIns="33020" bIns="33021" numCol="1" spcCol="1270" anchor="ctr" anchorCtr="0">
            <a:noAutofit/>
          </a:bodyPr>
          <a:lstStyle/>
          <a:p>
            <a:pPr lvl="0" algn="ctr" defTabSz="577850">
              <a:lnSpc>
                <a:spcPct val="90000"/>
              </a:lnSpc>
              <a:spcBef>
                <a:spcPct val="0"/>
              </a:spcBef>
              <a:spcAft>
                <a:spcPct val="35000"/>
              </a:spcAft>
            </a:pPr>
            <a:r>
              <a:rPr lang="en-US" sz="1400" kern="1200" dirty="0"/>
              <a:t>SME and worker disagree on need </a:t>
            </a:r>
            <a:br>
              <a:rPr lang="en-US" sz="1400" kern="1200" dirty="0"/>
            </a:br>
            <a:r>
              <a:rPr lang="en-US" sz="1400" kern="1200" dirty="0"/>
              <a:t>to change procedure</a:t>
            </a:r>
          </a:p>
        </p:txBody>
      </p:sp>
      <p:sp>
        <p:nvSpPr>
          <p:cNvPr id="44" name="Freeform 43"/>
          <p:cNvSpPr/>
          <p:nvPr/>
        </p:nvSpPr>
        <p:spPr>
          <a:xfrm>
            <a:off x="4970914" y="5092150"/>
            <a:ext cx="516565" cy="516565"/>
          </a:xfrm>
          <a:custGeom>
            <a:avLst/>
            <a:gdLst>
              <a:gd name="connsiteX0" fmla="*/ 0 w 516565"/>
              <a:gd name="connsiteY0" fmla="*/ 258283 h 516565"/>
              <a:gd name="connsiteX1" fmla="*/ 258283 w 516565"/>
              <a:gd name="connsiteY1" fmla="*/ 0 h 516565"/>
              <a:gd name="connsiteX2" fmla="*/ 516566 w 516565"/>
              <a:gd name="connsiteY2" fmla="*/ 258283 h 516565"/>
              <a:gd name="connsiteX3" fmla="*/ 258283 w 516565"/>
              <a:gd name="connsiteY3" fmla="*/ 516566 h 516565"/>
              <a:gd name="connsiteX4" fmla="*/ 0 w 516565"/>
              <a:gd name="connsiteY4" fmla="*/ 258283 h 516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565" h="516565">
                <a:moveTo>
                  <a:pt x="0" y="258283"/>
                </a:moveTo>
                <a:cubicBezTo>
                  <a:pt x="0" y="115637"/>
                  <a:pt x="115637" y="0"/>
                  <a:pt x="258283" y="0"/>
                </a:cubicBezTo>
                <a:cubicBezTo>
                  <a:pt x="400929" y="0"/>
                  <a:pt x="516566" y="115637"/>
                  <a:pt x="516566" y="258283"/>
                </a:cubicBezTo>
                <a:cubicBezTo>
                  <a:pt x="516566" y="400929"/>
                  <a:pt x="400929" y="516566"/>
                  <a:pt x="258283" y="516566"/>
                </a:cubicBezTo>
                <a:cubicBezTo>
                  <a:pt x="115637" y="516566"/>
                  <a:pt x="0" y="400929"/>
                  <a:pt x="0" y="258283"/>
                </a:cubicBezTo>
                <a:close/>
              </a:path>
            </a:pathLst>
          </a:custGeom>
          <a:solidFill>
            <a:schemeClr val="accent1"/>
          </a:solidFill>
          <a:ln>
            <a:solidFill>
              <a:schemeClr val="bg1"/>
            </a:solidFill>
          </a:ln>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kern="1200" dirty="0"/>
              <a:t>6</a:t>
            </a:r>
          </a:p>
        </p:txBody>
      </p:sp>
      <p:sp>
        <p:nvSpPr>
          <p:cNvPr id="45" name="Oval 44"/>
          <p:cNvSpPr/>
          <p:nvPr/>
        </p:nvSpPr>
        <p:spPr>
          <a:xfrm>
            <a:off x="3451090" y="2405431"/>
            <a:ext cx="2286000" cy="2286000"/>
          </a:xfrm>
          <a:prstGeom prst="ellipse">
            <a:avLst/>
          </a:prstGeom>
          <a:solidFill>
            <a:schemeClr val="accent1"/>
          </a:solidFill>
          <a:ln w="38100">
            <a:solidFill>
              <a:schemeClr val="bg1"/>
            </a:solidFill>
          </a:ln>
        </p:spPr>
        <p:style>
          <a:lnRef idx="0">
            <a:schemeClr val="dk1">
              <a:hueOff val="0"/>
              <a:satOff val="0"/>
              <a:lumOff val="0"/>
              <a:alphaOff val="0"/>
            </a:schemeClr>
          </a:lnRef>
          <a:fillRef idx="1">
            <a:schemeClr val="accent2">
              <a:shade val="90000"/>
              <a:hueOff val="0"/>
              <a:satOff val="0"/>
              <a:lumOff val="0"/>
              <a:alphaOff val="0"/>
            </a:schemeClr>
          </a:fillRef>
          <a:effectRef idx="2">
            <a:schemeClr val="accent2">
              <a:shade val="90000"/>
              <a:hueOff val="0"/>
              <a:satOff val="0"/>
              <a:lumOff val="0"/>
              <a:alphaOff val="0"/>
            </a:schemeClr>
          </a:effectRef>
          <a:fontRef idx="minor">
            <a:schemeClr val="lt1">
              <a:hueOff val="0"/>
              <a:satOff val="0"/>
              <a:lumOff val="0"/>
              <a:alphaOff val="0"/>
            </a:schemeClr>
          </a:fontRef>
        </p:style>
        <p:txBody>
          <a:bodyPr spcFirstLastPara="0" vert="horz" wrap="square" lIns="0" tIns="79104" rIns="0" bIns="79104"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Supervisors work through</a:t>
            </a:r>
            <a:br>
              <a:rPr lang="en-US" sz="1800" kern="1200" dirty="0">
                <a:solidFill>
                  <a:schemeClr val="bg1"/>
                </a:solidFill>
              </a:rPr>
            </a:br>
            <a:r>
              <a:rPr lang="en-US" sz="1800" kern="1200" dirty="0">
                <a:solidFill>
                  <a:schemeClr val="bg1"/>
                </a:solidFill>
              </a:rPr>
              <a:t>scenarios </a:t>
            </a:r>
            <a:br>
              <a:rPr lang="en-US" sz="1800" kern="1200" dirty="0">
                <a:solidFill>
                  <a:schemeClr val="bg1"/>
                </a:solidFill>
              </a:rPr>
            </a:br>
            <a:r>
              <a:rPr lang="en-US" sz="1800" kern="1200" dirty="0">
                <a:solidFill>
                  <a:schemeClr val="bg1"/>
                </a:solidFill>
              </a:rPr>
              <a:t>linked to key safety principles</a:t>
            </a:r>
            <a:endParaRPr lang="en-US" sz="2800" kern="1200" dirty="0">
              <a:solidFill>
                <a:schemeClr val="bg1"/>
              </a:solidFill>
            </a:endParaRPr>
          </a:p>
        </p:txBody>
      </p:sp>
      <p:sp>
        <p:nvSpPr>
          <p:cNvPr id="46" name="Title 45"/>
          <p:cNvSpPr>
            <a:spLocks noGrp="1"/>
          </p:cNvSpPr>
          <p:nvPr>
            <p:ph type="title"/>
          </p:nvPr>
        </p:nvSpPr>
        <p:spPr/>
        <p:txBody>
          <a:bodyPr/>
          <a:lstStyle/>
          <a:p>
            <a:r>
              <a:rPr lang="en-US" dirty="0"/>
              <a:t>LOSA simulations/scenarios</a:t>
            </a:r>
            <a:endParaRPr lang="en-US" sz="2400" b="1" dirty="0">
              <a:latin typeface="+mn-lt"/>
            </a:endParaRPr>
          </a:p>
        </p:txBody>
      </p:sp>
    </p:spTree>
    <p:extLst>
      <p:ext uri="{BB962C8B-B14F-4D97-AF65-F5344CB8AC3E}">
        <p14:creationId xmlns:p14="http://schemas.microsoft.com/office/powerpoint/2010/main" val="221422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a simulation?</a:t>
            </a:r>
          </a:p>
        </p:txBody>
      </p:sp>
      <p:sp>
        <p:nvSpPr>
          <p:cNvPr id="3" name="Content Placeholder 2"/>
          <p:cNvSpPr>
            <a:spLocks noGrp="1"/>
          </p:cNvSpPr>
          <p:nvPr>
            <p:ph sz="half" idx="1"/>
          </p:nvPr>
        </p:nvSpPr>
        <p:spPr>
          <a:xfrm>
            <a:off x="762000" y="1447800"/>
            <a:ext cx="3657600" cy="3767328"/>
          </a:xfrm>
        </p:spPr>
        <p:txBody>
          <a:bodyPr>
            <a:normAutofit fontScale="85000" lnSpcReduction="20000"/>
          </a:bodyPr>
          <a:lstStyle/>
          <a:p>
            <a:r>
              <a:rPr lang="en-US" dirty="0"/>
              <a:t>Preparation</a:t>
            </a:r>
          </a:p>
          <a:p>
            <a:r>
              <a:rPr lang="en-US" dirty="0"/>
              <a:t>Role-play the scenario</a:t>
            </a:r>
          </a:p>
          <a:p>
            <a:r>
              <a:rPr lang="en-US" dirty="0"/>
              <a:t>Peer feedback</a:t>
            </a:r>
          </a:p>
          <a:p>
            <a:pPr lvl="1"/>
            <a:r>
              <a:rPr lang="en-US" dirty="0"/>
              <a:t>Shine</a:t>
            </a:r>
          </a:p>
          <a:p>
            <a:pPr lvl="1"/>
            <a:r>
              <a:rPr lang="en-US" dirty="0"/>
              <a:t>Polish</a:t>
            </a:r>
          </a:p>
          <a:p>
            <a:pPr lvl="1"/>
            <a:r>
              <a:rPr lang="en-US" dirty="0"/>
              <a:t>Use of safety principles</a:t>
            </a:r>
          </a:p>
          <a:p>
            <a:r>
              <a:rPr lang="en-US" dirty="0"/>
              <a:t>Discussion on safety culture relative to this situation</a:t>
            </a:r>
          </a:p>
          <a:p>
            <a:pPr lvl="1"/>
            <a:r>
              <a:rPr lang="en-US" dirty="0"/>
              <a:t>Use of case study questions</a:t>
            </a:r>
          </a:p>
        </p:txBody>
      </p:sp>
      <p:sp>
        <p:nvSpPr>
          <p:cNvPr id="4" name="Content Placeholder 3"/>
          <p:cNvSpPr>
            <a:spLocks noGrp="1"/>
          </p:cNvSpPr>
          <p:nvPr>
            <p:ph sz="half" idx="2"/>
          </p:nvPr>
        </p:nvSpPr>
        <p:spPr>
          <a:xfrm>
            <a:off x="4648200" y="1447800"/>
            <a:ext cx="3810000" cy="3767328"/>
          </a:xfrm>
        </p:spPr>
        <p:txBody>
          <a:bodyPr>
            <a:normAutofit fontScale="85000" lnSpcReduction="20000"/>
          </a:bodyPr>
          <a:lstStyle/>
          <a:p>
            <a:r>
              <a:rPr lang="en-US" dirty="0"/>
              <a:t>Roles:</a:t>
            </a:r>
          </a:p>
          <a:p>
            <a:pPr lvl="1"/>
            <a:r>
              <a:rPr lang="en-US" dirty="0"/>
              <a:t>Lead Role Player (1)</a:t>
            </a:r>
          </a:p>
          <a:p>
            <a:pPr lvl="1"/>
            <a:r>
              <a:rPr lang="en-US" dirty="0"/>
              <a:t>Facilitator (1)</a:t>
            </a:r>
          </a:p>
          <a:p>
            <a:pPr lvl="1"/>
            <a:r>
              <a:rPr lang="en-US" dirty="0"/>
              <a:t>Supervisor participants (5)</a:t>
            </a:r>
          </a:p>
          <a:p>
            <a:pPr lvl="2"/>
            <a:r>
              <a:rPr lang="en-US" dirty="0"/>
              <a:t>Hot Seat Supervisor</a:t>
            </a:r>
          </a:p>
          <a:p>
            <a:pPr lvl="2"/>
            <a:r>
              <a:rPr lang="en-US" dirty="0"/>
              <a:t>Participant role players</a:t>
            </a:r>
          </a:p>
          <a:p>
            <a:pPr lvl="2"/>
            <a:r>
              <a:rPr lang="en-US" dirty="0"/>
              <a:t>Observers</a:t>
            </a:r>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34222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877163"/>
          </a:xfrm>
        </p:spPr>
        <p:txBody>
          <a:bodyPr/>
          <a:lstStyle/>
          <a:p>
            <a:r>
              <a:rPr lang="en-US" dirty="0"/>
              <a:t>Reinforce Key Principles for a Strong Safety Culture</a:t>
            </a:r>
          </a:p>
        </p:txBody>
      </p:sp>
      <p:sp>
        <p:nvSpPr>
          <p:cNvPr id="7" name="Content Placeholder 6"/>
          <p:cNvSpPr>
            <a:spLocks noGrp="1"/>
          </p:cNvSpPr>
          <p:nvPr>
            <p:ph idx="1"/>
          </p:nvPr>
        </p:nvSpPr>
        <p:spPr>
          <a:xfrm>
            <a:off x="304800" y="1295400"/>
            <a:ext cx="5818632" cy="5033615"/>
          </a:xfrm>
          <a:effectLst/>
        </p:spPr>
        <p:txBody>
          <a:bodyPr/>
          <a:lstStyle/>
          <a:p>
            <a:pPr lvl="0"/>
            <a:r>
              <a:rPr lang="en-US" sz="2000" dirty="0"/>
              <a:t>Everyone is personally responsible for ensuring safe operations</a:t>
            </a:r>
          </a:p>
          <a:p>
            <a:pPr lvl="0"/>
            <a:r>
              <a:rPr lang="en-US" sz="2000" dirty="0"/>
              <a:t>Leaders value the safety legacy they create in their discipline </a:t>
            </a:r>
          </a:p>
          <a:p>
            <a:pPr lvl="0"/>
            <a:r>
              <a:rPr lang="en-US" sz="2000" dirty="0"/>
              <a:t>Staff raise safety concerns because trust permeates the organization </a:t>
            </a:r>
          </a:p>
          <a:p>
            <a:pPr lvl="0"/>
            <a:r>
              <a:rPr lang="en-US" sz="2000" dirty="0"/>
              <a:t>Cutting-edge science requires cutting-edge safety </a:t>
            </a:r>
          </a:p>
          <a:p>
            <a:pPr lvl="0"/>
            <a:r>
              <a:rPr lang="en-US" sz="2000" dirty="0"/>
              <a:t>A questioning attitude is cultivated</a:t>
            </a:r>
          </a:p>
          <a:p>
            <a:pPr lvl="0"/>
            <a:r>
              <a:rPr lang="en-US" sz="2000" dirty="0"/>
              <a:t>Learning never stops</a:t>
            </a:r>
          </a:p>
          <a:p>
            <a:pPr lvl="0"/>
            <a:r>
              <a:rPr lang="en-US" sz="2000" dirty="0"/>
              <a:t>Hazards are identified and evaluated for every task, every time</a:t>
            </a:r>
          </a:p>
          <a:p>
            <a:r>
              <a:rPr lang="en-US" sz="2000" dirty="0"/>
              <a:t>A healthy respect is maintained for what can go wrong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4093">
            <a:off x="6071695" y="1654420"/>
            <a:ext cx="2593142" cy="3343224"/>
          </a:xfrm>
          <a:prstGeom prst="rect">
            <a:avLst/>
          </a:prstGeom>
          <a:noFill/>
          <a:ln>
            <a:noFill/>
          </a:ln>
          <a:effectLst>
            <a:outerShdw blurRad="50800" dist="38100" dir="2700000" sx="103000" sy="103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14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Shape 41"/>
          <p:cNvSpPr/>
          <p:nvPr/>
        </p:nvSpPr>
        <p:spPr>
          <a:xfrm rot="5400000">
            <a:off x="977229" y="3326148"/>
            <a:ext cx="1102610" cy="183471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Freeform 42"/>
          <p:cNvSpPr/>
          <p:nvPr/>
        </p:nvSpPr>
        <p:spPr>
          <a:xfrm>
            <a:off x="793176" y="3874334"/>
            <a:ext cx="1845749" cy="1451927"/>
          </a:xfrm>
          <a:custGeom>
            <a:avLst/>
            <a:gdLst>
              <a:gd name="connsiteX0" fmla="*/ 0 w 1656395"/>
              <a:gd name="connsiteY0" fmla="*/ 0 h 1451927"/>
              <a:gd name="connsiteX1" fmla="*/ 1656395 w 1656395"/>
              <a:gd name="connsiteY1" fmla="*/ 0 h 1451927"/>
              <a:gd name="connsiteX2" fmla="*/ 1656395 w 1656395"/>
              <a:gd name="connsiteY2" fmla="*/ 1451927 h 1451927"/>
              <a:gd name="connsiteX3" fmla="*/ 0 w 1656395"/>
              <a:gd name="connsiteY3" fmla="*/ 1451927 h 1451927"/>
              <a:gd name="connsiteX4" fmla="*/ 0 w 1656395"/>
              <a:gd name="connsiteY4" fmla="*/ 0 h 14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95" h="1451927">
                <a:moveTo>
                  <a:pt x="0" y="0"/>
                </a:moveTo>
                <a:lnTo>
                  <a:pt x="1656395" y="0"/>
                </a:lnTo>
                <a:lnTo>
                  <a:pt x="1656395" y="1451927"/>
                </a:lnTo>
                <a:lnTo>
                  <a:pt x="0" y="1451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algn="l" defTabSz="666750">
              <a:lnSpc>
                <a:spcPct val="90000"/>
              </a:lnSpc>
              <a:spcBef>
                <a:spcPts val="1200"/>
              </a:spcBef>
              <a:spcAft>
                <a:spcPts val="0"/>
              </a:spcAft>
            </a:pPr>
            <a:r>
              <a:rPr lang="en-US" b="1" kern="1200" dirty="0"/>
              <a:t>Structured mentoring</a:t>
            </a:r>
          </a:p>
          <a:p>
            <a:pPr marL="171450" lvl="0" indent="-171450" algn="l" defTabSz="666750">
              <a:lnSpc>
                <a:spcPct val="90000"/>
              </a:lnSpc>
              <a:spcBef>
                <a:spcPts val="1200"/>
              </a:spcBef>
              <a:spcAft>
                <a:spcPts val="0"/>
              </a:spcAft>
              <a:buFont typeface="Arial" panose="020B0604020202020204" pitchFamily="34" charset="0"/>
              <a:buChar char="•"/>
            </a:pPr>
            <a:r>
              <a:rPr lang="en-US" kern="1200" dirty="0"/>
              <a:t>Senior Safety Mentors</a:t>
            </a:r>
          </a:p>
          <a:p>
            <a:pPr marL="171450" lvl="0" indent="-171450" algn="l" defTabSz="666750">
              <a:lnSpc>
                <a:spcPct val="90000"/>
              </a:lnSpc>
              <a:spcBef>
                <a:spcPts val="1200"/>
              </a:spcBef>
              <a:spcAft>
                <a:spcPts val="0"/>
              </a:spcAft>
              <a:buFont typeface="Arial" panose="020B0604020202020204" pitchFamily="34" charset="0"/>
              <a:buChar char="•"/>
            </a:pPr>
            <a:r>
              <a:rPr lang="en-US" kern="1200" dirty="0"/>
              <a:t>Implementing lessons from LOSA</a:t>
            </a:r>
          </a:p>
        </p:txBody>
      </p:sp>
      <p:sp>
        <p:nvSpPr>
          <p:cNvPr id="44" name="Isosceles Triangle 43"/>
          <p:cNvSpPr/>
          <p:nvPr/>
        </p:nvSpPr>
        <p:spPr>
          <a:xfrm>
            <a:off x="2137043" y="3191074"/>
            <a:ext cx="312527" cy="31252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L-Shape 44"/>
          <p:cNvSpPr/>
          <p:nvPr/>
        </p:nvSpPr>
        <p:spPr>
          <a:xfrm rot="5400000">
            <a:off x="3004980" y="2824379"/>
            <a:ext cx="1102610" cy="183471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Freeform 45"/>
          <p:cNvSpPr/>
          <p:nvPr/>
        </p:nvSpPr>
        <p:spPr>
          <a:xfrm>
            <a:off x="2820927" y="3372565"/>
            <a:ext cx="1656395" cy="1451927"/>
          </a:xfrm>
          <a:custGeom>
            <a:avLst/>
            <a:gdLst>
              <a:gd name="connsiteX0" fmla="*/ 0 w 1656395"/>
              <a:gd name="connsiteY0" fmla="*/ 0 h 1451927"/>
              <a:gd name="connsiteX1" fmla="*/ 1656395 w 1656395"/>
              <a:gd name="connsiteY1" fmla="*/ 0 h 1451927"/>
              <a:gd name="connsiteX2" fmla="*/ 1656395 w 1656395"/>
              <a:gd name="connsiteY2" fmla="*/ 1451927 h 1451927"/>
              <a:gd name="connsiteX3" fmla="*/ 0 w 1656395"/>
              <a:gd name="connsiteY3" fmla="*/ 1451927 h 1451927"/>
              <a:gd name="connsiteX4" fmla="*/ 0 w 1656395"/>
              <a:gd name="connsiteY4" fmla="*/ 0 h 14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95" h="1451927">
                <a:moveTo>
                  <a:pt x="0" y="0"/>
                </a:moveTo>
                <a:lnTo>
                  <a:pt x="1656395" y="0"/>
                </a:lnTo>
                <a:lnTo>
                  <a:pt x="1656395" y="1451927"/>
                </a:lnTo>
                <a:lnTo>
                  <a:pt x="0" y="1451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algn="l" defTabSz="666750">
              <a:lnSpc>
                <a:spcPct val="90000"/>
              </a:lnSpc>
              <a:spcBef>
                <a:spcPts val="1200"/>
              </a:spcBef>
              <a:spcAft>
                <a:spcPts val="0"/>
              </a:spcAft>
            </a:pPr>
            <a:r>
              <a:rPr lang="en-US" b="1" kern="1200" dirty="0"/>
              <a:t>Culture of mentoring</a:t>
            </a:r>
          </a:p>
          <a:p>
            <a:pPr marL="171450" indent="-171450" defTabSz="666750">
              <a:lnSpc>
                <a:spcPct val="90000"/>
              </a:lnSpc>
              <a:spcBef>
                <a:spcPts val="1200"/>
              </a:spcBef>
              <a:spcAft>
                <a:spcPts val="0"/>
              </a:spcAft>
              <a:buFont typeface="Arial" panose="020B0604020202020204" pitchFamily="34" charset="0"/>
              <a:buChar char="•"/>
            </a:pPr>
            <a:r>
              <a:rPr lang="en-US" dirty="0"/>
              <a:t>Engage line management</a:t>
            </a:r>
          </a:p>
          <a:p>
            <a:pPr marL="171450" indent="-171450" defTabSz="666750">
              <a:lnSpc>
                <a:spcPct val="90000"/>
              </a:lnSpc>
              <a:spcBef>
                <a:spcPts val="1200"/>
              </a:spcBef>
              <a:spcAft>
                <a:spcPts val="0"/>
              </a:spcAft>
              <a:buFont typeface="Arial" panose="020B0604020202020204" pitchFamily="34" charset="0"/>
              <a:buChar char="•"/>
            </a:pPr>
            <a:r>
              <a:rPr lang="en-US" dirty="0"/>
              <a:t>Educate manager </a:t>
            </a:r>
            <a:br>
              <a:rPr lang="en-US" dirty="0"/>
            </a:br>
            <a:r>
              <a:rPr lang="en-US" dirty="0"/>
              <a:t>on role</a:t>
            </a:r>
            <a:br>
              <a:rPr lang="en-US" dirty="0"/>
            </a:br>
            <a:r>
              <a:rPr lang="en-US" dirty="0"/>
              <a:t>as mentor</a:t>
            </a:r>
          </a:p>
        </p:txBody>
      </p:sp>
      <p:sp>
        <p:nvSpPr>
          <p:cNvPr id="47" name="Isosceles Triangle 46"/>
          <p:cNvSpPr/>
          <p:nvPr/>
        </p:nvSpPr>
        <p:spPr>
          <a:xfrm>
            <a:off x="4164795" y="2689305"/>
            <a:ext cx="312527" cy="31252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L-Shape 47"/>
          <p:cNvSpPr/>
          <p:nvPr/>
        </p:nvSpPr>
        <p:spPr>
          <a:xfrm rot="5400000">
            <a:off x="5032731" y="2322610"/>
            <a:ext cx="1102610" cy="183471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Freeform 48"/>
          <p:cNvSpPr/>
          <p:nvPr/>
        </p:nvSpPr>
        <p:spPr>
          <a:xfrm>
            <a:off x="4848678" y="2870796"/>
            <a:ext cx="1656395" cy="1451927"/>
          </a:xfrm>
          <a:custGeom>
            <a:avLst/>
            <a:gdLst>
              <a:gd name="connsiteX0" fmla="*/ 0 w 1656395"/>
              <a:gd name="connsiteY0" fmla="*/ 0 h 1451927"/>
              <a:gd name="connsiteX1" fmla="*/ 1656395 w 1656395"/>
              <a:gd name="connsiteY1" fmla="*/ 0 h 1451927"/>
              <a:gd name="connsiteX2" fmla="*/ 1656395 w 1656395"/>
              <a:gd name="connsiteY2" fmla="*/ 1451927 h 1451927"/>
              <a:gd name="connsiteX3" fmla="*/ 0 w 1656395"/>
              <a:gd name="connsiteY3" fmla="*/ 1451927 h 1451927"/>
              <a:gd name="connsiteX4" fmla="*/ 0 w 1656395"/>
              <a:gd name="connsiteY4" fmla="*/ 0 h 14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95" h="1451927">
                <a:moveTo>
                  <a:pt x="0" y="0"/>
                </a:moveTo>
                <a:lnTo>
                  <a:pt x="1656395" y="0"/>
                </a:lnTo>
                <a:lnTo>
                  <a:pt x="1656395" y="1451927"/>
                </a:lnTo>
                <a:lnTo>
                  <a:pt x="0" y="1451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algn="l" defTabSz="666750">
              <a:lnSpc>
                <a:spcPct val="90000"/>
              </a:lnSpc>
              <a:spcBef>
                <a:spcPts val="1200"/>
              </a:spcBef>
              <a:spcAft>
                <a:spcPts val="0"/>
              </a:spcAft>
            </a:pPr>
            <a:r>
              <a:rPr lang="en-US" b="1" kern="1200" dirty="0"/>
              <a:t>Ongoing engagement</a:t>
            </a:r>
          </a:p>
          <a:p>
            <a:pPr marL="171450" lvl="0" indent="-171450" defTabSz="666750">
              <a:lnSpc>
                <a:spcPct val="90000"/>
              </a:lnSpc>
              <a:spcBef>
                <a:spcPts val="1200"/>
              </a:spcBef>
              <a:spcAft>
                <a:spcPts val="0"/>
              </a:spcAft>
              <a:buFont typeface="Arial" panose="020B0604020202020204" pitchFamily="34" charset="0"/>
              <a:buChar char="•"/>
            </a:pPr>
            <a:r>
              <a:rPr lang="en-US" dirty="0"/>
              <a:t>Town hall meetings</a:t>
            </a:r>
          </a:p>
          <a:p>
            <a:pPr marL="171450" lvl="0" indent="-171450" defTabSz="666750">
              <a:lnSpc>
                <a:spcPct val="90000"/>
              </a:lnSpc>
              <a:spcBef>
                <a:spcPts val="1200"/>
              </a:spcBef>
              <a:spcAft>
                <a:spcPts val="0"/>
              </a:spcAft>
              <a:buFont typeface="Arial" panose="020B0604020202020204" pitchFamily="34" charset="0"/>
              <a:buChar char="•"/>
            </a:pPr>
            <a:r>
              <a:rPr lang="en-US" dirty="0"/>
              <a:t>Alumni group</a:t>
            </a:r>
          </a:p>
        </p:txBody>
      </p:sp>
      <p:sp>
        <p:nvSpPr>
          <p:cNvPr id="50" name="Isosceles Triangle 49"/>
          <p:cNvSpPr/>
          <p:nvPr/>
        </p:nvSpPr>
        <p:spPr>
          <a:xfrm>
            <a:off x="6192546" y="2187536"/>
            <a:ext cx="312527" cy="31252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L-Shape 50"/>
          <p:cNvSpPr/>
          <p:nvPr/>
        </p:nvSpPr>
        <p:spPr>
          <a:xfrm rot="5400000">
            <a:off x="7060483" y="1820841"/>
            <a:ext cx="1102610" cy="183471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Freeform 51"/>
          <p:cNvSpPr/>
          <p:nvPr/>
        </p:nvSpPr>
        <p:spPr>
          <a:xfrm>
            <a:off x="6876429" y="2369027"/>
            <a:ext cx="1656395" cy="1451927"/>
          </a:xfrm>
          <a:custGeom>
            <a:avLst/>
            <a:gdLst>
              <a:gd name="connsiteX0" fmla="*/ 0 w 1656395"/>
              <a:gd name="connsiteY0" fmla="*/ 0 h 1451927"/>
              <a:gd name="connsiteX1" fmla="*/ 1656395 w 1656395"/>
              <a:gd name="connsiteY1" fmla="*/ 0 h 1451927"/>
              <a:gd name="connsiteX2" fmla="*/ 1656395 w 1656395"/>
              <a:gd name="connsiteY2" fmla="*/ 1451927 h 1451927"/>
              <a:gd name="connsiteX3" fmla="*/ 0 w 1656395"/>
              <a:gd name="connsiteY3" fmla="*/ 1451927 h 1451927"/>
              <a:gd name="connsiteX4" fmla="*/ 0 w 1656395"/>
              <a:gd name="connsiteY4" fmla="*/ 0 h 145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395" h="1451927">
                <a:moveTo>
                  <a:pt x="0" y="0"/>
                </a:moveTo>
                <a:lnTo>
                  <a:pt x="1656395" y="0"/>
                </a:lnTo>
                <a:lnTo>
                  <a:pt x="1656395" y="1451927"/>
                </a:lnTo>
                <a:lnTo>
                  <a:pt x="0" y="1451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7150" tIns="57150" rIns="57150" bIns="57150" numCol="1" spcCol="1270" anchor="t" anchorCtr="0">
            <a:noAutofit/>
          </a:bodyPr>
          <a:lstStyle/>
          <a:p>
            <a:pPr lvl="0" algn="l" defTabSz="666750">
              <a:lnSpc>
                <a:spcPct val="90000"/>
              </a:lnSpc>
              <a:spcBef>
                <a:spcPts val="1200"/>
              </a:spcBef>
              <a:spcAft>
                <a:spcPts val="0"/>
              </a:spcAft>
            </a:pPr>
            <a:r>
              <a:rPr lang="en-US" b="1" kern="1200" dirty="0"/>
              <a:t>Continued development</a:t>
            </a:r>
          </a:p>
          <a:p>
            <a:pPr marL="171450" indent="-171450" defTabSz="666750">
              <a:lnSpc>
                <a:spcPct val="90000"/>
              </a:lnSpc>
              <a:spcBef>
                <a:spcPts val="1200"/>
              </a:spcBef>
              <a:spcAft>
                <a:spcPts val="0"/>
              </a:spcAft>
              <a:buFont typeface="Arial" panose="020B0604020202020204" pitchFamily="34" charset="0"/>
              <a:buChar char="•"/>
            </a:pPr>
            <a:r>
              <a:rPr lang="en-US" dirty="0"/>
              <a:t>Performance</a:t>
            </a:r>
            <a:br>
              <a:rPr lang="en-US" dirty="0"/>
            </a:br>
            <a:r>
              <a:rPr lang="en-US" dirty="0"/>
              <a:t>management</a:t>
            </a:r>
          </a:p>
        </p:txBody>
      </p:sp>
      <p:sp>
        <p:nvSpPr>
          <p:cNvPr id="38" name="Title 37"/>
          <p:cNvSpPr>
            <a:spLocks noGrp="1"/>
          </p:cNvSpPr>
          <p:nvPr>
            <p:ph type="title"/>
          </p:nvPr>
        </p:nvSpPr>
        <p:spPr>
          <a:xfrm>
            <a:off x="192023" y="256032"/>
            <a:ext cx="8950389" cy="487954"/>
          </a:xfrm>
        </p:spPr>
        <p:txBody>
          <a:bodyPr/>
          <a:lstStyle/>
          <a:p>
            <a:r>
              <a:rPr lang="en-US" dirty="0"/>
              <a:t>Sustaining this effort</a:t>
            </a:r>
          </a:p>
        </p:txBody>
      </p:sp>
      <p:sp>
        <p:nvSpPr>
          <p:cNvPr id="57" name="Freeform 6"/>
          <p:cNvSpPr>
            <a:spLocks noEditPoints="1"/>
          </p:cNvSpPr>
          <p:nvPr/>
        </p:nvSpPr>
        <p:spPr bwMode="auto">
          <a:xfrm>
            <a:off x="758825" y="2733041"/>
            <a:ext cx="765175" cy="879474"/>
          </a:xfrm>
          <a:custGeom>
            <a:avLst/>
            <a:gdLst>
              <a:gd name="T0" fmla="*/ 264 w 452"/>
              <a:gd name="T1" fmla="*/ 39 h 520"/>
              <a:gd name="T2" fmla="*/ 188 w 452"/>
              <a:gd name="T3" fmla="*/ 39 h 520"/>
              <a:gd name="T4" fmla="*/ 34 w 452"/>
              <a:gd name="T5" fmla="*/ 122 h 520"/>
              <a:gd name="T6" fmla="*/ 78 w 452"/>
              <a:gd name="T7" fmla="*/ 115 h 520"/>
              <a:gd name="T8" fmla="*/ 56 w 452"/>
              <a:gd name="T9" fmla="*/ 76 h 520"/>
              <a:gd name="T10" fmla="*/ 1 w 452"/>
              <a:gd name="T11" fmla="*/ 96 h 520"/>
              <a:gd name="T12" fmla="*/ 34 w 452"/>
              <a:gd name="T13" fmla="*/ 122 h 520"/>
              <a:gd name="T14" fmla="*/ 255 w 452"/>
              <a:gd name="T15" fmla="*/ 296 h 520"/>
              <a:gd name="T16" fmla="*/ 314 w 452"/>
              <a:gd name="T17" fmla="*/ 115 h 520"/>
              <a:gd name="T18" fmla="*/ 309 w 452"/>
              <a:gd name="T19" fmla="*/ 84 h 520"/>
              <a:gd name="T20" fmla="*/ 186 w 452"/>
              <a:gd name="T21" fmla="*/ 88 h 520"/>
              <a:gd name="T22" fmla="*/ 122 w 452"/>
              <a:gd name="T23" fmla="*/ 115 h 520"/>
              <a:gd name="T24" fmla="*/ 197 w 452"/>
              <a:gd name="T25" fmla="*/ 176 h 520"/>
              <a:gd name="T26" fmla="*/ 176 w 452"/>
              <a:gd name="T27" fmla="*/ 321 h 520"/>
              <a:gd name="T28" fmla="*/ 199 w 452"/>
              <a:gd name="T29" fmla="*/ 520 h 520"/>
              <a:gd name="T30" fmla="*/ 223 w 452"/>
              <a:gd name="T31" fmla="*/ 302 h 520"/>
              <a:gd name="T32" fmla="*/ 230 w 452"/>
              <a:gd name="T33" fmla="*/ 497 h 520"/>
              <a:gd name="T34" fmla="*/ 276 w 452"/>
              <a:gd name="T35" fmla="*/ 497 h 520"/>
              <a:gd name="T36" fmla="*/ 258 w 452"/>
              <a:gd name="T37" fmla="*/ 306 h 520"/>
              <a:gd name="T38" fmla="*/ 426 w 452"/>
              <a:gd name="T39" fmla="*/ 74 h 520"/>
              <a:gd name="T40" fmla="*/ 396 w 452"/>
              <a:gd name="T41" fmla="*/ 77 h 520"/>
              <a:gd name="T42" fmla="*/ 390 w 452"/>
              <a:gd name="T43" fmla="*/ 115 h 520"/>
              <a:gd name="T44" fmla="*/ 429 w 452"/>
              <a:gd name="T45" fmla="*/ 121 h 520"/>
              <a:gd name="T46" fmla="*/ 188 w 452"/>
              <a:gd name="T47" fmla="*/ 296 h 520"/>
              <a:gd name="T48" fmla="*/ 176 w 452"/>
              <a:gd name="T49" fmla="*/ 142 h 520"/>
              <a:gd name="T50" fmla="*/ 138 w 452"/>
              <a:gd name="T51" fmla="*/ 123 h 520"/>
              <a:gd name="T52" fmla="*/ 53 w 452"/>
              <a:gd name="T53" fmla="*/ 124 h 520"/>
              <a:gd name="T54" fmla="*/ 12 w 452"/>
              <a:gd name="T55" fmla="*/ 296 h 520"/>
              <a:gd name="T56" fmla="*/ 29 w 452"/>
              <a:gd name="T57" fmla="*/ 313 h 520"/>
              <a:gd name="T58" fmla="*/ 46 w 452"/>
              <a:gd name="T59" fmla="*/ 181 h 520"/>
              <a:gd name="T60" fmla="*/ 53 w 452"/>
              <a:gd name="T61" fmla="*/ 498 h 520"/>
              <a:gd name="T62" fmla="*/ 96 w 452"/>
              <a:gd name="T63" fmla="*/ 498 h 520"/>
              <a:gd name="T64" fmla="*/ 104 w 452"/>
              <a:gd name="T65" fmla="*/ 318 h 520"/>
              <a:gd name="T66" fmla="*/ 126 w 452"/>
              <a:gd name="T67" fmla="*/ 519 h 520"/>
              <a:gd name="T68" fmla="*/ 147 w 452"/>
              <a:gd name="T69" fmla="*/ 181 h 520"/>
              <a:gd name="T70" fmla="*/ 154 w 452"/>
              <a:gd name="T71" fmla="*/ 296 h 520"/>
              <a:gd name="T72" fmla="*/ 176 w 452"/>
              <a:gd name="T73" fmla="*/ 313 h 520"/>
              <a:gd name="T74" fmla="*/ 100 w 452"/>
              <a:gd name="T75" fmla="*/ 112 h 520"/>
              <a:gd name="T76" fmla="*/ 135 w 452"/>
              <a:gd name="T77" fmla="*/ 77 h 520"/>
              <a:gd name="T78" fmla="*/ 65 w 452"/>
              <a:gd name="T79" fmla="*/ 77 h 520"/>
              <a:gd name="T80" fmla="*/ 100 w 452"/>
              <a:gd name="T81" fmla="*/ 112 h 520"/>
              <a:gd name="T82" fmla="*/ 390 w 452"/>
              <a:gd name="T83" fmla="*/ 123 h 520"/>
              <a:gd name="T84" fmla="*/ 282 w 452"/>
              <a:gd name="T85" fmla="*/ 135 h 520"/>
              <a:gd name="T86" fmla="*/ 264 w 452"/>
              <a:gd name="T87" fmla="*/ 176 h 520"/>
              <a:gd name="T88" fmla="*/ 265 w 452"/>
              <a:gd name="T89" fmla="*/ 303 h 520"/>
              <a:gd name="T90" fmla="*/ 281 w 452"/>
              <a:gd name="T91" fmla="*/ 313 h 520"/>
              <a:gd name="T92" fmla="*/ 298 w 452"/>
              <a:gd name="T93" fmla="*/ 181 h 520"/>
              <a:gd name="T94" fmla="*/ 305 w 452"/>
              <a:gd name="T95" fmla="*/ 498 h 520"/>
              <a:gd name="T96" fmla="*/ 348 w 452"/>
              <a:gd name="T97" fmla="*/ 498 h 520"/>
              <a:gd name="T98" fmla="*/ 356 w 452"/>
              <a:gd name="T99" fmla="*/ 318 h 520"/>
              <a:gd name="T100" fmla="*/ 378 w 452"/>
              <a:gd name="T101" fmla="*/ 519 h 520"/>
              <a:gd name="T102" fmla="*/ 400 w 452"/>
              <a:gd name="T103" fmla="*/ 181 h 520"/>
              <a:gd name="T104" fmla="*/ 406 w 452"/>
              <a:gd name="T105" fmla="*/ 296 h 520"/>
              <a:gd name="T106" fmla="*/ 440 w 452"/>
              <a:gd name="T107" fmla="*/ 296 h 520"/>
              <a:gd name="T108" fmla="*/ 399 w 452"/>
              <a:gd name="T109" fmla="*/ 124 h 520"/>
              <a:gd name="T110" fmla="*/ 388 w 452"/>
              <a:gd name="T111" fmla="*/ 77 h 520"/>
              <a:gd name="T112" fmla="*/ 352 w 452"/>
              <a:gd name="T113" fmla="*/ 42 h 520"/>
              <a:gd name="T114" fmla="*/ 318 w 452"/>
              <a:gd name="T115" fmla="*/ 84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2" h="520">
                <a:moveTo>
                  <a:pt x="226" y="77"/>
                </a:moveTo>
                <a:cubicBezTo>
                  <a:pt x="247" y="77"/>
                  <a:pt x="264" y="60"/>
                  <a:pt x="264" y="39"/>
                </a:cubicBezTo>
                <a:cubicBezTo>
                  <a:pt x="264" y="18"/>
                  <a:pt x="247" y="0"/>
                  <a:pt x="226" y="0"/>
                </a:cubicBezTo>
                <a:cubicBezTo>
                  <a:pt x="205" y="0"/>
                  <a:pt x="188" y="18"/>
                  <a:pt x="188" y="39"/>
                </a:cubicBezTo>
                <a:cubicBezTo>
                  <a:pt x="188" y="60"/>
                  <a:pt x="205" y="77"/>
                  <a:pt x="226" y="77"/>
                </a:cubicBezTo>
                <a:close/>
                <a:moveTo>
                  <a:pt x="34" y="122"/>
                </a:moveTo>
                <a:cubicBezTo>
                  <a:pt x="42" y="118"/>
                  <a:pt x="52" y="115"/>
                  <a:pt x="62" y="115"/>
                </a:cubicBezTo>
                <a:cubicBezTo>
                  <a:pt x="78" y="115"/>
                  <a:pt x="78" y="115"/>
                  <a:pt x="78" y="115"/>
                </a:cubicBezTo>
                <a:cubicBezTo>
                  <a:pt x="65" y="107"/>
                  <a:pt x="56" y="93"/>
                  <a:pt x="56" y="77"/>
                </a:cubicBezTo>
                <a:cubicBezTo>
                  <a:pt x="56" y="77"/>
                  <a:pt x="56" y="77"/>
                  <a:pt x="56" y="76"/>
                </a:cubicBezTo>
                <a:cubicBezTo>
                  <a:pt x="27" y="74"/>
                  <a:pt x="27" y="74"/>
                  <a:pt x="27" y="74"/>
                </a:cubicBezTo>
                <a:cubicBezTo>
                  <a:pt x="13" y="73"/>
                  <a:pt x="2" y="82"/>
                  <a:pt x="1" y="96"/>
                </a:cubicBezTo>
                <a:cubicBezTo>
                  <a:pt x="0" y="109"/>
                  <a:pt x="10" y="120"/>
                  <a:pt x="23" y="121"/>
                </a:cubicBezTo>
                <a:lnTo>
                  <a:pt x="34" y="122"/>
                </a:lnTo>
                <a:close/>
                <a:moveTo>
                  <a:pt x="258" y="306"/>
                </a:moveTo>
                <a:cubicBezTo>
                  <a:pt x="256" y="303"/>
                  <a:pt x="255" y="300"/>
                  <a:pt x="255" y="296"/>
                </a:cubicBezTo>
                <a:cubicBezTo>
                  <a:pt x="255" y="176"/>
                  <a:pt x="255" y="176"/>
                  <a:pt x="255" y="176"/>
                </a:cubicBezTo>
                <a:cubicBezTo>
                  <a:pt x="255" y="142"/>
                  <a:pt x="282" y="115"/>
                  <a:pt x="314" y="115"/>
                </a:cubicBezTo>
                <a:cubicBezTo>
                  <a:pt x="330" y="115"/>
                  <a:pt x="330" y="115"/>
                  <a:pt x="330" y="115"/>
                </a:cubicBezTo>
                <a:cubicBezTo>
                  <a:pt x="319" y="108"/>
                  <a:pt x="311" y="97"/>
                  <a:pt x="309" y="84"/>
                </a:cubicBezTo>
                <a:cubicBezTo>
                  <a:pt x="266" y="88"/>
                  <a:pt x="266" y="88"/>
                  <a:pt x="266" y="88"/>
                </a:cubicBezTo>
                <a:cubicBezTo>
                  <a:pt x="186" y="88"/>
                  <a:pt x="186" y="88"/>
                  <a:pt x="186" y="88"/>
                </a:cubicBezTo>
                <a:cubicBezTo>
                  <a:pt x="143" y="84"/>
                  <a:pt x="143" y="84"/>
                  <a:pt x="143" y="84"/>
                </a:cubicBezTo>
                <a:cubicBezTo>
                  <a:pt x="141" y="97"/>
                  <a:pt x="133" y="108"/>
                  <a:pt x="122" y="115"/>
                </a:cubicBezTo>
                <a:cubicBezTo>
                  <a:pt x="138" y="115"/>
                  <a:pt x="138" y="115"/>
                  <a:pt x="138" y="115"/>
                </a:cubicBezTo>
                <a:cubicBezTo>
                  <a:pt x="170" y="115"/>
                  <a:pt x="197" y="142"/>
                  <a:pt x="197" y="176"/>
                </a:cubicBezTo>
                <a:cubicBezTo>
                  <a:pt x="197" y="296"/>
                  <a:pt x="197" y="296"/>
                  <a:pt x="197" y="296"/>
                </a:cubicBezTo>
                <a:cubicBezTo>
                  <a:pt x="197" y="309"/>
                  <a:pt x="188" y="319"/>
                  <a:pt x="176" y="321"/>
                </a:cubicBezTo>
                <a:cubicBezTo>
                  <a:pt x="176" y="497"/>
                  <a:pt x="176" y="497"/>
                  <a:pt x="176" y="497"/>
                </a:cubicBezTo>
                <a:cubicBezTo>
                  <a:pt x="176" y="510"/>
                  <a:pt x="186" y="520"/>
                  <a:pt x="199" y="520"/>
                </a:cubicBezTo>
                <a:cubicBezTo>
                  <a:pt x="212" y="520"/>
                  <a:pt x="223" y="510"/>
                  <a:pt x="223" y="497"/>
                </a:cubicBezTo>
                <a:cubicBezTo>
                  <a:pt x="223" y="302"/>
                  <a:pt x="223" y="302"/>
                  <a:pt x="223" y="302"/>
                </a:cubicBezTo>
                <a:cubicBezTo>
                  <a:pt x="230" y="302"/>
                  <a:pt x="230" y="302"/>
                  <a:pt x="230" y="302"/>
                </a:cubicBezTo>
                <a:cubicBezTo>
                  <a:pt x="230" y="497"/>
                  <a:pt x="230" y="497"/>
                  <a:pt x="230" y="497"/>
                </a:cubicBezTo>
                <a:cubicBezTo>
                  <a:pt x="230" y="510"/>
                  <a:pt x="240" y="520"/>
                  <a:pt x="253" y="520"/>
                </a:cubicBezTo>
                <a:cubicBezTo>
                  <a:pt x="266" y="520"/>
                  <a:pt x="276" y="510"/>
                  <a:pt x="276" y="497"/>
                </a:cubicBezTo>
                <a:cubicBezTo>
                  <a:pt x="276" y="321"/>
                  <a:pt x="276" y="321"/>
                  <a:pt x="276" y="321"/>
                </a:cubicBezTo>
                <a:cubicBezTo>
                  <a:pt x="268" y="320"/>
                  <a:pt x="261" y="314"/>
                  <a:pt x="258" y="306"/>
                </a:cubicBezTo>
                <a:close/>
                <a:moveTo>
                  <a:pt x="451" y="96"/>
                </a:moveTo>
                <a:cubicBezTo>
                  <a:pt x="450" y="82"/>
                  <a:pt x="439" y="73"/>
                  <a:pt x="426" y="74"/>
                </a:cubicBezTo>
                <a:cubicBezTo>
                  <a:pt x="396" y="76"/>
                  <a:pt x="396" y="76"/>
                  <a:pt x="396" y="76"/>
                </a:cubicBezTo>
                <a:cubicBezTo>
                  <a:pt x="396" y="77"/>
                  <a:pt x="396" y="77"/>
                  <a:pt x="396" y="77"/>
                </a:cubicBezTo>
                <a:cubicBezTo>
                  <a:pt x="396" y="93"/>
                  <a:pt x="387" y="107"/>
                  <a:pt x="375" y="115"/>
                </a:cubicBezTo>
                <a:cubicBezTo>
                  <a:pt x="390" y="115"/>
                  <a:pt x="390" y="115"/>
                  <a:pt x="390" y="115"/>
                </a:cubicBezTo>
                <a:cubicBezTo>
                  <a:pt x="400" y="115"/>
                  <a:pt x="410" y="118"/>
                  <a:pt x="419" y="122"/>
                </a:cubicBezTo>
                <a:cubicBezTo>
                  <a:pt x="429" y="121"/>
                  <a:pt x="429" y="121"/>
                  <a:pt x="429" y="121"/>
                </a:cubicBezTo>
                <a:cubicBezTo>
                  <a:pt x="442" y="120"/>
                  <a:pt x="452" y="109"/>
                  <a:pt x="451" y="96"/>
                </a:cubicBezTo>
                <a:close/>
                <a:moveTo>
                  <a:pt x="188" y="296"/>
                </a:moveTo>
                <a:cubicBezTo>
                  <a:pt x="188" y="176"/>
                  <a:pt x="188" y="176"/>
                  <a:pt x="188" y="176"/>
                </a:cubicBezTo>
                <a:cubicBezTo>
                  <a:pt x="188" y="163"/>
                  <a:pt x="184" y="151"/>
                  <a:pt x="176" y="142"/>
                </a:cubicBezTo>
                <a:cubicBezTo>
                  <a:pt x="174" y="139"/>
                  <a:pt x="172" y="137"/>
                  <a:pt x="170" y="135"/>
                </a:cubicBezTo>
                <a:cubicBezTo>
                  <a:pt x="161" y="128"/>
                  <a:pt x="150" y="123"/>
                  <a:pt x="138" y="123"/>
                </a:cubicBezTo>
                <a:cubicBezTo>
                  <a:pt x="62" y="123"/>
                  <a:pt x="62" y="123"/>
                  <a:pt x="62" y="123"/>
                </a:cubicBezTo>
                <a:cubicBezTo>
                  <a:pt x="59" y="123"/>
                  <a:pt x="56" y="124"/>
                  <a:pt x="53" y="124"/>
                </a:cubicBezTo>
                <a:cubicBezTo>
                  <a:pt x="29" y="129"/>
                  <a:pt x="12" y="150"/>
                  <a:pt x="12" y="176"/>
                </a:cubicBezTo>
                <a:cubicBezTo>
                  <a:pt x="12" y="296"/>
                  <a:pt x="12" y="296"/>
                  <a:pt x="12" y="296"/>
                </a:cubicBezTo>
                <a:cubicBezTo>
                  <a:pt x="12" y="299"/>
                  <a:pt x="12" y="301"/>
                  <a:pt x="13" y="303"/>
                </a:cubicBezTo>
                <a:cubicBezTo>
                  <a:pt x="16" y="309"/>
                  <a:pt x="22" y="313"/>
                  <a:pt x="29" y="313"/>
                </a:cubicBezTo>
                <a:cubicBezTo>
                  <a:pt x="38" y="313"/>
                  <a:pt x="46" y="306"/>
                  <a:pt x="46" y="296"/>
                </a:cubicBezTo>
                <a:cubicBezTo>
                  <a:pt x="46" y="181"/>
                  <a:pt x="46" y="181"/>
                  <a:pt x="46" y="181"/>
                </a:cubicBezTo>
                <a:cubicBezTo>
                  <a:pt x="53" y="181"/>
                  <a:pt x="53" y="181"/>
                  <a:pt x="53" y="181"/>
                </a:cubicBezTo>
                <a:cubicBezTo>
                  <a:pt x="53" y="498"/>
                  <a:pt x="53" y="498"/>
                  <a:pt x="53" y="498"/>
                </a:cubicBezTo>
                <a:cubicBezTo>
                  <a:pt x="53" y="510"/>
                  <a:pt x="62" y="519"/>
                  <a:pt x="74" y="519"/>
                </a:cubicBezTo>
                <a:cubicBezTo>
                  <a:pt x="86" y="519"/>
                  <a:pt x="96" y="510"/>
                  <a:pt x="96" y="498"/>
                </a:cubicBezTo>
                <a:cubicBezTo>
                  <a:pt x="96" y="318"/>
                  <a:pt x="96" y="318"/>
                  <a:pt x="96" y="318"/>
                </a:cubicBezTo>
                <a:cubicBezTo>
                  <a:pt x="104" y="318"/>
                  <a:pt x="104" y="318"/>
                  <a:pt x="104" y="318"/>
                </a:cubicBezTo>
                <a:cubicBezTo>
                  <a:pt x="104" y="498"/>
                  <a:pt x="104" y="498"/>
                  <a:pt x="104" y="498"/>
                </a:cubicBezTo>
                <a:cubicBezTo>
                  <a:pt x="104" y="510"/>
                  <a:pt x="114" y="519"/>
                  <a:pt x="126" y="519"/>
                </a:cubicBezTo>
                <a:cubicBezTo>
                  <a:pt x="138" y="519"/>
                  <a:pt x="147" y="510"/>
                  <a:pt x="147" y="498"/>
                </a:cubicBezTo>
                <a:cubicBezTo>
                  <a:pt x="147" y="181"/>
                  <a:pt x="147" y="181"/>
                  <a:pt x="147" y="181"/>
                </a:cubicBezTo>
                <a:cubicBezTo>
                  <a:pt x="154" y="181"/>
                  <a:pt x="154" y="181"/>
                  <a:pt x="154" y="181"/>
                </a:cubicBezTo>
                <a:cubicBezTo>
                  <a:pt x="154" y="296"/>
                  <a:pt x="154" y="296"/>
                  <a:pt x="154" y="296"/>
                </a:cubicBezTo>
                <a:cubicBezTo>
                  <a:pt x="154" y="306"/>
                  <a:pt x="162" y="313"/>
                  <a:pt x="171" y="313"/>
                </a:cubicBezTo>
                <a:cubicBezTo>
                  <a:pt x="173" y="313"/>
                  <a:pt x="174" y="313"/>
                  <a:pt x="176" y="313"/>
                </a:cubicBezTo>
                <a:cubicBezTo>
                  <a:pt x="183" y="310"/>
                  <a:pt x="188" y="304"/>
                  <a:pt x="188" y="296"/>
                </a:cubicBezTo>
                <a:close/>
                <a:moveTo>
                  <a:pt x="100" y="112"/>
                </a:moveTo>
                <a:cubicBezTo>
                  <a:pt x="117" y="112"/>
                  <a:pt x="132" y="100"/>
                  <a:pt x="135" y="84"/>
                </a:cubicBezTo>
                <a:cubicBezTo>
                  <a:pt x="135" y="82"/>
                  <a:pt x="135" y="79"/>
                  <a:pt x="135" y="77"/>
                </a:cubicBezTo>
                <a:cubicBezTo>
                  <a:pt x="135" y="58"/>
                  <a:pt x="119" y="42"/>
                  <a:pt x="100" y="42"/>
                </a:cubicBezTo>
                <a:cubicBezTo>
                  <a:pt x="80" y="42"/>
                  <a:pt x="65" y="58"/>
                  <a:pt x="65" y="77"/>
                </a:cubicBezTo>
                <a:cubicBezTo>
                  <a:pt x="65" y="77"/>
                  <a:pt x="65" y="77"/>
                  <a:pt x="65" y="77"/>
                </a:cubicBezTo>
                <a:cubicBezTo>
                  <a:pt x="65" y="97"/>
                  <a:pt x="80" y="112"/>
                  <a:pt x="100" y="112"/>
                </a:cubicBezTo>
                <a:close/>
                <a:moveTo>
                  <a:pt x="399" y="124"/>
                </a:moveTo>
                <a:cubicBezTo>
                  <a:pt x="396" y="124"/>
                  <a:pt x="393" y="123"/>
                  <a:pt x="390" y="123"/>
                </a:cubicBezTo>
                <a:cubicBezTo>
                  <a:pt x="314" y="123"/>
                  <a:pt x="314" y="123"/>
                  <a:pt x="314" y="123"/>
                </a:cubicBezTo>
                <a:cubicBezTo>
                  <a:pt x="302" y="123"/>
                  <a:pt x="291" y="128"/>
                  <a:pt x="282" y="135"/>
                </a:cubicBezTo>
                <a:cubicBezTo>
                  <a:pt x="280" y="137"/>
                  <a:pt x="278" y="139"/>
                  <a:pt x="276" y="142"/>
                </a:cubicBezTo>
                <a:cubicBezTo>
                  <a:pt x="269" y="151"/>
                  <a:pt x="264" y="163"/>
                  <a:pt x="264" y="176"/>
                </a:cubicBezTo>
                <a:cubicBezTo>
                  <a:pt x="264" y="296"/>
                  <a:pt x="264" y="296"/>
                  <a:pt x="264" y="296"/>
                </a:cubicBezTo>
                <a:cubicBezTo>
                  <a:pt x="264" y="299"/>
                  <a:pt x="264" y="301"/>
                  <a:pt x="265" y="303"/>
                </a:cubicBezTo>
                <a:cubicBezTo>
                  <a:pt x="267" y="308"/>
                  <a:pt x="271" y="311"/>
                  <a:pt x="276" y="313"/>
                </a:cubicBezTo>
                <a:cubicBezTo>
                  <a:pt x="278" y="313"/>
                  <a:pt x="279" y="313"/>
                  <a:pt x="281" y="313"/>
                </a:cubicBezTo>
                <a:cubicBezTo>
                  <a:pt x="291" y="313"/>
                  <a:pt x="298" y="306"/>
                  <a:pt x="298" y="296"/>
                </a:cubicBezTo>
                <a:cubicBezTo>
                  <a:pt x="298" y="181"/>
                  <a:pt x="298" y="181"/>
                  <a:pt x="298" y="181"/>
                </a:cubicBezTo>
                <a:cubicBezTo>
                  <a:pt x="305" y="181"/>
                  <a:pt x="305" y="181"/>
                  <a:pt x="305" y="181"/>
                </a:cubicBezTo>
                <a:cubicBezTo>
                  <a:pt x="305" y="498"/>
                  <a:pt x="305" y="498"/>
                  <a:pt x="305" y="498"/>
                </a:cubicBezTo>
                <a:cubicBezTo>
                  <a:pt x="305" y="510"/>
                  <a:pt x="315" y="519"/>
                  <a:pt x="326" y="519"/>
                </a:cubicBezTo>
                <a:cubicBezTo>
                  <a:pt x="338" y="519"/>
                  <a:pt x="348" y="510"/>
                  <a:pt x="348" y="498"/>
                </a:cubicBezTo>
                <a:cubicBezTo>
                  <a:pt x="348" y="318"/>
                  <a:pt x="348" y="318"/>
                  <a:pt x="348" y="318"/>
                </a:cubicBezTo>
                <a:cubicBezTo>
                  <a:pt x="356" y="318"/>
                  <a:pt x="356" y="318"/>
                  <a:pt x="356" y="318"/>
                </a:cubicBezTo>
                <a:cubicBezTo>
                  <a:pt x="356" y="498"/>
                  <a:pt x="356" y="498"/>
                  <a:pt x="356" y="498"/>
                </a:cubicBezTo>
                <a:cubicBezTo>
                  <a:pt x="356" y="510"/>
                  <a:pt x="366" y="519"/>
                  <a:pt x="378" y="519"/>
                </a:cubicBezTo>
                <a:cubicBezTo>
                  <a:pt x="390" y="519"/>
                  <a:pt x="400" y="510"/>
                  <a:pt x="400" y="498"/>
                </a:cubicBezTo>
                <a:cubicBezTo>
                  <a:pt x="400" y="181"/>
                  <a:pt x="400" y="181"/>
                  <a:pt x="400" y="181"/>
                </a:cubicBezTo>
                <a:cubicBezTo>
                  <a:pt x="406" y="181"/>
                  <a:pt x="406" y="181"/>
                  <a:pt x="406" y="181"/>
                </a:cubicBezTo>
                <a:cubicBezTo>
                  <a:pt x="406" y="296"/>
                  <a:pt x="406" y="296"/>
                  <a:pt x="406" y="296"/>
                </a:cubicBezTo>
                <a:cubicBezTo>
                  <a:pt x="406" y="306"/>
                  <a:pt x="414" y="313"/>
                  <a:pt x="423" y="313"/>
                </a:cubicBezTo>
                <a:cubicBezTo>
                  <a:pt x="433" y="313"/>
                  <a:pt x="440" y="306"/>
                  <a:pt x="440" y="296"/>
                </a:cubicBezTo>
                <a:cubicBezTo>
                  <a:pt x="440" y="176"/>
                  <a:pt x="440" y="176"/>
                  <a:pt x="440" y="176"/>
                </a:cubicBezTo>
                <a:cubicBezTo>
                  <a:pt x="440" y="150"/>
                  <a:pt x="423" y="129"/>
                  <a:pt x="399" y="124"/>
                </a:cubicBezTo>
                <a:close/>
                <a:moveTo>
                  <a:pt x="352" y="112"/>
                </a:moveTo>
                <a:cubicBezTo>
                  <a:pt x="372" y="112"/>
                  <a:pt x="387" y="97"/>
                  <a:pt x="388" y="77"/>
                </a:cubicBezTo>
                <a:cubicBezTo>
                  <a:pt x="388" y="77"/>
                  <a:pt x="388" y="77"/>
                  <a:pt x="388" y="77"/>
                </a:cubicBezTo>
                <a:cubicBezTo>
                  <a:pt x="388" y="58"/>
                  <a:pt x="372" y="42"/>
                  <a:pt x="352" y="42"/>
                </a:cubicBezTo>
                <a:cubicBezTo>
                  <a:pt x="333" y="42"/>
                  <a:pt x="317" y="58"/>
                  <a:pt x="317" y="77"/>
                </a:cubicBezTo>
                <a:cubicBezTo>
                  <a:pt x="317" y="79"/>
                  <a:pt x="317" y="82"/>
                  <a:pt x="318" y="84"/>
                </a:cubicBezTo>
                <a:cubicBezTo>
                  <a:pt x="321" y="100"/>
                  <a:pt x="335" y="112"/>
                  <a:pt x="352" y="112"/>
                </a:cubicBezTo>
                <a:close/>
              </a:path>
            </a:pathLst>
          </a:custGeom>
          <a:solidFill>
            <a:schemeClr val="accent2"/>
          </a:solidFill>
          <a:ln w="6350">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10"/>
          <p:cNvSpPr>
            <a:spLocks noEditPoints="1"/>
          </p:cNvSpPr>
          <p:nvPr/>
        </p:nvSpPr>
        <p:spPr bwMode="auto">
          <a:xfrm>
            <a:off x="2678113" y="2136141"/>
            <a:ext cx="1120775" cy="992187"/>
          </a:xfrm>
          <a:custGeom>
            <a:avLst/>
            <a:gdLst>
              <a:gd name="T0" fmla="*/ 300 w 521"/>
              <a:gd name="T1" fmla="*/ 121 h 460"/>
              <a:gd name="T2" fmla="*/ 313 w 521"/>
              <a:gd name="T3" fmla="*/ 143 h 460"/>
              <a:gd name="T4" fmla="*/ 307 w 521"/>
              <a:gd name="T5" fmla="*/ 169 h 460"/>
              <a:gd name="T6" fmla="*/ 376 w 521"/>
              <a:gd name="T7" fmla="*/ 208 h 460"/>
              <a:gd name="T8" fmla="*/ 383 w 521"/>
              <a:gd name="T9" fmla="*/ 192 h 460"/>
              <a:gd name="T10" fmla="*/ 454 w 521"/>
              <a:gd name="T11" fmla="*/ 219 h 460"/>
              <a:gd name="T12" fmla="*/ 417 w 521"/>
              <a:gd name="T13" fmla="*/ 177 h 460"/>
              <a:gd name="T14" fmla="*/ 358 w 521"/>
              <a:gd name="T15" fmla="*/ 63 h 460"/>
              <a:gd name="T16" fmla="*/ 233 w 521"/>
              <a:gd name="T17" fmla="*/ 124 h 460"/>
              <a:gd name="T18" fmla="*/ 298 w 521"/>
              <a:gd name="T19" fmla="*/ 123 h 460"/>
              <a:gd name="T20" fmla="*/ 275 w 521"/>
              <a:gd name="T21" fmla="*/ 5 h 460"/>
              <a:gd name="T22" fmla="*/ 114 w 521"/>
              <a:gd name="T23" fmla="*/ 143 h 460"/>
              <a:gd name="T24" fmla="*/ 71 w 521"/>
              <a:gd name="T25" fmla="*/ 130 h 460"/>
              <a:gd name="T26" fmla="*/ 292 w 521"/>
              <a:gd name="T27" fmla="*/ 378 h 460"/>
              <a:gd name="T28" fmla="*/ 258 w 521"/>
              <a:gd name="T29" fmla="*/ 329 h 460"/>
              <a:gd name="T30" fmla="*/ 239 w 521"/>
              <a:gd name="T31" fmla="*/ 310 h 460"/>
              <a:gd name="T32" fmla="*/ 190 w 521"/>
              <a:gd name="T33" fmla="*/ 275 h 460"/>
              <a:gd name="T34" fmla="*/ 142 w 521"/>
              <a:gd name="T35" fmla="*/ 295 h 460"/>
              <a:gd name="T36" fmla="*/ 131 w 521"/>
              <a:gd name="T37" fmla="*/ 355 h 460"/>
              <a:gd name="T38" fmla="*/ 131 w 521"/>
              <a:gd name="T39" fmla="*/ 381 h 460"/>
              <a:gd name="T40" fmla="*/ 142 w 521"/>
              <a:gd name="T41" fmla="*/ 441 h 460"/>
              <a:gd name="T42" fmla="*/ 190 w 521"/>
              <a:gd name="T43" fmla="*/ 460 h 460"/>
              <a:gd name="T44" fmla="*/ 239 w 521"/>
              <a:gd name="T45" fmla="*/ 426 h 460"/>
              <a:gd name="T46" fmla="*/ 258 w 521"/>
              <a:gd name="T47" fmla="*/ 407 h 460"/>
              <a:gd name="T48" fmla="*/ 172 w 521"/>
              <a:gd name="T49" fmla="*/ 368 h 460"/>
              <a:gd name="T50" fmla="*/ 200 w 521"/>
              <a:gd name="T51" fmla="*/ 396 h 460"/>
              <a:gd name="T52" fmla="*/ 176 w 521"/>
              <a:gd name="T53" fmla="*/ 283 h 460"/>
              <a:gd name="T54" fmla="*/ 161 w 521"/>
              <a:gd name="T55" fmla="*/ 200 h 460"/>
              <a:gd name="T56" fmla="*/ 124 w 521"/>
              <a:gd name="T57" fmla="*/ 187 h 460"/>
              <a:gd name="T58" fmla="*/ 218 w 521"/>
              <a:gd name="T59" fmla="*/ 162 h 460"/>
              <a:gd name="T60" fmla="*/ 157 w 521"/>
              <a:gd name="T61" fmla="*/ 154 h 460"/>
              <a:gd name="T62" fmla="*/ 15 w 521"/>
              <a:gd name="T63" fmla="*/ 189 h 460"/>
              <a:gd name="T64" fmla="*/ 1 w 521"/>
              <a:gd name="T65" fmla="*/ 250 h 460"/>
              <a:gd name="T66" fmla="*/ 36 w 521"/>
              <a:gd name="T67" fmla="*/ 213 h 460"/>
              <a:gd name="T68" fmla="*/ 64 w 521"/>
              <a:gd name="T69" fmla="*/ 327 h 460"/>
              <a:gd name="T70" fmla="*/ 52 w 521"/>
              <a:gd name="T71" fmla="*/ 397 h 460"/>
              <a:gd name="T72" fmla="*/ 99 w 521"/>
              <a:gd name="T73" fmla="*/ 334 h 460"/>
              <a:gd name="T74" fmla="*/ 145 w 521"/>
              <a:gd name="T75" fmla="*/ 280 h 460"/>
              <a:gd name="T76" fmla="*/ 496 w 521"/>
              <a:gd name="T77" fmla="*/ 323 h 460"/>
              <a:gd name="T78" fmla="*/ 499 w 521"/>
              <a:gd name="T79" fmla="*/ 266 h 460"/>
              <a:gd name="T80" fmla="*/ 469 w 521"/>
              <a:gd name="T81" fmla="*/ 236 h 460"/>
              <a:gd name="T82" fmla="*/ 412 w 521"/>
              <a:gd name="T83" fmla="*/ 239 h 460"/>
              <a:gd name="T84" fmla="*/ 383 w 521"/>
              <a:gd name="T85" fmla="*/ 239 h 460"/>
              <a:gd name="T86" fmla="*/ 326 w 521"/>
              <a:gd name="T87" fmla="*/ 236 h 460"/>
              <a:gd name="T88" fmla="*/ 296 w 521"/>
              <a:gd name="T89" fmla="*/ 266 h 460"/>
              <a:gd name="T90" fmla="*/ 299 w 521"/>
              <a:gd name="T91" fmla="*/ 323 h 460"/>
              <a:gd name="T92" fmla="*/ 299 w 521"/>
              <a:gd name="T93" fmla="*/ 352 h 460"/>
              <a:gd name="T94" fmla="*/ 296 w 521"/>
              <a:gd name="T95" fmla="*/ 409 h 460"/>
              <a:gd name="T96" fmla="*/ 326 w 521"/>
              <a:gd name="T97" fmla="*/ 438 h 460"/>
              <a:gd name="T98" fmla="*/ 383 w 521"/>
              <a:gd name="T99" fmla="*/ 436 h 460"/>
              <a:gd name="T100" fmla="*/ 412 w 521"/>
              <a:gd name="T101" fmla="*/ 436 h 460"/>
              <a:gd name="T102" fmla="*/ 469 w 521"/>
              <a:gd name="T103" fmla="*/ 438 h 460"/>
              <a:gd name="T104" fmla="*/ 499 w 521"/>
              <a:gd name="T105" fmla="*/ 409 h 460"/>
              <a:gd name="T106" fmla="*/ 496 w 521"/>
              <a:gd name="T107" fmla="*/ 352 h 460"/>
              <a:gd name="T108" fmla="*/ 367 w 521"/>
              <a:gd name="T109" fmla="*/ 337 h 460"/>
              <a:gd name="T110" fmla="*/ 398 w 521"/>
              <a:gd name="T111" fmla="*/ 36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1" h="460">
                <a:moveTo>
                  <a:pt x="298" y="123"/>
                </a:moveTo>
                <a:cubicBezTo>
                  <a:pt x="298" y="122"/>
                  <a:pt x="299" y="122"/>
                  <a:pt x="299" y="122"/>
                </a:cubicBezTo>
                <a:cubicBezTo>
                  <a:pt x="300" y="121"/>
                  <a:pt x="300" y="121"/>
                  <a:pt x="300" y="121"/>
                </a:cubicBezTo>
                <a:cubicBezTo>
                  <a:pt x="320" y="104"/>
                  <a:pt x="320" y="104"/>
                  <a:pt x="320" y="104"/>
                </a:cubicBezTo>
                <a:cubicBezTo>
                  <a:pt x="344" y="128"/>
                  <a:pt x="344" y="128"/>
                  <a:pt x="344" y="128"/>
                </a:cubicBezTo>
                <a:cubicBezTo>
                  <a:pt x="313" y="143"/>
                  <a:pt x="313" y="143"/>
                  <a:pt x="313" y="143"/>
                </a:cubicBezTo>
                <a:cubicBezTo>
                  <a:pt x="313" y="144"/>
                  <a:pt x="313" y="144"/>
                  <a:pt x="313" y="144"/>
                </a:cubicBezTo>
                <a:cubicBezTo>
                  <a:pt x="312" y="144"/>
                  <a:pt x="311" y="145"/>
                  <a:pt x="310" y="145"/>
                </a:cubicBezTo>
                <a:cubicBezTo>
                  <a:pt x="302" y="151"/>
                  <a:pt x="301" y="162"/>
                  <a:pt x="307" y="169"/>
                </a:cubicBezTo>
                <a:cubicBezTo>
                  <a:pt x="352" y="227"/>
                  <a:pt x="352" y="227"/>
                  <a:pt x="352" y="227"/>
                </a:cubicBezTo>
                <a:cubicBezTo>
                  <a:pt x="357" y="233"/>
                  <a:pt x="366" y="235"/>
                  <a:pt x="373" y="230"/>
                </a:cubicBezTo>
                <a:cubicBezTo>
                  <a:pt x="380" y="225"/>
                  <a:pt x="381" y="215"/>
                  <a:pt x="376" y="208"/>
                </a:cubicBezTo>
                <a:cubicBezTo>
                  <a:pt x="347" y="166"/>
                  <a:pt x="347" y="166"/>
                  <a:pt x="347" y="166"/>
                </a:cubicBezTo>
                <a:cubicBezTo>
                  <a:pt x="378" y="153"/>
                  <a:pt x="378" y="153"/>
                  <a:pt x="378" y="153"/>
                </a:cubicBezTo>
                <a:cubicBezTo>
                  <a:pt x="383" y="192"/>
                  <a:pt x="383" y="192"/>
                  <a:pt x="383" y="192"/>
                </a:cubicBezTo>
                <a:cubicBezTo>
                  <a:pt x="383" y="193"/>
                  <a:pt x="383" y="193"/>
                  <a:pt x="383" y="193"/>
                </a:cubicBezTo>
                <a:cubicBezTo>
                  <a:pt x="384" y="200"/>
                  <a:pt x="389" y="205"/>
                  <a:pt x="396" y="207"/>
                </a:cubicBezTo>
                <a:cubicBezTo>
                  <a:pt x="454" y="219"/>
                  <a:pt x="454" y="219"/>
                  <a:pt x="454" y="219"/>
                </a:cubicBezTo>
                <a:cubicBezTo>
                  <a:pt x="462" y="220"/>
                  <a:pt x="470" y="215"/>
                  <a:pt x="472" y="207"/>
                </a:cubicBezTo>
                <a:cubicBezTo>
                  <a:pt x="474" y="199"/>
                  <a:pt x="469" y="191"/>
                  <a:pt x="461" y="189"/>
                </a:cubicBezTo>
                <a:cubicBezTo>
                  <a:pt x="417" y="177"/>
                  <a:pt x="417" y="177"/>
                  <a:pt x="417" y="177"/>
                </a:cubicBezTo>
                <a:cubicBezTo>
                  <a:pt x="413" y="135"/>
                  <a:pt x="413" y="135"/>
                  <a:pt x="413" y="135"/>
                </a:cubicBezTo>
                <a:cubicBezTo>
                  <a:pt x="412" y="126"/>
                  <a:pt x="407" y="113"/>
                  <a:pt x="400" y="106"/>
                </a:cubicBezTo>
                <a:cubicBezTo>
                  <a:pt x="358" y="63"/>
                  <a:pt x="358" y="63"/>
                  <a:pt x="358" y="63"/>
                </a:cubicBezTo>
                <a:cubicBezTo>
                  <a:pt x="347" y="52"/>
                  <a:pt x="329" y="48"/>
                  <a:pt x="316" y="62"/>
                </a:cubicBezTo>
                <a:cubicBezTo>
                  <a:pt x="280" y="98"/>
                  <a:pt x="280" y="98"/>
                  <a:pt x="280" y="98"/>
                </a:cubicBezTo>
                <a:cubicBezTo>
                  <a:pt x="233" y="124"/>
                  <a:pt x="233" y="124"/>
                  <a:pt x="233" y="124"/>
                </a:cubicBezTo>
                <a:cubicBezTo>
                  <a:pt x="227" y="128"/>
                  <a:pt x="225" y="136"/>
                  <a:pt x="228" y="142"/>
                </a:cubicBezTo>
                <a:cubicBezTo>
                  <a:pt x="231" y="149"/>
                  <a:pt x="239" y="152"/>
                  <a:pt x="246" y="149"/>
                </a:cubicBezTo>
                <a:lnTo>
                  <a:pt x="298" y="123"/>
                </a:lnTo>
                <a:close/>
                <a:moveTo>
                  <a:pt x="293" y="66"/>
                </a:moveTo>
                <a:cubicBezTo>
                  <a:pt x="310" y="61"/>
                  <a:pt x="320" y="43"/>
                  <a:pt x="315" y="26"/>
                </a:cubicBezTo>
                <a:cubicBezTo>
                  <a:pt x="310" y="10"/>
                  <a:pt x="292" y="0"/>
                  <a:pt x="275" y="5"/>
                </a:cubicBezTo>
                <a:cubicBezTo>
                  <a:pt x="259" y="10"/>
                  <a:pt x="249" y="28"/>
                  <a:pt x="254" y="44"/>
                </a:cubicBezTo>
                <a:cubicBezTo>
                  <a:pt x="259" y="61"/>
                  <a:pt x="277" y="71"/>
                  <a:pt x="293" y="66"/>
                </a:cubicBezTo>
                <a:close/>
                <a:moveTo>
                  <a:pt x="114" y="143"/>
                </a:moveTo>
                <a:cubicBezTo>
                  <a:pt x="129" y="135"/>
                  <a:pt x="135" y="116"/>
                  <a:pt x="127" y="100"/>
                </a:cubicBezTo>
                <a:cubicBezTo>
                  <a:pt x="118" y="85"/>
                  <a:pt x="99" y="79"/>
                  <a:pt x="84" y="87"/>
                </a:cubicBezTo>
                <a:cubicBezTo>
                  <a:pt x="68" y="96"/>
                  <a:pt x="63" y="115"/>
                  <a:pt x="71" y="130"/>
                </a:cubicBezTo>
                <a:cubicBezTo>
                  <a:pt x="79" y="146"/>
                  <a:pt x="98" y="152"/>
                  <a:pt x="114" y="143"/>
                </a:cubicBezTo>
                <a:close/>
                <a:moveTo>
                  <a:pt x="269" y="381"/>
                </a:moveTo>
                <a:cubicBezTo>
                  <a:pt x="292" y="378"/>
                  <a:pt x="292" y="378"/>
                  <a:pt x="292" y="378"/>
                </a:cubicBezTo>
                <a:cubicBezTo>
                  <a:pt x="292" y="358"/>
                  <a:pt x="292" y="358"/>
                  <a:pt x="292" y="358"/>
                </a:cubicBezTo>
                <a:cubicBezTo>
                  <a:pt x="269" y="355"/>
                  <a:pt x="269" y="355"/>
                  <a:pt x="269" y="355"/>
                </a:cubicBezTo>
                <a:cubicBezTo>
                  <a:pt x="267" y="345"/>
                  <a:pt x="263" y="336"/>
                  <a:pt x="258" y="329"/>
                </a:cubicBezTo>
                <a:cubicBezTo>
                  <a:pt x="273" y="310"/>
                  <a:pt x="273" y="310"/>
                  <a:pt x="273" y="310"/>
                </a:cubicBezTo>
                <a:cubicBezTo>
                  <a:pt x="258" y="295"/>
                  <a:pt x="258" y="295"/>
                  <a:pt x="258" y="295"/>
                </a:cubicBezTo>
                <a:cubicBezTo>
                  <a:pt x="239" y="310"/>
                  <a:pt x="239" y="310"/>
                  <a:pt x="239" y="310"/>
                </a:cubicBezTo>
                <a:cubicBezTo>
                  <a:pt x="232" y="305"/>
                  <a:pt x="223" y="301"/>
                  <a:pt x="213" y="299"/>
                </a:cubicBezTo>
                <a:cubicBezTo>
                  <a:pt x="210" y="275"/>
                  <a:pt x="210" y="275"/>
                  <a:pt x="210" y="275"/>
                </a:cubicBezTo>
                <a:cubicBezTo>
                  <a:pt x="190" y="275"/>
                  <a:pt x="190" y="275"/>
                  <a:pt x="190" y="275"/>
                </a:cubicBezTo>
                <a:cubicBezTo>
                  <a:pt x="187" y="299"/>
                  <a:pt x="187" y="299"/>
                  <a:pt x="187" y="299"/>
                </a:cubicBezTo>
                <a:cubicBezTo>
                  <a:pt x="177" y="301"/>
                  <a:pt x="168" y="305"/>
                  <a:pt x="161" y="310"/>
                </a:cubicBezTo>
                <a:cubicBezTo>
                  <a:pt x="142" y="295"/>
                  <a:pt x="142" y="295"/>
                  <a:pt x="142" y="295"/>
                </a:cubicBezTo>
                <a:cubicBezTo>
                  <a:pt x="127" y="310"/>
                  <a:pt x="127" y="310"/>
                  <a:pt x="127" y="310"/>
                </a:cubicBezTo>
                <a:cubicBezTo>
                  <a:pt x="142" y="329"/>
                  <a:pt x="142" y="329"/>
                  <a:pt x="142" y="329"/>
                </a:cubicBezTo>
                <a:cubicBezTo>
                  <a:pt x="137" y="336"/>
                  <a:pt x="133" y="345"/>
                  <a:pt x="131" y="355"/>
                </a:cubicBezTo>
                <a:cubicBezTo>
                  <a:pt x="107" y="358"/>
                  <a:pt x="107" y="358"/>
                  <a:pt x="107" y="358"/>
                </a:cubicBezTo>
                <a:cubicBezTo>
                  <a:pt x="107" y="378"/>
                  <a:pt x="107" y="378"/>
                  <a:pt x="107" y="378"/>
                </a:cubicBezTo>
                <a:cubicBezTo>
                  <a:pt x="131" y="381"/>
                  <a:pt x="131" y="381"/>
                  <a:pt x="131" y="381"/>
                </a:cubicBezTo>
                <a:cubicBezTo>
                  <a:pt x="133" y="391"/>
                  <a:pt x="137" y="400"/>
                  <a:pt x="142" y="407"/>
                </a:cubicBezTo>
                <a:cubicBezTo>
                  <a:pt x="127" y="426"/>
                  <a:pt x="127" y="426"/>
                  <a:pt x="127" y="426"/>
                </a:cubicBezTo>
                <a:cubicBezTo>
                  <a:pt x="142" y="441"/>
                  <a:pt x="142" y="441"/>
                  <a:pt x="142" y="441"/>
                </a:cubicBezTo>
                <a:cubicBezTo>
                  <a:pt x="161" y="426"/>
                  <a:pt x="161" y="426"/>
                  <a:pt x="161" y="426"/>
                </a:cubicBezTo>
                <a:cubicBezTo>
                  <a:pt x="168" y="431"/>
                  <a:pt x="177" y="435"/>
                  <a:pt x="187" y="437"/>
                </a:cubicBezTo>
                <a:cubicBezTo>
                  <a:pt x="190" y="460"/>
                  <a:pt x="190" y="460"/>
                  <a:pt x="190" y="460"/>
                </a:cubicBezTo>
                <a:cubicBezTo>
                  <a:pt x="210" y="460"/>
                  <a:pt x="210" y="460"/>
                  <a:pt x="210" y="460"/>
                </a:cubicBezTo>
                <a:cubicBezTo>
                  <a:pt x="213" y="437"/>
                  <a:pt x="213" y="437"/>
                  <a:pt x="213" y="437"/>
                </a:cubicBezTo>
                <a:cubicBezTo>
                  <a:pt x="223" y="435"/>
                  <a:pt x="232" y="431"/>
                  <a:pt x="239" y="426"/>
                </a:cubicBezTo>
                <a:cubicBezTo>
                  <a:pt x="258" y="441"/>
                  <a:pt x="258" y="441"/>
                  <a:pt x="258" y="441"/>
                </a:cubicBezTo>
                <a:cubicBezTo>
                  <a:pt x="273" y="426"/>
                  <a:pt x="273" y="426"/>
                  <a:pt x="273" y="426"/>
                </a:cubicBezTo>
                <a:cubicBezTo>
                  <a:pt x="258" y="407"/>
                  <a:pt x="258" y="407"/>
                  <a:pt x="258" y="407"/>
                </a:cubicBezTo>
                <a:cubicBezTo>
                  <a:pt x="263" y="400"/>
                  <a:pt x="267" y="391"/>
                  <a:pt x="269" y="381"/>
                </a:cubicBezTo>
                <a:close/>
                <a:moveTo>
                  <a:pt x="200" y="396"/>
                </a:moveTo>
                <a:cubicBezTo>
                  <a:pt x="184" y="396"/>
                  <a:pt x="172" y="383"/>
                  <a:pt x="172" y="368"/>
                </a:cubicBezTo>
                <a:cubicBezTo>
                  <a:pt x="172" y="352"/>
                  <a:pt x="184" y="340"/>
                  <a:pt x="200" y="340"/>
                </a:cubicBezTo>
                <a:cubicBezTo>
                  <a:pt x="215" y="340"/>
                  <a:pt x="228" y="352"/>
                  <a:pt x="228" y="368"/>
                </a:cubicBezTo>
                <a:cubicBezTo>
                  <a:pt x="228" y="383"/>
                  <a:pt x="215" y="396"/>
                  <a:pt x="200" y="396"/>
                </a:cubicBezTo>
                <a:close/>
                <a:moveTo>
                  <a:pt x="145" y="280"/>
                </a:moveTo>
                <a:cubicBezTo>
                  <a:pt x="145" y="288"/>
                  <a:pt x="150" y="295"/>
                  <a:pt x="158" y="296"/>
                </a:cubicBezTo>
                <a:cubicBezTo>
                  <a:pt x="167" y="297"/>
                  <a:pt x="175" y="291"/>
                  <a:pt x="176" y="283"/>
                </a:cubicBezTo>
                <a:cubicBezTo>
                  <a:pt x="185" y="218"/>
                  <a:pt x="185" y="218"/>
                  <a:pt x="185" y="218"/>
                </a:cubicBezTo>
                <a:cubicBezTo>
                  <a:pt x="185" y="215"/>
                  <a:pt x="185" y="212"/>
                  <a:pt x="184" y="209"/>
                </a:cubicBezTo>
                <a:cubicBezTo>
                  <a:pt x="180" y="200"/>
                  <a:pt x="170" y="196"/>
                  <a:pt x="161" y="200"/>
                </a:cubicBezTo>
                <a:cubicBezTo>
                  <a:pt x="160" y="201"/>
                  <a:pt x="160" y="201"/>
                  <a:pt x="160" y="201"/>
                </a:cubicBezTo>
                <a:cubicBezTo>
                  <a:pt x="123" y="217"/>
                  <a:pt x="123" y="217"/>
                  <a:pt x="123" y="217"/>
                </a:cubicBezTo>
                <a:cubicBezTo>
                  <a:pt x="124" y="187"/>
                  <a:pt x="124" y="187"/>
                  <a:pt x="124" y="187"/>
                </a:cubicBezTo>
                <a:cubicBezTo>
                  <a:pt x="158" y="187"/>
                  <a:pt x="158" y="187"/>
                  <a:pt x="158" y="187"/>
                </a:cubicBezTo>
                <a:cubicBezTo>
                  <a:pt x="162" y="187"/>
                  <a:pt x="167" y="185"/>
                  <a:pt x="169" y="184"/>
                </a:cubicBezTo>
                <a:cubicBezTo>
                  <a:pt x="218" y="162"/>
                  <a:pt x="218" y="162"/>
                  <a:pt x="218" y="162"/>
                </a:cubicBezTo>
                <a:cubicBezTo>
                  <a:pt x="225" y="159"/>
                  <a:pt x="228" y="151"/>
                  <a:pt x="226" y="145"/>
                </a:cubicBezTo>
                <a:cubicBezTo>
                  <a:pt x="223" y="138"/>
                  <a:pt x="215" y="134"/>
                  <a:pt x="208" y="136"/>
                </a:cubicBezTo>
                <a:cubicBezTo>
                  <a:pt x="157" y="154"/>
                  <a:pt x="157" y="154"/>
                  <a:pt x="157" y="154"/>
                </a:cubicBezTo>
                <a:cubicBezTo>
                  <a:pt x="102" y="154"/>
                  <a:pt x="102" y="154"/>
                  <a:pt x="102" y="154"/>
                </a:cubicBezTo>
                <a:cubicBezTo>
                  <a:pt x="102" y="154"/>
                  <a:pt x="75" y="155"/>
                  <a:pt x="60" y="163"/>
                </a:cubicBezTo>
                <a:cubicBezTo>
                  <a:pt x="51" y="169"/>
                  <a:pt x="15" y="189"/>
                  <a:pt x="15" y="189"/>
                </a:cubicBezTo>
                <a:cubicBezTo>
                  <a:pt x="14" y="189"/>
                  <a:pt x="14" y="189"/>
                  <a:pt x="14" y="189"/>
                </a:cubicBezTo>
                <a:cubicBezTo>
                  <a:pt x="10" y="191"/>
                  <a:pt x="8" y="195"/>
                  <a:pt x="7" y="200"/>
                </a:cubicBezTo>
                <a:cubicBezTo>
                  <a:pt x="1" y="250"/>
                  <a:pt x="1" y="250"/>
                  <a:pt x="1" y="250"/>
                </a:cubicBezTo>
                <a:cubicBezTo>
                  <a:pt x="0" y="257"/>
                  <a:pt x="5" y="264"/>
                  <a:pt x="12" y="265"/>
                </a:cubicBezTo>
                <a:cubicBezTo>
                  <a:pt x="19" y="267"/>
                  <a:pt x="26" y="262"/>
                  <a:pt x="28" y="254"/>
                </a:cubicBezTo>
                <a:cubicBezTo>
                  <a:pt x="36" y="213"/>
                  <a:pt x="36" y="213"/>
                  <a:pt x="36" y="213"/>
                </a:cubicBezTo>
                <a:cubicBezTo>
                  <a:pt x="59" y="201"/>
                  <a:pt x="59" y="201"/>
                  <a:pt x="59" y="201"/>
                </a:cubicBezTo>
                <a:cubicBezTo>
                  <a:pt x="64" y="273"/>
                  <a:pt x="64" y="273"/>
                  <a:pt x="64" y="273"/>
                </a:cubicBezTo>
                <a:cubicBezTo>
                  <a:pt x="64" y="327"/>
                  <a:pt x="64" y="327"/>
                  <a:pt x="64" y="327"/>
                </a:cubicBezTo>
                <a:cubicBezTo>
                  <a:pt x="28" y="378"/>
                  <a:pt x="28" y="378"/>
                  <a:pt x="28" y="378"/>
                </a:cubicBezTo>
                <a:cubicBezTo>
                  <a:pt x="23" y="384"/>
                  <a:pt x="24" y="394"/>
                  <a:pt x="31" y="399"/>
                </a:cubicBezTo>
                <a:cubicBezTo>
                  <a:pt x="37" y="404"/>
                  <a:pt x="47" y="403"/>
                  <a:pt x="52" y="397"/>
                </a:cubicBezTo>
                <a:cubicBezTo>
                  <a:pt x="95" y="344"/>
                  <a:pt x="95" y="344"/>
                  <a:pt x="95" y="344"/>
                </a:cubicBezTo>
                <a:cubicBezTo>
                  <a:pt x="97" y="341"/>
                  <a:pt x="98" y="338"/>
                  <a:pt x="99" y="335"/>
                </a:cubicBezTo>
                <a:cubicBezTo>
                  <a:pt x="99" y="334"/>
                  <a:pt x="99" y="334"/>
                  <a:pt x="99" y="334"/>
                </a:cubicBezTo>
                <a:cubicBezTo>
                  <a:pt x="104" y="268"/>
                  <a:pt x="104" y="268"/>
                  <a:pt x="104" y="268"/>
                </a:cubicBezTo>
                <a:cubicBezTo>
                  <a:pt x="148" y="246"/>
                  <a:pt x="148" y="246"/>
                  <a:pt x="148" y="246"/>
                </a:cubicBezTo>
                <a:lnTo>
                  <a:pt x="145" y="280"/>
                </a:lnTo>
                <a:close/>
                <a:moveTo>
                  <a:pt x="521" y="349"/>
                </a:moveTo>
                <a:cubicBezTo>
                  <a:pt x="521" y="326"/>
                  <a:pt x="521" y="326"/>
                  <a:pt x="521" y="326"/>
                </a:cubicBezTo>
                <a:cubicBezTo>
                  <a:pt x="496" y="323"/>
                  <a:pt x="496" y="323"/>
                  <a:pt x="496" y="323"/>
                </a:cubicBezTo>
                <a:cubicBezTo>
                  <a:pt x="495" y="315"/>
                  <a:pt x="493" y="308"/>
                  <a:pt x="490" y="301"/>
                </a:cubicBezTo>
                <a:cubicBezTo>
                  <a:pt x="510" y="285"/>
                  <a:pt x="510" y="285"/>
                  <a:pt x="510" y="285"/>
                </a:cubicBezTo>
                <a:cubicBezTo>
                  <a:pt x="499" y="266"/>
                  <a:pt x="499" y="266"/>
                  <a:pt x="499" y="266"/>
                </a:cubicBezTo>
                <a:cubicBezTo>
                  <a:pt x="476" y="275"/>
                  <a:pt x="476" y="275"/>
                  <a:pt x="476" y="275"/>
                </a:cubicBezTo>
                <a:cubicBezTo>
                  <a:pt x="471" y="269"/>
                  <a:pt x="465" y="264"/>
                  <a:pt x="459" y="259"/>
                </a:cubicBezTo>
                <a:cubicBezTo>
                  <a:pt x="469" y="236"/>
                  <a:pt x="469" y="236"/>
                  <a:pt x="469" y="236"/>
                </a:cubicBezTo>
                <a:cubicBezTo>
                  <a:pt x="449" y="225"/>
                  <a:pt x="449" y="225"/>
                  <a:pt x="449" y="225"/>
                </a:cubicBezTo>
                <a:cubicBezTo>
                  <a:pt x="434" y="244"/>
                  <a:pt x="434" y="244"/>
                  <a:pt x="434" y="244"/>
                </a:cubicBezTo>
                <a:cubicBezTo>
                  <a:pt x="427" y="242"/>
                  <a:pt x="420" y="240"/>
                  <a:pt x="412" y="239"/>
                </a:cubicBezTo>
                <a:cubicBezTo>
                  <a:pt x="409" y="214"/>
                  <a:pt x="409" y="214"/>
                  <a:pt x="409" y="214"/>
                </a:cubicBezTo>
                <a:cubicBezTo>
                  <a:pt x="386" y="214"/>
                  <a:pt x="386" y="214"/>
                  <a:pt x="386" y="214"/>
                </a:cubicBezTo>
                <a:cubicBezTo>
                  <a:pt x="383" y="239"/>
                  <a:pt x="383" y="239"/>
                  <a:pt x="383" y="239"/>
                </a:cubicBezTo>
                <a:cubicBezTo>
                  <a:pt x="375" y="240"/>
                  <a:pt x="368" y="242"/>
                  <a:pt x="361" y="244"/>
                </a:cubicBezTo>
                <a:cubicBezTo>
                  <a:pt x="346" y="225"/>
                  <a:pt x="346" y="225"/>
                  <a:pt x="346" y="225"/>
                </a:cubicBezTo>
                <a:cubicBezTo>
                  <a:pt x="326" y="236"/>
                  <a:pt x="326" y="236"/>
                  <a:pt x="326" y="236"/>
                </a:cubicBezTo>
                <a:cubicBezTo>
                  <a:pt x="336" y="259"/>
                  <a:pt x="336" y="259"/>
                  <a:pt x="336" y="259"/>
                </a:cubicBezTo>
                <a:cubicBezTo>
                  <a:pt x="330" y="264"/>
                  <a:pt x="324" y="269"/>
                  <a:pt x="320" y="275"/>
                </a:cubicBezTo>
                <a:cubicBezTo>
                  <a:pt x="296" y="266"/>
                  <a:pt x="296" y="266"/>
                  <a:pt x="296" y="266"/>
                </a:cubicBezTo>
                <a:cubicBezTo>
                  <a:pt x="285" y="285"/>
                  <a:pt x="285" y="285"/>
                  <a:pt x="285" y="285"/>
                </a:cubicBezTo>
                <a:cubicBezTo>
                  <a:pt x="305" y="301"/>
                  <a:pt x="305" y="301"/>
                  <a:pt x="305" y="301"/>
                </a:cubicBezTo>
                <a:cubicBezTo>
                  <a:pt x="302" y="308"/>
                  <a:pt x="300" y="315"/>
                  <a:pt x="299" y="323"/>
                </a:cubicBezTo>
                <a:cubicBezTo>
                  <a:pt x="274" y="326"/>
                  <a:pt x="274" y="326"/>
                  <a:pt x="274" y="326"/>
                </a:cubicBezTo>
                <a:cubicBezTo>
                  <a:pt x="274" y="349"/>
                  <a:pt x="274" y="349"/>
                  <a:pt x="274" y="349"/>
                </a:cubicBezTo>
                <a:cubicBezTo>
                  <a:pt x="299" y="352"/>
                  <a:pt x="299" y="352"/>
                  <a:pt x="299" y="352"/>
                </a:cubicBezTo>
                <a:cubicBezTo>
                  <a:pt x="300" y="359"/>
                  <a:pt x="302" y="367"/>
                  <a:pt x="305" y="374"/>
                </a:cubicBezTo>
                <a:cubicBezTo>
                  <a:pt x="285" y="389"/>
                  <a:pt x="285" y="389"/>
                  <a:pt x="285" y="389"/>
                </a:cubicBezTo>
                <a:cubicBezTo>
                  <a:pt x="296" y="409"/>
                  <a:pt x="296" y="409"/>
                  <a:pt x="296" y="409"/>
                </a:cubicBezTo>
                <a:cubicBezTo>
                  <a:pt x="320" y="399"/>
                  <a:pt x="320" y="399"/>
                  <a:pt x="320" y="399"/>
                </a:cubicBezTo>
                <a:cubicBezTo>
                  <a:pt x="324" y="405"/>
                  <a:pt x="330" y="410"/>
                  <a:pt x="336" y="415"/>
                </a:cubicBezTo>
                <a:cubicBezTo>
                  <a:pt x="326" y="438"/>
                  <a:pt x="326" y="438"/>
                  <a:pt x="326" y="438"/>
                </a:cubicBezTo>
                <a:cubicBezTo>
                  <a:pt x="346" y="450"/>
                  <a:pt x="346" y="450"/>
                  <a:pt x="346" y="450"/>
                </a:cubicBezTo>
                <a:cubicBezTo>
                  <a:pt x="361" y="430"/>
                  <a:pt x="361" y="430"/>
                  <a:pt x="361" y="430"/>
                </a:cubicBezTo>
                <a:cubicBezTo>
                  <a:pt x="368" y="433"/>
                  <a:pt x="375" y="435"/>
                  <a:pt x="383" y="436"/>
                </a:cubicBezTo>
                <a:cubicBezTo>
                  <a:pt x="386" y="460"/>
                  <a:pt x="386" y="460"/>
                  <a:pt x="386" y="460"/>
                </a:cubicBezTo>
                <a:cubicBezTo>
                  <a:pt x="409" y="460"/>
                  <a:pt x="409" y="460"/>
                  <a:pt x="409" y="460"/>
                </a:cubicBezTo>
                <a:cubicBezTo>
                  <a:pt x="412" y="436"/>
                  <a:pt x="412" y="436"/>
                  <a:pt x="412" y="436"/>
                </a:cubicBezTo>
                <a:cubicBezTo>
                  <a:pt x="420" y="435"/>
                  <a:pt x="427" y="433"/>
                  <a:pt x="434" y="430"/>
                </a:cubicBezTo>
                <a:cubicBezTo>
                  <a:pt x="449" y="450"/>
                  <a:pt x="449" y="450"/>
                  <a:pt x="449" y="450"/>
                </a:cubicBezTo>
                <a:cubicBezTo>
                  <a:pt x="469" y="438"/>
                  <a:pt x="469" y="438"/>
                  <a:pt x="469" y="438"/>
                </a:cubicBezTo>
                <a:cubicBezTo>
                  <a:pt x="459" y="415"/>
                  <a:pt x="459" y="415"/>
                  <a:pt x="459" y="415"/>
                </a:cubicBezTo>
                <a:cubicBezTo>
                  <a:pt x="465" y="410"/>
                  <a:pt x="471" y="405"/>
                  <a:pt x="476" y="399"/>
                </a:cubicBezTo>
                <a:cubicBezTo>
                  <a:pt x="499" y="409"/>
                  <a:pt x="499" y="409"/>
                  <a:pt x="499" y="409"/>
                </a:cubicBezTo>
                <a:cubicBezTo>
                  <a:pt x="510" y="389"/>
                  <a:pt x="510" y="389"/>
                  <a:pt x="510" y="389"/>
                </a:cubicBezTo>
                <a:cubicBezTo>
                  <a:pt x="490" y="374"/>
                  <a:pt x="490" y="374"/>
                  <a:pt x="490" y="374"/>
                </a:cubicBezTo>
                <a:cubicBezTo>
                  <a:pt x="493" y="367"/>
                  <a:pt x="495" y="359"/>
                  <a:pt x="496" y="352"/>
                </a:cubicBezTo>
                <a:lnTo>
                  <a:pt x="521" y="349"/>
                </a:lnTo>
                <a:close/>
                <a:moveTo>
                  <a:pt x="398" y="368"/>
                </a:moveTo>
                <a:cubicBezTo>
                  <a:pt x="381" y="368"/>
                  <a:pt x="367" y="354"/>
                  <a:pt x="367" y="337"/>
                </a:cubicBezTo>
                <a:cubicBezTo>
                  <a:pt x="367" y="320"/>
                  <a:pt x="381" y="306"/>
                  <a:pt x="398" y="306"/>
                </a:cubicBezTo>
                <a:cubicBezTo>
                  <a:pt x="415" y="306"/>
                  <a:pt x="428" y="320"/>
                  <a:pt x="428" y="337"/>
                </a:cubicBezTo>
                <a:cubicBezTo>
                  <a:pt x="428" y="354"/>
                  <a:pt x="415" y="368"/>
                  <a:pt x="398" y="368"/>
                </a:cubicBezTo>
                <a:close/>
              </a:path>
            </a:pathLst>
          </a:custGeom>
          <a:solidFill>
            <a:schemeClr val="accent2"/>
          </a:solidFill>
          <a:ln w="6350">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14"/>
          <p:cNvSpPr>
            <a:spLocks noEditPoints="1"/>
          </p:cNvSpPr>
          <p:nvPr/>
        </p:nvSpPr>
        <p:spPr bwMode="auto">
          <a:xfrm>
            <a:off x="4829176" y="1710690"/>
            <a:ext cx="1085850" cy="922338"/>
          </a:xfrm>
          <a:custGeom>
            <a:avLst/>
            <a:gdLst>
              <a:gd name="T0" fmla="*/ 115 w 524"/>
              <a:gd name="T1" fmla="*/ 161 h 444"/>
              <a:gd name="T2" fmla="*/ 54 w 524"/>
              <a:gd name="T3" fmla="*/ 161 h 444"/>
              <a:gd name="T4" fmla="*/ 431 w 524"/>
              <a:gd name="T5" fmla="*/ 190 h 444"/>
              <a:gd name="T6" fmla="*/ 431 w 524"/>
              <a:gd name="T7" fmla="*/ 130 h 444"/>
              <a:gd name="T8" fmla="*/ 431 w 524"/>
              <a:gd name="T9" fmla="*/ 190 h 444"/>
              <a:gd name="T10" fmla="*/ 489 w 524"/>
              <a:gd name="T11" fmla="*/ 297 h 444"/>
              <a:gd name="T12" fmla="*/ 467 w 524"/>
              <a:gd name="T13" fmla="*/ 220 h 444"/>
              <a:gd name="T14" fmla="*/ 421 w 524"/>
              <a:gd name="T15" fmla="*/ 204 h 444"/>
              <a:gd name="T16" fmla="*/ 350 w 524"/>
              <a:gd name="T17" fmla="*/ 215 h 444"/>
              <a:gd name="T18" fmla="*/ 340 w 524"/>
              <a:gd name="T19" fmla="*/ 237 h 444"/>
              <a:gd name="T20" fmla="*/ 399 w 524"/>
              <a:gd name="T21" fmla="*/ 257 h 444"/>
              <a:gd name="T22" fmla="*/ 434 w 524"/>
              <a:gd name="T23" fmla="*/ 294 h 444"/>
              <a:gd name="T24" fmla="*/ 400 w 524"/>
              <a:gd name="T25" fmla="*/ 343 h 444"/>
              <a:gd name="T26" fmla="*/ 389 w 524"/>
              <a:gd name="T27" fmla="*/ 426 h 444"/>
              <a:gd name="T28" fmla="*/ 419 w 524"/>
              <a:gd name="T29" fmla="*/ 430 h 444"/>
              <a:gd name="T30" fmla="*/ 455 w 524"/>
              <a:gd name="T31" fmla="*/ 327 h 444"/>
              <a:gd name="T32" fmla="*/ 463 w 524"/>
              <a:gd name="T33" fmla="*/ 366 h 444"/>
              <a:gd name="T34" fmla="*/ 493 w 524"/>
              <a:gd name="T35" fmla="*/ 433 h 444"/>
              <a:gd name="T36" fmla="*/ 521 w 524"/>
              <a:gd name="T37" fmla="*/ 422 h 444"/>
              <a:gd name="T38" fmla="*/ 180 w 524"/>
              <a:gd name="T39" fmla="*/ 211 h 444"/>
              <a:gd name="T40" fmla="*/ 121 w 524"/>
              <a:gd name="T41" fmla="*/ 215 h 444"/>
              <a:gd name="T42" fmla="*/ 37 w 524"/>
              <a:gd name="T43" fmla="*/ 218 h 444"/>
              <a:gd name="T44" fmla="*/ 17 w 524"/>
              <a:gd name="T45" fmla="*/ 300 h 444"/>
              <a:gd name="T46" fmla="*/ 2 w 524"/>
              <a:gd name="T47" fmla="*/ 424 h 444"/>
              <a:gd name="T48" fmla="*/ 32 w 524"/>
              <a:gd name="T49" fmla="*/ 431 h 444"/>
              <a:gd name="T50" fmla="*/ 53 w 524"/>
              <a:gd name="T51" fmla="*/ 359 h 444"/>
              <a:gd name="T52" fmla="*/ 53 w 524"/>
              <a:gd name="T53" fmla="*/ 340 h 444"/>
              <a:gd name="T54" fmla="*/ 75 w 524"/>
              <a:gd name="T55" fmla="*/ 430 h 444"/>
              <a:gd name="T56" fmla="*/ 106 w 524"/>
              <a:gd name="T57" fmla="*/ 426 h 444"/>
              <a:gd name="T58" fmla="*/ 96 w 524"/>
              <a:gd name="T59" fmla="*/ 345 h 444"/>
              <a:gd name="T60" fmla="*/ 70 w 524"/>
              <a:gd name="T61" fmla="*/ 294 h 444"/>
              <a:gd name="T62" fmla="*/ 116 w 524"/>
              <a:gd name="T63" fmla="*/ 242 h 444"/>
              <a:gd name="T64" fmla="*/ 125 w 524"/>
              <a:gd name="T65" fmla="*/ 242 h 444"/>
              <a:gd name="T66" fmla="*/ 180 w 524"/>
              <a:gd name="T67" fmla="*/ 211 h 444"/>
              <a:gd name="T68" fmla="*/ 363 w 524"/>
              <a:gd name="T69" fmla="*/ 215 h 444"/>
              <a:gd name="T70" fmla="*/ 357 w 524"/>
              <a:gd name="T71" fmla="*/ 177 h 444"/>
              <a:gd name="T72" fmla="*/ 391 w 524"/>
              <a:gd name="T73" fmla="*/ 152 h 444"/>
              <a:gd name="T74" fmla="*/ 366 w 524"/>
              <a:gd name="T75" fmla="*/ 122 h 444"/>
              <a:gd name="T76" fmla="*/ 383 w 524"/>
              <a:gd name="T77" fmla="*/ 84 h 444"/>
              <a:gd name="T78" fmla="*/ 347 w 524"/>
              <a:gd name="T79" fmla="*/ 71 h 444"/>
              <a:gd name="T80" fmla="*/ 342 w 524"/>
              <a:gd name="T81" fmla="*/ 28 h 444"/>
              <a:gd name="T82" fmla="*/ 305 w 524"/>
              <a:gd name="T83" fmla="*/ 35 h 444"/>
              <a:gd name="T84" fmla="*/ 280 w 524"/>
              <a:gd name="T85" fmla="*/ 1 h 444"/>
              <a:gd name="T86" fmla="*/ 250 w 524"/>
              <a:gd name="T87" fmla="*/ 26 h 444"/>
              <a:gd name="T88" fmla="*/ 212 w 524"/>
              <a:gd name="T89" fmla="*/ 9 h 444"/>
              <a:gd name="T90" fmla="*/ 199 w 524"/>
              <a:gd name="T91" fmla="*/ 45 h 444"/>
              <a:gd name="T92" fmla="*/ 156 w 524"/>
              <a:gd name="T93" fmla="*/ 49 h 444"/>
              <a:gd name="T94" fmla="*/ 163 w 524"/>
              <a:gd name="T95" fmla="*/ 87 h 444"/>
              <a:gd name="T96" fmla="*/ 129 w 524"/>
              <a:gd name="T97" fmla="*/ 112 h 444"/>
              <a:gd name="T98" fmla="*/ 154 w 524"/>
              <a:gd name="T99" fmla="*/ 142 h 444"/>
              <a:gd name="T100" fmla="*/ 137 w 524"/>
              <a:gd name="T101" fmla="*/ 180 h 444"/>
              <a:gd name="T102" fmla="*/ 173 w 524"/>
              <a:gd name="T103" fmla="*/ 193 h 444"/>
              <a:gd name="T104" fmla="*/ 177 w 524"/>
              <a:gd name="T105" fmla="*/ 236 h 444"/>
              <a:gd name="T106" fmla="*/ 215 w 524"/>
              <a:gd name="T107" fmla="*/ 229 h 444"/>
              <a:gd name="T108" fmla="*/ 240 w 524"/>
              <a:gd name="T109" fmla="*/ 263 h 444"/>
              <a:gd name="T110" fmla="*/ 270 w 524"/>
              <a:gd name="T111" fmla="*/ 238 h 444"/>
              <a:gd name="T112" fmla="*/ 308 w 524"/>
              <a:gd name="T113" fmla="*/ 255 h 444"/>
              <a:gd name="T114" fmla="*/ 321 w 524"/>
              <a:gd name="T115" fmla="*/ 219 h 444"/>
              <a:gd name="T116" fmla="*/ 287 w 524"/>
              <a:gd name="T117" fmla="*/ 150 h 444"/>
              <a:gd name="T118" fmla="*/ 232 w 524"/>
              <a:gd name="T119" fmla="*/ 114 h 444"/>
              <a:gd name="T120" fmla="*/ 287 w 524"/>
              <a:gd name="T121" fmla="*/ 15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444">
                <a:moveTo>
                  <a:pt x="84" y="191"/>
                </a:moveTo>
                <a:cubicBezTo>
                  <a:pt x="101" y="191"/>
                  <a:pt x="115" y="178"/>
                  <a:pt x="115" y="161"/>
                </a:cubicBezTo>
                <a:cubicBezTo>
                  <a:pt x="115" y="144"/>
                  <a:pt x="101" y="131"/>
                  <a:pt x="84" y="131"/>
                </a:cubicBezTo>
                <a:cubicBezTo>
                  <a:pt x="68" y="131"/>
                  <a:pt x="54" y="144"/>
                  <a:pt x="54" y="161"/>
                </a:cubicBezTo>
                <a:cubicBezTo>
                  <a:pt x="54" y="178"/>
                  <a:pt x="68" y="191"/>
                  <a:pt x="84" y="191"/>
                </a:cubicBezTo>
                <a:close/>
                <a:moveTo>
                  <a:pt x="431" y="190"/>
                </a:moveTo>
                <a:cubicBezTo>
                  <a:pt x="448" y="190"/>
                  <a:pt x="461" y="177"/>
                  <a:pt x="461" y="160"/>
                </a:cubicBezTo>
                <a:cubicBezTo>
                  <a:pt x="461" y="143"/>
                  <a:pt x="448" y="130"/>
                  <a:pt x="431" y="130"/>
                </a:cubicBezTo>
                <a:cubicBezTo>
                  <a:pt x="414" y="130"/>
                  <a:pt x="401" y="143"/>
                  <a:pt x="401" y="160"/>
                </a:cubicBezTo>
                <a:cubicBezTo>
                  <a:pt x="401" y="177"/>
                  <a:pt x="414" y="190"/>
                  <a:pt x="431" y="190"/>
                </a:cubicBezTo>
                <a:close/>
                <a:moveTo>
                  <a:pt x="497" y="358"/>
                </a:moveTo>
                <a:cubicBezTo>
                  <a:pt x="489" y="297"/>
                  <a:pt x="489" y="297"/>
                  <a:pt x="489" y="297"/>
                </a:cubicBezTo>
                <a:cubicBezTo>
                  <a:pt x="489" y="293"/>
                  <a:pt x="488" y="288"/>
                  <a:pt x="487" y="284"/>
                </a:cubicBezTo>
                <a:cubicBezTo>
                  <a:pt x="467" y="220"/>
                  <a:pt x="467" y="220"/>
                  <a:pt x="467" y="220"/>
                </a:cubicBezTo>
                <a:cubicBezTo>
                  <a:pt x="463" y="204"/>
                  <a:pt x="454" y="196"/>
                  <a:pt x="438" y="197"/>
                </a:cubicBezTo>
                <a:cubicBezTo>
                  <a:pt x="438" y="197"/>
                  <a:pt x="429" y="198"/>
                  <a:pt x="421" y="204"/>
                </a:cubicBezTo>
                <a:cubicBezTo>
                  <a:pt x="414" y="209"/>
                  <a:pt x="388" y="231"/>
                  <a:pt x="388" y="231"/>
                </a:cubicBezTo>
                <a:cubicBezTo>
                  <a:pt x="350" y="215"/>
                  <a:pt x="350" y="215"/>
                  <a:pt x="350" y="215"/>
                </a:cubicBezTo>
                <a:cubicBezTo>
                  <a:pt x="344" y="212"/>
                  <a:pt x="337" y="215"/>
                  <a:pt x="334" y="221"/>
                </a:cubicBezTo>
                <a:cubicBezTo>
                  <a:pt x="331" y="227"/>
                  <a:pt x="334" y="234"/>
                  <a:pt x="340" y="237"/>
                </a:cubicBezTo>
                <a:cubicBezTo>
                  <a:pt x="385" y="259"/>
                  <a:pt x="385" y="259"/>
                  <a:pt x="385" y="259"/>
                </a:cubicBezTo>
                <a:cubicBezTo>
                  <a:pt x="389" y="261"/>
                  <a:pt x="395" y="260"/>
                  <a:pt x="399" y="257"/>
                </a:cubicBezTo>
                <a:cubicBezTo>
                  <a:pt x="418" y="245"/>
                  <a:pt x="418" y="245"/>
                  <a:pt x="418" y="245"/>
                </a:cubicBezTo>
                <a:cubicBezTo>
                  <a:pt x="434" y="294"/>
                  <a:pt x="434" y="294"/>
                  <a:pt x="434" y="294"/>
                </a:cubicBezTo>
                <a:cubicBezTo>
                  <a:pt x="400" y="342"/>
                  <a:pt x="400" y="342"/>
                  <a:pt x="400" y="342"/>
                </a:cubicBezTo>
                <a:cubicBezTo>
                  <a:pt x="400" y="343"/>
                  <a:pt x="400" y="343"/>
                  <a:pt x="400" y="343"/>
                </a:cubicBezTo>
                <a:cubicBezTo>
                  <a:pt x="398" y="345"/>
                  <a:pt x="397" y="348"/>
                  <a:pt x="397" y="350"/>
                </a:cubicBezTo>
                <a:cubicBezTo>
                  <a:pt x="389" y="426"/>
                  <a:pt x="389" y="426"/>
                  <a:pt x="389" y="426"/>
                </a:cubicBezTo>
                <a:cubicBezTo>
                  <a:pt x="388" y="434"/>
                  <a:pt x="393" y="441"/>
                  <a:pt x="401" y="442"/>
                </a:cubicBezTo>
                <a:cubicBezTo>
                  <a:pt x="410" y="444"/>
                  <a:pt x="418" y="438"/>
                  <a:pt x="419" y="430"/>
                </a:cubicBezTo>
                <a:cubicBezTo>
                  <a:pt x="430" y="359"/>
                  <a:pt x="430" y="359"/>
                  <a:pt x="430" y="359"/>
                </a:cubicBezTo>
                <a:cubicBezTo>
                  <a:pt x="455" y="327"/>
                  <a:pt x="455" y="327"/>
                  <a:pt x="455" y="327"/>
                </a:cubicBezTo>
                <a:cubicBezTo>
                  <a:pt x="463" y="365"/>
                  <a:pt x="463" y="365"/>
                  <a:pt x="463" y="365"/>
                </a:cubicBezTo>
                <a:cubicBezTo>
                  <a:pt x="463" y="366"/>
                  <a:pt x="463" y="366"/>
                  <a:pt x="463" y="366"/>
                </a:cubicBezTo>
                <a:cubicBezTo>
                  <a:pt x="463" y="367"/>
                  <a:pt x="464" y="368"/>
                  <a:pt x="464" y="369"/>
                </a:cubicBezTo>
                <a:cubicBezTo>
                  <a:pt x="493" y="433"/>
                  <a:pt x="493" y="433"/>
                  <a:pt x="493" y="433"/>
                </a:cubicBezTo>
                <a:cubicBezTo>
                  <a:pt x="496" y="441"/>
                  <a:pt x="504" y="444"/>
                  <a:pt x="512" y="442"/>
                </a:cubicBezTo>
                <a:cubicBezTo>
                  <a:pt x="520" y="438"/>
                  <a:pt x="524" y="430"/>
                  <a:pt x="521" y="422"/>
                </a:cubicBezTo>
                <a:lnTo>
                  <a:pt x="497" y="358"/>
                </a:lnTo>
                <a:close/>
                <a:moveTo>
                  <a:pt x="180" y="211"/>
                </a:moveTo>
                <a:cubicBezTo>
                  <a:pt x="178" y="204"/>
                  <a:pt x="171" y="200"/>
                  <a:pt x="165" y="202"/>
                </a:cubicBezTo>
                <a:cubicBezTo>
                  <a:pt x="121" y="215"/>
                  <a:pt x="121" y="215"/>
                  <a:pt x="121" y="215"/>
                </a:cubicBezTo>
                <a:cubicBezTo>
                  <a:pt x="121" y="215"/>
                  <a:pt x="82" y="202"/>
                  <a:pt x="73" y="199"/>
                </a:cubicBezTo>
                <a:cubicBezTo>
                  <a:pt x="60" y="194"/>
                  <a:pt x="43" y="199"/>
                  <a:pt x="37" y="218"/>
                </a:cubicBezTo>
                <a:cubicBezTo>
                  <a:pt x="19" y="281"/>
                  <a:pt x="19" y="281"/>
                  <a:pt x="19" y="281"/>
                </a:cubicBezTo>
                <a:cubicBezTo>
                  <a:pt x="18" y="287"/>
                  <a:pt x="17" y="295"/>
                  <a:pt x="17" y="300"/>
                </a:cubicBezTo>
                <a:cubicBezTo>
                  <a:pt x="18" y="356"/>
                  <a:pt x="18" y="356"/>
                  <a:pt x="18" y="356"/>
                </a:cubicBezTo>
                <a:cubicBezTo>
                  <a:pt x="2" y="424"/>
                  <a:pt x="2" y="424"/>
                  <a:pt x="2" y="424"/>
                </a:cubicBezTo>
                <a:cubicBezTo>
                  <a:pt x="0" y="432"/>
                  <a:pt x="5" y="440"/>
                  <a:pt x="13" y="442"/>
                </a:cubicBezTo>
                <a:cubicBezTo>
                  <a:pt x="21" y="444"/>
                  <a:pt x="30" y="440"/>
                  <a:pt x="32" y="431"/>
                </a:cubicBezTo>
                <a:cubicBezTo>
                  <a:pt x="52" y="362"/>
                  <a:pt x="52" y="362"/>
                  <a:pt x="52" y="362"/>
                </a:cubicBezTo>
                <a:cubicBezTo>
                  <a:pt x="52" y="361"/>
                  <a:pt x="53" y="360"/>
                  <a:pt x="53" y="359"/>
                </a:cubicBezTo>
                <a:cubicBezTo>
                  <a:pt x="53" y="358"/>
                  <a:pt x="53" y="358"/>
                  <a:pt x="53" y="358"/>
                </a:cubicBezTo>
                <a:cubicBezTo>
                  <a:pt x="53" y="340"/>
                  <a:pt x="53" y="340"/>
                  <a:pt x="53" y="340"/>
                </a:cubicBezTo>
                <a:cubicBezTo>
                  <a:pt x="64" y="358"/>
                  <a:pt x="64" y="358"/>
                  <a:pt x="64" y="358"/>
                </a:cubicBezTo>
                <a:cubicBezTo>
                  <a:pt x="75" y="430"/>
                  <a:pt x="75" y="430"/>
                  <a:pt x="75" y="430"/>
                </a:cubicBezTo>
                <a:cubicBezTo>
                  <a:pt x="77" y="438"/>
                  <a:pt x="84" y="443"/>
                  <a:pt x="92" y="442"/>
                </a:cubicBezTo>
                <a:cubicBezTo>
                  <a:pt x="101" y="441"/>
                  <a:pt x="107" y="434"/>
                  <a:pt x="106" y="426"/>
                </a:cubicBezTo>
                <a:cubicBezTo>
                  <a:pt x="97" y="350"/>
                  <a:pt x="97" y="350"/>
                  <a:pt x="97" y="350"/>
                </a:cubicBezTo>
                <a:cubicBezTo>
                  <a:pt x="97" y="348"/>
                  <a:pt x="97" y="347"/>
                  <a:pt x="96" y="345"/>
                </a:cubicBezTo>
                <a:cubicBezTo>
                  <a:pt x="95" y="344"/>
                  <a:pt x="95" y="344"/>
                  <a:pt x="95" y="344"/>
                </a:cubicBezTo>
                <a:cubicBezTo>
                  <a:pt x="70" y="294"/>
                  <a:pt x="70" y="294"/>
                  <a:pt x="70" y="294"/>
                </a:cubicBezTo>
                <a:cubicBezTo>
                  <a:pt x="88" y="234"/>
                  <a:pt x="88" y="234"/>
                  <a:pt x="88" y="234"/>
                </a:cubicBezTo>
                <a:cubicBezTo>
                  <a:pt x="116" y="242"/>
                  <a:pt x="116" y="242"/>
                  <a:pt x="116" y="242"/>
                </a:cubicBezTo>
                <a:cubicBezTo>
                  <a:pt x="117" y="242"/>
                  <a:pt x="117" y="242"/>
                  <a:pt x="117" y="242"/>
                </a:cubicBezTo>
                <a:cubicBezTo>
                  <a:pt x="120" y="243"/>
                  <a:pt x="122" y="243"/>
                  <a:pt x="125" y="242"/>
                </a:cubicBezTo>
                <a:cubicBezTo>
                  <a:pt x="172" y="226"/>
                  <a:pt x="172" y="226"/>
                  <a:pt x="172" y="226"/>
                </a:cubicBezTo>
                <a:cubicBezTo>
                  <a:pt x="178" y="223"/>
                  <a:pt x="182" y="217"/>
                  <a:pt x="180" y="211"/>
                </a:cubicBezTo>
                <a:close/>
                <a:moveTo>
                  <a:pt x="339" y="203"/>
                </a:moveTo>
                <a:cubicBezTo>
                  <a:pt x="363" y="215"/>
                  <a:pt x="363" y="215"/>
                  <a:pt x="363" y="215"/>
                </a:cubicBezTo>
                <a:cubicBezTo>
                  <a:pt x="377" y="194"/>
                  <a:pt x="377" y="194"/>
                  <a:pt x="377" y="194"/>
                </a:cubicBezTo>
                <a:cubicBezTo>
                  <a:pt x="357" y="177"/>
                  <a:pt x="357" y="177"/>
                  <a:pt x="357" y="177"/>
                </a:cubicBezTo>
                <a:cubicBezTo>
                  <a:pt x="360" y="169"/>
                  <a:pt x="363" y="161"/>
                  <a:pt x="364" y="154"/>
                </a:cubicBezTo>
                <a:cubicBezTo>
                  <a:pt x="391" y="152"/>
                  <a:pt x="391" y="152"/>
                  <a:pt x="391" y="152"/>
                </a:cubicBezTo>
                <a:cubicBezTo>
                  <a:pt x="392" y="127"/>
                  <a:pt x="392" y="127"/>
                  <a:pt x="392" y="127"/>
                </a:cubicBezTo>
                <a:cubicBezTo>
                  <a:pt x="366" y="122"/>
                  <a:pt x="366" y="122"/>
                  <a:pt x="366" y="122"/>
                </a:cubicBezTo>
                <a:cubicBezTo>
                  <a:pt x="365" y="114"/>
                  <a:pt x="364" y="106"/>
                  <a:pt x="361" y="99"/>
                </a:cubicBezTo>
                <a:cubicBezTo>
                  <a:pt x="383" y="84"/>
                  <a:pt x="383" y="84"/>
                  <a:pt x="383" y="84"/>
                </a:cubicBezTo>
                <a:cubicBezTo>
                  <a:pt x="372" y="62"/>
                  <a:pt x="372" y="62"/>
                  <a:pt x="372" y="62"/>
                </a:cubicBezTo>
                <a:cubicBezTo>
                  <a:pt x="347" y="71"/>
                  <a:pt x="347" y="71"/>
                  <a:pt x="347" y="71"/>
                </a:cubicBezTo>
                <a:cubicBezTo>
                  <a:pt x="342" y="64"/>
                  <a:pt x="337" y="58"/>
                  <a:pt x="331" y="53"/>
                </a:cubicBezTo>
                <a:cubicBezTo>
                  <a:pt x="342" y="28"/>
                  <a:pt x="342" y="28"/>
                  <a:pt x="342" y="28"/>
                </a:cubicBezTo>
                <a:cubicBezTo>
                  <a:pt x="322" y="15"/>
                  <a:pt x="322" y="15"/>
                  <a:pt x="322" y="15"/>
                </a:cubicBezTo>
                <a:cubicBezTo>
                  <a:pt x="305" y="35"/>
                  <a:pt x="305" y="35"/>
                  <a:pt x="305" y="35"/>
                </a:cubicBezTo>
                <a:cubicBezTo>
                  <a:pt x="297" y="32"/>
                  <a:pt x="289" y="29"/>
                  <a:pt x="281" y="28"/>
                </a:cubicBezTo>
                <a:cubicBezTo>
                  <a:pt x="280" y="1"/>
                  <a:pt x="280" y="1"/>
                  <a:pt x="280" y="1"/>
                </a:cubicBezTo>
                <a:cubicBezTo>
                  <a:pt x="255" y="0"/>
                  <a:pt x="255" y="0"/>
                  <a:pt x="255" y="0"/>
                </a:cubicBezTo>
                <a:cubicBezTo>
                  <a:pt x="250" y="26"/>
                  <a:pt x="250" y="26"/>
                  <a:pt x="250" y="26"/>
                </a:cubicBezTo>
                <a:cubicBezTo>
                  <a:pt x="242" y="27"/>
                  <a:pt x="234" y="28"/>
                  <a:pt x="226" y="31"/>
                </a:cubicBezTo>
                <a:cubicBezTo>
                  <a:pt x="212" y="9"/>
                  <a:pt x="212" y="9"/>
                  <a:pt x="212" y="9"/>
                </a:cubicBezTo>
                <a:cubicBezTo>
                  <a:pt x="190" y="20"/>
                  <a:pt x="190" y="20"/>
                  <a:pt x="190" y="20"/>
                </a:cubicBezTo>
                <a:cubicBezTo>
                  <a:pt x="199" y="45"/>
                  <a:pt x="199" y="45"/>
                  <a:pt x="199" y="45"/>
                </a:cubicBezTo>
                <a:cubicBezTo>
                  <a:pt x="192" y="50"/>
                  <a:pt x="186" y="55"/>
                  <a:pt x="180" y="61"/>
                </a:cubicBezTo>
                <a:cubicBezTo>
                  <a:pt x="156" y="49"/>
                  <a:pt x="156" y="49"/>
                  <a:pt x="156" y="49"/>
                </a:cubicBezTo>
                <a:cubicBezTo>
                  <a:pt x="143" y="70"/>
                  <a:pt x="143" y="70"/>
                  <a:pt x="143" y="70"/>
                </a:cubicBezTo>
                <a:cubicBezTo>
                  <a:pt x="163" y="87"/>
                  <a:pt x="163" y="87"/>
                  <a:pt x="163" y="87"/>
                </a:cubicBezTo>
                <a:cubicBezTo>
                  <a:pt x="160" y="95"/>
                  <a:pt x="157" y="103"/>
                  <a:pt x="156" y="110"/>
                </a:cubicBezTo>
                <a:cubicBezTo>
                  <a:pt x="129" y="112"/>
                  <a:pt x="129" y="112"/>
                  <a:pt x="129" y="112"/>
                </a:cubicBezTo>
                <a:cubicBezTo>
                  <a:pt x="128" y="137"/>
                  <a:pt x="128" y="137"/>
                  <a:pt x="128" y="137"/>
                </a:cubicBezTo>
                <a:cubicBezTo>
                  <a:pt x="154" y="142"/>
                  <a:pt x="154" y="142"/>
                  <a:pt x="154" y="142"/>
                </a:cubicBezTo>
                <a:cubicBezTo>
                  <a:pt x="155" y="150"/>
                  <a:pt x="156" y="158"/>
                  <a:pt x="159" y="165"/>
                </a:cubicBezTo>
                <a:cubicBezTo>
                  <a:pt x="137" y="180"/>
                  <a:pt x="137" y="180"/>
                  <a:pt x="137" y="180"/>
                </a:cubicBezTo>
                <a:cubicBezTo>
                  <a:pt x="148" y="202"/>
                  <a:pt x="148" y="202"/>
                  <a:pt x="148" y="202"/>
                </a:cubicBezTo>
                <a:cubicBezTo>
                  <a:pt x="173" y="193"/>
                  <a:pt x="173" y="193"/>
                  <a:pt x="173" y="193"/>
                </a:cubicBezTo>
                <a:cubicBezTo>
                  <a:pt x="178" y="200"/>
                  <a:pt x="183" y="206"/>
                  <a:pt x="189" y="211"/>
                </a:cubicBezTo>
                <a:cubicBezTo>
                  <a:pt x="177" y="236"/>
                  <a:pt x="177" y="236"/>
                  <a:pt x="177" y="236"/>
                </a:cubicBezTo>
                <a:cubicBezTo>
                  <a:pt x="198" y="249"/>
                  <a:pt x="198" y="249"/>
                  <a:pt x="198" y="249"/>
                </a:cubicBezTo>
                <a:cubicBezTo>
                  <a:pt x="215" y="229"/>
                  <a:pt x="215" y="229"/>
                  <a:pt x="215" y="229"/>
                </a:cubicBezTo>
                <a:cubicBezTo>
                  <a:pt x="223" y="232"/>
                  <a:pt x="231" y="235"/>
                  <a:pt x="238" y="236"/>
                </a:cubicBezTo>
                <a:cubicBezTo>
                  <a:pt x="240" y="263"/>
                  <a:pt x="240" y="263"/>
                  <a:pt x="240" y="263"/>
                </a:cubicBezTo>
                <a:cubicBezTo>
                  <a:pt x="265" y="264"/>
                  <a:pt x="265" y="264"/>
                  <a:pt x="265" y="264"/>
                </a:cubicBezTo>
                <a:cubicBezTo>
                  <a:pt x="270" y="238"/>
                  <a:pt x="270" y="238"/>
                  <a:pt x="270" y="238"/>
                </a:cubicBezTo>
                <a:cubicBezTo>
                  <a:pt x="278" y="237"/>
                  <a:pt x="286" y="236"/>
                  <a:pt x="293" y="233"/>
                </a:cubicBezTo>
                <a:cubicBezTo>
                  <a:pt x="308" y="255"/>
                  <a:pt x="308" y="255"/>
                  <a:pt x="308" y="255"/>
                </a:cubicBezTo>
                <a:cubicBezTo>
                  <a:pt x="330" y="244"/>
                  <a:pt x="330" y="244"/>
                  <a:pt x="330" y="244"/>
                </a:cubicBezTo>
                <a:cubicBezTo>
                  <a:pt x="321" y="219"/>
                  <a:pt x="321" y="219"/>
                  <a:pt x="321" y="219"/>
                </a:cubicBezTo>
                <a:cubicBezTo>
                  <a:pt x="328" y="214"/>
                  <a:pt x="334" y="209"/>
                  <a:pt x="339" y="203"/>
                </a:cubicBezTo>
                <a:close/>
                <a:moveTo>
                  <a:pt x="287" y="150"/>
                </a:moveTo>
                <a:cubicBezTo>
                  <a:pt x="277" y="165"/>
                  <a:pt x="257" y="169"/>
                  <a:pt x="242" y="159"/>
                </a:cubicBezTo>
                <a:cubicBezTo>
                  <a:pt x="227" y="150"/>
                  <a:pt x="222" y="129"/>
                  <a:pt x="232" y="114"/>
                </a:cubicBezTo>
                <a:cubicBezTo>
                  <a:pt x="242" y="99"/>
                  <a:pt x="263" y="95"/>
                  <a:pt x="278" y="104"/>
                </a:cubicBezTo>
                <a:cubicBezTo>
                  <a:pt x="293" y="114"/>
                  <a:pt x="297" y="135"/>
                  <a:pt x="287" y="150"/>
                </a:cubicBezTo>
                <a:close/>
              </a:path>
            </a:pathLst>
          </a:custGeom>
          <a:solidFill>
            <a:schemeClr val="accent2"/>
          </a:solidFill>
          <a:ln w="6350">
            <a:noFill/>
          </a:ln>
        </p:spPr>
        <p:txBody>
          <a:bodyPr vert="horz" wrap="square" lIns="91440" tIns="45720" rIns="91440" bIns="45720" numCol="1" anchor="t" anchorCtr="0" compatLnSpc="1">
            <a:prstTxWarp prst="textNoShape">
              <a:avLst/>
            </a:prstTxWarp>
          </a:bodyPr>
          <a:lstStyle/>
          <a:p>
            <a:endParaRPr lang="en-US" dirty="0"/>
          </a:p>
        </p:txBody>
      </p:sp>
      <p:sp>
        <p:nvSpPr>
          <p:cNvPr id="1027" name="Freeform 18"/>
          <p:cNvSpPr>
            <a:spLocks noEditPoints="1"/>
          </p:cNvSpPr>
          <p:nvPr/>
        </p:nvSpPr>
        <p:spPr bwMode="auto">
          <a:xfrm>
            <a:off x="6872288" y="1169353"/>
            <a:ext cx="827088" cy="936625"/>
          </a:xfrm>
          <a:custGeom>
            <a:avLst/>
            <a:gdLst>
              <a:gd name="T0" fmla="*/ 196 w 466"/>
              <a:gd name="T1" fmla="*/ 371 h 528"/>
              <a:gd name="T2" fmla="*/ 154 w 466"/>
              <a:gd name="T3" fmla="*/ 329 h 528"/>
              <a:gd name="T4" fmla="*/ 86 w 466"/>
              <a:gd name="T5" fmla="*/ 344 h 528"/>
              <a:gd name="T6" fmla="*/ 58 w 466"/>
              <a:gd name="T7" fmla="*/ 356 h 528"/>
              <a:gd name="T8" fmla="*/ 0 w 466"/>
              <a:gd name="T9" fmla="*/ 393 h 528"/>
              <a:gd name="T10" fmla="*/ 0 w 466"/>
              <a:gd name="T11" fmla="*/ 453 h 528"/>
              <a:gd name="T12" fmla="*/ 58 w 466"/>
              <a:gd name="T13" fmla="*/ 490 h 528"/>
              <a:gd name="T14" fmla="*/ 86 w 466"/>
              <a:gd name="T15" fmla="*/ 502 h 528"/>
              <a:gd name="T16" fmla="*/ 154 w 466"/>
              <a:gd name="T17" fmla="*/ 517 h 528"/>
              <a:gd name="T18" fmla="*/ 196 w 466"/>
              <a:gd name="T19" fmla="*/ 475 h 528"/>
              <a:gd name="T20" fmla="*/ 181 w 466"/>
              <a:gd name="T21" fmla="*/ 407 h 528"/>
              <a:gd name="T22" fmla="*/ 90 w 466"/>
              <a:gd name="T23" fmla="*/ 393 h 528"/>
              <a:gd name="T24" fmla="*/ 181 w 466"/>
              <a:gd name="T25" fmla="*/ 67 h 528"/>
              <a:gd name="T26" fmla="*/ 161 w 466"/>
              <a:gd name="T27" fmla="*/ 26 h 528"/>
              <a:gd name="T28" fmla="*/ 85 w 466"/>
              <a:gd name="T29" fmla="*/ 158 h 528"/>
              <a:gd name="T30" fmla="*/ 109 w 466"/>
              <a:gd name="T31" fmla="*/ 162 h 528"/>
              <a:gd name="T32" fmla="*/ 87 w 466"/>
              <a:gd name="T33" fmla="*/ 317 h 528"/>
              <a:gd name="T34" fmla="*/ 145 w 466"/>
              <a:gd name="T35" fmla="*/ 261 h 528"/>
              <a:gd name="T36" fmla="*/ 148 w 466"/>
              <a:gd name="T37" fmla="*/ 204 h 528"/>
              <a:gd name="T38" fmla="*/ 242 w 466"/>
              <a:gd name="T39" fmla="*/ 274 h 528"/>
              <a:gd name="T40" fmla="*/ 236 w 466"/>
              <a:gd name="T41" fmla="*/ 193 h 528"/>
              <a:gd name="T42" fmla="*/ 182 w 466"/>
              <a:gd name="T43" fmla="*/ 171 h 528"/>
              <a:gd name="T44" fmla="*/ 233 w 466"/>
              <a:gd name="T45" fmla="*/ 169 h 528"/>
              <a:gd name="T46" fmla="*/ 277 w 466"/>
              <a:gd name="T47" fmla="*/ 124 h 528"/>
              <a:gd name="T48" fmla="*/ 205 w 466"/>
              <a:gd name="T49" fmla="*/ 86 h 528"/>
              <a:gd name="T50" fmla="*/ 148 w 466"/>
              <a:gd name="T51" fmla="*/ 67 h 528"/>
              <a:gd name="T52" fmla="*/ 80 w 466"/>
              <a:gd name="T53" fmla="*/ 88 h 528"/>
              <a:gd name="T54" fmla="*/ 67 w 466"/>
              <a:gd name="T55" fmla="*/ 167 h 528"/>
              <a:gd name="T56" fmla="*/ 460 w 466"/>
              <a:gd name="T57" fmla="*/ 339 h 528"/>
              <a:gd name="T58" fmla="*/ 436 w 466"/>
              <a:gd name="T59" fmla="*/ 298 h 528"/>
              <a:gd name="T60" fmla="*/ 372 w 466"/>
              <a:gd name="T61" fmla="*/ 283 h 528"/>
              <a:gd name="T62" fmla="*/ 340 w 466"/>
              <a:gd name="T63" fmla="*/ 274 h 528"/>
              <a:gd name="T64" fmla="*/ 277 w 466"/>
              <a:gd name="T65" fmla="*/ 254 h 528"/>
              <a:gd name="T66" fmla="*/ 236 w 466"/>
              <a:gd name="T67" fmla="*/ 278 h 528"/>
              <a:gd name="T68" fmla="*/ 221 w 466"/>
              <a:gd name="T69" fmla="*/ 342 h 528"/>
              <a:gd name="T70" fmla="*/ 212 w 466"/>
              <a:gd name="T71" fmla="*/ 374 h 528"/>
              <a:gd name="T72" fmla="*/ 192 w 466"/>
              <a:gd name="T73" fmla="*/ 436 h 528"/>
              <a:gd name="T74" fmla="*/ 216 w 466"/>
              <a:gd name="T75" fmla="*/ 478 h 528"/>
              <a:gd name="T76" fmla="*/ 280 w 466"/>
              <a:gd name="T77" fmla="*/ 492 h 528"/>
              <a:gd name="T78" fmla="*/ 312 w 466"/>
              <a:gd name="T79" fmla="*/ 501 h 528"/>
              <a:gd name="T80" fmla="*/ 374 w 466"/>
              <a:gd name="T81" fmla="*/ 522 h 528"/>
              <a:gd name="T82" fmla="*/ 416 w 466"/>
              <a:gd name="T83" fmla="*/ 498 h 528"/>
              <a:gd name="T84" fmla="*/ 430 w 466"/>
              <a:gd name="T85" fmla="*/ 434 h 528"/>
              <a:gd name="T86" fmla="*/ 439 w 466"/>
              <a:gd name="T87" fmla="*/ 401 h 528"/>
              <a:gd name="T88" fmla="*/ 316 w 466"/>
              <a:gd name="T89" fmla="*/ 422 h 528"/>
              <a:gd name="T90" fmla="*/ 360 w 466"/>
              <a:gd name="T91" fmla="*/ 397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6" h="528">
                <a:moveTo>
                  <a:pt x="181" y="407"/>
                </a:moveTo>
                <a:cubicBezTo>
                  <a:pt x="205" y="393"/>
                  <a:pt x="205" y="393"/>
                  <a:pt x="205" y="393"/>
                </a:cubicBezTo>
                <a:cubicBezTo>
                  <a:pt x="196" y="371"/>
                  <a:pt x="196" y="371"/>
                  <a:pt x="196" y="371"/>
                </a:cubicBezTo>
                <a:cubicBezTo>
                  <a:pt x="170" y="379"/>
                  <a:pt x="170" y="379"/>
                  <a:pt x="170" y="379"/>
                </a:cubicBezTo>
                <a:cubicBezTo>
                  <a:pt x="164" y="369"/>
                  <a:pt x="156" y="362"/>
                  <a:pt x="147" y="356"/>
                </a:cubicBezTo>
                <a:cubicBezTo>
                  <a:pt x="154" y="329"/>
                  <a:pt x="154" y="329"/>
                  <a:pt x="154" y="329"/>
                </a:cubicBezTo>
                <a:cubicBezTo>
                  <a:pt x="132" y="320"/>
                  <a:pt x="132" y="320"/>
                  <a:pt x="132" y="320"/>
                </a:cubicBezTo>
                <a:cubicBezTo>
                  <a:pt x="119" y="344"/>
                  <a:pt x="119" y="344"/>
                  <a:pt x="119" y="344"/>
                </a:cubicBezTo>
                <a:cubicBezTo>
                  <a:pt x="108" y="342"/>
                  <a:pt x="97" y="342"/>
                  <a:pt x="86" y="344"/>
                </a:cubicBezTo>
                <a:cubicBezTo>
                  <a:pt x="73" y="320"/>
                  <a:pt x="73" y="320"/>
                  <a:pt x="73" y="320"/>
                </a:cubicBezTo>
                <a:cubicBezTo>
                  <a:pt x="51" y="329"/>
                  <a:pt x="51" y="329"/>
                  <a:pt x="51" y="329"/>
                </a:cubicBezTo>
                <a:cubicBezTo>
                  <a:pt x="58" y="356"/>
                  <a:pt x="58" y="356"/>
                  <a:pt x="58" y="356"/>
                </a:cubicBezTo>
                <a:cubicBezTo>
                  <a:pt x="49" y="362"/>
                  <a:pt x="41" y="370"/>
                  <a:pt x="35" y="379"/>
                </a:cubicBezTo>
                <a:cubicBezTo>
                  <a:pt x="9" y="371"/>
                  <a:pt x="9" y="371"/>
                  <a:pt x="9" y="371"/>
                </a:cubicBezTo>
                <a:cubicBezTo>
                  <a:pt x="0" y="393"/>
                  <a:pt x="0" y="393"/>
                  <a:pt x="0" y="393"/>
                </a:cubicBezTo>
                <a:cubicBezTo>
                  <a:pt x="24" y="407"/>
                  <a:pt x="24" y="407"/>
                  <a:pt x="24" y="407"/>
                </a:cubicBezTo>
                <a:cubicBezTo>
                  <a:pt x="21" y="417"/>
                  <a:pt x="21" y="428"/>
                  <a:pt x="24" y="439"/>
                </a:cubicBezTo>
                <a:cubicBezTo>
                  <a:pt x="0" y="453"/>
                  <a:pt x="0" y="453"/>
                  <a:pt x="0" y="453"/>
                </a:cubicBezTo>
                <a:cubicBezTo>
                  <a:pt x="9" y="475"/>
                  <a:pt x="9" y="475"/>
                  <a:pt x="9" y="475"/>
                </a:cubicBezTo>
                <a:cubicBezTo>
                  <a:pt x="35" y="467"/>
                  <a:pt x="35" y="467"/>
                  <a:pt x="35" y="467"/>
                </a:cubicBezTo>
                <a:cubicBezTo>
                  <a:pt x="41" y="477"/>
                  <a:pt x="49" y="484"/>
                  <a:pt x="58" y="490"/>
                </a:cubicBezTo>
                <a:cubicBezTo>
                  <a:pt x="51" y="517"/>
                  <a:pt x="51" y="517"/>
                  <a:pt x="51" y="517"/>
                </a:cubicBezTo>
                <a:cubicBezTo>
                  <a:pt x="73" y="526"/>
                  <a:pt x="73" y="526"/>
                  <a:pt x="73" y="526"/>
                </a:cubicBezTo>
                <a:cubicBezTo>
                  <a:pt x="86" y="502"/>
                  <a:pt x="86" y="502"/>
                  <a:pt x="86" y="502"/>
                </a:cubicBezTo>
                <a:cubicBezTo>
                  <a:pt x="97" y="504"/>
                  <a:pt x="108" y="504"/>
                  <a:pt x="119" y="502"/>
                </a:cubicBezTo>
                <a:cubicBezTo>
                  <a:pt x="132" y="526"/>
                  <a:pt x="132" y="526"/>
                  <a:pt x="132" y="526"/>
                </a:cubicBezTo>
                <a:cubicBezTo>
                  <a:pt x="154" y="517"/>
                  <a:pt x="154" y="517"/>
                  <a:pt x="154" y="517"/>
                </a:cubicBezTo>
                <a:cubicBezTo>
                  <a:pt x="147" y="490"/>
                  <a:pt x="147" y="490"/>
                  <a:pt x="147" y="490"/>
                </a:cubicBezTo>
                <a:cubicBezTo>
                  <a:pt x="156" y="484"/>
                  <a:pt x="164" y="476"/>
                  <a:pt x="170" y="467"/>
                </a:cubicBezTo>
                <a:cubicBezTo>
                  <a:pt x="196" y="475"/>
                  <a:pt x="196" y="475"/>
                  <a:pt x="196" y="475"/>
                </a:cubicBezTo>
                <a:cubicBezTo>
                  <a:pt x="205" y="453"/>
                  <a:pt x="205" y="453"/>
                  <a:pt x="205" y="453"/>
                </a:cubicBezTo>
                <a:cubicBezTo>
                  <a:pt x="181" y="439"/>
                  <a:pt x="181" y="439"/>
                  <a:pt x="181" y="439"/>
                </a:cubicBezTo>
                <a:cubicBezTo>
                  <a:pt x="184" y="429"/>
                  <a:pt x="184" y="418"/>
                  <a:pt x="181" y="407"/>
                </a:cubicBezTo>
                <a:close/>
                <a:moveTo>
                  <a:pt x="115" y="453"/>
                </a:moveTo>
                <a:cubicBezTo>
                  <a:pt x="98" y="460"/>
                  <a:pt x="79" y="452"/>
                  <a:pt x="73" y="435"/>
                </a:cubicBezTo>
                <a:cubicBezTo>
                  <a:pt x="66" y="419"/>
                  <a:pt x="74" y="400"/>
                  <a:pt x="90" y="393"/>
                </a:cubicBezTo>
                <a:cubicBezTo>
                  <a:pt x="107" y="386"/>
                  <a:pt x="126" y="394"/>
                  <a:pt x="133" y="411"/>
                </a:cubicBezTo>
                <a:cubicBezTo>
                  <a:pt x="139" y="427"/>
                  <a:pt x="131" y="446"/>
                  <a:pt x="115" y="453"/>
                </a:cubicBezTo>
                <a:close/>
                <a:moveTo>
                  <a:pt x="181" y="67"/>
                </a:moveTo>
                <a:cubicBezTo>
                  <a:pt x="197" y="73"/>
                  <a:pt x="216" y="64"/>
                  <a:pt x="222" y="47"/>
                </a:cubicBezTo>
                <a:cubicBezTo>
                  <a:pt x="227" y="30"/>
                  <a:pt x="218" y="12"/>
                  <a:pt x="202" y="6"/>
                </a:cubicBezTo>
                <a:cubicBezTo>
                  <a:pt x="185" y="0"/>
                  <a:pt x="166" y="9"/>
                  <a:pt x="161" y="26"/>
                </a:cubicBezTo>
                <a:cubicBezTo>
                  <a:pt x="155" y="43"/>
                  <a:pt x="164" y="61"/>
                  <a:pt x="181" y="67"/>
                </a:cubicBezTo>
                <a:close/>
                <a:moveTo>
                  <a:pt x="67" y="167"/>
                </a:moveTo>
                <a:cubicBezTo>
                  <a:pt x="74" y="169"/>
                  <a:pt x="82" y="165"/>
                  <a:pt x="85" y="158"/>
                </a:cubicBezTo>
                <a:cubicBezTo>
                  <a:pt x="99" y="115"/>
                  <a:pt x="99" y="115"/>
                  <a:pt x="99" y="115"/>
                </a:cubicBezTo>
                <a:cubicBezTo>
                  <a:pt x="127" y="105"/>
                  <a:pt x="127" y="105"/>
                  <a:pt x="127" y="105"/>
                </a:cubicBezTo>
                <a:cubicBezTo>
                  <a:pt x="109" y="162"/>
                  <a:pt x="109" y="162"/>
                  <a:pt x="109" y="162"/>
                </a:cubicBezTo>
                <a:cubicBezTo>
                  <a:pt x="107" y="168"/>
                  <a:pt x="106" y="180"/>
                  <a:pt x="106" y="187"/>
                </a:cubicBezTo>
                <a:cubicBezTo>
                  <a:pt x="111" y="252"/>
                  <a:pt x="111" y="252"/>
                  <a:pt x="111" y="252"/>
                </a:cubicBezTo>
                <a:cubicBezTo>
                  <a:pt x="87" y="317"/>
                  <a:pt x="87" y="317"/>
                  <a:pt x="87" y="317"/>
                </a:cubicBezTo>
                <a:cubicBezTo>
                  <a:pt x="85" y="325"/>
                  <a:pt x="88" y="334"/>
                  <a:pt x="96" y="337"/>
                </a:cubicBezTo>
                <a:cubicBezTo>
                  <a:pt x="104" y="340"/>
                  <a:pt x="113" y="337"/>
                  <a:pt x="117" y="329"/>
                </a:cubicBezTo>
                <a:cubicBezTo>
                  <a:pt x="145" y="261"/>
                  <a:pt x="145" y="261"/>
                  <a:pt x="145" y="261"/>
                </a:cubicBezTo>
                <a:cubicBezTo>
                  <a:pt x="145" y="260"/>
                  <a:pt x="146" y="258"/>
                  <a:pt x="146" y="256"/>
                </a:cubicBezTo>
                <a:cubicBezTo>
                  <a:pt x="146" y="255"/>
                  <a:pt x="146" y="255"/>
                  <a:pt x="146" y="255"/>
                </a:cubicBezTo>
                <a:cubicBezTo>
                  <a:pt x="148" y="204"/>
                  <a:pt x="148" y="204"/>
                  <a:pt x="148" y="204"/>
                </a:cubicBezTo>
                <a:cubicBezTo>
                  <a:pt x="149" y="204"/>
                  <a:pt x="150" y="205"/>
                  <a:pt x="151" y="205"/>
                </a:cubicBezTo>
                <a:cubicBezTo>
                  <a:pt x="209" y="217"/>
                  <a:pt x="209" y="217"/>
                  <a:pt x="209" y="217"/>
                </a:cubicBezTo>
                <a:cubicBezTo>
                  <a:pt x="242" y="274"/>
                  <a:pt x="242" y="274"/>
                  <a:pt x="242" y="274"/>
                </a:cubicBezTo>
                <a:cubicBezTo>
                  <a:pt x="246" y="282"/>
                  <a:pt x="256" y="284"/>
                  <a:pt x="263" y="281"/>
                </a:cubicBezTo>
                <a:cubicBezTo>
                  <a:pt x="271" y="277"/>
                  <a:pt x="274" y="267"/>
                  <a:pt x="270" y="259"/>
                </a:cubicBezTo>
                <a:cubicBezTo>
                  <a:pt x="236" y="193"/>
                  <a:pt x="236" y="193"/>
                  <a:pt x="236" y="193"/>
                </a:cubicBezTo>
                <a:cubicBezTo>
                  <a:pt x="234" y="189"/>
                  <a:pt x="230" y="186"/>
                  <a:pt x="225" y="185"/>
                </a:cubicBezTo>
                <a:cubicBezTo>
                  <a:pt x="224" y="185"/>
                  <a:pt x="224" y="185"/>
                  <a:pt x="224" y="185"/>
                </a:cubicBezTo>
                <a:cubicBezTo>
                  <a:pt x="182" y="171"/>
                  <a:pt x="182" y="171"/>
                  <a:pt x="182" y="171"/>
                </a:cubicBezTo>
                <a:cubicBezTo>
                  <a:pt x="198" y="132"/>
                  <a:pt x="198" y="132"/>
                  <a:pt x="198" y="132"/>
                </a:cubicBezTo>
                <a:cubicBezTo>
                  <a:pt x="214" y="161"/>
                  <a:pt x="214" y="161"/>
                  <a:pt x="214" y="161"/>
                </a:cubicBezTo>
                <a:cubicBezTo>
                  <a:pt x="217" y="168"/>
                  <a:pt x="225" y="172"/>
                  <a:pt x="233" y="169"/>
                </a:cubicBezTo>
                <a:cubicBezTo>
                  <a:pt x="286" y="150"/>
                  <a:pt x="286" y="150"/>
                  <a:pt x="286" y="150"/>
                </a:cubicBezTo>
                <a:cubicBezTo>
                  <a:pt x="292" y="148"/>
                  <a:pt x="296" y="140"/>
                  <a:pt x="294" y="133"/>
                </a:cubicBezTo>
                <a:cubicBezTo>
                  <a:pt x="292" y="126"/>
                  <a:pt x="284" y="121"/>
                  <a:pt x="277" y="124"/>
                </a:cubicBezTo>
                <a:cubicBezTo>
                  <a:pt x="237" y="135"/>
                  <a:pt x="237" y="135"/>
                  <a:pt x="237" y="135"/>
                </a:cubicBezTo>
                <a:cubicBezTo>
                  <a:pt x="217" y="100"/>
                  <a:pt x="217" y="100"/>
                  <a:pt x="217" y="100"/>
                </a:cubicBezTo>
                <a:cubicBezTo>
                  <a:pt x="214" y="94"/>
                  <a:pt x="209" y="89"/>
                  <a:pt x="205" y="86"/>
                </a:cubicBezTo>
                <a:cubicBezTo>
                  <a:pt x="204" y="85"/>
                  <a:pt x="202" y="84"/>
                  <a:pt x="200" y="83"/>
                </a:cubicBezTo>
                <a:cubicBezTo>
                  <a:pt x="155" y="68"/>
                  <a:pt x="155" y="68"/>
                  <a:pt x="155" y="68"/>
                </a:cubicBezTo>
                <a:cubicBezTo>
                  <a:pt x="148" y="67"/>
                  <a:pt x="148" y="67"/>
                  <a:pt x="148" y="67"/>
                </a:cubicBezTo>
                <a:cubicBezTo>
                  <a:pt x="140" y="66"/>
                  <a:pt x="130" y="70"/>
                  <a:pt x="125" y="71"/>
                </a:cubicBezTo>
                <a:cubicBezTo>
                  <a:pt x="80" y="87"/>
                  <a:pt x="80" y="87"/>
                  <a:pt x="80" y="87"/>
                </a:cubicBezTo>
                <a:cubicBezTo>
                  <a:pt x="80" y="88"/>
                  <a:pt x="80" y="88"/>
                  <a:pt x="80" y="88"/>
                </a:cubicBezTo>
                <a:cubicBezTo>
                  <a:pt x="76" y="89"/>
                  <a:pt x="74" y="93"/>
                  <a:pt x="73" y="97"/>
                </a:cubicBezTo>
                <a:cubicBezTo>
                  <a:pt x="58" y="150"/>
                  <a:pt x="58" y="150"/>
                  <a:pt x="58" y="150"/>
                </a:cubicBezTo>
                <a:cubicBezTo>
                  <a:pt x="56" y="157"/>
                  <a:pt x="60" y="164"/>
                  <a:pt x="67" y="167"/>
                </a:cubicBezTo>
                <a:close/>
                <a:moveTo>
                  <a:pt x="440" y="375"/>
                </a:moveTo>
                <a:cubicBezTo>
                  <a:pt x="466" y="365"/>
                  <a:pt x="466" y="365"/>
                  <a:pt x="466" y="365"/>
                </a:cubicBezTo>
                <a:cubicBezTo>
                  <a:pt x="460" y="339"/>
                  <a:pt x="460" y="339"/>
                  <a:pt x="460" y="339"/>
                </a:cubicBezTo>
                <a:cubicBezTo>
                  <a:pt x="431" y="343"/>
                  <a:pt x="431" y="343"/>
                  <a:pt x="431" y="343"/>
                </a:cubicBezTo>
                <a:cubicBezTo>
                  <a:pt x="428" y="335"/>
                  <a:pt x="423" y="327"/>
                  <a:pt x="418" y="320"/>
                </a:cubicBezTo>
                <a:cubicBezTo>
                  <a:pt x="436" y="298"/>
                  <a:pt x="436" y="298"/>
                  <a:pt x="436" y="298"/>
                </a:cubicBezTo>
                <a:cubicBezTo>
                  <a:pt x="417" y="279"/>
                  <a:pt x="417" y="279"/>
                  <a:pt x="417" y="279"/>
                </a:cubicBezTo>
                <a:cubicBezTo>
                  <a:pt x="395" y="296"/>
                  <a:pt x="395" y="296"/>
                  <a:pt x="395" y="296"/>
                </a:cubicBezTo>
                <a:cubicBezTo>
                  <a:pt x="388" y="291"/>
                  <a:pt x="380" y="287"/>
                  <a:pt x="372" y="283"/>
                </a:cubicBezTo>
                <a:cubicBezTo>
                  <a:pt x="376" y="255"/>
                  <a:pt x="376" y="255"/>
                  <a:pt x="376" y="255"/>
                </a:cubicBezTo>
                <a:cubicBezTo>
                  <a:pt x="351" y="248"/>
                  <a:pt x="351" y="248"/>
                  <a:pt x="351" y="248"/>
                </a:cubicBezTo>
                <a:cubicBezTo>
                  <a:pt x="340" y="274"/>
                  <a:pt x="340" y="274"/>
                  <a:pt x="340" y="274"/>
                </a:cubicBezTo>
                <a:cubicBezTo>
                  <a:pt x="331" y="273"/>
                  <a:pt x="322" y="273"/>
                  <a:pt x="313" y="274"/>
                </a:cubicBezTo>
                <a:cubicBezTo>
                  <a:pt x="303" y="247"/>
                  <a:pt x="303" y="247"/>
                  <a:pt x="303" y="247"/>
                </a:cubicBezTo>
                <a:cubicBezTo>
                  <a:pt x="277" y="254"/>
                  <a:pt x="277" y="254"/>
                  <a:pt x="277" y="254"/>
                </a:cubicBezTo>
                <a:cubicBezTo>
                  <a:pt x="281" y="282"/>
                  <a:pt x="281" y="282"/>
                  <a:pt x="281" y="282"/>
                </a:cubicBezTo>
                <a:cubicBezTo>
                  <a:pt x="273" y="286"/>
                  <a:pt x="265" y="290"/>
                  <a:pt x="258" y="295"/>
                </a:cubicBezTo>
                <a:cubicBezTo>
                  <a:pt x="236" y="278"/>
                  <a:pt x="236" y="278"/>
                  <a:pt x="236" y="278"/>
                </a:cubicBezTo>
                <a:cubicBezTo>
                  <a:pt x="217" y="296"/>
                  <a:pt x="217" y="296"/>
                  <a:pt x="217" y="296"/>
                </a:cubicBezTo>
                <a:cubicBezTo>
                  <a:pt x="234" y="319"/>
                  <a:pt x="234" y="319"/>
                  <a:pt x="234" y="319"/>
                </a:cubicBezTo>
                <a:cubicBezTo>
                  <a:pt x="229" y="326"/>
                  <a:pt x="225" y="334"/>
                  <a:pt x="221" y="342"/>
                </a:cubicBezTo>
                <a:cubicBezTo>
                  <a:pt x="193" y="338"/>
                  <a:pt x="193" y="338"/>
                  <a:pt x="193" y="338"/>
                </a:cubicBezTo>
                <a:cubicBezTo>
                  <a:pt x="186" y="363"/>
                  <a:pt x="186" y="363"/>
                  <a:pt x="186" y="363"/>
                </a:cubicBezTo>
                <a:cubicBezTo>
                  <a:pt x="212" y="374"/>
                  <a:pt x="212" y="374"/>
                  <a:pt x="212" y="374"/>
                </a:cubicBezTo>
                <a:cubicBezTo>
                  <a:pt x="211" y="383"/>
                  <a:pt x="211" y="392"/>
                  <a:pt x="212" y="400"/>
                </a:cubicBezTo>
                <a:cubicBezTo>
                  <a:pt x="185" y="411"/>
                  <a:pt x="185" y="411"/>
                  <a:pt x="185" y="411"/>
                </a:cubicBezTo>
                <a:cubicBezTo>
                  <a:pt x="192" y="436"/>
                  <a:pt x="192" y="436"/>
                  <a:pt x="192" y="436"/>
                </a:cubicBezTo>
                <a:cubicBezTo>
                  <a:pt x="221" y="433"/>
                  <a:pt x="221" y="433"/>
                  <a:pt x="221" y="433"/>
                </a:cubicBezTo>
                <a:cubicBezTo>
                  <a:pt x="224" y="441"/>
                  <a:pt x="228" y="448"/>
                  <a:pt x="233" y="455"/>
                </a:cubicBezTo>
                <a:cubicBezTo>
                  <a:pt x="216" y="478"/>
                  <a:pt x="216" y="478"/>
                  <a:pt x="216" y="478"/>
                </a:cubicBezTo>
                <a:cubicBezTo>
                  <a:pt x="234" y="497"/>
                  <a:pt x="234" y="497"/>
                  <a:pt x="234" y="497"/>
                </a:cubicBezTo>
                <a:cubicBezTo>
                  <a:pt x="257" y="479"/>
                  <a:pt x="257" y="479"/>
                  <a:pt x="257" y="479"/>
                </a:cubicBezTo>
                <a:cubicBezTo>
                  <a:pt x="264" y="484"/>
                  <a:pt x="272" y="489"/>
                  <a:pt x="280" y="492"/>
                </a:cubicBezTo>
                <a:cubicBezTo>
                  <a:pt x="276" y="521"/>
                  <a:pt x="276" y="521"/>
                  <a:pt x="276" y="521"/>
                </a:cubicBezTo>
                <a:cubicBezTo>
                  <a:pt x="301" y="528"/>
                  <a:pt x="301" y="528"/>
                  <a:pt x="301" y="528"/>
                </a:cubicBezTo>
                <a:cubicBezTo>
                  <a:pt x="312" y="501"/>
                  <a:pt x="312" y="501"/>
                  <a:pt x="312" y="501"/>
                </a:cubicBezTo>
                <a:cubicBezTo>
                  <a:pt x="321" y="502"/>
                  <a:pt x="330" y="502"/>
                  <a:pt x="338" y="502"/>
                </a:cubicBezTo>
                <a:cubicBezTo>
                  <a:pt x="349" y="528"/>
                  <a:pt x="349" y="528"/>
                  <a:pt x="349" y="528"/>
                </a:cubicBezTo>
                <a:cubicBezTo>
                  <a:pt x="374" y="522"/>
                  <a:pt x="374" y="522"/>
                  <a:pt x="374" y="522"/>
                </a:cubicBezTo>
                <a:cubicBezTo>
                  <a:pt x="371" y="493"/>
                  <a:pt x="371" y="493"/>
                  <a:pt x="371" y="493"/>
                </a:cubicBezTo>
                <a:cubicBezTo>
                  <a:pt x="379" y="490"/>
                  <a:pt x="386" y="485"/>
                  <a:pt x="393" y="480"/>
                </a:cubicBezTo>
                <a:cubicBezTo>
                  <a:pt x="416" y="498"/>
                  <a:pt x="416" y="498"/>
                  <a:pt x="416" y="498"/>
                </a:cubicBezTo>
                <a:cubicBezTo>
                  <a:pt x="435" y="479"/>
                  <a:pt x="435" y="479"/>
                  <a:pt x="435" y="479"/>
                </a:cubicBezTo>
                <a:cubicBezTo>
                  <a:pt x="417" y="456"/>
                  <a:pt x="417" y="456"/>
                  <a:pt x="417" y="456"/>
                </a:cubicBezTo>
                <a:cubicBezTo>
                  <a:pt x="423" y="450"/>
                  <a:pt x="427" y="442"/>
                  <a:pt x="430" y="434"/>
                </a:cubicBezTo>
                <a:cubicBezTo>
                  <a:pt x="459" y="438"/>
                  <a:pt x="459" y="438"/>
                  <a:pt x="459" y="438"/>
                </a:cubicBezTo>
                <a:cubicBezTo>
                  <a:pt x="466" y="412"/>
                  <a:pt x="466" y="412"/>
                  <a:pt x="466" y="412"/>
                </a:cubicBezTo>
                <a:cubicBezTo>
                  <a:pt x="439" y="401"/>
                  <a:pt x="439" y="401"/>
                  <a:pt x="439" y="401"/>
                </a:cubicBezTo>
                <a:cubicBezTo>
                  <a:pt x="440" y="393"/>
                  <a:pt x="441" y="384"/>
                  <a:pt x="440" y="375"/>
                </a:cubicBezTo>
                <a:close/>
                <a:moveTo>
                  <a:pt x="360" y="397"/>
                </a:moveTo>
                <a:cubicBezTo>
                  <a:pt x="355" y="416"/>
                  <a:pt x="335" y="427"/>
                  <a:pt x="316" y="422"/>
                </a:cubicBezTo>
                <a:cubicBezTo>
                  <a:pt x="298" y="417"/>
                  <a:pt x="287" y="397"/>
                  <a:pt x="292" y="378"/>
                </a:cubicBezTo>
                <a:cubicBezTo>
                  <a:pt x="297" y="360"/>
                  <a:pt x="316" y="349"/>
                  <a:pt x="335" y="354"/>
                </a:cubicBezTo>
                <a:cubicBezTo>
                  <a:pt x="354" y="359"/>
                  <a:pt x="365" y="378"/>
                  <a:pt x="360" y="397"/>
                </a:cubicBezTo>
                <a:close/>
              </a:path>
            </a:pathLst>
          </a:custGeom>
          <a:solidFill>
            <a:schemeClr val="accent2"/>
          </a:solidFill>
          <a:ln w="6350">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4425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Supervisors who are…</a:t>
            </a:r>
          </a:p>
        </p:txBody>
      </p:sp>
      <p:sp>
        <p:nvSpPr>
          <p:cNvPr id="3" name="Content Placeholder 2"/>
          <p:cNvSpPr>
            <a:spLocks noGrp="1"/>
          </p:cNvSpPr>
          <p:nvPr>
            <p:ph idx="1"/>
          </p:nvPr>
        </p:nvSpPr>
        <p:spPr/>
        <p:txBody>
          <a:bodyPr/>
          <a:lstStyle/>
          <a:p>
            <a:r>
              <a:rPr lang="en-US" dirty="0"/>
              <a:t>Aligning their groups’ cultures with the Safe Conduct of Research</a:t>
            </a:r>
          </a:p>
          <a:p>
            <a:r>
              <a:rPr lang="en-US" dirty="0"/>
              <a:t>Better equipped to foster the behaviors we expect</a:t>
            </a:r>
          </a:p>
          <a:p>
            <a:r>
              <a:rPr lang="en-US" dirty="0"/>
              <a:t>Empowered to critically evaluate and resist unreasonable burdens, management expectations, and customer demands</a:t>
            </a:r>
          </a:p>
          <a:p>
            <a:r>
              <a:rPr lang="en-US" dirty="0"/>
              <a:t>Guardians of our safety culture</a:t>
            </a:r>
          </a:p>
        </p:txBody>
      </p:sp>
    </p:spTree>
    <p:extLst>
      <p:ext uri="{BB962C8B-B14F-4D97-AF65-F5344CB8AC3E}">
        <p14:creationId xmlns:p14="http://schemas.microsoft.com/office/powerpoint/2010/main" val="822820673"/>
      </p:ext>
    </p:extLst>
  </p:cSld>
  <p:clrMapOvr>
    <a:masterClrMapping/>
  </p:clrMapOvr>
</p:sld>
</file>

<file path=ppt/theme/theme1.xml><?xml version="1.0" encoding="utf-8"?>
<a:theme xmlns:a="http://schemas.openxmlformats.org/drawingml/2006/main" name="Presentations (Standard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F7293-55C5-495D-8310-E2405A6C8D74}">
  <ds:schemaRefs>
    <ds:schemaRef ds:uri="http://schemas.microsoft.com/sharepoint/v3/contenttype/forms"/>
  </ds:schemaRefs>
</ds:datastoreItem>
</file>

<file path=customXml/itemProps2.xml><?xml version="1.0" encoding="utf-8"?>
<ds:datastoreItem xmlns:ds="http://schemas.openxmlformats.org/officeDocument/2006/customXml" ds:itemID="{DADCCB12-0940-4923-97F5-47BC8975F92E}">
  <ds:schemaRefs>
    <ds:schemaRef ds:uri="http://schemas.microsoft.com/office/2006/documentManagement/types"/>
    <ds:schemaRef ds:uri="http://purl.org/dc/dcmitype/"/>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2E77B73-CC8B-4B83-8D05-315263FA3F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Presentations (Standard Screen)</Template>
  <TotalTime>2106</TotalTime>
  <Words>380</Words>
  <Application>Microsoft Office PowerPoint</Application>
  <PresentationFormat>On-screen Show (4:3)</PresentationFormat>
  <Paragraphs>90</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Calibri</vt:lpstr>
      <vt:lpstr>Presentations (Standard Screen)</vt:lpstr>
      <vt:lpstr>Best Practice:  Laboratory Operations Supervisor Academy (LOSA)</vt:lpstr>
      <vt:lpstr>The power of supervisors</vt:lpstr>
      <vt:lpstr>PowerPoint Presentation</vt:lpstr>
      <vt:lpstr>Laboratory Operations Supervisor Academy (LOSA)</vt:lpstr>
      <vt:lpstr>LOSA simulations/scenarios</vt:lpstr>
      <vt:lpstr>What’s in a simulation?</vt:lpstr>
      <vt:lpstr>Reinforce Key Principles for a Strong Safety Culture</vt:lpstr>
      <vt:lpstr>Sustaining this effort</vt:lpstr>
      <vt:lpstr>Outcome:  Supervisors who are…</vt:lpstr>
      <vt:lpstr>Questions?</vt:lpstr>
    </vt:vector>
  </TitlesOfParts>
  <Company>ORNL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Operations Supervisor Academy (LOSA)</dc:title>
  <dc:creator>Patton, Chris</dc:creator>
  <cp:lastModifiedBy>Herr, Michael</cp:lastModifiedBy>
  <cp:revision>46</cp:revision>
  <cp:lastPrinted>2014-10-20T17:53:19Z</cp:lastPrinted>
  <dcterms:created xsi:type="dcterms:W3CDTF">2014-09-23T13:22:42Z</dcterms:created>
  <dcterms:modified xsi:type="dcterms:W3CDTF">2016-09-15T18:39:32Z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