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96" r:id="rId4"/>
  </p:sldMasterIdLst>
  <p:notesMasterIdLst>
    <p:notesMasterId r:id="rId79"/>
  </p:notesMasterIdLst>
  <p:handoutMasterIdLst>
    <p:handoutMasterId r:id="rId80"/>
  </p:handoutMasterIdLst>
  <p:sldIdLst>
    <p:sldId id="289" r:id="rId5"/>
    <p:sldId id="335" r:id="rId6"/>
    <p:sldId id="334" r:id="rId7"/>
    <p:sldId id="372" r:id="rId8"/>
    <p:sldId id="345" r:id="rId9"/>
    <p:sldId id="344" r:id="rId10"/>
    <p:sldId id="342" r:id="rId11"/>
    <p:sldId id="340" r:id="rId12"/>
    <p:sldId id="341" r:id="rId13"/>
    <p:sldId id="336" r:id="rId14"/>
    <p:sldId id="337" r:id="rId15"/>
    <p:sldId id="338" r:id="rId16"/>
    <p:sldId id="346" r:id="rId17"/>
    <p:sldId id="355" r:id="rId18"/>
    <p:sldId id="354" r:id="rId19"/>
    <p:sldId id="353" r:id="rId20"/>
    <p:sldId id="352" r:id="rId21"/>
    <p:sldId id="351" r:id="rId22"/>
    <p:sldId id="350" r:id="rId23"/>
    <p:sldId id="349" r:id="rId24"/>
    <p:sldId id="348" r:id="rId25"/>
    <p:sldId id="347" r:id="rId26"/>
    <p:sldId id="360" r:id="rId27"/>
    <p:sldId id="371" r:id="rId28"/>
    <p:sldId id="373" r:id="rId29"/>
    <p:sldId id="358" r:id="rId30"/>
    <p:sldId id="370" r:id="rId31"/>
    <p:sldId id="304" r:id="rId32"/>
    <p:sldId id="356" r:id="rId33"/>
    <p:sldId id="357" r:id="rId34"/>
    <p:sldId id="330" r:id="rId35"/>
    <p:sldId id="257" r:id="rId36"/>
    <p:sldId id="374" r:id="rId37"/>
    <p:sldId id="375" r:id="rId38"/>
    <p:sldId id="333" r:id="rId39"/>
    <p:sldId id="329" r:id="rId40"/>
    <p:sldId id="331" r:id="rId41"/>
    <p:sldId id="332" r:id="rId42"/>
    <p:sldId id="369" r:id="rId43"/>
    <p:sldId id="368" r:id="rId44"/>
    <p:sldId id="367" r:id="rId45"/>
    <p:sldId id="366" r:id="rId46"/>
    <p:sldId id="294" r:id="rId47"/>
    <p:sldId id="362" r:id="rId48"/>
    <p:sldId id="363" r:id="rId49"/>
    <p:sldId id="364" r:id="rId50"/>
    <p:sldId id="365" r:id="rId51"/>
    <p:sldId id="258" r:id="rId52"/>
    <p:sldId id="272" r:id="rId53"/>
    <p:sldId id="274" r:id="rId54"/>
    <p:sldId id="273" r:id="rId55"/>
    <p:sldId id="321" r:id="rId56"/>
    <p:sldId id="292" r:id="rId57"/>
    <p:sldId id="278" r:id="rId58"/>
    <p:sldId id="276" r:id="rId59"/>
    <p:sldId id="313" r:id="rId60"/>
    <p:sldId id="319" r:id="rId61"/>
    <p:sldId id="316" r:id="rId62"/>
    <p:sldId id="317" r:id="rId63"/>
    <p:sldId id="318" r:id="rId64"/>
    <p:sldId id="285" r:id="rId65"/>
    <p:sldId id="297" r:id="rId66"/>
    <p:sldId id="295" r:id="rId67"/>
    <p:sldId id="296" r:id="rId68"/>
    <p:sldId id="298" r:id="rId69"/>
    <p:sldId id="299" r:id="rId70"/>
    <p:sldId id="300" r:id="rId71"/>
    <p:sldId id="301" r:id="rId72"/>
    <p:sldId id="305" r:id="rId73"/>
    <p:sldId id="306" r:id="rId74"/>
    <p:sldId id="307" r:id="rId75"/>
    <p:sldId id="325" r:id="rId76"/>
    <p:sldId id="326" r:id="rId77"/>
    <p:sldId id="266" r:id="rId78"/>
  </p:sldIdLst>
  <p:sldSz cx="9144000" cy="6858000" type="screen4x3"/>
  <p:notesSz cx="9874250"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PL" initials="N"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00CC"/>
    <a:srgbClr val="9966FF"/>
    <a:srgbClr val="FF5050"/>
    <a:srgbClr val="CC6600"/>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58" autoAdjust="0"/>
    <p:restoredTop sz="94660"/>
  </p:normalViewPr>
  <p:slideViewPr>
    <p:cSldViewPr>
      <p:cViewPr>
        <p:scale>
          <a:sx n="75" d="100"/>
          <a:sy n="75" d="100"/>
        </p:scale>
        <p:origin x="-822" y="-7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presProps" Target="presProps.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handoutMaster" Target="handoutMasters/handoutMaster1.xml"/><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05-11-06T18:26:26.808" idx="1">
    <p:pos x="956" y="4448"/>
    <p:text/>
  </p:cm>
</p:cmLst>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2.wmf"/><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2.wmf"/><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5.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5.wmf"/><Relationship Id="rId7" Type="http://schemas.openxmlformats.org/officeDocument/2006/relationships/image" Target="../media/image29.wmf"/><Relationship Id="rId2" Type="http://schemas.openxmlformats.org/officeDocument/2006/relationships/image" Target="../media/image24.wmf"/><Relationship Id="rId1" Type="http://schemas.openxmlformats.org/officeDocument/2006/relationships/image" Target="../media/image23.wmf"/><Relationship Id="rId6" Type="http://schemas.openxmlformats.org/officeDocument/2006/relationships/image" Target="../media/image28.wmf"/><Relationship Id="rId5" Type="http://schemas.openxmlformats.org/officeDocument/2006/relationships/image" Target="../media/image27.wmf"/><Relationship Id="rId4" Type="http://schemas.openxmlformats.org/officeDocument/2006/relationships/image" Target="../media/image2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4277822" cy="3402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594077" y="2"/>
            <a:ext cx="4277822" cy="340211"/>
          </a:xfrm>
          <a:prstGeom prst="rect">
            <a:avLst/>
          </a:prstGeom>
        </p:spPr>
        <p:txBody>
          <a:bodyPr vert="horz" lIns="91440" tIns="45720" rIns="91440" bIns="45720" rtlCol="0"/>
          <a:lstStyle>
            <a:lvl1pPr algn="r">
              <a:defRPr sz="1200"/>
            </a:lvl1pPr>
          </a:lstStyle>
          <a:p>
            <a:fld id="{7DA08235-2002-4BA7-92CB-679B6D4E6B2C}" type="datetimeFigureOut">
              <a:rPr lang="en-GB" smtClean="0"/>
              <a:t>13/09/2016</a:t>
            </a:fld>
            <a:endParaRPr lang="en-GB"/>
          </a:p>
        </p:txBody>
      </p:sp>
      <p:sp>
        <p:nvSpPr>
          <p:cNvPr id="4" name="Footer Placeholder 3"/>
          <p:cNvSpPr>
            <a:spLocks noGrp="1"/>
          </p:cNvSpPr>
          <p:nvPr>
            <p:ph type="ftr" sz="quarter" idx="2"/>
          </p:nvPr>
        </p:nvSpPr>
        <p:spPr>
          <a:xfrm>
            <a:off x="0" y="6456381"/>
            <a:ext cx="4277822" cy="34021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594077" y="6456381"/>
            <a:ext cx="4277822" cy="340211"/>
          </a:xfrm>
          <a:prstGeom prst="rect">
            <a:avLst/>
          </a:prstGeom>
        </p:spPr>
        <p:txBody>
          <a:bodyPr vert="horz" lIns="91440" tIns="45720" rIns="91440" bIns="45720" rtlCol="0" anchor="b"/>
          <a:lstStyle>
            <a:lvl1pPr algn="r">
              <a:defRPr sz="1200"/>
            </a:lvl1pPr>
          </a:lstStyle>
          <a:p>
            <a:fld id="{AA7B9DCB-5EEF-4ABD-905B-BC7FAC48D234}" type="slidenum">
              <a:rPr lang="en-GB" smtClean="0"/>
              <a:t>‹#›</a:t>
            </a:fld>
            <a:endParaRPr lang="en-GB"/>
          </a:p>
        </p:txBody>
      </p:sp>
    </p:spTree>
    <p:extLst>
      <p:ext uri="{BB962C8B-B14F-4D97-AF65-F5344CB8AC3E}">
        <p14:creationId xmlns:p14="http://schemas.microsoft.com/office/powerpoint/2010/main" val="29620681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3"/>
            <a:ext cx="4279918" cy="33988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592028" y="3"/>
            <a:ext cx="4279918" cy="339884"/>
          </a:xfrm>
          <a:prstGeom prst="rect">
            <a:avLst/>
          </a:prstGeom>
        </p:spPr>
        <p:txBody>
          <a:bodyPr vert="horz" lIns="91440" tIns="45720" rIns="91440" bIns="45720" rtlCol="0"/>
          <a:lstStyle>
            <a:lvl1pPr algn="r">
              <a:defRPr sz="1200"/>
            </a:lvl1pPr>
          </a:lstStyle>
          <a:p>
            <a:fld id="{5254F4B2-0D93-4A30-9FAC-1533A654A23F}" type="datetimeFigureOut">
              <a:rPr lang="en-GB" smtClean="0"/>
              <a:t>13/09/2016</a:t>
            </a:fld>
            <a:endParaRPr lang="en-GB"/>
          </a:p>
        </p:txBody>
      </p:sp>
      <p:sp>
        <p:nvSpPr>
          <p:cNvPr id="4" name="Slide Image Placeholder 3"/>
          <p:cNvSpPr>
            <a:spLocks noGrp="1" noRot="1" noChangeAspect="1"/>
          </p:cNvSpPr>
          <p:nvPr>
            <p:ph type="sldImg" idx="2"/>
          </p:nvPr>
        </p:nvSpPr>
        <p:spPr>
          <a:xfrm>
            <a:off x="3240088" y="511175"/>
            <a:ext cx="3394075" cy="25463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86967" y="3229445"/>
            <a:ext cx="7900322" cy="305895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2" y="6456702"/>
            <a:ext cx="4279918" cy="33988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592028" y="6456702"/>
            <a:ext cx="4279918" cy="339884"/>
          </a:xfrm>
          <a:prstGeom prst="rect">
            <a:avLst/>
          </a:prstGeom>
        </p:spPr>
        <p:txBody>
          <a:bodyPr vert="horz" lIns="91440" tIns="45720" rIns="91440" bIns="45720" rtlCol="0" anchor="b"/>
          <a:lstStyle>
            <a:lvl1pPr algn="r">
              <a:defRPr sz="1200"/>
            </a:lvl1pPr>
          </a:lstStyle>
          <a:p>
            <a:fld id="{9D44E670-EA2F-41AA-8D84-73E9E8F9F252}" type="slidenum">
              <a:rPr lang="en-GB" smtClean="0"/>
              <a:t>‹#›</a:t>
            </a:fld>
            <a:endParaRPr lang="en-GB"/>
          </a:p>
        </p:txBody>
      </p:sp>
    </p:spTree>
    <p:extLst>
      <p:ext uri="{BB962C8B-B14F-4D97-AF65-F5344CB8AC3E}">
        <p14:creationId xmlns:p14="http://schemas.microsoft.com/office/powerpoint/2010/main" val="1403211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charset="0"/>
            </a:endParaRP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60B0822-7F64-4B0C-9EBA-A45F335F5BA3}" type="slidenum">
              <a:rPr lang="en-GB" altLang="en-US">
                <a:solidFill>
                  <a:srgbClr val="000000"/>
                </a:solidFill>
              </a:rPr>
              <a:pPr eaLnBrk="1" hangingPunct="1">
                <a:spcBef>
                  <a:spcPct val="0"/>
                </a:spcBef>
              </a:pPr>
              <a:t>13</a:t>
            </a:fld>
            <a:endParaRPr lang="en-GB" altLang="en-US">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spcBef>
                <a:spcPct val="30000"/>
              </a:spcBef>
              <a:defRPr sz="1200">
                <a:solidFill>
                  <a:schemeClr val="tx1"/>
                </a:solidFill>
                <a:latin typeface="Times New Roman" pitchFamily="18" charset="0"/>
              </a:defRPr>
            </a:lvl1pPr>
            <a:lvl2pPr marL="742950" indent="-285750" defTabSz="920750" eaLnBrk="0" hangingPunct="0">
              <a:spcBef>
                <a:spcPct val="30000"/>
              </a:spcBef>
              <a:defRPr sz="1200">
                <a:solidFill>
                  <a:schemeClr val="tx1"/>
                </a:solidFill>
                <a:latin typeface="Times New Roman" pitchFamily="18" charset="0"/>
              </a:defRPr>
            </a:lvl2pPr>
            <a:lvl3pPr marL="1143000" indent="-228600" defTabSz="920750" eaLnBrk="0" hangingPunct="0">
              <a:spcBef>
                <a:spcPct val="30000"/>
              </a:spcBef>
              <a:defRPr sz="1200">
                <a:solidFill>
                  <a:schemeClr val="tx1"/>
                </a:solidFill>
                <a:latin typeface="Times New Roman" pitchFamily="18" charset="0"/>
              </a:defRPr>
            </a:lvl3pPr>
            <a:lvl4pPr marL="1600200" indent="-228600" defTabSz="920750" eaLnBrk="0" hangingPunct="0">
              <a:spcBef>
                <a:spcPct val="30000"/>
              </a:spcBef>
              <a:defRPr sz="1200">
                <a:solidFill>
                  <a:schemeClr val="tx1"/>
                </a:solidFill>
                <a:latin typeface="Times New Roman" pitchFamily="18" charset="0"/>
              </a:defRPr>
            </a:lvl4pPr>
            <a:lvl5pPr marL="2057400" indent="-228600" defTabSz="920750" eaLnBrk="0" hangingPunct="0">
              <a:spcBef>
                <a:spcPct val="30000"/>
              </a:spcBef>
              <a:defRPr sz="1200">
                <a:solidFill>
                  <a:schemeClr val="tx1"/>
                </a:solidFill>
                <a:latin typeface="Times New Roman" pitchFamily="18" charset="0"/>
              </a:defRPr>
            </a:lvl5pPr>
            <a:lvl6pPr marL="2514600" indent="-228600" defTabSz="920750" eaLnBrk="0" fontAlgn="base" hangingPunct="0">
              <a:spcBef>
                <a:spcPct val="30000"/>
              </a:spcBef>
              <a:spcAft>
                <a:spcPct val="0"/>
              </a:spcAft>
              <a:defRPr sz="1200">
                <a:solidFill>
                  <a:schemeClr val="tx1"/>
                </a:solidFill>
                <a:latin typeface="Times New Roman" pitchFamily="18" charset="0"/>
              </a:defRPr>
            </a:lvl6pPr>
            <a:lvl7pPr marL="2971800" indent="-228600" defTabSz="920750" eaLnBrk="0" fontAlgn="base" hangingPunct="0">
              <a:spcBef>
                <a:spcPct val="30000"/>
              </a:spcBef>
              <a:spcAft>
                <a:spcPct val="0"/>
              </a:spcAft>
              <a:defRPr sz="1200">
                <a:solidFill>
                  <a:schemeClr val="tx1"/>
                </a:solidFill>
                <a:latin typeface="Times New Roman" pitchFamily="18" charset="0"/>
              </a:defRPr>
            </a:lvl7pPr>
            <a:lvl8pPr marL="3429000" indent="-228600" defTabSz="920750" eaLnBrk="0" fontAlgn="base" hangingPunct="0">
              <a:spcBef>
                <a:spcPct val="30000"/>
              </a:spcBef>
              <a:spcAft>
                <a:spcPct val="0"/>
              </a:spcAft>
              <a:defRPr sz="1200">
                <a:solidFill>
                  <a:schemeClr val="tx1"/>
                </a:solidFill>
                <a:latin typeface="Times New Roman" pitchFamily="18" charset="0"/>
              </a:defRPr>
            </a:lvl8pPr>
            <a:lvl9pPr marL="3886200" indent="-228600" defTabSz="9207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08479518-47D9-408E-BAED-841D4223E2B4}" type="slidenum">
              <a:rPr lang="en-GB" altLang="en-US" smtClean="0"/>
              <a:pPr eaLnBrk="1" hangingPunct="1">
                <a:spcBef>
                  <a:spcPct val="0"/>
                </a:spcBef>
              </a:pPr>
              <a:t>14</a:t>
            </a:fld>
            <a:endParaRPr lang="en-GB"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44E670-EA2F-41AA-8D84-73E9E8F9F252}" type="slidenum">
              <a:rPr lang="en-GB" smtClean="0"/>
              <a:t>33</a:t>
            </a:fld>
            <a:endParaRPr lang="en-GB"/>
          </a:p>
        </p:txBody>
      </p:sp>
    </p:spTree>
    <p:extLst>
      <p:ext uri="{BB962C8B-B14F-4D97-AF65-F5344CB8AC3E}">
        <p14:creationId xmlns:p14="http://schemas.microsoft.com/office/powerpoint/2010/main" val="1415925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p:spPr>
        <p:txBody>
          <a:bodyPr/>
          <a:lstStyle/>
          <a:p>
            <a:endParaRPr lang="en-US" altLang="en-US" smtClean="0">
              <a:latin typeface="Arial" pitchFamily="34" charset="0"/>
              <a:cs typeface="Arial" pitchFamily="34" charset="0"/>
            </a:endParaRPr>
          </a:p>
        </p:txBody>
      </p:sp>
      <p:sp>
        <p:nvSpPr>
          <p:cNvPr id="5325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D0A56713-0F85-4DDE-8778-259FB24DE59E}" type="slidenum">
              <a:rPr lang="en-GB" altLang="en-US" smtClean="0"/>
              <a:pPr eaLnBrk="1" hangingPunct="1">
                <a:spcBef>
                  <a:spcPct val="0"/>
                </a:spcBef>
              </a:pPr>
              <a:t>38</a:t>
            </a:fld>
            <a:endParaRPr lang="en-GB"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endParaRPr lang="en-US" altLang="en-US" smtClean="0">
              <a:latin typeface="Arial" pitchFamily="34" charset="0"/>
              <a:cs typeface="Arial" pitchFamily="34" charset="0"/>
            </a:endParaRPr>
          </a:p>
        </p:txBody>
      </p:sp>
      <p:sp>
        <p:nvSpPr>
          <p:cNvPr id="5120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84E1E627-D217-442E-979F-DCE6729E7299}" type="slidenum">
              <a:rPr lang="en-GB" altLang="en-US" smtClean="0">
                <a:solidFill>
                  <a:prstClr val="black"/>
                </a:solidFill>
              </a:rPr>
              <a:pPr eaLnBrk="1" hangingPunct="1">
                <a:spcBef>
                  <a:spcPct val="0"/>
                </a:spcBef>
              </a:pPr>
              <a:t>47</a:t>
            </a:fld>
            <a:endParaRPr lang="en-GB" altLang="en-US" smtClean="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p:spPr>
        <p:txBody>
          <a:bodyPr/>
          <a:lstStyle/>
          <a:p>
            <a:endParaRPr lang="en-US" altLang="en-US" smtClean="0">
              <a:latin typeface="Arial" pitchFamily="34" charset="0"/>
              <a:cs typeface="Arial" pitchFamily="34" charset="0"/>
            </a:endParaRPr>
          </a:p>
        </p:txBody>
      </p:sp>
      <p:sp>
        <p:nvSpPr>
          <p:cNvPr id="5427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E202FD17-2217-40FD-AFEF-7D1B5CC2085F}" type="slidenum">
              <a:rPr lang="en-GB" altLang="en-US" smtClean="0"/>
              <a:pPr eaLnBrk="1" hangingPunct="1">
                <a:spcBef>
                  <a:spcPct val="0"/>
                </a:spcBef>
              </a:pPr>
              <a:t>73</a:t>
            </a:fld>
            <a:endParaRPr lang="en-GB"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0FE69C-8F96-4ACD-8F55-162E65B329C2}" type="datetime1">
              <a:rPr lang="en-US" smtClean="0"/>
              <a:t>9/13/2016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24521A-3E4F-4E24-9A84-968FC0EF956D}" type="datetime1">
              <a:rPr lang="en-US" smtClean="0"/>
              <a:t>9/13/2016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63FFDB-D7A3-46D0-8355-74C36CC9D7FD}" type="datetime1">
              <a:rPr lang="en-US" smtClean="0"/>
              <a:t>9/13/2016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2A6AE734-B76A-458A-91C1-7FAD98795A9C}" type="slidenum">
              <a:rPr lang="en-GB"/>
              <a:pPr>
                <a:defRPr/>
              </a:pPr>
              <a:t>‹#›</a:t>
            </a:fld>
            <a:endParaRPr lang="en-GB"/>
          </a:p>
        </p:txBody>
      </p:sp>
    </p:spTree>
    <p:extLst>
      <p:ext uri="{BB962C8B-B14F-4D97-AF65-F5344CB8AC3E}">
        <p14:creationId xmlns:p14="http://schemas.microsoft.com/office/powerpoint/2010/main" val="10576871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457200" y="274638"/>
            <a:ext cx="8229600" cy="585152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407C8AF0-D616-4E54-825C-9D10864FBA2E}" type="slidenum">
              <a:rPr lang="en-GB"/>
              <a:pPr>
                <a:defRPr/>
              </a:pPr>
              <a:t>‹#›</a:t>
            </a:fld>
            <a:endParaRPr lang="en-GB"/>
          </a:p>
        </p:txBody>
      </p:sp>
    </p:spTree>
    <p:extLst>
      <p:ext uri="{BB962C8B-B14F-4D97-AF65-F5344CB8AC3E}">
        <p14:creationId xmlns:p14="http://schemas.microsoft.com/office/powerpoint/2010/main" val="5560276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D18716-F61E-406F-8008-4CA6F9ACF911}" type="datetime1">
              <a:rPr lang="en-US" smtClean="0">
                <a:solidFill>
                  <a:prstClr val="black">
                    <a:tint val="75000"/>
                  </a:prstClr>
                </a:solidFill>
              </a:rPr>
              <a:t>9/13/2016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45801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D14FF1-5EF2-4AD4-B20A-B1ED65B1A640}" type="datetime1">
              <a:rPr lang="en-US" smtClean="0">
                <a:solidFill>
                  <a:prstClr val="black">
                    <a:tint val="75000"/>
                  </a:prstClr>
                </a:solidFill>
              </a:rPr>
              <a:t>9/13/2016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93916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3DC608-B381-48FC-A588-C6EAC7463AED}" type="datetime1">
              <a:rPr lang="en-US" smtClean="0">
                <a:solidFill>
                  <a:prstClr val="black">
                    <a:tint val="75000"/>
                  </a:prstClr>
                </a:solidFill>
              </a:rPr>
              <a:t>9/13/2016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03114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5655BA-26D2-488C-AFD6-9ADDAA60D84F}" type="datetime1">
              <a:rPr lang="en-US" smtClean="0">
                <a:solidFill>
                  <a:prstClr val="black">
                    <a:tint val="75000"/>
                  </a:prstClr>
                </a:solidFill>
              </a:rPr>
              <a:t>9/13/2016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81458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ACCD25-D524-4E5E-A4D4-B6EEEAC3A270}" type="datetime1">
              <a:rPr lang="en-US" smtClean="0">
                <a:solidFill>
                  <a:prstClr val="black">
                    <a:tint val="75000"/>
                  </a:prstClr>
                </a:solidFill>
              </a:rPr>
              <a:t>9/13/2016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2932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A95B5EB-20B8-4C68-B46D-A6FF6DBCD889}" type="datetime1">
              <a:rPr lang="en-US" smtClean="0">
                <a:solidFill>
                  <a:prstClr val="black">
                    <a:tint val="75000"/>
                  </a:prstClr>
                </a:solidFill>
              </a:rPr>
              <a:t>9/13/2016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7399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3A4C3C-D628-4219-B5AB-B0EF48296E11}" type="datetime1">
              <a:rPr lang="en-US" smtClean="0"/>
              <a:t>9/13/2016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97334B-AABE-425D-B853-53EC3DE18405}" type="datetime1">
              <a:rPr lang="en-US" smtClean="0">
                <a:solidFill>
                  <a:prstClr val="black">
                    <a:tint val="75000"/>
                  </a:prstClr>
                </a:solidFill>
              </a:rPr>
              <a:t>9/13/2016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25511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04C404-CCD3-420A-8174-A78A8B806998}" type="datetime1">
              <a:rPr lang="en-US" smtClean="0">
                <a:solidFill>
                  <a:prstClr val="black">
                    <a:tint val="75000"/>
                  </a:prstClr>
                </a:solidFill>
              </a:rPr>
              <a:t>9/13/2016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59924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46F33A-9863-48EC-B476-48784481AEFC}" type="datetime1">
              <a:rPr lang="en-US" smtClean="0">
                <a:solidFill>
                  <a:prstClr val="black">
                    <a:tint val="75000"/>
                  </a:prstClr>
                </a:solidFill>
              </a:rPr>
              <a:t>9/13/2016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61237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518C53-A843-4CBB-A8D1-B2F682EA51F1}" type="datetime1">
              <a:rPr lang="en-US" smtClean="0">
                <a:solidFill>
                  <a:prstClr val="black">
                    <a:tint val="75000"/>
                  </a:prstClr>
                </a:solidFill>
              </a:rPr>
              <a:t>9/13/2016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65037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1B780A-436C-4BBB-985D-A235D1F1D0E8}" type="datetime1">
              <a:rPr lang="en-US" smtClean="0">
                <a:solidFill>
                  <a:prstClr val="black">
                    <a:tint val="75000"/>
                  </a:prstClr>
                </a:solidFill>
              </a:rPr>
              <a:t>9/13/2016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94189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EB6487-89F5-46EF-9AB0-5FD34F7FD6B7}" type="datetime1">
              <a:rPr lang="en-US" smtClean="0">
                <a:solidFill>
                  <a:prstClr val="black">
                    <a:tint val="75000"/>
                  </a:prstClr>
                </a:solidFill>
              </a:rPr>
              <a:t>9/13/2016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41381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BB5180-B3BD-4E10-951C-CC8B63995AD8}" type="datetime1">
              <a:rPr lang="en-US" smtClean="0">
                <a:solidFill>
                  <a:prstClr val="black">
                    <a:tint val="75000"/>
                  </a:prstClr>
                </a:solidFill>
              </a:rPr>
              <a:t>9/13/2016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4403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CEBDF2-6B91-4E2E-BEB9-490B3D68048A}" type="datetime1">
              <a:rPr lang="en-US" smtClean="0">
                <a:solidFill>
                  <a:prstClr val="black">
                    <a:tint val="75000"/>
                  </a:prstClr>
                </a:solidFill>
              </a:rPr>
              <a:t>9/13/2016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41527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2772C72-7A7B-4052-A508-28CC1136D598}" type="datetime1">
              <a:rPr lang="en-US" smtClean="0">
                <a:solidFill>
                  <a:prstClr val="black">
                    <a:tint val="75000"/>
                  </a:prstClr>
                </a:solidFill>
              </a:rPr>
              <a:t>9/13/2016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83283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4D4BB4D-52AB-4DC6-AA6E-3B34C82C5049}" type="datetime1">
              <a:rPr lang="en-US" smtClean="0">
                <a:solidFill>
                  <a:prstClr val="black">
                    <a:tint val="75000"/>
                  </a:prstClr>
                </a:solidFill>
              </a:rPr>
              <a:t>9/13/2016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4693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A4FE3F-243F-4B8C-8C3C-52D36F3D4C16}" type="datetime1">
              <a:rPr lang="en-US" smtClean="0"/>
              <a:t>9/13/2016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A496BF-7020-4233-BF50-4D96440D44D6}" type="datetime1">
              <a:rPr lang="en-US" smtClean="0">
                <a:solidFill>
                  <a:prstClr val="black">
                    <a:tint val="75000"/>
                  </a:prstClr>
                </a:solidFill>
              </a:rPr>
              <a:t>9/13/2016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46204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662EC5-AD0D-40CA-98B1-FCCE0E34A882}" type="datetime1">
              <a:rPr lang="en-US" smtClean="0">
                <a:solidFill>
                  <a:prstClr val="black">
                    <a:tint val="75000"/>
                  </a:prstClr>
                </a:solidFill>
              </a:rPr>
              <a:t>9/13/2016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29345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EA5258-749D-4679-9D7B-4A04AB167809}" type="datetime1">
              <a:rPr lang="en-US" smtClean="0">
                <a:solidFill>
                  <a:prstClr val="black">
                    <a:tint val="75000"/>
                  </a:prstClr>
                </a:solidFill>
              </a:rPr>
              <a:t>9/13/2016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14317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E0CFBD-DDCE-4990-8013-A3A76492DE67}" type="datetime1">
              <a:rPr lang="en-US" smtClean="0">
                <a:solidFill>
                  <a:prstClr val="black">
                    <a:tint val="75000"/>
                  </a:prstClr>
                </a:solidFill>
              </a:rPr>
              <a:t>9/13/2016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40271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7AC444-E742-490C-B60E-13AAC1B4E41E}" type="datetime1">
              <a:rPr lang="en-US" smtClean="0">
                <a:solidFill>
                  <a:prstClr val="black">
                    <a:tint val="75000"/>
                  </a:prstClr>
                </a:solidFill>
              </a:rPr>
              <a:t>9/13/2016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35591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E10961-B8B7-4883-8F71-699FBF232415}" type="datetime1">
              <a:rPr lang="en-US" smtClean="0">
                <a:solidFill>
                  <a:prstClr val="black">
                    <a:tint val="75000"/>
                  </a:prstClr>
                </a:solidFill>
              </a:rPr>
              <a:t>9/13/2016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51067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C75E01B-9E6A-41D9-B1D2-645A350CE02F}" type="datetime1">
              <a:rPr lang="en-US" smtClean="0">
                <a:solidFill>
                  <a:prstClr val="black">
                    <a:tint val="75000"/>
                  </a:prstClr>
                </a:solidFill>
              </a:rPr>
              <a:t>9/13/2016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70353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BBE483-A039-49BC-8221-8D99AE4DFDC8}" type="datetime1">
              <a:rPr lang="en-US" smtClean="0">
                <a:solidFill>
                  <a:prstClr val="black">
                    <a:tint val="75000"/>
                  </a:prstClr>
                </a:solidFill>
              </a:rPr>
              <a:t>9/13/2016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15331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FE3B46-4421-4BF5-82DE-F4C3F7ADFB13}" type="datetime1">
              <a:rPr lang="en-US" smtClean="0">
                <a:solidFill>
                  <a:prstClr val="black">
                    <a:tint val="75000"/>
                  </a:prstClr>
                </a:solidFill>
              </a:rPr>
              <a:t>9/13/2016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78902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225D87-AFFD-459E-9EA4-1A354AFD54DB}" type="datetime1">
              <a:rPr lang="en-US" smtClean="0">
                <a:solidFill>
                  <a:prstClr val="black">
                    <a:tint val="75000"/>
                  </a:prstClr>
                </a:solidFill>
              </a:rPr>
              <a:t>9/13/2016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2989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948C89A-FD63-4C0B-872D-A52215F65776}" type="datetime1">
              <a:rPr lang="en-US" smtClean="0"/>
              <a:t>9/13/2016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F1E3C17-B15F-422B-9286-E6ABDA83B54F}" type="datetime1">
              <a:rPr lang="en-US" smtClean="0">
                <a:solidFill>
                  <a:prstClr val="black">
                    <a:tint val="75000"/>
                  </a:prstClr>
                </a:solidFill>
              </a:rPr>
              <a:t>9/13/2016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98693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5E192D-584F-4568-BB46-E7AF66EF8016}" type="datetime1">
              <a:rPr lang="en-US" smtClean="0">
                <a:solidFill>
                  <a:prstClr val="black">
                    <a:tint val="75000"/>
                  </a:prstClr>
                </a:solidFill>
              </a:rPr>
              <a:t>9/13/2016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65077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17D2A7-C954-436E-BB92-AF1042E92394}" type="datetime1">
              <a:rPr lang="en-US" smtClean="0">
                <a:solidFill>
                  <a:prstClr val="black">
                    <a:tint val="75000"/>
                  </a:prstClr>
                </a:solidFill>
              </a:rPr>
              <a:t>9/13/2016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86645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A404A1-26DB-48AF-B0AD-DC4EAB629066}" type="datetime1">
              <a:rPr lang="en-US" smtClean="0">
                <a:solidFill>
                  <a:prstClr val="black">
                    <a:tint val="75000"/>
                  </a:prstClr>
                </a:solidFill>
              </a:rPr>
              <a:t>9/13/2016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703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7B0E78-2806-4128-91A7-5CFDB6662E9E}" type="datetime1">
              <a:rPr lang="en-US" smtClean="0">
                <a:solidFill>
                  <a:prstClr val="black">
                    <a:tint val="75000"/>
                  </a:prstClr>
                </a:solidFill>
              </a:rPr>
              <a:t>9/13/2016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92999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C80DFE-8922-418D-9450-9EFD3DD9A017}" type="datetime1">
              <a:rPr lang="en-US" smtClean="0">
                <a:solidFill>
                  <a:prstClr val="black">
                    <a:tint val="75000"/>
                  </a:prstClr>
                </a:solidFill>
              </a:rPr>
              <a:t>9/13/2016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598378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E9ED37-6CC1-4465-9E1B-D2D0F14F1DD3}" type="datetime1">
              <a:rPr lang="en-US" smtClean="0">
                <a:solidFill>
                  <a:prstClr val="black">
                    <a:tint val="75000"/>
                  </a:prstClr>
                </a:solidFill>
              </a:rPr>
              <a:t>9/13/2016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8099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C01D42A-C345-455D-B41A-F9E2CC4DA0E6}" type="datetime1">
              <a:rPr lang="en-US" smtClean="0"/>
              <a:t>9/13/2016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99D775-84C2-4318-A5C5-90D435221817}" type="datetime1">
              <a:rPr lang="en-US" smtClean="0"/>
              <a:t>9/13/2016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6BFEAE-AC2A-42B0-9261-D721C72D000A}" type="datetime1">
              <a:rPr lang="en-US" smtClean="0"/>
              <a:t>9/13/2016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E00976-158D-4B31-8091-780041F273DB}" type="datetime1">
              <a:rPr lang="en-US" smtClean="0"/>
              <a:t>9/13/2016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BA96B6-F378-4DED-ADFE-B6D37BA94B61}" type="datetime1">
              <a:rPr lang="en-US" smtClean="0"/>
              <a:t>9/13/2016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0B6A98-2AB0-46A9-9685-30C9CB787BCA}" type="datetime1">
              <a:rPr lang="en-US" smtClean="0"/>
              <a:t>9/13/2016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08" r:id="rId12"/>
    <p:sldLayoutId id="2147483709"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A1F4F4-8452-4E3A-B654-BFDB6D484C09}" type="datetime1">
              <a:rPr lang="en-US" smtClean="0">
                <a:solidFill>
                  <a:prstClr val="black">
                    <a:tint val="75000"/>
                  </a:prstClr>
                </a:solidFill>
              </a:rPr>
              <a:t>9/13/2016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97950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9D9428-5C41-497B-8340-0280AD794705}" type="datetime1">
              <a:rPr lang="en-US" smtClean="0">
                <a:solidFill>
                  <a:prstClr val="black">
                    <a:tint val="75000"/>
                  </a:prstClr>
                </a:solidFill>
              </a:rPr>
              <a:t>9/13/2016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20802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B0CF03-DB00-48D6-BE45-1E7E8ECAC25F}" type="datetime1">
              <a:rPr lang="en-US" smtClean="0">
                <a:solidFill>
                  <a:prstClr val="black">
                    <a:tint val="75000"/>
                  </a:prstClr>
                </a:solidFill>
              </a:rPr>
              <a:t>9/13/2016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097581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image" Target="../media/image2.wmf"/><Relationship Id="rId11" Type="http://schemas.openxmlformats.org/officeDocument/2006/relationships/oleObject" Target="../embeddings/oleObject8.bin"/><Relationship Id="rId5" Type="http://schemas.openxmlformats.org/officeDocument/2006/relationships/oleObject" Target="../embeddings/oleObject4.bin"/><Relationship Id="rId10" Type="http://schemas.openxmlformats.org/officeDocument/2006/relationships/oleObject" Target="../embeddings/oleObject7.bin"/><Relationship Id="rId4" Type="http://schemas.openxmlformats.org/officeDocument/2006/relationships/image" Target="../media/image4.emf"/><Relationship Id="rId9" Type="http://schemas.openxmlformats.org/officeDocument/2006/relationships/oleObject" Target="../embeddings/oleObject6.bin"/></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10.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oleObject" Target="../embeddings/oleObject10.bin"/><Relationship Id="rId7"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2.wmf"/><Relationship Id="rId5" Type="http://schemas.openxmlformats.org/officeDocument/2006/relationships/oleObject" Target="../embeddings/oleObject11.bin"/><Relationship Id="rId4" Type="http://schemas.openxmlformats.org/officeDocument/2006/relationships/image" Target="../media/image11.wmf"/><Relationship Id="rId9" Type="http://schemas.openxmlformats.org/officeDocument/2006/relationships/oleObject" Target="../embeddings/oleObject13.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7.wmf"/><Relationship Id="rId13" Type="http://schemas.openxmlformats.org/officeDocument/2006/relationships/oleObject" Target="../embeddings/oleObject20.bin"/><Relationship Id="rId18" Type="http://schemas.openxmlformats.org/officeDocument/2006/relationships/oleObject" Target="../embeddings/oleObject24.bin"/><Relationship Id="rId3" Type="http://schemas.openxmlformats.org/officeDocument/2006/relationships/oleObject" Target="../embeddings/oleObject14.bin"/><Relationship Id="rId7" Type="http://schemas.openxmlformats.org/officeDocument/2006/relationships/oleObject" Target="../embeddings/oleObject16.bin"/><Relationship Id="rId12" Type="http://schemas.openxmlformats.org/officeDocument/2006/relationships/image" Target="../media/image5.wmf"/><Relationship Id="rId17" Type="http://schemas.openxmlformats.org/officeDocument/2006/relationships/oleObject" Target="../embeddings/oleObject23.bin"/><Relationship Id="rId2" Type="http://schemas.openxmlformats.org/officeDocument/2006/relationships/slideLayout" Target="../slideLayouts/slideLayout7.xml"/><Relationship Id="rId16" Type="http://schemas.openxmlformats.org/officeDocument/2006/relationships/image" Target="../media/image18.wmf"/><Relationship Id="rId20" Type="http://schemas.openxmlformats.org/officeDocument/2006/relationships/image" Target="../media/image19.wmf"/><Relationship Id="rId1" Type="http://schemas.openxmlformats.org/officeDocument/2006/relationships/vmlDrawing" Target="../drawings/vmlDrawing5.vml"/><Relationship Id="rId6" Type="http://schemas.openxmlformats.org/officeDocument/2006/relationships/image" Target="../media/image16.wmf"/><Relationship Id="rId11" Type="http://schemas.openxmlformats.org/officeDocument/2006/relationships/oleObject" Target="../embeddings/oleObject19.bin"/><Relationship Id="rId5" Type="http://schemas.openxmlformats.org/officeDocument/2006/relationships/oleObject" Target="../embeddings/oleObject15.bin"/><Relationship Id="rId15" Type="http://schemas.openxmlformats.org/officeDocument/2006/relationships/oleObject" Target="../embeddings/oleObject22.bin"/><Relationship Id="rId10" Type="http://schemas.openxmlformats.org/officeDocument/2006/relationships/oleObject" Target="../embeddings/oleObject18.bin"/><Relationship Id="rId19" Type="http://schemas.openxmlformats.org/officeDocument/2006/relationships/oleObject" Target="../embeddings/oleObject25.bin"/><Relationship Id="rId4" Type="http://schemas.openxmlformats.org/officeDocument/2006/relationships/image" Target="../media/image2.wmf"/><Relationship Id="rId9" Type="http://schemas.openxmlformats.org/officeDocument/2006/relationships/oleObject" Target="../embeddings/oleObject17.bin"/><Relationship Id="rId14" Type="http://schemas.openxmlformats.org/officeDocument/2006/relationships/oleObject" Target="../embeddings/oleObject21.bin"/></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5.wmf"/><Relationship Id="rId13" Type="http://schemas.openxmlformats.org/officeDocument/2006/relationships/oleObject" Target="../embeddings/oleObject31.bin"/><Relationship Id="rId18" Type="http://schemas.openxmlformats.org/officeDocument/2006/relationships/oleObject" Target="../embeddings/oleObject34.bin"/><Relationship Id="rId3" Type="http://schemas.openxmlformats.org/officeDocument/2006/relationships/oleObject" Target="../embeddings/oleObject26.bin"/><Relationship Id="rId7" Type="http://schemas.openxmlformats.org/officeDocument/2006/relationships/oleObject" Target="../embeddings/oleObject28.bin"/><Relationship Id="rId12" Type="http://schemas.openxmlformats.org/officeDocument/2006/relationships/image" Target="../media/image27.wmf"/><Relationship Id="rId17" Type="http://schemas.openxmlformats.org/officeDocument/2006/relationships/image" Target="../media/image29.wmf"/><Relationship Id="rId2" Type="http://schemas.openxmlformats.org/officeDocument/2006/relationships/slideLayout" Target="../slideLayouts/slideLayout7.xml"/><Relationship Id="rId16" Type="http://schemas.openxmlformats.org/officeDocument/2006/relationships/oleObject" Target="../embeddings/oleObject33.bin"/><Relationship Id="rId1" Type="http://schemas.openxmlformats.org/officeDocument/2006/relationships/vmlDrawing" Target="../drawings/vmlDrawing6.vml"/><Relationship Id="rId6" Type="http://schemas.openxmlformats.org/officeDocument/2006/relationships/image" Target="../media/image24.wmf"/><Relationship Id="rId11" Type="http://schemas.openxmlformats.org/officeDocument/2006/relationships/oleObject" Target="../embeddings/oleObject30.bin"/><Relationship Id="rId5" Type="http://schemas.openxmlformats.org/officeDocument/2006/relationships/oleObject" Target="../embeddings/oleObject27.bin"/><Relationship Id="rId15" Type="http://schemas.openxmlformats.org/officeDocument/2006/relationships/oleObject" Target="../embeddings/oleObject32.bin"/><Relationship Id="rId10" Type="http://schemas.openxmlformats.org/officeDocument/2006/relationships/image" Target="../media/image26.wmf"/><Relationship Id="rId19" Type="http://schemas.openxmlformats.org/officeDocument/2006/relationships/oleObject" Target="../embeddings/oleObject35.bin"/><Relationship Id="rId4" Type="http://schemas.openxmlformats.org/officeDocument/2006/relationships/image" Target="../media/image23.wmf"/><Relationship Id="rId9" Type="http://schemas.openxmlformats.org/officeDocument/2006/relationships/oleObject" Target="../embeddings/oleObject29.bin"/><Relationship Id="rId14" Type="http://schemas.openxmlformats.org/officeDocument/2006/relationships/image" Target="../media/image28.wmf"/></Relationships>
</file>

<file path=ppt/slides/_rels/slide31.xml.rels><?xml version="1.0" encoding="UTF-8" standalone="yes"?>
<Relationships xmlns="http://schemas.openxmlformats.org/package/2006/relationships"><Relationship Id="rId2" Type="http://schemas.openxmlformats.org/officeDocument/2006/relationships/hyperlink" Target="https://exchange.imperial.ac.uk/owa/redir.aspx?C=FFGO9_-zL0WDfvjyRLqW6QPNjc0Y5dIIDPqvjRaX8husjYVzFH15vYBtXGDJxIj53QGBYUOrXGs.&amp;URL=http://www-cdf.fnal.gov/physics/statistics/notes/H0H1.pdf"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12.xml"/><Relationship Id="rId1" Type="http://schemas.openxmlformats.org/officeDocument/2006/relationships/vmlDrawing" Target="../drawings/vmlDrawing7.vml"/><Relationship Id="rId4" Type="http://schemas.openxmlformats.org/officeDocument/2006/relationships/image" Target="../media/image32.w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en.wikipedia.org/wiki/Antiquity_(journa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en.wikipedia.org/wiki/Megalithic_yard"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2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35.pn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2" Type="http://schemas.openxmlformats.org/officeDocument/2006/relationships/hyperlink" Target="http://link.springer.com/article/10.1140/epjc/s10052-011-1554-0" TargetMode="External"/><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6.xml.rels><?xml version="1.0" encoding="UTF-8" standalone="yes"?>
<Relationships xmlns="http://schemas.openxmlformats.org/package/2006/relationships"><Relationship Id="rId2" Type="http://schemas.openxmlformats.org/officeDocument/2006/relationships/hyperlink" Target="http://arxiv.org/abs/1408.6865v1" TargetMode="External"/><Relationship Id="rId1" Type="http://schemas.openxmlformats.org/officeDocument/2006/relationships/slideLayout" Target="../slideLayouts/slideLayout37.xml"/></Relationships>
</file>

<file path=ppt/slides/_rels/slide5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2.bin"/><Relationship Id="rId4" Type="http://schemas.openxmlformats.org/officeDocument/2006/relationships/image" Target="../media/image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066800"/>
            <a:ext cx="7772400" cy="1470025"/>
          </a:xfrm>
        </p:spPr>
        <p:txBody>
          <a:bodyPr/>
          <a:lstStyle/>
          <a:p>
            <a:r>
              <a:rPr lang="en-GB" dirty="0" smtClean="0">
                <a:solidFill>
                  <a:srgbClr val="0070C0"/>
                </a:solidFill>
              </a:rPr>
              <a:t>Introduction to Statistical Issues for </a:t>
            </a:r>
            <a:r>
              <a:rPr lang="en-GB" dirty="0" err="1" smtClean="0">
                <a:solidFill>
                  <a:srgbClr val="0070C0"/>
                </a:solidFill>
              </a:rPr>
              <a:t>Phystat</a:t>
            </a:r>
            <a:r>
              <a:rPr lang="en-GB" dirty="0" smtClean="0">
                <a:solidFill>
                  <a:srgbClr val="0070C0"/>
                </a:solidFill>
              </a:rPr>
              <a:t>-</a:t>
            </a:r>
            <a:r>
              <a:rPr lang="el-GR" dirty="0" smtClean="0">
                <a:solidFill>
                  <a:srgbClr val="0070C0"/>
                </a:solidFill>
                <a:latin typeface="Times New Roman"/>
                <a:cs typeface="Times New Roman"/>
              </a:rPr>
              <a:t>ν</a:t>
            </a:r>
            <a:endParaRPr lang="en-GB" dirty="0">
              <a:solidFill>
                <a:srgbClr val="0070C0"/>
              </a:solidFill>
            </a:endParaRPr>
          </a:p>
        </p:txBody>
      </p:sp>
      <p:sp>
        <p:nvSpPr>
          <p:cNvPr id="3" name="Subtitle 2"/>
          <p:cNvSpPr>
            <a:spLocks noGrp="1"/>
          </p:cNvSpPr>
          <p:nvPr>
            <p:ph type="subTitle" idx="1"/>
          </p:nvPr>
        </p:nvSpPr>
        <p:spPr>
          <a:xfrm>
            <a:off x="1524000" y="3505200"/>
            <a:ext cx="6400800" cy="1752600"/>
          </a:xfrm>
        </p:spPr>
        <p:txBody>
          <a:bodyPr>
            <a:normAutofit fontScale="85000" lnSpcReduction="20000"/>
          </a:bodyPr>
          <a:lstStyle/>
          <a:p>
            <a:r>
              <a:rPr lang="en-GB" dirty="0" smtClean="0">
                <a:solidFill>
                  <a:srgbClr val="FF0000"/>
                </a:solidFill>
              </a:rPr>
              <a:t>Louis Lyons</a:t>
            </a:r>
          </a:p>
          <a:p>
            <a:r>
              <a:rPr lang="en-GB" dirty="0" smtClean="0">
                <a:solidFill>
                  <a:schemeClr val="tx1"/>
                </a:solidFill>
              </a:rPr>
              <a:t>Imperial College, London</a:t>
            </a:r>
          </a:p>
          <a:p>
            <a:r>
              <a:rPr lang="en-GB" dirty="0" smtClean="0">
                <a:solidFill>
                  <a:schemeClr val="tx1"/>
                </a:solidFill>
              </a:rPr>
              <a:t> and </a:t>
            </a:r>
          </a:p>
          <a:p>
            <a:r>
              <a:rPr lang="en-GB" dirty="0" smtClean="0">
                <a:solidFill>
                  <a:schemeClr val="tx1"/>
                </a:solidFill>
              </a:rPr>
              <a:t>Oxford</a:t>
            </a:r>
            <a:endParaRPr lang="en-GB" dirty="0">
              <a:solidFill>
                <a:schemeClr val="tx1"/>
              </a:solidFill>
            </a:endParaRPr>
          </a:p>
        </p:txBody>
      </p:sp>
      <p:sp>
        <p:nvSpPr>
          <p:cNvPr id="4" name="TextBox 3"/>
          <p:cNvSpPr txBox="1"/>
          <p:nvPr/>
        </p:nvSpPr>
        <p:spPr>
          <a:xfrm>
            <a:off x="6781800" y="6123709"/>
            <a:ext cx="1828800" cy="646331"/>
          </a:xfrm>
          <a:prstGeom prst="rect">
            <a:avLst/>
          </a:prstGeom>
          <a:noFill/>
        </p:spPr>
        <p:txBody>
          <a:bodyPr wrap="square" rtlCol="0">
            <a:spAutoFit/>
          </a:bodyPr>
          <a:lstStyle/>
          <a:p>
            <a:r>
              <a:rPr lang="en-GB" dirty="0" smtClean="0"/>
              <a:t>FNAL</a:t>
            </a:r>
            <a:endParaRPr lang="en-GB" dirty="0" smtClean="0"/>
          </a:p>
          <a:p>
            <a:r>
              <a:rPr lang="en-GB" dirty="0" smtClean="0"/>
              <a:t>Sept</a:t>
            </a:r>
            <a:r>
              <a:rPr lang="en-GB" dirty="0" smtClean="0"/>
              <a:t> </a:t>
            </a:r>
            <a:r>
              <a:rPr lang="en-GB" dirty="0" smtClean="0"/>
              <a:t>2016</a:t>
            </a:r>
          </a:p>
        </p:txBody>
      </p:sp>
      <p:sp>
        <p:nvSpPr>
          <p:cNvPr id="5" name="Slide Number Placeholder 4"/>
          <p:cNvSpPr>
            <a:spLocks noGrp="1"/>
          </p:cNvSpPr>
          <p:nvPr>
            <p:ph type="sldNum" sz="quarter" idx="12"/>
          </p:nvPr>
        </p:nvSpPr>
        <p:spPr>
          <a:xfrm>
            <a:off x="6172200" y="6279009"/>
            <a:ext cx="2133600" cy="365125"/>
          </a:xfrm>
        </p:spPr>
        <p:txBody>
          <a:bodyPr/>
          <a:lstStyle/>
          <a:p>
            <a:fld id="{B6F15528-21DE-4FAA-801E-634DDDAF4B2B}" type="slidenum">
              <a:rPr lang="en-US" smtClean="0"/>
              <a:pPr/>
              <a:t>1</a:t>
            </a:fld>
            <a:endParaRPr lang="en-US" dirty="0"/>
          </a:p>
        </p:txBody>
      </p:sp>
    </p:spTree>
    <p:extLst>
      <p:ext uri="{BB962C8B-B14F-4D97-AF65-F5344CB8AC3E}">
        <p14:creationId xmlns:p14="http://schemas.microsoft.com/office/powerpoint/2010/main" val="27039482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egnaposto numero diapositiva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D5A3F5AC-AA40-43BA-BAE6-9DAC4A5557E6}" type="slidenum">
              <a:rPr lang="en-GB" altLang="en-US" sz="1400" smtClean="0"/>
              <a:pPr eaLnBrk="1" hangingPunct="1">
                <a:spcBef>
                  <a:spcPct val="0"/>
                </a:spcBef>
                <a:buFontTx/>
                <a:buNone/>
              </a:pPr>
              <a:t>10</a:t>
            </a:fld>
            <a:endParaRPr lang="en-GB" altLang="en-US" sz="1400" smtClean="0"/>
          </a:p>
        </p:txBody>
      </p:sp>
      <p:graphicFrame>
        <p:nvGraphicFramePr>
          <p:cNvPr id="22531" name="Object 2"/>
          <p:cNvGraphicFramePr>
            <a:graphicFrameLocks noGrp="1" noChangeAspect="1"/>
          </p:cNvGraphicFramePr>
          <p:nvPr>
            <p:ph/>
          </p:nvPr>
        </p:nvGraphicFramePr>
        <p:xfrm>
          <a:off x="457200" y="276225"/>
          <a:ext cx="8229600" cy="5848350"/>
        </p:xfrm>
        <a:graphic>
          <a:graphicData uri="http://schemas.openxmlformats.org/presentationml/2006/ole">
            <mc:AlternateContent xmlns:mc="http://schemas.openxmlformats.org/markup-compatibility/2006">
              <mc:Choice xmlns:v="urn:schemas-microsoft-com:vml" Requires="v">
                <p:oleObj spid="_x0000_s5320" name="Microsoft Graph Chart" r:id="rId3" imgW="8229441" imgH="5848170" progId="MSGraph.Chart.8">
                  <p:embed followColorScheme="full"/>
                </p:oleObj>
              </mc:Choice>
              <mc:Fallback>
                <p:oleObj name="Microsoft Graph Chart" r:id="rId3" imgW="8229441" imgH="5848170" progId="MSGraph.Chart.8">
                  <p:embed followColorScheme="full"/>
                  <p:pic>
                    <p:nvPicPr>
                      <p:cNvPr id="0" name=""/>
                      <p:cNvPicPr>
                        <a:picLocks noChangeAspect="1" noChangeArrowheads="1"/>
                      </p:cNvPicPr>
                      <p:nvPr/>
                    </p:nvPicPr>
                    <p:blipFill>
                      <a:blip r:embed="rId4"/>
                      <a:srcRect/>
                      <a:stretch>
                        <a:fillRect/>
                      </a:stretch>
                    </p:blipFill>
                    <p:spPr bwMode="auto">
                      <a:xfrm>
                        <a:off x="457200" y="276225"/>
                        <a:ext cx="8229600" cy="584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532" name="Text Box 3"/>
          <p:cNvSpPr txBox="1">
            <a:spLocks noChangeArrowheads="1"/>
          </p:cNvSpPr>
          <p:nvPr/>
        </p:nvSpPr>
        <p:spPr bwMode="auto">
          <a:xfrm>
            <a:off x="228600" y="533400"/>
            <a:ext cx="79248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GB" altLang="en-US">
                <a:solidFill>
                  <a:schemeClr val="accent2"/>
                </a:solidFill>
                <a:cs typeface="Arial" pitchFamily="34" charset="0"/>
              </a:rPr>
              <a:t>                        </a:t>
            </a:r>
            <a:r>
              <a:rPr lang="en-GB" altLang="en-US" u="sng">
                <a:solidFill>
                  <a:schemeClr val="accent2"/>
                </a:solidFill>
                <a:cs typeface="Arial" pitchFamily="34" charset="0"/>
              </a:rPr>
              <a:t>COVERAGE</a:t>
            </a:r>
            <a:r>
              <a:rPr lang="en-GB" altLang="en-US">
                <a:solidFill>
                  <a:schemeClr val="accent2"/>
                </a:solidFill>
                <a:cs typeface="Arial" pitchFamily="34" charset="0"/>
              </a:rPr>
              <a:t> </a:t>
            </a:r>
          </a:p>
          <a:p>
            <a:pPr eaLnBrk="1" hangingPunct="1">
              <a:spcBef>
                <a:spcPct val="50000"/>
              </a:spcBef>
              <a:buFontTx/>
              <a:buNone/>
            </a:pPr>
            <a:r>
              <a:rPr lang="en-GB" altLang="en-US">
                <a:cs typeface="Arial" pitchFamily="34" charset="0"/>
              </a:rPr>
              <a:t>If true for all      :      “correct coverage” </a:t>
            </a:r>
          </a:p>
        </p:txBody>
      </p:sp>
      <p:graphicFrame>
        <p:nvGraphicFramePr>
          <p:cNvPr id="22533" name="Object 4"/>
          <p:cNvGraphicFramePr>
            <a:graphicFrameLocks noChangeAspect="1"/>
          </p:cNvGraphicFramePr>
          <p:nvPr/>
        </p:nvGraphicFramePr>
        <p:xfrm>
          <a:off x="2667000" y="1371600"/>
          <a:ext cx="428625" cy="463550"/>
        </p:xfrm>
        <a:graphic>
          <a:graphicData uri="http://schemas.openxmlformats.org/presentationml/2006/ole">
            <mc:AlternateContent xmlns:mc="http://schemas.openxmlformats.org/markup-compatibility/2006">
              <mc:Choice xmlns:v="urn:schemas-microsoft-com:vml" Requires="v">
                <p:oleObj spid="_x0000_s5321" name="Equation" r:id="rId5" imgW="152268" imgH="164957" progId="Equation.3">
                  <p:embed/>
                </p:oleObj>
              </mc:Choice>
              <mc:Fallback>
                <p:oleObj name="Equation" r:id="rId5" imgW="152268" imgH="164957"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1371600"/>
                        <a:ext cx="4286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534" name="Text Box 5"/>
          <p:cNvSpPr txBox="1">
            <a:spLocks noChangeArrowheads="1"/>
          </p:cNvSpPr>
          <p:nvPr/>
        </p:nvSpPr>
        <p:spPr bwMode="auto">
          <a:xfrm>
            <a:off x="723900" y="2057400"/>
            <a:ext cx="7696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GB" altLang="en-US">
                <a:cs typeface="Arial" pitchFamily="34" charset="0"/>
              </a:rPr>
              <a:t> P&lt;     for some        “undercoverage”                               </a:t>
            </a:r>
          </a:p>
        </p:txBody>
      </p:sp>
      <p:graphicFrame>
        <p:nvGraphicFramePr>
          <p:cNvPr id="22535" name="Object 6"/>
          <p:cNvGraphicFramePr>
            <a:graphicFrameLocks noChangeAspect="1"/>
          </p:cNvGraphicFramePr>
          <p:nvPr/>
        </p:nvGraphicFramePr>
        <p:xfrm>
          <a:off x="1524000" y="2133600"/>
          <a:ext cx="457200" cy="419100"/>
        </p:xfrm>
        <a:graphic>
          <a:graphicData uri="http://schemas.openxmlformats.org/presentationml/2006/ole">
            <mc:AlternateContent xmlns:mc="http://schemas.openxmlformats.org/markup-compatibility/2006">
              <mc:Choice xmlns:v="urn:schemas-microsoft-com:vml" Requires="v">
                <p:oleObj spid="_x0000_s5322" name="Equation" r:id="rId7" imgW="152334" imgH="139639" progId="Equation.3">
                  <p:embed/>
                </p:oleObj>
              </mc:Choice>
              <mc:Fallback>
                <p:oleObj name="Equation" r:id="rId7" imgW="152334" imgH="139639"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0" y="2133600"/>
                        <a:ext cx="4572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6" name="Object 7"/>
          <p:cNvGraphicFramePr>
            <a:graphicFrameLocks noChangeAspect="1"/>
          </p:cNvGraphicFramePr>
          <p:nvPr/>
        </p:nvGraphicFramePr>
        <p:xfrm>
          <a:off x="3886200" y="2133600"/>
          <a:ext cx="428625" cy="463550"/>
        </p:xfrm>
        <a:graphic>
          <a:graphicData uri="http://schemas.openxmlformats.org/presentationml/2006/ole">
            <mc:AlternateContent xmlns:mc="http://schemas.openxmlformats.org/markup-compatibility/2006">
              <mc:Choice xmlns:v="urn:schemas-microsoft-com:vml" Requires="v">
                <p:oleObj spid="_x0000_s5323" name="Equation" r:id="rId9" imgW="152268" imgH="164957" progId="Equation.3">
                  <p:embed/>
                </p:oleObj>
              </mc:Choice>
              <mc:Fallback>
                <p:oleObj name="Equation" r:id="rId9" imgW="152268" imgH="164957"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6200" y="2133600"/>
                        <a:ext cx="4286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537" name="Text Box 8"/>
          <p:cNvSpPr txBox="1">
            <a:spLocks noChangeArrowheads="1"/>
          </p:cNvSpPr>
          <p:nvPr/>
        </p:nvSpPr>
        <p:spPr bwMode="auto">
          <a:xfrm>
            <a:off x="4419600" y="2438400"/>
            <a:ext cx="36576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GB" altLang="en-US">
                <a:solidFill>
                  <a:srgbClr val="CC0000"/>
                </a:solidFill>
                <a:cs typeface="Arial" pitchFamily="34" charset="0"/>
              </a:rPr>
              <a:t>(this is serious !)</a:t>
            </a:r>
            <a:r>
              <a:rPr lang="en-GB" altLang="en-US">
                <a:cs typeface="Arial" pitchFamily="34" charset="0"/>
              </a:rPr>
              <a:t>  </a:t>
            </a:r>
          </a:p>
          <a:p>
            <a:pPr eaLnBrk="1" hangingPunct="1">
              <a:spcBef>
                <a:spcPct val="50000"/>
              </a:spcBef>
              <a:buFontTx/>
              <a:buNone/>
            </a:pPr>
            <a:endParaRPr lang="en-GB" altLang="en-US">
              <a:cs typeface="Arial" pitchFamily="34" charset="0"/>
            </a:endParaRPr>
          </a:p>
        </p:txBody>
      </p:sp>
      <p:sp>
        <p:nvSpPr>
          <p:cNvPr id="22538" name="Rectangle 9"/>
          <p:cNvSpPr>
            <a:spLocks noChangeArrowheads="1"/>
          </p:cNvSpPr>
          <p:nvPr/>
        </p:nvSpPr>
        <p:spPr bwMode="auto">
          <a:xfrm>
            <a:off x="914400" y="3352800"/>
            <a:ext cx="66897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GB" altLang="en-US">
                <a:cs typeface="Arial" pitchFamily="34" charset="0"/>
              </a:rPr>
              <a:t> P&gt;     for some        “overcoverage” </a:t>
            </a:r>
          </a:p>
        </p:txBody>
      </p:sp>
      <p:graphicFrame>
        <p:nvGraphicFramePr>
          <p:cNvPr id="22539" name="Object 10"/>
          <p:cNvGraphicFramePr>
            <a:graphicFrameLocks noChangeAspect="1"/>
          </p:cNvGraphicFramePr>
          <p:nvPr/>
        </p:nvGraphicFramePr>
        <p:xfrm>
          <a:off x="1676400" y="3505200"/>
          <a:ext cx="457200" cy="419100"/>
        </p:xfrm>
        <a:graphic>
          <a:graphicData uri="http://schemas.openxmlformats.org/presentationml/2006/ole">
            <mc:AlternateContent xmlns:mc="http://schemas.openxmlformats.org/markup-compatibility/2006">
              <mc:Choice xmlns:v="urn:schemas-microsoft-com:vml" Requires="v">
                <p:oleObj spid="_x0000_s5324" name="Equation" r:id="rId10" imgW="152334" imgH="139639" progId="Equation.3">
                  <p:embed/>
                </p:oleObj>
              </mc:Choice>
              <mc:Fallback>
                <p:oleObj name="Equation" r:id="rId10" imgW="152334" imgH="139639"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76400" y="3505200"/>
                        <a:ext cx="4572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40" name="Object 11"/>
          <p:cNvGraphicFramePr>
            <a:graphicFrameLocks noChangeAspect="1"/>
          </p:cNvGraphicFramePr>
          <p:nvPr/>
        </p:nvGraphicFramePr>
        <p:xfrm>
          <a:off x="3962400" y="3505200"/>
          <a:ext cx="838200" cy="454025"/>
        </p:xfrm>
        <a:graphic>
          <a:graphicData uri="http://schemas.openxmlformats.org/presentationml/2006/ole">
            <mc:AlternateContent xmlns:mc="http://schemas.openxmlformats.org/markup-compatibility/2006">
              <mc:Choice xmlns:v="urn:schemas-microsoft-com:vml" Requires="v">
                <p:oleObj spid="_x0000_s5325" name="Equation" r:id="rId11" imgW="152268" imgH="164957" progId="Equation.3">
                  <p:embed/>
                </p:oleObj>
              </mc:Choice>
              <mc:Fallback>
                <p:oleObj name="Equation" r:id="rId11" imgW="152268" imgH="164957"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2400" y="3505200"/>
                        <a:ext cx="8382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541" name="Text Box 12"/>
          <p:cNvSpPr txBox="1">
            <a:spLocks noChangeArrowheads="1"/>
          </p:cNvSpPr>
          <p:nvPr/>
        </p:nvSpPr>
        <p:spPr bwMode="auto">
          <a:xfrm>
            <a:off x="4572000" y="4038600"/>
            <a:ext cx="4114800" cy="179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GB" altLang="en-US">
                <a:cs typeface="Arial" pitchFamily="34" charset="0"/>
              </a:rPr>
              <a:t>Conservative</a:t>
            </a:r>
          </a:p>
          <a:p>
            <a:pPr eaLnBrk="1" hangingPunct="1">
              <a:spcBef>
                <a:spcPct val="50000"/>
              </a:spcBef>
              <a:buFontTx/>
              <a:buNone/>
            </a:pPr>
            <a:r>
              <a:rPr lang="en-GB" altLang="en-US">
                <a:cs typeface="Arial" pitchFamily="34" charset="0"/>
              </a:rPr>
              <a:t>Loss of rejection power</a:t>
            </a:r>
          </a:p>
        </p:txBody>
      </p:sp>
    </p:spTree>
    <p:extLst>
      <p:ext uri="{BB962C8B-B14F-4D97-AF65-F5344CB8AC3E}">
        <p14:creationId xmlns:p14="http://schemas.microsoft.com/office/powerpoint/2010/main" val="16353619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egnaposto numero diapositiva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5C4D1152-F167-4D7B-8D62-4635D8C68D39}" type="slidenum">
              <a:rPr lang="en-GB" altLang="en-US" sz="1400" smtClean="0"/>
              <a:pPr eaLnBrk="1" hangingPunct="1">
                <a:spcBef>
                  <a:spcPct val="0"/>
                </a:spcBef>
                <a:buFontTx/>
                <a:buNone/>
              </a:pPr>
              <a:t>11</a:t>
            </a:fld>
            <a:endParaRPr lang="en-GB" altLang="en-US" sz="1400" smtClean="0"/>
          </a:p>
        </p:txBody>
      </p:sp>
      <p:sp>
        <p:nvSpPr>
          <p:cNvPr id="23555" name="Rectangle 2"/>
          <p:cNvSpPr>
            <a:spLocks noGrp="1" noChangeArrowheads="1"/>
          </p:cNvSpPr>
          <p:nvPr>
            <p:ph type="title"/>
          </p:nvPr>
        </p:nvSpPr>
        <p:spPr>
          <a:xfrm>
            <a:off x="541338" y="-100013"/>
            <a:ext cx="7772400" cy="649288"/>
          </a:xfrm>
        </p:spPr>
        <p:txBody>
          <a:bodyPr/>
          <a:lstStyle/>
          <a:p>
            <a:pPr eaLnBrk="1" hangingPunct="1"/>
            <a:r>
              <a:rPr lang="en-GB" altLang="en-US" sz="3200" smtClean="0">
                <a:solidFill>
                  <a:srgbClr val="FF0000"/>
                </a:solidFill>
              </a:rPr>
              <a:t>Coverage : </a:t>
            </a:r>
            <a:r>
              <a:rPr lang="en-GB" altLang="en-US" sz="3200" smtClean="0">
                <a:solidFill>
                  <a:srgbClr val="FF0000"/>
                </a:solidFill>
                <a:latin typeface="Script MT Bold" pitchFamily="66" charset="0"/>
              </a:rPr>
              <a:t>L</a:t>
            </a:r>
            <a:r>
              <a:rPr lang="en-GB" altLang="en-US" sz="3200" smtClean="0">
                <a:solidFill>
                  <a:srgbClr val="FF0000"/>
                </a:solidFill>
              </a:rPr>
              <a:t> approach (Not frequentist)</a:t>
            </a:r>
          </a:p>
        </p:txBody>
      </p:sp>
      <p:sp>
        <p:nvSpPr>
          <p:cNvPr id="23556" name="Rectangle 3"/>
          <p:cNvSpPr>
            <a:spLocks noGrp="1" noChangeArrowheads="1"/>
          </p:cNvSpPr>
          <p:nvPr>
            <p:ph type="body" idx="1"/>
          </p:nvPr>
        </p:nvSpPr>
        <p:spPr/>
        <p:txBody>
          <a:bodyPr/>
          <a:lstStyle/>
          <a:p>
            <a:pPr eaLnBrk="1" hangingPunct="1"/>
            <a:endParaRPr lang="en-US" altLang="en-US" smtClean="0"/>
          </a:p>
        </p:txBody>
      </p:sp>
      <p:pic>
        <p:nvPicPr>
          <p:cNvPr id="2355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2060575"/>
            <a:ext cx="791527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Line 5"/>
          <p:cNvSpPr>
            <a:spLocks noChangeShapeType="1"/>
          </p:cNvSpPr>
          <p:nvPr/>
        </p:nvSpPr>
        <p:spPr bwMode="auto">
          <a:xfrm flipH="1">
            <a:off x="7740650" y="3716338"/>
            <a:ext cx="936625"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3559" name="Text Box 6"/>
          <p:cNvSpPr txBox="1">
            <a:spLocks noChangeArrowheads="1"/>
          </p:cNvSpPr>
          <p:nvPr/>
        </p:nvSpPr>
        <p:spPr bwMode="auto">
          <a:xfrm>
            <a:off x="684213" y="765175"/>
            <a:ext cx="80645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GB" altLang="en-US" sz="2400">
                <a:solidFill>
                  <a:schemeClr val="hlink"/>
                </a:solidFill>
              </a:rPr>
              <a:t>P(n,</a:t>
            </a:r>
            <a:r>
              <a:rPr lang="el-GR" altLang="en-US" sz="2400">
                <a:solidFill>
                  <a:schemeClr val="hlink"/>
                </a:solidFill>
                <a:latin typeface="Times New Roman" pitchFamily="18" charset="0"/>
                <a:cs typeface="Times New Roman" pitchFamily="18" charset="0"/>
              </a:rPr>
              <a:t>μ</a:t>
            </a:r>
            <a:r>
              <a:rPr lang="en-GB" altLang="en-US" sz="2400">
                <a:solidFill>
                  <a:schemeClr val="hlink"/>
                </a:solidFill>
                <a:latin typeface="Times New Roman" pitchFamily="18" charset="0"/>
                <a:cs typeface="Times New Roman" pitchFamily="18" charset="0"/>
              </a:rPr>
              <a:t>) = e</a:t>
            </a:r>
            <a:r>
              <a:rPr lang="en-GB" altLang="en-US" sz="2400" baseline="30000">
                <a:solidFill>
                  <a:schemeClr val="hlink"/>
                </a:solidFill>
                <a:latin typeface="Times New Roman" pitchFamily="18" charset="0"/>
                <a:cs typeface="Times New Roman" pitchFamily="18" charset="0"/>
              </a:rPr>
              <a:t>-</a:t>
            </a:r>
            <a:r>
              <a:rPr lang="el-GR" altLang="en-US" sz="2400" baseline="30000">
                <a:solidFill>
                  <a:schemeClr val="hlink"/>
                </a:solidFill>
                <a:latin typeface="Times New Roman" pitchFamily="18" charset="0"/>
                <a:cs typeface="Times New Roman" pitchFamily="18" charset="0"/>
              </a:rPr>
              <a:t>μ</a:t>
            </a:r>
            <a:r>
              <a:rPr lang="el-GR" altLang="en-US" sz="2400">
                <a:solidFill>
                  <a:schemeClr val="hlink"/>
                </a:solidFill>
                <a:latin typeface="Times New Roman" pitchFamily="18" charset="0"/>
                <a:cs typeface="Times New Roman" pitchFamily="18" charset="0"/>
              </a:rPr>
              <a:t>μ</a:t>
            </a:r>
            <a:r>
              <a:rPr lang="en-GB" altLang="en-US" sz="2400" baseline="30000">
                <a:solidFill>
                  <a:schemeClr val="hlink"/>
                </a:solidFill>
                <a:latin typeface="Times New Roman" pitchFamily="18" charset="0"/>
                <a:cs typeface="Times New Roman" pitchFamily="18" charset="0"/>
              </a:rPr>
              <a:t>n</a:t>
            </a:r>
            <a:r>
              <a:rPr lang="en-GB" altLang="en-US" sz="2400">
                <a:solidFill>
                  <a:schemeClr val="hlink"/>
                </a:solidFill>
                <a:latin typeface="Times New Roman" pitchFamily="18" charset="0"/>
                <a:cs typeface="Times New Roman" pitchFamily="18" charset="0"/>
              </a:rPr>
              <a:t>/n!    </a:t>
            </a:r>
            <a:r>
              <a:rPr lang="en-GB" altLang="en-US" sz="2400">
                <a:solidFill>
                  <a:srgbClr val="006600"/>
                </a:solidFill>
                <a:latin typeface="Times New Roman" pitchFamily="18" charset="0"/>
                <a:cs typeface="Times New Roman" pitchFamily="18" charset="0"/>
              </a:rPr>
              <a:t>(Joel Heinrich CDF note 6438)</a:t>
            </a:r>
          </a:p>
          <a:p>
            <a:pPr eaLnBrk="1" hangingPunct="1">
              <a:spcBef>
                <a:spcPct val="50000"/>
              </a:spcBef>
              <a:buFontTx/>
              <a:buNone/>
            </a:pPr>
            <a:r>
              <a:rPr lang="en-GB" altLang="en-US" sz="2400">
                <a:solidFill>
                  <a:schemeClr val="hlink"/>
                </a:solidFill>
                <a:latin typeface="Times New Roman" pitchFamily="18" charset="0"/>
                <a:cs typeface="Times New Roman" pitchFamily="18" charset="0"/>
              </a:rPr>
              <a:t>-2 ln</a:t>
            </a:r>
            <a:r>
              <a:rPr lang="el-GR" altLang="en-US" sz="2400">
                <a:solidFill>
                  <a:schemeClr val="hlink"/>
                </a:solidFill>
                <a:latin typeface="Times New Roman" pitchFamily="18" charset="0"/>
                <a:cs typeface="Times New Roman" pitchFamily="18" charset="0"/>
              </a:rPr>
              <a:t>λ</a:t>
            </a:r>
            <a:r>
              <a:rPr lang="en-US" altLang="en-US" sz="2400">
                <a:solidFill>
                  <a:schemeClr val="hlink"/>
                </a:solidFill>
                <a:latin typeface="Times New Roman" pitchFamily="18" charset="0"/>
                <a:cs typeface="Times New Roman" pitchFamily="18" charset="0"/>
              </a:rPr>
              <a:t>&lt; 1         </a:t>
            </a:r>
            <a:r>
              <a:rPr lang="el-GR" altLang="en-US" sz="2400">
                <a:solidFill>
                  <a:schemeClr val="hlink"/>
                </a:solidFill>
                <a:latin typeface="Times New Roman" pitchFamily="18" charset="0"/>
                <a:cs typeface="Times New Roman" pitchFamily="18" charset="0"/>
              </a:rPr>
              <a:t>λ</a:t>
            </a:r>
            <a:r>
              <a:rPr lang="en-GB" altLang="en-US" sz="2400">
                <a:solidFill>
                  <a:schemeClr val="hlink"/>
                </a:solidFill>
                <a:latin typeface="Times New Roman" pitchFamily="18" charset="0"/>
                <a:cs typeface="Times New Roman" pitchFamily="18" charset="0"/>
              </a:rPr>
              <a:t> = P(n,</a:t>
            </a:r>
            <a:r>
              <a:rPr lang="el-GR" altLang="en-US" sz="2400">
                <a:solidFill>
                  <a:schemeClr val="hlink"/>
                </a:solidFill>
                <a:latin typeface="Times New Roman" pitchFamily="18" charset="0"/>
                <a:cs typeface="Times New Roman" pitchFamily="18" charset="0"/>
              </a:rPr>
              <a:t>μ</a:t>
            </a:r>
            <a:r>
              <a:rPr lang="en-GB" altLang="en-US" sz="2400">
                <a:solidFill>
                  <a:schemeClr val="hlink"/>
                </a:solidFill>
                <a:latin typeface="Times New Roman" pitchFamily="18" charset="0"/>
                <a:cs typeface="Times New Roman" pitchFamily="18" charset="0"/>
              </a:rPr>
              <a:t>)/P(n,</a:t>
            </a:r>
            <a:r>
              <a:rPr lang="el-GR" altLang="en-US" sz="2400">
                <a:solidFill>
                  <a:schemeClr val="hlink"/>
                </a:solidFill>
                <a:latin typeface="Times New Roman" pitchFamily="18" charset="0"/>
                <a:cs typeface="Times New Roman" pitchFamily="18" charset="0"/>
              </a:rPr>
              <a:t>μ</a:t>
            </a:r>
            <a:r>
              <a:rPr lang="en-GB" altLang="en-US" sz="2400" baseline="-25000">
                <a:solidFill>
                  <a:schemeClr val="hlink"/>
                </a:solidFill>
                <a:latin typeface="Times New Roman" pitchFamily="18" charset="0"/>
                <a:cs typeface="Times New Roman" pitchFamily="18" charset="0"/>
              </a:rPr>
              <a:t>best</a:t>
            </a:r>
            <a:r>
              <a:rPr lang="en-GB" altLang="en-US" sz="2400">
                <a:solidFill>
                  <a:schemeClr val="hlink"/>
                </a:solidFill>
                <a:latin typeface="Times New Roman" pitchFamily="18" charset="0"/>
                <a:cs typeface="Times New Roman" pitchFamily="18" charset="0"/>
              </a:rPr>
              <a:t>)       </a:t>
            </a:r>
            <a:r>
              <a:rPr lang="en-GB" altLang="en-US" sz="2400">
                <a:solidFill>
                  <a:srgbClr val="FF0000"/>
                </a:solidFill>
                <a:latin typeface="Times New Roman" pitchFamily="18" charset="0"/>
                <a:cs typeface="Times New Roman" pitchFamily="18" charset="0"/>
              </a:rPr>
              <a:t>UNDERCOVERS</a:t>
            </a:r>
            <a:endParaRPr lang="el-GR" altLang="en-US" sz="240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2031493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egnaposto numero diapositiva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0C0168E9-5B22-46C0-AC8A-50B753DFF386}" type="slidenum">
              <a:rPr lang="en-GB" altLang="en-US" sz="1400" smtClean="0"/>
              <a:pPr eaLnBrk="1" hangingPunct="1">
                <a:spcBef>
                  <a:spcPct val="0"/>
                </a:spcBef>
                <a:buFontTx/>
                <a:buNone/>
              </a:pPr>
              <a:t>12</a:t>
            </a:fld>
            <a:endParaRPr lang="en-GB" altLang="en-US" sz="1400" smtClean="0"/>
          </a:p>
        </p:txBody>
      </p:sp>
      <p:sp>
        <p:nvSpPr>
          <p:cNvPr id="25603" name="Rectangle 2"/>
          <p:cNvSpPr>
            <a:spLocks noGrp="1" noChangeArrowheads="1"/>
          </p:cNvSpPr>
          <p:nvPr>
            <p:ph type="title"/>
          </p:nvPr>
        </p:nvSpPr>
        <p:spPr>
          <a:xfrm>
            <a:off x="684213" y="115888"/>
            <a:ext cx="7772400" cy="1657350"/>
          </a:xfrm>
        </p:spPr>
        <p:txBody>
          <a:bodyPr/>
          <a:lstStyle/>
          <a:p>
            <a:pPr eaLnBrk="1" hangingPunct="1"/>
            <a:r>
              <a:rPr lang="en-GB" altLang="en-US" sz="3200" smtClean="0">
                <a:solidFill>
                  <a:srgbClr val="FF0000"/>
                </a:solidFill>
              </a:rPr>
              <a:t>Feldman-Cousins Unified intervals</a:t>
            </a:r>
            <a:r>
              <a:rPr lang="en-GB" altLang="en-US" sz="3200" smtClean="0"/>
              <a:t/>
            </a:r>
            <a:br>
              <a:rPr lang="en-GB" altLang="en-US" sz="3200" smtClean="0"/>
            </a:br>
            <a:r>
              <a:rPr lang="en-GB" altLang="en-US" sz="3200" smtClean="0"/>
              <a:t/>
            </a:r>
            <a:br>
              <a:rPr lang="en-GB" altLang="en-US" sz="3200" smtClean="0"/>
            </a:br>
            <a:r>
              <a:rPr lang="en-GB" altLang="en-US" sz="2000" smtClean="0"/>
              <a:t>Neyman construction </a:t>
            </a:r>
            <a:r>
              <a:rPr lang="en-GB" altLang="en-US" sz="2000" smtClean="0">
                <a:solidFill>
                  <a:schemeClr val="accent2"/>
                </a:solidFill>
              </a:rPr>
              <a:t>so NEVER undercovers</a:t>
            </a:r>
          </a:p>
        </p:txBody>
      </p:sp>
      <p:pic>
        <p:nvPicPr>
          <p:cNvPr id="25604"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p:pic>
      <p:sp>
        <p:nvSpPr>
          <p:cNvPr id="25605" name="Line 4"/>
          <p:cNvSpPr>
            <a:spLocks noChangeShapeType="1"/>
          </p:cNvSpPr>
          <p:nvPr/>
        </p:nvSpPr>
        <p:spPr bwMode="auto">
          <a:xfrm flipH="1">
            <a:off x="8172450" y="3068638"/>
            <a:ext cx="720725"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Tree>
    <p:extLst>
      <p:ext uri="{BB962C8B-B14F-4D97-AF65-F5344CB8AC3E}">
        <p14:creationId xmlns:p14="http://schemas.microsoft.com/office/powerpoint/2010/main" val="10149255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4BFF79A5-5FCC-4C59-A49A-DB077610F282}" type="slidenum">
              <a:rPr lang="en-GB" altLang="en-US" sz="1400" smtClean="0">
                <a:solidFill>
                  <a:srgbClr val="000000"/>
                </a:solidFill>
              </a:rPr>
              <a:pPr eaLnBrk="1" hangingPunct="1">
                <a:spcBef>
                  <a:spcPct val="0"/>
                </a:spcBef>
                <a:buFontTx/>
                <a:buNone/>
              </a:pPr>
              <a:t>13</a:t>
            </a:fld>
            <a:endParaRPr lang="en-GB" altLang="en-US" sz="1400" smtClean="0">
              <a:solidFill>
                <a:srgbClr val="000000"/>
              </a:solidFill>
            </a:endParaRPr>
          </a:p>
        </p:txBody>
      </p:sp>
      <p:graphicFrame>
        <p:nvGraphicFramePr>
          <p:cNvPr id="45151" name="Group 95"/>
          <p:cNvGraphicFramePr>
            <a:graphicFrameLocks noGrp="1"/>
          </p:cNvGraphicFramePr>
          <p:nvPr>
            <p:extLst>
              <p:ext uri="{D42A27DB-BD31-4B8C-83A1-F6EECF244321}">
                <p14:modId xmlns:p14="http://schemas.microsoft.com/office/powerpoint/2010/main" val="2311267459"/>
              </p:ext>
            </p:extLst>
          </p:nvPr>
        </p:nvGraphicFramePr>
        <p:xfrm>
          <a:off x="179388" y="1268413"/>
          <a:ext cx="8569325" cy="4465636"/>
        </p:xfrm>
        <a:graphic>
          <a:graphicData uri="http://schemas.openxmlformats.org/drawingml/2006/table">
            <a:tbl>
              <a:tblPr/>
              <a:tblGrid>
                <a:gridCol w="2143125"/>
                <a:gridCol w="2143125"/>
                <a:gridCol w="2139950"/>
                <a:gridCol w="2143125"/>
              </a:tblGrid>
              <a:tr h="5762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0000FF"/>
                          </a:solidFill>
                          <a:effectLst/>
                          <a:latin typeface="Arial" charset="0"/>
                        </a:rPr>
                        <a:t>Moments</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FF0066"/>
                          </a:solidFill>
                          <a:effectLst/>
                          <a:latin typeface="Arial" charset="0"/>
                        </a:rPr>
                        <a:t>Max Like</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008000"/>
                          </a:solidFill>
                          <a:effectLst/>
                          <a:latin typeface="Arial" charset="0"/>
                        </a:rPr>
                        <a:t>Least squares</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13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rPr>
                        <a:t>Easy?</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dirty="0" smtClean="0">
                          <a:ln>
                            <a:noFill/>
                          </a:ln>
                          <a:solidFill>
                            <a:srgbClr val="0000FF"/>
                          </a:solidFill>
                          <a:effectLst/>
                          <a:latin typeface="Arial" charset="0"/>
                        </a:rPr>
                        <a:t>Yes, if</a:t>
                      </a:r>
                      <a:r>
                        <a:rPr kumimoji="0" lang="en-GB" sz="1600" b="0" i="0" u="none" strike="noStrike" cap="none" normalizeH="0" baseline="0" dirty="0" smtClean="0">
                          <a:ln>
                            <a:noFill/>
                          </a:ln>
                          <a:solidFill>
                            <a:srgbClr val="0000FF"/>
                          </a:solidFill>
                          <a:effectLst/>
                          <a:latin typeface="Arial" charset="0"/>
                        </a:rPr>
                        <a:t>…</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FF0066"/>
                          </a:solidFill>
                          <a:effectLst/>
                          <a:latin typeface="Arial" charset="0"/>
                        </a:rPr>
                        <a:t>Normalisation, maximisation messy</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008000"/>
                          </a:solidFill>
                          <a:effectLst/>
                          <a:latin typeface="Arial" charset="0"/>
                        </a:rPr>
                        <a:t>Minimisation</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2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rPr>
                        <a:t>Efficient?</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0000FF"/>
                          </a:solidFill>
                          <a:effectLst/>
                          <a:latin typeface="Arial" charset="0"/>
                        </a:rPr>
                        <a:t>Not very</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FF0066"/>
                          </a:solidFill>
                          <a:effectLst/>
                          <a:latin typeface="Arial" charset="0"/>
                        </a:rPr>
                        <a:t>Usually best</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rgbClr val="008000"/>
                          </a:solidFill>
                          <a:effectLst/>
                          <a:latin typeface="Arial" charset="0"/>
                        </a:rPr>
                        <a:t>Sometimes = Max Like</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2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rPr>
                        <a:t>Input</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0000FF"/>
                          </a:solidFill>
                          <a:effectLst/>
                          <a:latin typeface="Arial" charset="0"/>
                        </a:rPr>
                        <a:t>Separate events</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dirty="0" smtClean="0">
                          <a:ln>
                            <a:noFill/>
                          </a:ln>
                          <a:solidFill>
                            <a:srgbClr val="FF0066"/>
                          </a:solidFill>
                          <a:effectLst/>
                          <a:latin typeface="Arial" charset="0"/>
                        </a:rPr>
                        <a:t>Separate events</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008000"/>
                          </a:solidFill>
                          <a:effectLst/>
                          <a:latin typeface="Arial" charset="0"/>
                        </a:rPr>
                        <a:t>Histogram</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2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rPr>
                        <a:t>Goodness of fit</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0000FF"/>
                          </a:solidFill>
                          <a:effectLst/>
                          <a:latin typeface="Arial" charset="0"/>
                        </a:rPr>
                        <a:t>Messy</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FF0066"/>
                          </a:solidFill>
                          <a:effectLst/>
                          <a:latin typeface="Arial" charset="0"/>
                        </a:rPr>
                        <a:t>No (unbinned)</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008000"/>
                          </a:solidFill>
                          <a:effectLst/>
                          <a:latin typeface="Arial" charset="0"/>
                        </a:rPr>
                        <a:t>Easy</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2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rPr>
                        <a:t>Constraints</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0000FF"/>
                          </a:solidFill>
                          <a:effectLst/>
                          <a:latin typeface="Arial" charset="0"/>
                        </a:rPr>
                        <a:t>No </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FF0066"/>
                          </a:solidFill>
                          <a:effectLst/>
                          <a:latin typeface="Arial" charset="0"/>
                        </a:rPr>
                        <a:t>Yes</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008000"/>
                          </a:solidFill>
                          <a:effectLst/>
                          <a:latin typeface="Arial" charset="0"/>
                        </a:rPr>
                        <a:t>Yes</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2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rPr>
                        <a:t>N dimensions</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0000FF"/>
                          </a:solidFill>
                          <a:effectLst/>
                          <a:latin typeface="Arial" charset="0"/>
                        </a:rPr>
                        <a:t>Easy if ….</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FF0066"/>
                          </a:solidFill>
                          <a:effectLst/>
                          <a:latin typeface="Arial" charset="0"/>
                        </a:rPr>
                        <a:t>Norm, max messier</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008000"/>
                          </a:solidFill>
                          <a:effectLst/>
                          <a:latin typeface="Arial" charset="0"/>
                        </a:rPr>
                        <a:t>Easy</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2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rPr>
                        <a:t>Weighted events</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0000FF"/>
                          </a:solidFill>
                          <a:effectLst/>
                          <a:latin typeface="Arial" charset="0"/>
                        </a:rPr>
                        <a:t>Easy</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FF0066"/>
                          </a:solidFill>
                          <a:effectLst/>
                          <a:latin typeface="Arial" charset="0"/>
                        </a:rPr>
                        <a:t>Errors difficult</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008000"/>
                          </a:solidFill>
                          <a:effectLst/>
                          <a:latin typeface="Arial" charset="0"/>
                        </a:rPr>
                        <a:t>Easy</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2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rPr>
                        <a:t>Bgd subtraction</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0000FF"/>
                          </a:solidFill>
                          <a:effectLst/>
                          <a:latin typeface="Arial" charset="0"/>
                        </a:rPr>
                        <a:t>Easy</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FF0066"/>
                          </a:solidFill>
                          <a:effectLst/>
                          <a:latin typeface="Arial" charset="0"/>
                        </a:rPr>
                        <a:t>Troublesome</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008000"/>
                          </a:solidFill>
                          <a:effectLst/>
                          <a:latin typeface="Arial" charset="0"/>
                        </a:rPr>
                        <a:t>Easy</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790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charset="0"/>
                        </a:rPr>
                        <a:t>Uncertainty estimates</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0000FF"/>
                          </a:solidFill>
                          <a:effectLst/>
                          <a:latin typeface="Arial" charset="0"/>
                        </a:rPr>
                        <a:t>Observed spread,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0000FF"/>
                          </a:solidFill>
                          <a:effectLst/>
                          <a:latin typeface="Arial" charset="0"/>
                        </a:rPr>
                        <a:t>or analytic</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smtClean="0">
                          <a:ln>
                            <a:noFill/>
                          </a:ln>
                          <a:solidFill>
                            <a:srgbClr val="FF0066"/>
                          </a:solidFill>
                          <a:effectLst/>
                          <a:latin typeface="Arial" charset="0"/>
                        </a:rPr>
                        <a:t>   - </a:t>
                      </a:r>
                      <a:r>
                        <a:rPr kumimoji="0" lang="en-GB" sz="1600" b="0" i="0" u="none" strike="noStrike" cap="none" normalizeH="0" baseline="0" dirty="0" smtClean="0">
                          <a:ln>
                            <a:noFill/>
                          </a:ln>
                          <a:solidFill>
                            <a:srgbClr val="FF0066"/>
                          </a:solidFill>
                          <a:effectLst/>
                          <a:latin typeface="Verdana" pitchFamily="34" charset="0"/>
                        </a:rPr>
                        <a:t>∂</a:t>
                      </a:r>
                      <a:r>
                        <a:rPr kumimoji="0" lang="en-GB" sz="1600" b="0" i="0" u="none" strike="noStrike" cap="none" normalizeH="0" baseline="30000" dirty="0" smtClean="0">
                          <a:ln>
                            <a:noFill/>
                          </a:ln>
                          <a:solidFill>
                            <a:srgbClr val="FF0066"/>
                          </a:solidFill>
                          <a:effectLst/>
                          <a:latin typeface="Verdana" pitchFamily="34" charset="0"/>
                        </a:rPr>
                        <a:t>2</a:t>
                      </a:r>
                      <a:r>
                        <a:rPr kumimoji="0" lang="en-GB" sz="1600" b="0" i="0" u="none" strike="noStrike" cap="none" normalizeH="0" baseline="0" dirty="0" smtClean="0">
                          <a:ln>
                            <a:noFill/>
                          </a:ln>
                          <a:solidFill>
                            <a:srgbClr val="FF0066"/>
                          </a:solidFill>
                          <a:effectLst/>
                          <a:latin typeface="Verdana" pitchFamily="34" charset="0"/>
                        </a:rPr>
                        <a:t>l     </a:t>
                      </a:r>
                      <a:endParaRPr kumimoji="0" lang="en-GB" sz="1600" b="0" i="0" u="none" strike="noStrike" cap="none" normalizeH="0" baseline="30000" dirty="0" smtClean="0">
                        <a:ln>
                          <a:noFill/>
                        </a:ln>
                        <a:solidFill>
                          <a:srgbClr val="FF0066"/>
                        </a:solidFill>
                        <a:effectLst/>
                        <a:latin typeface="Verdana"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smtClean="0">
                          <a:ln>
                            <a:noFill/>
                          </a:ln>
                          <a:solidFill>
                            <a:srgbClr val="FF0066"/>
                          </a:solidFill>
                          <a:effectLst/>
                          <a:latin typeface="Verdana" pitchFamily="34" charset="0"/>
                        </a:rPr>
                        <a:t>   ∂</a:t>
                      </a:r>
                      <a:r>
                        <a:rPr kumimoji="0" lang="en-GB" sz="1600" b="0" i="0" u="none" strike="noStrike" cap="none" normalizeH="0" baseline="0" dirty="0" err="1" smtClean="0">
                          <a:ln>
                            <a:noFill/>
                          </a:ln>
                          <a:solidFill>
                            <a:srgbClr val="FF0066"/>
                          </a:solidFill>
                          <a:effectLst/>
                          <a:latin typeface="Verdana" pitchFamily="34" charset="0"/>
                        </a:rPr>
                        <a:t>p</a:t>
                      </a:r>
                      <a:r>
                        <a:rPr kumimoji="0" lang="en-GB" sz="1600" b="0" i="0" u="none" strike="noStrike" cap="none" normalizeH="0" baseline="-25000" dirty="0" err="1" smtClean="0">
                          <a:ln>
                            <a:noFill/>
                          </a:ln>
                          <a:solidFill>
                            <a:srgbClr val="FF0066"/>
                          </a:solidFill>
                          <a:effectLst/>
                          <a:latin typeface="Verdana" pitchFamily="34" charset="0"/>
                        </a:rPr>
                        <a:t>i</a:t>
                      </a:r>
                      <a:r>
                        <a:rPr kumimoji="0" lang="en-GB" sz="1600" b="0" i="0" u="none" strike="noStrike" cap="none" normalizeH="0" baseline="0" dirty="0" err="1" smtClean="0">
                          <a:ln>
                            <a:noFill/>
                          </a:ln>
                          <a:solidFill>
                            <a:srgbClr val="FF0066"/>
                          </a:solidFill>
                          <a:effectLst/>
                          <a:latin typeface="Verdana" pitchFamily="34" charset="0"/>
                        </a:rPr>
                        <a:t>∂p</a:t>
                      </a:r>
                      <a:r>
                        <a:rPr kumimoji="0" lang="en-GB" sz="1600" b="0" i="0" u="none" strike="noStrike" cap="none" normalizeH="0" baseline="-25000" dirty="0" err="1" smtClean="0">
                          <a:ln>
                            <a:noFill/>
                          </a:ln>
                          <a:solidFill>
                            <a:srgbClr val="FF0066"/>
                          </a:solidFill>
                          <a:effectLst/>
                          <a:latin typeface="Verdana" pitchFamily="34" charset="0"/>
                        </a:rPr>
                        <a:t>j</a:t>
                      </a:r>
                      <a:endParaRPr kumimoji="0" lang="en-GB" sz="1600" b="0" i="0" u="none" strike="noStrike" cap="none" normalizeH="0" baseline="-25000" dirty="0" smtClean="0">
                        <a:ln>
                          <a:noFill/>
                        </a:ln>
                        <a:solidFill>
                          <a:srgbClr val="FF0066"/>
                        </a:solidFill>
                        <a:effectLst/>
                        <a:latin typeface="Verdana"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smtClean="0">
                          <a:ln>
                            <a:noFill/>
                          </a:ln>
                          <a:solidFill>
                            <a:srgbClr val="008000"/>
                          </a:solidFill>
                          <a:effectLst/>
                          <a:latin typeface="Arial" charset="0"/>
                        </a:rPr>
                        <a:t>     </a:t>
                      </a:r>
                      <a:r>
                        <a:rPr kumimoji="0" lang="en-GB" sz="1600" b="0" i="0" u="none" strike="noStrike" cap="none" normalizeH="0" baseline="0" dirty="0" smtClean="0">
                          <a:ln>
                            <a:noFill/>
                          </a:ln>
                          <a:solidFill>
                            <a:srgbClr val="008000"/>
                          </a:solidFill>
                          <a:effectLst/>
                          <a:latin typeface="Verdana" pitchFamily="34" charset="0"/>
                        </a:rPr>
                        <a:t>∂</a:t>
                      </a:r>
                      <a:r>
                        <a:rPr kumimoji="0" lang="en-GB" sz="1600" b="0" i="0" u="none" strike="noStrike" cap="none" normalizeH="0" baseline="30000" dirty="0" smtClean="0">
                          <a:ln>
                            <a:noFill/>
                          </a:ln>
                          <a:solidFill>
                            <a:srgbClr val="008000"/>
                          </a:solidFill>
                          <a:effectLst/>
                          <a:latin typeface="Verdana" pitchFamily="34" charset="0"/>
                        </a:rPr>
                        <a:t>2</a:t>
                      </a:r>
                      <a:r>
                        <a:rPr kumimoji="0" lang="en-GB" sz="1600" b="0" i="0" u="none" strike="noStrike" cap="none" normalizeH="0" baseline="0" dirty="0" smtClean="0">
                          <a:ln>
                            <a:noFill/>
                          </a:ln>
                          <a:solidFill>
                            <a:srgbClr val="008000"/>
                          </a:solidFill>
                          <a:effectLst/>
                          <a:latin typeface="Verdana" pitchFamily="34" charset="0"/>
                        </a:rPr>
                        <a:t>S      </a:t>
                      </a:r>
                      <a:endParaRPr kumimoji="0" lang="en-GB" sz="1600" b="0" i="0" u="none" strike="noStrike" cap="none" normalizeH="0" baseline="30000" dirty="0" smtClean="0">
                        <a:ln>
                          <a:noFill/>
                        </a:ln>
                        <a:solidFill>
                          <a:srgbClr val="008000"/>
                        </a:solidFill>
                        <a:effectLst/>
                        <a:latin typeface="Verdana"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smtClean="0">
                          <a:ln>
                            <a:noFill/>
                          </a:ln>
                          <a:solidFill>
                            <a:srgbClr val="008000"/>
                          </a:solidFill>
                          <a:effectLst/>
                          <a:latin typeface="Verdana" pitchFamily="34" charset="0"/>
                        </a:rPr>
                        <a:t>  2∂p</a:t>
                      </a:r>
                      <a:r>
                        <a:rPr kumimoji="0" lang="en-GB" sz="1600" b="0" i="0" u="none" strike="noStrike" cap="none" normalizeH="0" baseline="-25000" dirty="0" smtClean="0">
                          <a:ln>
                            <a:noFill/>
                          </a:ln>
                          <a:solidFill>
                            <a:srgbClr val="008000"/>
                          </a:solidFill>
                          <a:effectLst/>
                          <a:latin typeface="Verdana" pitchFamily="34" charset="0"/>
                        </a:rPr>
                        <a:t>i</a:t>
                      </a:r>
                      <a:r>
                        <a:rPr kumimoji="0" lang="en-GB" sz="1600" b="0" i="0" u="none" strike="noStrike" cap="none" normalizeH="0" baseline="0" dirty="0" smtClean="0">
                          <a:ln>
                            <a:noFill/>
                          </a:ln>
                          <a:solidFill>
                            <a:srgbClr val="008000"/>
                          </a:solidFill>
                          <a:effectLst/>
                          <a:latin typeface="Verdana" pitchFamily="34" charset="0"/>
                        </a:rPr>
                        <a:t>∂p</a:t>
                      </a:r>
                      <a:r>
                        <a:rPr kumimoji="0" lang="en-GB" sz="1600" b="0" i="0" u="none" strike="noStrike" cap="none" normalizeH="0" baseline="-25000" dirty="0" smtClean="0">
                          <a:ln>
                            <a:noFill/>
                          </a:ln>
                          <a:solidFill>
                            <a:srgbClr val="008000"/>
                          </a:solidFill>
                          <a:effectLst/>
                          <a:latin typeface="Verdana" pitchFamily="34" charset="0"/>
                        </a:rPr>
                        <a:t>j</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2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rPr>
                        <a:t>Main feature</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0000FF"/>
                          </a:solidFill>
                          <a:effectLst/>
                          <a:latin typeface="Arial" charset="0"/>
                        </a:rPr>
                        <a:t>Easy</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smtClean="0">
                          <a:ln>
                            <a:noFill/>
                          </a:ln>
                          <a:solidFill>
                            <a:srgbClr val="FF0066"/>
                          </a:solidFill>
                          <a:effectLst/>
                          <a:latin typeface="Arial" charset="0"/>
                        </a:rPr>
                        <a:t>Best for </a:t>
                      </a:r>
                      <a:r>
                        <a:rPr kumimoji="0" lang="en-GB" sz="1600" b="0" i="0" u="none" strike="noStrike" cap="none" normalizeH="0" baseline="0" dirty="0" err="1" smtClean="0">
                          <a:ln>
                            <a:noFill/>
                          </a:ln>
                          <a:solidFill>
                            <a:srgbClr val="FF0066"/>
                          </a:solidFill>
                          <a:effectLst/>
                          <a:latin typeface="Arial" charset="0"/>
                        </a:rPr>
                        <a:t>params</a:t>
                      </a:r>
                      <a:endParaRPr kumimoji="0" lang="en-GB" sz="1600" b="0" i="0" u="none" strike="noStrike" cap="none" normalizeH="0" baseline="0" dirty="0" smtClean="0">
                        <a:ln>
                          <a:noFill/>
                        </a:ln>
                        <a:solidFill>
                          <a:srgbClr val="FF0066"/>
                        </a:solidFill>
                        <a:effectLst/>
                        <a:latin typeface="Arial"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dirty="0" smtClean="0">
                          <a:ln>
                            <a:noFill/>
                          </a:ln>
                          <a:solidFill>
                            <a:srgbClr val="008000"/>
                          </a:solidFill>
                          <a:effectLst/>
                          <a:latin typeface="Arial" charset="0"/>
                        </a:rPr>
                        <a:t>Goodness of Fit</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353" name="AutoShape 87"/>
          <p:cNvSpPr>
            <a:spLocks/>
          </p:cNvSpPr>
          <p:nvPr/>
        </p:nvSpPr>
        <p:spPr bwMode="auto">
          <a:xfrm>
            <a:off x="4572000" y="4868863"/>
            <a:ext cx="144463" cy="504825"/>
          </a:xfrm>
          <a:prstGeom prst="leftBrace">
            <a:avLst>
              <a:gd name="adj1" fmla="val 29121"/>
              <a:gd name="adj2" fmla="val 50000"/>
            </a:avLst>
          </a:prstGeom>
          <a:noFill/>
          <a:ln w="19050">
            <a:solidFill>
              <a:srgbClr val="FF505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smtClean="0">
              <a:solidFill>
                <a:srgbClr val="000000"/>
              </a:solidFill>
            </a:endParaRPr>
          </a:p>
        </p:txBody>
      </p:sp>
      <p:sp>
        <p:nvSpPr>
          <p:cNvPr id="12354" name="AutoShape 88"/>
          <p:cNvSpPr>
            <a:spLocks/>
          </p:cNvSpPr>
          <p:nvPr/>
        </p:nvSpPr>
        <p:spPr bwMode="auto">
          <a:xfrm>
            <a:off x="5364163" y="4797425"/>
            <a:ext cx="152400" cy="576263"/>
          </a:xfrm>
          <a:prstGeom prst="rightBrace">
            <a:avLst>
              <a:gd name="adj1" fmla="val 31510"/>
              <a:gd name="adj2" fmla="val 50000"/>
            </a:avLst>
          </a:prstGeom>
          <a:noFill/>
          <a:ln w="19050">
            <a:solidFill>
              <a:srgbClr val="FF006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smtClean="0">
              <a:solidFill>
                <a:srgbClr val="000000"/>
              </a:solidFill>
            </a:endParaRPr>
          </a:p>
        </p:txBody>
      </p:sp>
      <p:sp>
        <p:nvSpPr>
          <p:cNvPr id="12355" name="AutoShape 89"/>
          <p:cNvSpPr>
            <a:spLocks/>
          </p:cNvSpPr>
          <p:nvPr/>
        </p:nvSpPr>
        <p:spPr bwMode="auto">
          <a:xfrm>
            <a:off x="6659563" y="4797425"/>
            <a:ext cx="144462" cy="504825"/>
          </a:xfrm>
          <a:prstGeom prst="leftBrace">
            <a:avLst>
              <a:gd name="adj1" fmla="val 29121"/>
              <a:gd name="adj2" fmla="val 50000"/>
            </a:avLst>
          </a:prstGeom>
          <a:noFill/>
          <a:ln w="19050">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smtClean="0">
              <a:solidFill>
                <a:srgbClr val="000000"/>
              </a:solidFill>
            </a:endParaRPr>
          </a:p>
        </p:txBody>
      </p:sp>
      <p:sp>
        <p:nvSpPr>
          <p:cNvPr id="12356" name="AutoShape 90"/>
          <p:cNvSpPr>
            <a:spLocks/>
          </p:cNvSpPr>
          <p:nvPr/>
        </p:nvSpPr>
        <p:spPr bwMode="auto">
          <a:xfrm>
            <a:off x="7596188" y="4797425"/>
            <a:ext cx="152400" cy="576263"/>
          </a:xfrm>
          <a:prstGeom prst="rightBrace">
            <a:avLst>
              <a:gd name="adj1" fmla="val 31510"/>
              <a:gd name="adj2" fmla="val 50000"/>
            </a:avLst>
          </a:prstGeom>
          <a:noFill/>
          <a:ln w="19050">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smtClean="0">
              <a:solidFill>
                <a:srgbClr val="000000"/>
              </a:solidFill>
            </a:endParaRPr>
          </a:p>
        </p:txBody>
      </p:sp>
      <p:sp>
        <p:nvSpPr>
          <p:cNvPr id="12357" name="Line 97"/>
          <p:cNvSpPr>
            <a:spLocks noChangeShapeType="1"/>
          </p:cNvSpPr>
          <p:nvPr/>
        </p:nvSpPr>
        <p:spPr bwMode="auto">
          <a:xfrm>
            <a:off x="4787900" y="5084763"/>
            <a:ext cx="5048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mtClean="0">
              <a:solidFill>
                <a:srgbClr val="000000"/>
              </a:solidFill>
            </a:endParaRPr>
          </a:p>
        </p:txBody>
      </p:sp>
      <p:sp>
        <p:nvSpPr>
          <p:cNvPr id="12358" name="Line 98"/>
          <p:cNvSpPr>
            <a:spLocks noChangeShapeType="1"/>
          </p:cNvSpPr>
          <p:nvPr/>
        </p:nvSpPr>
        <p:spPr bwMode="auto">
          <a:xfrm>
            <a:off x="6948488" y="5084763"/>
            <a:ext cx="5762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mtClean="0">
              <a:solidFill>
                <a:srgbClr val="000000"/>
              </a:solidFill>
            </a:endParaRPr>
          </a:p>
        </p:txBody>
      </p:sp>
    </p:spTree>
    <p:extLst>
      <p:ext uri="{BB962C8B-B14F-4D97-AF65-F5344CB8AC3E}">
        <p14:creationId xmlns:p14="http://schemas.microsoft.com/office/powerpoint/2010/main" val="15886343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55650" y="3716338"/>
            <a:ext cx="7772400" cy="1143000"/>
          </a:xfrm>
        </p:spPr>
        <p:txBody>
          <a:bodyPr rtlCol="0">
            <a:normAutofit fontScale="90000"/>
          </a:bodyPr>
          <a:lstStyle/>
          <a:p>
            <a:pPr eaLnBrk="1" fontAlgn="auto" hangingPunct="1">
              <a:spcAft>
                <a:spcPts val="0"/>
              </a:spcAft>
              <a:defRPr/>
            </a:pPr>
            <a:r>
              <a:rPr lang="en-GB" sz="4000" dirty="0" smtClean="0"/>
              <a:t>BAYES and FREQUENTISM:</a:t>
            </a:r>
            <a:br>
              <a:rPr lang="en-GB" sz="4000" dirty="0" smtClean="0"/>
            </a:br>
            <a:r>
              <a:rPr lang="en-GB" sz="4000" dirty="0" smtClean="0"/>
              <a:t> </a:t>
            </a:r>
            <a:r>
              <a:rPr lang="en-GB" dirty="0" smtClean="0"/>
              <a:t>Different views of probability</a:t>
            </a:r>
            <a:endParaRPr lang="en-GB" sz="4000" dirty="0" smtClean="0"/>
          </a:p>
        </p:txBody>
      </p:sp>
      <p:sp>
        <p:nvSpPr>
          <p:cNvPr id="6" name="Slide Number Placeholder 5"/>
          <p:cNvSpPr>
            <a:spLocks noGrp="1"/>
          </p:cNvSpPr>
          <p:nvPr>
            <p:ph type="sldNum" sz="quarter" idx="12"/>
          </p:nvPr>
        </p:nvSpPr>
        <p:spPr/>
        <p:txBody>
          <a:bodyPr/>
          <a:lstStyle/>
          <a:p>
            <a:pPr>
              <a:defRPr/>
            </a:pPr>
            <a:fld id="{CCE886BC-E229-4329-9BF2-282E66001F6B}" type="slidenum">
              <a:rPr lang="en-GB"/>
              <a:pPr>
                <a:defRPr/>
              </a:pPr>
              <a:t>14</a:t>
            </a:fld>
            <a:endParaRPr lang="en-GB" dirty="0"/>
          </a:p>
        </p:txBody>
      </p:sp>
      <p:pic>
        <p:nvPicPr>
          <p:cNvPr id="7173" name="Picture 9" descr="Bayes-mugsh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36513"/>
            <a:ext cx="289560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11" descr="ney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1600" y="0"/>
            <a:ext cx="2230438"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14921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541510B0-AB31-41C0-9A49-9193A5FB0CAB}" type="slidenum">
              <a:rPr lang="en-GB"/>
              <a:pPr>
                <a:defRPr/>
              </a:pPr>
              <a:t>15</a:t>
            </a:fld>
            <a:endParaRPr lang="en-GB"/>
          </a:p>
        </p:txBody>
      </p:sp>
      <p:sp>
        <p:nvSpPr>
          <p:cNvPr id="14339" name="Text Box 2"/>
          <p:cNvSpPr txBox="1">
            <a:spLocks noChangeArrowheads="1"/>
          </p:cNvSpPr>
          <p:nvPr/>
        </p:nvSpPr>
        <p:spPr bwMode="auto">
          <a:xfrm>
            <a:off x="1143000" y="533400"/>
            <a:ext cx="8382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en-GB" altLang="en-US">
                <a:latin typeface="Arial" pitchFamily="34" charset="0"/>
              </a:rPr>
              <a:t>We need to make a statement about</a:t>
            </a:r>
          </a:p>
        </p:txBody>
      </p:sp>
      <p:sp>
        <p:nvSpPr>
          <p:cNvPr id="14340" name="Text Box 3"/>
          <p:cNvSpPr txBox="1">
            <a:spLocks noChangeArrowheads="1"/>
          </p:cNvSpPr>
          <p:nvPr/>
        </p:nvSpPr>
        <p:spPr bwMode="auto">
          <a:xfrm>
            <a:off x="1812925" y="1143000"/>
            <a:ext cx="73310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GB" altLang="en-US">
                <a:solidFill>
                  <a:srgbClr val="CC0000"/>
                </a:solidFill>
                <a:latin typeface="Arial" pitchFamily="34" charset="0"/>
              </a:rPr>
              <a:t>Parameters</a:t>
            </a:r>
            <a:r>
              <a:rPr lang="en-GB" altLang="en-US">
                <a:solidFill>
                  <a:srgbClr val="CC0000"/>
                </a:solidFill>
                <a:latin typeface="Times New Roman" pitchFamily="18" charset="0"/>
              </a:rPr>
              <a:t>, </a:t>
            </a:r>
            <a:r>
              <a:rPr lang="en-GB" altLang="en-US">
                <a:solidFill>
                  <a:srgbClr val="CC0000"/>
                </a:solidFill>
                <a:latin typeface="Arial" pitchFamily="34" charset="0"/>
              </a:rPr>
              <a:t>Given Data</a:t>
            </a:r>
          </a:p>
        </p:txBody>
      </p:sp>
      <p:sp>
        <p:nvSpPr>
          <p:cNvPr id="14341" name="Text Box 4"/>
          <p:cNvSpPr txBox="1">
            <a:spLocks noChangeArrowheads="1"/>
          </p:cNvSpPr>
          <p:nvPr/>
        </p:nvSpPr>
        <p:spPr bwMode="auto">
          <a:xfrm>
            <a:off x="517525" y="2000250"/>
            <a:ext cx="8220075" cy="447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GB" altLang="en-US">
                <a:latin typeface="Times New Roman" pitchFamily="18" charset="0"/>
              </a:rPr>
              <a:t>The basic difference between the two:</a:t>
            </a:r>
          </a:p>
          <a:p>
            <a:pPr eaLnBrk="1" hangingPunct="1">
              <a:spcBef>
                <a:spcPct val="0"/>
              </a:spcBef>
              <a:buFontTx/>
              <a:buNone/>
            </a:pPr>
            <a:endParaRPr lang="en-GB" altLang="en-US">
              <a:latin typeface="Times New Roman" pitchFamily="18" charset="0"/>
            </a:endParaRPr>
          </a:p>
          <a:p>
            <a:pPr eaLnBrk="1" hangingPunct="1">
              <a:spcBef>
                <a:spcPct val="0"/>
              </a:spcBef>
              <a:buFontTx/>
              <a:buNone/>
            </a:pPr>
            <a:r>
              <a:rPr lang="en-GB" altLang="en-US">
                <a:latin typeface="Times New Roman" pitchFamily="18" charset="0"/>
              </a:rPr>
              <a:t>Bayesian :      </a:t>
            </a:r>
            <a:r>
              <a:rPr lang="en-GB" altLang="en-US">
                <a:solidFill>
                  <a:srgbClr val="CC0000"/>
                </a:solidFill>
                <a:latin typeface="Times New Roman" pitchFamily="18" charset="0"/>
              </a:rPr>
              <a:t>Probability (parameter, given data)</a:t>
            </a:r>
          </a:p>
          <a:p>
            <a:pPr eaLnBrk="1" hangingPunct="1">
              <a:spcBef>
                <a:spcPct val="0"/>
              </a:spcBef>
              <a:buFontTx/>
              <a:buNone/>
            </a:pPr>
            <a:r>
              <a:rPr lang="en-GB" altLang="en-US">
                <a:latin typeface="Times New Roman" pitchFamily="18" charset="0"/>
              </a:rPr>
              <a:t>                      (an anathema to a Frequentist!)</a:t>
            </a:r>
          </a:p>
          <a:p>
            <a:pPr eaLnBrk="1" hangingPunct="1">
              <a:spcBef>
                <a:spcPct val="0"/>
              </a:spcBef>
              <a:buFontTx/>
              <a:buNone/>
            </a:pPr>
            <a:endParaRPr lang="en-GB" altLang="en-US">
              <a:latin typeface="Times New Roman" pitchFamily="18" charset="0"/>
            </a:endParaRPr>
          </a:p>
          <a:p>
            <a:pPr eaLnBrk="1" hangingPunct="1">
              <a:spcBef>
                <a:spcPct val="0"/>
              </a:spcBef>
              <a:buFontTx/>
              <a:buNone/>
            </a:pPr>
            <a:r>
              <a:rPr lang="en-GB" altLang="en-US">
                <a:latin typeface="Times New Roman" pitchFamily="18" charset="0"/>
              </a:rPr>
              <a:t>Frequentist :   </a:t>
            </a:r>
            <a:r>
              <a:rPr lang="en-GB" altLang="en-US">
                <a:solidFill>
                  <a:srgbClr val="CC0000"/>
                </a:solidFill>
                <a:latin typeface="Times New Roman" pitchFamily="18" charset="0"/>
              </a:rPr>
              <a:t>Probability (data, given parameter)</a:t>
            </a:r>
          </a:p>
          <a:p>
            <a:pPr eaLnBrk="1" hangingPunct="1">
              <a:spcBef>
                <a:spcPct val="0"/>
              </a:spcBef>
              <a:buFontTx/>
              <a:buNone/>
            </a:pPr>
            <a:r>
              <a:rPr lang="en-GB" altLang="en-US">
                <a:latin typeface="Times New Roman" pitchFamily="18" charset="0"/>
              </a:rPr>
              <a:t>                       (a likelihood function)</a:t>
            </a:r>
          </a:p>
          <a:p>
            <a:pPr eaLnBrk="1" hangingPunct="1">
              <a:spcBef>
                <a:spcPct val="0"/>
              </a:spcBef>
              <a:buFontTx/>
              <a:buNone/>
            </a:pPr>
            <a:endParaRPr lang="en-GB" altLang="en-US">
              <a:latin typeface="Times New Roman" pitchFamily="18" charset="0"/>
            </a:endParaRPr>
          </a:p>
          <a:p>
            <a:pPr eaLnBrk="1" hangingPunct="1">
              <a:spcBef>
                <a:spcPct val="0"/>
              </a:spcBef>
              <a:buFontTx/>
              <a:buNone/>
            </a:pPr>
            <a:endParaRPr lang="en-GB" altLang="en-US">
              <a:latin typeface="Times New Roman" pitchFamily="18" charset="0"/>
            </a:endParaRPr>
          </a:p>
        </p:txBody>
      </p:sp>
    </p:spTree>
    <p:extLst>
      <p:ext uri="{BB962C8B-B14F-4D97-AF65-F5344CB8AC3E}">
        <p14:creationId xmlns:p14="http://schemas.microsoft.com/office/powerpoint/2010/main" val="14387445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092FFBE4-56D3-4F70-B9E4-1A7240AC974B}" type="slidenum">
              <a:rPr lang="en-GB"/>
              <a:pPr>
                <a:defRPr/>
              </a:pPr>
              <a:t>16</a:t>
            </a:fld>
            <a:endParaRPr lang="en-GB"/>
          </a:p>
        </p:txBody>
      </p:sp>
      <p:sp>
        <p:nvSpPr>
          <p:cNvPr id="15363" name="Text Box 1026"/>
          <p:cNvSpPr txBox="1">
            <a:spLocks noChangeArrowheads="1"/>
          </p:cNvSpPr>
          <p:nvPr/>
        </p:nvSpPr>
        <p:spPr bwMode="auto">
          <a:xfrm>
            <a:off x="1600200" y="0"/>
            <a:ext cx="5257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50000"/>
              </a:spcBef>
              <a:buFontTx/>
              <a:buNone/>
            </a:pPr>
            <a:r>
              <a:rPr lang="en-GB" altLang="en-US">
                <a:latin typeface="Arial" pitchFamily="34" charset="0"/>
              </a:rPr>
              <a:t>PROBABILITY</a:t>
            </a:r>
          </a:p>
        </p:txBody>
      </p:sp>
      <p:sp>
        <p:nvSpPr>
          <p:cNvPr id="15364" name="Text Box 1028"/>
          <p:cNvSpPr txBox="1">
            <a:spLocks noChangeArrowheads="1"/>
          </p:cNvSpPr>
          <p:nvPr/>
        </p:nvSpPr>
        <p:spPr bwMode="auto">
          <a:xfrm>
            <a:off x="304800" y="571500"/>
            <a:ext cx="7291388" cy="646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en-GB" altLang="en-US" sz="2400" u="sng">
                <a:solidFill>
                  <a:srgbClr val="33CC33"/>
                </a:solidFill>
                <a:latin typeface="Arial" pitchFamily="34" charset="0"/>
              </a:rPr>
              <a:t> </a:t>
            </a:r>
            <a:r>
              <a:rPr lang="en-GB" altLang="en-US" sz="2400" b="1" u="sng">
                <a:solidFill>
                  <a:srgbClr val="33CC33"/>
                </a:solidFill>
                <a:latin typeface="Arial" pitchFamily="34" charset="0"/>
              </a:rPr>
              <a:t>MATHEMATICAL</a:t>
            </a:r>
            <a:r>
              <a:rPr lang="en-GB" altLang="en-US" sz="2400" b="1">
                <a:solidFill>
                  <a:srgbClr val="33CC33"/>
                </a:solidFill>
                <a:latin typeface="Arial" pitchFamily="34" charset="0"/>
              </a:rPr>
              <a:t>  </a:t>
            </a:r>
          </a:p>
          <a:p>
            <a:pPr eaLnBrk="1" hangingPunct="1">
              <a:spcBef>
                <a:spcPct val="50000"/>
              </a:spcBef>
              <a:buFontTx/>
              <a:buNone/>
            </a:pPr>
            <a:r>
              <a:rPr lang="en-GB" altLang="en-US" sz="2400" b="1">
                <a:solidFill>
                  <a:srgbClr val="33CC33"/>
                </a:solidFill>
                <a:latin typeface="Arial" pitchFamily="34" charset="0"/>
              </a:rPr>
              <a:t>	</a:t>
            </a:r>
            <a:r>
              <a:rPr lang="en-GB" altLang="en-US" sz="2000" b="1">
                <a:solidFill>
                  <a:srgbClr val="33CC33"/>
                </a:solidFill>
                <a:latin typeface="Arial" pitchFamily="34" charset="0"/>
              </a:rPr>
              <a:t>Formal</a:t>
            </a:r>
            <a:r>
              <a:rPr lang="en-GB" altLang="en-US" sz="2400" b="1">
                <a:solidFill>
                  <a:srgbClr val="33CC33"/>
                </a:solidFill>
                <a:latin typeface="Arial" pitchFamily="34" charset="0"/>
              </a:rPr>
              <a:t>	</a:t>
            </a:r>
          </a:p>
          <a:p>
            <a:pPr eaLnBrk="1" hangingPunct="1">
              <a:spcBef>
                <a:spcPct val="50000"/>
              </a:spcBef>
              <a:buFontTx/>
              <a:buNone/>
            </a:pPr>
            <a:r>
              <a:rPr lang="en-GB" altLang="en-US" sz="2400" b="1">
                <a:solidFill>
                  <a:srgbClr val="33CC33"/>
                </a:solidFill>
                <a:latin typeface="Arial" pitchFamily="34" charset="0"/>
              </a:rPr>
              <a:t>	</a:t>
            </a:r>
            <a:r>
              <a:rPr lang="en-GB" altLang="en-US" sz="2000" b="1">
                <a:solidFill>
                  <a:srgbClr val="33CC33"/>
                </a:solidFill>
                <a:latin typeface="Arial" pitchFamily="34" charset="0"/>
              </a:rPr>
              <a:t>Based on Axioms</a:t>
            </a:r>
          </a:p>
          <a:p>
            <a:pPr eaLnBrk="1" hangingPunct="1">
              <a:spcBef>
                <a:spcPct val="50000"/>
              </a:spcBef>
              <a:buFontTx/>
              <a:buNone/>
            </a:pPr>
            <a:r>
              <a:rPr lang="en-GB" altLang="en-US" sz="2400">
                <a:latin typeface="Arial" pitchFamily="34" charset="0"/>
              </a:rPr>
              <a:t> </a:t>
            </a:r>
            <a:r>
              <a:rPr lang="en-GB" altLang="en-US" sz="2400" u="sng">
                <a:solidFill>
                  <a:srgbClr val="3333FF"/>
                </a:solidFill>
                <a:latin typeface="Arial" pitchFamily="34" charset="0"/>
              </a:rPr>
              <a:t>FREQUENTIST</a:t>
            </a:r>
          </a:p>
          <a:p>
            <a:pPr eaLnBrk="1" hangingPunct="1">
              <a:spcBef>
                <a:spcPct val="50000"/>
              </a:spcBef>
              <a:buFontTx/>
              <a:buNone/>
            </a:pPr>
            <a:r>
              <a:rPr lang="en-GB" altLang="en-US" sz="2400">
                <a:solidFill>
                  <a:srgbClr val="3333FF"/>
                </a:solidFill>
                <a:latin typeface="Arial" pitchFamily="34" charset="0"/>
              </a:rPr>
              <a:t>	</a:t>
            </a:r>
            <a:r>
              <a:rPr lang="en-GB" altLang="en-US" sz="2000">
                <a:solidFill>
                  <a:srgbClr val="3333FF"/>
                </a:solidFill>
                <a:latin typeface="Arial" pitchFamily="34" charset="0"/>
              </a:rPr>
              <a:t>Ratio of frequencies as  n</a:t>
            </a:r>
            <a:r>
              <a:rPr lang="en-GB" altLang="en-US" sz="2000">
                <a:solidFill>
                  <a:srgbClr val="3333FF"/>
                </a:solidFill>
                <a:latin typeface="Arial" pitchFamily="34" charset="0"/>
                <a:sym typeface="Wingdings" pitchFamily="2" charset="2"/>
              </a:rPr>
              <a:t> infinity</a:t>
            </a:r>
            <a:endParaRPr lang="en-GB" altLang="en-US" sz="2000">
              <a:solidFill>
                <a:srgbClr val="3333FF"/>
              </a:solidFill>
              <a:latin typeface="Arial" pitchFamily="34" charset="0"/>
            </a:endParaRPr>
          </a:p>
          <a:p>
            <a:pPr eaLnBrk="1" hangingPunct="1">
              <a:spcBef>
                <a:spcPct val="50000"/>
              </a:spcBef>
              <a:buFontTx/>
              <a:buNone/>
            </a:pPr>
            <a:r>
              <a:rPr lang="en-GB" altLang="en-US" sz="2000">
                <a:solidFill>
                  <a:srgbClr val="3333FF"/>
                </a:solidFill>
                <a:latin typeface="Arial" pitchFamily="34" charset="0"/>
              </a:rPr>
              <a:t>	Repeated “identical” trials</a:t>
            </a:r>
          </a:p>
          <a:p>
            <a:pPr eaLnBrk="1" hangingPunct="1">
              <a:spcBef>
                <a:spcPct val="50000"/>
              </a:spcBef>
              <a:buFontTx/>
              <a:buNone/>
            </a:pPr>
            <a:r>
              <a:rPr lang="en-GB" altLang="en-US" sz="2000">
                <a:solidFill>
                  <a:srgbClr val="3333FF"/>
                </a:solidFill>
                <a:latin typeface="Arial" pitchFamily="34" charset="0"/>
              </a:rPr>
              <a:t>	Not applicable to </a:t>
            </a:r>
            <a:r>
              <a:rPr lang="en-GB" altLang="en-US" sz="2000" b="1">
                <a:solidFill>
                  <a:srgbClr val="3333FF"/>
                </a:solidFill>
                <a:latin typeface="Arial" pitchFamily="34" charset="0"/>
              </a:rPr>
              <a:t>single event</a:t>
            </a:r>
            <a:r>
              <a:rPr lang="en-GB" altLang="en-US" sz="2000">
                <a:solidFill>
                  <a:srgbClr val="3333FF"/>
                </a:solidFill>
                <a:latin typeface="Arial" pitchFamily="34" charset="0"/>
              </a:rPr>
              <a:t>  or </a:t>
            </a:r>
            <a:r>
              <a:rPr lang="en-GB" altLang="en-US" sz="2000" b="1">
                <a:solidFill>
                  <a:srgbClr val="3333FF"/>
                </a:solidFill>
                <a:latin typeface="Arial" pitchFamily="34" charset="0"/>
              </a:rPr>
              <a:t>physical constant</a:t>
            </a:r>
          </a:p>
          <a:p>
            <a:pPr eaLnBrk="1" hangingPunct="1">
              <a:spcBef>
                <a:spcPct val="50000"/>
              </a:spcBef>
              <a:buFontTx/>
              <a:buNone/>
            </a:pPr>
            <a:r>
              <a:rPr lang="en-GB" altLang="en-US" sz="2000">
                <a:solidFill>
                  <a:srgbClr val="FF0066"/>
                </a:solidFill>
                <a:latin typeface="Arial" pitchFamily="34" charset="0"/>
              </a:rPr>
              <a:t> </a:t>
            </a:r>
            <a:r>
              <a:rPr lang="en-GB" altLang="en-US" sz="2400" u="sng">
                <a:solidFill>
                  <a:srgbClr val="FF0066"/>
                </a:solidFill>
                <a:latin typeface="Arial" pitchFamily="34" charset="0"/>
              </a:rPr>
              <a:t>BAYESIAN</a:t>
            </a:r>
            <a:r>
              <a:rPr lang="en-GB" altLang="en-US" sz="2400">
                <a:solidFill>
                  <a:srgbClr val="FF0066"/>
                </a:solidFill>
                <a:latin typeface="Arial" pitchFamily="34" charset="0"/>
              </a:rPr>
              <a:t>	</a:t>
            </a:r>
            <a:r>
              <a:rPr lang="en-GB" altLang="en-US" sz="2000">
                <a:solidFill>
                  <a:srgbClr val="FF0066"/>
                </a:solidFill>
                <a:latin typeface="Arial" pitchFamily="34" charset="0"/>
              </a:rPr>
              <a:t>Degree of belief</a:t>
            </a:r>
          </a:p>
          <a:p>
            <a:pPr eaLnBrk="1" hangingPunct="1">
              <a:spcBef>
                <a:spcPct val="50000"/>
              </a:spcBef>
              <a:buFontTx/>
              <a:buNone/>
            </a:pPr>
            <a:r>
              <a:rPr lang="en-GB" altLang="en-US" sz="2000">
                <a:solidFill>
                  <a:srgbClr val="FF0066"/>
                </a:solidFill>
                <a:latin typeface="Arial" pitchFamily="34" charset="0"/>
              </a:rPr>
              <a:t>	Can be applied to single event or physical constant</a:t>
            </a:r>
          </a:p>
          <a:p>
            <a:pPr eaLnBrk="1" hangingPunct="1">
              <a:spcBef>
                <a:spcPct val="50000"/>
              </a:spcBef>
              <a:buFontTx/>
              <a:buNone/>
            </a:pPr>
            <a:r>
              <a:rPr lang="en-GB" altLang="en-US" sz="2000">
                <a:solidFill>
                  <a:srgbClr val="FF0066"/>
                </a:solidFill>
                <a:latin typeface="Arial" pitchFamily="34" charset="0"/>
              </a:rPr>
              <a:t>	                     (even though these have unique truth)</a:t>
            </a:r>
          </a:p>
          <a:p>
            <a:pPr eaLnBrk="1" hangingPunct="1">
              <a:spcBef>
                <a:spcPct val="50000"/>
              </a:spcBef>
              <a:buFontTx/>
              <a:buNone/>
            </a:pPr>
            <a:r>
              <a:rPr lang="en-GB" altLang="en-US" sz="2000">
                <a:solidFill>
                  <a:srgbClr val="FF0066"/>
                </a:solidFill>
                <a:latin typeface="Arial" pitchFamily="34" charset="0"/>
              </a:rPr>
              <a:t>	Varies from person to person      ***</a:t>
            </a:r>
          </a:p>
          <a:p>
            <a:pPr eaLnBrk="1" hangingPunct="1">
              <a:spcBef>
                <a:spcPct val="50000"/>
              </a:spcBef>
              <a:buFontTx/>
              <a:buNone/>
            </a:pPr>
            <a:r>
              <a:rPr lang="en-GB" altLang="en-US" sz="2000">
                <a:solidFill>
                  <a:srgbClr val="FF0066"/>
                </a:solidFill>
                <a:latin typeface="Arial" pitchFamily="34" charset="0"/>
              </a:rPr>
              <a:t>	Quantified by “fair bet”</a:t>
            </a:r>
            <a:r>
              <a:rPr lang="en-GB" altLang="en-US" sz="2000">
                <a:solidFill>
                  <a:srgbClr val="006666"/>
                </a:solidFill>
                <a:latin typeface="Arial" pitchFamily="34" charset="0"/>
              </a:rPr>
              <a:t>               		</a:t>
            </a:r>
            <a:endParaRPr lang="en-GB" altLang="en-US" sz="2400">
              <a:solidFill>
                <a:srgbClr val="006666"/>
              </a:solidFill>
              <a:latin typeface="Arial" pitchFamily="34" charset="0"/>
            </a:endParaRPr>
          </a:p>
          <a:p>
            <a:pPr eaLnBrk="1" hangingPunct="1">
              <a:spcBef>
                <a:spcPct val="50000"/>
              </a:spcBef>
              <a:buFontTx/>
              <a:buNone/>
            </a:pPr>
            <a:endParaRPr lang="en-GB" altLang="en-US" sz="2000">
              <a:solidFill>
                <a:srgbClr val="006666"/>
              </a:solidFill>
              <a:latin typeface="Arial" pitchFamily="34" charset="0"/>
            </a:endParaRPr>
          </a:p>
        </p:txBody>
      </p:sp>
      <p:graphicFrame>
        <p:nvGraphicFramePr>
          <p:cNvPr id="15365" name="Object 1029"/>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6169" name="Equation" r:id="rId3" imgW="114151" imgH="215619" progId="Equation.3">
                  <p:embed/>
                </p:oleObj>
              </mc:Choice>
              <mc:Fallback>
                <p:oleObj name="Equation" r:id="rId3" imgW="114151" imgH="215619"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7219470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pPr>
              <a:defRPr/>
            </a:pPr>
            <a:fld id="{55502479-9F50-4D22-86BA-08254FFA0981}" type="slidenum">
              <a:rPr lang="en-GB"/>
              <a:pPr>
                <a:defRPr/>
              </a:pPr>
              <a:t>17</a:t>
            </a:fld>
            <a:endParaRPr lang="en-GB"/>
          </a:p>
        </p:txBody>
      </p:sp>
      <p:sp>
        <p:nvSpPr>
          <p:cNvPr id="16387" name="Text Box 3"/>
          <p:cNvSpPr txBox="1">
            <a:spLocks noChangeArrowheads="1"/>
          </p:cNvSpPr>
          <p:nvPr/>
        </p:nvSpPr>
        <p:spPr bwMode="auto">
          <a:xfrm>
            <a:off x="1600200" y="328613"/>
            <a:ext cx="7239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en-GB" altLang="en-US">
                <a:latin typeface="Arial" pitchFamily="34" charset="0"/>
              </a:rPr>
              <a:t>Bayesian versus Classical</a:t>
            </a:r>
          </a:p>
        </p:txBody>
      </p:sp>
      <p:sp>
        <p:nvSpPr>
          <p:cNvPr id="16388" name="Text Box 4"/>
          <p:cNvSpPr txBox="1">
            <a:spLocks noChangeArrowheads="1"/>
          </p:cNvSpPr>
          <p:nvPr/>
        </p:nvSpPr>
        <p:spPr bwMode="auto">
          <a:xfrm>
            <a:off x="611188" y="1052513"/>
            <a:ext cx="7772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en-GB" altLang="en-US">
                <a:latin typeface="Arial" pitchFamily="34" charset="0"/>
              </a:rPr>
              <a:t>Bayesian   </a:t>
            </a:r>
          </a:p>
        </p:txBody>
      </p:sp>
      <p:sp>
        <p:nvSpPr>
          <p:cNvPr id="16389" name="Text Box 7"/>
          <p:cNvSpPr txBox="1">
            <a:spLocks noChangeArrowheads="1"/>
          </p:cNvSpPr>
          <p:nvPr/>
        </p:nvSpPr>
        <p:spPr bwMode="auto">
          <a:xfrm>
            <a:off x="762000" y="1752600"/>
            <a:ext cx="8382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en-GB" altLang="en-US">
                <a:solidFill>
                  <a:srgbClr val="CC0000"/>
                </a:solidFill>
                <a:latin typeface="Arial" pitchFamily="34" charset="0"/>
              </a:rPr>
              <a:t>P(A and B) = P(A;B) x P(B) = P(B;A) x P(A)</a:t>
            </a:r>
          </a:p>
        </p:txBody>
      </p:sp>
      <p:sp>
        <p:nvSpPr>
          <p:cNvPr id="16390" name="Text Box 8"/>
          <p:cNvSpPr txBox="1">
            <a:spLocks noChangeArrowheads="1"/>
          </p:cNvSpPr>
          <p:nvPr/>
        </p:nvSpPr>
        <p:spPr bwMode="auto">
          <a:xfrm>
            <a:off x="685800" y="2438400"/>
            <a:ext cx="7848600" cy="277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en-GB" altLang="en-US" dirty="0">
                <a:latin typeface="Arial" pitchFamily="34" charset="0"/>
              </a:rPr>
              <a:t>e.g.  A = event contains t quark</a:t>
            </a:r>
          </a:p>
          <a:p>
            <a:pPr eaLnBrk="1" hangingPunct="1">
              <a:spcBef>
                <a:spcPct val="50000"/>
              </a:spcBef>
              <a:buFontTx/>
              <a:buNone/>
            </a:pPr>
            <a:r>
              <a:rPr lang="en-GB" altLang="en-US" dirty="0">
                <a:latin typeface="Arial" pitchFamily="34" charset="0"/>
              </a:rPr>
              <a:t>        B = event contains W boson</a:t>
            </a:r>
          </a:p>
          <a:p>
            <a:pPr eaLnBrk="1" hangingPunct="1">
              <a:spcBef>
                <a:spcPct val="50000"/>
              </a:spcBef>
              <a:buFontTx/>
              <a:buNone/>
            </a:pPr>
            <a:r>
              <a:rPr lang="en-GB" altLang="en-US" dirty="0">
                <a:latin typeface="Arial" pitchFamily="34" charset="0"/>
              </a:rPr>
              <a:t>or     </a:t>
            </a:r>
            <a:r>
              <a:rPr lang="en-GB" altLang="en-US" dirty="0">
                <a:solidFill>
                  <a:srgbClr val="3333FF"/>
                </a:solidFill>
                <a:latin typeface="Arial" pitchFamily="34" charset="0"/>
              </a:rPr>
              <a:t>A = I am in </a:t>
            </a:r>
            <a:r>
              <a:rPr lang="en-GB" altLang="en-US" dirty="0" smtClean="0">
                <a:solidFill>
                  <a:srgbClr val="3333FF"/>
                </a:solidFill>
                <a:latin typeface="Arial" pitchFamily="34" charset="0"/>
              </a:rPr>
              <a:t>FNAL</a:t>
            </a:r>
            <a:endParaRPr lang="en-GB" altLang="en-US" dirty="0">
              <a:solidFill>
                <a:srgbClr val="3333FF"/>
              </a:solidFill>
              <a:latin typeface="Arial" pitchFamily="34" charset="0"/>
            </a:endParaRPr>
          </a:p>
          <a:p>
            <a:pPr eaLnBrk="1" hangingPunct="1">
              <a:spcBef>
                <a:spcPct val="50000"/>
              </a:spcBef>
              <a:buFontTx/>
              <a:buNone/>
            </a:pPr>
            <a:r>
              <a:rPr lang="en-GB" altLang="en-US" dirty="0">
                <a:solidFill>
                  <a:srgbClr val="3333FF"/>
                </a:solidFill>
                <a:latin typeface="Arial" pitchFamily="34" charset="0"/>
              </a:rPr>
              <a:t>        B = I am giving a lecture</a:t>
            </a:r>
            <a:endParaRPr lang="en-GB" altLang="en-US" dirty="0">
              <a:latin typeface="Arial" pitchFamily="34" charset="0"/>
            </a:endParaRPr>
          </a:p>
        </p:txBody>
      </p:sp>
      <p:sp>
        <p:nvSpPr>
          <p:cNvPr id="16391" name="Text Box 9"/>
          <p:cNvSpPr txBox="1">
            <a:spLocks noChangeArrowheads="1"/>
          </p:cNvSpPr>
          <p:nvPr/>
        </p:nvSpPr>
        <p:spPr bwMode="auto">
          <a:xfrm>
            <a:off x="395288" y="5229225"/>
            <a:ext cx="83820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en-GB" altLang="en-US">
                <a:solidFill>
                  <a:srgbClr val="CC0000"/>
                </a:solidFill>
                <a:latin typeface="Arial" pitchFamily="34" charset="0"/>
              </a:rPr>
              <a:t>P(A;B) = P(B;A) x P(A) /P(B)</a:t>
            </a:r>
          </a:p>
          <a:p>
            <a:pPr eaLnBrk="1" hangingPunct="1">
              <a:spcBef>
                <a:spcPct val="50000"/>
              </a:spcBef>
              <a:buFontTx/>
              <a:buNone/>
            </a:pPr>
            <a:r>
              <a:rPr lang="en-GB" altLang="en-US">
                <a:latin typeface="Arial" pitchFamily="34" charset="0"/>
              </a:rPr>
              <a:t>Completely uncontroversial, provided….</a:t>
            </a:r>
            <a:endParaRPr lang="en-GB" altLang="en-US">
              <a:solidFill>
                <a:srgbClr val="CC0000"/>
              </a:solidFill>
              <a:latin typeface="Arial" pitchFamily="34" charset="0"/>
            </a:endParaRPr>
          </a:p>
        </p:txBody>
      </p:sp>
    </p:spTree>
    <p:extLst>
      <p:ext uri="{BB962C8B-B14F-4D97-AF65-F5344CB8AC3E}">
        <p14:creationId xmlns:p14="http://schemas.microsoft.com/office/powerpoint/2010/main" val="38617014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3"/>
          <p:cNvSpPr>
            <a:spLocks noGrp="1"/>
          </p:cNvSpPr>
          <p:nvPr>
            <p:ph type="sldNum" sz="quarter" idx="12"/>
          </p:nvPr>
        </p:nvSpPr>
        <p:spPr/>
        <p:txBody>
          <a:bodyPr/>
          <a:lstStyle/>
          <a:p>
            <a:pPr>
              <a:defRPr/>
            </a:pPr>
            <a:fld id="{847EEA7C-ABB8-4746-9582-F2C5AADA7DBF}" type="slidenum">
              <a:rPr lang="en-GB"/>
              <a:pPr>
                <a:defRPr/>
              </a:pPr>
              <a:t>18</a:t>
            </a:fld>
            <a:endParaRPr lang="en-GB"/>
          </a:p>
        </p:txBody>
      </p:sp>
      <p:graphicFrame>
        <p:nvGraphicFramePr>
          <p:cNvPr id="17411" name="Object 2"/>
          <p:cNvGraphicFramePr>
            <a:graphicFrameLocks noChangeAspect="1"/>
          </p:cNvGraphicFramePr>
          <p:nvPr/>
        </p:nvGraphicFramePr>
        <p:xfrm>
          <a:off x="2590800" y="304800"/>
          <a:ext cx="4600575" cy="1195388"/>
        </p:xfrm>
        <a:graphic>
          <a:graphicData uri="http://schemas.openxmlformats.org/presentationml/2006/ole">
            <mc:AlternateContent xmlns:mc="http://schemas.openxmlformats.org/markup-compatibility/2006">
              <mc:Choice xmlns:v="urn:schemas-microsoft-com:vml" Requires="v">
                <p:oleObj spid="_x0000_s7262" name="Equation" r:id="rId3" imgW="1612900" imgH="419100" progId="Equation.3">
                  <p:embed/>
                </p:oleObj>
              </mc:Choice>
              <mc:Fallback>
                <p:oleObj name="Equation" r:id="rId3" imgW="1612900" imgH="4191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304800"/>
                        <a:ext cx="4600575" cy="1195388"/>
                      </a:xfrm>
                      <a:prstGeom prst="rect">
                        <a:avLst/>
                      </a:prstGeom>
                      <a:solidFill>
                        <a:srgbClr val="CC99FF">
                          <a:alpha val="50195"/>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412" name="Text Box 3"/>
          <p:cNvSpPr txBox="1">
            <a:spLocks noChangeArrowheads="1"/>
          </p:cNvSpPr>
          <p:nvPr/>
        </p:nvSpPr>
        <p:spPr bwMode="auto">
          <a:xfrm>
            <a:off x="365125" y="473075"/>
            <a:ext cx="25304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GB" altLang="en-US">
                <a:latin typeface="Arial" pitchFamily="34" charset="0"/>
              </a:rPr>
              <a:t>Bayesian</a:t>
            </a:r>
          </a:p>
        </p:txBody>
      </p:sp>
      <p:graphicFrame>
        <p:nvGraphicFramePr>
          <p:cNvPr id="17413" name="Object 11"/>
          <p:cNvGraphicFramePr>
            <a:graphicFrameLocks noChangeAspect="1"/>
          </p:cNvGraphicFramePr>
          <p:nvPr/>
        </p:nvGraphicFramePr>
        <p:xfrm>
          <a:off x="1423988" y="2438400"/>
          <a:ext cx="419100" cy="609600"/>
        </p:xfrm>
        <a:graphic>
          <a:graphicData uri="http://schemas.openxmlformats.org/presentationml/2006/ole">
            <mc:AlternateContent xmlns:mc="http://schemas.openxmlformats.org/markup-compatibility/2006">
              <mc:Choice xmlns:v="urn:schemas-microsoft-com:vml" Requires="v">
                <p:oleObj spid="_x0000_s7263" name="Equation" r:id="rId5" imgW="139639" imgH="203112" progId="Equation.3">
                  <p:embed/>
                </p:oleObj>
              </mc:Choice>
              <mc:Fallback>
                <p:oleObj name="Equation" r:id="rId5" imgW="139639" imgH="203112"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3988" y="2438400"/>
                        <a:ext cx="41910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414" name="Text Box 12"/>
          <p:cNvSpPr txBox="1">
            <a:spLocks noChangeArrowheads="1"/>
          </p:cNvSpPr>
          <p:nvPr/>
        </p:nvSpPr>
        <p:spPr bwMode="auto">
          <a:xfrm>
            <a:off x="4784725" y="2530475"/>
            <a:ext cx="184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a:latin typeface="Arial" pitchFamily="34" charset="0"/>
            </a:endParaRPr>
          </a:p>
        </p:txBody>
      </p:sp>
      <p:sp>
        <p:nvSpPr>
          <p:cNvPr id="17415" name="Text Box 15"/>
          <p:cNvSpPr txBox="1">
            <a:spLocks noChangeArrowheads="1"/>
          </p:cNvSpPr>
          <p:nvPr/>
        </p:nvSpPr>
        <p:spPr bwMode="auto">
          <a:xfrm>
            <a:off x="4479925" y="2606675"/>
            <a:ext cx="184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a:latin typeface="Arial" pitchFamily="34" charset="0"/>
            </a:endParaRPr>
          </a:p>
        </p:txBody>
      </p:sp>
      <p:graphicFrame>
        <p:nvGraphicFramePr>
          <p:cNvPr id="17416" name="Object 16"/>
          <p:cNvGraphicFramePr>
            <a:graphicFrameLocks noChangeAspect="1"/>
          </p:cNvGraphicFramePr>
          <p:nvPr/>
        </p:nvGraphicFramePr>
        <p:xfrm>
          <a:off x="4953000" y="2514600"/>
          <a:ext cx="422275" cy="609600"/>
        </p:xfrm>
        <a:graphic>
          <a:graphicData uri="http://schemas.openxmlformats.org/presentationml/2006/ole">
            <mc:AlternateContent xmlns:mc="http://schemas.openxmlformats.org/markup-compatibility/2006">
              <mc:Choice xmlns:v="urn:schemas-microsoft-com:vml" Requires="v">
                <p:oleObj spid="_x0000_s7264" name="Equation" r:id="rId7" imgW="114151" imgH="164885" progId="Equation.3">
                  <p:embed/>
                </p:oleObj>
              </mc:Choice>
              <mc:Fallback>
                <p:oleObj name="Equation" r:id="rId7" imgW="114151" imgH="164885"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53000" y="2514600"/>
                        <a:ext cx="4222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7" name="Object 17"/>
          <p:cNvGraphicFramePr>
            <a:graphicFrameLocks noChangeAspect="1"/>
          </p:cNvGraphicFramePr>
          <p:nvPr/>
        </p:nvGraphicFramePr>
        <p:xfrm>
          <a:off x="7502525" y="2530475"/>
          <a:ext cx="427038" cy="615950"/>
        </p:xfrm>
        <a:graphic>
          <a:graphicData uri="http://schemas.openxmlformats.org/presentationml/2006/ole">
            <mc:AlternateContent xmlns:mc="http://schemas.openxmlformats.org/markup-compatibility/2006">
              <mc:Choice xmlns:v="urn:schemas-microsoft-com:vml" Requires="v">
                <p:oleObj spid="_x0000_s7265" name="Equation" r:id="rId9" imgW="114151" imgH="164885" progId="Equation.3">
                  <p:embed/>
                </p:oleObj>
              </mc:Choice>
              <mc:Fallback>
                <p:oleObj name="Equation" r:id="rId9" imgW="114151" imgH="164885"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02525" y="2530475"/>
                        <a:ext cx="427038"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18" name="Text Box 18"/>
          <p:cNvSpPr txBox="1">
            <a:spLocks noChangeArrowheads="1"/>
          </p:cNvSpPr>
          <p:nvPr/>
        </p:nvSpPr>
        <p:spPr bwMode="auto">
          <a:xfrm>
            <a:off x="914400" y="2971800"/>
            <a:ext cx="220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en-GB" altLang="en-US" sz="2400">
                <a:solidFill>
                  <a:srgbClr val="3333FF"/>
                </a:solidFill>
                <a:latin typeface="Arial" pitchFamily="34" charset="0"/>
              </a:rPr>
              <a:t>posterior</a:t>
            </a:r>
          </a:p>
        </p:txBody>
      </p:sp>
      <p:sp>
        <p:nvSpPr>
          <p:cNvPr id="17419" name="Text Box 19"/>
          <p:cNvSpPr txBox="1">
            <a:spLocks noChangeArrowheads="1"/>
          </p:cNvSpPr>
          <p:nvPr/>
        </p:nvSpPr>
        <p:spPr bwMode="auto">
          <a:xfrm>
            <a:off x="4267200" y="297180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en-GB" altLang="en-US" sz="2400">
                <a:solidFill>
                  <a:srgbClr val="FF0000"/>
                </a:solidFill>
                <a:latin typeface="Arial" pitchFamily="34" charset="0"/>
              </a:rPr>
              <a:t>likelihood</a:t>
            </a:r>
          </a:p>
        </p:txBody>
      </p:sp>
      <p:sp>
        <p:nvSpPr>
          <p:cNvPr id="17420" name="Text Box 20"/>
          <p:cNvSpPr txBox="1">
            <a:spLocks noChangeArrowheads="1"/>
          </p:cNvSpPr>
          <p:nvPr/>
        </p:nvSpPr>
        <p:spPr bwMode="auto">
          <a:xfrm>
            <a:off x="7277100" y="297180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en-GB" altLang="en-US" sz="2400">
                <a:solidFill>
                  <a:srgbClr val="009900"/>
                </a:solidFill>
                <a:latin typeface="Arial" pitchFamily="34" charset="0"/>
              </a:rPr>
              <a:t>prior</a:t>
            </a:r>
          </a:p>
        </p:txBody>
      </p:sp>
      <p:sp>
        <p:nvSpPr>
          <p:cNvPr id="17421" name="Text Box 21"/>
          <p:cNvSpPr txBox="1">
            <a:spLocks noChangeArrowheads="1"/>
          </p:cNvSpPr>
          <p:nvPr/>
        </p:nvSpPr>
        <p:spPr bwMode="auto">
          <a:xfrm>
            <a:off x="762000" y="3657600"/>
            <a:ext cx="7543800" cy="308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en-GB" altLang="en-US" sz="2800">
                <a:latin typeface="Arial" pitchFamily="34" charset="0"/>
              </a:rPr>
              <a:t>Problems:   </a:t>
            </a:r>
            <a:r>
              <a:rPr lang="en-GB" altLang="en-US" sz="2800">
                <a:solidFill>
                  <a:srgbClr val="CC0000"/>
                </a:solidFill>
                <a:latin typeface="Arial" pitchFamily="34" charset="0"/>
              </a:rPr>
              <a:t>p(param)</a:t>
            </a:r>
            <a:r>
              <a:rPr lang="en-GB" altLang="en-US" sz="2800">
                <a:latin typeface="Arial" pitchFamily="34" charset="0"/>
              </a:rPr>
              <a:t>   Has particular value</a:t>
            </a:r>
          </a:p>
          <a:p>
            <a:pPr eaLnBrk="1" hangingPunct="1">
              <a:spcBef>
                <a:spcPct val="50000"/>
              </a:spcBef>
              <a:buFontTx/>
              <a:buNone/>
            </a:pPr>
            <a:r>
              <a:rPr lang="en-GB" altLang="en-US" sz="2800">
                <a:latin typeface="Arial" pitchFamily="34" charset="0"/>
              </a:rPr>
              <a:t>                                     “Degree of belief”</a:t>
            </a:r>
          </a:p>
          <a:p>
            <a:pPr eaLnBrk="1" hangingPunct="1">
              <a:spcBef>
                <a:spcPct val="50000"/>
              </a:spcBef>
              <a:buFontTx/>
              <a:buNone/>
            </a:pPr>
            <a:r>
              <a:rPr lang="en-GB" altLang="en-US" sz="2800">
                <a:latin typeface="Arial" pitchFamily="34" charset="0"/>
              </a:rPr>
              <a:t>                   </a:t>
            </a:r>
            <a:r>
              <a:rPr lang="en-GB" altLang="en-US" sz="2800">
                <a:solidFill>
                  <a:srgbClr val="CC0000"/>
                </a:solidFill>
                <a:latin typeface="Arial" pitchFamily="34" charset="0"/>
              </a:rPr>
              <a:t>Prior  </a:t>
            </a:r>
            <a:r>
              <a:rPr lang="en-GB" altLang="en-US" sz="2800">
                <a:latin typeface="Arial" pitchFamily="34" charset="0"/>
              </a:rPr>
              <a:t>        What functional form?</a:t>
            </a:r>
          </a:p>
          <a:p>
            <a:pPr eaLnBrk="1" hangingPunct="1">
              <a:spcBef>
                <a:spcPct val="50000"/>
              </a:spcBef>
              <a:buFontTx/>
              <a:buNone/>
            </a:pPr>
            <a:r>
              <a:rPr lang="en-GB" altLang="en-US" sz="2800">
                <a:latin typeface="Arial" pitchFamily="34" charset="0"/>
              </a:rPr>
              <a:t>                   </a:t>
            </a:r>
            <a:r>
              <a:rPr lang="en-GB" altLang="en-US" sz="2800">
                <a:solidFill>
                  <a:srgbClr val="CC0000"/>
                </a:solidFill>
                <a:latin typeface="Arial" pitchFamily="34" charset="0"/>
              </a:rPr>
              <a:t>Coverage</a:t>
            </a:r>
          </a:p>
          <a:p>
            <a:pPr eaLnBrk="1" hangingPunct="1">
              <a:spcBef>
                <a:spcPct val="50000"/>
              </a:spcBef>
              <a:buFontTx/>
              <a:buNone/>
            </a:pPr>
            <a:r>
              <a:rPr lang="en-GB" altLang="en-US" sz="2800">
                <a:latin typeface="Arial" pitchFamily="34" charset="0"/>
              </a:rPr>
              <a:t>                                     </a:t>
            </a:r>
          </a:p>
        </p:txBody>
      </p:sp>
      <p:sp>
        <p:nvSpPr>
          <p:cNvPr id="17422" name="Text Box 22"/>
          <p:cNvSpPr txBox="1">
            <a:spLocks noChangeArrowheads="1"/>
          </p:cNvSpPr>
          <p:nvPr/>
        </p:nvSpPr>
        <p:spPr bwMode="auto">
          <a:xfrm>
            <a:off x="7467600" y="685800"/>
            <a:ext cx="1143000" cy="641350"/>
          </a:xfrm>
          <a:prstGeom prst="rect">
            <a:avLst/>
          </a:prstGeom>
          <a:solidFill>
            <a:srgbClr val="CC99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50000"/>
              </a:spcBef>
              <a:buFontTx/>
              <a:buNone/>
            </a:pPr>
            <a:r>
              <a:rPr lang="en-GB" altLang="en-US" sz="1800">
                <a:latin typeface="Arial" pitchFamily="34" charset="0"/>
              </a:rPr>
              <a:t>Bayes’ Theorem</a:t>
            </a:r>
          </a:p>
        </p:txBody>
      </p:sp>
      <p:sp>
        <p:nvSpPr>
          <p:cNvPr id="17423" name="Text Box 23"/>
          <p:cNvSpPr txBox="1">
            <a:spLocks noChangeArrowheads="1"/>
          </p:cNvSpPr>
          <p:nvPr/>
        </p:nvSpPr>
        <p:spPr bwMode="auto">
          <a:xfrm>
            <a:off x="900113" y="1901825"/>
            <a:ext cx="76676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en-GB" altLang="en-US" sz="2800">
                <a:solidFill>
                  <a:srgbClr val="3333FF"/>
                </a:solidFill>
                <a:latin typeface="Arial" pitchFamily="34" charset="0"/>
              </a:rPr>
              <a:t>p(param | data)  </a:t>
            </a:r>
            <a:r>
              <a:rPr lang="el-GR" altLang="en-US" sz="2800">
                <a:latin typeface="Arial Unicode MS" pitchFamily="34" charset="-128"/>
                <a:ea typeface="Arial Unicode MS" pitchFamily="34" charset="-128"/>
                <a:cs typeface="Arial Unicode MS" pitchFamily="34" charset="-128"/>
              </a:rPr>
              <a:t>α</a:t>
            </a:r>
            <a:r>
              <a:rPr lang="en-GB" altLang="en-US" sz="2800">
                <a:latin typeface="Arial Unicode MS" pitchFamily="34" charset="-128"/>
                <a:ea typeface="Arial Unicode MS" pitchFamily="34" charset="-128"/>
                <a:cs typeface="Arial Unicode MS" pitchFamily="34" charset="-128"/>
              </a:rPr>
              <a:t>   </a:t>
            </a:r>
            <a:r>
              <a:rPr lang="en-GB" altLang="en-US" sz="2800">
                <a:solidFill>
                  <a:srgbClr val="FF0000"/>
                </a:solidFill>
                <a:latin typeface="Arial Unicode MS" pitchFamily="34" charset="-128"/>
                <a:ea typeface="Arial Unicode MS" pitchFamily="34" charset="-128"/>
                <a:cs typeface="Arial Unicode MS" pitchFamily="34" charset="-128"/>
              </a:rPr>
              <a:t>p(data | param) </a:t>
            </a:r>
            <a:r>
              <a:rPr lang="en-GB" altLang="en-US" sz="2800">
                <a:latin typeface="Arial Unicode MS" pitchFamily="34" charset="-128"/>
                <a:ea typeface="Arial Unicode MS" pitchFamily="34" charset="-128"/>
                <a:cs typeface="Arial Unicode MS" pitchFamily="34" charset="-128"/>
              </a:rPr>
              <a:t>* </a:t>
            </a:r>
            <a:r>
              <a:rPr lang="en-GB" altLang="en-US" sz="2800">
                <a:solidFill>
                  <a:srgbClr val="009900"/>
                </a:solidFill>
                <a:latin typeface="Arial Unicode MS" pitchFamily="34" charset="-128"/>
                <a:ea typeface="Arial Unicode MS" pitchFamily="34" charset="-128"/>
                <a:cs typeface="Arial Unicode MS" pitchFamily="34" charset="-128"/>
              </a:rPr>
              <a:t>p(param)</a:t>
            </a:r>
            <a:endParaRPr lang="el-GR" altLang="en-US" sz="2800">
              <a:solidFill>
                <a:srgbClr val="009900"/>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31976157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pPr>
              <a:defRPr/>
            </a:pPr>
            <a:fld id="{2058D298-1128-4161-9D59-92AFD883EFB6}" type="slidenum">
              <a:rPr lang="en-GB"/>
              <a:pPr>
                <a:defRPr/>
              </a:pPr>
              <a:t>19</a:t>
            </a:fld>
            <a:endParaRPr lang="en-GB"/>
          </a:p>
        </p:txBody>
      </p:sp>
      <p:sp>
        <p:nvSpPr>
          <p:cNvPr id="18435" name="Text Box 10"/>
          <p:cNvSpPr txBox="1">
            <a:spLocks noChangeArrowheads="1"/>
          </p:cNvSpPr>
          <p:nvPr/>
        </p:nvSpPr>
        <p:spPr bwMode="auto">
          <a:xfrm>
            <a:off x="395288" y="260350"/>
            <a:ext cx="8382000" cy="244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en-GB" altLang="en-US" sz="2800">
                <a:latin typeface="Arial" pitchFamily="34" charset="0"/>
              </a:rPr>
              <a:t>P(parameter)        </a:t>
            </a:r>
            <a:r>
              <a:rPr lang="en-GB" altLang="en-US" sz="2800">
                <a:solidFill>
                  <a:srgbClr val="FF0000"/>
                </a:solidFill>
                <a:latin typeface="Arial" pitchFamily="34" charset="0"/>
              </a:rPr>
              <a:t>Has specific value</a:t>
            </a:r>
          </a:p>
          <a:p>
            <a:pPr eaLnBrk="1" hangingPunct="1">
              <a:spcBef>
                <a:spcPct val="50000"/>
              </a:spcBef>
              <a:buFontTx/>
              <a:buNone/>
            </a:pPr>
            <a:r>
              <a:rPr lang="en-GB" altLang="en-US" sz="2800">
                <a:latin typeface="Arial" pitchFamily="34" charset="0"/>
              </a:rPr>
              <a:t>                             “Degree of Belief”   </a:t>
            </a:r>
          </a:p>
          <a:p>
            <a:pPr eaLnBrk="1" hangingPunct="1">
              <a:spcBef>
                <a:spcPct val="50000"/>
              </a:spcBef>
              <a:buFontTx/>
              <a:buNone/>
            </a:pPr>
            <a:r>
              <a:rPr lang="en-GB" altLang="en-US" sz="2800">
                <a:latin typeface="Arial" pitchFamily="34" charset="0"/>
              </a:rPr>
              <a:t>                              </a:t>
            </a:r>
            <a:r>
              <a:rPr lang="en-GB" altLang="en-US" sz="2800">
                <a:solidFill>
                  <a:srgbClr val="FF0000"/>
                </a:solidFill>
                <a:latin typeface="Arial" pitchFamily="34" charset="0"/>
              </a:rPr>
              <a:t>Credible interval</a:t>
            </a:r>
          </a:p>
          <a:p>
            <a:pPr eaLnBrk="1" hangingPunct="1">
              <a:spcBef>
                <a:spcPct val="50000"/>
              </a:spcBef>
              <a:buFontTx/>
              <a:buNone/>
            </a:pPr>
            <a:r>
              <a:rPr lang="en-GB" altLang="en-US" sz="2800">
                <a:latin typeface="Arial" pitchFamily="34" charset="0"/>
              </a:rPr>
              <a:t>Prior:       </a:t>
            </a:r>
            <a:r>
              <a:rPr lang="en-GB" altLang="en-US" sz="2800">
                <a:solidFill>
                  <a:srgbClr val="FF0000"/>
                </a:solidFill>
                <a:latin typeface="Arial" pitchFamily="34" charset="0"/>
              </a:rPr>
              <a:t>What  functional  form?</a:t>
            </a:r>
          </a:p>
        </p:txBody>
      </p:sp>
      <p:sp>
        <p:nvSpPr>
          <p:cNvPr id="18436" name="Text Box 12"/>
          <p:cNvSpPr txBox="1">
            <a:spLocks noChangeArrowheads="1"/>
          </p:cNvSpPr>
          <p:nvPr/>
        </p:nvSpPr>
        <p:spPr bwMode="auto">
          <a:xfrm>
            <a:off x="323850" y="2781300"/>
            <a:ext cx="767397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en-GB" altLang="en-US" sz="2800">
                <a:latin typeface="Arial" pitchFamily="34" charset="0"/>
              </a:rPr>
              <a:t>Uninformative prior:    flat?    </a:t>
            </a:r>
          </a:p>
          <a:p>
            <a:pPr eaLnBrk="1" hangingPunct="1">
              <a:spcBef>
                <a:spcPct val="50000"/>
              </a:spcBef>
              <a:buFontTx/>
              <a:buNone/>
            </a:pPr>
            <a:r>
              <a:rPr lang="en-GB" altLang="en-US" sz="2800">
                <a:latin typeface="Arial" pitchFamily="34" charset="0"/>
              </a:rPr>
              <a:t>In which variable?   e.g. m,  m</a:t>
            </a:r>
            <a:r>
              <a:rPr lang="en-GB" altLang="en-US" sz="2800" baseline="30000">
                <a:latin typeface="Arial" pitchFamily="34" charset="0"/>
              </a:rPr>
              <a:t>2</a:t>
            </a:r>
            <a:r>
              <a:rPr lang="en-GB" altLang="en-US" sz="2800">
                <a:latin typeface="Arial" pitchFamily="34" charset="0"/>
              </a:rPr>
              <a:t>,  ln m,….?</a:t>
            </a:r>
          </a:p>
          <a:p>
            <a:pPr eaLnBrk="1" hangingPunct="1">
              <a:spcBef>
                <a:spcPct val="50000"/>
              </a:spcBef>
              <a:buFontTx/>
              <a:buNone/>
            </a:pPr>
            <a:r>
              <a:rPr lang="en-GB" altLang="en-US" sz="2800">
                <a:latin typeface="Arial" pitchFamily="34" charset="0"/>
              </a:rPr>
              <a:t>Even more problematic with more params</a:t>
            </a:r>
          </a:p>
        </p:txBody>
      </p:sp>
      <p:sp>
        <p:nvSpPr>
          <p:cNvPr id="18437" name="Text Box 15"/>
          <p:cNvSpPr txBox="1">
            <a:spLocks noChangeArrowheads="1"/>
          </p:cNvSpPr>
          <p:nvPr/>
        </p:nvSpPr>
        <p:spPr bwMode="auto">
          <a:xfrm>
            <a:off x="609600" y="2514600"/>
            <a:ext cx="6934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a:latin typeface="Arial" pitchFamily="34" charset="0"/>
            </a:endParaRPr>
          </a:p>
        </p:txBody>
      </p:sp>
      <p:sp>
        <p:nvSpPr>
          <p:cNvPr id="18438" name="Text Box 16"/>
          <p:cNvSpPr txBox="1">
            <a:spLocks noChangeArrowheads="1"/>
          </p:cNvSpPr>
          <p:nvPr/>
        </p:nvSpPr>
        <p:spPr bwMode="auto">
          <a:xfrm>
            <a:off x="971550" y="4724400"/>
            <a:ext cx="7696200" cy="180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en-GB" altLang="en-US" sz="2800">
                <a:solidFill>
                  <a:srgbClr val="CC0000"/>
                </a:solidFill>
                <a:latin typeface="Arial" pitchFamily="34" charset="0"/>
              </a:rPr>
              <a:t>Unimportant</a:t>
            </a:r>
            <a:r>
              <a:rPr lang="en-GB" altLang="en-US" sz="2800">
                <a:latin typeface="Arial" pitchFamily="34" charset="0"/>
              </a:rPr>
              <a:t>  if </a:t>
            </a:r>
            <a:r>
              <a:rPr lang="en-GB" altLang="en-US" sz="2800">
                <a:solidFill>
                  <a:srgbClr val="3333FF"/>
                </a:solidFill>
                <a:latin typeface="Arial" pitchFamily="34" charset="0"/>
              </a:rPr>
              <a:t>“data overshadows prior”</a:t>
            </a:r>
          </a:p>
          <a:p>
            <a:pPr eaLnBrk="1" hangingPunct="1">
              <a:spcBef>
                <a:spcPct val="50000"/>
              </a:spcBef>
              <a:buFontTx/>
              <a:buNone/>
            </a:pPr>
            <a:r>
              <a:rPr lang="en-GB" altLang="en-US" sz="2800">
                <a:solidFill>
                  <a:srgbClr val="CC0000"/>
                </a:solidFill>
                <a:latin typeface="Arial" pitchFamily="34" charset="0"/>
              </a:rPr>
              <a:t>Important</a:t>
            </a:r>
            <a:r>
              <a:rPr lang="en-GB" altLang="en-US" sz="2800">
                <a:latin typeface="Arial" pitchFamily="34" charset="0"/>
              </a:rPr>
              <a:t>  for limits</a:t>
            </a:r>
          </a:p>
          <a:p>
            <a:pPr eaLnBrk="1" hangingPunct="1">
              <a:spcBef>
                <a:spcPct val="50000"/>
              </a:spcBef>
              <a:buFontTx/>
              <a:buNone/>
            </a:pPr>
            <a:r>
              <a:rPr lang="en-GB" altLang="en-US" sz="2800">
                <a:solidFill>
                  <a:srgbClr val="CC0000"/>
                </a:solidFill>
                <a:latin typeface="Arial" pitchFamily="34" charset="0"/>
              </a:rPr>
              <a:t>Subjective</a:t>
            </a:r>
            <a:r>
              <a:rPr lang="en-GB" altLang="en-US" sz="2800">
                <a:latin typeface="Arial" pitchFamily="34" charset="0"/>
              </a:rPr>
              <a:t> or </a:t>
            </a:r>
            <a:r>
              <a:rPr lang="en-GB" altLang="en-US" sz="2800">
                <a:solidFill>
                  <a:srgbClr val="CC0000"/>
                </a:solidFill>
                <a:latin typeface="Arial" pitchFamily="34" charset="0"/>
              </a:rPr>
              <a:t>Objective </a:t>
            </a:r>
            <a:r>
              <a:rPr lang="en-GB" altLang="en-US" sz="2800">
                <a:latin typeface="Arial" pitchFamily="34" charset="0"/>
              </a:rPr>
              <a:t>prior?</a:t>
            </a:r>
          </a:p>
        </p:txBody>
      </p:sp>
    </p:spTree>
    <p:extLst>
      <p:ext uri="{BB962C8B-B14F-4D97-AF65-F5344CB8AC3E}">
        <p14:creationId xmlns:p14="http://schemas.microsoft.com/office/powerpoint/2010/main" val="36164447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057400"/>
            <a:ext cx="6248400" cy="579301"/>
          </a:xfrm>
        </p:spPr>
        <p:txBody>
          <a:bodyPr>
            <a:normAutofit fontScale="90000"/>
          </a:bodyPr>
          <a:lstStyle/>
          <a:p>
            <a:r>
              <a:rPr lang="en-GB" sz="3600" dirty="0" smtClean="0"/>
              <a:t>Statistical Procedures</a:t>
            </a:r>
            <a:endParaRPr lang="en-GB" sz="3600" dirty="0"/>
          </a:p>
        </p:txBody>
      </p:sp>
      <p:sp>
        <p:nvSpPr>
          <p:cNvPr id="3" name="Content Placeholder 2"/>
          <p:cNvSpPr>
            <a:spLocks noGrp="1"/>
          </p:cNvSpPr>
          <p:nvPr>
            <p:ph idx="1"/>
          </p:nvPr>
        </p:nvSpPr>
        <p:spPr>
          <a:xfrm>
            <a:off x="533400" y="2743200"/>
            <a:ext cx="7010400" cy="3962400"/>
          </a:xfrm>
        </p:spPr>
        <p:txBody>
          <a:bodyPr>
            <a:normAutofit lnSpcReduction="10000"/>
          </a:bodyPr>
          <a:lstStyle/>
          <a:p>
            <a:pPr marL="0" indent="0">
              <a:buNone/>
            </a:pPr>
            <a:r>
              <a:rPr lang="en-GB" sz="2000" dirty="0" smtClean="0"/>
              <a:t>Parameter Determination</a:t>
            </a:r>
          </a:p>
          <a:p>
            <a:pPr marL="0" indent="0">
              <a:buNone/>
            </a:pPr>
            <a:r>
              <a:rPr lang="en-GB" sz="2000" b="1" dirty="0">
                <a:solidFill>
                  <a:srgbClr val="00B050"/>
                </a:solidFill>
              </a:rPr>
              <a:t> </a:t>
            </a:r>
            <a:r>
              <a:rPr lang="en-GB" sz="2000" b="1" dirty="0" smtClean="0">
                <a:solidFill>
                  <a:srgbClr val="00B050"/>
                </a:solidFill>
              </a:rPr>
              <a:t>       Central value and range</a:t>
            </a:r>
          </a:p>
          <a:p>
            <a:pPr marL="0" indent="0">
              <a:buNone/>
            </a:pPr>
            <a:r>
              <a:rPr lang="en-GB" sz="2000" b="1" dirty="0">
                <a:solidFill>
                  <a:srgbClr val="00B050"/>
                </a:solidFill>
              </a:rPr>
              <a:t> </a:t>
            </a:r>
            <a:r>
              <a:rPr lang="en-GB" sz="2000" b="1" dirty="0" smtClean="0">
                <a:solidFill>
                  <a:srgbClr val="00B050"/>
                </a:solidFill>
              </a:rPr>
              <a:t>       e.g. sin</a:t>
            </a:r>
            <a:r>
              <a:rPr lang="en-GB" sz="2000" b="1" baseline="30000" dirty="0" smtClean="0">
                <a:solidFill>
                  <a:srgbClr val="00B050"/>
                </a:solidFill>
              </a:rPr>
              <a:t>2</a:t>
            </a:r>
            <a:r>
              <a:rPr lang="en-GB" sz="2000" b="1" dirty="0" smtClean="0">
                <a:solidFill>
                  <a:srgbClr val="00B050"/>
                </a:solidFill>
              </a:rPr>
              <a:t>2</a:t>
            </a:r>
            <a:r>
              <a:rPr lang="el-GR" sz="2000" b="1" dirty="0" smtClean="0">
                <a:solidFill>
                  <a:srgbClr val="00B050"/>
                </a:solidFill>
                <a:latin typeface="Times New Roman"/>
                <a:cs typeface="Times New Roman"/>
              </a:rPr>
              <a:t>ϴ</a:t>
            </a:r>
            <a:endParaRPr lang="en-GB" sz="2000" b="1" dirty="0" smtClean="0">
              <a:solidFill>
                <a:srgbClr val="00B050"/>
              </a:solidFill>
            </a:endParaRPr>
          </a:p>
          <a:p>
            <a:pPr marL="0" indent="0">
              <a:buNone/>
            </a:pPr>
            <a:r>
              <a:rPr lang="en-GB" sz="2000" dirty="0" smtClean="0"/>
              <a:t>Comparing data with Hypotheses  </a:t>
            </a:r>
            <a:r>
              <a:rPr lang="en-GB" sz="2000" dirty="0" smtClean="0">
                <a:sym typeface="Wingdings" panose="05000000000000000000" pitchFamily="2" charset="2"/>
              </a:rPr>
              <a:t> Discoveries, Upper Limits,…</a:t>
            </a:r>
            <a:endParaRPr lang="en-GB" sz="2000" dirty="0" smtClean="0"/>
          </a:p>
          <a:p>
            <a:pPr marL="0" indent="0">
              <a:buNone/>
            </a:pPr>
            <a:r>
              <a:rPr lang="en-GB" sz="2000" b="1" dirty="0">
                <a:solidFill>
                  <a:srgbClr val="C00000"/>
                </a:solidFill>
              </a:rPr>
              <a:t> </a:t>
            </a:r>
            <a:r>
              <a:rPr lang="en-GB" sz="2000" b="1" dirty="0" smtClean="0">
                <a:solidFill>
                  <a:srgbClr val="C00000"/>
                </a:solidFill>
              </a:rPr>
              <a:t>        Just one Hypothesis</a:t>
            </a:r>
          </a:p>
          <a:p>
            <a:pPr marL="0" indent="0">
              <a:buNone/>
            </a:pPr>
            <a:r>
              <a:rPr lang="en-GB" sz="2000" b="1" dirty="0">
                <a:solidFill>
                  <a:srgbClr val="C00000"/>
                </a:solidFill>
              </a:rPr>
              <a:t> </a:t>
            </a:r>
            <a:r>
              <a:rPr lang="en-GB" sz="2000" b="1" dirty="0" smtClean="0">
                <a:solidFill>
                  <a:srgbClr val="C00000"/>
                </a:solidFill>
              </a:rPr>
              <a:t>                Goodness of Fit</a:t>
            </a:r>
          </a:p>
          <a:p>
            <a:pPr marL="0" indent="0">
              <a:buNone/>
            </a:pPr>
            <a:r>
              <a:rPr lang="en-GB" sz="2000" b="1" dirty="0">
                <a:solidFill>
                  <a:srgbClr val="C00000"/>
                </a:solidFill>
              </a:rPr>
              <a:t> </a:t>
            </a:r>
            <a:r>
              <a:rPr lang="en-GB" sz="2000" b="1" dirty="0" smtClean="0">
                <a:solidFill>
                  <a:srgbClr val="C00000"/>
                </a:solidFill>
              </a:rPr>
              <a:t>                e.g. Current 3-neutrino mixing </a:t>
            </a:r>
            <a:r>
              <a:rPr lang="en-GB" sz="2000" b="1" dirty="0" err="1" smtClean="0">
                <a:solidFill>
                  <a:srgbClr val="C00000"/>
                </a:solidFill>
              </a:rPr>
              <a:t>params</a:t>
            </a:r>
            <a:endParaRPr lang="en-GB" sz="2000" b="1" dirty="0" smtClean="0">
              <a:solidFill>
                <a:srgbClr val="C00000"/>
              </a:solidFill>
            </a:endParaRPr>
          </a:p>
          <a:p>
            <a:pPr marL="0" indent="0">
              <a:buNone/>
            </a:pPr>
            <a:r>
              <a:rPr lang="en-GB" sz="2000" b="1" dirty="0">
                <a:solidFill>
                  <a:schemeClr val="accent2">
                    <a:lumMod val="75000"/>
                  </a:schemeClr>
                </a:solidFill>
              </a:rPr>
              <a:t> </a:t>
            </a:r>
            <a:r>
              <a:rPr lang="en-GB" sz="2000" b="1" dirty="0" smtClean="0">
                <a:solidFill>
                  <a:schemeClr val="accent2">
                    <a:lumMod val="75000"/>
                  </a:schemeClr>
                </a:solidFill>
              </a:rPr>
              <a:t>        Comparing 2 Hypotheses</a:t>
            </a:r>
          </a:p>
          <a:p>
            <a:pPr marL="0" indent="0">
              <a:buNone/>
            </a:pPr>
            <a:r>
              <a:rPr lang="en-GB" sz="2000" b="1" dirty="0">
                <a:solidFill>
                  <a:schemeClr val="accent2">
                    <a:lumMod val="75000"/>
                  </a:schemeClr>
                </a:solidFill>
              </a:rPr>
              <a:t> </a:t>
            </a:r>
            <a:r>
              <a:rPr lang="en-GB" sz="2000" b="1" dirty="0" smtClean="0">
                <a:solidFill>
                  <a:schemeClr val="accent2">
                    <a:lumMod val="75000"/>
                  </a:schemeClr>
                </a:solidFill>
              </a:rPr>
              <a:t>                Hypothesis Testing</a:t>
            </a:r>
          </a:p>
          <a:p>
            <a:pPr marL="0" indent="0">
              <a:buNone/>
            </a:pPr>
            <a:r>
              <a:rPr lang="en-GB" sz="2000" b="1" dirty="0">
                <a:solidFill>
                  <a:schemeClr val="accent2">
                    <a:lumMod val="75000"/>
                  </a:schemeClr>
                </a:solidFill>
              </a:rPr>
              <a:t> </a:t>
            </a:r>
            <a:r>
              <a:rPr lang="en-GB" sz="2000" b="1" dirty="0" smtClean="0">
                <a:solidFill>
                  <a:schemeClr val="accent2">
                    <a:lumMod val="75000"/>
                  </a:schemeClr>
                </a:solidFill>
              </a:rPr>
              <a:t>                e.g. Standard 3</a:t>
            </a:r>
            <a:r>
              <a:rPr lang="el-GR" sz="2000" b="1" dirty="0" smtClean="0">
                <a:solidFill>
                  <a:schemeClr val="accent2">
                    <a:lumMod val="75000"/>
                  </a:schemeClr>
                </a:solidFill>
                <a:latin typeface="Times New Roman"/>
                <a:cs typeface="Times New Roman"/>
              </a:rPr>
              <a:t>ν</a:t>
            </a:r>
            <a:r>
              <a:rPr lang="en-GB" sz="2000" b="1" dirty="0" smtClean="0">
                <a:solidFill>
                  <a:schemeClr val="accent2">
                    <a:lumMod val="75000"/>
                  </a:schemeClr>
                </a:solidFill>
                <a:latin typeface="Times New Roman"/>
                <a:cs typeface="Times New Roman"/>
              </a:rPr>
              <a:t> or 3</a:t>
            </a:r>
            <a:r>
              <a:rPr lang="el-GR" sz="2000" b="1" dirty="0" smtClean="0">
                <a:solidFill>
                  <a:schemeClr val="accent2">
                    <a:lumMod val="75000"/>
                  </a:schemeClr>
                </a:solidFill>
                <a:latin typeface="Times New Roman"/>
                <a:cs typeface="Times New Roman"/>
              </a:rPr>
              <a:t>ν</a:t>
            </a:r>
            <a:r>
              <a:rPr lang="en-GB" sz="2000" b="1" dirty="0" smtClean="0">
                <a:solidFill>
                  <a:schemeClr val="accent2">
                    <a:lumMod val="75000"/>
                  </a:schemeClr>
                </a:solidFill>
                <a:latin typeface="Times New Roman"/>
                <a:cs typeface="Times New Roman"/>
              </a:rPr>
              <a:t> plus sterile </a:t>
            </a:r>
            <a:r>
              <a:rPr lang="el-GR" sz="2000" b="1" dirty="0" smtClean="0">
                <a:solidFill>
                  <a:schemeClr val="accent2">
                    <a:lumMod val="75000"/>
                  </a:schemeClr>
                </a:solidFill>
                <a:latin typeface="Times New Roman"/>
                <a:cs typeface="Times New Roman"/>
              </a:rPr>
              <a:t>ν</a:t>
            </a:r>
            <a:endParaRPr lang="en-GB" sz="2000" b="1" dirty="0">
              <a:solidFill>
                <a:schemeClr val="accent2">
                  <a:lumMod val="75000"/>
                </a:schemeClr>
              </a:solidFill>
              <a:latin typeface="Times New Roman"/>
              <a:cs typeface="Times New Roman"/>
            </a:endParaRPr>
          </a:p>
          <a:p>
            <a:pPr marL="0" indent="0">
              <a:buNone/>
            </a:pPr>
            <a:r>
              <a:rPr lang="en-GB" sz="2000" b="1" dirty="0" smtClean="0">
                <a:solidFill>
                  <a:schemeClr val="accent2">
                    <a:lumMod val="75000"/>
                  </a:schemeClr>
                </a:solidFill>
                <a:latin typeface="Times New Roman"/>
                <a:cs typeface="Times New Roman"/>
              </a:rPr>
              <a:t>                       </a:t>
            </a:r>
            <a:r>
              <a:rPr lang="el-GR" sz="2000" b="1" dirty="0" smtClean="0">
                <a:solidFill>
                  <a:schemeClr val="accent2">
                    <a:lumMod val="75000"/>
                  </a:schemeClr>
                </a:solidFill>
                <a:latin typeface="Times New Roman"/>
                <a:cs typeface="Times New Roman"/>
              </a:rPr>
              <a:t>ν</a:t>
            </a:r>
            <a:r>
              <a:rPr lang="en-GB" sz="2000" b="1" dirty="0" smtClean="0">
                <a:solidFill>
                  <a:schemeClr val="accent2">
                    <a:lumMod val="75000"/>
                  </a:schemeClr>
                </a:solidFill>
                <a:latin typeface="Times New Roman"/>
                <a:cs typeface="Times New Roman"/>
              </a:rPr>
              <a:t> mass hierarchies</a:t>
            </a:r>
            <a:endParaRPr lang="en-GB" sz="2000" b="1" dirty="0">
              <a:solidFill>
                <a:schemeClr val="accent2">
                  <a:lumMod val="75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a:p>
        </p:txBody>
      </p:sp>
      <p:sp>
        <p:nvSpPr>
          <p:cNvPr id="5" name="Rectangle 4"/>
          <p:cNvSpPr/>
          <p:nvPr/>
        </p:nvSpPr>
        <p:spPr>
          <a:xfrm>
            <a:off x="838200" y="0"/>
            <a:ext cx="6400800" cy="1508105"/>
          </a:xfrm>
          <a:prstGeom prst="rect">
            <a:avLst/>
          </a:prstGeom>
        </p:spPr>
        <p:txBody>
          <a:bodyPr wrap="square">
            <a:spAutoFit/>
          </a:bodyPr>
          <a:lstStyle/>
          <a:p>
            <a:pPr lvl="0">
              <a:spcBef>
                <a:spcPct val="20000"/>
              </a:spcBef>
            </a:pPr>
            <a:r>
              <a:rPr lang="en-GB"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t>Why bother ?</a:t>
            </a:r>
            <a:endParaRPr lang="en-GB" sz="200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lvl="0">
              <a:spcBef>
                <a:spcPct val="20000"/>
              </a:spcBef>
            </a:pPr>
            <a:r>
              <a:rPr lang="en-GB" sz="2000" dirty="0">
                <a:solidFill>
                  <a:srgbClr val="0070C0"/>
                </a:solidFill>
                <a:latin typeface="Tahoma" panose="020B0604030504040204" pitchFamily="34" charset="0"/>
                <a:ea typeface="Tahoma" panose="020B0604030504040204" pitchFamily="34" charset="0"/>
                <a:cs typeface="Tahoma" panose="020B0604030504040204" pitchFamily="34" charset="0"/>
              </a:rPr>
              <a:t>Experiments are expensive and time-consuming, so: </a:t>
            </a:r>
          </a:p>
          <a:p>
            <a:pPr lvl="0">
              <a:spcBef>
                <a:spcPct val="20000"/>
              </a:spcBef>
            </a:pPr>
            <a:r>
              <a:rPr lang="en-GB" sz="2000" dirty="0">
                <a:solidFill>
                  <a:srgbClr val="0070C0"/>
                </a:solidFill>
                <a:latin typeface="Tahoma" panose="020B0604030504040204" pitchFamily="34" charset="0"/>
                <a:ea typeface="Tahoma" panose="020B0604030504040204" pitchFamily="34" charset="0"/>
                <a:cs typeface="Tahoma" panose="020B0604030504040204" pitchFamily="34" charset="0"/>
              </a:rPr>
              <a:t>Worth investing effort in statistical analysis </a:t>
            </a:r>
          </a:p>
          <a:p>
            <a:pPr lvl="0">
              <a:spcBef>
                <a:spcPct val="20000"/>
              </a:spcBef>
            </a:pPr>
            <a:r>
              <a:rPr lang="en-GB" sz="2000" dirty="0">
                <a:solidFill>
                  <a:srgbClr val="0070C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GB" sz="2000" dirty="0">
                <a:solidFill>
                  <a:srgbClr val="0070C0"/>
                </a:solidFill>
                <a:latin typeface="Tahoma" panose="020B0604030504040204" pitchFamily="34" charset="0"/>
                <a:ea typeface="Tahoma" panose="020B0604030504040204" pitchFamily="34" charset="0"/>
                <a:cs typeface="Tahoma" panose="020B0604030504040204" pitchFamily="34" charset="0"/>
              </a:rPr>
              <a:t> better information from data</a:t>
            </a:r>
          </a:p>
        </p:txBody>
      </p:sp>
    </p:spTree>
    <p:extLst>
      <p:ext uri="{BB962C8B-B14F-4D97-AF65-F5344CB8AC3E}">
        <p14:creationId xmlns:p14="http://schemas.microsoft.com/office/powerpoint/2010/main" val="11389735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pPr>
              <a:defRPr/>
            </a:pPr>
            <a:fld id="{C5F43E42-F015-410D-BB9A-D721D9EA641B}" type="slidenum">
              <a:rPr lang="en-GB"/>
              <a:pPr>
                <a:defRPr/>
              </a:pPr>
              <a:t>20</a:t>
            </a:fld>
            <a:endParaRPr lang="en-GB"/>
          </a:p>
        </p:txBody>
      </p:sp>
      <p:pic>
        <p:nvPicPr>
          <p:cNvPr id="2048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188913"/>
            <a:ext cx="4130675" cy="250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3573463"/>
            <a:ext cx="4130675" cy="250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3" y="3716338"/>
            <a:ext cx="4130675" cy="250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Line 5"/>
          <p:cNvSpPr>
            <a:spLocks noChangeShapeType="1"/>
          </p:cNvSpPr>
          <p:nvPr/>
        </p:nvSpPr>
        <p:spPr bwMode="auto">
          <a:xfrm>
            <a:off x="684213" y="4437063"/>
            <a:ext cx="2879725" cy="71437"/>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487" name="Freeform 6"/>
          <p:cNvSpPr>
            <a:spLocks/>
          </p:cNvSpPr>
          <p:nvPr/>
        </p:nvSpPr>
        <p:spPr bwMode="auto">
          <a:xfrm>
            <a:off x="5292725" y="3429000"/>
            <a:ext cx="2808288" cy="2016125"/>
          </a:xfrm>
          <a:custGeom>
            <a:avLst/>
            <a:gdLst>
              <a:gd name="T0" fmla="*/ 0 w 1769"/>
              <a:gd name="T1" fmla="*/ 0 h 1270"/>
              <a:gd name="T2" fmla="*/ 2147483647 w 1769"/>
              <a:gd name="T3" fmla="*/ 2147483647 h 1270"/>
              <a:gd name="T4" fmla="*/ 2147483647 w 1769"/>
              <a:gd name="T5" fmla="*/ 2147483647 h 1270"/>
              <a:gd name="T6" fmla="*/ 2147483647 w 1769"/>
              <a:gd name="T7" fmla="*/ 2147483647 h 1270"/>
              <a:gd name="T8" fmla="*/ 2147483647 w 1769"/>
              <a:gd name="T9" fmla="*/ 2147483647 h 1270"/>
              <a:gd name="T10" fmla="*/ 2147483647 w 1769"/>
              <a:gd name="T11" fmla="*/ 2147483647 h 1270"/>
              <a:gd name="T12" fmla="*/ 2147483647 w 1769"/>
              <a:gd name="T13" fmla="*/ 2147483647 h 1270"/>
              <a:gd name="T14" fmla="*/ 0 60000 65536"/>
              <a:gd name="T15" fmla="*/ 0 60000 65536"/>
              <a:gd name="T16" fmla="*/ 0 60000 65536"/>
              <a:gd name="T17" fmla="*/ 0 60000 65536"/>
              <a:gd name="T18" fmla="*/ 0 60000 65536"/>
              <a:gd name="T19" fmla="*/ 0 60000 65536"/>
              <a:gd name="T20" fmla="*/ 0 60000 65536"/>
              <a:gd name="T21" fmla="*/ 0 w 1769"/>
              <a:gd name="T22" fmla="*/ 0 h 1270"/>
              <a:gd name="T23" fmla="*/ 1769 w 1769"/>
              <a:gd name="T24" fmla="*/ 1270 h 12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69" h="1270">
                <a:moveTo>
                  <a:pt x="0" y="0"/>
                </a:moveTo>
                <a:cubicBezTo>
                  <a:pt x="18" y="155"/>
                  <a:pt x="37" y="310"/>
                  <a:pt x="90" y="454"/>
                </a:cubicBezTo>
                <a:cubicBezTo>
                  <a:pt x="143" y="598"/>
                  <a:pt x="234" y="764"/>
                  <a:pt x="317" y="862"/>
                </a:cubicBezTo>
                <a:cubicBezTo>
                  <a:pt x="400" y="960"/>
                  <a:pt x="476" y="990"/>
                  <a:pt x="589" y="1043"/>
                </a:cubicBezTo>
                <a:cubicBezTo>
                  <a:pt x="702" y="1096"/>
                  <a:pt x="870" y="1149"/>
                  <a:pt x="998" y="1179"/>
                </a:cubicBezTo>
                <a:cubicBezTo>
                  <a:pt x="1126" y="1209"/>
                  <a:pt x="1232" y="1210"/>
                  <a:pt x="1360" y="1225"/>
                </a:cubicBezTo>
                <a:cubicBezTo>
                  <a:pt x="1488" y="1240"/>
                  <a:pt x="1701" y="1263"/>
                  <a:pt x="1769" y="1270"/>
                </a:cubicBezTo>
              </a:path>
            </a:pathLst>
          </a:custGeom>
          <a:noFill/>
          <a:ln w="9525">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488" name="Rectangle 7"/>
          <p:cNvSpPr>
            <a:spLocks noChangeArrowheads="1"/>
          </p:cNvSpPr>
          <p:nvPr/>
        </p:nvSpPr>
        <p:spPr bwMode="auto">
          <a:xfrm>
            <a:off x="5435600" y="3284538"/>
            <a:ext cx="576263" cy="504825"/>
          </a:xfrm>
          <a:prstGeom prst="rect">
            <a:avLst/>
          </a:prstGeom>
          <a:solidFill>
            <a:srgbClr val="FFFFFF"/>
          </a:solidFill>
          <a:ln w="9525">
            <a:solidFill>
              <a:srgbClr val="FFFFFF"/>
            </a:solidFill>
            <a:miter lim="800000"/>
            <a:headEnd/>
            <a:tailEnd/>
          </a:ln>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GB" altLang="en-US" sz="1800">
                <a:solidFill>
                  <a:srgbClr val="CC0000"/>
                </a:solidFill>
                <a:latin typeface="Arial" pitchFamily="34" charset="0"/>
              </a:rPr>
              <a:t>Prior</a:t>
            </a:r>
          </a:p>
        </p:txBody>
      </p:sp>
      <p:sp>
        <p:nvSpPr>
          <p:cNvPr id="20489" name="TextBox 8"/>
          <p:cNvSpPr txBox="1">
            <a:spLocks noChangeArrowheads="1"/>
          </p:cNvSpPr>
          <p:nvPr/>
        </p:nvSpPr>
        <p:spPr bwMode="auto">
          <a:xfrm>
            <a:off x="1285875" y="6429375"/>
            <a:ext cx="58451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GB" altLang="en-US" sz="2400">
                <a:latin typeface="Arial" pitchFamily="34" charset="0"/>
              </a:rPr>
              <a:t>Even more important for </a:t>
            </a:r>
            <a:r>
              <a:rPr lang="en-GB" altLang="en-US" sz="2400">
                <a:solidFill>
                  <a:srgbClr val="7030A0"/>
                </a:solidFill>
                <a:latin typeface="Arial" pitchFamily="34" charset="0"/>
              </a:rPr>
              <a:t>UPPER LIMITS</a:t>
            </a:r>
            <a:endParaRPr lang="en-US" altLang="en-US" sz="2400">
              <a:solidFill>
                <a:srgbClr val="7030A0"/>
              </a:solidFill>
              <a:latin typeface="Arial" pitchFamily="34" charset="0"/>
            </a:endParaRPr>
          </a:p>
        </p:txBody>
      </p:sp>
    </p:spTree>
    <p:extLst>
      <p:ext uri="{BB962C8B-B14F-4D97-AF65-F5344CB8AC3E}">
        <p14:creationId xmlns:p14="http://schemas.microsoft.com/office/powerpoint/2010/main" val="10592716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pPr>
              <a:defRPr/>
            </a:pPr>
            <a:fld id="{57AB20D7-AC88-4B12-9F8E-A92F2D1D10DE}" type="slidenum">
              <a:rPr lang="en-GB"/>
              <a:pPr>
                <a:defRPr/>
              </a:pPr>
              <a:t>21</a:t>
            </a:fld>
            <a:endParaRPr lang="en-GB"/>
          </a:p>
        </p:txBody>
      </p:sp>
      <p:pic>
        <p:nvPicPr>
          <p:cNvPr id="2150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557338"/>
            <a:ext cx="3384550" cy="293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363" y="1412875"/>
            <a:ext cx="3671887" cy="318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Line 9"/>
          <p:cNvSpPr>
            <a:spLocks noChangeShapeType="1"/>
          </p:cNvSpPr>
          <p:nvPr/>
        </p:nvSpPr>
        <p:spPr bwMode="auto">
          <a:xfrm>
            <a:off x="5435600" y="4005263"/>
            <a:ext cx="1800225"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510" name="Line 10"/>
          <p:cNvSpPr>
            <a:spLocks noChangeShapeType="1"/>
          </p:cNvSpPr>
          <p:nvPr/>
        </p:nvSpPr>
        <p:spPr bwMode="auto">
          <a:xfrm flipV="1">
            <a:off x="7235825" y="1989138"/>
            <a:ext cx="0" cy="2016125"/>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511" name="Line 11"/>
          <p:cNvSpPr>
            <a:spLocks noChangeShapeType="1"/>
          </p:cNvSpPr>
          <p:nvPr/>
        </p:nvSpPr>
        <p:spPr bwMode="auto">
          <a:xfrm>
            <a:off x="7235825" y="1989138"/>
            <a:ext cx="1368425"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512" name="Text Box 12"/>
          <p:cNvSpPr txBox="1">
            <a:spLocks noChangeArrowheads="1"/>
          </p:cNvSpPr>
          <p:nvPr/>
        </p:nvSpPr>
        <p:spPr bwMode="auto">
          <a:xfrm>
            <a:off x="5219700" y="4652963"/>
            <a:ext cx="3600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en-GB" altLang="en-US" sz="1800">
                <a:solidFill>
                  <a:srgbClr val="CC0000"/>
                </a:solidFill>
                <a:latin typeface="Arial" pitchFamily="34" charset="0"/>
              </a:rPr>
              <a:t>Prior = zero in unphysical region</a:t>
            </a:r>
          </a:p>
        </p:txBody>
      </p:sp>
      <p:sp>
        <p:nvSpPr>
          <p:cNvPr id="21513" name="Text Box 13"/>
          <p:cNvSpPr txBox="1">
            <a:spLocks noChangeArrowheads="1"/>
          </p:cNvSpPr>
          <p:nvPr/>
        </p:nvSpPr>
        <p:spPr bwMode="auto">
          <a:xfrm>
            <a:off x="2484438" y="549275"/>
            <a:ext cx="42481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en-GB" altLang="en-US" sz="2800">
                <a:solidFill>
                  <a:srgbClr val="CC0000"/>
                </a:solidFill>
                <a:latin typeface="Arial" pitchFamily="34" charset="0"/>
              </a:rPr>
              <a:t>Mass-squared of neutrino</a:t>
            </a:r>
          </a:p>
        </p:txBody>
      </p:sp>
    </p:spTree>
    <p:extLst>
      <p:ext uri="{BB962C8B-B14F-4D97-AF65-F5344CB8AC3E}">
        <p14:creationId xmlns:p14="http://schemas.microsoft.com/office/powerpoint/2010/main" val="34840243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4213" y="188913"/>
            <a:ext cx="7772400" cy="874712"/>
          </a:xfrm>
        </p:spPr>
        <p:txBody>
          <a:bodyPr/>
          <a:lstStyle/>
          <a:p>
            <a:pPr eaLnBrk="1" hangingPunct="1"/>
            <a:r>
              <a:rPr lang="en-GB" altLang="en-US" smtClean="0"/>
              <a:t>Bayes: Specific example</a:t>
            </a:r>
          </a:p>
        </p:txBody>
      </p:sp>
      <p:sp>
        <p:nvSpPr>
          <p:cNvPr id="22531" name="Rectangle 3"/>
          <p:cNvSpPr>
            <a:spLocks noGrp="1" noChangeArrowheads="1"/>
          </p:cNvSpPr>
          <p:nvPr>
            <p:ph idx="1"/>
          </p:nvPr>
        </p:nvSpPr>
        <p:spPr>
          <a:xfrm>
            <a:off x="684213" y="1196975"/>
            <a:ext cx="7772400" cy="5111750"/>
          </a:xfrm>
        </p:spPr>
        <p:txBody>
          <a:bodyPr/>
          <a:lstStyle/>
          <a:p>
            <a:pPr eaLnBrk="1" hangingPunct="1">
              <a:buFontTx/>
              <a:buNone/>
            </a:pPr>
            <a:r>
              <a:rPr lang="en-GB" altLang="en-US" sz="2400" smtClean="0">
                <a:solidFill>
                  <a:srgbClr val="0000FF"/>
                </a:solidFill>
              </a:rPr>
              <a:t>Particle decays exponentially:     dn/dt = (1/</a:t>
            </a:r>
            <a:r>
              <a:rPr lang="el-GR" altLang="en-US" sz="2400" smtClean="0">
                <a:solidFill>
                  <a:srgbClr val="0000FF"/>
                </a:solidFill>
                <a:cs typeface="Times New Roman" pitchFamily="18" charset="0"/>
              </a:rPr>
              <a:t>τ</a:t>
            </a:r>
            <a:r>
              <a:rPr lang="en-GB" altLang="en-US" sz="2400" smtClean="0">
                <a:solidFill>
                  <a:srgbClr val="0000FF"/>
                </a:solidFill>
                <a:cs typeface="Times New Roman" pitchFamily="18" charset="0"/>
              </a:rPr>
              <a:t>) exp(-t/</a:t>
            </a:r>
            <a:r>
              <a:rPr lang="el-GR" altLang="en-US" sz="2400" smtClean="0">
                <a:solidFill>
                  <a:srgbClr val="0000FF"/>
                </a:solidFill>
                <a:cs typeface="Times New Roman" pitchFamily="18" charset="0"/>
              </a:rPr>
              <a:t>τ</a:t>
            </a:r>
            <a:r>
              <a:rPr lang="en-GB" altLang="en-US" sz="2400" smtClean="0">
                <a:solidFill>
                  <a:srgbClr val="0000FF"/>
                </a:solidFill>
                <a:cs typeface="Times New Roman" pitchFamily="18" charset="0"/>
              </a:rPr>
              <a:t>)</a:t>
            </a:r>
          </a:p>
          <a:p>
            <a:pPr eaLnBrk="1" hangingPunct="1">
              <a:buFontTx/>
              <a:buNone/>
            </a:pPr>
            <a:r>
              <a:rPr lang="en-GB" altLang="en-US" sz="2400" smtClean="0">
                <a:solidFill>
                  <a:srgbClr val="FF0000"/>
                </a:solidFill>
                <a:cs typeface="Times New Roman" pitchFamily="18" charset="0"/>
              </a:rPr>
              <a:t>Observe 1 decay at time t</a:t>
            </a:r>
            <a:r>
              <a:rPr lang="en-GB" altLang="en-US" sz="2400" baseline="-25000" smtClean="0">
                <a:solidFill>
                  <a:srgbClr val="FF0000"/>
                </a:solidFill>
                <a:cs typeface="Times New Roman" pitchFamily="18" charset="0"/>
              </a:rPr>
              <a:t>1</a:t>
            </a:r>
            <a:r>
              <a:rPr lang="en-GB" altLang="en-US" sz="2400" smtClean="0">
                <a:solidFill>
                  <a:srgbClr val="FF0000"/>
                </a:solidFill>
                <a:cs typeface="Times New Roman" pitchFamily="18" charset="0"/>
              </a:rPr>
              <a:t>:         </a:t>
            </a:r>
            <a:r>
              <a:rPr lang="en-GB" altLang="en-US" sz="2400" b="1" smtClean="0">
                <a:solidFill>
                  <a:srgbClr val="FF0000"/>
                </a:solidFill>
                <a:latin typeface="Script MT Bold" pitchFamily="66" charset="0"/>
                <a:cs typeface="Times New Roman" pitchFamily="18" charset="0"/>
              </a:rPr>
              <a:t>L</a:t>
            </a:r>
            <a:r>
              <a:rPr lang="en-GB" altLang="en-US" sz="2400" smtClean="0">
                <a:solidFill>
                  <a:srgbClr val="FF0000"/>
                </a:solidFill>
                <a:cs typeface="Times New Roman" pitchFamily="18" charset="0"/>
              </a:rPr>
              <a:t>(</a:t>
            </a:r>
            <a:r>
              <a:rPr lang="el-GR" altLang="en-US" sz="2400" smtClean="0">
                <a:solidFill>
                  <a:srgbClr val="FF0000"/>
                </a:solidFill>
                <a:cs typeface="Times New Roman" pitchFamily="18" charset="0"/>
              </a:rPr>
              <a:t>τ</a:t>
            </a:r>
            <a:r>
              <a:rPr lang="en-GB" altLang="en-US" sz="2400" smtClean="0">
                <a:solidFill>
                  <a:srgbClr val="FF0000"/>
                </a:solidFill>
                <a:cs typeface="Times New Roman" pitchFamily="18" charset="0"/>
              </a:rPr>
              <a:t>)  = (1/</a:t>
            </a:r>
            <a:r>
              <a:rPr lang="el-GR" altLang="en-US" sz="2400" smtClean="0">
                <a:solidFill>
                  <a:srgbClr val="FF0000"/>
                </a:solidFill>
                <a:cs typeface="Times New Roman" pitchFamily="18" charset="0"/>
              </a:rPr>
              <a:t>τ</a:t>
            </a:r>
            <a:r>
              <a:rPr lang="en-GB" altLang="en-US" sz="2400" smtClean="0">
                <a:solidFill>
                  <a:srgbClr val="FF0000"/>
                </a:solidFill>
                <a:cs typeface="Times New Roman" pitchFamily="18" charset="0"/>
              </a:rPr>
              <a:t>) exp(-t</a:t>
            </a:r>
            <a:r>
              <a:rPr lang="en-GB" altLang="en-US" sz="2400" baseline="-25000" smtClean="0">
                <a:solidFill>
                  <a:srgbClr val="FF0000"/>
                </a:solidFill>
                <a:cs typeface="Times New Roman" pitchFamily="18" charset="0"/>
              </a:rPr>
              <a:t>1</a:t>
            </a:r>
            <a:r>
              <a:rPr lang="en-GB" altLang="en-US" sz="2400" smtClean="0">
                <a:solidFill>
                  <a:srgbClr val="FF0000"/>
                </a:solidFill>
                <a:cs typeface="Times New Roman" pitchFamily="18" charset="0"/>
              </a:rPr>
              <a:t>/</a:t>
            </a:r>
            <a:r>
              <a:rPr lang="el-GR" altLang="en-US" sz="2400" smtClean="0">
                <a:solidFill>
                  <a:srgbClr val="FF0000"/>
                </a:solidFill>
                <a:cs typeface="Times New Roman" pitchFamily="18" charset="0"/>
              </a:rPr>
              <a:t>τ</a:t>
            </a:r>
            <a:r>
              <a:rPr lang="en-GB" altLang="en-US" sz="2400" smtClean="0">
                <a:solidFill>
                  <a:srgbClr val="FF0000"/>
                </a:solidFill>
                <a:cs typeface="Times New Roman" pitchFamily="18" charset="0"/>
              </a:rPr>
              <a:t>)</a:t>
            </a:r>
            <a:r>
              <a:rPr lang="en-GB" altLang="en-US" sz="2400" smtClean="0">
                <a:solidFill>
                  <a:schemeClr val="tx2"/>
                </a:solidFill>
                <a:cs typeface="Times New Roman" pitchFamily="18" charset="0"/>
              </a:rPr>
              <a:t> </a:t>
            </a:r>
          </a:p>
          <a:p>
            <a:pPr eaLnBrk="1" hangingPunct="1">
              <a:buFontTx/>
              <a:buNone/>
            </a:pPr>
            <a:r>
              <a:rPr lang="en-GB" altLang="en-US" sz="2400" smtClean="0">
                <a:solidFill>
                  <a:srgbClr val="006600"/>
                </a:solidFill>
                <a:cs typeface="Times New Roman" pitchFamily="18" charset="0"/>
              </a:rPr>
              <a:t>Choose prior </a:t>
            </a:r>
            <a:r>
              <a:rPr lang="el-GR" altLang="en-US" sz="2400" smtClean="0">
                <a:solidFill>
                  <a:srgbClr val="006600"/>
                </a:solidFill>
                <a:cs typeface="Times New Roman" pitchFamily="18" charset="0"/>
              </a:rPr>
              <a:t>π</a:t>
            </a:r>
            <a:r>
              <a:rPr lang="en-GB" altLang="en-US" sz="2400" smtClean="0">
                <a:solidFill>
                  <a:srgbClr val="006600"/>
                </a:solidFill>
                <a:cs typeface="Times New Roman" pitchFamily="18" charset="0"/>
              </a:rPr>
              <a:t>(</a:t>
            </a:r>
            <a:r>
              <a:rPr lang="el-GR" altLang="en-US" sz="2400" smtClean="0">
                <a:solidFill>
                  <a:srgbClr val="006600"/>
                </a:solidFill>
                <a:cs typeface="Times New Roman" pitchFamily="18" charset="0"/>
              </a:rPr>
              <a:t>τ</a:t>
            </a:r>
            <a:r>
              <a:rPr lang="en-GB" altLang="en-US" sz="2400" smtClean="0">
                <a:solidFill>
                  <a:srgbClr val="006600"/>
                </a:solidFill>
                <a:cs typeface="Times New Roman" pitchFamily="18" charset="0"/>
              </a:rPr>
              <a:t>) for </a:t>
            </a:r>
            <a:r>
              <a:rPr lang="el-GR" altLang="en-US" sz="2400" smtClean="0">
                <a:solidFill>
                  <a:srgbClr val="006600"/>
                </a:solidFill>
                <a:cs typeface="Times New Roman" pitchFamily="18" charset="0"/>
              </a:rPr>
              <a:t>τ</a:t>
            </a:r>
            <a:r>
              <a:rPr lang="en-GB" altLang="en-US" sz="2400" smtClean="0">
                <a:solidFill>
                  <a:srgbClr val="006600"/>
                </a:solidFill>
                <a:cs typeface="Times New Roman" pitchFamily="18" charset="0"/>
              </a:rPr>
              <a:t> </a:t>
            </a:r>
          </a:p>
          <a:p>
            <a:pPr eaLnBrk="1" hangingPunct="1">
              <a:buFontTx/>
              <a:buNone/>
            </a:pPr>
            <a:r>
              <a:rPr lang="en-GB" altLang="en-US" sz="2400" smtClean="0">
                <a:solidFill>
                  <a:srgbClr val="006600"/>
                </a:solidFill>
                <a:cs typeface="Times New Roman" pitchFamily="18" charset="0"/>
              </a:rPr>
              <a:t>     e.g. constant up to some large </a:t>
            </a:r>
            <a:r>
              <a:rPr lang="el-GR" altLang="en-US" sz="2400" smtClean="0">
                <a:solidFill>
                  <a:srgbClr val="006600"/>
                </a:solidFill>
                <a:cs typeface="Times New Roman" pitchFamily="18" charset="0"/>
              </a:rPr>
              <a:t>τ</a:t>
            </a:r>
            <a:r>
              <a:rPr lang="en-GB" altLang="en-US" sz="2400" smtClean="0">
                <a:solidFill>
                  <a:schemeClr val="tx2"/>
                </a:solidFill>
                <a:cs typeface="Times New Roman" pitchFamily="18" charset="0"/>
              </a:rPr>
              <a:t>            </a:t>
            </a:r>
            <a:r>
              <a:rPr lang="en-GB" altLang="en-US" sz="2400" b="1" smtClean="0">
                <a:solidFill>
                  <a:schemeClr val="tx2"/>
                </a:solidFill>
                <a:latin typeface="Script MT Bold" pitchFamily="66" charset="0"/>
                <a:cs typeface="Times New Roman" pitchFamily="18" charset="0"/>
              </a:rPr>
              <a:t>L</a:t>
            </a:r>
          </a:p>
          <a:p>
            <a:pPr eaLnBrk="1" hangingPunct="1">
              <a:buFontTx/>
              <a:buNone/>
            </a:pPr>
            <a:r>
              <a:rPr lang="en-GB" altLang="en-US" sz="2400" smtClean="0">
                <a:solidFill>
                  <a:srgbClr val="0000FF"/>
                </a:solidFill>
                <a:cs typeface="Times New Roman" pitchFamily="18" charset="0"/>
              </a:rPr>
              <a:t>Then posterior p(</a:t>
            </a:r>
            <a:r>
              <a:rPr lang="el-GR" altLang="en-US" sz="2400" smtClean="0">
                <a:solidFill>
                  <a:srgbClr val="0000FF"/>
                </a:solidFill>
                <a:cs typeface="Times New Roman" pitchFamily="18" charset="0"/>
              </a:rPr>
              <a:t>τ</a:t>
            </a:r>
            <a:r>
              <a:rPr lang="en-GB" altLang="en-US" sz="2400" smtClean="0">
                <a:solidFill>
                  <a:srgbClr val="0000FF"/>
                </a:solidFill>
                <a:cs typeface="Times New Roman" pitchFamily="18" charset="0"/>
              </a:rPr>
              <a:t>) =</a:t>
            </a:r>
            <a:r>
              <a:rPr lang="en-GB" altLang="en-US" sz="2400" b="1" smtClean="0">
                <a:solidFill>
                  <a:srgbClr val="0000FF"/>
                </a:solidFill>
                <a:latin typeface="Script MT Bold" pitchFamily="66" charset="0"/>
                <a:cs typeface="Times New Roman" pitchFamily="18" charset="0"/>
              </a:rPr>
              <a:t>L</a:t>
            </a:r>
            <a:r>
              <a:rPr lang="en-GB" altLang="en-US" sz="2400" smtClean="0">
                <a:solidFill>
                  <a:srgbClr val="0000FF"/>
                </a:solidFill>
                <a:cs typeface="Times New Roman" pitchFamily="18" charset="0"/>
              </a:rPr>
              <a:t>(</a:t>
            </a:r>
            <a:r>
              <a:rPr lang="el-GR" altLang="en-US" sz="2400" smtClean="0">
                <a:solidFill>
                  <a:srgbClr val="0000FF"/>
                </a:solidFill>
                <a:cs typeface="Times New Roman" pitchFamily="18" charset="0"/>
              </a:rPr>
              <a:t>τ</a:t>
            </a:r>
            <a:r>
              <a:rPr lang="en-GB" altLang="en-US" sz="2400" smtClean="0">
                <a:solidFill>
                  <a:srgbClr val="0000FF"/>
                </a:solidFill>
                <a:cs typeface="Times New Roman" pitchFamily="18" charset="0"/>
              </a:rPr>
              <a:t>) * </a:t>
            </a:r>
            <a:r>
              <a:rPr lang="el-GR" altLang="en-US" sz="2400" smtClean="0">
                <a:solidFill>
                  <a:srgbClr val="0000FF"/>
                </a:solidFill>
                <a:cs typeface="Times New Roman" pitchFamily="18" charset="0"/>
              </a:rPr>
              <a:t>π</a:t>
            </a:r>
            <a:r>
              <a:rPr lang="en-GB" altLang="en-US" sz="2400" smtClean="0">
                <a:solidFill>
                  <a:srgbClr val="0000FF"/>
                </a:solidFill>
                <a:cs typeface="Times New Roman" pitchFamily="18" charset="0"/>
              </a:rPr>
              <a:t>(</a:t>
            </a:r>
            <a:r>
              <a:rPr lang="el-GR" altLang="en-US" sz="2400" smtClean="0">
                <a:solidFill>
                  <a:srgbClr val="0000FF"/>
                </a:solidFill>
                <a:cs typeface="Times New Roman" pitchFamily="18" charset="0"/>
              </a:rPr>
              <a:t>τ</a:t>
            </a:r>
            <a:r>
              <a:rPr lang="en-GB" altLang="en-US" sz="2400" smtClean="0">
                <a:solidFill>
                  <a:srgbClr val="0000FF"/>
                </a:solidFill>
                <a:cs typeface="Times New Roman" pitchFamily="18" charset="0"/>
              </a:rPr>
              <a:t>)</a:t>
            </a:r>
            <a:endParaRPr lang="el-GR" altLang="en-US" sz="2400" smtClean="0">
              <a:solidFill>
                <a:srgbClr val="0000FF"/>
              </a:solidFill>
              <a:cs typeface="Times New Roman" pitchFamily="18" charset="0"/>
            </a:endParaRPr>
          </a:p>
          <a:p>
            <a:pPr eaLnBrk="1" hangingPunct="1">
              <a:buFontTx/>
              <a:buNone/>
            </a:pPr>
            <a:r>
              <a:rPr lang="en-GB" altLang="en-US" sz="2400" smtClean="0">
                <a:solidFill>
                  <a:srgbClr val="0000FF"/>
                </a:solidFill>
                <a:cs typeface="Times New Roman" pitchFamily="18" charset="0"/>
              </a:rPr>
              <a:t>         has almost same shape as </a:t>
            </a:r>
            <a:r>
              <a:rPr lang="en-GB" altLang="en-US" sz="2400" b="1" smtClean="0">
                <a:solidFill>
                  <a:srgbClr val="0000FF"/>
                </a:solidFill>
                <a:latin typeface="Script MT Bold" pitchFamily="66" charset="0"/>
                <a:cs typeface="Times New Roman" pitchFamily="18" charset="0"/>
              </a:rPr>
              <a:t>L</a:t>
            </a:r>
            <a:r>
              <a:rPr lang="en-GB" altLang="en-US" sz="2400" smtClean="0">
                <a:solidFill>
                  <a:srgbClr val="0000FF"/>
                </a:solidFill>
                <a:cs typeface="Times New Roman" pitchFamily="18" charset="0"/>
              </a:rPr>
              <a:t>(</a:t>
            </a:r>
            <a:r>
              <a:rPr lang="el-GR" altLang="en-US" sz="2400" smtClean="0">
                <a:solidFill>
                  <a:srgbClr val="0000FF"/>
                </a:solidFill>
                <a:cs typeface="Times New Roman" pitchFamily="18" charset="0"/>
              </a:rPr>
              <a:t>τ</a:t>
            </a:r>
            <a:r>
              <a:rPr lang="en-GB" altLang="en-US" sz="2400" smtClean="0">
                <a:solidFill>
                  <a:srgbClr val="0000FF"/>
                </a:solidFill>
                <a:cs typeface="Times New Roman" pitchFamily="18" charset="0"/>
              </a:rPr>
              <a:t>)</a:t>
            </a:r>
            <a:endParaRPr lang="el-GR" altLang="en-US" sz="2400" smtClean="0">
              <a:solidFill>
                <a:srgbClr val="0000FF"/>
              </a:solidFill>
              <a:cs typeface="Times New Roman" pitchFamily="18" charset="0"/>
            </a:endParaRPr>
          </a:p>
          <a:p>
            <a:pPr eaLnBrk="1" hangingPunct="1">
              <a:buFontTx/>
              <a:buNone/>
            </a:pPr>
            <a:r>
              <a:rPr lang="en-GB" altLang="en-US" sz="2400" smtClean="0">
                <a:solidFill>
                  <a:srgbClr val="FF0000"/>
                </a:solidFill>
                <a:cs typeface="Times New Roman" pitchFamily="18" charset="0"/>
              </a:rPr>
              <a:t>Use p(</a:t>
            </a:r>
            <a:r>
              <a:rPr lang="el-GR" altLang="en-US" sz="2400" smtClean="0">
                <a:solidFill>
                  <a:srgbClr val="FF0000"/>
                </a:solidFill>
                <a:cs typeface="Times New Roman" pitchFamily="18" charset="0"/>
              </a:rPr>
              <a:t>τ</a:t>
            </a:r>
            <a:r>
              <a:rPr lang="en-GB" altLang="en-US" sz="2400" smtClean="0">
                <a:solidFill>
                  <a:srgbClr val="FF0000"/>
                </a:solidFill>
                <a:cs typeface="Times New Roman" pitchFamily="18" charset="0"/>
              </a:rPr>
              <a:t>) to choose interval for</a:t>
            </a:r>
            <a:r>
              <a:rPr lang="en-GB" altLang="en-US" sz="2400" smtClean="0">
                <a:solidFill>
                  <a:schemeClr val="tx2"/>
                </a:solidFill>
                <a:cs typeface="Times New Roman" pitchFamily="18" charset="0"/>
              </a:rPr>
              <a:t>                                             </a:t>
            </a:r>
            <a:r>
              <a:rPr lang="el-GR" altLang="en-US" sz="2400" smtClean="0">
                <a:solidFill>
                  <a:schemeClr val="tx2"/>
                </a:solidFill>
                <a:cs typeface="Times New Roman" pitchFamily="18" charset="0"/>
              </a:rPr>
              <a:t>τ</a:t>
            </a:r>
            <a:r>
              <a:rPr lang="en-GB" altLang="en-US" sz="2400" smtClean="0">
                <a:solidFill>
                  <a:schemeClr val="tx2"/>
                </a:solidFill>
                <a:cs typeface="Times New Roman" pitchFamily="18" charset="0"/>
              </a:rPr>
              <a:t>                                                      </a:t>
            </a:r>
            <a:r>
              <a:rPr lang="el-GR" altLang="en-US" sz="2400" smtClean="0">
                <a:solidFill>
                  <a:srgbClr val="FF0000"/>
                </a:solidFill>
                <a:cs typeface="Times New Roman" pitchFamily="18" charset="0"/>
              </a:rPr>
              <a:t>τ</a:t>
            </a:r>
            <a:r>
              <a:rPr lang="en-GB" altLang="en-US" sz="2400" smtClean="0">
                <a:solidFill>
                  <a:srgbClr val="FF0000"/>
                </a:solidFill>
                <a:cs typeface="Times New Roman" pitchFamily="18" charset="0"/>
              </a:rPr>
              <a:t> in usual way</a:t>
            </a:r>
            <a:endParaRPr lang="el-GR" altLang="en-US" sz="2400" smtClean="0">
              <a:solidFill>
                <a:srgbClr val="FF0000"/>
              </a:solidFill>
              <a:cs typeface="Times New Roman" pitchFamily="18" charset="0"/>
            </a:endParaRPr>
          </a:p>
          <a:p>
            <a:pPr eaLnBrk="1" hangingPunct="1">
              <a:buFontTx/>
              <a:buNone/>
            </a:pPr>
            <a:endParaRPr lang="en-GB" altLang="en-US" sz="2400" smtClean="0">
              <a:solidFill>
                <a:schemeClr val="tx2"/>
              </a:solidFill>
              <a:cs typeface="Times New Roman" pitchFamily="18" charset="0"/>
            </a:endParaRPr>
          </a:p>
          <a:p>
            <a:pPr eaLnBrk="1" hangingPunct="1">
              <a:buFontTx/>
              <a:buNone/>
            </a:pPr>
            <a:r>
              <a:rPr lang="en-GB" altLang="en-US" sz="2800" smtClean="0">
                <a:solidFill>
                  <a:schemeClr val="hlink"/>
                </a:solidFill>
                <a:cs typeface="Times New Roman" pitchFamily="18" charset="0"/>
              </a:rPr>
              <a:t>Contrast frequentist method for same situation later.</a:t>
            </a:r>
            <a:endParaRPr lang="el-GR" altLang="en-US" sz="2800" smtClean="0">
              <a:solidFill>
                <a:schemeClr val="hlink"/>
              </a:solidFill>
              <a:cs typeface="Times New Roman" pitchFamily="18" charset="0"/>
            </a:endParaRPr>
          </a:p>
        </p:txBody>
      </p:sp>
      <p:sp>
        <p:nvSpPr>
          <p:cNvPr id="9" name="Slide Number Placeholder 5"/>
          <p:cNvSpPr>
            <a:spLocks noGrp="1"/>
          </p:cNvSpPr>
          <p:nvPr>
            <p:ph type="sldNum" sz="quarter" idx="12"/>
          </p:nvPr>
        </p:nvSpPr>
        <p:spPr/>
        <p:txBody>
          <a:bodyPr/>
          <a:lstStyle/>
          <a:p>
            <a:pPr>
              <a:defRPr/>
            </a:pPr>
            <a:fld id="{41302DE1-9DE7-4E95-81DC-84ED114B2F0C}" type="slidenum">
              <a:rPr lang="en-GB"/>
              <a:pPr>
                <a:defRPr/>
              </a:pPr>
              <a:t>22</a:t>
            </a:fld>
            <a:endParaRPr lang="en-GB"/>
          </a:p>
        </p:txBody>
      </p:sp>
      <p:sp>
        <p:nvSpPr>
          <p:cNvPr id="22533" name="Line 4"/>
          <p:cNvSpPr>
            <a:spLocks noChangeShapeType="1"/>
          </p:cNvSpPr>
          <p:nvPr/>
        </p:nvSpPr>
        <p:spPr bwMode="auto">
          <a:xfrm>
            <a:off x="6156325" y="2349500"/>
            <a:ext cx="0" cy="14398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2534" name="Line 5"/>
          <p:cNvSpPr>
            <a:spLocks noChangeShapeType="1"/>
          </p:cNvSpPr>
          <p:nvPr/>
        </p:nvSpPr>
        <p:spPr bwMode="auto">
          <a:xfrm>
            <a:off x="6156325" y="3789363"/>
            <a:ext cx="22320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2535" name="Freeform 6"/>
          <p:cNvSpPr>
            <a:spLocks/>
          </p:cNvSpPr>
          <p:nvPr/>
        </p:nvSpPr>
        <p:spPr bwMode="auto">
          <a:xfrm>
            <a:off x="6156325" y="2720975"/>
            <a:ext cx="2519363" cy="1068388"/>
          </a:xfrm>
          <a:custGeom>
            <a:avLst/>
            <a:gdLst>
              <a:gd name="T0" fmla="*/ 0 w 1587"/>
              <a:gd name="T1" fmla="*/ 2147483647 h 673"/>
              <a:gd name="T2" fmla="*/ 2147483647 w 1587"/>
              <a:gd name="T3" fmla="*/ 2147483647 h 673"/>
              <a:gd name="T4" fmla="*/ 2147483647 w 1587"/>
              <a:gd name="T5" fmla="*/ 2147483647 h 673"/>
              <a:gd name="T6" fmla="*/ 2147483647 w 1587"/>
              <a:gd name="T7" fmla="*/ 2147483647 h 673"/>
              <a:gd name="T8" fmla="*/ 2147483647 w 1587"/>
              <a:gd name="T9" fmla="*/ 2147483647 h 673"/>
              <a:gd name="T10" fmla="*/ 2147483647 w 1587"/>
              <a:gd name="T11" fmla="*/ 2147483647 h 673"/>
              <a:gd name="T12" fmla="*/ 2147483647 w 1587"/>
              <a:gd name="T13" fmla="*/ 2147483647 h 673"/>
              <a:gd name="T14" fmla="*/ 2147483647 w 1587"/>
              <a:gd name="T15" fmla="*/ 2147483647 h 673"/>
              <a:gd name="T16" fmla="*/ 2147483647 w 1587"/>
              <a:gd name="T17" fmla="*/ 2147483647 h 6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87"/>
              <a:gd name="T28" fmla="*/ 0 h 673"/>
              <a:gd name="T29" fmla="*/ 1587 w 1587"/>
              <a:gd name="T30" fmla="*/ 673 h 6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87" h="673">
                <a:moveTo>
                  <a:pt x="0" y="673"/>
                </a:moveTo>
                <a:cubicBezTo>
                  <a:pt x="45" y="612"/>
                  <a:pt x="91" y="551"/>
                  <a:pt x="136" y="491"/>
                </a:cubicBezTo>
                <a:cubicBezTo>
                  <a:pt x="181" y="431"/>
                  <a:pt x="219" y="378"/>
                  <a:pt x="272" y="310"/>
                </a:cubicBezTo>
                <a:cubicBezTo>
                  <a:pt x="325" y="242"/>
                  <a:pt x="394" y="128"/>
                  <a:pt x="454" y="83"/>
                </a:cubicBezTo>
                <a:cubicBezTo>
                  <a:pt x="514" y="38"/>
                  <a:pt x="560" y="0"/>
                  <a:pt x="635" y="38"/>
                </a:cubicBezTo>
                <a:cubicBezTo>
                  <a:pt x="710" y="76"/>
                  <a:pt x="830" y="239"/>
                  <a:pt x="907" y="310"/>
                </a:cubicBezTo>
                <a:cubicBezTo>
                  <a:pt x="984" y="381"/>
                  <a:pt x="1013" y="417"/>
                  <a:pt x="1096" y="462"/>
                </a:cubicBezTo>
                <a:cubicBezTo>
                  <a:pt x="1179" y="507"/>
                  <a:pt x="1324" y="555"/>
                  <a:pt x="1406" y="582"/>
                </a:cubicBezTo>
                <a:cubicBezTo>
                  <a:pt x="1488" y="609"/>
                  <a:pt x="1564" y="620"/>
                  <a:pt x="1587" y="627"/>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536" name="Line 7"/>
          <p:cNvSpPr>
            <a:spLocks noChangeShapeType="1"/>
          </p:cNvSpPr>
          <p:nvPr/>
        </p:nvSpPr>
        <p:spPr bwMode="auto">
          <a:xfrm>
            <a:off x="8027988" y="4076700"/>
            <a:ext cx="2889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2537" name="Line 8"/>
          <p:cNvSpPr>
            <a:spLocks noChangeShapeType="1"/>
          </p:cNvSpPr>
          <p:nvPr/>
        </p:nvSpPr>
        <p:spPr bwMode="auto">
          <a:xfrm flipV="1">
            <a:off x="5940425" y="2205038"/>
            <a:ext cx="0" cy="2873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Tree>
    <p:extLst>
      <p:ext uri="{BB962C8B-B14F-4D97-AF65-F5344CB8AC3E}">
        <p14:creationId xmlns:p14="http://schemas.microsoft.com/office/powerpoint/2010/main" val="1855911264"/>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lide Number Placeholder 3"/>
          <p:cNvSpPr>
            <a:spLocks noGrp="1"/>
          </p:cNvSpPr>
          <p:nvPr>
            <p:ph type="sldNum" sz="quarter" idx="12"/>
          </p:nvPr>
        </p:nvSpPr>
        <p:spPr/>
        <p:txBody>
          <a:bodyPr/>
          <a:lstStyle/>
          <a:p>
            <a:pPr>
              <a:defRPr/>
            </a:pPr>
            <a:fld id="{8A78637C-060D-4163-9818-C386B49638E8}" type="slidenum">
              <a:rPr lang="en-GB"/>
              <a:pPr>
                <a:defRPr/>
              </a:pPr>
              <a:t>23</a:t>
            </a:fld>
            <a:endParaRPr lang="en-GB"/>
          </a:p>
        </p:txBody>
      </p:sp>
      <p:sp>
        <p:nvSpPr>
          <p:cNvPr id="34819" name="Text Box 2"/>
          <p:cNvSpPr txBox="1">
            <a:spLocks noChangeArrowheads="1"/>
          </p:cNvSpPr>
          <p:nvPr/>
        </p:nvSpPr>
        <p:spPr bwMode="auto">
          <a:xfrm>
            <a:off x="1981200" y="228600"/>
            <a:ext cx="6934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en-GB" altLang="en-US">
                <a:latin typeface="Arial" pitchFamily="34" charset="0"/>
              </a:rPr>
              <a:t>Classical Approach</a:t>
            </a:r>
          </a:p>
        </p:txBody>
      </p:sp>
      <p:sp>
        <p:nvSpPr>
          <p:cNvPr id="34820" name="Text Box 3"/>
          <p:cNvSpPr txBox="1">
            <a:spLocks noChangeArrowheads="1"/>
          </p:cNvSpPr>
          <p:nvPr/>
        </p:nvSpPr>
        <p:spPr bwMode="auto">
          <a:xfrm>
            <a:off x="228600" y="914400"/>
            <a:ext cx="8610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en-GB" altLang="en-US">
                <a:latin typeface="Arial" pitchFamily="34" charset="0"/>
              </a:rPr>
              <a:t>Neyman “confidence interval” avoids pdf  for</a:t>
            </a:r>
          </a:p>
        </p:txBody>
      </p:sp>
      <p:sp>
        <p:nvSpPr>
          <p:cNvPr id="34821" name="Text Box 6"/>
          <p:cNvSpPr txBox="1">
            <a:spLocks noChangeArrowheads="1"/>
          </p:cNvSpPr>
          <p:nvPr/>
        </p:nvSpPr>
        <p:spPr bwMode="auto">
          <a:xfrm>
            <a:off x="685800" y="1524000"/>
            <a:ext cx="7924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en-GB" altLang="en-US">
                <a:latin typeface="Arial" pitchFamily="34" charset="0"/>
              </a:rPr>
              <a:t>Uses only</a:t>
            </a:r>
            <a:r>
              <a:rPr lang="en-GB" altLang="en-US">
                <a:solidFill>
                  <a:srgbClr val="000000"/>
                </a:solidFill>
                <a:latin typeface="Arial" pitchFamily="34" charset="0"/>
              </a:rPr>
              <a:t>  P( x;    )</a:t>
            </a:r>
          </a:p>
        </p:txBody>
      </p:sp>
      <p:graphicFrame>
        <p:nvGraphicFramePr>
          <p:cNvPr id="34822" name="Object 7"/>
          <p:cNvGraphicFramePr>
            <a:graphicFrameLocks noChangeAspect="1"/>
          </p:cNvGraphicFramePr>
          <p:nvPr/>
        </p:nvGraphicFramePr>
        <p:xfrm>
          <a:off x="3581400" y="1676400"/>
          <a:ext cx="428625" cy="463550"/>
        </p:xfrm>
        <a:graphic>
          <a:graphicData uri="http://schemas.openxmlformats.org/presentationml/2006/ole">
            <mc:AlternateContent xmlns:mc="http://schemas.openxmlformats.org/markup-compatibility/2006">
              <mc:Choice xmlns:v="urn:schemas-microsoft-com:vml" Requires="v">
                <p:oleObj spid="_x0000_s8458" name="Equation" r:id="rId3" imgW="152268" imgH="164957" progId="Equation.3">
                  <p:embed/>
                </p:oleObj>
              </mc:Choice>
              <mc:Fallback>
                <p:oleObj name="Equation" r:id="rId3" imgW="152268" imgH="164957"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1676400"/>
                        <a:ext cx="4286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4823" name="Text Box 8"/>
          <p:cNvSpPr txBox="1">
            <a:spLocks noChangeArrowheads="1"/>
          </p:cNvSpPr>
          <p:nvPr/>
        </p:nvSpPr>
        <p:spPr bwMode="auto">
          <a:xfrm>
            <a:off x="685800" y="2209800"/>
            <a:ext cx="8001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en-GB" altLang="en-US">
                <a:solidFill>
                  <a:srgbClr val="3333FF"/>
                </a:solidFill>
                <a:latin typeface="Arial" pitchFamily="34" charset="0"/>
              </a:rPr>
              <a:t>Confidence interval</a:t>
            </a:r>
            <a:r>
              <a:rPr lang="en-GB" altLang="en-US">
                <a:latin typeface="Arial" pitchFamily="34" charset="0"/>
              </a:rPr>
              <a:t>                     :</a:t>
            </a:r>
          </a:p>
        </p:txBody>
      </p:sp>
      <p:graphicFrame>
        <p:nvGraphicFramePr>
          <p:cNvPr id="34824" name="Object 10"/>
          <p:cNvGraphicFramePr>
            <a:graphicFrameLocks noChangeAspect="1"/>
          </p:cNvGraphicFramePr>
          <p:nvPr/>
        </p:nvGraphicFramePr>
        <p:xfrm>
          <a:off x="4495800" y="2209800"/>
          <a:ext cx="1828800" cy="660400"/>
        </p:xfrm>
        <a:graphic>
          <a:graphicData uri="http://schemas.openxmlformats.org/presentationml/2006/ole">
            <mc:AlternateContent xmlns:mc="http://schemas.openxmlformats.org/markup-compatibility/2006">
              <mc:Choice xmlns:v="urn:schemas-microsoft-com:vml" Requires="v">
                <p:oleObj spid="_x0000_s8459" name="Equation" r:id="rId5" imgW="457002" imgH="165028" progId="Equation.3">
                  <p:embed/>
                </p:oleObj>
              </mc:Choice>
              <mc:Fallback>
                <p:oleObj name="Equation" r:id="rId5" imgW="457002" imgH="165028"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2209800"/>
                        <a:ext cx="18288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4825" name="Text Box 11"/>
          <p:cNvSpPr txBox="1">
            <a:spLocks noChangeArrowheads="1"/>
          </p:cNvSpPr>
          <p:nvPr/>
        </p:nvSpPr>
        <p:spPr bwMode="auto">
          <a:xfrm>
            <a:off x="228600" y="2895600"/>
            <a:ext cx="8077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en-GB" altLang="en-US">
                <a:latin typeface="Arial" pitchFamily="34" charset="0"/>
              </a:rPr>
              <a:t>P(              </a:t>
            </a:r>
            <a:r>
              <a:rPr lang="en-GB" altLang="en-US">
                <a:solidFill>
                  <a:srgbClr val="3333FF"/>
                </a:solidFill>
                <a:latin typeface="Arial" pitchFamily="34" charset="0"/>
              </a:rPr>
              <a:t>contains</a:t>
            </a:r>
            <a:r>
              <a:rPr lang="en-GB" altLang="en-US">
                <a:latin typeface="Arial" pitchFamily="34" charset="0"/>
              </a:rPr>
              <a:t>    </a:t>
            </a:r>
            <a:r>
              <a:rPr lang="en-GB" altLang="en-US" baseline="-25000">
                <a:latin typeface="Arial" pitchFamily="34" charset="0"/>
              </a:rPr>
              <a:t>t</a:t>
            </a:r>
            <a:r>
              <a:rPr lang="en-GB" altLang="en-US">
                <a:latin typeface="Arial" pitchFamily="34" charset="0"/>
              </a:rPr>
              <a:t>  ) =  </a:t>
            </a:r>
          </a:p>
        </p:txBody>
      </p:sp>
      <p:graphicFrame>
        <p:nvGraphicFramePr>
          <p:cNvPr id="34826" name="Object 12"/>
          <p:cNvGraphicFramePr>
            <a:graphicFrameLocks noChangeAspect="1"/>
          </p:cNvGraphicFramePr>
          <p:nvPr/>
        </p:nvGraphicFramePr>
        <p:xfrm>
          <a:off x="838200" y="2971800"/>
          <a:ext cx="1447800" cy="522288"/>
        </p:xfrm>
        <a:graphic>
          <a:graphicData uri="http://schemas.openxmlformats.org/presentationml/2006/ole">
            <mc:AlternateContent xmlns:mc="http://schemas.openxmlformats.org/markup-compatibility/2006">
              <mc:Choice xmlns:v="urn:schemas-microsoft-com:vml" Requires="v">
                <p:oleObj spid="_x0000_s8460" name="Equation" r:id="rId7" imgW="457002" imgH="165028" progId="Equation.3">
                  <p:embed/>
                </p:oleObj>
              </mc:Choice>
              <mc:Fallback>
                <p:oleObj name="Equation" r:id="rId7" imgW="457002" imgH="165028"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8200" y="2971800"/>
                        <a:ext cx="1447800"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827" name="Object 13"/>
          <p:cNvGraphicFramePr>
            <a:graphicFrameLocks noChangeAspect="1"/>
          </p:cNvGraphicFramePr>
          <p:nvPr/>
        </p:nvGraphicFramePr>
        <p:xfrm>
          <a:off x="3962400" y="3048000"/>
          <a:ext cx="428625" cy="463550"/>
        </p:xfrm>
        <a:graphic>
          <a:graphicData uri="http://schemas.openxmlformats.org/presentationml/2006/ole">
            <mc:AlternateContent xmlns:mc="http://schemas.openxmlformats.org/markup-compatibility/2006">
              <mc:Choice xmlns:v="urn:schemas-microsoft-com:vml" Requires="v">
                <p:oleObj spid="_x0000_s8461" name="Equation" r:id="rId9" imgW="152268" imgH="164957" progId="Equation.3">
                  <p:embed/>
                </p:oleObj>
              </mc:Choice>
              <mc:Fallback>
                <p:oleObj name="Equation" r:id="rId9" imgW="152268" imgH="164957"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3048000"/>
                        <a:ext cx="4286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828" name="Object 14"/>
          <p:cNvGraphicFramePr>
            <a:graphicFrameLocks noChangeAspect="1"/>
          </p:cNvGraphicFramePr>
          <p:nvPr/>
        </p:nvGraphicFramePr>
        <p:xfrm>
          <a:off x="7848600" y="2971800"/>
          <a:ext cx="428625" cy="463550"/>
        </p:xfrm>
        <a:graphic>
          <a:graphicData uri="http://schemas.openxmlformats.org/presentationml/2006/ole">
            <mc:AlternateContent xmlns:mc="http://schemas.openxmlformats.org/markup-compatibility/2006">
              <mc:Choice xmlns:v="urn:schemas-microsoft-com:vml" Requires="v">
                <p:oleObj spid="_x0000_s8462" name="Equation" r:id="rId10" imgW="152268" imgH="164957" progId="Equation.3">
                  <p:embed/>
                </p:oleObj>
              </mc:Choice>
              <mc:Fallback>
                <p:oleObj name="Equation" r:id="rId10" imgW="152268" imgH="164957"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8600" y="2971800"/>
                        <a:ext cx="4286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829" name="Object 15"/>
          <p:cNvGraphicFramePr>
            <a:graphicFrameLocks noChangeAspect="1"/>
          </p:cNvGraphicFramePr>
          <p:nvPr/>
        </p:nvGraphicFramePr>
        <p:xfrm>
          <a:off x="5105400" y="2971800"/>
          <a:ext cx="457200" cy="419100"/>
        </p:xfrm>
        <a:graphic>
          <a:graphicData uri="http://schemas.openxmlformats.org/presentationml/2006/ole">
            <mc:AlternateContent xmlns:mc="http://schemas.openxmlformats.org/markup-compatibility/2006">
              <mc:Choice xmlns:v="urn:schemas-microsoft-com:vml" Requires="v">
                <p:oleObj spid="_x0000_s8463" name="Equation" r:id="rId11" imgW="152334" imgH="139639" progId="Equation.3">
                  <p:embed/>
                </p:oleObj>
              </mc:Choice>
              <mc:Fallback>
                <p:oleObj name="Equation" r:id="rId11" imgW="152334" imgH="139639"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05400" y="2971800"/>
                        <a:ext cx="4572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4830" name="Text Box 16"/>
          <p:cNvSpPr txBox="1">
            <a:spLocks noChangeArrowheads="1"/>
          </p:cNvSpPr>
          <p:nvPr/>
        </p:nvSpPr>
        <p:spPr bwMode="auto">
          <a:xfrm>
            <a:off x="5791200" y="2895600"/>
            <a:ext cx="2971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en-GB" altLang="en-US" sz="2800">
                <a:solidFill>
                  <a:srgbClr val="3333FF"/>
                </a:solidFill>
                <a:latin typeface="Arial" pitchFamily="34" charset="0"/>
              </a:rPr>
              <a:t>True for any    </a:t>
            </a:r>
            <a:r>
              <a:rPr lang="en-GB" altLang="en-US" sz="2800" baseline="-25000">
                <a:solidFill>
                  <a:srgbClr val="3333FF"/>
                </a:solidFill>
                <a:latin typeface="Arial" pitchFamily="34" charset="0"/>
              </a:rPr>
              <a:t>t</a:t>
            </a:r>
          </a:p>
        </p:txBody>
      </p:sp>
      <p:sp>
        <p:nvSpPr>
          <p:cNvPr id="34831" name="AutoShape 17"/>
          <p:cNvSpPr>
            <a:spLocks noChangeArrowheads="1"/>
          </p:cNvSpPr>
          <p:nvPr/>
        </p:nvSpPr>
        <p:spPr bwMode="auto">
          <a:xfrm>
            <a:off x="914400" y="3581400"/>
            <a:ext cx="304800" cy="381000"/>
          </a:xfrm>
          <a:prstGeom prst="upArrow">
            <a:avLst>
              <a:gd name="adj1" fmla="val 50000"/>
              <a:gd name="adj2" fmla="val 31250"/>
            </a:avLst>
          </a:prstGeom>
          <a:solidFill>
            <a:schemeClr val="accent1"/>
          </a:solidFill>
          <a:ln w="9525">
            <a:solidFill>
              <a:schemeClr val="tx1"/>
            </a:solidFill>
            <a:miter lim="800000"/>
            <a:headEnd/>
            <a:tailEnd/>
          </a:ln>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2400">
              <a:latin typeface="Arial" pitchFamily="34" charset="0"/>
            </a:endParaRPr>
          </a:p>
        </p:txBody>
      </p:sp>
      <p:sp>
        <p:nvSpPr>
          <p:cNvPr id="34832" name="AutoShape 18"/>
          <p:cNvSpPr>
            <a:spLocks noChangeArrowheads="1"/>
          </p:cNvSpPr>
          <p:nvPr/>
        </p:nvSpPr>
        <p:spPr bwMode="auto">
          <a:xfrm>
            <a:off x="1828800" y="3581400"/>
            <a:ext cx="304800" cy="381000"/>
          </a:xfrm>
          <a:prstGeom prst="upArrow">
            <a:avLst>
              <a:gd name="adj1" fmla="val 50000"/>
              <a:gd name="adj2" fmla="val 31250"/>
            </a:avLst>
          </a:prstGeom>
          <a:solidFill>
            <a:schemeClr val="accent1"/>
          </a:solidFill>
          <a:ln w="9525">
            <a:solidFill>
              <a:schemeClr val="tx1"/>
            </a:solidFill>
            <a:miter lim="800000"/>
            <a:headEnd/>
            <a:tailEnd/>
          </a:ln>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2400">
              <a:latin typeface="Arial" pitchFamily="34" charset="0"/>
            </a:endParaRPr>
          </a:p>
        </p:txBody>
      </p:sp>
      <p:sp>
        <p:nvSpPr>
          <p:cNvPr id="34833" name="AutoShape 19"/>
          <p:cNvSpPr>
            <a:spLocks noChangeArrowheads="1"/>
          </p:cNvSpPr>
          <p:nvPr/>
        </p:nvSpPr>
        <p:spPr bwMode="auto">
          <a:xfrm>
            <a:off x="4038600" y="3581400"/>
            <a:ext cx="304800" cy="381000"/>
          </a:xfrm>
          <a:prstGeom prst="upArrow">
            <a:avLst>
              <a:gd name="adj1" fmla="val 50000"/>
              <a:gd name="adj2" fmla="val 31250"/>
            </a:avLst>
          </a:prstGeom>
          <a:solidFill>
            <a:schemeClr val="accent1"/>
          </a:solidFill>
          <a:ln w="9525">
            <a:solidFill>
              <a:schemeClr val="tx1"/>
            </a:solidFill>
            <a:miter lim="800000"/>
            <a:headEnd/>
            <a:tailEnd/>
          </a:ln>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2400">
              <a:latin typeface="Arial" pitchFamily="34" charset="0"/>
            </a:endParaRPr>
          </a:p>
        </p:txBody>
      </p:sp>
      <p:sp>
        <p:nvSpPr>
          <p:cNvPr id="34834" name="Text Box 20"/>
          <p:cNvSpPr txBox="1">
            <a:spLocks noChangeArrowheads="1"/>
          </p:cNvSpPr>
          <p:nvPr/>
        </p:nvSpPr>
        <p:spPr bwMode="auto">
          <a:xfrm>
            <a:off x="228600" y="4114800"/>
            <a:ext cx="29718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en-GB" altLang="en-US" sz="2400">
                <a:latin typeface="Arial" pitchFamily="34" charset="0"/>
              </a:rPr>
              <a:t>Varying intervals from ensemble of experiments</a:t>
            </a:r>
          </a:p>
        </p:txBody>
      </p:sp>
      <p:sp>
        <p:nvSpPr>
          <p:cNvPr id="34835" name="Text Box 31"/>
          <p:cNvSpPr txBox="1">
            <a:spLocks noChangeArrowheads="1"/>
          </p:cNvSpPr>
          <p:nvPr/>
        </p:nvSpPr>
        <p:spPr bwMode="auto">
          <a:xfrm>
            <a:off x="3733800" y="419100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en-GB" altLang="en-US" sz="2400">
                <a:latin typeface="Arial" pitchFamily="34" charset="0"/>
              </a:rPr>
              <a:t>fixed</a:t>
            </a:r>
          </a:p>
        </p:txBody>
      </p:sp>
      <p:sp>
        <p:nvSpPr>
          <p:cNvPr id="34836" name="Text Box 32"/>
          <p:cNvSpPr txBox="1">
            <a:spLocks noChangeArrowheads="1"/>
          </p:cNvSpPr>
          <p:nvPr/>
        </p:nvSpPr>
        <p:spPr bwMode="auto">
          <a:xfrm>
            <a:off x="533400" y="5486400"/>
            <a:ext cx="7696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endParaRPr lang="en-US" altLang="en-US">
              <a:latin typeface="Arial" pitchFamily="34" charset="0"/>
            </a:endParaRPr>
          </a:p>
        </p:txBody>
      </p:sp>
      <p:sp>
        <p:nvSpPr>
          <p:cNvPr id="34837" name="Text Box 33"/>
          <p:cNvSpPr txBox="1">
            <a:spLocks noChangeArrowheads="1"/>
          </p:cNvSpPr>
          <p:nvPr/>
        </p:nvSpPr>
        <p:spPr bwMode="auto">
          <a:xfrm>
            <a:off x="0" y="525780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en-GB" altLang="en-US" sz="2400">
                <a:solidFill>
                  <a:srgbClr val="3333FF"/>
                </a:solidFill>
                <a:latin typeface="Arial" pitchFamily="34" charset="0"/>
              </a:rPr>
              <a:t>Gives range of     for which observed value     was “likely”</a:t>
            </a:r>
            <a:r>
              <a:rPr lang="en-GB" altLang="en-US" sz="2800">
                <a:solidFill>
                  <a:srgbClr val="3333FF"/>
                </a:solidFill>
                <a:latin typeface="Arial" pitchFamily="34" charset="0"/>
              </a:rPr>
              <a:t> (    )</a:t>
            </a:r>
          </a:p>
        </p:txBody>
      </p:sp>
      <p:graphicFrame>
        <p:nvGraphicFramePr>
          <p:cNvPr id="34838" name="Object 34"/>
          <p:cNvGraphicFramePr>
            <a:graphicFrameLocks noChangeAspect="1"/>
          </p:cNvGraphicFramePr>
          <p:nvPr/>
        </p:nvGraphicFramePr>
        <p:xfrm>
          <a:off x="2051050" y="5373688"/>
          <a:ext cx="428625" cy="463550"/>
        </p:xfrm>
        <a:graphic>
          <a:graphicData uri="http://schemas.openxmlformats.org/presentationml/2006/ole">
            <mc:AlternateContent xmlns:mc="http://schemas.openxmlformats.org/markup-compatibility/2006">
              <mc:Choice xmlns:v="urn:schemas-microsoft-com:vml" Requires="v">
                <p:oleObj spid="_x0000_s8464" name="Equation" r:id="rId13" imgW="152268" imgH="164957" progId="Equation.3">
                  <p:embed/>
                </p:oleObj>
              </mc:Choice>
              <mc:Fallback>
                <p:oleObj name="Equation" r:id="rId13" imgW="152268" imgH="164957"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050" y="5373688"/>
                        <a:ext cx="4286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839" name="Object 35"/>
          <p:cNvGraphicFramePr>
            <a:graphicFrameLocks noChangeAspect="1"/>
          </p:cNvGraphicFramePr>
          <p:nvPr/>
        </p:nvGraphicFramePr>
        <p:xfrm>
          <a:off x="7956550" y="5373688"/>
          <a:ext cx="457200" cy="419100"/>
        </p:xfrm>
        <a:graphic>
          <a:graphicData uri="http://schemas.openxmlformats.org/presentationml/2006/ole">
            <mc:AlternateContent xmlns:mc="http://schemas.openxmlformats.org/markup-compatibility/2006">
              <mc:Choice xmlns:v="urn:schemas-microsoft-com:vml" Requires="v">
                <p:oleObj spid="_x0000_s8465" name="Equation" r:id="rId14" imgW="152334" imgH="139639" progId="Equation.3">
                  <p:embed/>
                </p:oleObj>
              </mc:Choice>
              <mc:Fallback>
                <p:oleObj name="Equation" r:id="rId14" imgW="152334" imgH="139639"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956550" y="5373688"/>
                        <a:ext cx="4572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4840" name="Text Box 36"/>
          <p:cNvSpPr txBox="1">
            <a:spLocks noChangeArrowheads="1"/>
          </p:cNvSpPr>
          <p:nvPr/>
        </p:nvSpPr>
        <p:spPr bwMode="auto">
          <a:xfrm>
            <a:off x="179388" y="5805488"/>
            <a:ext cx="8169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GB" altLang="en-US" sz="2400">
                <a:solidFill>
                  <a:srgbClr val="CC0000"/>
                </a:solidFill>
                <a:latin typeface="Arial" pitchFamily="34" charset="0"/>
              </a:rPr>
              <a:t>Contrast Bayes : Degree of belief =                  is in </a:t>
            </a:r>
          </a:p>
        </p:txBody>
      </p:sp>
      <p:graphicFrame>
        <p:nvGraphicFramePr>
          <p:cNvPr id="34841" name="Object 38"/>
          <p:cNvGraphicFramePr>
            <a:graphicFrameLocks noChangeAspect="1"/>
          </p:cNvGraphicFramePr>
          <p:nvPr/>
        </p:nvGraphicFramePr>
        <p:xfrm>
          <a:off x="5105400" y="5791200"/>
          <a:ext cx="1447800" cy="527050"/>
        </p:xfrm>
        <a:graphic>
          <a:graphicData uri="http://schemas.openxmlformats.org/presentationml/2006/ole">
            <mc:AlternateContent xmlns:mc="http://schemas.openxmlformats.org/markup-compatibility/2006">
              <mc:Choice xmlns:v="urn:schemas-microsoft-com:vml" Requires="v">
                <p:oleObj spid="_x0000_s8466" name="Equation" r:id="rId15" imgW="558558" imgH="203112" progId="Equation.3">
                  <p:embed/>
                </p:oleObj>
              </mc:Choice>
              <mc:Fallback>
                <p:oleObj name="Equation" r:id="rId15" imgW="558558" imgH="203112"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105400" y="5791200"/>
                        <a:ext cx="1447800" cy="52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842" name="Object 39"/>
          <p:cNvGraphicFramePr>
            <a:graphicFrameLocks noChangeAspect="1"/>
          </p:cNvGraphicFramePr>
          <p:nvPr/>
        </p:nvGraphicFramePr>
        <p:xfrm>
          <a:off x="7235825" y="5876925"/>
          <a:ext cx="1293813" cy="466725"/>
        </p:xfrm>
        <a:graphic>
          <a:graphicData uri="http://schemas.openxmlformats.org/presentationml/2006/ole">
            <mc:AlternateContent xmlns:mc="http://schemas.openxmlformats.org/markup-compatibility/2006">
              <mc:Choice xmlns:v="urn:schemas-microsoft-com:vml" Requires="v">
                <p:oleObj spid="_x0000_s8467" name="Equation" r:id="rId17" imgW="457002" imgH="165028" progId="Equation.3">
                  <p:embed/>
                </p:oleObj>
              </mc:Choice>
              <mc:Fallback>
                <p:oleObj name="Equation" r:id="rId17" imgW="457002" imgH="165028"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5825" y="5876925"/>
                        <a:ext cx="1293813"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843" name="Object 40"/>
          <p:cNvGraphicFramePr>
            <a:graphicFrameLocks noChangeAspect="1"/>
          </p:cNvGraphicFramePr>
          <p:nvPr/>
        </p:nvGraphicFramePr>
        <p:xfrm>
          <a:off x="8316913" y="1052513"/>
          <a:ext cx="428625" cy="463550"/>
        </p:xfrm>
        <a:graphic>
          <a:graphicData uri="http://schemas.openxmlformats.org/presentationml/2006/ole">
            <mc:AlternateContent xmlns:mc="http://schemas.openxmlformats.org/markup-compatibility/2006">
              <mc:Choice xmlns:v="urn:schemas-microsoft-com:vml" Requires="v">
                <p:oleObj spid="_x0000_s8468" name="Equation" r:id="rId18" imgW="152268" imgH="164957" progId="Equation.3">
                  <p:embed/>
                </p:oleObj>
              </mc:Choice>
              <mc:Fallback>
                <p:oleObj name="Equation" r:id="rId18" imgW="152268" imgH="164957"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6913" y="1052513"/>
                        <a:ext cx="4286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844" name="Object 41"/>
          <p:cNvGraphicFramePr>
            <a:graphicFrameLocks noChangeAspect="1"/>
          </p:cNvGraphicFramePr>
          <p:nvPr/>
        </p:nvGraphicFramePr>
        <p:xfrm>
          <a:off x="5867400" y="5257800"/>
          <a:ext cx="439738" cy="609600"/>
        </p:xfrm>
        <a:graphic>
          <a:graphicData uri="http://schemas.openxmlformats.org/presentationml/2006/ole">
            <mc:AlternateContent xmlns:mc="http://schemas.openxmlformats.org/markup-compatibility/2006">
              <mc:Choice xmlns:v="urn:schemas-microsoft-com:vml" Requires="v">
                <p:oleObj spid="_x0000_s8469" name="Equation" r:id="rId19" imgW="165028" imgH="228501" progId="Equation.3">
                  <p:embed/>
                </p:oleObj>
              </mc:Choice>
              <mc:Fallback>
                <p:oleObj name="Equation" r:id="rId19" imgW="165028" imgH="228501"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867400" y="5257800"/>
                        <a:ext cx="43973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8570160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fld id="{A84B4E41-872D-45A2-8AA5-8ED113EF38D2}" type="slidenum">
              <a:rPr lang="en-GB" altLang="en-US" sz="1200" smtClean="0">
                <a:solidFill>
                  <a:srgbClr val="898989"/>
                </a:solidFill>
                <a:latin typeface="Arial" pitchFamily="34" charset="0"/>
              </a:rPr>
              <a:pPr eaLnBrk="1" hangingPunct="1">
                <a:spcBef>
                  <a:spcPct val="0"/>
                </a:spcBef>
                <a:buFontTx/>
                <a:buNone/>
              </a:pPr>
              <a:t>24</a:t>
            </a:fld>
            <a:endParaRPr lang="en-GB" altLang="en-US" sz="1200" smtClean="0">
              <a:solidFill>
                <a:srgbClr val="898989"/>
              </a:solidFill>
              <a:latin typeface="Arial" pitchFamily="34" charset="0"/>
            </a:endParaRPr>
          </a:p>
        </p:txBody>
      </p:sp>
      <p:pic>
        <p:nvPicPr>
          <p:cNvPr id="9011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6275" y="188913"/>
            <a:ext cx="5110163" cy="666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6" name="Text Box 5"/>
          <p:cNvSpPr txBox="1">
            <a:spLocks noChangeArrowheads="1"/>
          </p:cNvSpPr>
          <p:nvPr/>
        </p:nvSpPr>
        <p:spPr bwMode="auto">
          <a:xfrm>
            <a:off x="755650" y="6156325"/>
            <a:ext cx="7993063" cy="70167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el-GR" altLang="en-US" sz="2400">
                <a:solidFill>
                  <a:srgbClr val="000000"/>
                </a:solidFill>
                <a:latin typeface="Times New Roman" pitchFamily="18" charset="0"/>
                <a:cs typeface="Times New Roman" pitchFamily="18" charset="0"/>
              </a:rPr>
              <a:t>μ≥</a:t>
            </a:r>
            <a:r>
              <a:rPr lang="en-GB" altLang="en-US" sz="2400">
                <a:solidFill>
                  <a:srgbClr val="000000"/>
                </a:solidFill>
                <a:latin typeface="Times New Roman" pitchFamily="18" charset="0"/>
                <a:cs typeface="Times New Roman" pitchFamily="18" charset="0"/>
              </a:rPr>
              <a:t>0</a:t>
            </a:r>
            <a:r>
              <a:rPr lang="en-GB" altLang="en-US" sz="4000">
                <a:solidFill>
                  <a:srgbClr val="000000"/>
                </a:solidFill>
                <a:latin typeface="Times New Roman" pitchFamily="18" charset="0"/>
                <a:cs typeface="Times New Roman" pitchFamily="18" charset="0"/>
              </a:rPr>
              <a:t>                                No prior for </a:t>
            </a:r>
            <a:r>
              <a:rPr lang="el-GR" altLang="en-US" sz="4000">
                <a:solidFill>
                  <a:srgbClr val="000000"/>
                </a:solidFill>
                <a:latin typeface="Times New Roman" pitchFamily="18" charset="0"/>
                <a:cs typeface="Times New Roman" pitchFamily="18" charset="0"/>
              </a:rPr>
              <a:t>μ</a:t>
            </a:r>
          </a:p>
        </p:txBody>
      </p:sp>
      <p:sp>
        <p:nvSpPr>
          <p:cNvPr id="90117" name="TextBox 1"/>
          <p:cNvSpPr txBox="1">
            <a:spLocks noChangeArrowheads="1"/>
          </p:cNvSpPr>
          <p:nvPr/>
        </p:nvSpPr>
        <p:spPr bwMode="auto">
          <a:xfrm>
            <a:off x="973138" y="188913"/>
            <a:ext cx="7056437" cy="12620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GB" altLang="en-US" sz="2800">
                <a:solidFill>
                  <a:srgbClr val="000000"/>
                </a:solidFill>
                <a:latin typeface="Arial" pitchFamily="34" charset="0"/>
              </a:rPr>
              <a:t>    Classical (Neyman) Confidence Intervals</a:t>
            </a:r>
          </a:p>
          <a:p>
            <a:pPr eaLnBrk="1" hangingPunct="1">
              <a:spcBef>
                <a:spcPct val="0"/>
              </a:spcBef>
              <a:buFontTx/>
              <a:buNone/>
            </a:pPr>
            <a:endParaRPr lang="en-GB" altLang="en-US" sz="2400">
              <a:solidFill>
                <a:srgbClr val="000000"/>
              </a:solidFill>
              <a:latin typeface="Arial" pitchFamily="34" charset="0"/>
            </a:endParaRPr>
          </a:p>
          <a:p>
            <a:pPr eaLnBrk="1" hangingPunct="1">
              <a:spcBef>
                <a:spcPct val="0"/>
              </a:spcBef>
              <a:buFontTx/>
              <a:buNone/>
            </a:pPr>
            <a:r>
              <a:rPr lang="en-GB" altLang="en-US" sz="2400">
                <a:solidFill>
                  <a:srgbClr val="000000"/>
                </a:solidFill>
                <a:latin typeface="Arial" pitchFamily="34" charset="0"/>
              </a:rPr>
              <a:t>                    </a:t>
            </a:r>
            <a:r>
              <a:rPr lang="en-GB" altLang="en-US" sz="2400">
                <a:solidFill>
                  <a:srgbClr val="FF0000"/>
                </a:solidFill>
                <a:latin typeface="Arial" pitchFamily="34" charset="0"/>
              </a:rPr>
              <a:t> Uses only P(data|theory)</a:t>
            </a:r>
          </a:p>
        </p:txBody>
      </p:sp>
      <p:sp>
        <p:nvSpPr>
          <p:cNvPr id="2" name="TextBox 1"/>
          <p:cNvSpPr txBox="1"/>
          <p:nvPr/>
        </p:nvSpPr>
        <p:spPr>
          <a:xfrm>
            <a:off x="0" y="5232400"/>
            <a:ext cx="4394200" cy="923925"/>
          </a:xfrm>
          <a:prstGeom prst="rect">
            <a:avLst/>
          </a:prstGeom>
          <a:noFill/>
        </p:spPr>
        <p:txBody>
          <a:bodyPr>
            <a:spAutoFit/>
          </a:bodyPr>
          <a:lstStyle/>
          <a:p>
            <a:pPr>
              <a:defRPr/>
            </a:pPr>
            <a:r>
              <a:rPr lang="en-GB" dirty="0">
                <a:solidFill>
                  <a:prstClr val="black"/>
                </a:solidFill>
                <a:latin typeface="Arial" charset="0"/>
              </a:rPr>
              <a:t>    Example:</a:t>
            </a:r>
          </a:p>
          <a:p>
            <a:pPr>
              <a:defRPr/>
            </a:pPr>
            <a:r>
              <a:rPr lang="en-GB" b="1" dirty="0" err="1">
                <a:solidFill>
                  <a:srgbClr val="1F497D">
                    <a:lumMod val="40000"/>
                    <a:lumOff val="60000"/>
                  </a:srgbClr>
                </a:solidFill>
                <a:latin typeface="Arial" charset="0"/>
              </a:rPr>
              <a:t>Param</a:t>
            </a:r>
            <a:r>
              <a:rPr lang="en-GB" b="1" dirty="0">
                <a:solidFill>
                  <a:srgbClr val="1F497D">
                    <a:lumMod val="40000"/>
                    <a:lumOff val="60000"/>
                  </a:srgbClr>
                </a:solidFill>
                <a:latin typeface="Arial" charset="0"/>
              </a:rPr>
              <a:t> = Temp at centre of Sun</a:t>
            </a:r>
          </a:p>
          <a:p>
            <a:pPr>
              <a:defRPr/>
            </a:pPr>
            <a:r>
              <a:rPr lang="en-GB" b="1" dirty="0">
                <a:solidFill>
                  <a:srgbClr val="00CC00"/>
                </a:solidFill>
                <a:latin typeface="Arial" charset="0"/>
              </a:rPr>
              <a:t>Data    =  Est. flux of solar neutrinos</a:t>
            </a:r>
          </a:p>
        </p:txBody>
      </p:sp>
      <p:sp>
        <p:nvSpPr>
          <p:cNvPr id="90119" name="TextBox 2"/>
          <p:cNvSpPr txBox="1">
            <a:spLocks noChangeArrowheads="1"/>
          </p:cNvSpPr>
          <p:nvPr/>
        </p:nvSpPr>
        <p:spPr bwMode="auto">
          <a:xfrm>
            <a:off x="1946275" y="2322513"/>
            <a:ext cx="1350963" cy="1200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GB" altLang="en-US" sz="1800">
                <a:solidFill>
                  <a:srgbClr val="00B0F0"/>
                </a:solidFill>
                <a:latin typeface="Arial" pitchFamily="34" charset="0"/>
              </a:rPr>
              <a:t>Theoretical Parameter</a:t>
            </a:r>
          </a:p>
          <a:p>
            <a:pPr eaLnBrk="1" hangingPunct="1">
              <a:spcBef>
                <a:spcPct val="0"/>
              </a:spcBef>
              <a:buFontTx/>
              <a:buNone/>
            </a:pPr>
            <a:r>
              <a:rPr lang="en-GB" altLang="en-US" sz="1800">
                <a:solidFill>
                  <a:srgbClr val="00B0F0"/>
                </a:solidFill>
                <a:latin typeface="Arial" pitchFamily="34" charset="0"/>
              </a:rPr>
              <a:t>       µ</a:t>
            </a:r>
          </a:p>
          <a:p>
            <a:pPr eaLnBrk="1" hangingPunct="1">
              <a:spcBef>
                <a:spcPct val="0"/>
              </a:spcBef>
              <a:buFontTx/>
              <a:buNone/>
            </a:pPr>
            <a:endParaRPr lang="en-GB" altLang="en-US" sz="1800">
              <a:solidFill>
                <a:prstClr val="black"/>
              </a:solidFill>
              <a:latin typeface="Arial" pitchFamily="34" charset="0"/>
            </a:endParaRPr>
          </a:p>
        </p:txBody>
      </p:sp>
      <p:sp>
        <p:nvSpPr>
          <p:cNvPr id="90120" name="TextBox 4"/>
          <p:cNvSpPr txBox="1">
            <a:spLocks noChangeArrowheads="1"/>
          </p:cNvSpPr>
          <p:nvPr/>
        </p:nvSpPr>
        <p:spPr bwMode="auto">
          <a:xfrm>
            <a:off x="4537075" y="4649788"/>
            <a:ext cx="2087563"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GB" altLang="en-US" sz="1400">
                <a:solidFill>
                  <a:srgbClr val="00CC00"/>
                </a:solidFill>
                <a:latin typeface="Arial" pitchFamily="34" charset="0"/>
              </a:rPr>
              <a:t>Data x</a:t>
            </a:r>
          </a:p>
        </p:txBody>
      </p:sp>
      <p:cxnSp>
        <p:nvCxnSpPr>
          <p:cNvPr id="7" name="Straight Arrow Connector 6"/>
          <p:cNvCxnSpPr/>
          <p:nvPr/>
        </p:nvCxnSpPr>
        <p:spPr>
          <a:xfrm>
            <a:off x="5292725" y="4803775"/>
            <a:ext cx="431800" cy="0"/>
          </a:xfrm>
          <a:prstGeom prst="straightConnector1">
            <a:avLst/>
          </a:prstGeom>
          <a:ln>
            <a:solidFill>
              <a:srgbClr val="00CC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611438" y="1890713"/>
            <a:ext cx="0" cy="431800"/>
          </a:xfrm>
          <a:prstGeom prst="straightConnector1">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724525" y="5509696"/>
            <a:ext cx="3024188" cy="523220"/>
          </a:xfrm>
          <a:prstGeom prst="rect">
            <a:avLst/>
          </a:prstGeom>
          <a:noFill/>
        </p:spPr>
        <p:txBody>
          <a:bodyPr wrap="square" rtlCol="0">
            <a:spAutoFit/>
          </a:bodyPr>
          <a:lstStyle/>
          <a:p>
            <a:r>
              <a:rPr lang="en-GB" sz="2800" dirty="0" err="1" smtClean="0">
                <a:solidFill>
                  <a:srgbClr val="FF0000"/>
                </a:solidFill>
              </a:rPr>
              <a:t>Prob</a:t>
            </a:r>
            <a:r>
              <a:rPr lang="en-GB" sz="2800" dirty="0" smtClean="0">
                <a:solidFill>
                  <a:srgbClr val="FF0000"/>
                </a:solidFill>
              </a:rPr>
              <a:t>(µ</a:t>
            </a:r>
            <a:r>
              <a:rPr lang="en-GB" sz="2800" baseline="-25000" dirty="0" smtClean="0">
                <a:solidFill>
                  <a:srgbClr val="FF0000"/>
                </a:solidFill>
              </a:rPr>
              <a:t>l</a:t>
            </a:r>
            <a:r>
              <a:rPr lang="en-GB" sz="2800" dirty="0" smtClean="0">
                <a:solidFill>
                  <a:srgbClr val="FF0000"/>
                </a:solidFill>
              </a:rPr>
              <a:t>&lt;µ&lt;µ</a:t>
            </a:r>
            <a:r>
              <a:rPr lang="en-GB" sz="2800" baseline="-25000" dirty="0" smtClean="0">
                <a:solidFill>
                  <a:srgbClr val="FF0000"/>
                </a:solidFill>
              </a:rPr>
              <a:t>u</a:t>
            </a:r>
            <a:r>
              <a:rPr lang="en-GB" sz="2800" dirty="0" smtClean="0">
                <a:solidFill>
                  <a:srgbClr val="FF0000"/>
                </a:solidFill>
              </a:rPr>
              <a:t>) = </a:t>
            </a:r>
            <a:r>
              <a:rPr lang="el-GR" sz="2800" dirty="0" smtClean="0">
                <a:solidFill>
                  <a:srgbClr val="FF0000"/>
                </a:solidFill>
              </a:rPr>
              <a:t>α</a:t>
            </a:r>
            <a:endParaRPr lang="en-GB" sz="2800" dirty="0">
              <a:solidFill>
                <a:srgbClr val="FF0000"/>
              </a:solidFill>
            </a:endParaRPr>
          </a:p>
        </p:txBody>
      </p:sp>
    </p:spTree>
    <p:extLst>
      <p:ext uri="{BB962C8B-B14F-4D97-AF65-F5344CB8AC3E}">
        <p14:creationId xmlns:p14="http://schemas.microsoft.com/office/powerpoint/2010/main" val="13993605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fld id="{5E1A5115-2771-49D0-960D-E37F25AD9683}" type="slidenum">
              <a:rPr lang="en-GB" altLang="en-US" sz="1200" smtClean="0">
                <a:solidFill>
                  <a:srgbClr val="898989"/>
                </a:solidFill>
                <a:latin typeface="Arial" pitchFamily="34" charset="0"/>
              </a:rPr>
              <a:pPr eaLnBrk="1" hangingPunct="1">
                <a:spcBef>
                  <a:spcPct val="0"/>
                </a:spcBef>
                <a:buFontTx/>
                <a:buNone/>
              </a:pPr>
              <a:t>25</a:t>
            </a:fld>
            <a:endParaRPr lang="en-GB" altLang="en-US" sz="1200" smtClean="0">
              <a:solidFill>
                <a:srgbClr val="898989"/>
              </a:solidFill>
              <a:latin typeface="Arial" pitchFamily="34" charset="0"/>
            </a:endParaRPr>
          </a:p>
        </p:txBody>
      </p:sp>
      <p:pic>
        <p:nvPicPr>
          <p:cNvPr id="9113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6275" y="188913"/>
            <a:ext cx="5110163" cy="666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0" name="Text Box 5"/>
          <p:cNvSpPr txBox="1">
            <a:spLocks noChangeArrowheads="1"/>
          </p:cNvSpPr>
          <p:nvPr/>
        </p:nvSpPr>
        <p:spPr bwMode="auto">
          <a:xfrm>
            <a:off x="755650" y="6156325"/>
            <a:ext cx="7993063" cy="70167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el-GR" altLang="en-US" sz="2400">
                <a:solidFill>
                  <a:srgbClr val="000000"/>
                </a:solidFill>
                <a:latin typeface="Times New Roman" pitchFamily="18" charset="0"/>
                <a:cs typeface="Times New Roman" pitchFamily="18" charset="0"/>
              </a:rPr>
              <a:t>μ≥</a:t>
            </a:r>
            <a:r>
              <a:rPr lang="en-GB" altLang="en-US" sz="2400">
                <a:solidFill>
                  <a:srgbClr val="000000"/>
                </a:solidFill>
                <a:latin typeface="Times New Roman" pitchFamily="18" charset="0"/>
                <a:cs typeface="Times New Roman" pitchFamily="18" charset="0"/>
              </a:rPr>
              <a:t>0</a:t>
            </a:r>
            <a:r>
              <a:rPr lang="en-GB" altLang="en-US" sz="4000">
                <a:solidFill>
                  <a:srgbClr val="000000"/>
                </a:solidFill>
                <a:latin typeface="Times New Roman" pitchFamily="18" charset="0"/>
                <a:cs typeface="Times New Roman" pitchFamily="18" charset="0"/>
              </a:rPr>
              <a:t>                                No prior for </a:t>
            </a:r>
            <a:r>
              <a:rPr lang="el-GR" altLang="en-US" sz="4000">
                <a:solidFill>
                  <a:srgbClr val="000000"/>
                </a:solidFill>
                <a:latin typeface="Times New Roman" pitchFamily="18" charset="0"/>
                <a:cs typeface="Times New Roman" pitchFamily="18" charset="0"/>
              </a:rPr>
              <a:t>μ</a:t>
            </a:r>
          </a:p>
        </p:txBody>
      </p:sp>
      <p:sp>
        <p:nvSpPr>
          <p:cNvPr id="91141" name="TextBox 1"/>
          <p:cNvSpPr txBox="1">
            <a:spLocks noChangeArrowheads="1"/>
          </p:cNvSpPr>
          <p:nvPr/>
        </p:nvSpPr>
        <p:spPr bwMode="auto">
          <a:xfrm>
            <a:off x="973138" y="188913"/>
            <a:ext cx="7056437" cy="12620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GB" altLang="en-US" sz="2800">
                <a:solidFill>
                  <a:srgbClr val="000000"/>
                </a:solidFill>
                <a:latin typeface="Arial" pitchFamily="34" charset="0"/>
              </a:rPr>
              <a:t>    Classical (Neyman) Confidence Intervals</a:t>
            </a:r>
          </a:p>
          <a:p>
            <a:pPr eaLnBrk="1" hangingPunct="1">
              <a:spcBef>
                <a:spcPct val="0"/>
              </a:spcBef>
              <a:buFontTx/>
              <a:buNone/>
            </a:pPr>
            <a:endParaRPr lang="en-GB" altLang="en-US" sz="2400">
              <a:solidFill>
                <a:srgbClr val="000000"/>
              </a:solidFill>
              <a:latin typeface="Arial" pitchFamily="34" charset="0"/>
            </a:endParaRPr>
          </a:p>
          <a:p>
            <a:pPr eaLnBrk="1" hangingPunct="1">
              <a:spcBef>
                <a:spcPct val="0"/>
              </a:spcBef>
              <a:buFontTx/>
              <a:buNone/>
            </a:pPr>
            <a:r>
              <a:rPr lang="en-GB" altLang="en-US" sz="2400">
                <a:solidFill>
                  <a:srgbClr val="000000"/>
                </a:solidFill>
                <a:latin typeface="Arial" pitchFamily="34" charset="0"/>
              </a:rPr>
              <a:t>                    </a:t>
            </a:r>
            <a:r>
              <a:rPr lang="en-GB" altLang="en-US" sz="2400">
                <a:solidFill>
                  <a:srgbClr val="FF0000"/>
                </a:solidFill>
                <a:latin typeface="Arial" pitchFamily="34" charset="0"/>
              </a:rPr>
              <a:t> Uses only P(data|theory)</a:t>
            </a:r>
          </a:p>
        </p:txBody>
      </p:sp>
      <p:sp>
        <p:nvSpPr>
          <p:cNvPr id="91142" name="TextBox 1"/>
          <p:cNvSpPr txBox="1">
            <a:spLocks noChangeArrowheads="1"/>
          </p:cNvSpPr>
          <p:nvPr/>
        </p:nvSpPr>
        <p:spPr bwMode="auto">
          <a:xfrm>
            <a:off x="0" y="5232400"/>
            <a:ext cx="4394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GB" altLang="en-US" sz="1800">
                <a:solidFill>
                  <a:srgbClr val="000000"/>
                </a:solidFill>
                <a:latin typeface="Arial" pitchFamily="34" charset="0"/>
              </a:rPr>
              <a:t>    Example:</a:t>
            </a:r>
          </a:p>
          <a:p>
            <a:pPr eaLnBrk="1" hangingPunct="1">
              <a:spcBef>
                <a:spcPct val="0"/>
              </a:spcBef>
              <a:buFontTx/>
              <a:buNone/>
            </a:pPr>
            <a:r>
              <a:rPr lang="en-GB" altLang="en-US" sz="1800" b="1">
                <a:solidFill>
                  <a:srgbClr val="8EB4E3"/>
                </a:solidFill>
                <a:latin typeface="Arial" pitchFamily="34" charset="0"/>
              </a:rPr>
              <a:t>Param = Temp at centre of Sun</a:t>
            </a:r>
          </a:p>
          <a:p>
            <a:pPr eaLnBrk="1" hangingPunct="1">
              <a:spcBef>
                <a:spcPct val="0"/>
              </a:spcBef>
              <a:buFontTx/>
              <a:buNone/>
            </a:pPr>
            <a:r>
              <a:rPr lang="en-GB" altLang="en-US" sz="1800" b="1">
                <a:solidFill>
                  <a:srgbClr val="00CC00"/>
                </a:solidFill>
                <a:latin typeface="Arial" pitchFamily="34" charset="0"/>
              </a:rPr>
              <a:t>Data = est. flux of solar neutrinos</a:t>
            </a:r>
          </a:p>
        </p:txBody>
      </p:sp>
      <p:sp>
        <p:nvSpPr>
          <p:cNvPr id="91143" name="TextBox 2"/>
          <p:cNvSpPr txBox="1">
            <a:spLocks noChangeArrowheads="1"/>
          </p:cNvSpPr>
          <p:nvPr/>
        </p:nvSpPr>
        <p:spPr bwMode="auto">
          <a:xfrm>
            <a:off x="1946275" y="2322513"/>
            <a:ext cx="1350963" cy="1200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GB" altLang="en-US" sz="1800">
                <a:solidFill>
                  <a:srgbClr val="00B0F0"/>
                </a:solidFill>
                <a:latin typeface="Arial" pitchFamily="34" charset="0"/>
              </a:rPr>
              <a:t>Theoretical Parameter</a:t>
            </a:r>
          </a:p>
          <a:p>
            <a:pPr eaLnBrk="1" hangingPunct="1">
              <a:spcBef>
                <a:spcPct val="0"/>
              </a:spcBef>
              <a:buFontTx/>
              <a:buNone/>
            </a:pPr>
            <a:r>
              <a:rPr lang="en-GB" altLang="en-US" sz="1800">
                <a:solidFill>
                  <a:srgbClr val="00B0F0"/>
                </a:solidFill>
                <a:latin typeface="Arial" pitchFamily="34" charset="0"/>
              </a:rPr>
              <a:t>       µ</a:t>
            </a:r>
          </a:p>
          <a:p>
            <a:pPr eaLnBrk="1" hangingPunct="1">
              <a:spcBef>
                <a:spcPct val="0"/>
              </a:spcBef>
              <a:buFontTx/>
              <a:buNone/>
            </a:pPr>
            <a:endParaRPr lang="en-GB" altLang="en-US" sz="1800">
              <a:solidFill>
                <a:srgbClr val="000000"/>
              </a:solidFill>
              <a:latin typeface="Arial" pitchFamily="34" charset="0"/>
            </a:endParaRPr>
          </a:p>
        </p:txBody>
      </p:sp>
      <p:sp>
        <p:nvSpPr>
          <p:cNvPr id="91144" name="TextBox 4"/>
          <p:cNvSpPr txBox="1">
            <a:spLocks noChangeArrowheads="1"/>
          </p:cNvSpPr>
          <p:nvPr/>
        </p:nvSpPr>
        <p:spPr bwMode="auto">
          <a:xfrm>
            <a:off x="4537075" y="4649788"/>
            <a:ext cx="2087563"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GB" altLang="en-US" sz="1400">
                <a:solidFill>
                  <a:srgbClr val="00CC00"/>
                </a:solidFill>
                <a:latin typeface="Arial" pitchFamily="34" charset="0"/>
              </a:rPr>
              <a:t>Data x</a:t>
            </a:r>
          </a:p>
        </p:txBody>
      </p:sp>
      <p:cxnSp>
        <p:nvCxnSpPr>
          <p:cNvPr id="7" name="Straight Arrow Connector 6"/>
          <p:cNvCxnSpPr/>
          <p:nvPr/>
        </p:nvCxnSpPr>
        <p:spPr>
          <a:xfrm>
            <a:off x="5292725" y="4803775"/>
            <a:ext cx="431800" cy="0"/>
          </a:xfrm>
          <a:prstGeom prst="straightConnector1">
            <a:avLst/>
          </a:prstGeom>
          <a:ln>
            <a:solidFill>
              <a:srgbClr val="00CC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611438" y="1890713"/>
            <a:ext cx="0" cy="431800"/>
          </a:xfrm>
          <a:prstGeom prst="straightConnector1">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91147" name="TextBox 3"/>
          <p:cNvSpPr txBox="1">
            <a:spLocks noChangeArrowheads="1"/>
          </p:cNvSpPr>
          <p:nvPr/>
        </p:nvSpPr>
        <p:spPr bwMode="auto">
          <a:xfrm>
            <a:off x="6542088" y="2322513"/>
            <a:ext cx="25923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GB" altLang="en-US" sz="1800" b="1">
                <a:solidFill>
                  <a:srgbClr val="00CC00"/>
                </a:solidFill>
                <a:latin typeface="Arial" pitchFamily="34" charset="0"/>
              </a:rPr>
              <a:t>Data x        </a:t>
            </a:r>
            <a:r>
              <a:rPr lang="en-GB" altLang="en-US" sz="1800" b="1">
                <a:solidFill>
                  <a:srgbClr val="0070C0"/>
                </a:solidFill>
                <a:latin typeface="Arial" pitchFamily="34" charset="0"/>
              </a:rPr>
              <a:t>µ range</a:t>
            </a:r>
          </a:p>
          <a:p>
            <a:pPr eaLnBrk="1" hangingPunct="1">
              <a:spcBef>
                <a:spcPct val="0"/>
              </a:spcBef>
              <a:buFontTx/>
              <a:buNone/>
            </a:pPr>
            <a:r>
              <a:rPr lang="en-GB" altLang="en-US" sz="1800">
                <a:solidFill>
                  <a:srgbClr val="00CC00"/>
                </a:solidFill>
                <a:latin typeface="Arial" pitchFamily="34" charset="0"/>
              </a:rPr>
              <a:t>&lt;1.5            </a:t>
            </a:r>
            <a:r>
              <a:rPr lang="en-GB" altLang="en-US" sz="1800">
                <a:solidFill>
                  <a:srgbClr val="0070C0"/>
                </a:solidFill>
                <a:latin typeface="Arial" pitchFamily="34" charset="0"/>
              </a:rPr>
              <a:t>Empty</a:t>
            </a:r>
          </a:p>
          <a:p>
            <a:pPr eaLnBrk="1" hangingPunct="1">
              <a:spcBef>
                <a:spcPct val="0"/>
              </a:spcBef>
              <a:buFontTx/>
              <a:buNone/>
            </a:pPr>
            <a:r>
              <a:rPr lang="en-GB" altLang="en-US" sz="1800">
                <a:solidFill>
                  <a:srgbClr val="00CC00"/>
                </a:solidFill>
                <a:latin typeface="Arial" pitchFamily="34" charset="0"/>
              </a:rPr>
              <a:t>1.5 – 2.2     </a:t>
            </a:r>
            <a:r>
              <a:rPr lang="en-GB" altLang="en-US" sz="1800">
                <a:solidFill>
                  <a:srgbClr val="0033CC"/>
                </a:solidFill>
                <a:latin typeface="Arial" pitchFamily="34" charset="0"/>
              </a:rPr>
              <a:t>Upper limit</a:t>
            </a:r>
          </a:p>
          <a:p>
            <a:pPr eaLnBrk="1" hangingPunct="1">
              <a:spcBef>
                <a:spcPct val="0"/>
              </a:spcBef>
              <a:buFontTx/>
              <a:buNone/>
            </a:pPr>
            <a:r>
              <a:rPr lang="en-GB" altLang="en-US" sz="1800">
                <a:solidFill>
                  <a:srgbClr val="00CC00"/>
                </a:solidFill>
                <a:latin typeface="Arial" pitchFamily="34" charset="0"/>
              </a:rPr>
              <a:t>&gt;2.2            </a:t>
            </a:r>
            <a:r>
              <a:rPr lang="en-GB" altLang="en-US" sz="1800">
                <a:solidFill>
                  <a:srgbClr val="0033CC"/>
                </a:solidFill>
                <a:latin typeface="Arial" pitchFamily="34" charset="0"/>
              </a:rPr>
              <a:t>2-sided</a:t>
            </a:r>
          </a:p>
        </p:txBody>
      </p:sp>
    </p:spTree>
    <p:extLst>
      <p:ext uri="{BB962C8B-B14F-4D97-AF65-F5344CB8AC3E}">
        <p14:creationId xmlns:p14="http://schemas.microsoft.com/office/powerpoint/2010/main" val="790072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F06E381-1006-46C6-AC67-BAE94EBBC695}" type="slidenum">
              <a:rPr lang="en-GB"/>
              <a:pPr>
                <a:defRPr/>
              </a:pPr>
              <a:t>26</a:t>
            </a:fld>
            <a:endParaRPr lang="en-GB"/>
          </a:p>
        </p:txBody>
      </p:sp>
      <p:pic>
        <p:nvPicPr>
          <p:cNvPr id="3686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31365">
            <a:off x="2671763" y="1454150"/>
            <a:ext cx="4570412" cy="531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Text Box 5"/>
          <p:cNvSpPr txBox="1">
            <a:spLocks noChangeArrowheads="1"/>
          </p:cNvSpPr>
          <p:nvPr/>
        </p:nvSpPr>
        <p:spPr bwMode="auto">
          <a:xfrm>
            <a:off x="2000250" y="0"/>
            <a:ext cx="566737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en-GB" altLang="en-US" sz="2400">
                <a:solidFill>
                  <a:srgbClr val="FF0000"/>
                </a:solidFill>
                <a:latin typeface="Arial" pitchFamily="34" charset="0"/>
              </a:rPr>
              <a:t>90% Classical interval for Gaussian</a:t>
            </a:r>
          </a:p>
          <a:p>
            <a:pPr eaLnBrk="1" hangingPunct="1">
              <a:spcBef>
                <a:spcPct val="50000"/>
              </a:spcBef>
              <a:buFontTx/>
              <a:buNone/>
            </a:pPr>
            <a:r>
              <a:rPr lang="en-GB" altLang="en-US" sz="2000">
                <a:solidFill>
                  <a:srgbClr val="008000"/>
                </a:solidFill>
                <a:latin typeface="Arial" pitchFamily="34" charset="0"/>
                <a:cs typeface="Arial" pitchFamily="34" charset="0"/>
              </a:rPr>
              <a:t>                     </a:t>
            </a:r>
            <a:r>
              <a:rPr lang="el-GR" altLang="en-US" sz="2000">
                <a:solidFill>
                  <a:srgbClr val="008000"/>
                </a:solidFill>
                <a:latin typeface="Arial" pitchFamily="34" charset="0"/>
                <a:cs typeface="Arial" pitchFamily="34" charset="0"/>
              </a:rPr>
              <a:t>σ</a:t>
            </a:r>
            <a:r>
              <a:rPr lang="en-GB" altLang="en-US" sz="2000">
                <a:solidFill>
                  <a:srgbClr val="008000"/>
                </a:solidFill>
                <a:latin typeface="Arial Unicode MS" pitchFamily="34" charset="-128"/>
                <a:ea typeface="Arial Unicode MS" pitchFamily="34" charset="-128"/>
                <a:cs typeface="Arial Unicode MS" pitchFamily="34" charset="-128"/>
              </a:rPr>
              <a:t> = 1     </a:t>
            </a:r>
            <a:r>
              <a:rPr lang="el-GR" altLang="en-US" sz="2000">
                <a:solidFill>
                  <a:srgbClr val="008000"/>
                </a:solidFill>
                <a:latin typeface="Times" pitchFamily="18" charset="0"/>
                <a:ea typeface="Arial Unicode MS" pitchFamily="34" charset="-128"/>
                <a:cs typeface="Arial Unicode MS" pitchFamily="34" charset="-128"/>
              </a:rPr>
              <a:t>μ</a:t>
            </a:r>
            <a:r>
              <a:rPr lang="en-GB" altLang="en-US" sz="2000">
                <a:solidFill>
                  <a:srgbClr val="008000"/>
                </a:solidFill>
                <a:latin typeface="Times" pitchFamily="18" charset="0"/>
                <a:ea typeface="Arial Unicode MS" pitchFamily="34" charset="-128"/>
                <a:cs typeface="Arial Unicode MS" pitchFamily="34" charset="-128"/>
              </a:rPr>
              <a:t> </a:t>
            </a:r>
            <a:r>
              <a:rPr lang="el-GR" altLang="en-US" sz="2000">
                <a:solidFill>
                  <a:srgbClr val="008000"/>
                </a:solidFill>
                <a:latin typeface="Times New Roman" pitchFamily="18" charset="0"/>
                <a:ea typeface="Arial Unicode MS" pitchFamily="34" charset="-128"/>
                <a:cs typeface="Times New Roman" pitchFamily="18" charset="0"/>
                <a:sym typeface="Mathematica1" pitchFamily="2" charset="2"/>
              </a:rPr>
              <a:t>≥</a:t>
            </a:r>
            <a:r>
              <a:rPr lang="en-GB" altLang="en-US" sz="2000">
                <a:solidFill>
                  <a:srgbClr val="008000"/>
                </a:solidFill>
                <a:latin typeface="Times" pitchFamily="18" charset="0"/>
                <a:ea typeface="Arial Unicode MS" pitchFamily="34" charset="-128"/>
                <a:cs typeface="Arial Unicode MS" pitchFamily="34" charset="-128"/>
                <a:sym typeface="Mathematica1" pitchFamily="2" charset="2"/>
              </a:rPr>
              <a:t> 0      </a:t>
            </a:r>
          </a:p>
          <a:p>
            <a:pPr eaLnBrk="1" hangingPunct="1">
              <a:spcBef>
                <a:spcPct val="50000"/>
              </a:spcBef>
              <a:buFontTx/>
              <a:buNone/>
            </a:pPr>
            <a:r>
              <a:rPr lang="en-GB" altLang="en-US" sz="2000">
                <a:solidFill>
                  <a:srgbClr val="008000"/>
                </a:solidFill>
                <a:latin typeface="Times" pitchFamily="18" charset="0"/>
                <a:ea typeface="Arial Unicode MS" pitchFamily="34" charset="-128"/>
                <a:cs typeface="Arial Unicode MS" pitchFamily="34" charset="-128"/>
                <a:sym typeface="Mathematica1" pitchFamily="2" charset="2"/>
              </a:rPr>
              <a:t>         e.g. m</a:t>
            </a:r>
            <a:r>
              <a:rPr lang="en-GB" altLang="en-US" sz="2000" baseline="30000">
                <a:solidFill>
                  <a:srgbClr val="008000"/>
                </a:solidFill>
                <a:latin typeface="Times" pitchFamily="18" charset="0"/>
                <a:ea typeface="Arial Unicode MS" pitchFamily="34" charset="-128"/>
                <a:cs typeface="Arial Unicode MS" pitchFamily="34" charset="-128"/>
                <a:sym typeface="Mathematica1" pitchFamily="2" charset="2"/>
              </a:rPr>
              <a:t>2</a:t>
            </a:r>
            <a:r>
              <a:rPr lang="en-GB" altLang="en-US" sz="2000">
                <a:solidFill>
                  <a:srgbClr val="008000"/>
                </a:solidFill>
                <a:latin typeface="Times" pitchFamily="18" charset="0"/>
                <a:ea typeface="Arial Unicode MS" pitchFamily="34" charset="-128"/>
                <a:cs typeface="Arial Unicode MS" pitchFamily="34" charset="-128"/>
                <a:sym typeface="Mathematica1" pitchFamily="2" charset="2"/>
              </a:rPr>
              <a:t>(</a:t>
            </a:r>
            <a:r>
              <a:rPr lang="el-GR" altLang="en-US" sz="2000">
                <a:solidFill>
                  <a:srgbClr val="008000"/>
                </a:solidFill>
                <a:latin typeface="Times" pitchFamily="18" charset="0"/>
                <a:ea typeface="Arial Unicode MS" pitchFamily="34" charset="-128"/>
                <a:cs typeface="Arial Unicode MS" pitchFamily="34" charset="-128"/>
                <a:sym typeface="Mathematica1" pitchFamily="2" charset="2"/>
              </a:rPr>
              <a:t>ν</a:t>
            </a:r>
            <a:r>
              <a:rPr lang="en-GB" altLang="en-US" sz="2000" baseline="-25000">
                <a:solidFill>
                  <a:srgbClr val="008000"/>
                </a:solidFill>
                <a:latin typeface="Times" pitchFamily="18" charset="0"/>
                <a:ea typeface="Arial Unicode MS" pitchFamily="34" charset="-128"/>
                <a:cs typeface="Arial Unicode MS" pitchFamily="34" charset="-128"/>
                <a:sym typeface="Mathematica1" pitchFamily="2" charset="2"/>
              </a:rPr>
              <a:t>e</a:t>
            </a:r>
            <a:r>
              <a:rPr lang="en-GB" altLang="en-US" sz="2000">
                <a:solidFill>
                  <a:srgbClr val="008000"/>
                </a:solidFill>
                <a:latin typeface="Times" pitchFamily="18" charset="0"/>
                <a:ea typeface="Arial Unicode MS" pitchFamily="34" charset="-128"/>
                <a:cs typeface="Arial Unicode MS" pitchFamily="34" charset="-128"/>
                <a:sym typeface="Mathematica1" pitchFamily="2" charset="2"/>
              </a:rPr>
              <a:t>),     length of small object</a:t>
            </a:r>
            <a:endParaRPr lang="el-GR" altLang="en-US" sz="2000">
              <a:solidFill>
                <a:srgbClr val="008000"/>
              </a:solidFill>
              <a:latin typeface="Times" pitchFamily="18" charset="0"/>
              <a:ea typeface="Arial Unicode MS" pitchFamily="34" charset="-128"/>
              <a:cs typeface="Arial Unicode MS" pitchFamily="34" charset="-128"/>
              <a:sym typeface="Mathematica1" pitchFamily="2" charset="2"/>
            </a:endParaRPr>
          </a:p>
        </p:txBody>
      </p:sp>
      <p:sp>
        <p:nvSpPr>
          <p:cNvPr id="36869" name="TextBox 4"/>
          <p:cNvSpPr txBox="1">
            <a:spLocks noChangeArrowheads="1"/>
          </p:cNvSpPr>
          <p:nvPr/>
        </p:nvSpPr>
        <p:spPr bwMode="auto">
          <a:xfrm>
            <a:off x="6786563" y="5572125"/>
            <a:ext cx="2143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GB" altLang="en-US" sz="1600">
                <a:solidFill>
                  <a:srgbClr val="009900"/>
                </a:solidFill>
                <a:latin typeface="Arial" pitchFamily="34" charset="0"/>
              </a:rPr>
              <a:t>Other methods have different behaviour at negative x</a:t>
            </a:r>
            <a:endParaRPr lang="en-US" altLang="en-US" sz="1600">
              <a:solidFill>
                <a:srgbClr val="009900"/>
              </a:solidFill>
              <a:latin typeface="Arial" pitchFamily="34" charset="0"/>
            </a:endParaRPr>
          </a:p>
        </p:txBody>
      </p:sp>
      <p:sp>
        <p:nvSpPr>
          <p:cNvPr id="36870" name="TextBox 1"/>
          <p:cNvSpPr txBox="1">
            <a:spLocks noChangeArrowheads="1"/>
          </p:cNvSpPr>
          <p:nvPr/>
        </p:nvSpPr>
        <p:spPr bwMode="auto">
          <a:xfrm>
            <a:off x="1098550" y="5281613"/>
            <a:ext cx="5688013" cy="15700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GB" altLang="en-US" sz="2400">
                <a:solidFill>
                  <a:srgbClr val="0070C0"/>
                </a:solidFill>
                <a:latin typeface="Arial" pitchFamily="34" charset="0"/>
              </a:rPr>
              <a:t>x</a:t>
            </a:r>
            <a:r>
              <a:rPr lang="en-GB" altLang="en-US" sz="2400" baseline="-25000">
                <a:solidFill>
                  <a:srgbClr val="0070C0"/>
                </a:solidFill>
                <a:latin typeface="Arial" pitchFamily="34" charset="0"/>
              </a:rPr>
              <a:t>obs</a:t>
            </a:r>
            <a:r>
              <a:rPr lang="en-GB" altLang="en-US" sz="2400">
                <a:solidFill>
                  <a:srgbClr val="0070C0"/>
                </a:solidFill>
                <a:latin typeface="Arial" pitchFamily="34" charset="0"/>
              </a:rPr>
              <a:t>=3  Two-sided range</a:t>
            </a:r>
          </a:p>
          <a:p>
            <a:pPr eaLnBrk="1" hangingPunct="1">
              <a:spcBef>
                <a:spcPct val="0"/>
              </a:spcBef>
              <a:buFontTx/>
              <a:buNone/>
            </a:pPr>
            <a:r>
              <a:rPr lang="en-GB" altLang="en-US" sz="2400">
                <a:solidFill>
                  <a:srgbClr val="0070C0"/>
                </a:solidFill>
                <a:latin typeface="Arial" pitchFamily="34" charset="0"/>
              </a:rPr>
              <a:t>x</a:t>
            </a:r>
            <a:r>
              <a:rPr lang="en-GB" altLang="en-US" sz="2400" baseline="-25000">
                <a:solidFill>
                  <a:srgbClr val="0070C0"/>
                </a:solidFill>
                <a:latin typeface="Arial" pitchFamily="34" charset="0"/>
              </a:rPr>
              <a:t>obs</a:t>
            </a:r>
            <a:r>
              <a:rPr lang="en-GB" altLang="en-US" sz="2400">
                <a:solidFill>
                  <a:srgbClr val="0070C0"/>
                </a:solidFill>
                <a:latin typeface="Arial" pitchFamily="34" charset="0"/>
              </a:rPr>
              <a:t>=1  Upper limit</a:t>
            </a:r>
          </a:p>
          <a:p>
            <a:pPr eaLnBrk="1" hangingPunct="1">
              <a:spcBef>
                <a:spcPct val="0"/>
              </a:spcBef>
              <a:buFontTx/>
              <a:buNone/>
            </a:pPr>
            <a:r>
              <a:rPr lang="en-GB" altLang="en-US" sz="2400">
                <a:solidFill>
                  <a:srgbClr val="0070C0"/>
                </a:solidFill>
                <a:latin typeface="Arial" pitchFamily="34" charset="0"/>
              </a:rPr>
              <a:t>x</a:t>
            </a:r>
            <a:r>
              <a:rPr lang="en-GB" altLang="en-US" sz="2400" baseline="-25000">
                <a:solidFill>
                  <a:srgbClr val="0070C0"/>
                </a:solidFill>
                <a:latin typeface="Arial" pitchFamily="34" charset="0"/>
              </a:rPr>
              <a:t>obs</a:t>
            </a:r>
            <a:r>
              <a:rPr lang="en-GB" altLang="en-US" sz="2400">
                <a:solidFill>
                  <a:srgbClr val="0070C0"/>
                </a:solidFill>
                <a:latin typeface="Arial" pitchFamily="34" charset="0"/>
              </a:rPr>
              <a:t>=-1 No region for µ</a:t>
            </a:r>
          </a:p>
          <a:p>
            <a:pPr eaLnBrk="1" hangingPunct="1">
              <a:spcBef>
                <a:spcPct val="0"/>
              </a:spcBef>
              <a:buFontTx/>
              <a:buNone/>
            </a:pPr>
            <a:r>
              <a:rPr lang="en-GB" altLang="en-US" sz="2400">
                <a:latin typeface="Arial" pitchFamily="34" charset="0"/>
              </a:rPr>
              <a:t> </a:t>
            </a:r>
          </a:p>
        </p:txBody>
      </p:sp>
    </p:spTree>
    <p:extLst>
      <p:ext uri="{BB962C8B-B14F-4D97-AF65-F5344CB8AC3E}">
        <p14:creationId xmlns:p14="http://schemas.microsoft.com/office/powerpoint/2010/main" val="17889759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6B1DA2C-9C90-4854-8E7D-BFD2A9515771}" type="slidenum">
              <a:rPr lang="en-GB" altLang="en-US" smtClean="0">
                <a:solidFill>
                  <a:prstClr val="black"/>
                </a:solidFill>
              </a:rPr>
              <a:pPr eaLnBrk="1" hangingPunct="1"/>
              <a:t>27</a:t>
            </a:fld>
            <a:endParaRPr lang="en-GB" altLang="en-US" smtClean="0">
              <a:solidFill>
                <a:prstClr val="black"/>
              </a:solidFill>
            </a:endParaRPr>
          </a:p>
        </p:txBody>
      </p:sp>
      <p:sp>
        <p:nvSpPr>
          <p:cNvPr id="74755" name="Rectangle 2"/>
          <p:cNvSpPr>
            <a:spLocks noGrp="1" noChangeArrowheads="1"/>
          </p:cNvSpPr>
          <p:nvPr>
            <p:ph type="title"/>
          </p:nvPr>
        </p:nvSpPr>
        <p:spPr>
          <a:xfrm>
            <a:off x="684213" y="260350"/>
            <a:ext cx="7772400" cy="874713"/>
          </a:xfrm>
        </p:spPr>
        <p:txBody>
          <a:bodyPr/>
          <a:lstStyle/>
          <a:p>
            <a:pPr eaLnBrk="1" hangingPunct="1"/>
            <a:r>
              <a:rPr lang="en-GB" altLang="en-US" sz="3600" smtClean="0"/>
              <a:t>FELDMAN - COUSINS</a:t>
            </a:r>
            <a:r>
              <a:rPr lang="en-GB" altLang="en-US" smtClean="0"/>
              <a:t> </a:t>
            </a:r>
          </a:p>
        </p:txBody>
      </p:sp>
      <p:sp>
        <p:nvSpPr>
          <p:cNvPr id="74756" name="Rectangle 3"/>
          <p:cNvSpPr>
            <a:spLocks noGrp="1" noChangeArrowheads="1"/>
          </p:cNvSpPr>
          <p:nvPr>
            <p:ph type="body" idx="1"/>
          </p:nvPr>
        </p:nvSpPr>
        <p:spPr>
          <a:xfrm>
            <a:off x="684213" y="1341438"/>
            <a:ext cx="8280400" cy="5183187"/>
          </a:xfrm>
        </p:spPr>
        <p:txBody>
          <a:bodyPr/>
          <a:lstStyle/>
          <a:p>
            <a:pPr eaLnBrk="1" hangingPunct="1">
              <a:buFontTx/>
              <a:buNone/>
            </a:pPr>
            <a:r>
              <a:rPr lang="en-GB" altLang="en-US" dirty="0" smtClean="0">
                <a:solidFill>
                  <a:srgbClr val="FF0000"/>
                </a:solidFill>
              </a:rPr>
              <a:t>Wants to avoid empty classical intervals    </a:t>
            </a:r>
            <a:r>
              <a:rPr lang="en-GB" altLang="en-US" dirty="0" smtClean="0">
                <a:solidFill>
                  <a:srgbClr val="FF0000"/>
                </a:solidFill>
                <a:sym typeface="Wingdings" pitchFamily="2" charset="2"/>
              </a:rPr>
              <a:t></a:t>
            </a:r>
          </a:p>
          <a:p>
            <a:pPr eaLnBrk="1" hangingPunct="1">
              <a:buFontTx/>
              <a:buNone/>
            </a:pPr>
            <a:endParaRPr lang="en-GB" altLang="en-US" dirty="0" smtClean="0">
              <a:sym typeface="Wingdings" pitchFamily="2" charset="2"/>
            </a:endParaRPr>
          </a:p>
          <a:p>
            <a:pPr eaLnBrk="1" hangingPunct="1">
              <a:buFontTx/>
              <a:buNone/>
            </a:pPr>
            <a:r>
              <a:rPr lang="en-GB" altLang="en-US" dirty="0" smtClean="0">
                <a:solidFill>
                  <a:srgbClr val="3333FF"/>
                </a:solidFill>
                <a:sym typeface="Wingdings" pitchFamily="2" charset="2"/>
              </a:rPr>
              <a:t>Uses “</a:t>
            </a:r>
            <a:r>
              <a:rPr lang="en-GB" altLang="en-US" b="1" dirty="0" smtClean="0">
                <a:solidFill>
                  <a:srgbClr val="3333FF"/>
                </a:solidFill>
                <a:latin typeface="Script MT Bold" pitchFamily="66" charset="0"/>
                <a:sym typeface="Wingdings" pitchFamily="2" charset="2"/>
              </a:rPr>
              <a:t>L</a:t>
            </a:r>
            <a:r>
              <a:rPr lang="en-GB" altLang="en-US" dirty="0" smtClean="0">
                <a:solidFill>
                  <a:srgbClr val="3333FF"/>
                </a:solidFill>
                <a:sym typeface="Wingdings" pitchFamily="2" charset="2"/>
              </a:rPr>
              <a:t>-ratio ordering principle” to resolve ambiguity about “which 90% region?”    </a:t>
            </a:r>
          </a:p>
          <a:p>
            <a:pPr eaLnBrk="1" hangingPunct="1">
              <a:buFontTx/>
              <a:buNone/>
            </a:pPr>
            <a:r>
              <a:rPr lang="en-GB" altLang="en-US" dirty="0" smtClean="0">
                <a:solidFill>
                  <a:srgbClr val="3333FF"/>
                </a:solidFill>
                <a:sym typeface="Wingdings" pitchFamily="2" charset="2"/>
              </a:rPr>
              <a:t>   [</a:t>
            </a:r>
            <a:r>
              <a:rPr lang="en-GB" altLang="en-US" dirty="0" err="1" smtClean="0">
                <a:solidFill>
                  <a:srgbClr val="3333FF"/>
                </a:solidFill>
                <a:sym typeface="Wingdings" pitchFamily="2" charset="2"/>
              </a:rPr>
              <a:t>Neyman</a:t>
            </a:r>
            <a:r>
              <a:rPr lang="en-GB" altLang="en-US" dirty="0" smtClean="0">
                <a:solidFill>
                  <a:srgbClr val="3333FF"/>
                </a:solidFill>
                <a:sym typeface="Wingdings" pitchFamily="2" charset="2"/>
              </a:rPr>
              <a:t> + Pearson say </a:t>
            </a:r>
            <a:r>
              <a:rPr lang="en-GB" altLang="en-US" b="1" dirty="0" smtClean="0">
                <a:solidFill>
                  <a:srgbClr val="3333FF"/>
                </a:solidFill>
                <a:latin typeface="Script MT Bold" pitchFamily="66" charset="0"/>
                <a:sym typeface="Wingdings" pitchFamily="2" charset="2"/>
              </a:rPr>
              <a:t>L</a:t>
            </a:r>
            <a:r>
              <a:rPr lang="en-GB" altLang="en-US" dirty="0" smtClean="0">
                <a:solidFill>
                  <a:srgbClr val="3333FF"/>
                </a:solidFill>
                <a:sym typeface="Wingdings" pitchFamily="2" charset="2"/>
              </a:rPr>
              <a:t>-ratio is best for hypothesis testing]</a:t>
            </a:r>
          </a:p>
          <a:p>
            <a:pPr eaLnBrk="1" hangingPunct="1">
              <a:buFontTx/>
              <a:buNone/>
            </a:pPr>
            <a:endParaRPr lang="en-GB" altLang="en-US" dirty="0" smtClean="0">
              <a:solidFill>
                <a:srgbClr val="3333FF"/>
              </a:solidFill>
              <a:sym typeface="Wingdings" pitchFamily="2" charset="2"/>
            </a:endParaRPr>
          </a:p>
          <a:p>
            <a:pPr eaLnBrk="1" hangingPunct="1">
              <a:buFontTx/>
              <a:buNone/>
            </a:pPr>
            <a:r>
              <a:rPr lang="en-GB" altLang="en-US" dirty="0" smtClean="0">
                <a:solidFill>
                  <a:srgbClr val="006600"/>
                </a:solidFill>
                <a:sym typeface="Wingdings" pitchFamily="2" charset="2"/>
              </a:rPr>
              <a:t>Unified  No ‘Flip-Flop’ problem</a:t>
            </a:r>
          </a:p>
          <a:p>
            <a:pPr eaLnBrk="1" hangingPunct="1">
              <a:buFontTx/>
              <a:buNone/>
            </a:pPr>
            <a:endParaRPr lang="en-GB" altLang="en-US" dirty="0" smtClean="0">
              <a:solidFill>
                <a:srgbClr val="006600"/>
              </a:solidFill>
            </a:endParaRPr>
          </a:p>
        </p:txBody>
      </p:sp>
    </p:spTree>
    <p:extLst>
      <p:ext uri="{BB962C8B-B14F-4D97-AF65-F5344CB8AC3E}">
        <p14:creationId xmlns:p14="http://schemas.microsoft.com/office/powerpoint/2010/main" val="13372144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AA82493-8968-4277-ACEF-2AE2E22160B3}" type="slidenum">
              <a:rPr lang="en-GB" altLang="en-US" smtClean="0"/>
              <a:pPr eaLnBrk="1" hangingPunct="1"/>
              <a:t>28</a:t>
            </a:fld>
            <a:endParaRPr lang="en-GB" altLang="en-US" smtClean="0"/>
          </a:p>
        </p:txBody>
      </p:sp>
      <p:pic>
        <p:nvPicPr>
          <p:cNvPr id="7577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260350"/>
            <a:ext cx="7561262" cy="542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0" name="Text Box 3"/>
          <p:cNvSpPr txBox="1">
            <a:spLocks noChangeArrowheads="1"/>
          </p:cNvSpPr>
          <p:nvPr/>
        </p:nvSpPr>
        <p:spPr bwMode="auto">
          <a:xfrm>
            <a:off x="1619250" y="6237288"/>
            <a:ext cx="4968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GB" altLang="en-US" sz="2400">
                <a:solidFill>
                  <a:srgbClr val="CC0000"/>
                </a:solidFill>
              </a:rPr>
              <a:t>X</a:t>
            </a:r>
            <a:r>
              <a:rPr lang="en-GB" altLang="en-US" sz="2400" baseline="-25000">
                <a:solidFill>
                  <a:srgbClr val="CC0000"/>
                </a:solidFill>
              </a:rPr>
              <a:t>obs</a:t>
            </a:r>
            <a:r>
              <a:rPr lang="en-GB" altLang="en-US" sz="2400">
                <a:solidFill>
                  <a:srgbClr val="CC0000"/>
                </a:solidFill>
              </a:rPr>
              <a:t> = -2 now gives upper limit</a:t>
            </a:r>
          </a:p>
        </p:txBody>
      </p:sp>
      <p:sp>
        <p:nvSpPr>
          <p:cNvPr id="75783" name="TextBox 3"/>
          <p:cNvSpPr txBox="1">
            <a:spLocks noChangeArrowheads="1"/>
          </p:cNvSpPr>
          <p:nvPr/>
        </p:nvSpPr>
        <p:spPr bwMode="auto">
          <a:xfrm>
            <a:off x="539750" y="1989138"/>
            <a:ext cx="1908175" cy="31384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GB" altLang="en-US"/>
          </a:p>
          <a:p>
            <a:pPr eaLnBrk="1" hangingPunct="1"/>
            <a:endParaRPr lang="en-GB" altLang="en-US"/>
          </a:p>
          <a:p>
            <a:pPr eaLnBrk="1" hangingPunct="1"/>
            <a:endParaRPr lang="en-GB" altLang="en-US"/>
          </a:p>
          <a:p>
            <a:pPr eaLnBrk="1" hangingPunct="1"/>
            <a:endParaRPr lang="en-GB" altLang="en-US"/>
          </a:p>
          <a:p>
            <a:pPr eaLnBrk="1" hangingPunct="1"/>
            <a:endParaRPr lang="en-GB" altLang="en-US"/>
          </a:p>
          <a:p>
            <a:pPr eaLnBrk="1" hangingPunct="1"/>
            <a:endParaRPr lang="en-GB" altLang="en-US"/>
          </a:p>
          <a:p>
            <a:pPr eaLnBrk="1" hangingPunct="1"/>
            <a:endParaRPr lang="en-GB" altLang="en-US"/>
          </a:p>
          <a:p>
            <a:pPr eaLnBrk="1" hangingPunct="1"/>
            <a:endParaRPr lang="en-GB" altLang="en-US"/>
          </a:p>
          <a:p>
            <a:pPr eaLnBrk="1" hangingPunct="1"/>
            <a:endParaRPr lang="en-GB" altLang="en-US"/>
          </a:p>
          <a:p>
            <a:pPr eaLnBrk="1" hangingPunct="1"/>
            <a:endParaRPr lang="en-GB" altLang="en-US"/>
          </a:p>
          <a:p>
            <a:pPr eaLnBrk="1" hangingPunct="1"/>
            <a:endParaRPr lang="en-GB" altLang="en-US"/>
          </a:p>
        </p:txBody>
      </p:sp>
      <p:sp>
        <p:nvSpPr>
          <p:cNvPr id="3" name="TextBox 2"/>
          <p:cNvSpPr txBox="1"/>
          <p:nvPr/>
        </p:nvSpPr>
        <p:spPr>
          <a:xfrm>
            <a:off x="990600" y="260350"/>
            <a:ext cx="990600" cy="577850"/>
          </a:xfrm>
          <a:prstGeom prst="rect">
            <a:avLst/>
          </a:prstGeom>
          <a:solidFill>
            <a:schemeClr val="bg1"/>
          </a:solidFill>
        </p:spPr>
        <p:txBody>
          <a:bodyPr wrap="square" rtlCol="0">
            <a:spAutoFit/>
          </a:bodyPr>
          <a:lstStyle/>
          <a:p>
            <a:endParaRPr lang="en-GB" dirty="0"/>
          </a:p>
        </p:txBody>
      </p:sp>
      <p:sp>
        <p:nvSpPr>
          <p:cNvPr id="75782" name="TextBox 2"/>
          <p:cNvSpPr txBox="1">
            <a:spLocks noChangeArrowheads="1"/>
          </p:cNvSpPr>
          <p:nvPr/>
        </p:nvSpPr>
        <p:spPr bwMode="auto">
          <a:xfrm>
            <a:off x="0" y="722313"/>
            <a:ext cx="2555875" cy="1631216"/>
          </a:xfrm>
          <a:prstGeom prst="rect">
            <a:avLst/>
          </a:prstGeom>
          <a:solidFill>
            <a:schemeClr val="bg1"/>
          </a:solid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tLang="en-US" sz="2000" b="1" dirty="0">
                <a:solidFill>
                  <a:srgbClr val="00B050"/>
                </a:solidFill>
              </a:rPr>
              <a:t>Feldman-Cousins 90% </a:t>
            </a:r>
            <a:r>
              <a:rPr lang="en-GB" altLang="en-US" sz="2000" b="1" dirty="0" err="1">
                <a:solidFill>
                  <a:srgbClr val="00B050"/>
                </a:solidFill>
              </a:rPr>
              <a:t>conf</a:t>
            </a:r>
            <a:r>
              <a:rPr lang="en-GB" altLang="en-US" sz="2000" b="1" dirty="0">
                <a:solidFill>
                  <a:srgbClr val="00B050"/>
                </a:solidFill>
              </a:rPr>
              <a:t> </a:t>
            </a:r>
            <a:r>
              <a:rPr lang="en-GB" altLang="en-US" sz="2000" b="1" dirty="0" smtClean="0">
                <a:solidFill>
                  <a:srgbClr val="00B050"/>
                </a:solidFill>
              </a:rPr>
              <a:t>intervals</a:t>
            </a:r>
          </a:p>
          <a:p>
            <a:pPr eaLnBrk="1" hangingPunct="1"/>
            <a:endParaRPr lang="en-GB" altLang="en-US" sz="2000" b="1" dirty="0">
              <a:solidFill>
                <a:srgbClr val="00B050"/>
              </a:solidFill>
            </a:endParaRPr>
          </a:p>
          <a:p>
            <a:pPr eaLnBrk="1" hangingPunct="1"/>
            <a:r>
              <a:rPr lang="en-GB" altLang="en-US" sz="2000" b="1" dirty="0" smtClean="0">
                <a:solidFill>
                  <a:srgbClr val="00B050"/>
                </a:solidFill>
              </a:rPr>
              <a:t>Uses different</a:t>
            </a:r>
          </a:p>
          <a:p>
            <a:pPr eaLnBrk="1" hangingPunct="1"/>
            <a:r>
              <a:rPr lang="en-GB" altLang="en-US" sz="2000" b="1" dirty="0" smtClean="0">
                <a:solidFill>
                  <a:srgbClr val="00B050"/>
                </a:solidFill>
              </a:rPr>
              <a:t>ordering rule</a:t>
            </a:r>
            <a:endParaRPr lang="en-GB" altLang="en-US" sz="2000" b="1" dirty="0">
              <a:solidFill>
                <a:srgbClr val="00B050"/>
              </a:solidFill>
            </a:endParaRPr>
          </a:p>
        </p:txBody>
      </p:sp>
    </p:spTree>
    <p:extLst>
      <p:ext uri="{BB962C8B-B14F-4D97-AF65-F5344CB8AC3E}">
        <p14:creationId xmlns:p14="http://schemas.microsoft.com/office/powerpoint/2010/main" val="1644539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11188" y="188913"/>
            <a:ext cx="7772400" cy="720725"/>
          </a:xfrm>
        </p:spPr>
        <p:txBody>
          <a:bodyPr/>
          <a:lstStyle/>
          <a:p>
            <a:pPr eaLnBrk="1" hangingPunct="1"/>
            <a:r>
              <a:rPr lang="en-GB" altLang="en-US" sz="3200" smtClean="0"/>
              <a:t>Frequentism: Specific example</a:t>
            </a:r>
          </a:p>
        </p:txBody>
      </p:sp>
      <p:sp>
        <p:nvSpPr>
          <p:cNvPr id="38915" name="Rectangle 3"/>
          <p:cNvSpPr>
            <a:spLocks noGrp="1" noChangeArrowheads="1"/>
          </p:cNvSpPr>
          <p:nvPr>
            <p:ph idx="1"/>
          </p:nvPr>
        </p:nvSpPr>
        <p:spPr>
          <a:xfrm>
            <a:off x="755650" y="1196975"/>
            <a:ext cx="7772400" cy="5122863"/>
          </a:xfrm>
        </p:spPr>
        <p:txBody>
          <a:bodyPr/>
          <a:lstStyle/>
          <a:p>
            <a:pPr eaLnBrk="1" hangingPunct="1">
              <a:buFontTx/>
              <a:buNone/>
            </a:pPr>
            <a:r>
              <a:rPr lang="en-GB" altLang="en-US" sz="2400" dirty="0" smtClean="0">
                <a:solidFill>
                  <a:srgbClr val="0000FF"/>
                </a:solidFill>
              </a:rPr>
              <a:t>Particle decays exponentially:     </a:t>
            </a:r>
            <a:r>
              <a:rPr lang="en-GB" altLang="en-US" sz="2400" dirty="0" err="1" smtClean="0">
                <a:solidFill>
                  <a:srgbClr val="0000FF"/>
                </a:solidFill>
              </a:rPr>
              <a:t>dp</a:t>
            </a:r>
            <a:r>
              <a:rPr lang="en-GB" altLang="en-US" sz="2400" dirty="0" smtClean="0">
                <a:solidFill>
                  <a:srgbClr val="0000FF"/>
                </a:solidFill>
              </a:rPr>
              <a:t>/</a:t>
            </a:r>
            <a:r>
              <a:rPr lang="en-GB" altLang="en-US" sz="2400" dirty="0" err="1" smtClean="0">
                <a:solidFill>
                  <a:srgbClr val="0000FF"/>
                </a:solidFill>
              </a:rPr>
              <a:t>dt</a:t>
            </a:r>
            <a:r>
              <a:rPr lang="en-GB" altLang="en-US" sz="2400" dirty="0" smtClean="0">
                <a:solidFill>
                  <a:srgbClr val="0000FF"/>
                </a:solidFill>
              </a:rPr>
              <a:t> </a:t>
            </a:r>
            <a:r>
              <a:rPr lang="en-GB" altLang="en-US" sz="2400" dirty="0" smtClean="0">
                <a:solidFill>
                  <a:srgbClr val="0000FF"/>
                </a:solidFill>
              </a:rPr>
              <a:t>= (1/</a:t>
            </a:r>
            <a:r>
              <a:rPr lang="el-GR" altLang="en-US" sz="2400" dirty="0" smtClean="0">
                <a:solidFill>
                  <a:srgbClr val="0000FF"/>
                </a:solidFill>
                <a:cs typeface="Times New Roman" pitchFamily="18" charset="0"/>
              </a:rPr>
              <a:t>τ</a:t>
            </a:r>
            <a:r>
              <a:rPr lang="en-GB" altLang="en-US" sz="2400" dirty="0" smtClean="0">
                <a:solidFill>
                  <a:srgbClr val="0000FF"/>
                </a:solidFill>
                <a:cs typeface="Times New Roman" pitchFamily="18" charset="0"/>
              </a:rPr>
              <a:t>) </a:t>
            </a:r>
            <a:r>
              <a:rPr lang="en-GB" altLang="en-US" sz="2400" dirty="0" err="1" smtClean="0">
                <a:solidFill>
                  <a:srgbClr val="0000FF"/>
                </a:solidFill>
                <a:cs typeface="Times New Roman" pitchFamily="18" charset="0"/>
              </a:rPr>
              <a:t>exp</a:t>
            </a:r>
            <a:r>
              <a:rPr lang="en-GB" altLang="en-US" sz="2400" dirty="0" smtClean="0">
                <a:solidFill>
                  <a:srgbClr val="0000FF"/>
                </a:solidFill>
                <a:cs typeface="Times New Roman" pitchFamily="18" charset="0"/>
              </a:rPr>
              <a:t>(-t/</a:t>
            </a:r>
            <a:r>
              <a:rPr lang="el-GR" altLang="en-US" sz="2400" dirty="0" smtClean="0">
                <a:solidFill>
                  <a:srgbClr val="0000FF"/>
                </a:solidFill>
                <a:cs typeface="Times New Roman" pitchFamily="18" charset="0"/>
              </a:rPr>
              <a:t>τ</a:t>
            </a:r>
            <a:r>
              <a:rPr lang="en-GB" altLang="en-US" sz="2400" dirty="0" smtClean="0">
                <a:solidFill>
                  <a:srgbClr val="0000FF"/>
                </a:solidFill>
                <a:cs typeface="Times New Roman" pitchFamily="18" charset="0"/>
              </a:rPr>
              <a:t>)</a:t>
            </a:r>
          </a:p>
          <a:p>
            <a:pPr eaLnBrk="1" hangingPunct="1">
              <a:buFontTx/>
              <a:buNone/>
            </a:pPr>
            <a:r>
              <a:rPr lang="en-GB" altLang="en-US" sz="2400" dirty="0" smtClean="0">
                <a:solidFill>
                  <a:srgbClr val="FF0000"/>
                </a:solidFill>
                <a:cs typeface="Times New Roman" pitchFamily="18" charset="0"/>
              </a:rPr>
              <a:t>Observe 1 decay at time t</a:t>
            </a:r>
            <a:r>
              <a:rPr lang="en-GB" altLang="en-US" sz="2400" baseline="-25000" dirty="0" smtClean="0">
                <a:solidFill>
                  <a:srgbClr val="FF0000"/>
                </a:solidFill>
                <a:cs typeface="Times New Roman" pitchFamily="18" charset="0"/>
              </a:rPr>
              <a:t>1</a:t>
            </a:r>
            <a:r>
              <a:rPr lang="en-GB" altLang="en-US" sz="2400" dirty="0" smtClean="0">
                <a:solidFill>
                  <a:srgbClr val="FF0000"/>
                </a:solidFill>
                <a:cs typeface="Times New Roman" pitchFamily="18" charset="0"/>
              </a:rPr>
              <a:t>:         </a:t>
            </a:r>
            <a:r>
              <a:rPr lang="en-GB" altLang="en-US" sz="2400" b="1" dirty="0" smtClean="0">
                <a:solidFill>
                  <a:srgbClr val="FF0000"/>
                </a:solidFill>
                <a:latin typeface="Script MT Bold" pitchFamily="66" charset="0"/>
                <a:cs typeface="Times New Roman" pitchFamily="18" charset="0"/>
              </a:rPr>
              <a:t>L</a:t>
            </a:r>
            <a:r>
              <a:rPr lang="en-GB" altLang="en-US" sz="2400" dirty="0" smtClean="0">
                <a:solidFill>
                  <a:srgbClr val="FF0000"/>
                </a:solidFill>
                <a:cs typeface="Times New Roman" pitchFamily="18" charset="0"/>
              </a:rPr>
              <a:t>(</a:t>
            </a:r>
            <a:r>
              <a:rPr lang="el-GR" altLang="en-US" sz="2400" dirty="0" smtClean="0">
                <a:solidFill>
                  <a:srgbClr val="FF0000"/>
                </a:solidFill>
                <a:cs typeface="Times New Roman" pitchFamily="18" charset="0"/>
              </a:rPr>
              <a:t>τ</a:t>
            </a:r>
            <a:r>
              <a:rPr lang="en-GB" altLang="en-US" sz="2400" dirty="0" smtClean="0">
                <a:solidFill>
                  <a:srgbClr val="FF0000"/>
                </a:solidFill>
                <a:cs typeface="Times New Roman" pitchFamily="18" charset="0"/>
              </a:rPr>
              <a:t>)  = (1/</a:t>
            </a:r>
            <a:r>
              <a:rPr lang="el-GR" altLang="en-US" sz="2400" dirty="0" smtClean="0">
                <a:solidFill>
                  <a:srgbClr val="FF0000"/>
                </a:solidFill>
                <a:cs typeface="Times New Roman" pitchFamily="18" charset="0"/>
              </a:rPr>
              <a:t>τ</a:t>
            </a:r>
            <a:r>
              <a:rPr lang="en-GB" altLang="en-US" sz="2400" dirty="0" smtClean="0">
                <a:solidFill>
                  <a:srgbClr val="FF0000"/>
                </a:solidFill>
                <a:cs typeface="Times New Roman" pitchFamily="18" charset="0"/>
              </a:rPr>
              <a:t>) </a:t>
            </a:r>
            <a:r>
              <a:rPr lang="en-GB" altLang="en-US" sz="2400" dirty="0" err="1" smtClean="0">
                <a:solidFill>
                  <a:srgbClr val="FF0000"/>
                </a:solidFill>
                <a:cs typeface="Times New Roman" pitchFamily="18" charset="0"/>
              </a:rPr>
              <a:t>exp</a:t>
            </a:r>
            <a:r>
              <a:rPr lang="en-GB" altLang="en-US" sz="2400" dirty="0" smtClean="0">
                <a:solidFill>
                  <a:srgbClr val="FF0000"/>
                </a:solidFill>
                <a:cs typeface="Times New Roman" pitchFamily="18" charset="0"/>
              </a:rPr>
              <a:t>(-t</a:t>
            </a:r>
            <a:r>
              <a:rPr lang="en-GB" altLang="en-US" sz="2400" baseline="-25000" dirty="0" smtClean="0">
                <a:solidFill>
                  <a:srgbClr val="FF0000"/>
                </a:solidFill>
                <a:cs typeface="Times New Roman" pitchFamily="18" charset="0"/>
              </a:rPr>
              <a:t>1</a:t>
            </a:r>
            <a:r>
              <a:rPr lang="en-GB" altLang="en-US" sz="2400" dirty="0" smtClean="0">
                <a:solidFill>
                  <a:srgbClr val="FF0000"/>
                </a:solidFill>
                <a:cs typeface="Times New Roman" pitchFamily="18" charset="0"/>
              </a:rPr>
              <a:t>/</a:t>
            </a:r>
            <a:r>
              <a:rPr lang="el-GR" altLang="en-US" sz="2400" dirty="0" smtClean="0">
                <a:solidFill>
                  <a:srgbClr val="FF0000"/>
                </a:solidFill>
                <a:cs typeface="Times New Roman" pitchFamily="18" charset="0"/>
              </a:rPr>
              <a:t>τ</a:t>
            </a:r>
            <a:r>
              <a:rPr lang="en-GB" altLang="en-US" sz="2400" dirty="0" smtClean="0">
                <a:solidFill>
                  <a:srgbClr val="FF0000"/>
                </a:solidFill>
                <a:cs typeface="Times New Roman" pitchFamily="18" charset="0"/>
              </a:rPr>
              <a:t>)</a:t>
            </a:r>
            <a:r>
              <a:rPr lang="en-GB" altLang="en-US" sz="2400" dirty="0" smtClean="0">
                <a:solidFill>
                  <a:schemeClr val="tx2"/>
                </a:solidFill>
                <a:cs typeface="Times New Roman" pitchFamily="18" charset="0"/>
              </a:rPr>
              <a:t> </a:t>
            </a:r>
          </a:p>
          <a:p>
            <a:pPr eaLnBrk="1" hangingPunct="1">
              <a:buFontTx/>
              <a:buNone/>
            </a:pPr>
            <a:r>
              <a:rPr lang="en-GB" altLang="en-US" sz="2400" dirty="0" smtClean="0">
                <a:solidFill>
                  <a:schemeClr val="tx2"/>
                </a:solidFill>
                <a:cs typeface="Times New Roman" pitchFamily="18" charset="0"/>
              </a:rPr>
              <a:t>Construct 68% central interval       </a:t>
            </a:r>
          </a:p>
          <a:p>
            <a:pPr eaLnBrk="1" hangingPunct="1">
              <a:buFontTx/>
              <a:buNone/>
            </a:pPr>
            <a:r>
              <a:rPr lang="en-GB" altLang="en-US" sz="2400" dirty="0" smtClean="0">
                <a:solidFill>
                  <a:schemeClr val="tx2"/>
                </a:solidFill>
                <a:cs typeface="Times New Roman" pitchFamily="18" charset="0"/>
              </a:rPr>
              <a:t>                                                          t = .17</a:t>
            </a:r>
            <a:r>
              <a:rPr lang="el-GR" altLang="en-US" sz="2400" dirty="0" smtClean="0">
                <a:solidFill>
                  <a:schemeClr val="tx2"/>
                </a:solidFill>
                <a:cs typeface="Times New Roman" pitchFamily="18" charset="0"/>
              </a:rPr>
              <a:t>τ</a:t>
            </a:r>
            <a:r>
              <a:rPr lang="en-GB" altLang="en-US" sz="2400" dirty="0" smtClean="0">
                <a:solidFill>
                  <a:schemeClr val="tx2"/>
                </a:solidFill>
                <a:cs typeface="Times New Roman" pitchFamily="18" charset="0"/>
              </a:rPr>
              <a:t>           </a:t>
            </a:r>
          </a:p>
          <a:p>
            <a:pPr eaLnBrk="1" hangingPunct="1">
              <a:buFontTx/>
              <a:buNone/>
            </a:pPr>
            <a:r>
              <a:rPr lang="en-GB" altLang="en-US" sz="2400" dirty="0" err="1" smtClean="0">
                <a:solidFill>
                  <a:schemeClr val="tx2"/>
                </a:solidFill>
                <a:cs typeface="Times New Roman" pitchFamily="18" charset="0"/>
              </a:rPr>
              <a:t>dp</a:t>
            </a:r>
            <a:r>
              <a:rPr lang="en-GB" altLang="en-US" sz="2400" dirty="0" smtClean="0">
                <a:solidFill>
                  <a:schemeClr val="tx2"/>
                </a:solidFill>
                <a:cs typeface="Times New Roman" pitchFamily="18" charset="0"/>
              </a:rPr>
              <a:t>/</a:t>
            </a:r>
            <a:r>
              <a:rPr lang="en-GB" altLang="en-US" sz="2400" dirty="0" err="1" smtClean="0">
                <a:solidFill>
                  <a:schemeClr val="tx2"/>
                </a:solidFill>
                <a:cs typeface="Times New Roman" pitchFamily="18" charset="0"/>
              </a:rPr>
              <a:t>dt</a:t>
            </a:r>
            <a:r>
              <a:rPr lang="en-GB" altLang="en-US" sz="2400" dirty="0" smtClean="0">
                <a:solidFill>
                  <a:schemeClr val="tx2"/>
                </a:solidFill>
                <a:cs typeface="Times New Roman" pitchFamily="18" charset="0"/>
              </a:rPr>
              <a:t>                        </a:t>
            </a:r>
            <a:endParaRPr lang="en-GB" altLang="en-US" sz="2400" dirty="0" smtClean="0">
              <a:solidFill>
                <a:schemeClr val="tx2"/>
              </a:solidFill>
              <a:cs typeface="Times New Roman" pitchFamily="18" charset="0"/>
            </a:endParaRPr>
          </a:p>
          <a:p>
            <a:pPr eaLnBrk="1" hangingPunct="1">
              <a:buFontTx/>
              <a:buNone/>
            </a:pPr>
            <a:r>
              <a:rPr lang="en-GB" altLang="en-US" sz="2400" dirty="0" smtClean="0">
                <a:solidFill>
                  <a:schemeClr val="tx2"/>
                </a:solidFill>
                <a:cs typeface="Times New Roman" pitchFamily="18" charset="0"/>
              </a:rPr>
              <a:t>                                                </a:t>
            </a:r>
            <a:r>
              <a:rPr lang="el-GR" altLang="en-US" sz="2400" dirty="0" smtClean="0">
                <a:solidFill>
                  <a:schemeClr val="tx2"/>
                </a:solidFill>
                <a:cs typeface="Times New Roman" pitchFamily="18" charset="0"/>
              </a:rPr>
              <a:t>τ</a:t>
            </a:r>
          </a:p>
          <a:p>
            <a:pPr eaLnBrk="1" hangingPunct="1">
              <a:buFontTx/>
              <a:buNone/>
            </a:pPr>
            <a:r>
              <a:rPr lang="en-GB" altLang="en-US" dirty="0" smtClean="0"/>
              <a:t>                 </a:t>
            </a:r>
            <a:r>
              <a:rPr lang="en-GB" altLang="en-US" sz="2400" dirty="0" smtClean="0"/>
              <a:t>t</a:t>
            </a:r>
          </a:p>
          <a:p>
            <a:pPr eaLnBrk="1" hangingPunct="1">
              <a:buFontTx/>
              <a:buNone/>
            </a:pPr>
            <a:r>
              <a:rPr lang="en-GB" altLang="en-US" sz="2400" dirty="0" smtClean="0"/>
              <a:t>                                                                                       t = 1.8</a:t>
            </a:r>
            <a:r>
              <a:rPr lang="el-GR" altLang="en-US" sz="2400" dirty="0" smtClean="0">
                <a:cs typeface="Times New Roman" pitchFamily="18" charset="0"/>
              </a:rPr>
              <a:t>τ</a:t>
            </a:r>
          </a:p>
          <a:p>
            <a:pPr eaLnBrk="1" hangingPunct="1">
              <a:buFontTx/>
              <a:buNone/>
            </a:pPr>
            <a:endParaRPr lang="en-GB" altLang="en-US" sz="2400" dirty="0" smtClean="0"/>
          </a:p>
          <a:p>
            <a:pPr eaLnBrk="1" hangingPunct="1">
              <a:buFontTx/>
              <a:buNone/>
            </a:pPr>
            <a:endParaRPr lang="en-GB" altLang="en-US" sz="2400" dirty="0" smtClean="0"/>
          </a:p>
          <a:p>
            <a:pPr eaLnBrk="1" hangingPunct="1">
              <a:buFontTx/>
              <a:buNone/>
            </a:pPr>
            <a:r>
              <a:rPr lang="en-GB" altLang="en-US" sz="2400" dirty="0" smtClean="0"/>
              <a:t>                                                                  t</a:t>
            </a:r>
            <a:r>
              <a:rPr lang="en-GB" altLang="en-US" sz="2400" baseline="-25000" dirty="0" smtClean="0"/>
              <a:t>1</a:t>
            </a:r>
            <a:r>
              <a:rPr lang="en-GB" altLang="en-US" sz="2400" dirty="0" smtClean="0"/>
              <a:t>               t</a:t>
            </a:r>
          </a:p>
          <a:p>
            <a:pPr eaLnBrk="1" hangingPunct="1">
              <a:buFontTx/>
              <a:buNone/>
            </a:pPr>
            <a:endParaRPr lang="en-GB" altLang="en-US" sz="2400" dirty="0" smtClean="0"/>
          </a:p>
        </p:txBody>
      </p:sp>
      <p:sp>
        <p:nvSpPr>
          <p:cNvPr id="3891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fld id="{7D9C965E-9CD4-4A6E-B01F-F66343CFA992}" type="slidenum">
              <a:rPr lang="en-GB" altLang="en-US" sz="1200" smtClean="0">
                <a:solidFill>
                  <a:srgbClr val="898989"/>
                </a:solidFill>
                <a:latin typeface="Arial" pitchFamily="34" charset="0"/>
              </a:rPr>
              <a:pPr eaLnBrk="1" hangingPunct="1">
                <a:spcBef>
                  <a:spcPct val="0"/>
                </a:spcBef>
                <a:buFontTx/>
                <a:buNone/>
              </a:pPr>
              <a:t>29</a:t>
            </a:fld>
            <a:endParaRPr lang="en-GB" altLang="en-US" sz="1200" smtClean="0">
              <a:solidFill>
                <a:srgbClr val="898989"/>
              </a:solidFill>
              <a:latin typeface="Arial" pitchFamily="34" charset="0"/>
            </a:endParaRPr>
          </a:p>
        </p:txBody>
      </p:sp>
      <p:sp>
        <p:nvSpPr>
          <p:cNvPr id="38917" name="Line 4"/>
          <p:cNvSpPr>
            <a:spLocks noChangeShapeType="1"/>
          </p:cNvSpPr>
          <p:nvPr/>
        </p:nvSpPr>
        <p:spPr bwMode="auto">
          <a:xfrm>
            <a:off x="4427538" y="2852738"/>
            <a:ext cx="0" cy="28082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8918" name="Line 6"/>
          <p:cNvSpPr>
            <a:spLocks noChangeShapeType="1"/>
          </p:cNvSpPr>
          <p:nvPr/>
        </p:nvSpPr>
        <p:spPr bwMode="auto">
          <a:xfrm>
            <a:off x="4427538" y="5661025"/>
            <a:ext cx="40322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8919" name="Line 7"/>
          <p:cNvSpPr>
            <a:spLocks noChangeShapeType="1"/>
          </p:cNvSpPr>
          <p:nvPr/>
        </p:nvSpPr>
        <p:spPr bwMode="auto">
          <a:xfrm flipV="1">
            <a:off x="4427538" y="2492375"/>
            <a:ext cx="3673475" cy="316865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sp>
        <p:nvSpPr>
          <p:cNvPr id="38920" name="Line 8"/>
          <p:cNvSpPr>
            <a:spLocks noChangeShapeType="1"/>
          </p:cNvSpPr>
          <p:nvPr/>
        </p:nvSpPr>
        <p:spPr bwMode="auto">
          <a:xfrm flipV="1">
            <a:off x="4427538" y="3573463"/>
            <a:ext cx="4248150" cy="20875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8921" name="Line 9"/>
          <p:cNvSpPr>
            <a:spLocks noChangeShapeType="1"/>
          </p:cNvSpPr>
          <p:nvPr/>
        </p:nvSpPr>
        <p:spPr bwMode="auto">
          <a:xfrm flipV="1">
            <a:off x="4427538" y="2205038"/>
            <a:ext cx="1728787" cy="34559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8922" name="Line 11"/>
          <p:cNvSpPr>
            <a:spLocks noChangeShapeType="1"/>
          </p:cNvSpPr>
          <p:nvPr/>
        </p:nvSpPr>
        <p:spPr bwMode="auto">
          <a:xfrm flipV="1">
            <a:off x="4140200" y="3068638"/>
            <a:ext cx="0"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8923" name="Line 12"/>
          <p:cNvSpPr>
            <a:spLocks noChangeShapeType="1"/>
          </p:cNvSpPr>
          <p:nvPr/>
        </p:nvSpPr>
        <p:spPr bwMode="auto">
          <a:xfrm>
            <a:off x="6804025" y="5949950"/>
            <a:ext cx="5048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8924" name="Line 13"/>
          <p:cNvSpPr>
            <a:spLocks noChangeShapeType="1"/>
          </p:cNvSpPr>
          <p:nvPr/>
        </p:nvSpPr>
        <p:spPr bwMode="auto">
          <a:xfrm>
            <a:off x="5076825" y="4437063"/>
            <a:ext cx="1871663" cy="0"/>
          </a:xfrm>
          <a:prstGeom prst="line">
            <a:avLst/>
          </a:prstGeom>
          <a:noFill/>
          <a:ln w="9525">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8925" name="Line 14"/>
          <p:cNvSpPr>
            <a:spLocks noChangeShapeType="1"/>
          </p:cNvSpPr>
          <p:nvPr/>
        </p:nvSpPr>
        <p:spPr bwMode="auto">
          <a:xfrm flipV="1">
            <a:off x="5364163" y="3789363"/>
            <a:ext cx="0" cy="1439862"/>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8926" name="Line 15"/>
          <p:cNvSpPr>
            <a:spLocks noChangeShapeType="1"/>
          </p:cNvSpPr>
          <p:nvPr/>
        </p:nvSpPr>
        <p:spPr bwMode="auto">
          <a:xfrm flipV="1">
            <a:off x="5364163" y="5516563"/>
            <a:ext cx="0" cy="1444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8927" name="Line 16"/>
          <p:cNvSpPr>
            <a:spLocks noChangeShapeType="1"/>
          </p:cNvSpPr>
          <p:nvPr/>
        </p:nvSpPr>
        <p:spPr bwMode="auto">
          <a:xfrm>
            <a:off x="1619250" y="2636838"/>
            <a:ext cx="0" cy="13684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8928" name="Line 17"/>
          <p:cNvSpPr>
            <a:spLocks noChangeShapeType="1"/>
          </p:cNvSpPr>
          <p:nvPr/>
        </p:nvSpPr>
        <p:spPr bwMode="auto">
          <a:xfrm>
            <a:off x="1619250" y="4005263"/>
            <a:ext cx="18732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8929" name="Freeform 18"/>
          <p:cNvSpPr>
            <a:spLocks/>
          </p:cNvSpPr>
          <p:nvPr/>
        </p:nvSpPr>
        <p:spPr bwMode="auto">
          <a:xfrm>
            <a:off x="1619250" y="2636838"/>
            <a:ext cx="1584325" cy="1320800"/>
          </a:xfrm>
          <a:custGeom>
            <a:avLst/>
            <a:gdLst>
              <a:gd name="T0" fmla="*/ 0 w 998"/>
              <a:gd name="T1" fmla="*/ 0 h 832"/>
              <a:gd name="T2" fmla="*/ 2147483647 w 998"/>
              <a:gd name="T3" fmla="*/ 2147483647 h 832"/>
              <a:gd name="T4" fmla="*/ 2147483647 w 998"/>
              <a:gd name="T5" fmla="*/ 2147483647 h 832"/>
              <a:gd name="T6" fmla="*/ 2147483647 w 998"/>
              <a:gd name="T7" fmla="*/ 2147483647 h 832"/>
              <a:gd name="T8" fmla="*/ 2147483647 w 998"/>
              <a:gd name="T9" fmla="*/ 2147483647 h 832"/>
              <a:gd name="T10" fmla="*/ 2147483647 w 998"/>
              <a:gd name="T11" fmla="*/ 2147483647 h 832"/>
              <a:gd name="T12" fmla="*/ 2147483647 w 998"/>
              <a:gd name="T13" fmla="*/ 2147483647 h 832"/>
              <a:gd name="T14" fmla="*/ 0 60000 65536"/>
              <a:gd name="T15" fmla="*/ 0 60000 65536"/>
              <a:gd name="T16" fmla="*/ 0 60000 65536"/>
              <a:gd name="T17" fmla="*/ 0 60000 65536"/>
              <a:gd name="T18" fmla="*/ 0 60000 65536"/>
              <a:gd name="T19" fmla="*/ 0 60000 65536"/>
              <a:gd name="T20" fmla="*/ 0 60000 65536"/>
              <a:gd name="T21" fmla="*/ 0 w 998"/>
              <a:gd name="T22" fmla="*/ 0 h 832"/>
              <a:gd name="T23" fmla="*/ 998 w 998"/>
              <a:gd name="T24" fmla="*/ 832 h 8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98" h="832">
                <a:moveTo>
                  <a:pt x="0" y="0"/>
                </a:moveTo>
                <a:cubicBezTo>
                  <a:pt x="11" y="79"/>
                  <a:pt x="23" y="159"/>
                  <a:pt x="46" y="227"/>
                </a:cubicBezTo>
                <a:cubicBezTo>
                  <a:pt x="69" y="295"/>
                  <a:pt x="94" y="349"/>
                  <a:pt x="136" y="408"/>
                </a:cubicBezTo>
                <a:cubicBezTo>
                  <a:pt x="178" y="467"/>
                  <a:pt x="229" y="526"/>
                  <a:pt x="297" y="579"/>
                </a:cubicBezTo>
                <a:cubicBezTo>
                  <a:pt x="365" y="632"/>
                  <a:pt x="458" y="686"/>
                  <a:pt x="545" y="726"/>
                </a:cubicBezTo>
                <a:cubicBezTo>
                  <a:pt x="632" y="766"/>
                  <a:pt x="742" y="802"/>
                  <a:pt x="817" y="817"/>
                </a:cubicBezTo>
                <a:cubicBezTo>
                  <a:pt x="892" y="832"/>
                  <a:pt x="945" y="824"/>
                  <a:pt x="998" y="817"/>
                </a:cubicBezTo>
              </a:path>
            </a:pathLst>
          </a:cu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8930" name="Line 19"/>
          <p:cNvSpPr>
            <a:spLocks noChangeShapeType="1"/>
          </p:cNvSpPr>
          <p:nvPr/>
        </p:nvSpPr>
        <p:spPr bwMode="auto">
          <a:xfrm>
            <a:off x="2771775" y="4221163"/>
            <a:ext cx="2873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8931" name="Line 20"/>
          <p:cNvSpPr>
            <a:spLocks noChangeShapeType="1"/>
          </p:cNvSpPr>
          <p:nvPr/>
        </p:nvSpPr>
        <p:spPr bwMode="auto">
          <a:xfrm flipV="1">
            <a:off x="1116013" y="2708275"/>
            <a:ext cx="0" cy="2889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8932" name="TextBox 20"/>
          <p:cNvSpPr txBox="1">
            <a:spLocks noChangeArrowheads="1"/>
          </p:cNvSpPr>
          <p:nvPr/>
        </p:nvSpPr>
        <p:spPr bwMode="auto">
          <a:xfrm>
            <a:off x="428625" y="5715000"/>
            <a:ext cx="37861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GB" altLang="en-US" sz="2400">
                <a:solidFill>
                  <a:srgbClr val="009900"/>
                </a:solidFill>
                <a:latin typeface="Arial" pitchFamily="34" charset="0"/>
              </a:rPr>
              <a:t>68% conf. int. for </a:t>
            </a:r>
            <a:r>
              <a:rPr lang="el-GR" altLang="en-US" sz="2400">
                <a:solidFill>
                  <a:srgbClr val="009900"/>
                </a:solidFill>
                <a:latin typeface="Times New Roman" pitchFamily="18" charset="0"/>
                <a:cs typeface="Times New Roman" pitchFamily="18" charset="0"/>
              </a:rPr>
              <a:t>τ</a:t>
            </a:r>
            <a:r>
              <a:rPr lang="en-GB" altLang="en-US" sz="2400">
                <a:solidFill>
                  <a:srgbClr val="009900"/>
                </a:solidFill>
                <a:latin typeface="Arial" pitchFamily="34" charset="0"/>
              </a:rPr>
              <a:t> from</a:t>
            </a:r>
          </a:p>
          <a:p>
            <a:pPr eaLnBrk="1" hangingPunct="1">
              <a:spcBef>
                <a:spcPct val="0"/>
              </a:spcBef>
              <a:buFontTx/>
              <a:buNone/>
            </a:pPr>
            <a:r>
              <a:rPr lang="en-GB" altLang="en-US" sz="2400">
                <a:solidFill>
                  <a:srgbClr val="009900"/>
                </a:solidFill>
                <a:latin typeface="Arial" pitchFamily="34" charset="0"/>
              </a:rPr>
              <a:t> </a:t>
            </a:r>
            <a:r>
              <a:rPr lang="en-GB" altLang="en-US" sz="2400">
                <a:solidFill>
                  <a:srgbClr val="009900"/>
                </a:solidFill>
                <a:latin typeface="Arial" pitchFamily="34" charset="0"/>
                <a:cs typeface="Times New Roman" pitchFamily="18" charset="0"/>
              </a:rPr>
              <a:t>t</a:t>
            </a:r>
            <a:r>
              <a:rPr lang="en-GB" altLang="en-US" sz="2400" baseline="-25000">
                <a:solidFill>
                  <a:srgbClr val="009900"/>
                </a:solidFill>
                <a:latin typeface="Arial" pitchFamily="34" charset="0"/>
                <a:cs typeface="Times New Roman" pitchFamily="18" charset="0"/>
              </a:rPr>
              <a:t>1 </a:t>
            </a:r>
            <a:r>
              <a:rPr lang="en-GB" altLang="en-US" sz="2400">
                <a:solidFill>
                  <a:srgbClr val="009900"/>
                </a:solidFill>
                <a:latin typeface="Arial" pitchFamily="34" charset="0"/>
              </a:rPr>
              <a:t>/1.8 </a:t>
            </a:r>
            <a:r>
              <a:rPr lang="en-GB" altLang="en-US" sz="2400">
                <a:solidFill>
                  <a:srgbClr val="009900"/>
                </a:solidFill>
                <a:latin typeface="Arial" pitchFamily="34" charset="0"/>
                <a:sym typeface="Wingdings" pitchFamily="2" charset="2"/>
              </a:rPr>
              <a:t> </a:t>
            </a:r>
            <a:r>
              <a:rPr lang="en-GB" altLang="en-US" sz="2400">
                <a:solidFill>
                  <a:srgbClr val="009900"/>
                </a:solidFill>
                <a:latin typeface="Arial" pitchFamily="34" charset="0"/>
                <a:cs typeface="Times New Roman" pitchFamily="18" charset="0"/>
              </a:rPr>
              <a:t>t</a:t>
            </a:r>
            <a:r>
              <a:rPr lang="en-GB" altLang="en-US" sz="2400" baseline="-25000">
                <a:solidFill>
                  <a:srgbClr val="009900"/>
                </a:solidFill>
                <a:latin typeface="Arial" pitchFamily="34" charset="0"/>
                <a:cs typeface="Times New Roman" pitchFamily="18" charset="0"/>
              </a:rPr>
              <a:t>1 </a:t>
            </a:r>
            <a:r>
              <a:rPr lang="en-GB" altLang="en-US" sz="2400">
                <a:solidFill>
                  <a:srgbClr val="009900"/>
                </a:solidFill>
                <a:latin typeface="Arial" pitchFamily="34" charset="0"/>
                <a:sym typeface="Wingdings" pitchFamily="2" charset="2"/>
              </a:rPr>
              <a:t>/0.17</a:t>
            </a:r>
            <a:endParaRPr lang="en-US" altLang="en-US" sz="2400">
              <a:solidFill>
                <a:srgbClr val="009900"/>
              </a:solidFill>
              <a:latin typeface="Arial" pitchFamily="34" charset="0"/>
            </a:endParaRPr>
          </a:p>
        </p:txBody>
      </p:sp>
    </p:spTree>
    <p:extLst>
      <p:ext uri="{BB962C8B-B14F-4D97-AF65-F5344CB8AC3E}">
        <p14:creationId xmlns:p14="http://schemas.microsoft.com/office/powerpoint/2010/main" val="26411202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TOPICS</a:t>
            </a:r>
            <a:endParaRPr lang="en-GB" dirty="0"/>
          </a:p>
        </p:txBody>
      </p:sp>
      <p:sp>
        <p:nvSpPr>
          <p:cNvPr id="3" name="Content Placeholder 2"/>
          <p:cNvSpPr>
            <a:spLocks noGrp="1"/>
          </p:cNvSpPr>
          <p:nvPr>
            <p:ph idx="1"/>
          </p:nvPr>
        </p:nvSpPr>
        <p:spPr/>
        <p:txBody>
          <a:bodyPr/>
          <a:lstStyle/>
          <a:p>
            <a:pPr marL="0" indent="0">
              <a:buNone/>
            </a:pPr>
            <a:r>
              <a:rPr lang="en-GB" dirty="0" smtClean="0">
                <a:solidFill>
                  <a:srgbClr val="FF0000"/>
                </a:solidFill>
              </a:rPr>
              <a:t>A brief reminder about Likelihoods</a:t>
            </a:r>
          </a:p>
          <a:p>
            <a:pPr marL="0" indent="0">
              <a:buNone/>
            </a:pPr>
            <a:r>
              <a:rPr lang="en-GB" dirty="0" smtClean="0">
                <a:solidFill>
                  <a:srgbClr val="0000FF"/>
                </a:solidFill>
              </a:rPr>
              <a:t>A few comments on Bayes, </a:t>
            </a:r>
            <a:r>
              <a:rPr lang="en-GB" dirty="0" err="1" smtClean="0">
                <a:solidFill>
                  <a:srgbClr val="0000FF"/>
                </a:solidFill>
              </a:rPr>
              <a:t>Frequentism</a:t>
            </a:r>
            <a:r>
              <a:rPr lang="en-GB" dirty="0">
                <a:solidFill>
                  <a:srgbClr val="0000FF"/>
                </a:solidFill>
              </a:rPr>
              <a:t> </a:t>
            </a:r>
            <a:r>
              <a:rPr lang="en-GB" dirty="0" smtClean="0">
                <a:solidFill>
                  <a:srgbClr val="0000FF"/>
                </a:solidFill>
              </a:rPr>
              <a:t>and Feldman-Cousins</a:t>
            </a:r>
          </a:p>
          <a:p>
            <a:pPr marL="0" indent="0">
              <a:buNone/>
            </a:pPr>
            <a:r>
              <a:rPr lang="en-GB" b="1" dirty="0" smtClean="0">
                <a:solidFill>
                  <a:srgbClr val="00B050"/>
                </a:solidFill>
              </a:rPr>
              <a:t>Some issues related to Discovery claims</a:t>
            </a:r>
          </a:p>
          <a:p>
            <a:pPr marL="0" indent="0">
              <a:buNone/>
            </a:pPr>
            <a:r>
              <a:rPr lang="en-GB" b="1" dirty="0" smtClean="0">
                <a:solidFill>
                  <a:srgbClr val="7030A0"/>
                </a:solidFill>
              </a:rPr>
              <a:t>Upper Limits</a:t>
            </a:r>
          </a:p>
          <a:p>
            <a:pPr marL="0" indent="0">
              <a:buNone/>
            </a:pPr>
            <a:r>
              <a:rPr lang="en-GB" b="1" dirty="0" smtClean="0">
                <a:solidFill>
                  <a:srgbClr val="CC6600"/>
                </a:solidFill>
              </a:rPr>
              <a:t>Summary</a:t>
            </a:r>
            <a:endParaRPr lang="en-GB" b="1" dirty="0">
              <a:solidFill>
                <a:srgbClr val="CC66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31553469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lide Number Placeholder 3"/>
          <p:cNvSpPr>
            <a:spLocks noGrp="1"/>
          </p:cNvSpPr>
          <p:nvPr>
            <p:ph type="sldNum" sz="quarter" idx="12"/>
          </p:nvPr>
        </p:nvSpPr>
        <p:spPr/>
        <p:txBody>
          <a:bodyPr/>
          <a:lstStyle/>
          <a:p>
            <a:pPr>
              <a:defRPr/>
            </a:pPr>
            <a:fld id="{766407EE-608C-4ECF-AA64-3B2EFC39E37F}" type="slidenum">
              <a:rPr lang="en-GB"/>
              <a:pPr>
                <a:defRPr/>
              </a:pPr>
              <a:t>30</a:t>
            </a:fld>
            <a:endParaRPr lang="en-GB"/>
          </a:p>
        </p:txBody>
      </p:sp>
      <p:graphicFrame>
        <p:nvGraphicFramePr>
          <p:cNvPr id="37891" name="Object 3"/>
          <p:cNvGraphicFramePr>
            <a:graphicFrameLocks noChangeAspect="1"/>
          </p:cNvGraphicFramePr>
          <p:nvPr/>
        </p:nvGraphicFramePr>
        <p:xfrm>
          <a:off x="457200" y="457200"/>
          <a:ext cx="3219450" cy="871538"/>
        </p:xfrm>
        <a:graphic>
          <a:graphicData uri="http://schemas.openxmlformats.org/presentationml/2006/ole">
            <mc:AlternateContent xmlns:mc="http://schemas.openxmlformats.org/markup-compatibility/2006">
              <mc:Choice xmlns:v="urn:schemas-microsoft-com:vml" Requires="v">
                <p:oleObj spid="_x0000_s9438" name="Equation" r:id="rId3" imgW="609336" imgH="165028" progId="Equation.3">
                  <p:embed/>
                </p:oleObj>
              </mc:Choice>
              <mc:Fallback>
                <p:oleObj name="Equation" r:id="rId3" imgW="609336" imgH="165028"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57200"/>
                        <a:ext cx="3219450" cy="871538"/>
                      </a:xfrm>
                      <a:prstGeom prst="rect">
                        <a:avLst/>
                      </a:prstGeom>
                      <a:solidFill>
                        <a:srgbClr val="99CCFF">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7892" name="Text Box 4"/>
          <p:cNvSpPr txBox="1">
            <a:spLocks noChangeArrowheads="1"/>
          </p:cNvSpPr>
          <p:nvPr/>
        </p:nvSpPr>
        <p:spPr bwMode="auto">
          <a:xfrm>
            <a:off x="3870325" y="549275"/>
            <a:ext cx="41306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GB" altLang="en-US">
                <a:latin typeface="Arial" pitchFamily="34" charset="0"/>
              </a:rPr>
              <a:t>at 90% confidence</a:t>
            </a:r>
          </a:p>
        </p:txBody>
      </p:sp>
      <p:graphicFrame>
        <p:nvGraphicFramePr>
          <p:cNvPr id="22587" name="Group 59"/>
          <p:cNvGraphicFramePr>
            <a:graphicFrameLocks noGrp="1"/>
          </p:cNvGraphicFramePr>
          <p:nvPr/>
        </p:nvGraphicFramePr>
        <p:xfrm>
          <a:off x="2667000" y="1524000"/>
          <a:ext cx="6226175" cy="2054288"/>
        </p:xfrm>
        <a:graphic>
          <a:graphicData uri="http://schemas.openxmlformats.org/drawingml/2006/table">
            <a:tbl>
              <a:tblPr/>
              <a:tblGrid>
                <a:gridCol w="6226175"/>
              </a:tblGrid>
              <a:tr h="2054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        and          known, but random</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                        unknown, but fixed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rPr>
                        <a:t>Probability statement about         and</a:t>
                      </a:r>
                      <a:r>
                        <a:rPr kumimoji="0" lang="en-GB" sz="2800" b="0" i="0" u="none" strike="noStrike" cap="none" normalizeH="0" baseline="0" smtClean="0">
                          <a:ln>
                            <a:noFill/>
                          </a:ln>
                          <a:solidFill>
                            <a:schemeClr val="tx1"/>
                          </a:solidFill>
                          <a:effectLst/>
                          <a:latin typeface="Arial"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              </a:t>
                      </a:r>
                    </a:p>
                  </a:txBody>
                  <a:tcPr marT="45688" marB="4568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7899" name="Text Box 14"/>
          <p:cNvSpPr txBox="1">
            <a:spLocks noChangeArrowheads="1"/>
          </p:cNvSpPr>
          <p:nvPr/>
        </p:nvSpPr>
        <p:spPr bwMode="auto">
          <a:xfrm>
            <a:off x="381000" y="1676400"/>
            <a:ext cx="2438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en-GB" altLang="en-US">
                <a:latin typeface="Arial" pitchFamily="34" charset="0"/>
              </a:rPr>
              <a:t>Frequentist</a:t>
            </a:r>
          </a:p>
        </p:txBody>
      </p:sp>
      <p:graphicFrame>
        <p:nvGraphicFramePr>
          <p:cNvPr id="37900" name="Object 15"/>
          <p:cNvGraphicFramePr>
            <a:graphicFrameLocks noChangeAspect="1"/>
          </p:cNvGraphicFramePr>
          <p:nvPr/>
        </p:nvGraphicFramePr>
        <p:xfrm>
          <a:off x="2817813" y="1524000"/>
          <a:ext cx="687387" cy="685800"/>
        </p:xfrm>
        <a:graphic>
          <a:graphicData uri="http://schemas.openxmlformats.org/presentationml/2006/ole">
            <mc:AlternateContent xmlns:mc="http://schemas.openxmlformats.org/markup-compatibility/2006">
              <mc:Choice xmlns:v="urn:schemas-microsoft-com:vml" Requires="v">
                <p:oleObj spid="_x0000_s9439" name="Equation" r:id="rId5" imgW="164885" imgH="164885" progId="Equation.3">
                  <p:embed/>
                </p:oleObj>
              </mc:Choice>
              <mc:Fallback>
                <p:oleObj name="Equation" r:id="rId5" imgW="164885" imgH="164885"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7813" y="1524000"/>
                        <a:ext cx="687387" cy="685800"/>
                      </a:xfrm>
                      <a:prstGeom prst="rect">
                        <a:avLst/>
                      </a:prstGeom>
                      <a:solidFill>
                        <a:srgbClr val="99CCFF">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901" name="Object 16"/>
          <p:cNvGraphicFramePr>
            <a:graphicFrameLocks noChangeAspect="1"/>
          </p:cNvGraphicFramePr>
          <p:nvPr/>
        </p:nvGraphicFramePr>
        <p:xfrm>
          <a:off x="4191000" y="1524000"/>
          <a:ext cx="738188" cy="685800"/>
        </p:xfrm>
        <a:graphic>
          <a:graphicData uri="http://schemas.openxmlformats.org/presentationml/2006/ole">
            <mc:AlternateContent xmlns:mc="http://schemas.openxmlformats.org/markup-compatibility/2006">
              <mc:Choice xmlns:v="urn:schemas-microsoft-com:vml" Requires="v">
                <p:oleObj spid="_x0000_s9440" name="Equation" r:id="rId7" imgW="177492" imgH="164814" progId="Equation.3">
                  <p:embed/>
                </p:oleObj>
              </mc:Choice>
              <mc:Fallback>
                <p:oleObj name="Equation" r:id="rId7" imgW="177492" imgH="164814"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91000" y="1524000"/>
                        <a:ext cx="738188" cy="685800"/>
                      </a:xfrm>
                      <a:prstGeom prst="rect">
                        <a:avLst/>
                      </a:prstGeom>
                      <a:solidFill>
                        <a:srgbClr val="99CCFF">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902" name="Object 23"/>
          <p:cNvGraphicFramePr>
            <a:graphicFrameLocks noChangeAspect="1"/>
          </p:cNvGraphicFramePr>
          <p:nvPr/>
        </p:nvGraphicFramePr>
        <p:xfrm>
          <a:off x="6553200" y="2590800"/>
          <a:ext cx="533400" cy="533400"/>
        </p:xfrm>
        <a:graphic>
          <a:graphicData uri="http://schemas.openxmlformats.org/presentationml/2006/ole">
            <mc:AlternateContent xmlns:mc="http://schemas.openxmlformats.org/markup-compatibility/2006">
              <mc:Choice xmlns:v="urn:schemas-microsoft-com:vml" Requires="v">
                <p:oleObj spid="_x0000_s9441" name="Equation" r:id="rId9" imgW="164885" imgH="164885" progId="Equation.3">
                  <p:embed/>
                </p:oleObj>
              </mc:Choice>
              <mc:Fallback>
                <p:oleObj name="Equation" r:id="rId9" imgW="164885" imgH="164885"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53200" y="2590800"/>
                        <a:ext cx="533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903" name="Object 24"/>
          <p:cNvGraphicFramePr>
            <a:graphicFrameLocks noChangeAspect="1"/>
          </p:cNvGraphicFramePr>
          <p:nvPr/>
        </p:nvGraphicFramePr>
        <p:xfrm>
          <a:off x="7740650" y="2636838"/>
          <a:ext cx="609600" cy="566737"/>
        </p:xfrm>
        <a:graphic>
          <a:graphicData uri="http://schemas.openxmlformats.org/presentationml/2006/ole">
            <mc:AlternateContent xmlns:mc="http://schemas.openxmlformats.org/markup-compatibility/2006">
              <mc:Choice xmlns:v="urn:schemas-microsoft-com:vml" Requires="v">
                <p:oleObj spid="_x0000_s9442" name="Equation" r:id="rId11" imgW="177492" imgH="164814" progId="Equation.3">
                  <p:embed/>
                </p:oleObj>
              </mc:Choice>
              <mc:Fallback>
                <p:oleObj name="Equation" r:id="rId11" imgW="177492" imgH="164814"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740650" y="2636838"/>
                        <a:ext cx="609600" cy="56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7904" name="Text Box 27"/>
          <p:cNvSpPr txBox="1">
            <a:spLocks noChangeArrowheads="1"/>
          </p:cNvSpPr>
          <p:nvPr/>
        </p:nvSpPr>
        <p:spPr bwMode="auto">
          <a:xfrm>
            <a:off x="457200" y="4038600"/>
            <a:ext cx="2362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en-GB" altLang="en-US">
                <a:latin typeface="Arial" pitchFamily="34" charset="0"/>
              </a:rPr>
              <a:t>Bayesian</a:t>
            </a:r>
          </a:p>
        </p:txBody>
      </p:sp>
      <p:graphicFrame>
        <p:nvGraphicFramePr>
          <p:cNvPr id="37905" name="Object 44"/>
          <p:cNvGraphicFramePr>
            <a:graphicFrameLocks noChangeAspect="1"/>
          </p:cNvGraphicFramePr>
          <p:nvPr/>
        </p:nvGraphicFramePr>
        <p:xfrm>
          <a:off x="2819400" y="3810000"/>
          <a:ext cx="687388" cy="685800"/>
        </p:xfrm>
        <a:graphic>
          <a:graphicData uri="http://schemas.openxmlformats.org/presentationml/2006/ole">
            <mc:AlternateContent xmlns:mc="http://schemas.openxmlformats.org/markup-compatibility/2006">
              <mc:Choice xmlns:v="urn:schemas-microsoft-com:vml" Requires="v">
                <p:oleObj spid="_x0000_s9443" name="Equation" r:id="rId13" imgW="164885" imgH="164885" progId="Equation.3">
                  <p:embed/>
                </p:oleObj>
              </mc:Choice>
              <mc:Fallback>
                <p:oleObj name="Equation" r:id="rId13" imgW="164885" imgH="164885"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19400" y="3810000"/>
                        <a:ext cx="687388" cy="685800"/>
                      </a:xfrm>
                      <a:prstGeom prst="rect">
                        <a:avLst/>
                      </a:prstGeom>
                      <a:solidFill>
                        <a:srgbClr val="CC99FF">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906" name="Object 45"/>
          <p:cNvGraphicFramePr>
            <a:graphicFrameLocks noChangeAspect="1"/>
          </p:cNvGraphicFramePr>
          <p:nvPr/>
        </p:nvGraphicFramePr>
        <p:xfrm>
          <a:off x="4202113" y="3810000"/>
          <a:ext cx="738187" cy="685800"/>
        </p:xfrm>
        <a:graphic>
          <a:graphicData uri="http://schemas.openxmlformats.org/presentationml/2006/ole">
            <mc:AlternateContent xmlns:mc="http://schemas.openxmlformats.org/markup-compatibility/2006">
              <mc:Choice xmlns:v="urn:schemas-microsoft-com:vml" Requires="v">
                <p:oleObj spid="_x0000_s9444" name="Equation" r:id="rId15" imgW="177492" imgH="164814" progId="Equation.3">
                  <p:embed/>
                </p:oleObj>
              </mc:Choice>
              <mc:Fallback>
                <p:oleObj name="Equation" r:id="rId15" imgW="177492" imgH="164814"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02113" y="3810000"/>
                        <a:ext cx="738187" cy="685800"/>
                      </a:xfrm>
                      <a:prstGeom prst="rect">
                        <a:avLst/>
                      </a:prstGeom>
                      <a:solidFill>
                        <a:srgbClr val="CC99FF">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907" name="Object 46"/>
          <p:cNvGraphicFramePr>
            <a:graphicFrameLocks noChangeAspect="1"/>
          </p:cNvGraphicFramePr>
          <p:nvPr/>
        </p:nvGraphicFramePr>
        <p:xfrm>
          <a:off x="4256088" y="2057400"/>
          <a:ext cx="631825" cy="685800"/>
        </p:xfrm>
        <a:graphic>
          <a:graphicData uri="http://schemas.openxmlformats.org/presentationml/2006/ole">
            <mc:AlternateContent xmlns:mc="http://schemas.openxmlformats.org/markup-compatibility/2006">
              <mc:Choice xmlns:v="urn:schemas-microsoft-com:vml" Requires="v">
                <p:oleObj spid="_x0000_s9445" name="Equation" r:id="rId16" imgW="152268" imgH="164957" progId="Equation.3">
                  <p:embed/>
                </p:oleObj>
              </mc:Choice>
              <mc:Fallback>
                <p:oleObj name="Equation" r:id="rId16" imgW="152268" imgH="164957"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256088" y="2057400"/>
                        <a:ext cx="631825"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908" name="Object 47"/>
          <p:cNvGraphicFramePr>
            <a:graphicFrameLocks noChangeAspect="1"/>
          </p:cNvGraphicFramePr>
          <p:nvPr/>
        </p:nvGraphicFramePr>
        <p:xfrm>
          <a:off x="4254500" y="4800600"/>
          <a:ext cx="633413" cy="685800"/>
        </p:xfrm>
        <a:graphic>
          <a:graphicData uri="http://schemas.openxmlformats.org/presentationml/2006/ole">
            <mc:AlternateContent xmlns:mc="http://schemas.openxmlformats.org/markup-compatibility/2006">
              <mc:Choice xmlns:v="urn:schemas-microsoft-com:vml" Requires="v">
                <p:oleObj spid="_x0000_s9446" name="Equation" r:id="rId18" imgW="152268" imgH="164957" progId="Equation.3">
                  <p:embed/>
                </p:oleObj>
              </mc:Choice>
              <mc:Fallback>
                <p:oleObj name="Equation" r:id="rId18" imgW="152268" imgH="164957"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254500" y="4800600"/>
                        <a:ext cx="633413" cy="685800"/>
                      </a:xfrm>
                      <a:prstGeom prst="rect">
                        <a:avLst/>
                      </a:prstGeom>
                      <a:noFill/>
                      <a:ln>
                        <a:noFill/>
                      </a:ln>
                      <a:effectLst/>
                      <a:extLst>
                        <a:ext uri="{909E8E84-426E-40DD-AFC4-6F175D3DCCD1}">
                          <a14:hiddenFill xmlns:a14="http://schemas.microsoft.com/office/drawing/2010/main">
                            <a:solidFill>
                              <a:srgbClr val="99CCFF">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909" name="Object 54"/>
          <p:cNvGraphicFramePr>
            <a:graphicFrameLocks noChangeAspect="1"/>
          </p:cNvGraphicFramePr>
          <p:nvPr/>
        </p:nvGraphicFramePr>
        <p:xfrm>
          <a:off x="7772400" y="5334000"/>
          <a:ext cx="561975" cy="609600"/>
        </p:xfrm>
        <a:graphic>
          <a:graphicData uri="http://schemas.openxmlformats.org/presentationml/2006/ole">
            <mc:AlternateContent xmlns:mc="http://schemas.openxmlformats.org/markup-compatibility/2006">
              <mc:Choice xmlns:v="urn:schemas-microsoft-com:vml" Requires="v">
                <p:oleObj spid="_x0000_s9447" name="Equation" r:id="rId19" imgW="152268" imgH="164957" progId="Equation.3">
                  <p:embed/>
                </p:oleObj>
              </mc:Choice>
              <mc:Fallback>
                <p:oleObj name="Equation" r:id="rId19" imgW="152268" imgH="164957"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772400" y="5334000"/>
                        <a:ext cx="561975" cy="609600"/>
                      </a:xfrm>
                      <a:prstGeom prst="rect">
                        <a:avLst/>
                      </a:prstGeom>
                      <a:noFill/>
                      <a:ln>
                        <a:noFill/>
                      </a:ln>
                      <a:effectLst/>
                      <a:extLst>
                        <a:ext uri="{909E8E84-426E-40DD-AFC4-6F175D3DCCD1}">
                          <a14:hiddenFill xmlns:a14="http://schemas.microsoft.com/office/drawing/2010/main">
                            <a:solidFill>
                              <a:srgbClr val="99CCFF">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93" name="Group 65"/>
          <p:cNvGraphicFramePr>
            <a:graphicFrameLocks noGrp="1"/>
          </p:cNvGraphicFramePr>
          <p:nvPr/>
        </p:nvGraphicFramePr>
        <p:xfrm>
          <a:off x="2667000" y="3810000"/>
          <a:ext cx="6329363" cy="2493963"/>
        </p:xfrm>
        <a:graphic>
          <a:graphicData uri="http://schemas.openxmlformats.org/drawingml/2006/table">
            <a:tbl>
              <a:tblPr/>
              <a:tblGrid>
                <a:gridCol w="6121093"/>
                <a:gridCol w="208270"/>
              </a:tblGrid>
              <a:tr h="2493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       and          known, and fixed</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                        unknown, and random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rPr>
                        <a:t>Probability/credible statement about </a:t>
                      </a:r>
                      <a:endParaRPr kumimoji="0" lang="en-GB" sz="28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endParaRPr>
                    </a:p>
                  </a:txBody>
                  <a:tcPr marL="91435" marR="91435" marT="45733" marB="457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marL="91435" marR="91435" marT="45733" marB="457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5876114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fld id="{BE07A95A-CE1D-4A5A-BCB0-47B7D88A9838}" type="slidenum">
              <a:rPr lang="en-GB" altLang="en-US" sz="1400" smtClean="0"/>
              <a:pPr eaLnBrk="1" hangingPunct="1">
                <a:spcBef>
                  <a:spcPct val="0"/>
                </a:spcBef>
                <a:buFontTx/>
                <a:buNone/>
              </a:pPr>
              <a:t>31</a:t>
            </a:fld>
            <a:endParaRPr lang="en-GB" altLang="en-US" sz="1400" smtClean="0"/>
          </a:p>
        </p:txBody>
      </p:sp>
      <p:sp>
        <p:nvSpPr>
          <p:cNvPr id="31747" name="Rectangle 2"/>
          <p:cNvSpPr>
            <a:spLocks noGrp="1" noChangeArrowheads="1"/>
          </p:cNvSpPr>
          <p:nvPr>
            <p:ph type="title"/>
          </p:nvPr>
        </p:nvSpPr>
        <p:spPr>
          <a:xfrm>
            <a:off x="457200" y="274638"/>
            <a:ext cx="8229600" cy="850900"/>
          </a:xfrm>
        </p:spPr>
        <p:txBody>
          <a:bodyPr/>
          <a:lstStyle/>
          <a:p>
            <a:pPr eaLnBrk="1" hangingPunct="1"/>
            <a:r>
              <a:rPr lang="en-GB" altLang="en-US" sz="4000" smtClean="0">
                <a:solidFill>
                  <a:srgbClr val="0000FF"/>
                </a:solidFill>
              </a:rPr>
              <a:t>Choosing between 2 hypotheses</a:t>
            </a:r>
          </a:p>
        </p:txBody>
      </p:sp>
      <p:sp>
        <p:nvSpPr>
          <p:cNvPr id="27652" name="Rectangle 3"/>
          <p:cNvSpPr>
            <a:spLocks noGrp="1" noChangeArrowheads="1"/>
          </p:cNvSpPr>
          <p:nvPr>
            <p:ph type="body" idx="1"/>
          </p:nvPr>
        </p:nvSpPr>
        <p:spPr>
          <a:xfrm>
            <a:off x="395288" y="1268413"/>
            <a:ext cx="8229600" cy="5473700"/>
          </a:xfrm>
        </p:spPr>
        <p:txBody>
          <a:bodyPr>
            <a:normAutofit/>
          </a:bodyPr>
          <a:lstStyle/>
          <a:p>
            <a:pPr eaLnBrk="1" hangingPunct="1">
              <a:lnSpc>
                <a:spcPct val="80000"/>
              </a:lnSpc>
              <a:buFontTx/>
              <a:buNone/>
              <a:defRPr/>
            </a:pPr>
            <a:r>
              <a:rPr lang="en-GB" altLang="en-US" sz="2800" dirty="0" smtClean="0"/>
              <a:t>Possible methods:</a:t>
            </a:r>
          </a:p>
          <a:p>
            <a:pPr eaLnBrk="1" hangingPunct="1">
              <a:lnSpc>
                <a:spcPct val="80000"/>
              </a:lnSpc>
              <a:buFontTx/>
              <a:buNone/>
              <a:defRPr/>
            </a:pPr>
            <a:r>
              <a:rPr lang="en-GB" altLang="en-US" sz="2800" dirty="0" smtClean="0"/>
              <a:t>                 </a:t>
            </a:r>
            <a:r>
              <a:rPr lang="el-GR" altLang="en-US" sz="2800" dirty="0" smtClean="0">
                <a:solidFill>
                  <a:srgbClr val="FF0000"/>
                </a:solidFill>
                <a:latin typeface="Times New Roman" pitchFamily="18" charset="0"/>
                <a:cs typeface="Times New Roman" pitchFamily="18" charset="0"/>
              </a:rPr>
              <a:t>Δχ</a:t>
            </a:r>
            <a:r>
              <a:rPr lang="en-GB" altLang="en-US" sz="2800" baseline="30000" dirty="0" smtClean="0">
                <a:solidFill>
                  <a:srgbClr val="FF0000"/>
                </a:solidFill>
                <a:latin typeface="Times New Roman" pitchFamily="18" charset="0"/>
                <a:cs typeface="Times New Roman" pitchFamily="18" charset="0"/>
              </a:rPr>
              <a:t>2</a:t>
            </a:r>
          </a:p>
          <a:p>
            <a:pPr eaLnBrk="1" hangingPunct="1">
              <a:lnSpc>
                <a:spcPct val="80000"/>
              </a:lnSpc>
              <a:buFontTx/>
              <a:buNone/>
              <a:defRPr/>
            </a:pPr>
            <a:r>
              <a:rPr lang="en-GB" altLang="en-US" sz="2800" i="1" dirty="0" smtClean="0">
                <a:solidFill>
                  <a:srgbClr val="FF0000"/>
                </a:solidFill>
                <a:latin typeface="Times New Roman" pitchFamily="18" charset="0"/>
                <a:cs typeface="Times New Roman" pitchFamily="18" charset="0"/>
              </a:rPr>
              <a:t>                </a:t>
            </a:r>
            <a:r>
              <a:rPr lang="en-GB" altLang="en-US" sz="2800" dirty="0" smtClean="0">
                <a:solidFill>
                  <a:srgbClr val="FF0000"/>
                </a:solidFill>
                <a:latin typeface="Times New Roman" pitchFamily="18" charset="0"/>
                <a:cs typeface="Times New Roman" pitchFamily="18" charset="0"/>
              </a:rPr>
              <a:t>p-value of statistic    </a:t>
            </a:r>
            <a:r>
              <a:rPr lang="en-GB" altLang="en-US" sz="2800" dirty="0" smtClean="0">
                <a:solidFill>
                  <a:srgbClr val="FF0000"/>
                </a:solidFill>
                <a:latin typeface="Times New Roman" pitchFamily="18" charset="0"/>
                <a:cs typeface="Times New Roman" pitchFamily="18" charset="0"/>
                <a:sym typeface="Wingdings" pitchFamily="2" charset="2"/>
              </a:rPr>
              <a:t></a:t>
            </a:r>
            <a:endParaRPr lang="en-GB" altLang="en-US" sz="2800" dirty="0" smtClean="0">
              <a:solidFill>
                <a:srgbClr val="FF0000"/>
              </a:solidFill>
              <a:latin typeface="Times New Roman" pitchFamily="18" charset="0"/>
              <a:cs typeface="Times New Roman" pitchFamily="18" charset="0"/>
            </a:endParaRPr>
          </a:p>
          <a:p>
            <a:pPr eaLnBrk="1" hangingPunct="1">
              <a:lnSpc>
                <a:spcPct val="80000"/>
              </a:lnSpc>
              <a:buFontTx/>
              <a:buNone/>
              <a:defRPr/>
            </a:pPr>
            <a:r>
              <a:rPr lang="en-GB" altLang="en-US" sz="2800" i="1" dirty="0" smtClean="0">
                <a:solidFill>
                  <a:srgbClr val="FF0000"/>
                </a:solidFill>
                <a:latin typeface="Times New Roman" pitchFamily="18" charset="0"/>
                <a:cs typeface="Times New Roman" pitchFamily="18" charset="0"/>
              </a:rPr>
              <a:t>                </a:t>
            </a:r>
            <a:r>
              <a:rPr lang="en-GB" altLang="en-US" sz="2800" i="1" dirty="0" err="1" smtClean="0">
                <a:solidFill>
                  <a:srgbClr val="FF0000"/>
                </a:solidFill>
                <a:latin typeface="Times New Roman" pitchFamily="18" charset="0"/>
                <a:cs typeface="Times New Roman" pitchFamily="18" charset="0"/>
              </a:rPr>
              <a:t>ln</a:t>
            </a:r>
            <a:r>
              <a:rPr lang="en-GB" altLang="en-US" sz="2800" b="1" dirty="0" err="1" smtClean="0">
                <a:solidFill>
                  <a:srgbClr val="FF0000"/>
                </a:solidFill>
                <a:latin typeface="Script MT Bold" pitchFamily="66" charset="0"/>
                <a:cs typeface="Times New Roman" pitchFamily="18" charset="0"/>
              </a:rPr>
              <a:t>L</a:t>
            </a:r>
            <a:r>
              <a:rPr lang="en-GB" altLang="en-US" sz="2800" dirty="0" smtClean="0">
                <a:solidFill>
                  <a:srgbClr val="FF0000"/>
                </a:solidFill>
                <a:latin typeface="Times New Roman" pitchFamily="18" charset="0"/>
                <a:cs typeface="Times New Roman" pitchFamily="18" charset="0"/>
              </a:rPr>
              <a:t>–ratio</a:t>
            </a:r>
          </a:p>
          <a:p>
            <a:pPr eaLnBrk="1" hangingPunct="1">
              <a:lnSpc>
                <a:spcPct val="80000"/>
              </a:lnSpc>
              <a:buFontTx/>
              <a:buNone/>
              <a:defRPr/>
            </a:pPr>
            <a:r>
              <a:rPr lang="en-GB" altLang="en-US" sz="2800" dirty="0" smtClean="0">
                <a:solidFill>
                  <a:srgbClr val="FF0000"/>
                </a:solidFill>
                <a:latin typeface="Times New Roman" pitchFamily="18" charset="0"/>
                <a:cs typeface="Times New Roman" pitchFamily="18" charset="0"/>
              </a:rPr>
              <a:t>                Bayesian:</a:t>
            </a:r>
          </a:p>
          <a:p>
            <a:pPr eaLnBrk="1" hangingPunct="1">
              <a:lnSpc>
                <a:spcPct val="80000"/>
              </a:lnSpc>
              <a:buFontTx/>
              <a:buNone/>
              <a:defRPr/>
            </a:pPr>
            <a:r>
              <a:rPr lang="en-GB" altLang="en-US" sz="2800" dirty="0" smtClean="0">
                <a:solidFill>
                  <a:srgbClr val="FF0000"/>
                </a:solidFill>
                <a:latin typeface="Times New Roman" pitchFamily="18" charset="0"/>
                <a:cs typeface="Times New Roman" pitchFamily="18" charset="0"/>
              </a:rPr>
              <a:t>                   Posterior odds</a:t>
            </a:r>
          </a:p>
          <a:p>
            <a:pPr eaLnBrk="1" hangingPunct="1">
              <a:lnSpc>
                <a:spcPct val="80000"/>
              </a:lnSpc>
              <a:buFontTx/>
              <a:buNone/>
              <a:defRPr/>
            </a:pPr>
            <a:r>
              <a:rPr lang="en-GB" altLang="en-US" sz="2800" dirty="0" smtClean="0">
                <a:solidFill>
                  <a:srgbClr val="FF0000"/>
                </a:solidFill>
                <a:latin typeface="Times New Roman" pitchFamily="18" charset="0"/>
                <a:cs typeface="Times New Roman" pitchFamily="18" charset="0"/>
              </a:rPr>
              <a:t>                   Bayes factor</a:t>
            </a:r>
          </a:p>
          <a:p>
            <a:pPr eaLnBrk="1" hangingPunct="1">
              <a:lnSpc>
                <a:spcPct val="80000"/>
              </a:lnSpc>
              <a:buFontTx/>
              <a:buNone/>
              <a:defRPr/>
            </a:pPr>
            <a:r>
              <a:rPr lang="en-GB" altLang="en-US" sz="2800" dirty="0" smtClean="0">
                <a:solidFill>
                  <a:srgbClr val="FF0000"/>
                </a:solidFill>
                <a:latin typeface="Times New Roman" pitchFamily="18" charset="0"/>
                <a:cs typeface="Times New Roman" pitchFamily="18" charset="0"/>
              </a:rPr>
              <a:t>                   Bayes information criterion (BIC)</a:t>
            </a:r>
          </a:p>
          <a:p>
            <a:pPr eaLnBrk="1" hangingPunct="1">
              <a:lnSpc>
                <a:spcPct val="80000"/>
              </a:lnSpc>
              <a:buFontTx/>
              <a:buNone/>
              <a:defRPr/>
            </a:pPr>
            <a:r>
              <a:rPr lang="en-GB" altLang="en-US" sz="2800" dirty="0" smtClean="0">
                <a:solidFill>
                  <a:srgbClr val="FF0000"/>
                </a:solidFill>
                <a:latin typeface="Times New Roman" pitchFamily="18" charset="0"/>
                <a:cs typeface="Times New Roman" pitchFamily="18" charset="0"/>
              </a:rPr>
              <a:t>                   </a:t>
            </a:r>
            <a:r>
              <a:rPr lang="en-GB" altLang="en-US" sz="2800" dirty="0" err="1" smtClean="0">
                <a:solidFill>
                  <a:srgbClr val="FF0000"/>
                </a:solidFill>
                <a:latin typeface="Times New Roman" pitchFamily="18" charset="0"/>
                <a:cs typeface="Times New Roman" pitchFamily="18" charset="0"/>
              </a:rPr>
              <a:t>Akaike</a:t>
            </a:r>
            <a:r>
              <a:rPr lang="en-GB" altLang="en-US" sz="2800" dirty="0" smtClean="0">
                <a:solidFill>
                  <a:srgbClr val="FF0000"/>
                </a:solidFill>
                <a:latin typeface="Times New Roman" pitchFamily="18" charset="0"/>
                <a:cs typeface="Times New Roman" pitchFamily="18" charset="0"/>
              </a:rPr>
              <a:t> ……..                       (AIC)</a:t>
            </a:r>
          </a:p>
          <a:p>
            <a:pPr eaLnBrk="1" hangingPunct="1">
              <a:lnSpc>
                <a:spcPct val="80000"/>
              </a:lnSpc>
              <a:buFontTx/>
              <a:buNone/>
              <a:defRPr/>
            </a:pPr>
            <a:r>
              <a:rPr lang="en-GB" altLang="en-US" sz="2800" dirty="0" smtClean="0">
                <a:solidFill>
                  <a:srgbClr val="FF0000"/>
                </a:solidFill>
                <a:latin typeface="Times New Roman" pitchFamily="18" charset="0"/>
                <a:cs typeface="Times New Roman" pitchFamily="18" charset="0"/>
              </a:rPr>
              <a:t>                Minimise “cost”</a:t>
            </a:r>
          </a:p>
          <a:p>
            <a:pPr marL="0" indent="0" algn="ctr" eaLnBrk="1" hangingPunct="1">
              <a:buFontTx/>
              <a:buNone/>
              <a:defRPr/>
            </a:pPr>
            <a:endParaRPr lang="en-GB" altLang="en-US" sz="2800" dirty="0">
              <a:solidFill>
                <a:srgbClr val="FF0000"/>
              </a:solidFill>
              <a:latin typeface="Times New Roman" pitchFamily="18" charset="0"/>
              <a:cs typeface="Times New Roman" pitchFamily="18" charset="0"/>
            </a:endParaRPr>
          </a:p>
          <a:p>
            <a:pPr marL="0" indent="0" algn="ctr" eaLnBrk="1" hangingPunct="1">
              <a:buFontTx/>
              <a:buNone/>
              <a:defRPr/>
            </a:pPr>
            <a:r>
              <a:rPr lang="en-GB" altLang="en-US" sz="2000" dirty="0" smtClean="0">
                <a:solidFill>
                  <a:srgbClr val="0000FF"/>
                </a:solidFill>
              </a:rPr>
              <a:t>See </a:t>
            </a:r>
            <a:r>
              <a:rPr lang="en-GB" altLang="en-US" sz="2000" dirty="0">
                <a:solidFill>
                  <a:srgbClr val="0000FF"/>
                </a:solidFill>
              </a:rPr>
              <a:t>‘Comparing two hypotheses’</a:t>
            </a:r>
          </a:p>
          <a:p>
            <a:pPr>
              <a:lnSpc>
                <a:spcPct val="80000"/>
              </a:lnSpc>
              <a:buNone/>
              <a:defRPr/>
            </a:pPr>
            <a:r>
              <a:rPr lang="en-GB" sz="2000" smtClean="0">
                <a:hlinkClick r:id="rId2"/>
              </a:rPr>
              <a:t>http</a:t>
            </a:r>
            <a:r>
              <a:rPr lang="en-GB" sz="2000" dirty="0">
                <a:hlinkClick r:id="rId2"/>
              </a:rPr>
              <a:t>://www-cdf.fnal.gov/physics/statistics/notes/H0H1.pdf</a:t>
            </a:r>
            <a:endParaRPr lang="en-GB" altLang="en-US" sz="2000" dirty="0" smtClean="0">
              <a:solidFill>
                <a:srgbClr val="FF0000"/>
              </a:solidFill>
              <a:latin typeface="Times New Roman" pitchFamily="18" charset="0"/>
              <a:cs typeface="Times New Roman" pitchFamily="18" charset="0"/>
            </a:endParaRPr>
          </a:p>
          <a:p>
            <a:pPr eaLnBrk="1" hangingPunct="1">
              <a:lnSpc>
                <a:spcPct val="80000"/>
              </a:lnSpc>
              <a:buFontTx/>
              <a:buNone/>
              <a:defRPr/>
            </a:pPr>
            <a:endParaRPr lang="el-GR" altLang="en-US" sz="2800" dirty="0" smtClean="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2289507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400800"/>
          </a:xfrm>
        </p:spPr>
        <p:txBody>
          <a:bodyPr>
            <a:normAutofit/>
          </a:bodyPr>
          <a:lstStyle/>
          <a:p>
            <a:pPr marL="0" indent="0">
              <a:buNone/>
            </a:pPr>
            <a:r>
              <a:rPr lang="en-GB" sz="16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GB" sz="2000" dirty="0" smtClean="0">
                <a:solidFill>
                  <a:srgbClr val="C00000"/>
                </a:solidFill>
                <a:latin typeface="Tahoma" panose="020B0604030504040204" pitchFamily="34" charset="0"/>
                <a:ea typeface="Tahoma" panose="020B0604030504040204" pitchFamily="34" charset="0"/>
                <a:cs typeface="Tahoma" panose="020B0604030504040204" pitchFamily="34" charset="0"/>
              </a:rPr>
              <a:t> Using data to make judgements about H1 (New Physics) versus </a:t>
            </a:r>
          </a:p>
          <a:p>
            <a:pPr marL="0" indent="0">
              <a:buNone/>
            </a:pPr>
            <a:r>
              <a:rPr lang="en-GB" sz="2000" dirty="0" smtClean="0">
                <a:solidFill>
                  <a:srgbClr val="C00000"/>
                </a:solidFill>
                <a:latin typeface="Tahoma" panose="020B0604030504040204" pitchFamily="34" charset="0"/>
                <a:ea typeface="Tahoma" panose="020B0604030504040204" pitchFamily="34" charset="0"/>
                <a:cs typeface="Tahoma" panose="020B0604030504040204" pitchFamily="34" charset="0"/>
              </a:rPr>
              <a:t>                         H0 (S.M. with nothing new)</a:t>
            </a:r>
          </a:p>
          <a:p>
            <a:pPr marL="0" indent="0">
              <a:buNone/>
            </a:pPr>
            <a:endParaRPr lang="en-GB" sz="16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r>
              <a:rPr lang="en-GB" sz="1600" dirty="0" smtClean="0">
                <a:solidFill>
                  <a:srgbClr val="FF0000"/>
                </a:solidFill>
                <a:latin typeface="Tahoma" panose="020B0604030504040204" pitchFamily="34" charset="0"/>
                <a:ea typeface="Tahoma" panose="020B0604030504040204" pitchFamily="34" charset="0"/>
                <a:cs typeface="Tahoma" panose="020B0604030504040204" pitchFamily="34" charset="0"/>
              </a:rPr>
              <a:t>Topics</a:t>
            </a:r>
            <a:r>
              <a:rPr lang="en-GB" sz="1600" dirty="0" smtClean="0">
                <a:solidFill>
                  <a:srgbClr val="FF0000"/>
                </a:solidFill>
                <a:latin typeface="Tahoma" panose="020B0604030504040204" pitchFamily="34" charset="0"/>
                <a:ea typeface="Tahoma" panose="020B0604030504040204" pitchFamily="34" charset="0"/>
                <a:cs typeface="Tahoma" panose="020B0604030504040204" pitchFamily="34" charset="0"/>
              </a:rPr>
              <a:t>:</a:t>
            </a:r>
          </a:p>
          <a:p>
            <a:pPr marL="0" indent="0">
              <a:buNone/>
            </a:pPr>
            <a:r>
              <a:rPr lang="en-GB" sz="16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GB" sz="16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GB" sz="1600" dirty="0" smtClean="0">
                <a:solidFill>
                  <a:srgbClr val="00B050"/>
                </a:solidFill>
                <a:latin typeface="Tahoma" panose="020B0604030504040204" pitchFamily="34" charset="0"/>
                <a:ea typeface="Tahoma" panose="020B0604030504040204" pitchFamily="34" charset="0"/>
                <a:cs typeface="Tahoma" panose="020B0604030504040204" pitchFamily="34" charset="0"/>
              </a:rPr>
              <a:t>Example of Hypotheses</a:t>
            </a:r>
            <a:endParaRPr lang="en-GB" sz="1600" dirty="0" smtClean="0">
              <a:solidFill>
                <a:srgbClr val="00B050"/>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GB" sz="1600" dirty="0">
                <a:solidFill>
                  <a:srgbClr val="00B050"/>
                </a:solidFill>
                <a:latin typeface="Tahoma" panose="020B0604030504040204" pitchFamily="34" charset="0"/>
                <a:ea typeface="Tahoma" panose="020B0604030504040204" pitchFamily="34" charset="0"/>
                <a:cs typeface="Tahoma" panose="020B0604030504040204" pitchFamily="34" charset="0"/>
              </a:rPr>
              <a:t> </a:t>
            </a:r>
            <a:r>
              <a:rPr lang="en-GB" sz="1600" dirty="0" smtClean="0">
                <a:solidFill>
                  <a:srgbClr val="00B050"/>
                </a:solidFill>
                <a:latin typeface="Tahoma" panose="020B0604030504040204" pitchFamily="34" charset="0"/>
                <a:ea typeface="Tahoma" panose="020B0604030504040204" pitchFamily="34" charset="0"/>
                <a:cs typeface="Tahoma" panose="020B0604030504040204" pitchFamily="34" charset="0"/>
              </a:rPr>
              <a:t>      H0 or H0 v H1?</a:t>
            </a:r>
          </a:p>
          <a:p>
            <a:pPr marL="0" indent="0">
              <a:buNone/>
            </a:pPr>
            <a:r>
              <a:rPr lang="en-GB" sz="1600" dirty="0">
                <a:solidFill>
                  <a:srgbClr val="00B050"/>
                </a:solidFill>
                <a:latin typeface="Tahoma" panose="020B0604030504040204" pitchFamily="34" charset="0"/>
                <a:ea typeface="Tahoma" panose="020B0604030504040204" pitchFamily="34" charset="0"/>
                <a:cs typeface="Tahoma" panose="020B0604030504040204" pitchFamily="34" charset="0"/>
              </a:rPr>
              <a:t> </a:t>
            </a:r>
            <a:r>
              <a:rPr lang="en-GB" sz="1600" dirty="0" smtClean="0">
                <a:solidFill>
                  <a:srgbClr val="00B050"/>
                </a:solidFill>
                <a:latin typeface="Tahoma" panose="020B0604030504040204" pitchFamily="34" charset="0"/>
                <a:ea typeface="Tahoma" panose="020B0604030504040204" pitchFamily="34" charset="0"/>
                <a:cs typeface="Tahoma" panose="020B0604030504040204" pitchFamily="34" charset="0"/>
              </a:rPr>
              <a:t>      Blind Analysis</a:t>
            </a:r>
          </a:p>
          <a:p>
            <a:pPr marL="0" indent="0">
              <a:buNone/>
            </a:pPr>
            <a:r>
              <a:rPr lang="en-GB" sz="1600" dirty="0">
                <a:solidFill>
                  <a:srgbClr val="00B050"/>
                </a:solidFill>
                <a:latin typeface="Tahoma" panose="020B0604030504040204" pitchFamily="34" charset="0"/>
                <a:ea typeface="Tahoma" panose="020B0604030504040204" pitchFamily="34" charset="0"/>
                <a:cs typeface="Tahoma" panose="020B0604030504040204" pitchFamily="34" charset="0"/>
              </a:rPr>
              <a:t> </a:t>
            </a:r>
            <a:r>
              <a:rPr lang="en-GB" sz="1600" dirty="0" smtClean="0">
                <a:solidFill>
                  <a:srgbClr val="00B050"/>
                </a:solidFill>
                <a:latin typeface="Tahoma" panose="020B0604030504040204" pitchFamily="34" charset="0"/>
                <a:ea typeface="Tahoma" panose="020B0604030504040204" pitchFamily="34" charset="0"/>
                <a:cs typeface="Tahoma" panose="020B0604030504040204" pitchFamily="34" charset="0"/>
              </a:rPr>
              <a:t>      Why 5</a:t>
            </a:r>
            <a:r>
              <a:rPr lang="el-GR" sz="1600" dirty="0" smtClean="0">
                <a:solidFill>
                  <a:srgbClr val="00B050"/>
                </a:solidFill>
                <a:latin typeface="Tahoma" panose="020B0604030504040204" pitchFamily="34" charset="0"/>
                <a:ea typeface="Tahoma" panose="020B0604030504040204" pitchFamily="34" charset="0"/>
                <a:cs typeface="Tahoma" panose="020B0604030504040204" pitchFamily="34" charset="0"/>
              </a:rPr>
              <a:t>σ</a:t>
            </a:r>
            <a:r>
              <a:rPr lang="en-GB" sz="1600" dirty="0" smtClean="0">
                <a:solidFill>
                  <a:srgbClr val="00B050"/>
                </a:solidFill>
                <a:latin typeface="Tahoma" panose="020B0604030504040204" pitchFamily="34" charset="0"/>
                <a:ea typeface="Tahoma" panose="020B0604030504040204" pitchFamily="34" charset="0"/>
                <a:cs typeface="Tahoma" panose="020B0604030504040204" pitchFamily="34" charset="0"/>
              </a:rPr>
              <a:t> for discovery?</a:t>
            </a:r>
          </a:p>
          <a:p>
            <a:pPr marL="0" indent="0">
              <a:buNone/>
            </a:pPr>
            <a:r>
              <a:rPr lang="en-GB" sz="1600" dirty="0">
                <a:solidFill>
                  <a:srgbClr val="00B050"/>
                </a:solidFill>
                <a:latin typeface="Tahoma" panose="020B0604030504040204" pitchFamily="34" charset="0"/>
                <a:ea typeface="Tahoma" panose="020B0604030504040204" pitchFamily="34" charset="0"/>
                <a:cs typeface="Tahoma" panose="020B0604030504040204" pitchFamily="34" charset="0"/>
              </a:rPr>
              <a:t> </a:t>
            </a:r>
            <a:r>
              <a:rPr lang="en-GB" sz="1600" dirty="0" smtClean="0">
                <a:solidFill>
                  <a:srgbClr val="00B050"/>
                </a:solidFill>
                <a:latin typeface="Tahoma" panose="020B0604030504040204" pitchFamily="34" charset="0"/>
                <a:ea typeface="Tahoma" panose="020B0604030504040204" pitchFamily="34" charset="0"/>
                <a:cs typeface="Tahoma" panose="020B0604030504040204" pitchFamily="34" charset="0"/>
              </a:rPr>
              <a:t>      Significance</a:t>
            </a:r>
          </a:p>
          <a:p>
            <a:pPr marL="0" indent="0">
              <a:buNone/>
            </a:pPr>
            <a:r>
              <a:rPr lang="en-GB" sz="1600" dirty="0">
                <a:solidFill>
                  <a:srgbClr val="00B050"/>
                </a:solidFill>
                <a:latin typeface="Tahoma" panose="020B0604030504040204" pitchFamily="34" charset="0"/>
                <a:ea typeface="Tahoma" panose="020B0604030504040204" pitchFamily="34" charset="0"/>
                <a:cs typeface="Tahoma" panose="020B0604030504040204" pitchFamily="34" charset="0"/>
              </a:rPr>
              <a:t> </a:t>
            </a:r>
            <a:r>
              <a:rPr lang="en-GB" sz="1600" dirty="0" smtClean="0">
                <a:solidFill>
                  <a:srgbClr val="00B050"/>
                </a:solidFill>
                <a:latin typeface="Tahoma" panose="020B0604030504040204" pitchFamily="34" charset="0"/>
                <a:ea typeface="Tahoma" panose="020B0604030504040204" pitchFamily="34" charset="0"/>
                <a:cs typeface="Tahoma" panose="020B0604030504040204" pitchFamily="34" charset="0"/>
              </a:rPr>
              <a:t>      P(A|B) ≠ P(B|A)</a:t>
            </a:r>
          </a:p>
          <a:p>
            <a:pPr marL="0" indent="0">
              <a:buNone/>
            </a:pPr>
            <a:r>
              <a:rPr lang="en-GB" sz="1600" dirty="0">
                <a:solidFill>
                  <a:srgbClr val="00B050"/>
                </a:solidFill>
                <a:latin typeface="Tahoma" panose="020B0604030504040204" pitchFamily="34" charset="0"/>
                <a:ea typeface="Tahoma" panose="020B0604030504040204" pitchFamily="34" charset="0"/>
                <a:cs typeface="Tahoma" panose="020B0604030504040204" pitchFamily="34" charset="0"/>
              </a:rPr>
              <a:t> </a:t>
            </a:r>
            <a:r>
              <a:rPr lang="en-GB" sz="1600" dirty="0" smtClean="0">
                <a:solidFill>
                  <a:srgbClr val="00B050"/>
                </a:solidFill>
                <a:latin typeface="Tahoma" panose="020B0604030504040204" pitchFamily="34" charset="0"/>
                <a:ea typeface="Tahoma" panose="020B0604030504040204" pitchFamily="34" charset="0"/>
                <a:cs typeface="Tahoma" panose="020B0604030504040204" pitchFamily="34" charset="0"/>
              </a:rPr>
              <a:t>      Meaning of p-values</a:t>
            </a:r>
          </a:p>
          <a:p>
            <a:pPr marL="0" indent="0">
              <a:buNone/>
            </a:pPr>
            <a:r>
              <a:rPr lang="en-GB" sz="1600" dirty="0">
                <a:solidFill>
                  <a:srgbClr val="00B050"/>
                </a:solidFill>
                <a:latin typeface="Tahoma" panose="020B0604030504040204" pitchFamily="34" charset="0"/>
                <a:ea typeface="Tahoma" panose="020B0604030504040204" pitchFamily="34" charset="0"/>
                <a:cs typeface="Tahoma" panose="020B0604030504040204" pitchFamily="34" charset="0"/>
              </a:rPr>
              <a:t> </a:t>
            </a:r>
            <a:r>
              <a:rPr lang="en-GB" sz="1600" dirty="0" smtClean="0">
                <a:solidFill>
                  <a:srgbClr val="00B050"/>
                </a:solidFill>
                <a:latin typeface="Tahoma" panose="020B0604030504040204" pitchFamily="34" charset="0"/>
                <a:ea typeface="Tahoma" panose="020B0604030504040204" pitchFamily="34" charset="0"/>
                <a:cs typeface="Tahoma" panose="020B0604030504040204" pitchFamily="34" charset="0"/>
              </a:rPr>
              <a:t>      </a:t>
            </a:r>
            <a:r>
              <a:rPr lang="en-GB" sz="1600" dirty="0" err="1" smtClean="0">
                <a:solidFill>
                  <a:srgbClr val="00B050"/>
                </a:solidFill>
                <a:latin typeface="Tahoma" panose="020B0604030504040204" pitchFamily="34" charset="0"/>
                <a:ea typeface="Tahoma" panose="020B0604030504040204" pitchFamily="34" charset="0"/>
                <a:cs typeface="Tahoma" panose="020B0604030504040204" pitchFamily="34" charset="0"/>
              </a:rPr>
              <a:t>Wilks</a:t>
            </a:r>
            <a:r>
              <a:rPr lang="en-GB" sz="1600" dirty="0" smtClean="0">
                <a:solidFill>
                  <a:srgbClr val="00B050"/>
                </a:solidFill>
                <a:latin typeface="Tahoma" panose="020B0604030504040204" pitchFamily="34" charset="0"/>
                <a:ea typeface="Tahoma" panose="020B0604030504040204" pitchFamily="34" charset="0"/>
                <a:cs typeface="Tahoma" panose="020B0604030504040204" pitchFamily="34" charset="0"/>
              </a:rPr>
              <a:t>’ Theorem</a:t>
            </a:r>
          </a:p>
          <a:p>
            <a:pPr marL="0" indent="0">
              <a:buNone/>
            </a:pPr>
            <a:r>
              <a:rPr lang="en-GB" sz="1600" dirty="0">
                <a:solidFill>
                  <a:srgbClr val="00B050"/>
                </a:solidFill>
                <a:latin typeface="Tahoma" panose="020B0604030504040204" pitchFamily="34" charset="0"/>
                <a:ea typeface="Tahoma" panose="020B0604030504040204" pitchFamily="34" charset="0"/>
                <a:cs typeface="Tahoma" panose="020B0604030504040204" pitchFamily="34" charset="0"/>
              </a:rPr>
              <a:t> </a:t>
            </a:r>
            <a:r>
              <a:rPr lang="en-GB" sz="1600" dirty="0" smtClean="0">
                <a:solidFill>
                  <a:srgbClr val="00B050"/>
                </a:solidFill>
                <a:latin typeface="Tahoma" panose="020B0604030504040204" pitchFamily="34" charset="0"/>
                <a:ea typeface="Tahoma" panose="020B0604030504040204" pitchFamily="34" charset="0"/>
                <a:cs typeface="Tahoma" panose="020B0604030504040204" pitchFamily="34" charset="0"/>
              </a:rPr>
              <a:t>      LEE = Look Elsewhere Effect</a:t>
            </a:r>
          </a:p>
          <a:p>
            <a:pPr marL="0" indent="0">
              <a:buNone/>
            </a:pPr>
            <a:r>
              <a:rPr lang="en-GB" sz="1600" dirty="0">
                <a:solidFill>
                  <a:srgbClr val="00B050"/>
                </a:solidFill>
                <a:latin typeface="Tahoma" panose="020B0604030504040204" pitchFamily="34" charset="0"/>
                <a:ea typeface="Tahoma" panose="020B0604030504040204" pitchFamily="34" charset="0"/>
                <a:cs typeface="Tahoma" panose="020B0604030504040204" pitchFamily="34" charset="0"/>
              </a:rPr>
              <a:t> </a:t>
            </a:r>
            <a:r>
              <a:rPr lang="en-GB" sz="1600" dirty="0" smtClean="0">
                <a:solidFill>
                  <a:srgbClr val="00B050"/>
                </a:solidFill>
                <a:latin typeface="Tahoma" panose="020B0604030504040204" pitchFamily="34" charset="0"/>
                <a:ea typeface="Tahoma" panose="020B0604030504040204" pitchFamily="34" charset="0"/>
                <a:cs typeface="Tahoma" panose="020B0604030504040204" pitchFamily="34" charset="0"/>
              </a:rPr>
              <a:t>      Background Systematics</a:t>
            </a:r>
          </a:p>
          <a:p>
            <a:pPr marL="0" indent="0">
              <a:buNone/>
            </a:pPr>
            <a:r>
              <a:rPr lang="en-GB" sz="1600" dirty="0" smtClean="0">
                <a:solidFill>
                  <a:srgbClr val="00B050"/>
                </a:solidFill>
                <a:latin typeface="Tahoma" panose="020B0604030504040204" pitchFamily="34" charset="0"/>
                <a:ea typeface="Tahoma" panose="020B0604030504040204" pitchFamily="34" charset="0"/>
                <a:cs typeface="Tahoma" panose="020B0604030504040204" pitchFamily="34" charset="0"/>
              </a:rPr>
              <a:t>       Upper Limits</a:t>
            </a:r>
          </a:p>
          <a:p>
            <a:pPr marL="0" indent="0">
              <a:buNone/>
            </a:pPr>
            <a:r>
              <a:rPr lang="en-GB" sz="1600" dirty="0">
                <a:solidFill>
                  <a:srgbClr val="00B050"/>
                </a:solidFill>
                <a:latin typeface="Tahoma" panose="020B0604030504040204" pitchFamily="34" charset="0"/>
                <a:ea typeface="Tahoma" panose="020B0604030504040204" pitchFamily="34" charset="0"/>
                <a:cs typeface="Tahoma" panose="020B0604030504040204" pitchFamily="34" charset="0"/>
              </a:rPr>
              <a:t> </a:t>
            </a:r>
            <a:r>
              <a:rPr lang="en-GB" sz="1600" dirty="0" smtClean="0">
                <a:solidFill>
                  <a:srgbClr val="00B050"/>
                </a:solidFill>
                <a:latin typeface="Tahoma" panose="020B0604030504040204" pitchFamily="34" charset="0"/>
                <a:ea typeface="Tahoma" panose="020B0604030504040204" pitchFamily="34" charset="0"/>
                <a:cs typeface="Tahoma" panose="020B0604030504040204" pitchFamily="34" charset="0"/>
              </a:rPr>
              <a:t>      Higgs search: Discovery and spin</a:t>
            </a:r>
          </a:p>
          <a:p>
            <a:pPr marL="0" indent="0">
              <a:buNone/>
            </a:pPr>
            <a:endParaRPr lang="en-GB" sz="1600" dirty="0" smtClean="0">
              <a:solidFill>
                <a:srgbClr val="00B050"/>
              </a:solidFill>
              <a:latin typeface="Tahoma" panose="020B0604030504040204" pitchFamily="34" charset="0"/>
              <a:ea typeface="Tahoma" panose="020B0604030504040204" pitchFamily="34" charset="0"/>
              <a:cs typeface="Tahoma" panose="020B0604030504040204" pitchFamily="34" charset="0"/>
            </a:endParaRPr>
          </a:p>
          <a:p>
            <a:pPr marL="0" lvl="0" indent="0">
              <a:buNone/>
            </a:pPr>
            <a:r>
              <a:rPr lang="en-GB" sz="1600" dirty="0">
                <a:latin typeface="Tahoma" panose="020B0604030504040204" pitchFamily="34" charset="0"/>
                <a:ea typeface="Tahoma" panose="020B0604030504040204" pitchFamily="34" charset="0"/>
                <a:cs typeface="Tahoma" panose="020B0604030504040204" pitchFamily="34" charset="0"/>
              </a:rPr>
              <a:t> </a:t>
            </a:r>
            <a:r>
              <a:rPr lang="en-GB" sz="1600" dirty="0" smtClean="0">
                <a:latin typeface="Tahoma" panose="020B0604030504040204" pitchFamily="34" charset="0"/>
                <a:ea typeface="Tahoma" panose="020B0604030504040204" pitchFamily="34" charset="0"/>
                <a:cs typeface="Tahoma" panose="020B0604030504040204" pitchFamily="34" charset="0"/>
              </a:rPr>
              <a:t>      (</a:t>
            </a:r>
            <a:r>
              <a:rPr lang="en-GB" sz="1600" dirty="0">
                <a:latin typeface="Tahoma" panose="020B0604030504040204" pitchFamily="34" charset="0"/>
                <a:ea typeface="Tahoma" panose="020B0604030504040204" pitchFamily="34" charset="0"/>
                <a:cs typeface="Tahoma" panose="020B0604030504040204" pitchFamily="34" charset="0"/>
              </a:rPr>
              <a:t>N.B. Several of these topics have no unique solutions from Statisticians</a:t>
            </a:r>
            <a:r>
              <a:rPr lang="en-GB" sz="1600" dirty="0" smtClean="0">
                <a:latin typeface="Tahoma" panose="020B0604030504040204" pitchFamily="34" charset="0"/>
                <a:ea typeface="Tahoma" panose="020B0604030504040204" pitchFamily="34" charset="0"/>
                <a:cs typeface="Tahoma" panose="020B0604030504040204" pitchFamily="34" charset="0"/>
              </a:rPr>
              <a:t>)</a:t>
            </a:r>
            <a:endParaRPr lang="en-GB" sz="1600" dirty="0"/>
          </a:p>
          <a:p>
            <a:pPr marL="0" indent="0">
              <a:buNone/>
            </a:pPr>
            <a:endParaRPr lang="en-GB" sz="1600"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GB"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GB"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32</a:t>
            </a:fld>
            <a:endParaRPr lang="en-US"/>
          </a:p>
        </p:txBody>
      </p:sp>
    </p:spTree>
    <p:extLst>
      <p:ext uri="{BB962C8B-B14F-4D97-AF65-F5344CB8AC3E}">
        <p14:creationId xmlns:p14="http://schemas.microsoft.com/office/powerpoint/2010/main" val="13001091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23B4EAC-B346-45E6-85B5-853239A8B731}" type="slidenum">
              <a:rPr lang="en-GB" altLang="en-US" smtClean="0"/>
              <a:pPr eaLnBrk="1" hangingPunct="1"/>
              <a:t>33</a:t>
            </a:fld>
            <a:endParaRPr lang="en-GB" altLang="en-US" smtClean="0"/>
          </a:p>
        </p:txBody>
      </p:sp>
      <p:pic>
        <p:nvPicPr>
          <p:cNvPr id="205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9087" y="2743200"/>
            <a:ext cx="3744913" cy="315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2" name="Rectangle 3"/>
          <p:cNvSpPr>
            <a:spLocks noGrp="1" noChangeArrowheads="1"/>
          </p:cNvSpPr>
          <p:nvPr>
            <p:ph type="title"/>
          </p:nvPr>
        </p:nvSpPr>
        <p:spPr>
          <a:xfrm>
            <a:off x="1965325" y="47589"/>
            <a:ext cx="5486400" cy="836612"/>
          </a:xfrm>
        </p:spPr>
        <p:txBody>
          <a:bodyPr>
            <a:normAutofit/>
          </a:bodyPr>
          <a:lstStyle/>
          <a:p>
            <a:pPr eaLnBrk="1" hangingPunct="1"/>
            <a:r>
              <a:rPr lang="en-GB" altLang="en-US" sz="3600" dirty="0" smtClean="0"/>
              <a:t>Examples of Hypotheses</a:t>
            </a:r>
            <a:endParaRPr lang="en-GB" altLang="en-US" sz="2400" dirty="0" smtClean="0"/>
          </a:p>
        </p:txBody>
      </p:sp>
      <p:sp>
        <p:nvSpPr>
          <p:cNvPr id="2054" name="Rectangle 5"/>
          <p:cNvSpPr>
            <a:spLocks noChangeArrowheads="1"/>
          </p:cNvSpPr>
          <p:nvPr/>
        </p:nvSpPr>
        <p:spPr bwMode="auto">
          <a:xfrm>
            <a:off x="7451725" y="1341438"/>
            <a:ext cx="914400" cy="2159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2" name="TextBox 1"/>
          <p:cNvSpPr txBox="1"/>
          <p:nvPr/>
        </p:nvSpPr>
        <p:spPr>
          <a:xfrm>
            <a:off x="7052241" y="80010"/>
            <a:ext cx="1518444" cy="1477328"/>
          </a:xfrm>
          <a:prstGeom prst="rect">
            <a:avLst/>
          </a:prstGeom>
          <a:solidFill>
            <a:schemeClr val="bg1"/>
          </a:solidFill>
        </p:spPr>
        <p:txBody>
          <a:bodyPr wrap="square" rtlCol="0">
            <a:spAutoFit/>
          </a:bodyPr>
          <a:lstStyle/>
          <a:p>
            <a:endParaRPr lang="en-GB" dirty="0" smtClean="0"/>
          </a:p>
          <a:p>
            <a:endParaRPr lang="en-GB" dirty="0"/>
          </a:p>
          <a:p>
            <a:endParaRPr lang="en-GB" dirty="0" smtClean="0"/>
          </a:p>
          <a:p>
            <a:endParaRPr lang="en-GB" dirty="0"/>
          </a:p>
          <a:p>
            <a:endParaRPr lang="en-GB" dirty="0"/>
          </a:p>
        </p:txBody>
      </p:sp>
      <p:sp>
        <p:nvSpPr>
          <p:cNvPr id="3" name="Content Placeholder 2"/>
          <p:cNvSpPr>
            <a:spLocks noGrp="1"/>
          </p:cNvSpPr>
          <p:nvPr>
            <p:ph idx="1"/>
          </p:nvPr>
        </p:nvSpPr>
        <p:spPr>
          <a:xfrm>
            <a:off x="149225" y="1474788"/>
            <a:ext cx="8229600" cy="4525963"/>
          </a:xfrm>
        </p:spPr>
        <p:txBody>
          <a:bodyPr>
            <a:normAutofit fontScale="70000" lnSpcReduction="20000"/>
          </a:bodyPr>
          <a:lstStyle/>
          <a:p>
            <a:pPr marL="0" indent="0">
              <a:buNone/>
            </a:pPr>
            <a:r>
              <a:rPr lang="en-GB" sz="3800" dirty="0" smtClean="0">
                <a:solidFill>
                  <a:srgbClr val="FF0000"/>
                </a:solidFill>
                <a:latin typeface="Tahoma" panose="020B0604030504040204" pitchFamily="34" charset="0"/>
                <a:ea typeface="Tahoma" panose="020B0604030504040204" pitchFamily="34" charset="0"/>
                <a:cs typeface="Tahoma" panose="020B0604030504040204" pitchFamily="34" charset="0"/>
              </a:rPr>
              <a:t>1) Event selector         </a:t>
            </a:r>
            <a:endParaRPr lang="en-GB" sz="2400"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GB" sz="2400" dirty="0">
                <a:solidFill>
                  <a:srgbClr val="FF0000"/>
                </a:solidFill>
                <a:latin typeface="Tahoma" panose="020B0604030504040204" pitchFamily="34" charset="0"/>
                <a:ea typeface="Tahoma" panose="020B0604030504040204" pitchFamily="34" charset="0"/>
                <a:cs typeface="Tahoma" panose="020B0604030504040204" pitchFamily="34" charset="0"/>
              </a:rPr>
              <a:t>S</a:t>
            </a:r>
            <a:r>
              <a:rPr lang="en-GB"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election of event sample based </a:t>
            </a:r>
            <a:r>
              <a:rPr lang="en-GB"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on required features </a:t>
            </a:r>
          </a:p>
          <a:p>
            <a:pPr marL="0" indent="0">
              <a:buNone/>
            </a:pPr>
            <a:r>
              <a:rPr lang="en-GB" sz="24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GB"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        e.g. H0: </a:t>
            </a:r>
            <a:r>
              <a:rPr lang="en-GB"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Cerenkov ring produced by electron   H1</a:t>
            </a:r>
            <a:r>
              <a:rPr lang="en-GB"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GB"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Produced by other particle</a:t>
            </a:r>
            <a:endParaRPr lang="en-GB" sz="2400"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GB" sz="2400" dirty="0" smtClean="0">
                <a:latin typeface="Tahoma" panose="020B0604030504040204" pitchFamily="34" charset="0"/>
                <a:ea typeface="Tahoma" panose="020B0604030504040204" pitchFamily="34" charset="0"/>
                <a:cs typeface="Tahoma" panose="020B0604030504040204" pitchFamily="34" charset="0"/>
              </a:rPr>
              <a:t>Possible outcomes:    Events assigned as H0 or H1</a:t>
            </a:r>
            <a:endParaRPr lang="en-GB" sz="24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GB" sz="3400" dirty="0" smtClean="0">
              <a:solidFill>
                <a:srgbClr val="0000FF"/>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GB" sz="3400" dirty="0" smtClean="0">
                <a:solidFill>
                  <a:srgbClr val="0000FF"/>
                </a:solidFill>
                <a:latin typeface="Tahoma" panose="020B0604030504040204" pitchFamily="34" charset="0"/>
                <a:ea typeface="Tahoma" panose="020B0604030504040204" pitchFamily="34" charset="0"/>
                <a:cs typeface="Tahoma" panose="020B0604030504040204" pitchFamily="34" charset="0"/>
              </a:rPr>
              <a:t>2) Result of experiment </a:t>
            </a:r>
          </a:p>
          <a:p>
            <a:pPr marL="0" indent="0">
              <a:buNone/>
            </a:pPr>
            <a:r>
              <a:rPr lang="en-GB" sz="2400" dirty="0" smtClean="0">
                <a:solidFill>
                  <a:srgbClr val="0000FF"/>
                </a:solidFill>
                <a:latin typeface="Tahoma" panose="020B0604030504040204" pitchFamily="34" charset="0"/>
                <a:ea typeface="Tahoma" panose="020B0604030504040204" pitchFamily="34" charset="0"/>
                <a:cs typeface="Tahoma" panose="020B0604030504040204" pitchFamily="34" charset="0"/>
              </a:rPr>
              <a:t>e.g. H0 = nothing new</a:t>
            </a:r>
          </a:p>
          <a:p>
            <a:pPr marL="0" indent="0">
              <a:buNone/>
            </a:pPr>
            <a:r>
              <a:rPr lang="en-GB" sz="24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GB" sz="2400" dirty="0" smtClean="0">
                <a:solidFill>
                  <a:srgbClr val="0000FF"/>
                </a:solidFill>
                <a:latin typeface="Tahoma" panose="020B0604030504040204" pitchFamily="34" charset="0"/>
                <a:ea typeface="Tahoma" panose="020B0604030504040204" pitchFamily="34" charset="0"/>
                <a:cs typeface="Tahoma" panose="020B0604030504040204" pitchFamily="34" charset="0"/>
              </a:rPr>
              <a:t>     H1 = new particle produced as well</a:t>
            </a:r>
          </a:p>
          <a:p>
            <a:pPr marL="0" indent="0">
              <a:buNone/>
            </a:pPr>
            <a:r>
              <a:rPr lang="en-GB" sz="24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GB" sz="2400" dirty="0" smtClean="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GB" sz="2400" dirty="0" smtClean="0">
                <a:solidFill>
                  <a:srgbClr val="0000FF"/>
                </a:solidFill>
                <a:latin typeface="Tahoma" panose="020B0604030504040204" pitchFamily="34" charset="0"/>
                <a:ea typeface="Tahoma" panose="020B0604030504040204" pitchFamily="34" charset="0"/>
                <a:cs typeface="Tahoma" panose="020B0604030504040204" pitchFamily="34" charset="0"/>
              </a:rPr>
              <a:t>(Sterile neutrino</a:t>
            </a:r>
            <a:r>
              <a:rPr lang="en-GB" sz="2400" dirty="0" smtClean="0">
                <a:solidFill>
                  <a:srgbClr val="0000FF"/>
                </a:solidFill>
                <a:latin typeface="Tahoma" panose="020B0604030504040204" pitchFamily="34" charset="0"/>
                <a:ea typeface="Tahoma" panose="020B0604030504040204" pitchFamily="34" charset="0"/>
                <a:cs typeface="Tahoma" panose="020B0604030504040204" pitchFamily="34" charset="0"/>
              </a:rPr>
              <a:t>,…..)</a:t>
            </a:r>
          </a:p>
          <a:p>
            <a:pPr marL="0" indent="0">
              <a:buNone/>
            </a:pPr>
            <a:r>
              <a:rPr lang="en-GB" sz="2400" dirty="0" smtClean="0">
                <a:latin typeface="Tahoma" panose="020B0604030504040204" pitchFamily="34" charset="0"/>
                <a:ea typeface="Tahoma" panose="020B0604030504040204" pitchFamily="34" charset="0"/>
                <a:cs typeface="Tahoma" panose="020B0604030504040204" pitchFamily="34" charset="0"/>
              </a:rPr>
              <a:t>Possible outcomes         H0      H1</a:t>
            </a:r>
          </a:p>
          <a:p>
            <a:pPr marL="0" indent="0">
              <a:buNone/>
            </a:pPr>
            <a:r>
              <a:rPr lang="en-GB" sz="2400" dirty="0" smtClean="0">
                <a:latin typeface="Tahoma" panose="020B0604030504040204" pitchFamily="34" charset="0"/>
                <a:ea typeface="Tahoma" panose="020B0604030504040204" pitchFamily="34" charset="0"/>
                <a:cs typeface="Tahoma" panose="020B0604030504040204" pitchFamily="34" charset="0"/>
                <a:sym typeface="Wingdings"/>
              </a:rPr>
              <a:t>                                          X      Exclude H1</a:t>
            </a:r>
          </a:p>
          <a:p>
            <a:pPr marL="0" indent="0">
              <a:buNone/>
            </a:pPr>
            <a:r>
              <a:rPr lang="en-GB" sz="2400" dirty="0" smtClean="0">
                <a:latin typeface="Tahoma" panose="020B0604030504040204" pitchFamily="34" charset="0"/>
                <a:ea typeface="Tahoma" panose="020B0604030504040204" pitchFamily="34" charset="0"/>
                <a:cs typeface="Tahoma" panose="020B0604030504040204" pitchFamily="34" charset="0"/>
                <a:sym typeface="Wingdings"/>
              </a:rPr>
              <a:t>                                   X             Discovery</a:t>
            </a:r>
          </a:p>
          <a:p>
            <a:pPr marL="0" indent="0">
              <a:buNone/>
            </a:pPr>
            <a:r>
              <a:rPr lang="en-GB" sz="2400" dirty="0">
                <a:latin typeface="Tahoma" panose="020B0604030504040204" pitchFamily="34" charset="0"/>
                <a:ea typeface="Tahoma" panose="020B0604030504040204" pitchFamily="34" charset="0"/>
                <a:cs typeface="Tahoma" panose="020B0604030504040204" pitchFamily="34" charset="0"/>
                <a:sym typeface="Wingdings"/>
              </a:rPr>
              <a:t> </a:t>
            </a:r>
            <a:r>
              <a:rPr lang="en-GB" sz="2400" dirty="0" smtClean="0">
                <a:latin typeface="Tahoma" panose="020B0604030504040204" pitchFamily="34" charset="0"/>
                <a:ea typeface="Tahoma" panose="020B0604030504040204" pitchFamily="34" charset="0"/>
                <a:cs typeface="Tahoma" panose="020B0604030504040204" pitchFamily="34" charset="0"/>
                <a:sym typeface="Wingdings"/>
              </a:rPr>
              <a:t>                                              No decision</a:t>
            </a:r>
            <a:endParaRPr lang="en-GB" sz="24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r>
              <a:rPr lang="en-GB" sz="2400" dirty="0" smtClean="0">
                <a:latin typeface="Tahoma" panose="020B0604030504040204" pitchFamily="34" charset="0"/>
                <a:ea typeface="Tahoma" panose="020B0604030504040204" pitchFamily="34" charset="0"/>
                <a:cs typeface="Tahoma" panose="020B0604030504040204" pitchFamily="34" charset="0"/>
              </a:rPr>
              <a:t>                                   X       </a:t>
            </a:r>
            <a:r>
              <a:rPr lang="en-GB" sz="2400" dirty="0" err="1" smtClean="0">
                <a:latin typeface="Tahoma" panose="020B0604030504040204" pitchFamily="34" charset="0"/>
                <a:ea typeface="Tahoma" panose="020B0604030504040204" pitchFamily="34" charset="0"/>
                <a:cs typeface="Tahoma" panose="020B0604030504040204" pitchFamily="34" charset="0"/>
              </a:rPr>
              <a:t>X</a:t>
            </a:r>
            <a:r>
              <a:rPr lang="en-GB" sz="2400" dirty="0" smtClean="0">
                <a:latin typeface="Tahoma" panose="020B0604030504040204" pitchFamily="34" charset="0"/>
                <a:ea typeface="Tahoma" panose="020B0604030504040204" pitchFamily="34" charset="0"/>
                <a:cs typeface="Tahoma" panose="020B0604030504040204" pitchFamily="34" charset="0"/>
              </a:rPr>
              <a:t>            ?</a:t>
            </a:r>
          </a:p>
          <a:p>
            <a:pPr marL="0" indent="0">
              <a:buNone/>
            </a:pPr>
            <a:r>
              <a:rPr lang="en-GB" sz="2400" dirty="0"/>
              <a:t>.</a:t>
            </a:r>
            <a:r>
              <a:rPr lang="en-GB" sz="2400" dirty="0" smtClean="0"/>
              <a:t> </a:t>
            </a:r>
            <a:endParaRPr lang="en-GB" sz="2400" dirty="0"/>
          </a:p>
        </p:txBody>
      </p:sp>
    </p:spTree>
    <p:extLst>
      <p:ext uri="{BB962C8B-B14F-4D97-AF65-F5344CB8AC3E}">
        <p14:creationId xmlns:p14="http://schemas.microsoft.com/office/powerpoint/2010/main" val="11289148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34</a:t>
            </a:fld>
            <a:endParaRPr lang="en-US"/>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5473673" y="1333964"/>
            <a:ext cx="3683027" cy="5217067"/>
          </a:xfrm>
          <a:prstGeom prst="rect">
            <a:avLst/>
          </a:prstGeom>
        </p:spPr>
      </p:pic>
      <p:sp>
        <p:nvSpPr>
          <p:cNvPr id="2" name="Title 1"/>
          <p:cNvSpPr>
            <a:spLocks noGrp="1"/>
          </p:cNvSpPr>
          <p:nvPr>
            <p:ph type="title"/>
          </p:nvPr>
        </p:nvSpPr>
        <p:spPr>
          <a:xfrm>
            <a:off x="457200" y="152400"/>
            <a:ext cx="8229600" cy="792162"/>
          </a:xfrm>
        </p:spPr>
        <p:txBody>
          <a:bodyPr/>
          <a:lstStyle/>
          <a:p>
            <a:r>
              <a:rPr lang="en-GB" dirty="0" smtClean="0">
                <a:solidFill>
                  <a:srgbClr val="00B050"/>
                </a:solidFill>
              </a:rPr>
              <a:t>Errors of 1</a:t>
            </a:r>
            <a:r>
              <a:rPr lang="en-GB" baseline="30000" dirty="0" smtClean="0">
                <a:solidFill>
                  <a:srgbClr val="00B050"/>
                </a:solidFill>
              </a:rPr>
              <a:t>st</a:t>
            </a:r>
            <a:r>
              <a:rPr lang="en-GB" dirty="0" smtClean="0">
                <a:solidFill>
                  <a:srgbClr val="00B050"/>
                </a:solidFill>
              </a:rPr>
              <a:t> and 2</a:t>
            </a:r>
            <a:r>
              <a:rPr lang="en-GB" baseline="30000" dirty="0" smtClean="0">
                <a:solidFill>
                  <a:srgbClr val="00B050"/>
                </a:solidFill>
              </a:rPr>
              <a:t>nd</a:t>
            </a:r>
            <a:r>
              <a:rPr lang="en-GB" dirty="0" smtClean="0">
                <a:solidFill>
                  <a:srgbClr val="00B050"/>
                </a:solidFill>
              </a:rPr>
              <a:t> Kind</a:t>
            </a:r>
            <a:endParaRPr lang="en-GB" dirty="0">
              <a:solidFill>
                <a:srgbClr val="00B050"/>
              </a:solidFill>
            </a:endParaRPr>
          </a:p>
        </p:txBody>
      </p:sp>
      <p:sp>
        <p:nvSpPr>
          <p:cNvPr id="3" name="Content Placeholder 2"/>
          <p:cNvSpPr>
            <a:spLocks noGrp="1"/>
          </p:cNvSpPr>
          <p:nvPr>
            <p:ph idx="1"/>
          </p:nvPr>
        </p:nvSpPr>
        <p:spPr>
          <a:xfrm>
            <a:off x="457200" y="1066800"/>
            <a:ext cx="8229600" cy="5484231"/>
          </a:xfrm>
        </p:spPr>
        <p:txBody>
          <a:bodyPr>
            <a:normAutofit lnSpcReduction="10000"/>
          </a:bodyPr>
          <a:lstStyle/>
          <a:p>
            <a:r>
              <a:rPr lang="en-GB" sz="1800" dirty="0" smtClean="0">
                <a:latin typeface="Tahoma" panose="020B0604030504040204" pitchFamily="34" charset="0"/>
                <a:ea typeface="Tahoma" panose="020B0604030504040204" pitchFamily="34" charset="0"/>
                <a:cs typeface="Tahoma" panose="020B0604030504040204" pitchFamily="34" charset="0"/>
              </a:rPr>
              <a:t>1</a:t>
            </a:r>
            <a:r>
              <a:rPr lang="en-GB" sz="1800" baseline="30000" dirty="0" smtClean="0">
                <a:latin typeface="Tahoma" panose="020B0604030504040204" pitchFamily="34" charset="0"/>
                <a:ea typeface="Tahoma" panose="020B0604030504040204" pitchFamily="34" charset="0"/>
                <a:cs typeface="Tahoma" panose="020B0604030504040204" pitchFamily="34" charset="0"/>
              </a:rPr>
              <a:t>st</a:t>
            </a:r>
            <a:r>
              <a:rPr lang="en-GB" sz="1800" dirty="0" smtClean="0">
                <a:latin typeface="Tahoma" panose="020B0604030504040204" pitchFamily="34" charset="0"/>
                <a:ea typeface="Tahoma" panose="020B0604030504040204" pitchFamily="34" charset="0"/>
                <a:cs typeface="Tahoma" panose="020B0604030504040204" pitchFamily="34" charset="0"/>
              </a:rPr>
              <a:t> Kind:  Reject H0 when H0 true</a:t>
            </a:r>
          </a:p>
          <a:p>
            <a:pPr marL="0" indent="0">
              <a:buNone/>
            </a:pPr>
            <a:r>
              <a:rPr lang="en-GB" sz="1800" dirty="0" smtClean="0">
                <a:latin typeface="Tahoma" panose="020B0604030504040204" pitchFamily="34" charset="0"/>
                <a:ea typeface="Tahoma" panose="020B0604030504040204" pitchFamily="34" charset="0"/>
                <a:cs typeface="Tahoma" panose="020B0604030504040204" pitchFamily="34" charset="0"/>
              </a:rPr>
              <a:t>                   Should happen at rate </a:t>
            </a:r>
            <a:r>
              <a:rPr lang="el-GR" sz="1800" dirty="0">
                <a:latin typeface="Tahoma" panose="020B0604030504040204" pitchFamily="34" charset="0"/>
                <a:ea typeface="Tahoma" panose="020B0604030504040204" pitchFamily="34" charset="0"/>
                <a:cs typeface="Tahoma" panose="020B0604030504040204" pitchFamily="34" charset="0"/>
                <a:sym typeface="Symbol"/>
              </a:rPr>
              <a:t></a:t>
            </a:r>
            <a:endParaRPr lang="en-GB" sz="1800" dirty="0" smtClean="0">
              <a:latin typeface="Tahoma" panose="020B0604030504040204" pitchFamily="34" charset="0"/>
              <a:ea typeface="Tahoma" panose="020B0604030504040204" pitchFamily="34" charset="0"/>
              <a:cs typeface="Tahoma" panose="020B0604030504040204" pitchFamily="34" charset="0"/>
            </a:endParaRPr>
          </a:p>
          <a:p>
            <a:r>
              <a:rPr lang="en-GB" sz="1800" dirty="0" smtClean="0">
                <a:latin typeface="Tahoma" panose="020B0604030504040204" pitchFamily="34" charset="0"/>
                <a:ea typeface="Tahoma" panose="020B0604030504040204" pitchFamily="34" charset="0"/>
                <a:cs typeface="Tahoma" panose="020B0604030504040204" pitchFamily="34" charset="0"/>
              </a:rPr>
              <a:t>2</a:t>
            </a:r>
            <a:r>
              <a:rPr lang="en-GB" sz="1800" baseline="30000" dirty="0" smtClean="0">
                <a:latin typeface="Tahoma" panose="020B0604030504040204" pitchFamily="34" charset="0"/>
                <a:ea typeface="Tahoma" panose="020B0604030504040204" pitchFamily="34" charset="0"/>
                <a:cs typeface="Tahoma" panose="020B0604030504040204" pitchFamily="34" charset="0"/>
              </a:rPr>
              <a:t>nd</a:t>
            </a:r>
            <a:r>
              <a:rPr lang="en-GB" sz="1800" dirty="0" smtClean="0">
                <a:latin typeface="Tahoma" panose="020B0604030504040204" pitchFamily="34" charset="0"/>
                <a:ea typeface="Tahoma" panose="020B0604030504040204" pitchFamily="34" charset="0"/>
                <a:cs typeface="Tahoma" panose="020B0604030504040204" pitchFamily="34" charset="0"/>
              </a:rPr>
              <a:t> Kind: Fail to reject H0 when H0 is false </a:t>
            </a:r>
          </a:p>
          <a:p>
            <a:pPr marL="0" indent="0">
              <a:buNone/>
            </a:pPr>
            <a:r>
              <a:rPr lang="en-GB" sz="1800" dirty="0" smtClean="0">
                <a:latin typeface="Tahoma" panose="020B0604030504040204" pitchFamily="34" charset="0"/>
                <a:ea typeface="Tahoma" panose="020B0604030504040204" pitchFamily="34" charset="0"/>
                <a:cs typeface="Tahoma" panose="020B0604030504040204" pitchFamily="34" charset="0"/>
              </a:rPr>
              <a:t>                   Rate depends on:</a:t>
            </a:r>
          </a:p>
          <a:p>
            <a:pPr marL="0" indent="0">
              <a:buNone/>
            </a:pPr>
            <a:r>
              <a:rPr lang="en-GB" sz="1800" dirty="0" smtClean="0">
                <a:latin typeface="Tahoma" panose="020B0604030504040204" pitchFamily="34" charset="0"/>
                <a:ea typeface="Tahoma" panose="020B0604030504040204" pitchFamily="34" charset="0"/>
                <a:cs typeface="Tahoma" panose="020B0604030504040204" pitchFamily="34" charset="0"/>
              </a:rPr>
              <a:t>                       How similar H0 and H1 are</a:t>
            </a:r>
          </a:p>
          <a:p>
            <a:pPr marL="0" indent="0">
              <a:buNone/>
            </a:pPr>
            <a:r>
              <a:rPr lang="en-GB" sz="1800" dirty="0" smtClean="0">
                <a:latin typeface="Tahoma" panose="020B0604030504040204" pitchFamily="34" charset="0"/>
                <a:ea typeface="Tahoma" panose="020B0604030504040204" pitchFamily="34" charset="0"/>
                <a:cs typeface="Tahoma" panose="020B0604030504040204" pitchFamily="34" charset="0"/>
              </a:rPr>
              <a:t>                       Relative rates of H0 and H1 (for event selector)</a:t>
            </a:r>
          </a:p>
          <a:p>
            <a:pPr marL="0" indent="0">
              <a:buNone/>
            </a:pPr>
            <a:endParaRPr lang="en-GB" sz="18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r>
              <a:rPr lang="en-GB" sz="1800" dirty="0" smtClean="0">
                <a:solidFill>
                  <a:srgbClr val="FF0000"/>
                </a:solidFill>
                <a:latin typeface="Tahoma" panose="020B0604030504040204" pitchFamily="34" charset="0"/>
                <a:ea typeface="Tahoma" panose="020B0604030504040204" pitchFamily="34" charset="0"/>
                <a:cs typeface="Tahoma" panose="020B0604030504040204" pitchFamily="34" charset="0"/>
              </a:rPr>
              <a:t>For event selector: E1</a:t>
            </a:r>
            <a:r>
              <a:rPr lang="en-GB" sz="1800" baseline="30000" dirty="0" smtClean="0">
                <a:solidFill>
                  <a:srgbClr val="FF0000"/>
                </a:solidFill>
                <a:latin typeface="Tahoma" panose="020B0604030504040204" pitchFamily="34" charset="0"/>
                <a:ea typeface="Tahoma" panose="020B0604030504040204" pitchFamily="34" charset="0"/>
                <a:cs typeface="Tahoma" panose="020B0604030504040204" pitchFamily="34" charset="0"/>
              </a:rPr>
              <a:t>st   </a:t>
            </a:r>
            <a:r>
              <a:rPr lang="en-GB" sz="1800" dirty="0" smtClean="0">
                <a:solidFill>
                  <a:srgbClr val="FF0000"/>
                </a:solidFill>
                <a:latin typeface="Tahoma" panose="020B0604030504040204" pitchFamily="34" charset="0"/>
                <a:ea typeface="Tahoma" panose="020B0604030504040204" pitchFamily="34" charset="0"/>
                <a:cs typeface="Tahoma" panose="020B0604030504040204" pitchFamily="34" charset="0"/>
              </a:rPr>
              <a:t>= Loss of efficiency</a:t>
            </a:r>
          </a:p>
          <a:p>
            <a:pPr marL="0" indent="0">
              <a:buNone/>
            </a:pPr>
            <a:r>
              <a:rPr lang="en-GB" sz="1800" baseline="300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GB" sz="1800" baseline="300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GB" sz="18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GB" sz="1800" dirty="0" smtClean="0">
                <a:solidFill>
                  <a:srgbClr val="FF0000"/>
                </a:solidFill>
                <a:latin typeface="Tahoma" panose="020B0604030504040204" pitchFamily="34" charset="0"/>
                <a:ea typeface="Tahoma" panose="020B0604030504040204" pitchFamily="34" charset="0"/>
                <a:cs typeface="Tahoma" panose="020B0604030504040204" pitchFamily="34" charset="0"/>
              </a:rPr>
              <a:t>E2</a:t>
            </a:r>
            <a:r>
              <a:rPr lang="en-GB" sz="1800" baseline="30000" dirty="0" smtClean="0">
                <a:solidFill>
                  <a:srgbClr val="FF0000"/>
                </a:solidFill>
                <a:latin typeface="Tahoma" panose="020B0604030504040204" pitchFamily="34" charset="0"/>
                <a:ea typeface="Tahoma" panose="020B0604030504040204" pitchFamily="34" charset="0"/>
                <a:cs typeface="Tahoma" panose="020B0604030504040204" pitchFamily="34" charset="0"/>
              </a:rPr>
              <a:t>nd</a:t>
            </a:r>
            <a:r>
              <a:rPr lang="en-GB" sz="1800" dirty="0" smtClean="0">
                <a:solidFill>
                  <a:srgbClr val="FF0000"/>
                </a:solidFill>
                <a:latin typeface="Tahoma" panose="020B0604030504040204" pitchFamily="34" charset="0"/>
                <a:ea typeface="Tahoma" panose="020B0604030504040204" pitchFamily="34" charset="0"/>
                <a:cs typeface="Tahoma" panose="020B0604030504040204" pitchFamily="34" charset="0"/>
              </a:rPr>
              <a:t> = Contamination</a:t>
            </a:r>
          </a:p>
          <a:p>
            <a:pPr marL="0" indent="0">
              <a:buNone/>
            </a:pPr>
            <a:r>
              <a:rPr lang="en-GB" sz="1800" dirty="0" smtClean="0">
                <a:solidFill>
                  <a:srgbClr val="FF0000"/>
                </a:solidFill>
                <a:latin typeface="Tahoma" panose="020B0604030504040204" pitchFamily="34" charset="0"/>
                <a:ea typeface="Tahoma" panose="020B0604030504040204" pitchFamily="34" charset="0"/>
                <a:cs typeface="Tahoma" panose="020B0604030504040204" pitchFamily="34" charset="0"/>
              </a:rPr>
              <a:t>As </a:t>
            </a:r>
            <a:r>
              <a:rPr lang="el-GR" sz="1800"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Symbol"/>
              </a:rPr>
              <a:t></a:t>
            </a:r>
            <a:r>
              <a:rPr lang="en-GB" sz="1800"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Symbol"/>
              </a:rPr>
              <a:t> , efficiency  and contamination </a:t>
            </a:r>
            <a:r>
              <a:rPr lang="en-GB" sz="18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p>
          <a:p>
            <a:pPr marL="0" indent="0">
              <a:buNone/>
            </a:pPr>
            <a:endParaRPr lang="en-GB" sz="1800" baseline="30000" dirty="0">
              <a:solidFill>
                <a:srgbClr val="0000FF"/>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GB" sz="1800" dirty="0" smtClean="0">
                <a:solidFill>
                  <a:srgbClr val="0000FF"/>
                </a:solidFill>
                <a:latin typeface="Tahoma" panose="020B0604030504040204" pitchFamily="34" charset="0"/>
                <a:ea typeface="Tahoma" panose="020B0604030504040204" pitchFamily="34" charset="0"/>
                <a:cs typeface="Tahoma" panose="020B0604030504040204" pitchFamily="34" charset="0"/>
              </a:rPr>
              <a:t>For result of </a:t>
            </a:r>
            <a:r>
              <a:rPr lang="en-GB" sz="1800" dirty="0" err="1" smtClean="0">
                <a:solidFill>
                  <a:srgbClr val="0000FF"/>
                </a:solidFill>
                <a:latin typeface="Tahoma" panose="020B0604030504040204" pitchFamily="34" charset="0"/>
                <a:ea typeface="Tahoma" panose="020B0604030504040204" pitchFamily="34" charset="0"/>
                <a:cs typeface="Tahoma" panose="020B0604030504040204" pitchFamily="34" charset="0"/>
              </a:rPr>
              <a:t>expt</a:t>
            </a:r>
            <a:r>
              <a:rPr lang="en-GB" sz="1800" dirty="0" smtClean="0">
                <a:solidFill>
                  <a:srgbClr val="0000FF"/>
                </a:solidFill>
                <a:latin typeface="Tahoma" panose="020B0604030504040204" pitchFamily="34" charset="0"/>
                <a:ea typeface="Tahoma" panose="020B0604030504040204" pitchFamily="34" charset="0"/>
                <a:cs typeface="Tahoma" panose="020B0604030504040204" pitchFamily="34" charset="0"/>
              </a:rPr>
              <a:t> ,  E1</a:t>
            </a:r>
            <a:r>
              <a:rPr lang="en-GB" sz="1800" baseline="30000" dirty="0" smtClean="0">
                <a:solidFill>
                  <a:srgbClr val="0000FF"/>
                </a:solidFill>
                <a:latin typeface="Tahoma" panose="020B0604030504040204" pitchFamily="34" charset="0"/>
                <a:ea typeface="Tahoma" panose="020B0604030504040204" pitchFamily="34" charset="0"/>
                <a:cs typeface="Tahoma" panose="020B0604030504040204" pitchFamily="34" charset="0"/>
              </a:rPr>
              <a:t>st</a:t>
            </a:r>
            <a:r>
              <a:rPr lang="en-GB" sz="1800" dirty="0" smtClean="0">
                <a:solidFill>
                  <a:srgbClr val="0000FF"/>
                </a:solidFill>
                <a:latin typeface="Tahoma" panose="020B0604030504040204" pitchFamily="34" charset="0"/>
                <a:ea typeface="Tahoma" panose="020B0604030504040204" pitchFamily="34" charset="0"/>
                <a:cs typeface="Tahoma" panose="020B0604030504040204" pitchFamily="34" charset="0"/>
              </a:rPr>
              <a:t>  gives incorrect result</a:t>
            </a:r>
          </a:p>
          <a:p>
            <a:pPr marL="0" indent="0">
              <a:buNone/>
            </a:pPr>
            <a:r>
              <a:rPr lang="en-GB" sz="1800" dirty="0" smtClean="0">
                <a:solidFill>
                  <a:srgbClr val="0000FF"/>
                </a:solidFill>
                <a:latin typeface="Tahoma" panose="020B0604030504040204" pitchFamily="34" charset="0"/>
                <a:ea typeface="Tahoma" panose="020B0604030504040204" pitchFamily="34" charset="0"/>
                <a:cs typeface="Tahoma" panose="020B0604030504040204" pitchFamily="34" charset="0"/>
              </a:rPr>
              <a:t>                            E2</a:t>
            </a:r>
            <a:r>
              <a:rPr lang="en-GB" sz="1800" baseline="30000" dirty="0" smtClean="0">
                <a:solidFill>
                  <a:srgbClr val="0000FF"/>
                </a:solidFill>
                <a:latin typeface="Tahoma" panose="020B0604030504040204" pitchFamily="34" charset="0"/>
                <a:ea typeface="Tahoma" panose="020B0604030504040204" pitchFamily="34" charset="0"/>
                <a:cs typeface="Tahoma" panose="020B0604030504040204" pitchFamily="34" charset="0"/>
              </a:rPr>
              <a:t>nd</a:t>
            </a:r>
            <a:r>
              <a:rPr lang="en-GB" sz="1800" dirty="0" smtClean="0">
                <a:solidFill>
                  <a:srgbClr val="0000FF"/>
                </a:solidFill>
                <a:latin typeface="Tahoma" panose="020B0604030504040204" pitchFamily="34" charset="0"/>
                <a:ea typeface="Tahoma" panose="020B0604030504040204" pitchFamily="34" charset="0"/>
                <a:cs typeface="Tahoma" panose="020B0604030504040204" pitchFamily="34" charset="0"/>
              </a:rPr>
              <a:t> fails to make discovery</a:t>
            </a:r>
            <a:endParaRPr lang="en-GB" sz="18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GB" sz="18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GB" sz="1800" dirty="0" smtClean="0">
                <a:latin typeface="Tahoma" panose="020B0604030504040204" pitchFamily="34" charset="0"/>
                <a:ea typeface="Tahoma" panose="020B0604030504040204" pitchFamily="34" charset="0"/>
                <a:cs typeface="Tahoma" panose="020B0604030504040204" pitchFamily="34" charset="0"/>
              </a:rPr>
              <a:t>                            </a:t>
            </a:r>
            <a:r>
              <a:rPr lang="en-GB" sz="1800" dirty="0" smtClean="0">
                <a:latin typeface="Tahoma" panose="020B0604030504040204" pitchFamily="34" charset="0"/>
                <a:ea typeface="Tahoma" panose="020B0604030504040204" pitchFamily="34" charset="0"/>
                <a:cs typeface="Tahoma" panose="020B0604030504040204" pitchFamily="34" charset="0"/>
                <a:sym typeface="Symbol"/>
              </a:rPr>
              <a:t> = E1</a:t>
            </a:r>
            <a:r>
              <a:rPr lang="en-GB" sz="1800" baseline="30000" dirty="0" smtClean="0">
                <a:latin typeface="Tahoma" panose="020B0604030504040204" pitchFamily="34" charset="0"/>
                <a:ea typeface="Tahoma" panose="020B0604030504040204" pitchFamily="34" charset="0"/>
                <a:cs typeface="Tahoma" panose="020B0604030504040204" pitchFamily="34" charset="0"/>
                <a:sym typeface="Symbol"/>
              </a:rPr>
              <a:t>st</a:t>
            </a:r>
            <a:r>
              <a:rPr lang="en-GB" sz="1800" dirty="0" smtClean="0">
                <a:latin typeface="Tahoma" panose="020B0604030504040204" pitchFamily="34" charset="0"/>
                <a:ea typeface="Tahoma" panose="020B0604030504040204" pitchFamily="34" charset="0"/>
                <a:cs typeface="Tahoma" panose="020B0604030504040204" pitchFamily="34" charset="0"/>
                <a:sym typeface="Symbol"/>
              </a:rPr>
              <a:t> </a:t>
            </a:r>
          </a:p>
          <a:p>
            <a:pPr marL="0" indent="0">
              <a:buNone/>
            </a:pPr>
            <a:r>
              <a:rPr lang="en-GB" sz="1800" dirty="0" smtClean="0">
                <a:latin typeface="Tahoma" panose="020B0604030504040204" pitchFamily="34" charset="0"/>
                <a:ea typeface="Tahoma" panose="020B0604030504040204" pitchFamily="34" charset="0"/>
                <a:cs typeface="Tahoma" panose="020B0604030504040204" pitchFamily="34" charset="0"/>
                <a:sym typeface="Symbol"/>
              </a:rPr>
              <a:t>                             = </a:t>
            </a:r>
            <a:r>
              <a:rPr lang="en-GB" sz="1800" dirty="0" err="1" smtClean="0">
                <a:latin typeface="Tahoma" panose="020B0604030504040204" pitchFamily="34" charset="0"/>
                <a:ea typeface="Tahoma" panose="020B0604030504040204" pitchFamily="34" charset="0"/>
                <a:cs typeface="Tahoma" panose="020B0604030504040204" pitchFamily="34" charset="0"/>
                <a:sym typeface="Symbol"/>
              </a:rPr>
              <a:t>Prob</a:t>
            </a:r>
            <a:r>
              <a:rPr lang="en-GB" sz="1800" dirty="0" smtClean="0">
                <a:latin typeface="Tahoma" panose="020B0604030504040204" pitchFamily="34" charset="0"/>
                <a:ea typeface="Tahoma" panose="020B0604030504040204" pitchFamily="34" charset="0"/>
                <a:cs typeface="Tahoma" panose="020B0604030504040204" pitchFamily="34" charset="0"/>
                <a:sym typeface="Symbol"/>
              </a:rPr>
              <a:t> of failing to exclude</a:t>
            </a:r>
          </a:p>
          <a:p>
            <a:pPr marL="0" indent="0">
              <a:buNone/>
            </a:pPr>
            <a:r>
              <a:rPr lang="en-GB" sz="1800" dirty="0" smtClean="0">
                <a:latin typeface="Tahoma" panose="020B0604030504040204" pitchFamily="34" charset="0"/>
                <a:ea typeface="Tahoma" panose="020B0604030504040204" pitchFamily="34" charset="0"/>
                <a:cs typeface="Tahoma" panose="020B0604030504040204" pitchFamily="34" charset="0"/>
                <a:sym typeface="Symbol"/>
              </a:rPr>
              <a:t>                                  H0, if H1 = true  </a:t>
            </a:r>
          </a:p>
          <a:p>
            <a:pPr marL="0" indent="0">
              <a:buNone/>
            </a:pPr>
            <a:r>
              <a:rPr lang="en-GB" sz="1800" dirty="0">
                <a:latin typeface="Tahoma" panose="020B0604030504040204" pitchFamily="34" charset="0"/>
                <a:ea typeface="Tahoma" panose="020B0604030504040204" pitchFamily="34" charset="0"/>
                <a:cs typeface="Tahoma" panose="020B0604030504040204" pitchFamily="34" charset="0"/>
                <a:sym typeface="Symbol"/>
              </a:rPr>
              <a:t> </a:t>
            </a:r>
            <a:r>
              <a:rPr lang="en-GB" sz="1800" dirty="0" smtClean="0">
                <a:latin typeface="Tahoma" panose="020B0604030504040204" pitchFamily="34" charset="0"/>
                <a:ea typeface="Tahoma" panose="020B0604030504040204" pitchFamily="34" charset="0"/>
                <a:cs typeface="Tahoma" panose="020B0604030504040204" pitchFamily="34" charset="0"/>
                <a:sym typeface="Symbol"/>
              </a:rPr>
              <a:t>                           1-  = power of test  for H1                           </a:t>
            </a:r>
            <a:endParaRPr lang="en-GB" sz="18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GB" dirty="0"/>
          </a:p>
        </p:txBody>
      </p:sp>
      <p:sp>
        <p:nvSpPr>
          <p:cNvPr id="6" name="TextBox 5"/>
          <p:cNvSpPr txBox="1"/>
          <p:nvPr/>
        </p:nvSpPr>
        <p:spPr>
          <a:xfrm>
            <a:off x="7061186" y="6366365"/>
            <a:ext cx="330540" cy="369332"/>
          </a:xfrm>
          <a:prstGeom prst="rect">
            <a:avLst/>
          </a:prstGeom>
          <a:solidFill>
            <a:schemeClr val="bg1"/>
          </a:solidFill>
        </p:spPr>
        <p:txBody>
          <a:bodyPr wrap="none" rtlCol="0">
            <a:spAutoFit/>
          </a:bodyPr>
          <a:lstStyle/>
          <a:p>
            <a:r>
              <a:rPr lang="en-GB" b="1" dirty="0" smtClean="0">
                <a:sym typeface="Symbol"/>
              </a:rPr>
              <a:t></a:t>
            </a:r>
            <a:endParaRPr lang="en-GB" b="1" dirty="0"/>
          </a:p>
        </p:txBody>
      </p:sp>
      <p:sp>
        <p:nvSpPr>
          <p:cNvPr id="7" name="TextBox 6"/>
          <p:cNvSpPr txBox="1"/>
          <p:nvPr/>
        </p:nvSpPr>
        <p:spPr>
          <a:xfrm>
            <a:off x="5283145" y="4762500"/>
            <a:ext cx="304800" cy="381000"/>
          </a:xfrm>
          <a:prstGeom prst="rect">
            <a:avLst/>
          </a:prstGeom>
          <a:solidFill>
            <a:schemeClr val="bg1"/>
          </a:solidFill>
        </p:spPr>
        <p:txBody>
          <a:bodyPr wrap="square" rtlCol="0">
            <a:spAutoFit/>
          </a:bodyPr>
          <a:lstStyle/>
          <a:p>
            <a:r>
              <a:rPr lang="en-GB" b="1" dirty="0" smtClean="0">
                <a:sym typeface="Symbol"/>
              </a:rPr>
              <a:t></a:t>
            </a:r>
            <a:endParaRPr lang="en-GB" b="1" dirty="0"/>
          </a:p>
        </p:txBody>
      </p:sp>
    </p:spTree>
    <p:extLst>
      <p:ext uri="{BB962C8B-B14F-4D97-AF65-F5344CB8AC3E}">
        <p14:creationId xmlns:p14="http://schemas.microsoft.com/office/powerpoint/2010/main" val="10753298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fld id="{47A2B225-7206-4480-B582-ABE3B700F404}" type="slidenum">
              <a:rPr lang="en-GB" altLang="en-US" sz="1400" smtClean="0"/>
              <a:pPr eaLnBrk="1" hangingPunct="1">
                <a:spcBef>
                  <a:spcPct val="0"/>
                </a:spcBef>
                <a:buFontTx/>
                <a:buNone/>
              </a:pPr>
              <a:t>35</a:t>
            </a:fld>
            <a:endParaRPr lang="en-GB" altLang="en-US" sz="1400" smtClean="0"/>
          </a:p>
        </p:txBody>
      </p:sp>
      <p:sp>
        <p:nvSpPr>
          <p:cNvPr id="11267" name="Rectangle 2"/>
          <p:cNvSpPr>
            <a:spLocks noGrp="1" noChangeArrowheads="1"/>
          </p:cNvSpPr>
          <p:nvPr>
            <p:ph type="title"/>
          </p:nvPr>
        </p:nvSpPr>
        <p:spPr>
          <a:xfrm>
            <a:off x="395288" y="188913"/>
            <a:ext cx="8229600" cy="941387"/>
          </a:xfrm>
        </p:spPr>
        <p:txBody>
          <a:bodyPr/>
          <a:lstStyle/>
          <a:p>
            <a:pPr eaLnBrk="1" hangingPunct="1"/>
            <a:r>
              <a:rPr lang="en-GB" altLang="en-US" smtClean="0">
                <a:solidFill>
                  <a:srgbClr val="FF0000"/>
                </a:solidFill>
              </a:rPr>
              <a:t>H0</a:t>
            </a:r>
            <a:r>
              <a:rPr lang="en-GB" altLang="en-US" smtClean="0"/>
              <a:t>   or   </a:t>
            </a:r>
            <a:r>
              <a:rPr lang="en-GB" altLang="en-US" smtClean="0">
                <a:solidFill>
                  <a:srgbClr val="0000FF"/>
                </a:solidFill>
              </a:rPr>
              <a:t>H0 versus H1 </a:t>
            </a:r>
            <a:r>
              <a:rPr lang="en-GB" altLang="en-US" smtClean="0"/>
              <a:t>?</a:t>
            </a:r>
          </a:p>
        </p:txBody>
      </p:sp>
      <p:sp>
        <p:nvSpPr>
          <p:cNvPr id="11268" name="Rectangle 3"/>
          <p:cNvSpPr>
            <a:spLocks noGrp="1" noChangeArrowheads="1"/>
          </p:cNvSpPr>
          <p:nvPr>
            <p:ph type="body" idx="1"/>
          </p:nvPr>
        </p:nvSpPr>
        <p:spPr>
          <a:xfrm>
            <a:off x="323850" y="1196975"/>
            <a:ext cx="8362950" cy="5472113"/>
          </a:xfrm>
        </p:spPr>
        <p:txBody>
          <a:bodyPr/>
          <a:lstStyle/>
          <a:p>
            <a:pPr eaLnBrk="1" hangingPunct="1">
              <a:lnSpc>
                <a:spcPct val="90000"/>
              </a:lnSpc>
              <a:buFontTx/>
              <a:buNone/>
            </a:pPr>
            <a:r>
              <a:rPr lang="en-GB" altLang="en-US" sz="2400" dirty="0" smtClean="0">
                <a:solidFill>
                  <a:srgbClr val="FF0000"/>
                </a:solidFill>
              </a:rPr>
              <a:t>H0 = null hypothesis</a:t>
            </a:r>
          </a:p>
          <a:p>
            <a:pPr eaLnBrk="1" hangingPunct="1">
              <a:lnSpc>
                <a:spcPct val="90000"/>
              </a:lnSpc>
              <a:buFontTx/>
              <a:buNone/>
            </a:pPr>
            <a:r>
              <a:rPr lang="en-GB" altLang="en-US" sz="2400" dirty="0" smtClean="0">
                <a:solidFill>
                  <a:srgbClr val="FF0000"/>
                </a:solidFill>
              </a:rPr>
              <a:t>     e.g. Standard Model, with nothing new</a:t>
            </a:r>
          </a:p>
          <a:p>
            <a:pPr eaLnBrk="1" hangingPunct="1">
              <a:lnSpc>
                <a:spcPct val="90000"/>
              </a:lnSpc>
              <a:buFontTx/>
              <a:buNone/>
            </a:pPr>
            <a:r>
              <a:rPr lang="en-GB" altLang="en-US" sz="2400" dirty="0" smtClean="0">
                <a:solidFill>
                  <a:srgbClr val="0000FF"/>
                </a:solidFill>
              </a:rPr>
              <a:t>H1 = specific New Physics     e.g. Higgs with M</a:t>
            </a:r>
            <a:r>
              <a:rPr lang="en-GB" altLang="en-US" sz="2400" baseline="-25000" dirty="0" smtClean="0">
                <a:solidFill>
                  <a:srgbClr val="0000FF"/>
                </a:solidFill>
              </a:rPr>
              <a:t>H</a:t>
            </a:r>
            <a:r>
              <a:rPr lang="en-GB" altLang="en-US" sz="2400" dirty="0" smtClean="0">
                <a:solidFill>
                  <a:srgbClr val="0000FF"/>
                </a:solidFill>
              </a:rPr>
              <a:t> = 125 GeV</a:t>
            </a:r>
            <a:r>
              <a:rPr lang="en-GB" altLang="en-US" sz="2400" dirty="0" smtClean="0"/>
              <a:t> </a:t>
            </a:r>
          </a:p>
          <a:p>
            <a:pPr eaLnBrk="1" hangingPunct="1">
              <a:lnSpc>
                <a:spcPct val="90000"/>
              </a:lnSpc>
              <a:buFontTx/>
              <a:buNone/>
            </a:pPr>
            <a:r>
              <a:rPr lang="en-GB" altLang="en-US" sz="2400" dirty="0" smtClean="0">
                <a:solidFill>
                  <a:srgbClr val="FF0000"/>
                </a:solidFill>
              </a:rPr>
              <a:t>H0: “Goodness of Fit” e.g. </a:t>
            </a:r>
            <a:r>
              <a:rPr lang="el-GR" altLang="en-US" sz="2400" dirty="0" smtClean="0">
                <a:solidFill>
                  <a:srgbClr val="FF0000"/>
                </a:solidFill>
                <a:latin typeface="Times New Roman" pitchFamily="18" charset="0"/>
                <a:cs typeface="Times New Roman" pitchFamily="18" charset="0"/>
                <a:sym typeface="WP Greek Century" pitchFamily="2" charset="2"/>
              </a:rPr>
              <a:t>χ</a:t>
            </a:r>
            <a:r>
              <a:rPr lang="en-GB" altLang="en-US" sz="2400" baseline="30000" dirty="0" smtClean="0">
                <a:solidFill>
                  <a:srgbClr val="FF0000"/>
                </a:solidFill>
                <a:sym typeface="WP Greek Century" pitchFamily="2" charset="2"/>
              </a:rPr>
              <a:t>2</a:t>
            </a:r>
            <a:r>
              <a:rPr lang="en-GB" altLang="en-US" sz="2400" dirty="0" smtClean="0">
                <a:solidFill>
                  <a:srgbClr val="FF0000"/>
                </a:solidFill>
              </a:rPr>
              <a:t>, p-values</a:t>
            </a:r>
          </a:p>
          <a:p>
            <a:pPr eaLnBrk="1" hangingPunct="1">
              <a:lnSpc>
                <a:spcPct val="90000"/>
              </a:lnSpc>
              <a:buFontTx/>
              <a:buNone/>
            </a:pPr>
            <a:r>
              <a:rPr lang="en-GB" altLang="en-US" sz="2400" dirty="0" smtClean="0">
                <a:solidFill>
                  <a:srgbClr val="0000FF"/>
                </a:solidFill>
              </a:rPr>
              <a:t>H0 v H1: “Hypothesis Testing” e.g. </a:t>
            </a:r>
            <a:r>
              <a:rPr lang="en-GB" altLang="en-US" sz="2400" b="1" dirty="0" smtClean="0">
                <a:solidFill>
                  <a:srgbClr val="0000FF"/>
                </a:solidFill>
                <a:latin typeface="Script MT Bold" pitchFamily="66" charset="0"/>
              </a:rPr>
              <a:t>L</a:t>
            </a:r>
            <a:r>
              <a:rPr lang="en-GB" altLang="en-US" sz="2400" dirty="0" smtClean="0">
                <a:solidFill>
                  <a:srgbClr val="0000FF"/>
                </a:solidFill>
              </a:rPr>
              <a:t>-ratio</a:t>
            </a:r>
          </a:p>
          <a:p>
            <a:pPr eaLnBrk="1" hangingPunct="1">
              <a:lnSpc>
                <a:spcPct val="90000"/>
              </a:lnSpc>
              <a:buFontTx/>
              <a:buNone/>
            </a:pPr>
            <a:r>
              <a:rPr lang="en-GB" altLang="en-US" sz="2400" dirty="0" smtClean="0">
                <a:solidFill>
                  <a:srgbClr val="0000FF"/>
                </a:solidFill>
              </a:rPr>
              <a:t>Measures how much data favours one hypothesis </a:t>
            </a:r>
            <a:r>
              <a:rPr lang="en-GB" altLang="en-US" sz="2400" dirty="0" err="1" smtClean="0">
                <a:solidFill>
                  <a:srgbClr val="0000FF"/>
                </a:solidFill>
              </a:rPr>
              <a:t>wrt</a:t>
            </a:r>
            <a:r>
              <a:rPr lang="en-GB" altLang="en-US" sz="2400" dirty="0" smtClean="0">
                <a:solidFill>
                  <a:srgbClr val="0000FF"/>
                </a:solidFill>
              </a:rPr>
              <a:t> other</a:t>
            </a:r>
          </a:p>
          <a:p>
            <a:pPr eaLnBrk="1" hangingPunct="1">
              <a:lnSpc>
                <a:spcPct val="90000"/>
              </a:lnSpc>
              <a:buFontTx/>
              <a:buNone/>
            </a:pPr>
            <a:endParaRPr lang="en-GB" altLang="en-US" sz="2400" dirty="0" smtClean="0">
              <a:solidFill>
                <a:schemeClr val="accent2"/>
              </a:solidFill>
            </a:endParaRPr>
          </a:p>
          <a:p>
            <a:pPr eaLnBrk="1" hangingPunct="1">
              <a:lnSpc>
                <a:spcPct val="90000"/>
              </a:lnSpc>
              <a:buFontTx/>
              <a:buNone/>
            </a:pPr>
            <a:r>
              <a:rPr lang="en-GB" altLang="en-US" sz="2400" dirty="0" smtClean="0">
                <a:solidFill>
                  <a:schemeClr val="accent2"/>
                </a:solidFill>
              </a:rPr>
              <a:t>H0 v H1 likely to be more sensitive for H1</a:t>
            </a:r>
          </a:p>
          <a:p>
            <a:pPr eaLnBrk="1" hangingPunct="1">
              <a:lnSpc>
                <a:spcPct val="90000"/>
              </a:lnSpc>
              <a:buFontTx/>
              <a:buNone/>
            </a:pPr>
            <a:endParaRPr lang="en-GB" altLang="en-US" sz="2400" dirty="0" smtClean="0"/>
          </a:p>
          <a:p>
            <a:pPr eaLnBrk="1" hangingPunct="1">
              <a:lnSpc>
                <a:spcPct val="90000"/>
              </a:lnSpc>
              <a:buFontTx/>
              <a:buNone/>
            </a:pPr>
            <a:r>
              <a:rPr lang="en-GB" altLang="en-US" sz="2400" dirty="0" smtClean="0"/>
              <a:t>                                            or</a:t>
            </a:r>
          </a:p>
          <a:p>
            <a:pPr eaLnBrk="1" hangingPunct="1">
              <a:lnSpc>
                <a:spcPct val="90000"/>
              </a:lnSpc>
              <a:buFontTx/>
              <a:buNone/>
            </a:pPr>
            <a:endParaRPr lang="en-GB" altLang="en-US" sz="2400" dirty="0" smtClean="0"/>
          </a:p>
          <a:p>
            <a:pPr eaLnBrk="1" hangingPunct="1">
              <a:lnSpc>
                <a:spcPct val="90000"/>
              </a:lnSpc>
              <a:buFontTx/>
              <a:buNone/>
            </a:pPr>
            <a:endParaRPr lang="en-GB" altLang="en-US" sz="2400" dirty="0" smtClean="0"/>
          </a:p>
        </p:txBody>
      </p:sp>
      <p:sp>
        <p:nvSpPr>
          <p:cNvPr id="11269" name="Line 5"/>
          <p:cNvSpPr>
            <a:spLocks noChangeShapeType="1"/>
          </p:cNvSpPr>
          <p:nvPr/>
        </p:nvSpPr>
        <p:spPr bwMode="auto">
          <a:xfrm>
            <a:off x="395288" y="4508500"/>
            <a:ext cx="0" cy="18002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270" name="Line 7"/>
          <p:cNvSpPr>
            <a:spLocks noChangeShapeType="1"/>
          </p:cNvSpPr>
          <p:nvPr/>
        </p:nvSpPr>
        <p:spPr bwMode="auto">
          <a:xfrm>
            <a:off x="971550" y="4868863"/>
            <a:ext cx="2873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271" name="Line 8"/>
          <p:cNvSpPr>
            <a:spLocks noChangeShapeType="1"/>
          </p:cNvSpPr>
          <p:nvPr/>
        </p:nvSpPr>
        <p:spPr bwMode="auto">
          <a:xfrm>
            <a:off x="1258888" y="4868863"/>
            <a:ext cx="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272" name="Line 9"/>
          <p:cNvSpPr>
            <a:spLocks noChangeShapeType="1"/>
          </p:cNvSpPr>
          <p:nvPr/>
        </p:nvSpPr>
        <p:spPr bwMode="auto">
          <a:xfrm>
            <a:off x="1258888" y="5157788"/>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273" name="Line 10"/>
          <p:cNvSpPr>
            <a:spLocks noChangeShapeType="1"/>
          </p:cNvSpPr>
          <p:nvPr/>
        </p:nvSpPr>
        <p:spPr bwMode="auto">
          <a:xfrm flipV="1">
            <a:off x="1547813" y="4868863"/>
            <a:ext cx="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274" name="Line 11"/>
          <p:cNvSpPr>
            <a:spLocks noChangeShapeType="1"/>
          </p:cNvSpPr>
          <p:nvPr/>
        </p:nvSpPr>
        <p:spPr bwMode="auto">
          <a:xfrm>
            <a:off x="1547813" y="4868863"/>
            <a:ext cx="2873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275" name="Line 12"/>
          <p:cNvSpPr>
            <a:spLocks noChangeShapeType="1"/>
          </p:cNvSpPr>
          <p:nvPr/>
        </p:nvSpPr>
        <p:spPr bwMode="auto">
          <a:xfrm>
            <a:off x="1835150" y="4868863"/>
            <a:ext cx="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276" name="Line 14"/>
          <p:cNvSpPr>
            <a:spLocks noChangeShapeType="1"/>
          </p:cNvSpPr>
          <p:nvPr/>
        </p:nvSpPr>
        <p:spPr bwMode="auto">
          <a:xfrm>
            <a:off x="1835150" y="5157788"/>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277" name="Line 15"/>
          <p:cNvSpPr>
            <a:spLocks noChangeShapeType="1"/>
          </p:cNvSpPr>
          <p:nvPr/>
        </p:nvSpPr>
        <p:spPr bwMode="auto">
          <a:xfrm>
            <a:off x="2051050" y="5157788"/>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278" name="Line 17"/>
          <p:cNvSpPr>
            <a:spLocks noChangeShapeType="1"/>
          </p:cNvSpPr>
          <p:nvPr/>
        </p:nvSpPr>
        <p:spPr bwMode="auto">
          <a:xfrm>
            <a:off x="2124075" y="4868863"/>
            <a:ext cx="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279" name="Line 18"/>
          <p:cNvSpPr>
            <a:spLocks noChangeShapeType="1"/>
          </p:cNvSpPr>
          <p:nvPr/>
        </p:nvSpPr>
        <p:spPr bwMode="auto">
          <a:xfrm flipH="1">
            <a:off x="2124075" y="4868863"/>
            <a:ext cx="2873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280" name="Line 19"/>
          <p:cNvSpPr>
            <a:spLocks noChangeShapeType="1"/>
          </p:cNvSpPr>
          <p:nvPr/>
        </p:nvSpPr>
        <p:spPr bwMode="auto">
          <a:xfrm>
            <a:off x="2411413" y="4868863"/>
            <a:ext cx="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281" name="Line 20"/>
          <p:cNvSpPr>
            <a:spLocks noChangeShapeType="1"/>
          </p:cNvSpPr>
          <p:nvPr/>
        </p:nvSpPr>
        <p:spPr bwMode="auto">
          <a:xfrm>
            <a:off x="2411413" y="5157788"/>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282" name="Line 21"/>
          <p:cNvSpPr>
            <a:spLocks noChangeShapeType="1"/>
          </p:cNvSpPr>
          <p:nvPr/>
        </p:nvSpPr>
        <p:spPr bwMode="auto">
          <a:xfrm>
            <a:off x="4572000" y="4508500"/>
            <a:ext cx="0" cy="18002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283" name="Line 22"/>
          <p:cNvSpPr>
            <a:spLocks noChangeShapeType="1"/>
          </p:cNvSpPr>
          <p:nvPr/>
        </p:nvSpPr>
        <p:spPr bwMode="auto">
          <a:xfrm>
            <a:off x="4572000" y="5157788"/>
            <a:ext cx="5762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284" name="Line 23"/>
          <p:cNvSpPr>
            <a:spLocks noChangeShapeType="1"/>
          </p:cNvSpPr>
          <p:nvPr/>
        </p:nvSpPr>
        <p:spPr bwMode="auto">
          <a:xfrm flipV="1">
            <a:off x="2700338" y="5013325"/>
            <a:ext cx="0" cy="144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285" name="Line 24"/>
          <p:cNvSpPr>
            <a:spLocks noChangeShapeType="1"/>
          </p:cNvSpPr>
          <p:nvPr/>
        </p:nvSpPr>
        <p:spPr bwMode="auto">
          <a:xfrm flipH="1">
            <a:off x="2700338" y="5013325"/>
            <a:ext cx="2873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286" name="Line 25"/>
          <p:cNvSpPr>
            <a:spLocks noChangeShapeType="1"/>
          </p:cNvSpPr>
          <p:nvPr/>
        </p:nvSpPr>
        <p:spPr bwMode="auto">
          <a:xfrm>
            <a:off x="971550" y="4868863"/>
            <a:ext cx="0"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287" name="Line 26"/>
          <p:cNvSpPr>
            <a:spLocks noChangeShapeType="1"/>
          </p:cNvSpPr>
          <p:nvPr/>
        </p:nvSpPr>
        <p:spPr bwMode="auto">
          <a:xfrm flipH="1">
            <a:off x="684213" y="5013325"/>
            <a:ext cx="2873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288" name="Line 27"/>
          <p:cNvSpPr>
            <a:spLocks noChangeShapeType="1"/>
          </p:cNvSpPr>
          <p:nvPr/>
        </p:nvSpPr>
        <p:spPr bwMode="auto">
          <a:xfrm>
            <a:off x="5148263" y="5013325"/>
            <a:ext cx="0"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289" name="Line 28"/>
          <p:cNvSpPr>
            <a:spLocks noChangeShapeType="1"/>
          </p:cNvSpPr>
          <p:nvPr/>
        </p:nvSpPr>
        <p:spPr bwMode="auto">
          <a:xfrm flipH="1">
            <a:off x="5148263" y="5013325"/>
            <a:ext cx="215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290" name="Line 30"/>
          <p:cNvSpPr>
            <a:spLocks noChangeShapeType="1"/>
          </p:cNvSpPr>
          <p:nvPr/>
        </p:nvSpPr>
        <p:spPr bwMode="auto">
          <a:xfrm flipV="1">
            <a:off x="5364163" y="4868863"/>
            <a:ext cx="0"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291" name="Line 31"/>
          <p:cNvSpPr>
            <a:spLocks noChangeShapeType="1"/>
          </p:cNvSpPr>
          <p:nvPr/>
        </p:nvSpPr>
        <p:spPr bwMode="auto">
          <a:xfrm>
            <a:off x="5364163" y="4868863"/>
            <a:ext cx="7921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292" name="Line 32"/>
          <p:cNvSpPr>
            <a:spLocks noChangeShapeType="1"/>
          </p:cNvSpPr>
          <p:nvPr/>
        </p:nvSpPr>
        <p:spPr bwMode="auto">
          <a:xfrm>
            <a:off x="6156325" y="4868863"/>
            <a:ext cx="0"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293" name="Line 33"/>
          <p:cNvSpPr>
            <a:spLocks noChangeShapeType="1"/>
          </p:cNvSpPr>
          <p:nvPr/>
        </p:nvSpPr>
        <p:spPr bwMode="auto">
          <a:xfrm>
            <a:off x="6156325" y="5013325"/>
            <a:ext cx="215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294" name="Line 34"/>
          <p:cNvSpPr>
            <a:spLocks noChangeShapeType="1"/>
          </p:cNvSpPr>
          <p:nvPr/>
        </p:nvSpPr>
        <p:spPr bwMode="auto">
          <a:xfrm>
            <a:off x="6372225" y="5013325"/>
            <a:ext cx="0" cy="144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295" name="Line 35"/>
          <p:cNvSpPr>
            <a:spLocks noChangeShapeType="1"/>
          </p:cNvSpPr>
          <p:nvPr/>
        </p:nvSpPr>
        <p:spPr bwMode="auto">
          <a:xfrm>
            <a:off x="6372225" y="5157788"/>
            <a:ext cx="215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296" name="Line 36"/>
          <p:cNvSpPr>
            <a:spLocks noChangeShapeType="1"/>
          </p:cNvSpPr>
          <p:nvPr/>
        </p:nvSpPr>
        <p:spPr bwMode="auto">
          <a:xfrm>
            <a:off x="395288" y="6308725"/>
            <a:ext cx="25923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297" name="Line 37"/>
          <p:cNvSpPr>
            <a:spLocks noChangeShapeType="1"/>
          </p:cNvSpPr>
          <p:nvPr/>
        </p:nvSpPr>
        <p:spPr bwMode="auto">
          <a:xfrm flipV="1">
            <a:off x="2987675" y="4581525"/>
            <a:ext cx="0" cy="172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298" name="Line 38"/>
          <p:cNvSpPr>
            <a:spLocks noChangeShapeType="1"/>
          </p:cNvSpPr>
          <p:nvPr/>
        </p:nvSpPr>
        <p:spPr bwMode="auto">
          <a:xfrm>
            <a:off x="4572000" y="6308725"/>
            <a:ext cx="22320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299" name="Line 39"/>
          <p:cNvSpPr>
            <a:spLocks noChangeShapeType="1"/>
          </p:cNvSpPr>
          <p:nvPr/>
        </p:nvSpPr>
        <p:spPr bwMode="auto">
          <a:xfrm flipV="1">
            <a:off x="6804025" y="4581525"/>
            <a:ext cx="0" cy="172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300" name="Line 40"/>
          <p:cNvSpPr>
            <a:spLocks noChangeShapeType="1"/>
          </p:cNvSpPr>
          <p:nvPr/>
        </p:nvSpPr>
        <p:spPr bwMode="auto">
          <a:xfrm>
            <a:off x="684213" y="5013325"/>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301" name="Line 41"/>
          <p:cNvSpPr>
            <a:spLocks noChangeShapeType="1"/>
          </p:cNvSpPr>
          <p:nvPr/>
        </p:nvSpPr>
        <p:spPr bwMode="auto">
          <a:xfrm flipH="1">
            <a:off x="395288" y="5229225"/>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cxnSp>
        <p:nvCxnSpPr>
          <p:cNvPr id="3" name="Straight Connector 2"/>
          <p:cNvCxnSpPr>
            <a:stCxn id="11295" idx="1"/>
          </p:cNvCxnSpPr>
          <p:nvPr/>
        </p:nvCxnSpPr>
        <p:spPr>
          <a:xfrm>
            <a:off x="6588125" y="5157788"/>
            <a:ext cx="0" cy="125412"/>
          </a:xfrm>
          <a:prstGeom prst="line">
            <a:avLst/>
          </a:prstGeom>
        </p:spPr>
        <p:style>
          <a:lnRef idx="1">
            <a:schemeClr val="accent2"/>
          </a:lnRef>
          <a:fillRef idx="0">
            <a:schemeClr val="accent2"/>
          </a:fillRef>
          <a:effectRef idx="0">
            <a:schemeClr val="accent2"/>
          </a:effectRef>
          <a:fontRef idx="minor">
            <a:schemeClr val="tx1"/>
          </a:fontRef>
        </p:style>
      </p:cxnSp>
      <p:cxnSp>
        <p:nvCxnSpPr>
          <p:cNvPr id="8" name="Straight Connector 7"/>
          <p:cNvCxnSpPr/>
          <p:nvPr/>
        </p:nvCxnSpPr>
        <p:spPr>
          <a:xfrm>
            <a:off x="6588125" y="5283200"/>
            <a:ext cx="215900"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5325494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fld id="{8A58F33C-A30F-4555-9B17-F4A8AD57B14F}" type="slidenum">
              <a:rPr lang="en-GB" altLang="en-US" sz="1400" smtClean="0"/>
              <a:pPr eaLnBrk="1" hangingPunct="1">
                <a:spcBef>
                  <a:spcPct val="0"/>
                </a:spcBef>
                <a:buFontTx/>
                <a:buNone/>
              </a:pPr>
              <a:t>36</a:t>
            </a:fld>
            <a:endParaRPr lang="en-GB" altLang="en-US" sz="1400" smtClean="0"/>
          </a:p>
        </p:txBody>
      </p:sp>
      <p:sp>
        <p:nvSpPr>
          <p:cNvPr id="30723" name="Rectangle 2"/>
          <p:cNvSpPr>
            <a:spLocks noGrp="1" noChangeArrowheads="1"/>
          </p:cNvSpPr>
          <p:nvPr>
            <p:ph type="title"/>
          </p:nvPr>
        </p:nvSpPr>
        <p:spPr>
          <a:xfrm>
            <a:off x="466725" y="188913"/>
            <a:ext cx="8353425" cy="863600"/>
          </a:xfrm>
        </p:spPr>
        <p:txBody>
          <a:bodyPr/>
          <a:lstStyle/>
          <a:p>
            <a:pPr eaLnBrk="1" hangingPunct="1"/>
            <a:r>
              <a:rPr lang="en-GB" altLang="en-US" smtClean="0">
                <a:solidFill>
                  <a:srgbClr val="0066FF"/>
                </a:solidFill>
              </a:rPr>
              <a:t>Choosing between 2 hypotheses</a:t>
            </a:r>
          </a:p>
        </p:txBody>
      </p:sp>
      <p:sp>
        <p:nvSpPr>
          <p:cNvPr id="30724" name="Text Box 3"/>
          <p:cNvSpPr txBox="1">
            <a:spLocks noChangeArrowheads="1"/>
          </p:cNvSpPr>
          <p:nvPr/>
        </p:nvSpPr>
        <p:spPr bwMode="auto">
          <a:xfrm>
            <a:off x="466725" y="1196975"/>
            <a:ext cx="8208963"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n-GB" altLang="en-US" sz="2400">
                <a:solidFill>
                  <a:srgbClr val="FF0000"/>
                </a:solidFill>
              </a:rPr>
              <a:t>Hypothesis testing: New particle or statistical fluctuation?</a:t>
            </a:r>
          </a:p>
          <a:p>
            <a:pPr eaLnBrk="1" hangingPunct="1">
              <a:spcBef>
                <a:spcPct val="0"/>
              </a:spcBef>
              <a:buFontTx/>
              <a:buNone/>
            </a:pPr>
            <a:r>
              <a:rPr lang="en-GB" altLang="en-US" sz="2400"/>
              <a:t>                          </a:t>
            </a:r>
            <a:r>
              <a:rPr lang="en-GB" altLang="en-US" sz="2400">
                <a:solidFill>
                  <a:srgbClr val="00B050"/>
                </a:solidFill>
              </a:rPr>
              <a:t>H0 = b        H1 = b + s</a:t>
            </a:r>
          </a:p>
        </p:txBody>
      </p:sp>
      <p:pic>
        <p:nvPicPr>
          <p:cNvPr id="30725"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124075" y="2303463"/>
            <a:ext cx="5327650" cy="4487862"/>
          </a:xfrm>
          <a:noFill/>
        </p:spPr>
      </p:pic>
    </p:spTree>
    <p:extLst>
      <p:ext uri="{BB962C8B-B14F-4D97-AF65-F5344CB8AC3E}">
        <p14:creationId xmlns:p14="http://schemas.microsoft.com/office/powerpoint/2010/main" val="32650053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fld id="{34671732-0CAB-49B2-B83E-CEB329F60729}" type="slidenum">
              <a:rPr lang="en-GB" altLang="en-US" sz="1400" smtClean="0">
                <a:solidFill>
                  <a:srgbClr val="000000"/>
                </a:solidFill>
              </a:rPr>
              <a:pPr eaLnBrk="1" hangingPunct="1">
                <a:spcBef>
                  <a:spcPct val="0"/>
                </a:spcBef>
                <a:buFontTx/>
                <a:buNone/>
              </a:pPr>
              <a:t>37</a:t>
            </a:fld>
            <a:endParaRPr lang="en-GB" altLang="en-US" sz="1400" smtClean="0">
              <a:solidFill>
                <a:srgbClr val="000000"/>
              </a:solidFill>
            </a:endParaRPr>
          </a:p>
        </p:txBody>
      </p:sp>
      <p:sp>
        <p:nvSpPr>
          <p:cNvPr id="32771" name="Line 2"/>
          <p:cNvSpPr>
            <a:spLocks noChangeShapeType="1"/>
          </p:cNvSpPr>
          <p:nvPr/>
        </p:nvSpPr>
        <p:spPr bwMode="auto">
          <a:xfrm>
            <a:off x="611188" y="692150"/>
            <a:ext cx="0" cy="23050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772" name="Line 3"/>
          <p:cNvSpPr>
            <a:spLocks noChangeShapeType="1"/>
          </p:cNvSpPr>
          <p:nvPr/>
        </p:nvSpPr>
        <p:spPr bwMode="auto">
          <a:xfrm>
            <a:off x="611188" y="2997200"/>
            <a:ext cx="28082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773" name="Line 4"/>
          <p:cNvSpPr>
            <a:spLocks noChangeShapeType="1"/>
          </p:cNvSpPr>
          <p:nvPr/>
        </p:nvSpPr>
        <p:spPr bwMode="auto">
          <a:xfrm>
            <a:off x="5292725" y="692150"/>
            <a:ext cx="0" cy="23050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774" name="Line 5"/>
          <p:cNvSpPr>
            <a:spLocks noChangeShapeType="1"/>
          </p:cNvSpPr>
          <p:nvPr/>
        </p:nvSpPr>
        <p:spPr bwMode="auto">
          <a:xfrm>
            <a:off x="5292725" y="2997200"/>
            <a:ext cx="35274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775" name="Line 6"/>
          <p:cNvSpPr>
            <a:spLocks noChangeShapeType="1"/>
          </p:cNvSpPr>
          <p:nvPr/>
        </p:nvSpPr>
        <p:spPr bwMode="auto">
          <a:xfrm>
            <a:off x="2411413" y="3860800"/>
            <a:ext cx="0" cy="23050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776" name="Line 7"/>
          <p:cNvSpPr>
            <a:spLocks noChangeShapeType="1"/>
          </p:cNvSpPr>
          <p:nvPr/>
        </p:nvSpPr>
        <p:spPr bwMode="auto">
          <a:xfrm>
            <a:off x="2411413" y="6165850"/>
            <a:ext cx="52562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777" name="Freeform 8"/>
          <p:cNvSpPr>
            <a:spLocks/>
          </p:cNvSpPr>
          <p:nvPr/>
        </p:nvSpPr>
        <p:spPr bwMode="auto">
          <a:xfrm>
            <a:off x="5364163" y="981075"/>
            <a:ext cx="2232025" cy="2038350"/>
          </a:xfrm>
          <a:custGeom>
            <a:avLst/>
            <a:gdLst>
              <a:gd name="T0" fmla="*/ 0 w 1179"/>
              <a:gd name="T1" fmla="*/ 2147483647 h 876"/>
              <a:gd name="T2" fmla="*/ 2147483647 w 1179"/>
              <a:gd name="T3" fmla="*/ 2147483647 h 876"/>
              <a:gd name="T4" fmla="*/ 2147483647 w 1179"/>
              <a:gd name="T5" fmla="*/ 2147483647 h 876"/>
              <a:gd name="T6" fmla="*/ 2147483647 w 1179"/>
              <a:gd name="T7" fmla="*/ 2147483647 h 876"/>
              <a:gd name="T8" fmla="*/ 2147483647 w 1179"/>
              <a:gd name="T9" fmla="*/ 2147483647 h 876"/>
              <a:gd name="T10" fmla="*/ 2147483647 w 1179"/>
              <a:gd name="T11" fmla="*/ 2147483647 h 876"/>
              <a:gd name="T12" fmla="*/ 2147483647 w 1179"/>
              <a:gd name="T13" fmla="*/ 2147483647 h 876"/>
              <a:gd name="T14" fmla="*/ 2147483647 w 1179"/>
              <a:gd name="T15" fmla="*/ 2147483647 h 876"/>
              <a:gd name="T16" fmla="*/ 2147483647 w 1179"/>
              <a:gd name="T17" fmla="*/ 2147483647 h 876"/>
              <a:gd name="T18" fmla="*/ 2147483647 w 1179"/>
              <a:gd name="T19" fmla="*/ 2147483647 h 876"/>
              <a:gd name="T20" fmla="*/ 2147483647 w 1179"/>
              <a:gd name="T21" fmla="*/ 2147483647 h 876"/>
              <a:gd name="T22" fmla="*/ 2147483647 w 1179"/>
              <a:gd name="T23" fmla="*/ 2147483647 h 8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79" h="876">
                <a:moveTo>
                  <a:pt x="0" y="869"/>
                </a:moveTo>
                <a:cubicBezTo>
                  <a:pt x="11" y="872"/>
                  <a:pt x="22" y="876"/>
                  <a:pt x="45" y="869"/>
                </a:cubicBezTo>
                <a:cubicBezTo>
                  <a:pt x="68" y="862"/>
                  <a:pt x="91" y="862"/>
                  <a:pt x="136" y="824"/>
                </a:cubicBezTo>
                <a:cubicBezTo>
                  <a:pt x="181" y="786"/>
                  <a:pt x="272" y="726"/>
                  <a:pt x="317" y="643"/>
                </a:cubicBezTo>
                <a:cubicBezTo>
                  <a:pt x="362" y="560"/>
                  <a:pt x="385" y="416"/>
                  <a:pt x="408" y="325"/>
                </a:cubicBezTo>
                <a:cubicBezTo>
                  <a:pt x="431" y="234"/>
                  <a:pt x="424" y="151"/>
                  <a:pt x="454" y="98"/>
                </a:cubicBezTo>
                <a:cubicBezTo>
                  <a:pt x="484" y="45"/>
                  <a:pt x="545" y="0"/>
                  <a:pt x="590" y="8"/>
                </a:cubicBezTo>
                <a:cubicBezTo>
                  <a:pt x="635" y="16"/>
                  <a:pt x="696" y="61"/>
                  <a:pt x="726" y="144"/>
                </a:cubicBezTo>
                <a:cubicBezTo>
                  <a:pt x="756" y="227"/>
                  <a:pt x="748" y="416"/>
                  <a:pt x="771" y="507"/>
                </a:cubicBezTo>
                <a:cubicBezTo>
                  <a:pt x="794" y="598"/>
                  <a:pt x="817" y="635"/>
                  <a:pt x="862" y="688"/>
                </a:cubicBezTo>
                <a:cubicBezTo>
                  <a:pt x="907" y="741"/>
                  <a:pt x="990" y="794"/>
                  <a:pt x="1043" y="824"/>
                </a:cubicBezTo>
                <a:cubicBezTo>
                  <a:pt x="1096" y="854"/>
                  <a:pt x="1137" y="861"/>
                  <a:pt x="1179" y="869"/>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778" name="Freeform 9"/>
          <p:cNvSpPr>
            <a:spLocks/>
          </p:cNvSpPr>
          <p:nvPr/>
        </p:nvSpPr>
        <p:spPr bwMode="auto">
          <a:xfrm>
            <a:off x="684213" y="1052513"/>
            <a:ext cx="2232025" cy="1966912"/>
          </a:xfrm>
          <a:custGeom>
            <a:avLst/>
            <a:gdLst>
              <a:gd name="T0" fmla="*/ 0 w 1179"/>
              <a:gd name="T1" fmla="*/ 2147483647 h 876"/>
              <a:gd name="T2" fmla="*/ 2147483647 w 1179"/>
              <a:gd name="T3" fmla="*/ 2147483647 h 876"/>
              <a:gd name="T4" fmla="*/ 2147483647 w 1179"/>
              <a:gd name="T5" fmla="*/ 2147483647 h 876"/>
              <a:gd name="T6" fmla="*/ 2147483647 w 1179"/>
              <a:gd name="T7" fmla="*/ 2147483647 h 876"/>
              <a:gd name="T8" fmla="*/ 2147483647 w 1179"/>
              <a:gd name="T9" fmla="*/ 2147483647 h 876"/>
              <a:gd name="T10" fmla="*/ 2147483647 w 1179"/>
              <a:gd name="T11" fmla="*/ 2147483647 h 876"/>
              <a:gd name="T12" fmla="*/ 2147483647 w 1179"/>
              <a:gd name="T13" fmla="*/ 2147483647 h 876"/>
              <a:gd name="T14" fmla="*/ 2147483647 w 1179"/>
              <a:gd name="T15" fmla="*/ 2147483647 h 876"/>
              <a:gd name="T16" fmla="*/ 2147483647 w 1179"/>
              <a:gd name="T17" fmla="*/ 2147483647 h 876"/>
              <a:gd name="T18" fmla="*/ 2147483647 w 1179"/>
              <a:gd name="T19" fmla="*/ 2147483647 h 876"/>
              <a:gd name="T20" fmla="*/ 2147483647 w 1179"/>
              <a:gd name="T21" fmla="*/ 2147483647 h 876"/>
              <a:gd name="T22" fmla="*/ 2147483647 w 1179"/>
              <a:gd name="T23" fmla="*/ 2147483647 h 8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79" h="876">
                <a:moveTo>
                  <a:pt x="0" y="869"/>
                </a:moveTo>
                <a:cubicBezTo>
                  <a:pt x="11" y="872"/>
                  <a:pt x="22" y="876"/>
                  <a:pt x="45" y="869"/>
                </a:cubicBezTo>
                <a:cubicBezTo>
                  <a:pt x="68" y="862"/>
                  <a:pt x="91" y="862"/>
                  <a:pt x="136" y="824"/>
                </a:cubicBezTo>
                <a:cubicBezTo>
                  <a:pt x="181" y="786"/>
                  <a:pt x="272" y="726"/>
                  <a:pt x="317" y="643"/>
                </a:cubicBezTo>
                <a:cubicBezTo>
                  <a:pt x="362" y="560"/>
                  <a:pt x="385" y="416"/>
                  <a:pt x="408" y="325"/>
                </a:cubicBezTo>
                <a:cubicBezTo>
                  <a:pt x="431" y="234"/>
                  <a:pt x="424" y="151"/>
                  <a:pt x="454" y="98"/>
                </a:cubicBezTo>
                <a:cubicBezTo>
                  <a:pt x="484" y="45"/>
                  <a:pt x="545" y="0"/>
                  <a:pt x="590" y="8"/>
                </a:cubicBezTo>
                <a:cubicBezTo>
                  <a:pt x="635" y="16"/>
                  <a:pt x="696" y="61"/>
                  <a:pt x="726" y="144"/>
                </a:cubicBezTo>
                <a:cubicBezTo>
                  <a:pt x="756" y="227"/>
                  <a:pt x="748" y="416"/>
                  <a:pt x="771" y="507"/>
                </a:cubicBezTo>
                <a:cubicBezTo>
                  <a:pt x="794" y="598"/>
                  <a:pt x="817" y="635"/>
                  <a:pt x="862" y="688"/>
                </a:cubicBezTo>
                <a:cubicBezTo>
                  <a:pt x="907" y="741"/>
                  <a:pt x="990" y="794"/>
                  <a:pt x="1043" y="824"/>
                </a:cubicBezTo>
                <a:cubicBezTo>
                  <a:pt x="1096" y="854"/>
                  <a:pt x="1137" y="861"/>
                  <a:pt x="1179" y="869"/>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779" name="Freeform 10"/>
          <p:cNvSpPr>
            <a:spLocks/>
          </p:cNvSpPr>
          <p:nvPr/>
        </p:nvSpPr>
        <p:spPr bwMode="auto">
          <a:xfrm>
            <a:off x="2411413" y="4005263"/>
            <a:ext cx="2303462" cy="2182812"/>
          </a:xfrm>
          <a:custGeom>
            <a:avLst/>
            <a:gdLst>
              <a:gd name="T0" fmla="*/ 0 w 1179"/>
              <a:gd name="T1" fmla="*/ 2147483647 h 876"/>
              <a:gd name="T2" fmla="*/ 2147483647 w 1179"/>
              <a:gd name="T3" fmla="*/ 2147483647 h 876"/>
              <a:gd name="T4" fmla="*/ 2147483647 w 1179"/>
              <a:gd name="T5" fmla="*/ 2147483647 h 876"/>
              <a:gd name="T6" fmla="*/ 2147483647 w 1179"/>
              <a:gd name="T7" fmla="*/ 2147483647 h 876"/>
              <a:gd name="T8" fmla="*/ 2147483647 w 1179"/>
              <a:gd name="T9" fmla="*/ 2147483647 h 876"/>
              <a:gd name="T10" fmla="*/ 2147483647 w 1179"/>
              <a:gd name="T11" fmla="*/ 2147483647 h 876"/>
              <a:gd name="T12" fmla="*/ 2147483647 w 1179"/>
              <a:gd name="T13" fmla="*/ 2147483647 h 876"/>
              <a:gd name="T14" fmla="*/ 2147483647 w 1179"/>
              <a:gd name="T15" fmla="*/ 2147483647 h 876"/>
              <a:gd name="T16" fmla="*/ 2147483647 w 1179"/>
              <a:gd name="T17" fmla="*/ 2147483647 h 876"/>
              <a:gd name="T18" fmla="*/ 2147483647 w 1179"/>
              <a:gd name="T19" fmla="*/ 2147483647 h 876"/>
              <a:gd name="T20" fmla="*/ 2147483647 w 1179"/>
              <a:gd name="T21" fmla="*/ 2147483647 h 876"/>
              <a:gd name="T22" fmla="*/ 2147483647 w 1179"/>
              <a:gd name="T23" fmla="*/ 2147483647 h 8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79" h="876">
                <a:moveTo>
                  <a:pt x="0" y="869"/>
                </a:moveTo>
                <a:cubicBezTo>
                  <a:pt x="11" y="872"/>
                  <a:pt x="22" y="876"/>
                  <a:pt x="45" y="869"/>
                </a:cubicBezTo>
                <a:cubicBezTo>
                  <a:pt x="68" y="862"/>
                  <a:pt x="91" y="862"/>
                  <a:pt x="136" y="824"/>
                </a:cubicBezTo>
                <a:cubicBezTo>
                  <a:pt x="181" y="786"/>
                  <a:pt x="272" y="726"/>
                  <a:pt x="317" y="643"/>
                </a:cubicBezTo>
                <a:cubicBezTo>
                  <a:pt x="362" y="560"/>
                  <a:pt x="385" y="416"/>
                  <a:pt x="408" y="325"/>
                </a:cubicBezTo>
                <a:cubicBezTo>
                  <a:pt x="431" y="234"/>
                  <a:pt x="424" y="151"/>
                  <a:pt x="454" y="98"/>
                </a:cubicBezTo>
                <a:cubicBezTo>
                  <a:pt x="484" y="45"/>
                  <a:pt x="545" y="0"/>
                  <a:pt x="590" y="8"/>
                </a:cubicBezTo>
                <a:cubicBezTo>
                  <a:pt x="635" y="16"/>
                  <a:pt x="696" y="61"/>
                  <a:pt x="726" y="144"/>
                </a:cubicBezTo>
                <a:cubicBezTo>
                  <a:pt x="756" y="227"/>
                  <a:pt x="748" y="416"/>
                  <a:pt x="771" y="507"/>
                </a:cubicBezTo>
                <a:cubicBezTo>
                  <a:pt x="794" y="598"/>
                  <a:pt x="817" y="635"/>
                  <a:pt x="862" y="688"/>
                </a:cubicBezTo>
                <a:cubicBezTo>
                  <a:pt x="907" y="741"/>
                  <a:pt x="990" y="794"/>
                  <a:pt x="1043" y="824"/>
                </a:cubicBezTo>
                <a:cubicBezTo>
                  <a:pt x="1096" y="854"/>
                  <a:pt x="1137" y="861"/>
                  <a:pt x="1179" y="869"/>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780" name="Freeform 11"/>
          <p:cNvSpPr>
            <a:spLocks/>
          </p:cNvSpPr>
          <p:nvPr/>
        </p:nvSpPr>
        <p:spPr bwMode="auto">
          <a:xfrm>
            <a:off x="755650" y="1052513"/>
            <a:ext cx="2303463" cy="1966912"/>
          </a:xfrm>
          <a:custGeom>
            <a:avLst/>
            <a:gdLst>
              <a:gd name="T0" fmla="*/ 0 w 1179"/>
              <a:gd name="T1" fmla="*/ 2147483647 h 876"/>
              <a:gd name="T2" fmla="*/ 2147483647 w 1179"/>
              <a:gd name="T3" fmla="*/ 2147483647 h 876"/>
              <a:gd name="T4" fmla="*/ 2147483647 w 1179"/>
              <a:gd name="T5" fmla="*/ 2147483647 h 876"/>
              <a:gd name="T6" fmla="*/ 2147483647 w 1179"/>
              <a:gd name="T7" fmla="*/ 2147483647 h 876"/>
              <a:gd name="T8" fmla="*/ 2147483647 w 1179"/>
              <a:gd name="T9" fmla="*/ 2147483647 h 876"/>
              <a:gd name="T10" fmla="*/ 2147483647 w 1179"/>
              <a:gd name="T11" fmla="*/ 2147483647 h 876"/>
              <a:gd name="T12" fmla="*/ 2147483647 w 1179"/>
              <a:gd name="T13" fmla="*/ 2147483647 h 876"/>
              <a:gd name="T14" fmla="*/ 2147483647 w 1179"/>
              <a:gd name="T15" fmla="*/ 2147483647 h 876"/>
              <a:gd name="T16" fmla="*/ 2147483647 w 1179"/>
              <a:gd name="T17" fmla="*/ 2147483647 h 876"/>
              <a:gd name="T18" fmla="*/ 2147483647 w 1179"/>
              <a:gd name="T19" fmla="*/ 2147483647 h 876"/>
              <a:gd name="T20" fmla="*/ 2147483647 w 1179"/>
              <a:gd name="T21" fmla="*/ 2147483647 h 876"/>
              <a:gd name="T22" fmla="*/ 2147483647 w 1179"/>
              <a:gd name="T23" fmla="*/ 2147483647 h 8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79" h="876">
                <a:moveTo>
                  <a:pt x="0" y="869"/>
                </a:moveTo>
                <a:cubicBezTo>
                  <a:pt x="11" y="872"/>
                  <a:pt x="22" y="876"/>
                  <a:pt x="45" y="869"/>
                </a:cubicBezTo>
                <a:cubicBezTo>
                  <a:pt x="68" y="862"/>
                  <a:pt x="91" y="862"/>
                  <a:pt x="136" y="824"/>
                </a:cubicBezTo>
                <a:cubicBezTo>
                  <a:pt x="181" y="786"/>
                  <a:pt x="272" y="726"/>
                  <a:pt x="317" y="643"/>
                </a:cubicBezTo>
                <a:cubicBezTo>
                  <a:pt x="362" y="560"/>
                  <a:pt x="385" y="416"/>
                  <a:pt x="408" y="325"/>
                </a:cubicBezTo>
                <a:cubicBezTo>
                  <a:pt x="431" y="234"/>
                  <a:pt x="424" y="151"/>
                  <a:pt x="454" y="98"/>
                </a:cubicBezTo>
                <a:cubicBezTo>
                  <a:pt x="484" y="45"/>
                  <a:pt x="545" y="0"/>
                  <a:pt x="590" y="8"/>
                </a:cubicBezTo>
                <a:cubicBezTo>
                  <a:pt x="635" y="16"/>
                  <a:pt x="696" y="61"/>
                  <a:pt x="726" y="144"/>
                </a:cubicBezTo>
                <a:cubicBezTo>
                  <a:pt x="756" y="227"/>
                  <a:pt x="748" y="416"/>
                  <a:pt x="771" y="507"/>
                </a:cubicBezTo>
                <a:cubicBezTo>
                  <a:pt x="794" y="598"/>
                  <a:pt x="817" y="635"/>
                  <a:pt x="862" y="688"/>
                </a:cubicBezTo>
                <a:cubicBezTo>
                  <a:pt x="907" y="741"/>
                  <a:pt x="990" y="794"/>
                  <a:pt x="1043" y="824"/>
                </a:cubicBezTo>
                <a:cubicBezTo>
                  <a:pt x="1096" y="854"/>
                  <a:pt x="1137" y="861"/>
                  <a:pt x="1179" y="869"/>
                </a:cubicBezTo>
              </a:path>
            </a:pathLst>
          </a:custGeom>
          <a:noFill/>
          <a:ln w="9525" cap="flat">
            <a:solidFill>
              <a:srgbClr val="FF0000"/>
            </a:solidFill>
            <a:prstDash val="dash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781" name="Freeform 12"/>
          <p:cNvSpPr>
            <a:spLocks/>
          </p:cNvSpPr>
          <p:nvPr/>
        </p:nvSpPr>
        <p:spPr bwMode="auto">
          <a:xfrm>
            <a:off x="6156325" y="981075"/>
            <a:ext cx="2376488" cy="1966913"/>
          </a:xfrm>
          <a:custGeom>
            <a:avLst/>
            <a:gdLst>
              <a:gd name="T0" fmla="*/ 0 w 1179"/>
              <a:gd name="T1" fmla="*/ 2147483647 h 876"/>
              <a:gd name="T2" fmla="*/ 2147483647 w 1179"/>
              <a:gd name="T3" fmla="*/ 2147483647 h 876"/>
              <a:gd name="T4" fmla="*/ 2147483647 w 1179"/>
              <a:gd name="T5" fmla="*/ 2147483647 h 876"/>
              <a:gd name="T6" fmla="*/ 2147483647 w 1179"/>
              <a:gd name="T7" fmla="*/ 2147483647 h 876"/>
              <a:gd name="T8" fmla="*/ 2147483647 w 1179"/>
              <a:gd name="T9" fmla="*/ 2147483647 h 876"/>
              <a:gd name="T10" fmla="*/ 2147483647 w 1179"/>
              <a:gd name="T11" fmla="*/ 2147483647 h 876"/>
              <a:gd name="T12" fmla="*/ 2147483647 w 1179"/>
              <a:gd name="T13" fmla="*/ 2147483647 h 876"/>
              <a:gd name="T14" fmla="*/ 2147483647 w 1179"/>
              <a:gd name="T15" fmla="*/ 2147483647 h 876"/>
              <a:gd name="T16" fmla="*/ 2147483647 w 1179"/>
              <a:gd name="T17" fmla="*/ 2147483647 h 876"/>
              <a:gd name="T18" fmla="*/ 2147483647 w 1179"/>
              <a:gd name="T19" fmla="*/ 2147483647 h 876"/>
              <a:gd name="T20" fmla="*/ 2147483647 w 1179"/>
              <a:gd name="T21" fmla="*/ 2147483647 h 876"/>
              <a:gd name="T22" fmla="*/ 2147483647 w 1179"/>
              <a:gd name="T23" fmla="*/ 2147483647 h 8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79" h="876">
                <a:moveTo>
                  <a:pt x="0" y="869"/>
                </a:moveTo>
                <a:cubicBezTo>
                  <a:pt x="11" y="872"/>
                  <a:pt x="22" y="876"/>
                  <a:pt x="45" y="869"/>
                </a:cubicBezTo>
                <a:cubicBezTo>
                  <a:pt x="68" y="862"/>
                  <a:pt x="91" y="862"/>
                  <a:pt x="136" y="824"/>
                </a:cubicBezTo>
                <a:cubicBezTo>
                  <a:pt x="181" y="786"/>
                  <a:pt x="272" y="726"/>
                  <a:pt x="317" y="643"/>
                </a:cubicBezTo>
                <a:cubicBezTo>
                  <a:pt x="362" y="560"/>
                  <a:pt x="385" y="416"/>
                  <a:pt x="408" y="325"/>
                </a:cubicBezTo>
                <a:cubicBezTo>
                  <a:pt x="431" y="234"/>
                  <a:pt x="424" y="151"/>
                  <a:pt x="454" y="98"/>
                </a:cubicBezTo>
                <a:cubicBezTo>
                  <a:pt x="484" y="45"/>
                  <a:pt x="545" y="0"/>
                  <a:pt x="590" y="8"/>
                </a:cubicBezTo>
                <a:cubicBezTo>
                  <a:pt x="635" y="16"/>
                  <a:pt x="696" y="61"/>
                  <a:pt x="726" y="144"/>
                </a:cubicBezTo>
                <a:cubicBezTo>
                  <a:pt x="756" y="227"/>
                  <a:pt x="748" y="416"/>
                  <a:pt x="771" y="507"/>
                </a:cubicBezTo>
                <a:cubicBezTo>
                  <a:pt x="794" y="598"/>
                  <a:pt x="817" y="635"/>
                  <a:pt x="862" y="688"/>
                </a:cubicBezTo>
                <a:cubicBezTo>
                  <a:pt x="907" y="741"/>
                  <a:pt x="990" y="794"/>
                  <a:pt x="1043" y="824"/>
                </a:cubicBezTo>
                <a:cubicBezTo>
                  <a:pt x="1096" y="854"/>
                  <a:pt x="1137" y="861"/>
                  <a:pt x="1179" y="869"/>
                </a:cubicBezTo>
              </a:path>
            </a:pathLst>
          </a:custGeom>
          <a:noFill/>
          <a:ln w="9525" cap="flat">
            <a:solidFill>
              <a:srgbClr val="FF0000"/>
            </a:solidFill>
            <a:prstDash val="dash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782" name="Freeform 13"/>
          <p:cNvSpPr>
            <a:spLocks/>
          </p:cNvSpPr>
          <p:nvPr/>
        </p:nvSpPr>
        <p:spPr bwMode="auto">
          <a:xfrm>
            <a:off x="4787900" y="4005263"/>
            <a:ext cx="2520950" cy="2109787"/>
          </a:xfrm>
          <a:custGeom>
            <a:avLst/>
            <a:gdLst>
              <a:gd name="T0" fmla="*/ 0 w 1179"/>
              <a:gd name="T1" fmla="*/ 2147483647 h 876"/>
              <a:gd name="T2" fmla="*/ 2147483647 w 1179"/>
              <a:gd name="T3" fmla="*/ 2147483647 h 876"/>
              <a:gd name="T4" fmla="*/ 2147483647 w 1179"/>
              <a:gd name="T5" fmla="*/ 2147483647 h 876"/>
              <a:gd name="T6" fmla="*/ 2147483647 w 1179"/>
              <a:gd name="T7" fmla="*/ 2147483647 h 876"/>
              <a:gd name="T8" fmla="*/ 2147483647 w 1179"/>
              <a:gd name="T9" fmla="*/ 2147483647 h 876"/>
              <a:gd name="T10" fmla="*/ 2147483647 w 1179"/>
              <a:gd name="T11" fmla="*/ 2147483647 h 876"/>
              <a:gd name="T12" fmla="*/ 2147483647 w 1179"/>
              <a:gd name="T13" fmla="*/ 2147483647 h 876"/>
              <a:gd name="T14" fmla="*/ 2147483647 w 1179"/>
              <a:gd name="T15" fmla="*/ 2147483647 h 876"/>
              <a:gd name="T16" fmla="*/ 2147483647 w 1179"/>
              <a:gd name="T17" fmla="*/ 2147483647 h 876"/>
              <a:gd name="T18" fmla="*/ 2147483647 w 1179"/>
              <a:gd name="T19" fmla="*/ 2147483647 h 876"/>
              <a:gd name="T20" fmla="*/ 2147483647 w 1179"/>
              <a:gd name="T21" fmla="*/ 2147483647 h 876"/>
              <a:gd name="T22" fmla="*/ 2147483647 w 1179"/>
              <a:gd name="T23" fmla="*/ 2147483647 h 8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79" h="876">
                <a:moveTo>
                  <a:pt x="0" y="869"/>
                </a:moveTo>
                <a:cubicBezTo>
                  <a:pt x="11" y="872"/>
                  <a:pt x="22" y="876"/>
                  <a:pt x="45" y="869"/>
                </a:cubicBezTo>
                <a:cubicBezTo>
                  <a:pt x="68" y="862"/>
                  <a:pt x="91" y="862"/>
                  <a:pt x="136" y="824"/>
                </a:cubicBezTo>
                <a:cubicBezTo>
                  <a:pt x="181" y="786"/>
                  <a:pt x="272" y="726"/>
                  <a:pt x="317" y="643"/>
                </a:cubicBezTo>
                <a:cubicBezTo>
                  <a:pt x="362" y="560"/>
                  <a:pt x="385" y="416"/>
                  <a:pt x="408" y="325"/>
                </a:cubicBezTo>
                <a:cubicBezTo>
                  <a:pt x="431" y="234"/>
                  <a:pt x="424" y="151"/>
                  <a:pt x="454" y="98"/>
                </a:cubicBezTo>
                <a:cubicBezTo>
                  <a:pt x="484" y="45"/>
                  <a:pt x="545" y="0"/>
                  <a:pt x="590" y="8"/>
                </a:cubicBezTo>
                <a:cubicBezTo>
                  <a:pt x="635" y="16"/>
                  <a:pt x="696" y="61"/>
                  <a:pt x="726" y="144"/>
                </a:cubicBezTo>
                <a:cubicBezTo>
                  <a:pt x="756" y="227"/>
                  <a:pt x="748" y="416"/>
                  <a:pt x="771" y="507"/>
                </a:cubicBezTo>
                <a:cubicBezTo>
                  <a:pt x="794" y="598"/>
                  <a:pt x="817" y="635"/>
                  <a:pt x="862" y="688"/>
                </a:cubicBezTo>
                <a:cubicBezTo>
                  <a:pt x="907" y="741"/>
                  <a:pt x="990" y="794"/>
                  <a:pt x="1043" y="824"/>
                </a:cubicBezTo>
                <a:cubicBezTo>
                  <a:pt x="1096" y="854"/>
                  <a:pt x="1137" y="861"/>
                  <a:pt x="1179" y="869"/>
                </a:cubicBezTo>
              </a:path>
            </a:pathLst>
          </a:custGeom>
          <a:noFill/>
          <a:ln w="9525" cap="flat">
            <a:solidFill>
              <a:srgbClr val="FF0000"/>
            </a:solidFill>
            <a:prstDash val="dash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783" name="Text Box 14"/>
          <p:cNvSpPr txBox="1">
            <a:spLocks noChangeArrowheads="1"/>
          </p:cNvSpPr>
          <p:nvPr/>
        </p:nvSpPr>
        <p:spPr bwMode="auto">
          <a:xfrm>
            <a:off x="971550" y="333375"/>
            <a:ext cx="7056438"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en-GB" altLang="en-US" sz="1800" dirty="0" smtClean="0">
                <a:solidFill>
                  <a:srgbClr val="0000FF"/>
                </a:solidFill>
              </a:rPr>
              <a:t>         </a:t>
            </a:r>
            <a:r>
              <a:rPr lang="en-GB" altLang="en-US" sz="1800" b="1" dirty="0" smtClean="0">
                <a:solidFill>
                  <a:srgbClr val="0000FF"/>
                </a:solidFill>
              </a:rPr>
              <a:t>First define your data statistic t (n, L-ratio, etc.) </a:t>
            </a:r>
            <a:endParaRPr lang="en-GB" altLang="en-US" sz="1800" b="1" dirty="0">
              <a:solidFill>
                <a:srgbClr val="0000FF"/>
              </a:solidFill>
            </a:endParaRPr>
          </a:p>
          <a:p>
            <a:pPr eaLnBrk="1" hangingPunct="1">
              <a:spcBef>
                <a:spcPct val="50000"/>
              </a:spcBef>
              <a:buFontTx/>
              <a:buNone/>
            </a:pPr>
            <a:r>
              <a:rPr lang="en-GB" altLang="en-US" sz="1800" dirty="0" smtClean="0">
                <a:solidFill>
                  <a:srgbClr val="000000"/>
                </a:solidFill>
              </a:rPr>
              <a:t>    (a)                                                                                 (b)</a:t>
            </a:r>
            <a:endParaRPr lang="en-GB" altLang="en-US" sz="1800" dirty="0">
              <a:solidFill>
                <a:srgbClr val="000000"/>
              </a:solidFill>
            </a:endParaRPr>
          </a:p>
        </p:txBody>
      </p:sp>
      <p:sp>
        <p:nvSpPr>
          <p:cNvPr id="32784" name="Text Box 15"/>
          <p:cNvSpPr txBox="1">
            <a:spLocks noChangeArrowheads="1"/>
          </p:cNvSpPr>
          <p:nvPr/>
        </p:nvSpPr>
        <p:spPr bwMode="auto">
          <a:xfrm>
            <a:off x="4572000" y="3789363"/>
            <a:ext cx="7921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en-GB" altLang="en-US" sz="1800">
                <a:solidFill>
                  <a:srgbClr val="000000"/>
                </a:solidFill>
              </a:rPr>
              <a:t>(c)</a:t>
            </a:r>
          </a:p>
        </p:txBody>
      </p:sp>
      <p:sp>
        <p:nvSpPr>
          <p:cNvPr id="32785" name="Text Box 16"/>
          <p:cNvSpPr txBox="1">
            <a:spLocks noChangeArrowheads="1"/>
          </p:cNvSpPr>
          <p:nvPr/>
        </p:nvSpPr>
        <p:spPr bwMode="auto">
          <a:xfrm>
            <a:off x="5580063" y="1412875"/>
            <a:ext cx="28813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en-GB" altLang="en-US" sz="1800">
                <a:solidFill>
                  <a:srgbClr val="000000"/>
                </a:solidFill>
              </a:rPr>
              <a:t>H0                             </a:t>
            </a:r>
            <a:r>
              <a:rPr lang="en-GB" altLang="en-US" sz="1800">
                <a:solidFill>
                  <a:srgbClr val="FF3300"/>
                </a:solidFill>
              </a:rPr>
              <a:t>H1</a:t>
            </a:r>
          </a:p>
        </p:txBody>
      </p:sp>
      <p:sp>
        <p:nvSpPr>
          <p:cNvPr id="32786" name="Line 18"/>
          <p:cNvSpPr>
            <a:spLocks noChangeShapeType="1"/>
          </p:cNvSpPr>
          <p:nvPr/>
        </p:nvSpPr>
        <p:spPr bwMode="auto">
          <a:xfrm>
            <a:off x="6732588" y="1412875"/>
            <a:ext cx="0" cy="15843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787" name="Text Box 19"/>
          <p:cNvSpPr txBox="1">
            <a:spLocks noChangeArrowheads="1"/>
          </p:cNvSpPr>
          <p:nvPr/>
        </p:nvSpPr>
        <p:spPr bwMode="auto">
          <a:xfrm>
            <a:off x="5724525" y="3346450"/>
            <a:ext cx="24479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en-GB" altLang="en-US" sz="1800">
                <a:solidFill>
                  <a:srgbClr val="000000"/>
                </a:solidFill>
              </a:rPr>
              <a:t>   </a:t>
            </a:r>
            <a:r>
              <a:rPr lang="en-GB" altLang="en-US" sz="1800">
                <a:solidFill>
                  <a:srgbClr val="FF0000"/>
                </a:solidFill>
              </a:rPr>
              <a:t>p</a:t>
            </a:r>
            <a:r>
              <a:rPr lang="en-GB" altLang="en-US" sz="1800" baseline="-25000">
                <a:solidFill>
                  <a:srgbClr val="FF0000"/>
                </a:solidFill>
              </a:rPr>
              <a:t>1</a:t>
            </a:r>
            <a:r>
              <a:rPr lang="en-GB" altLang="en-US" sz="1800">
                <a:solidFill>
                  <a:srgbClr val="000000"/>
                </a:solidFill>
              </a:rPr>
              <a:t>                  p</a:t>
            </a:r>
            <a:r>
              <a:rPr lang="en-GB" altLang="en-US" sz="1800" baseline="-25000">
                <a:solidFill>
                  <a:srgbClr val="000000"/>
                </a:solidFill>
              </a:rPr>
              <a:t>0</a:t>
            </a:r>
          </a:p>
        </p:txBody>
      </p:sp>
      <p:sp>
        <p:nvSpPr>
          <p:cNvPr id="32788" name="Text Box 22"/>
          <p:cNvSpPr txBox="1">
            <a:spLocks noChangeArrowheads="1"/>
          </p:cNvSpPr>
          <p:nvPr/>
        </p:nvSpPr>
        <p:spPr bwMode="auto">
          <a:xfrm>
            <a:off x="7272338" y="6308725"/>
            <a:ext cx="6477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en-GB" altLang="en-US" sz="1800">
                <a:solidFill>
                  <a:srgbClr val="000000"/>
                </a:solidFill>
              </a:rPr>
              <a:t>t</a:t>
            </a:r>
          </a:p>
        </p:txBody>
      </p:sp>
      <p:sp>
        <p:nvSpPr>
          <p:cNvPr id="32789" name="Text Box 23"/>
          <p:cNvSpPr txBox="1">
            <a:spLocks noChangeArrowheads="1"/>
          </p:cNvSpPr>
          <p:nvPr/>
        </p:nvSpPr>
        <p:spPr bwMode="auto">
          <a:xfrm>
            <a:off x="2751138" y="3016250"/>
            <a:ext cx="249237"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n-GB" altLang="en-US" sz="1800">
                <a:solidFill>
                  <a:srgbClr val="000000"/>
                </a:solidFill>
              </a:rPr>
              <a:t>t</a:t>
            </a:r>
          </a:p>
        </p:txBody>
      </p:sp>
      <p:sp>
        <p:nvSpPr>
          <p:cNvPr id="32790" name="Text Box 24"/>
          <p:cNvSpPr txBox="1">
            <a:spLocks noChangeArrowheads="1"/>
          </p:cNvSpPr>
          <p:nvPr/>
        </p:nvSpPr>
        <p:spPr bwMode="auto">
          <a:xfrm>
            <a:off x="8316913" y="3068638"/>
            <a:ext cx="249237"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n-GB" altLang="en-US" sz="1800">
                <a:solidFill>
                  <a:srgbClr val="000000"/>
                </a:solidFill>
              </a:rPr>
              <a:t>t</a:t>
            </a:r>
          </a:p>
        </p:txBody>
      </p:sp>
      <p:sp>
        <p:nvSpPr>
          <p:cNvPr id="32791" name="Line 25"/>
          <p:cNvSpPr>
            <a:spLocks noChangeShapeType="1"/>
          </p:cNvSpPr>
          <p:nvPr/>
        </p:nvSpPr>
        <p:spPr bwMode="auto">
          <a:xfrm>
            <a:off x="8532813" y="3284538"/>
            <a:ext cx="2889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792" name="Line 26"/>
          <p:cNvSpPr>
            <a:spLocks noChangeShapeType="1"/>
          </p:cNvSpPr>
          <p:nvPr/>
        </p:nvSpPr>
        <p:spPr bwMode="auto">
          <a:xfrm>
            <a:off x="7524750" y="6484938"/>
            <a:ext cx="28733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793" name="Line 27"/>
          <p:cNvSpPr>
            <a:spLocks noChangeShapeType="1"/>
          </p:cNvSpPr>
          <p:nvPr/>
        </p:nvSpPr>
        <p:spPr bwMode="auto">
          <a:xfrm>
            <a:off x="3059113" y="3213100"/>
            <a:ext cx="43338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794" name="Line 28"/>
          <p:cNvSpPr>
            <a:spLocks noChangeShapeType="1"/>
          </p:cNvSpPr>
          <p:nvPr/>
        </p:nvSpPr>
        <p:spPr bwMode="auto">
          <a:xfrm flipV="1">
            <a:off x="6084888" y="2852738"/>
            <a:ext cx="503237" cy="5762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795" name="Line 29"/>
          <p:cNvSpPr>
            <a:spLocks noChangeShapeType="1"/>
          </p:cNvSpPr>
          <p:nvPr/>
        </p:nvSpPr>
        <p:spPr bwMode="auto">
          <a:xfrm flipH="1" flipV="1">
            <a:off x="6948488" y="2852738"/>
            <a:ext cx="431800" cy="5762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796" name="Text Box 30"/>
          <p:cNvSpPr txBox="1">
            <a:spLocks noChangeArrowheads="1"/>
          </p:cNvSpPr>
          <p:nvPr/>
        </p:nvSpPr>
        <p:spPr bwMode="auto">
          <a:xfrm>
            <a:off x="1800225" y="3100388"/>
            <a:ext cx="5969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n-GB" altLang="en-US" sz="1800">
                <a:solidFill>
                  <a:srgbClr val="000000"/>
                </a:solidFill>
              </a:rPr>
              <a:t>t</a:t>
            </a:r>
            <a:r>
              <a:rPr lang="en-GB" altLang="en-US" sz="1800" baseline="-25000">
                <a:solidFill>
                  <a:srgbClr val="000000"/>
                </a:solidFill>
              </a:rPr>
              <a:t>obs</a:t>
            </a:r>
          </a:p>
        </p:txBody>
      </p:sp>
      <p:sp>
        <p:nvSpPr>
          <p:cNvPr id="32797" name="Text Box 31"/>
          <p:cNvSpPr txBox="1">
            <a:spLocks noChangeArrowheads="1"/>
          </p:cNvSpPr>
          <p:nvPr/>
        </p:nvSpPr>
        <p:spPr bwMode="auto">
          <a:xfrm>
            <a:off x="6588125" y="2997200"/>
            <a:ext cx="576263"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n-GB" altLang="en-US" sz="1800">
                <a:solidFill>
                  <a:srgbClr val="000000"/>
                </a:solidFill>
              </a:rPr>
              <a:t>t</a:t>
            </a:r>
            <a:r>
              <a:rPr lang="en-GB" altLang="en-US" sz="1800" baseline="-25000">
                <a:solidFill>
                  <a:srgbClr val="000000"/>
                </a:solidFill>
              </a:rPr>
              <a:t>obs</a:t>
            </a:r>
          </a:p>
        </p:txBody>
      </p:sp>
      <p:sp>
        <p:nvSpPr>
          <p:cNvPr id="32798" name="Text Box 32"/>
          <p:cNvSpPr txBox="1">
            <a:spLocks noChangeArrowheads="1"/>
          </p:cNvSpPr>
          <p:nvPr/>
        </p:nvSpPr>
        <p:spPr bwMode="auto">
          <a:xfrm>
            <a:off x="3571875" y="6115050"/>
            <a:ext cx="4953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n-GB" altLang="en-US" sz="1800">
                <a:solidFill>
                  <a:srgbClr val="000000"/>
                </a:solidFill>
              </a:rPr>
              <a:t>t</a:t>
            </a:r>
            <a:r>
              <a:rPr lang="en-GB" altLang="en-US" sz="1800" baseline="-25000">
                <a:solidFill>
                  <a:srgbClr val="000000"/>
                </a:solidFill>
              </a:rPr>
              <a:t>obs</a:t>
            </a:r>
          </a:p>
        </p:txBody>
      </p:sp>
      <p:sp>
        <p:nvSpPr>
          <p:cNvPr id="32799" name="Text Box 34"/>
          <p:cNvSpPr txBox="1">
            <a:spLocks noChangeArrowheads="1"/>
          </p:cNvSpPr>
          <p:nvPr/>
        </p:nvSpPr>
        <p:spPr bwMode="auto">
          <a:xfrm>
            <a:off x="2751138" y="4240213"/>
            <a:ext cx="5060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n-GB" altLang="en-US" sz="1800">
                <a:solidFill>
                  <a:srgbClr val="000000"/>
                </a:solidFill>
              </a:rPr>
              <a:t>H0                                                       </a:t>
            </a:r>
            <a:r>
              <a:rPr lang="en-GB" altLang="en-US" sz="1800">
                <a:solidFill>
                  <a:srgbClr val="FF3300"/>
                </a:solidFill>
              </a:rPr>
              <a:t>H1</a:t>
            </a:r>
          </a:p>
        </p:txBody>
      </p:sp>
      <p:cxnSp>
        <p:nvCxnSpPr>
          <p:cNvPr id="3" name="Straight Connector 2"/>
          <p:cNvCxnSpPr/>
          <p:nvPr/>
        </p:nvCxnSpPr>
        <p:spPr>
          <a:xfrm flipV="1">
            <a:off x="2014538" y="1268413"/>
            <a:ext cx="0" cy="172878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flipV="1">
            <a:off x="3779838" y="4240213"/>
            <a:ext cx="71437" cy="192563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2802" name="TextBox 1"/>
          <p:cNvSpPr txBox="1">
            <a:spLocks noChangeArrowheads="1"/>
          </p:cNvSpPr>
          <p:nvPr/>
        </p:nvSpPr>
        <p:spPr bwMode="auto">
          <a:xfrm>
            <a:off x="107950" y="3860800"/>
            <a:ext cx="2160588"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n-GB" altLang="en-US" sz="1800">
                <a:solidFill>
                  <a:srgbClr val="008000"/>
                </a:solidFill>
              </a:rPr>
              <a:t>With 2 hypotheses, each with own pdf, p-values are defined as tail areas, pointing in towards each other</a:t>
            </a:r>
          </a:p>
        </p:txBody>
      </p:sp>
    </p:spTree>
    <p:extLst>
      <p:ext uri="{BB962C8B-B14F-4D97-AF65-F5344CB8AC3E}">
        <p14:creationId xmlns:p14="http://schemas.microsoft.com/office/powerpoint/2010/main" val="33720583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fld id="{C8F114C1-7853-4CEA-89B8-94AEEB902C85}" type="slidenum">
              <a:rPr lang="en-GB" altLang="en-US" sz="1400" smtClean="0"/>
              <a:pPr eaLnBrk="1" hangingPunct="1">
                <a:spcBef>
                  <a:spcPct val="0"/>
                </a:spcBef>
                <a:buFontTx/>
                <a:buNone/>
              </a:pPr>
              <a:t>38</a:t>
            </a:fld>
            <a:endParaRPr lang="en-GB" altLang="en-US" sz="1400" smtClean="0"/>
          </a:p>
        </p:txBody>
      </p:sp>
      <p:sp>
        <p:nvSpPr>
          <p:cNvPr id="33795" name="Line 2"/>
          <p:cNvSpPr>
            <a:spLocks noChangeShapeType="1"/>
          </p:cNvSpPr>
          <p:nvPr/>
        </p:nvSpPr>
        <p:spPr bwMode="auto">
          <a:xfrm>
            <a:off x="250825" y="981075"/>
            <a:ext cx="0" cy="172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796" name="Line 3"/>
          <p:cNvSpPr>
            <a:spLocks noChangeShapeType="1"/>
          </p:cNvSpPr>
          <p:nvPr/>
        </p:nvSpPr>
        <p:spPr bwMode="auto">
          <a:xfrm>
            <a:off x="250825" y="2708275"/>
            <a:ext cx="23764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797" name="Line 4"/>
          <p:cNvSpPr>
            <a:spLocks noChangeShapeType="1"/>
          </p:cNvSpPr>
          <p:nvPr/>
        </p:nvSpPr>
        <p:spPr bwMode="auto">
          <a:xfrm>
            <a:off x="3132138" y="908050"/>
            <a:ext cx="0" cy="18002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798" name="Line 5"/>
          <p:cNvSpPr>
            <a:spLocks noChangeShapeType="1"/>
          </p:cNvSpPr>
          <p:nvPr/>
        </p:nvSpPr>
        <p:spPr bwMode="auto">
          <a:xfrm>
            <a:off x="3179763" y="2708275"/>
            <a:ext cx="26638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799" name="Rectangle 6"/>
          <p:cNvSpPr>
            <a:spLocks noGrp="1" noTextEdit="1"/>
          </p:cNvSpPr>
          <p:nvPr>
            <p:ph type="body" idx="1"/>
          </p:nvPr>
        </p:nvSpPr>
        <p:spPr>
          <a:xfrm>
            <a:off x="457200" y="1196975"/>
            <a:ext cx="1368425" cy="1511300"/>
          </a:xfrm>
          <a:custGeom>
            <a:avLst/>
            <a:gdLst>
              <a:gd name="T0" fmla="*/ 0 w 1179"/>
              <a:gd name="T1" fmla="*/ 2147483647 h 876"/>
              <a:gd name="T2" fmla="*/ 2147483647 w 1179"/>
              <a:gd name="T3" fmla="*/ 2147483647 h 876"/>
              <a:gd name="T4" fmla="*/ 2147483647 w 1179"/>
              <a:gd name="T5" fmla="*/ 2147483647 h 876"/>
              <a:gd name="T6" fmla="*/ 2147483647 w 1179"/>
              <a:gd name="T7" fmla="*/ 2147483647 h 876"/>
              <a:gd name="T8" fmla="*/ 2147483647 w 1179"/>
              <a:gd name="T9" fmla="*/ 2147483647 h 876"/>
              <a:gd name="T10" fmla="*/ 2147483647 w 1179"/>
              <a:gd name="T11" fmla="*/ 2147483647 h 876"/>
              <a:gd name="T12" fmla="*/ 2147483647 w 1179"/>
              <a:gd name="T13" fmla="*/ 2147483647 h 876"/>
              <a:gd name="T14" fmla="*/ 2147483647 w 1179"/>
              <a:gd name="T15" fmla="*/ 2147483647 h 876"/>
              <a:gd name="T16" fmla="*/ 2147483647 w 1179"/>
              <a:gd name="T17" fmla="*/ 2147483647 h 876"/>
              <a:gd name="T18" fmla="*/ 2147483647 w 1179"/>
              <a:gd name="T19" fmla="*/ 2147483647 h 876"/>
              <a:gd name="T20" fmla="*/ 2147483647 w 1179"/>
              <a:gd name="T21" fmla="*/ 2147483647 h 876"/>
              <a:gd name="T22" fmla="*/ 2147483647 w 1179"/>
              <a:gd name="T23" fmla="*/ 2147483647 h 8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79" h="876">
                <a:moveTo>
                  <a:pt x="0" y="869"/>
                </a:moveTo>
                <a:cubicBezTo>
                  <a:pt x="11" y="872"/>
                  <a:pt x="22" y="876"/>
                  <a:pt x="45" y="869"/>
                </a:cubicBezTo>
                <a:cubicBezTo>
                  <a:pt x="68" y="862"/>
                  <a:pt x="91" y="862"/>
                  <a:pt x="136" y="824"/>
                </a:cubicBezTo>
                <a:cubicBezTo>
                  <a:pt x="181" y="786"/>
                  <a:pt x="272" y="726"/>
                  <a:pt x="317" y="643"/>
                </a:cubicBezTo>
                <a:cubicBezTo>
                  <a:pt x="362" y="560"/>
                  <a:pt x="385" y="416"/>
                  <a:pt x="408" y="325"/>
                </a:cubicBezTo>
                <a:cubicBezTo>
                  <a:pt x="431" y="234"/>
                  <a:pt x="424" y="151"/>
                  <a:pt x="454" y="98"/>
                </a:cubicBezTo>
                <a:cubicBezTo>
                  <a:pt x="484" y="45"/>
                  <a:pt x="545" y="0"/>
                  <a:pt x="590" y="8"/>
                </a:cubicBezTo>
                <a:cubicBezTo>
                  <a:pt x="635" y="16"/>
                  <a:pt x="696" y="61"/>
                  <a:pt x="726" y="144"/>
                </a:cubicBezTo>
                <a:cubicBezTo>
                  <a:pt x="756" y="227"/>
                  <a:pt x="748" y="416"/>
                  <a:pt x="771" y="507"/>
                </a:cubicBezTo>
                <a:cubicBezTo>
                  <a:pt x="794" y="598"/>
                  <a:pt x="817" y="635"/>
                  <a:pt x="862" y="688"/>
                </a:cubicBezTo>
                <a:cubicBezTo>
                  <a:pt x="907" y="741"/>
                  <a:pt x="990" y="794"/>
                  <a:pt x="1043" y="824"/>
                </a:cubicBezTo>
                <a:cubicBezTo>
                  <a:pt x="1096" y="854"/>
                  <a:pt x="1137" y="861"/>
                  <a:pt x="1179" y="869"/>
                </a:cubicBezTo>
              </a:path>
            </a:pathLst>
          </a:custGeom>
          <a:noFill/>
          <a:ln>
            <a:solidFill>
              <a:srgbClr val="FF0000"/>
            </a:solidFill>
            <a:round/>
            <a:headEnd/>
            <a:tailEnd/>
          </a:ln>
        </p:spPr>
        <p:txBody>
          <a:bodyPr/>
          <a:lstStyle/>
          <a:p>
            <a:endParaRPr lang="en-GB"/>
          </a:p>
        </p:txBody>
      </p:sp>
      <p:sp>
        <p:nvSpPr>
          <p:cNvPr id="33800" name="Freeform 7"/>
          <p:cNvSpPr>
            <a:spLocks/>
          </p:cNvSpPr>
          <p:nvPr/>
        </p:nvSpPr>
        <p:spPr bwMode="auto">
          <a:xfrm>
            <a:off x="4067175" y="1268413"/>
            <a:ext cx="1368425" cy="1392237"/>
          </a:xfrm>
          <a:custGeom>
            <a:avLst/>
            <a:gdLst>
              <a:gd name="T0" fmla="*/ 0 w 1179"/>
              <a:gd name="T1" fmla="*/ 2147483647 h 876"/>
              <a:gd name="T2" fmla="*/ 2147483647 w 1179"/>
              <a:gd name="T3" fmla="*/ 2147483647 h 876"/>
              <a:gd name="T4" fmla="*/ 2147483647 w 1179"/>
              <a:gd name="T5" fmla="*/ 2147483647 h 876"/>
              <a:gd name="T6" fmla="*/ 2147483647 w 1179"/>
              <a:gd name="T7" fmla="*/ 2147483647 h 876"/>
              <a:gd name="T8" fmla="*/ 2147483647 w 1179"/>
              <a:gd name="T9" fmla="*/ 2147483647 h 876"/>
              <a:gd name="T10" fmla="*/ 2147483647 w 1179"/>
              <a:gd name="T11" fmla="*/ 2147483647 h 876"/>
              <a:gd name="T12" fmla="*/ 2147483647 w 1179"/>
              <a:gd name="T13" fmla="*/ 2147483647 h 876"/>
              <a:gd name="T14" fmla="*/ 2147483647 w 1179"/>
              <a:gd name="T15" fmla="*/ 2147483647 h 876"/>
              <a:gd name="T16" fmla="*/ 2147483647 w 1179"/>
              <a:gd name="T17" fmla="*/ 2147483647 h 876"/>
              <a:gd name="T18" fmla="*/ 2147483647 w 1179"/>
              <a:gd name="T19" fmla="*/ 2147483647 h 876"/>
              <a:gd name="T20" fmla="*/ 2147483647 w 1179"/>
              <a:gd name="T21" fmla="*/ 2147483647 h 876"/>
              <a:gd name="T22" fmla="*/ 2147483647 w 1179"/>
              <a:gd name="T23" fmla="*/ 2147483647 h 8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79" h="876">
                <a:moveTo>
                  <a:pt x="0" y="869"/>
                </a:moveTo>
                <a:cubicBezTo>
                  <a:pt x="11" y="872"/>
                  <a:pt x="22" y="876"/>
                  <a:pt x="45" y="869"/>
                </a:cubicBezTo>
                <a:cubicBezTo>
                  <a:pt x="68" y="862"/>
                  <a:pt x="91" y="862"/>
                  <a:pt x="136" y="824"/>
                </a:cubicBezTo>
                <a:cubicBezTo>
                  <a:pt x="181" y="786"/>
                  <a:pt x="272" y="726"/>
                  <a:pt x="317" y="643"/>
                </a:cubicBezTo>
                <a:cubicBezTo>
                  <a:pt x="362" y="560"/>
                  <a:pt x="385" y="416"/>
                  <a:pt x="408" y="325"/>
                </a:cubicBezTo>
                <a:cubicBezTo>
                  <a:pt x="431" y="234"/>
                  <a:pt x="424" y="151"/>
                  <a:pt x="454" y="98"/>
                </a:cubicBezTo>
                <a:cubicBezTo>
                  <a:pt x="484" y="45"/>
                  <a:pt x="545" y="0"/>
                  <a:pt x="590" y="8"/>
                </a:cubicBezTo>
                <a:cubicBezTo>
                  <a:pt x="635" y="16"/>
                  <a:pt x="696" y="61"/>
                  <a:pt x="726" y="144"/>
                </a:cubicBezTo>
                <a:cubicBezTo>
                  <a:pt x="756" y="227"/>
                  <a:pt x="748" y="416"/>
                  <a:pt x="771" y="507"/>
                </a:cubicBezTo>
                <a:cubicBezTo>
                  <a:pt x="794" y="598"/>
                  <a:pt x="817" y="635"/>
                  <a:pt x="862" y="688"/>
                </a:cubicBezTo>
                <a:cubicBezTo>
                  <a:pt x="907" y="741"/>
                  <a:pt x="990" y="794"/>
                  <a:pt x="1043" y="824"/>
                </a:cubicBezTo>
                <a:cubicBezTo>
                  <a:pt x="1096" y="854"/>
                  <a:pt x="1137" y="861"/>
                  <a:pt x="1179" y="869"/>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801" name="Freeform 8"/>
          <p:cNvSpPr>
            <a:spLocks/>
          </p:cNvSpPr>
          <p:nvPr/>
        </p:nvSpPr>
        <p:spPr bwMode="auto">
          <a:xfrm>
            <a:off x="3419475" y="1268413"/>
            <a:ext cx="1368425" cy="1392237"/>
          </a:xfrm>
          <a:custGeom>
            <a:avLst/>
            <a:gdLst>
              <a:gd name="T0" fmla="*/ 0 w 1179"/>
              <a:gd name="T1" fmla="*/ 2147483647 h 876"/>
              <a:gd name="T2" fmla="*/ 2147483647 w 1179"/>
              <a:gd name="T3" fmla="*/ 2147483647 h 876"/>
              <a:gd name="T4" fmla="*/ 2147483647 w 1179"/>
              <a:gd name="T5" fmla="*/ 2147483647 h 876"/>
              <a:gd name="T6" fmla="*/ 2147483647 w 1179"/>
              <a:gd name="T7" fmla="*/ 2147483647 h 876"/>
              <a:gd name="T8" fmla="*/ 2147483647 w 1179"/>
              <a:gd name="T9" fmla="*/ 2147483647 h 876"/>
              <a:gd name="T10" fmla="*/ 2147483647 w 1179"/>
              <a:gd name="T11" fmla="*/ 2147483647 h 876"/>
              <a:gd name="T12" fmla="*/ 2147483647 w 1179"/>
              <a:gd name="T13" fmla="*/ 2147483647 h 876"/>
              <a:gd name="T14" fmla="*/ 2147483647 w 1179"/>
              <a:gd name="T15" fmla="*/ 2147483647 h 876"/>
              <a:gd name="T16" fmla="*/ 2147483647 w 1179"/>
              <a:gd name="T17" fmla="*/ 2147483647 h 876"/>
              <a:gd name="T18" fmla="*/ 2147483647 w 1179"/>
              <a:gd name="T19" fmla="*/ 2147483647 h 876"/>
              <a:gd name="T20" fmla="*/ 2147483647 w 1179"/>
              <a:gd name="T21" fmla="*/ 2147483647 h 876"/>
              <a:gd name="T22" fmla="*/ 2147483647 w 1179"/>
              <a:gd name="T23" fmla="*/ 2147483647 h 8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79" h="876">
                <a:moveTo>
                  <a:pt x="0" y="869"/>
                </a:moveTo>
                <a:cubicBezTo>
                  <a:pt x="11" y="872"/>
                  <a:pt x="22" y="876"/>
                  <a:pt x="45" y="869"/>
                </a:cubicBezTo>
                <a:cubicBezTo>
                  <a:pt x="68" y="862"/>
                  <a:pt x="91" y="862"/>
                  <a:pt x="136" y="824"/>
                </a:cubicBezTo>
                <a:cubicBezTo>
                  <a:pt x="181" y="786"/>
                  <a:pt x="272" y="726"/>
                  <a:pt x="317" y="643"/>
                </a:cubicBezTo>
                <a:cubicBezTo>
                  <a:pt x="362" y="560"/>
                  <a:pt x="385" y="416"/>
                  <a:pt x="408" y="325"/>
                </a:cubicBezTo>
                <a:cubicBezTo>
                  <a:pt x="431" y="234"/>
                  <a:pt x="424" y="151"/>
                  <a:pt x="454" y="98"/>
                </a:cubicBezTo>
                <a:cubicBezTo>
                  <a:pt x="484" y="45"/>
                  <a:pt x="545" y="0"/>
                  <a:pt x="590" y="8"/>
                </a:cubicBezTo>
                <a:cubicBezTo>
                  <a:pt x="635" y="16"/>
                  <a:pt x="696" y="61"/>
                  <a:pt x="726" y="144"/>
                </a:cubicBezTo>
                <a:cubicBezTo>
                  <a:pt x="756" y="227"/>
                  <a:pt x="748" y="416"/>
                  <a:pt x="771" y="507"/>
                </a:cubicBezTo>
                <a:cubicBezTo>
                  <a:pt x="794" y="598"/>
                  <a:pt x="817" y="635"/>
                  <a:pt x="862" y="688"/>
                </a:cubicBezTo>
                <a:cubicBezTo>
                  <a:pt x="907" y="741"/>
                  <a:pt x="990" y="794"/>
                  <a:pt x="1043" y="824"/>
                </a:cubicBezTo>
                <a:cubicBezTo>
                  <a:pt x="1096" y="854"/>
                  <a:pt x="1137" y="861"/>
                  <a:pt x="1179" y="869"/>
                </a:cubicBezTo>
              </a:path>
            </a:pathLst>
          </a:cu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802" name="Freeform 9"/>
          <p:cNvSpPr>
            <a:spLocks/>
          </p:cNvSpPr>
          <p:nvPr/>
        </p:nvSpPr>
        <p:spPr bwMode="auto">
          <a:xfrm>
            <a:off x="539750" y="1196975"/>
            <a:ext cx="1441450" cy="1535113"/>
          </a:xfrm>
          <a:custGeom>
            <a:avLst/>
            <a:gdLst>
              <a:gd name="T0" fmla="*/ 0 w 1179"/>
              <a:gd name="T1" fmla="*/ 2147483647 h 876"/>
              <a:gd name="T2" fmla="*/ 2147483647 w 1179"/>
              <a:gd name="T3" fmla="*/ 2147483647 h 876"/>
              <a:gd name="T4" fmla="*/ 2147483647 w 1179"/>
              <a:gd name="T5" fmla="*/ 2147483647 h 876"/>
              <a:gd name="T6" fmla="*/ 2147483647 w 1179"/>
              <a:gd name="T7" fmla="*/ 2147483647 h 876"/>
              <a:gd name="T8" fmla="*/ 2147483647 w 1179"/>
              <a:gd name="T9" fmla="*/ 2147483647 h 876"/>
              <a:gd name="T10" fmla="*/ 2147483647 w 1179"/>
              <a:gd name="T11" fmla="*/ 2147483647 h 876"/>
              <a:gd name="T12" fmla="*/ 2147483647 w 1179"/>
              <a:gd name="T13" fmla="*/ 2147483647 h 876"/>
              <a:gd name="T14" fmla="*/ 2147483647 w 1179"/>
              <a:gd name="T15" fmla="*/ 2147483647 h 876"/>
              <a:gd name="T16" fmla="*/ 2147483647 w 1179"/>
              <a:gd name="T17" fmla="*/ 2147483647 h 876"/>
              <a:gd name="T18" fmla="*/ 2147483647 w 1179"/>
              <a:gd name="T19" fmla="*/ 2147483647 h 876"/>
              <a:gd name="T20" fmla="*/ 2147483647 w 1179"/>
              <a:gd name="T21" fmla="*/ 2147483647 h 876"/>
              <a:gd name="T22" fmla="*/ 2147483647 w 1179"/>
              <a:gd name="T23" fmla="*/ 2147483647 h 8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79" h="876">
                <a:moveTo>
                  <a:pt x="0" y="869"/>
                </a:moveTo>
                <a:cubicBezTo>
                  <a:pt x="11" y="872"/>
                  <a:pt x="22" y="876"/>
                  <a:pt x="45" y="869"/>
                </a:cubicBezTo>
                <a:cubicBezTo>
                  <a:pt x="68" y="862"/>
                  <a:pt x="91" y="862"/>
                  <a:pt x="136" y="824"/>
                </a:cubicBezTo>
                <a:cubicBezTo>
                  <a:pt x="181" y="786"/>
                  <a:pt x="272" y="726"/>
                  <a:pt x="317" y="643"/>
                </a:cubicBezTo>
                <a:cubicBezTo>
                  <a:pt x="362" y="560"/>
                  <a:pt x="385" y="416"/>
                  <a:pt x="408" y="325"/>
                </a:cubicBezTo>
                <a:cubicBezTo>
                  <a:pt x="431" y="234"/>
                  <a:pt x="424" y="151"/>
                  <a:pt x="454" y="98"/>
                </a:cubicBezTo>
                <a:cubicBezTo>
                  <a:pt x="484" y="45"/>
                  <a:pt x="545" y="0"/>
                  <a:pt x="590" y="8"/>
                </a:cubicBezTo>
                <a:cubicBezTo>
                  <a:pt x="635" y="16"/>
                  <a:pt x="696" y="61"/>
                  <a:pt x="726" y="144"/>
                </a:cubicBezTo>
                <a:cubicBezTo>
                  <a:pt x="756" y="227"/>
                  <a:pt x="748" y="416"/>
                  <a:pt x="771" y="507"/>
                </a:cubicBezTo>
                <a:cubicBezTo>
                  <a:pt x="794" y="598"/>
                  <a:pt x="817" y="635"/>
                  <a:pt x="862" y="688"/>
                </a:cubicBezTo>
                <a:cubicBezTo>
                  <a:pt x="907" y="741"/>
                  <a:pt x="990" y="794"/>
                  <a:pt x="1043" y="824"/>
                </a:cubicBezTo>
                <a:cubicBezTo>
                  <a:pt x="1096" y="854"/>
                  <a:pt x="1137" y="861"/>
                  <a:pt x="1179" y="869"/>
                </a:cubicBezTo>
              </a:path>
            </a:pathLst>
          </a:custGeom>
          <a:noFill/>
          <a:ln w="9525">
            <a:solidFill>
              <a:srgbClr val="00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803" name="Line 10"/>
          <p:cNvSpPr>
            <a:spLocks noChangeShapeType="1"/>
          </p:cNvSpPr>
          <p:nvPr/>
        </p:nvSpPr>
        <p:spPr bwMode="auto">
          <a:xfrm>
            <a:off x="1331913" y="2997200"/>
            <a:ext cx="50323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804" name="Freeform 11"/>
          <p:cNvSpPr>
            <a:spLocks/>
          </p:cNvSpPr>
          <p:nvPr/>
        </p:nvSpPr>
        <p:spPr bwMode="auto">
          <a:xfrm>
            <a:off x="6156325" y="1268413"/>
            <a:ext cx="1368425" cy="1392237"/>
          </a:xfrm>
          <a:custGeom>
            <a:avLst/>
            <a:gdLst>
              <a:gd name="T0" fmla="*/ 0 w 1179"/>
              <a:gd name="T1" fmla="*/ 2147483647 h 876"/>
              <a:gd name="T2" fmla="*/ 2147483647 w 1179"/>
              <a:gd name="T3" fmla="*/ 2147483647 h 876"/>
              <a:gd name="T4" fmla="*/ 2147483647 w 1179"/>
              <a:gd name="T5" fmla="*/ 2147483647 h 876"/>
              <a:gd name="T6" fmla="*/ 2147483647 w 1179"/>
              <a:gd name="T7" fmla="*/ 2147483647 h 876"/>
              <a:gd name="T8" fmla="*/ 2147483647 w 1179"/>
              <a:gd name="T9" fmla="*/ 2147483647 h 876"/>
              <a:gd name="T10" fmla="*/ 2147483647 w 1179"/>
              <a:gd name="T11" fmla="*/ 2147483647 h 876"/>
              <a:gd name="T12" fmla="*/ 2147483647 w 1179"/>
              <a:gd name="T13" fmla="*/ 2147483647 h 876"/>
              <a:gd name="T14" fmla="*/ 2147483647 w 1179"/>
              <a:gd name="T15" fmla="*/ 2147483647 h 876"/>
              <a:gd name="T16" fmla="*/ 2147483647 w 1179"/>
              <a:gd name="T17" fmla="*/ 2147483647 h 876"/>
              <a:gd name="T18" fmla="*/ 2147483647 w 1179"/>
              <a:gd name="T19" fmla="*/ 2147483647 h 876"/>
              <a:gd name="T20" fmla="*/ 2147483647 w 1179"/>
              <a:gd name="T21" fmla="*/ 2147483647 h 876"/>
              <a:gd name="T22" fmla="*/ 2147483647 w 1179"/>
              <a:gd name="T23" fmla="*/ 2147483647 h 8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79" h="876">
                <a:moveTo>
                  <a:pt x="0" y="869"/>
                </a:moveTo>
                <a:cubicBezTo>
                  <a:pt x="11" y="872"/>
                  <a:pt x="22" y="876"/>
                  <a:pt x="45" y="869"/>
                </a:cubicBezTo>
                <a:cubicBezTo>
                  <a:pt x="68" y="862"/>
                  <a:pt x="91" y="862"/>
                  <a:pt x="136" y="824"/>
                </a:cubicBezTo>
                <a:cubicBezTo>
                  <a:pt x="181" y="786"/>
                  <a:pt x="272" y="726"/>
                  <a:pt x="317" y="643"/>
                </a:cubicBezTo>
                <a:cubicBezTo>
                  <a:pt x="362" y="560"/>
                  <a:pt x="385" y="416"/>
                  <a:pt x="408" y="325"/>
                </a:cubicBezTo>
                <a:cubicBezTo>
                  <a:pt x="431" y="234"/>
                  <a:pt x="424" y="151"/>
                  <a:pt x="454" y="98"/>
                </a:cubicBezTo>
                <a:cubicBezTo>
                  <a:pt x="484" y="45"/>
                  <a:pt x="545" y="0"/>
                  <a:pt x="590" y="8"/>
                </a:cubicBezTo>
                <a:cubicBezTo>
                  <a:pt x="635" y="16"/>
                  <a:pt x="696" y="61"/>
                  <a:pt x="726" y="144"/>
                </a:cubicBezTo>
                <a:cubicBezTo>
                  <a:pt x="756" y="227"/>
                  <a:pt x="748" y="416"/>
                  <a:pt x="771" y="507"/>
                </a:cubicBezTo>
                <a:cubicBezTo>
                  <a:pt x="794" y="598"/>
                  <a:pt x="817" y="635"/>
                  <a:pt x="862" y="688"/>
                </a:cubicBezTo>
                <a:cubicBezTo>
                  <a:pt x="907" y="741"/>
                  <a:pt x="990" y="794"/>
                  <a:pt x="1043" y="824"/>
                </a:cubicBezTo>
                <a:cubicBezTo>
                  <a:pt x="1096" y="854"/>
                  <a:pt x="1137" y="861"/>
                  <a:pt x="1179" y="869"/>
                </a:cubicBezTo>
              </a:path>
            </a:pathLst>
          </a:cu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805" name="Freeform 12"/>
          <p:cNvSpPr>
            <a:spLocks/>
          </p:cNvSpPr>
          <p:nvPr/>
        </p:nvSpPr>
        <p:spPr bwMode="auto">
          <a:xfrm>
            <a:off x="7775575" y="1268413"/>
            <a:ext cx="1368425" cy="1392237"/>
          </a:xfrm>
          <a:custGeom>
            <a:avLst/>
            <a:gdLst>
              <a:gd name="T0" fmla="*/ 0 w 1179"/>
              <a:gd name="T1" fmla="*/ 2147483647 h 876"/>
              <a:gd name="T2" fmla="*/ 2147483647 w 1179"/>
              <a:gd name="T3" fmla="*/ 2147483647 h 876"/>
              <a:gd name="T4" fmla="*/ 2147483647 w 1179"/>
              <a:gd name="T5" fmla="*/ 2147483647 h 876"/>
              <a:gd name="T6" fmla="*/ 2147483647 w 1179"/>
              <a:gd name="T7" fmla="*/ 2147483647 h 876"/>
              <a:gd name="T8" fmla="*/ 2147483647 w 1179"/>
              <a:gd name="T9" fmla="*/ 2147483647 h 876"/>
              <a:gd name="T10" fmla="*/ 2147483647 w 1179"/>
              <a:gd name="T11" fmla="*/ 2147483647 h 876"/>
              <a:gd name="T12" fmla="*/ 2147483647 w 1179"/>
              <a:gd name="T13" fmla="*/ 2147483647 h 876"/>
              <a:gd name="T14" fmla="*/ 2147483647 w 1179"/>
              <a:gd name="T15" fmla="*/ 2147483647 h 876"/>
              <a:gd name="T16" fmla="*/ 2147483647 w 1179"/>
              <a:gd name="T17" fmla="*/ 2147483647 h 876"/>
              <a:gd name="T18" fmla="*/ 2147483647 w 1179"/>
              <a:gd name="T19" fmla="*/ 2147483647 h 876"/>
              <a:gd name="T20" fmla="*/ 2147483647 w 1179"/>
              <a:gd name="T21" fmla="*/ 2147483647 h 876"/>
              <a:gd name="T22" fmla="*/ 2147483647 w 1179"/>
              <a:gd name="T23" fmla="*/ 2147483647 h 8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79" h="876">
                <a:moveTo>
                  <a:pt x="0" y="869"/>
                </a:moveTo>
                <a:cubicBezTo>
                  <a:pt x="11" y="872"/>
                  <a:pt x="22" y="876"/>
                  <a:pt x="45" y="869"/>
                </a:cubicBezTo>
                <a:cubicBezTo>
                  <a:pt x="68" y="862"/>
                  <a:pt x="91" y="862"/>
                  <a:pt x="136" y="824"/>
                </a:cubicBezTo>
                <a:cubicBezTo>
                  <a:pt x="181" y="786"/>
                  <a:pt x="272" y="726"/>
                  <a:pt x="317" y="643"/>
                </a:cubicBezTo>
                <a:cubicBezTo>
                  <a:pt x="362" y="560"/>
                  <a:pt x="385" y="416"/>
                  <a:pt x="408" y="325"/>
                </a:cubicBezTo>
                <a:cubicBezTo>
                  <a:pt x="431" y="234"/>
                  <a:pt x="424" y="151"/>
                  <a:pt x="454" y="98"/>
                </a:cubicBezTo>
                <a:cubicBezTo>
                  <a:pt x="484" y="45"/>
                  <a:pt x="545" y="0"/>
                  <a:pt x="590" y="8"/>
                </a:cubicBezTo>
                <a:cubicBezTo>
                  <a:pt x="635" y="16"/>
                  <a:pt x="696" y="61"/>
                  <a:pt x="726" y="144"/>
                </a:cubicBezTo>
                <a:cubicBezTo>
                  <a:pt x="756" y="227"/>
                  <a:pt x="748" y="416"/>
                  <a:pt x="771" y="507"/>
                </a:cubicBezTo>
                <a:cubicBezTo>
                  <a:pt x="794" y="598"/>
                  <a:pt x="817" y="635"/>
                  <a:pt x="862" y="688"/>
                </a:cubicBezTo>
                <a:cubicBezTo>
                  <a:pt x="907" y="741"/>
                  <a:pt x="990" y="794"/>
                  <a:pt x="1043" y="824"/>
                </a:cubicBezTo>
                <a:cubicBezTo>
                  <a:pt x="1096" y="854"/>
                  <a:pt x="1137" y="861"/>
                  <a:pt x="1179" y="869"/>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806" name="Line 13"/>
          <p:cNvSpPr>
            <a:spLocks noChangeShapeType="1"/>
          </p:cNvSpPr>
          <p:nvPr/>
        </p:nvSpPr>
        <p:spPr bwMode="auto">
          <a:xfrm flipV="1">
            <a:off x="6011863" y="2636838"/>
            <a:ext cx="3132137" cy="714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807" name="Text Box 14"/>
          <p:cNvSpPr txBox="1">
            <a:spLocks noChangeArrowheads="1"/>
          </p:cNvSpPr>
          <p:nvPr/>
        </p:nvSpPr>
        <p:spPr bwMode="auto">
          <a:xfrm>
            <a:off x="180975" y="692150"/>
            <a:ext cx="8785225" cy="5816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en-GB" altLang="en-US" sz="1800" dirty="0"/>
              <a:t>      1)  No sensitivity                        2) Maybe                             3) Easy separation</a:t>
            </a:r>
          </a:p>
          <a:p>
            <a:pPr eaLnBrk="1" hangingPunct="1">
              <a:spcBef>
                <a:spcPct val="50000"/>
              </a:spcBef>
              <a:buFontTx/>
              <a:buNone/>
            </a:pPr>
            <a:r>
              <a:rPr lang="en-GB" altLang="en-US" sz="1800" dirty="0"/>
              <a:t>      </a:t>
            </a:r>
            <a:r>
              <a:rPr lang="en-GB" altLang="en-US" sz="1800" dirty="0">
                <a:solidFill>
                  <a:srgbClr val="FF0000"/>
                </a:solidFill>
              </a:rPr>
              <a:t>H0</a:t>
            </a:r>
            <a:r>
              <a:rPr lang="en-GB" altLang="en-US" sz="1800" dirty="0"/>
              <a:t>        </a:t>
            </a:r>
            <a:r>
              <a:rPr lang="en-GB" altLang="en-US" sz="1800" dirty="0">
                <a:solidFill>
                  <a:srgbClr val="0066CC"/>
                </a:solidFill>
              </a:rPr>
              <a:t>H1</a:t>
            </a:r>
          </a:p>
          <a:p>
            <a:pPr eaLnBrk="1" hangingPunct="1">
              <a:spcBef>
                <a:spcPct val="50000"/>
              </a:spcBef>
              <a:buFontTx/>
              <a:buNone/>
            </a:pPr>
            <a:endParaRPr lang="en-GB" altLang="en-US" sz="1800" dirty="0"/>
          </a:p>
          <a:p>
            <a:pPr eaLnBrk="1" hangingPunct="1">
              <a:spcBef>
                <a:spcPct val="50000"/>
              </a:spcBef>
              <a:buFontTx/>
              <a:buNone/>
            </a:pPr>
            <a:endParaRPr lang="en-GB" altLang="en-US" sz="1800" dirty="0"/>
          </a:p>
          <a:p>
            <a:pPr eaLnBrk="1" hangingPunct="1">
              <a:spcBef>
                <a:spcPct val="50000"/>
              </a:spcBef>
              <a:buFontTx/>
              <a:buNone/>
            </a:pPr>
            <a:r>
              <a:rPr lang="en-GB" altLang="en-US" sz="1800" dirty="0"/>
              <a:t>   </a:t>
            </a:r>
          </a:p>
          <a:p>
            <a:pPr eaLnBrk="1" hangingPunct="1">
              <a:spcBef>
                <a:spcPct val="50000"/>
              </a:spcBef>
              <a:buFontTx/>
              <a:buNone/>
            </a:pPr>
            <a:r>
              <a:rPr lang="en-GB" altLang="en-US" sz="1800" dirty="0"/>
              <a:t>              t</a:t>
            </a:r>
          </a:p>
          <a:p>
            <a:pPr eaLnBrk="1" hangingPunct="1">
              <a:spcBef>
                <a:spcPct val="50000"/>
              </a:spcBef>
              <a:buFontTx/>
              <a:buNone/>
            </a:pPr>
            <a:r>
              <a:rPr lang="en-GB" altLang="en-US" sz="1800" dirty="0"/>
              <a:t>                                                       </a:t>
            </a:r>
            <a:r>
              <a:rPr lang="el-GR" altLang="en-US" sz="2000" dirty="0">
                <a:solidFill>
                  <a:srgbClr val="0000FF"/>
                </a:solidFill>
                <a:latin typeface="Times New Roman" pitchFamily="18" charset="0"/>
                <a:cs typeface="Times New Roman" pitchFamily="18" charset="0"/>
              </a:rPr>
              <a:t>β</a:t>
            </a:r>
            <a:r>
              <a:rPr lang="en-GB" altLang="en-US" sz="2000" dirty="0">
                <a:solidFill>
                  <a:srgbClr val="0000FF"/>
                </a:solidFill>
                <a:latin typeface="Times New Roman" pitchFamily="18" charset="0"/>
                <a:cs typeface="Times New Roman" pitchFamily="18" charset="0"/>
              </a:rPr>
              <a:t> </a:t>
            </a:r>
            <a:r>
              <a:rPr lang="en-GB" altLang="en-US" sz="2000" dirty="0">
                <a:latin typeface="Times New Roman" pitchFamily="18" charset="0"/>
                <a:cs typeface="Times New Roman" pitchFamily="18" charset="0"/>
              </a:rPr>
              <a:t>      </a:t>
            </a:r>
            <a:r>
              <a:rPr lang="en-GB" altLang="en-US" sz="2000" dirty="0" err="1">
                <a:latin typeface="Times New Roman" pitchFamily="18" charset="0"/>
                <a:cs typeface="Times New Roman" pitchFamily="18" charset="0"/>
              </a:rPr>
              <a:t>t</a:t>
            </a:r>
            <a:r>
              <a:rPr lang="en-GB" altLang="en-US" sz="2000" baseline="-25000" dirty="0" err="1">
                <a:latin typeface="Times New Roman" pitchFamily="18" charset="0"/>
                <a:cs typeface="Times New Roman" pitchFamily="18" charset="0"/>
              </a:rPr>
              <a:t>crit</a:t>
            </a:r>
            <a:r>
              <a:rPr lang="en-GB" altLang="en-US" sz="2000" dirty="0">
                <a:latin typeface="Times New Roman" pitchFamily="18" charset="0"/>
                <a:cs typeface="Times New Roman" pitchFamily="18" charset="0"/>
              </a:rPr>
              <a:t>   </a:t>
            </a:r>
            <a:r>
              <a:rPr lang="el-GR" altLang="en-US" sz="2000" dirty="0">
                <a:solidFill>
                  <a:srgbClr val="FF0000"/>
                </a:solidFill>
                <a:latin typeface="Times New Roman" pitchFamily="18" charset="0"/>
                <a:cs typeface="Times New Roman" pitchFamily="18" charset="0"/>
              </a:rPr>
              <a:t>α</a:t>
            </a:r>
          </a:p>
          <a:p>
            <a:pPr eaLnBrk="1" hangingPunct="1">
              <a:spcBef>
                <a:spcPct val="50000"/>
              </a:spcBef>
              <a:buFontTx/>
              <a:buNone/>
            </a:pPr>
            <a:r>
              <a:rPr lang="en-GB" altLang="en-US" sz="1800" dirty="0">
                <a:latin typeface="Times New Roman" pitchFamily="18" charset="0"/>
                <a:cs typeface="Times New Roman" pitchFamily="18" charset="0"/>
              </a:rPr>
              <a:t>Procedure:    </a:t>
            </a:r>
            <a:r>
              <a:rPr lang="en-GB" altLang="en-US" sz="1800" dirty="0" smtClean="0">
                <a:latin typeface="Times New Roman" pitchFamily="18" charset="0"/>
                <a:cs typeface="Times New Roman" pitchFamily="18" charset="0"/>
              </a:rPr>
              <a:t>Obtain expected distributions for data statistic (e.g. </a:t>
            </a:r>
            <a:r>
              <a:rPr lang="en-GB" altLang="en-US" sz="1800" dirty="0" smtClean="0">
                <a:latin typeface="Script MT Bold" panose="03040602040607080904" pitchFamily="66" charset="0"/>
                <a:ea typeface="Tahoma" panose="020B0604030504040204" pitchFamily="34" charset="0"/>
                <a:cs typeface="Times New Roman" panose="02020603050405020304" pitchFamily="18" charset="0"/>
              </a:rPr>
              <a:t>L</a:t>
            </a:r>
            <a:r>
              <a:rPr lang="en-GB" altLang="en-US" sz="1800" dirty="0" smtClean="0">
                <a:latin typeface="Times New Roman" panose="02020603050405020304" pitchFamily="18" charset="0"/>
                <a:ea typeface="Tahoma" panose="020B0604030504040204" pitchFamily="34" charset="0"/>
                <a:cs typeface="Times New Roman" panose="02020603050405020304" pitchFamily="18" charset="0"/>
              </a:rPr>
              <a:t>-ratio) for H0 and H1</a:t>
            </a:r>
          </a:p>
          <a:p>
            <a:pPr eaLnBrk="1" hangingPunct="1">
              <a:spcBef>
                <a:spcPct val="50000"/>
              </a:spcBef>
              <a:buFontTx/>
              <a:buNone/>
            </a:pPr>
            <a:r>
              <a:rPr lang="en-GB" altLang="en-US" sz="1800" dirty="0">
                <a:latin typeface="Times New Roman" pitchFamily="18" charset="0"/>
                <a:cs typeface="Times New Roman" pitchFamily="18" charset="0"/>
              </a:rPr>
              <a:t> </a:t>
            </a:r>
            <a:r>
              <a:rPr lang="en-GB" altLang="en-US" sz="1800" dirty="0" smtClean="0">
                <a:latin typeface="Times New Roman" pitchFamily="18" charset="0"/>
                <a:cs typeface="Times New Roman" pitchFamily="18" charset="0"/>
              </a:rPr>
              <a:t>                     </a:t>
            </a:r>
            <a:r>
              <a:rPr lang="en-GB" altLang="en-US" sz="1800" dirty="0">
                <a:latin typeface="Times New Roman" pitchFamily="18" charset="0"/>
                <a:cs typeface="Times New Roman" pitchFamily="18" charset="0"/>
              </a:rPr>
              <a:t>Choose  </a:t>
            </a:r>
            <a:r>
              <a:rPr lang="el-GR" altLang="en-US" sz="1800" dirty="0">
                <a:latin typeface="Times New Roman" pitchFamily="18" charset="0"/>
                <a:cs typeface="Times New Roman" pitchFamily="18" charset="0"/>
              </a:rPr>
              <a:t>α</a:t>
            </a:r>
            <a:r>
              <a:rPr lang="en-GB" altLang="en-US" sz="1800" dirty="0">
                <a:latin typeface="Times New Roman" pitchFamily="18" charset="0"/>
                <a:cs typeface="Times New Roman" pitchFamily="18" charset="0"/>
              </a:rPr>
              <a:t> (e.g. 95%, 3</a:t>
            </a:r>
            <a:r>
              <a:rPr lang="el-GR" altLang="en-US" sz="1800" dirty="0">
                <a:latin typeface="Times New Roman" pitchFamily="18" charset="0"/>
                <a:cs typeface="Times New Roman" pitchFamily="18" charset="0"/>
              </a:rPr>
              <a:t>σ</a:t>
            </a:r>
            <a:r>
              <a:rPr lang="en-GB" altLang="en-US" sz="1800" dirty="0">
                <a:latin typeface="Times New Roman" pitchFamily="18" charset="0"/>
                <a:cs typeface="Times New Roman" pitchFamily="18" charset="0"/>
              </a:rPr>
              <a:t>, 5</a:t>
            </a:r>
            <a:r>
              <a:rPr lang="el-GR" altLang="en-US" sz="1800" dirty="0">
                <a:latin typeface="Times New Roman" pitchFamily="18" charset="0"/>
                <a:cs typeface="Times New Roman" pitchFamily="18" charset="0"/>
              </a:rPr>
              <a:t>σ</a:t>
            </a:r>
            <a:r>
              <a:rPr lang="en-GB" altLang="en-US" sz="1800" dirty="0">
                <a:latin typeface="Times New Roman" pitchFamily="18" charset="0"/>
                <a:cs typeface="Times New Roman" pitchFamily="18" charset="0"/>
              </a:rPr>
              <a:t> ?) and CL for </a:t>
            </a:r>
            <a:r>
              <a:rPr lang="en-GB" altLang="en-US" sz="1800" dirty="0" smtClean="0">
                <a:latin typeface="Times New Roman" pitchFamily="18" charset="0"/>
                <a:cs typeface="Times New Roman" pitchFamily="18" charset="0"/>
              </a:rPr>
              <a:t>p</a:t>
            </a:r>
            <a:r>
              <a:rPr lang="en-GB" altLang="en-US" sz="1800" baseline="-25000" dirty="0" smtClean="0">
                <a:latin typeface="Times New Roman" pitchFamily="18" charset="0"/>
                <a:cs typeface="Times New Roman" pitchFamily="18" charset="0"/>
              </a:rPr>
              <a:t>1</a:t>
            </a:r>
            <a:r>
              <a:rPr lang="en-GB" altLang="en-US" sz="1800" dirty="0" smtClean="0">
                <a:latin typeface="Times New Roman" pitchFamily="18" charset="0"/>
                <a:cs typeface="Times New Roman" pitchFamily="18" charset="0"/>
              </a:rPr>
              <a:t>  </a:t>
            </a:r>
            <a:r>
              <a:rPr lang="en-GB" altLang="en-US" sz="1800" dirty="0">
                <a:latin typeface="Times New Roman" pitchFamily="18" charset="0"/>
                <a:cs typeface="Times New Roman" pitchFamily="18" charset="0"/>
              </a:rPr>
              <a:t>(e.g. 95%)  </a:t>
            </a:r>
          </a:p>
          <a:p>
            <a:pPr eaLnBrk="1" hangingPunct="1">
              <a:spcBef>
                <a:spcPct val="50000"/>
              </a:spcBef>
              <a:buFontTx/>
              <a:buNone/>
            </a:pPr>
            <a:r>
              <a:rPr lang="en-GB" altLang="en-US" sz="1800" dirty="0"/>
              <a:t>                    </a:t>
            </a:r>
            <a:r>
              <a:rPr lang="en-GB" altLang="en-US" sz="1800" dirty="0">
                <a:latin typeface="Times New Roman" pitchFamily="18" charset="0"/>
                <a:cs typeface="Times New Roman" pitchFamily="18" charset="0"/>
              </a:rPr>
              <a:t>Given b,</a:t>
            </a:r>
            <a:r>
              <a:rPr lang="en-GB" altLang="en-US" sz="1800" dirty="0"/>
              <a:t> </a:t>
            </a:r>
            <a:r>
              <a:rPr lang="el-GR" altLang="en-US" sz="1800" dirty="0">
                <a:latin typeface="Times New Roman" pitchFamily="18" charset="0"/>
                <a:cs typeface="Times New Roman" pitchFamily="18" charset="0"/>
              </a:rPr>
              <a:t>α</a:t>
            </a:r>
            <a:r>
              <a:rPr lang="en-GB" altLang="en-US" sz="1800" dirty="0">
                <a:latin typeface="Times New Roman" pitchFamily="18" charset="0"/>
                <a:cs typeface="Times New Roman" pitchFamily="18" charset="0"/>
              </a:rPr>
              <a:t> determines </a:t>
            </a:r>
            <a:r>
              <a:rPr lang="en-GB" altLang="en-US" sz="1800" dirty="0" err="1">
                <a:latin typeface="Times New Roman" pitchFamily="18" charset="0"/>
                <a:cs typeface="Times New Roman" pitchFamily="18" charset="0"/>
              </a:rPr>
              <a:t>t</a:t>
            </a:r>
            <a:r>
              <a:rPr lang="en-GB" altLang="en-US" sz="1800" baseline="-25000" dirty="0" err="1">
                <a:latin typeface="Times New Roman" pitchFamily="18" charset="0"/>
                <a:cs typeface="Times New Roman" pitchFamily="18" charset="0"/>
              </a:rPr>
              <a:t>crit</a:t>
            </a:r>
            <a:endParaRPr lang="en-GB" altLang="en-US" sz="1800" baseline="-25000" dirty="0">
              <a:latin typeface="Times New Roman" pitchFamily="18" charset="0"/>
              <a:cs typeface="Times New Roman" pitchFamily="18" charset="0"/>
            </a:endParaRPr>
          </a:p>
          <a:p>
            <a:pPr eaLnBrk="1" hangingPunct="1">
              <a:spcBef>
                <a:spcPct val="50000"/>
              </a:spcBef>
              <a:buFontTx/>
              <a:buNone/>
            </a:pPr>
            <a:r>
              <a:rPr lang="en-GB" altLang="en-US" sz="1800" dirty="0">
                <a:latin typeface="Times New Roman" pitchFamily="18" charset="0"/>
                <a:cs typeface="Times New Roman" pitchFamily="18" charset="0"/>
              </a:rPr>
              <a:t>                      </a:t>
            </a:r>
            <a:r>
              <a:rPr lang="en-GB" altLang="en-US" sz="1800" dirty="0" err="1" smtClean="0">
                <a:latin typeface="Times New Roman" pitchFamily="18" charset="0"/>
                <a:cs typeface="Times New Roman" pitchFamily="18" charset="0"/>
              </a:rPr>
              <a:t>b+s</a:t>
            </a:r>
            <a:r>
              <a:rPr lang="en-GB" altLang="en-US" sz="1800" dirty="0" smtClean="0">
                <a:latin typeface="Times New Roman" pitchFamily="18" charset="0"/>
                <a:cs typeface="Times New Roman" pitchFamily="18" charset="0"/>
              </a:rPr>
              <a:t> </a:t>
            </a:r>
            <a:r>
              <a:rPr lang="en-GB" altLang="en-US" sz="1800" dirty="0">
                <a:latin typeface="Times New Roman" pitchFamily="18" charset="0"/>
                <a:cs typeface="Times New Roman" pitchFamily="18" charset="0"/>
              </a:rPr>
              <a:t>defines  </a:t>
            </a:r>
            <a:r>
              <a:rPr lang="el-GR" altLang="en-US" sz="1800" dirty="0">
                <a:latin typeface="Times New Roman" pitchFamily="18" charset="0"/>
                <a:cs typeface="Times New Roman" pitchFamily="18" charset="0"/>
              </a:rPr>
              <a:t>β</a:t>
            </a:r>
            <a:r>
              <a:rPr lang="en-GB" altLang="en-US" sz="1800" dirty="0">
                <a:latin typeface="Times New Roman" pitchFamily="18" charset="0"/>
                <a:cs typeface="Times New Roman" pitchFamily="18" charset="0"/>
              </a:rPr>
              <a:t>.    For s </a:t>
            </a:r>
            <a:r>
              <a:rPr lang="en-US" altLang="en-US" sz="1800" dirty="0">
                <a:latin typeface="Times New Roman" pitchFamily="18" charset="0"/>
                <a:cs typeface="Times New Roman" pitchFamily="18" charset="0"/>
              </a:rPr>
              <a:t>&gt; </a:t>
            </a:r>
            <a:r>
              <a:rPr lang="en-US" altLang="en-US" sz="1800" dirty="0" err="1">
                <a:latin typeface="Times New Roman" pitchFamily="18" charset="0"/>
                <a:cs typeface="Times New Roman" pitchFamily="18" charset="0"/>
              </a:rPr>
              <a:t>s</a:t>
            </a:r>
            <a:r>
              <a:rPr lang="en-US" altLang="en-US" sz="1800" baseline="-25000" dirty="0" err="1">
                <a:latin typeface="Times New Roman" pitchFamily="18" charset="0"/>
                <a:cs typeface="Times New Roman" pitchFamily="18" charset="0"/>
              </a:rPr>
              <a:t>min</a:t>
            </a:r>
            <a:r>
              <a:rPr lang="en-US" altLang="en-US" sz="1800" dirty="0">
                <a:latin typeface="Times New Roman" pitchFamily="18" charset="0"/>
                <a:cs typeface="Times New Roman" pitchFamily="18" charset="0"/>
              </a:rPr>
              <a:t>, separation of curves </a:t>
            </a:r>
            <a:r>
              <a:rPr lang="en-US" altLang="en-US" sz="1800" dirty="0">
                <a:latin typeface="Times New Roman" pitchFamily="18" charset="0"/>
                <a:cs typeface="Times New Roman" pitchFamily="18" charset="0"/>
                <a:sym typeface="Wingdings" pitchFamily="2" charset="2"/>
              </a:rPr>
              <a:t> discovery or </a:t>
            </a:r>
            <a:r>
              <a:rPr lang="en-US" altLang="en-US" sz="1800" dirty="0" err="1">
                <a:latin typeface="Times New Roman" pitchFamily="18" charset="0"/>
                <a:cs typeface="Times New Roman" pitchFamily="18" charset="0"/>
                <a:sym typeface="Wingdings" pitchFamily="2" charset="2"/>
              </a:rPr>
              <a:t>excln</a:t>
            </a:r>
            <a:endParaRPr lang="en-US" altLang="en-US" sz="1800" dirty="0">
              <a:latin typeface="Times New Roman" pitchFamily="18" charset="0"/>
              <a:cs typeface="Times New Roman" pitchFamily="18" charset="0"/>
              <a:sym typeface="Wingdings" pitchFamily="2" charset="2"/>
            </a:endParaRPr>
          </a:p>
          <a:p>
            <a:pPr eaLnBrk="1" hangingPunct="1">
              <a:spcBef>
                <a:spcPct val="50000"/>
              </a:spcBef>
              <a:buFontTx/>
              <a:buNone/>
            </a:pPr>
            <a:r>
              <a:rPr lang="en-US" altLang="en-US" sz="1800" dirty="0">
                <a:latin typeface="Times New Roman" pitchFamily="18" charset="0"/>
                <a:cs typeface="Times New Roman" pitchFamily="18" charset="0"/>
                <a:sym typeface="Wingdings" pitchFamily="2" charset="2"/>
              </a:rPr>
              <a:t>                      </a:t>
            </a:r>
            <a:r>
              <a:rPr lang="en-US" altLang="en-US" sz="1800" dirty="0">
                <a:solidFill>
                  <a:srgbClr val="008000"/>
                </a:solidFill>
                <a:latin typeface="Times New Roman" pitchFamily="18" charset="0"/>
                <a:cs typeface="Times New Roman" pitchFamily="18" charset="0"/>
                <a:sym typeface="Wingdings" pitchFamily="2" charset="2"/>
              </a:rPr>
              <a:t>1-</a:t>
            </a:r>
            <a:r>
              <a:rPr lang="el-GR" altLang="en-US" sz="1800" dirty="0">
                <a:solidFill>
                  <a:srgbClr val="008000"/>
                </a:solidFill>
                <a:latin typeface="Times New Roman" pitchFamily="18" charset="0"/>
                <a:cs typeface="Times New Roman" pitchFamily="18" charset="0"/>
                <a:sym typeface="Wingdings" pitchFamily="2" charset="2"/>
              </a:rPr>
              <a:t>β</a:t>
            </a:r>
            <a:r>
              <a:rPr lang="en-GB" altLang="en-US" sz="1800" dirty="0">
                <a:solidFill>
                  <a:srgbClr val="008000"/>
                </a:solidFill>
                <a:latin typeface="Times New Roman" pitchFamily="18" charset="0"/>
                <a:cs typeface="Times New Roman" pitchFamily="18" charset="0"/>
                <a:sym typeface="Wingdings" pitchFamily="2" charset="2"/>
              </a:rPr>
              <a:t> = Power of </a:t>
            </a:r>
            <a:r>
              <a:rPr lang="en-GB" altLang="en-US" sz="1800" dirty="0" smtClean="0">
                <a:solidFill>
                  <a:srgbClr val="008000"/>
                </a:solidFill>
                <a:latin typeface="Times New Roman" pitchFamily="18" charset="0"/>
                <a:cs typeface="Times New Roman" pitchFamily="18" charset="0"/>
                <a:sym typeface="Wingdings" pitchFamily="2" charset="2"/>
              </a:rPr>
              <a:t>test</a:t>
            </a:r>
            <a:endParaRPr lang="en-US" altLang="en-US" sz="1800" dirty="0">
              <a:solidFill>
                <a:srgbClr val="008000"/>
              </a:solidFill>
              <a:latin typeface="Times New Roman" pitchFamily="18" charset="0"/>
              <a:cs typeface="Times New Roman" pitchFamily="18" charset="0"/>
              <a:sym typeface="Wingdings" pitchFamily="2" charset="2"/>
            </a:endParaRPr>
          </a:p>
          <a:p>
            <a:pPr eaLnBrk="1" hangingPunct="1">
              <a:spcBef>
                <a:spcPct val="50000"/>
              </a:spcBef>
              <a:buFontTx/>
              <a:buNone/>
            </a:pPr>
            <a:r>
              <a:rPr lang="en-US" altLang="en-US" sz="1800" dirty="0">
                <a:latin typeface="Times New Roman" pitchFamily="18" charset="0"/>
                <a:cs typeface="Times New Roman" pitchFamily="18" charset="0"/>
                <a:sym typeface="Wingdings" pitchFamily="2" charset="2"/>
              </a:rPr>
              <a:t>Now data:      If </a:t>
            </a:r>
            <a:r>
              <a:rPr lang="en-US" altLang="en-US" sz="1800" dirty="0" err="1">
                <a:latin typeface="Times New Roman" pitchFamily="18" charset="0"/>
                <a:cs typeface="Times New Roman" pitchFamily="18" charset="0"/>
                <a:sym typeface="Wingdings" pitchFamily="2" charset="2"/>
              </a:rPr>
              <a:t>t</a:t>
            </a:r>
            <a:r>
              <a:rPr lang="en-US" altLang="en-US" sz="1800" baseline="-25000" dirty="0" err="1">
                <a:latin typeface="Times New Roman" pitchFamily="18" charset="0"/>
                <a:cs typeface="Times New Roman" pitchFamily="18" charset="0"/>
                <a:sym typeface="Wingdings" pitchFamily="2" charset="2"/>
              </a:rPr>
              <a:t>obs</a:t>
            </a:r>
            <a:r>
              <a:rPr lang="en-US" altLang="en-US" sz="1800" dirty="0">
                <a:latin typeface="Times New Roman" pitchFamily="18" charset="0"/>
                <a:cs typeface="Times New Roman" pitchFamily="18" charset="0"/>
                <a:sym typeface="Wingdings" pitchFamily="2" charset="2"/>
              </a:rPr>
              <a:t> ≥ </a:t>
            </a:r>
            <a:r>
              <a:rPr lang="en-US" altLang="en-US" sz="1800" dirty="0" err="1">
                <a:latin typeface="Times New Roman" pitchFamily="18" charset="0"/>
                <a:cs typeface="Times New Roman" pitchFamily="18" charset="0"/>
                <a:sym typeface="Wingdings" pitchFamily="2" charset="2"/>
              </a:rPr>
              <a:t>t</a:t>
            </a:r>
            <a:r>
              <a:rPr lang="en-US" altLang="en-US" sz="1800" baseline="-25000" dirty="0" err="1">
                <a:latin typeface="Times New Roman" pitchFamily="18" charset="0"/>
                <a:cs typeface="Times New Roman" pitchFamily="18" charset="0"/>
                <a:sym typeface="Wingdings" pitchFamily="2" charset="2"/>
              </a:rPr>
              <a:t>crit</a:t>
            </a:r>
            <a:r>
              <a:rPr lang="en-US" altLang="en-US" sz="1800" baseline="-25000" dirty="0">
                <a:latin typeface="Times New Roman" pitchFamily="18" charset="0"/>
                <a:cs typeface="Times New Roman" pitchFamily="18" charset="0"/>
                <a:sym typeface="Wingdings" pitchFamily="2" charset="2"/>
              </a:rPr>
              <a:t>   </a:t>
            </a:r>
            <a:r>
              <a:rPr lang="en-US" altLang="en-US" sz="1800" dirty="0">
                <a:latin typeface="Times New Roman" pitchFamily="18" charset="0"/>
                <a:cs typeface="Times New Roman" pitchFamily="18" charset="0"/>
                <a:sym typeface="Wingdings" pitchFamily="2" charset="2"/>
              </a:rPr>
              <a:t>(i.e. p</a:t>
            </a:r>
            <a:r>
              <a:rPr lang="en-US" altLang="en-US" sz="1800" baseline="-25000" dirty="0">
                <a:latin typeface="Times New Roman" pitchFamily="18" charset="0"/>
                <a:cs typeface="Times New Roman" pitchFamily="18" charset="0"/>
                <a:sym typeface="Wingdings" pitchFamily="2" charset="2"/>
              </a:rPr>
              <a:t>0</a:t>
            </a:r>
            <a:r>
              <a:rPr lang="en-US" altLang="en-US" sz="1800" dirty="0">
                <a:latin typeface="Times New Roman" pitchFamily="18" charset="0"/>
                <a:cs typeface="Times New Roman" pitchFamily="18" charset="0"/>
                <a:sym typeface="Wingdings" pitchFamily="2" charset="2"/>
              </a:rPr>
              <a:t> ≤ </a:t>
            </a:r>
            <a:r>
              <a:rPr lang="el-GR" altLang="en-US" sz="1800" dirty="0">
                <a:latin typeface="Times New Roman" pitchFamily="18" charset="0"/>
                <a:cs typeface="Times New Roman" pitchFamily="18" charset="0"/>
                <a:sym typeface="Wingdings" pitchFamily="2" charset="2"/>
              </a:rPr>
              <a:t>α</a:t>
            </a:r>
            <a:r>
              <a:rPr lang="en-GB" altLang="en-US" sz="1800" dirty="0">
                <a:latin typeface="Times New Roman" pitchFamily="18" charset="0"/>
                <a:cs typeface="Times New Roman" pitchFamily="18" charset="0"/>
                <a:sym typeface="Wingdings" pitchFamily="2" charset="2"/>
              </a:rPr>
              <a:t>)</a:t>
            </a:r>
            <a:r>
              <a:rPr lang="en-US" altLang="en-US" sz="1800" dirty="0">
                <a:latin typeface="Times New Roman" pitchFamily="18" charset="0"/>
                <a:cs typeface="Times New Roman" pitchFamily="18" charset="0"/>
                <a:sym typeface="Wingdings" pitchFamily="2" charset="2"/>
              </a:rPr>
              <a:t>, </a:t>
            </a:r>
            <a:r>
              <a:rPr lang="en-US" altLang="en-US" sz="1800" dirty="0">
                <a:solidFill>
                  <a:srgbClr val="000099"/>
                </a:solidFill>
                <a:latin typeface="Times New Roman" pitchFamily="18" charset="0"/>
                <a:cs typeface="Times New Roman" pitchFamily="18" charset="0"/>
                <a:sym typeface="Wingdings" pitchFamily="2" charset="2"/>
              </a:rPr>
              <a:t>discovery at level </a:t>
            </a:r>
            <a:r>
              <a:rPr lang="el-GR" altLang="en-US" sz="1800" dirty="0">
                <a:solidFill>
                  <a:srgbClr val="000099"/>
                </a:solidFill>
                <a:latin typeface="Times New Roman" pitchFamily="18" charset="0"/>
                <a:cs typeface="Times New Roman" pitchFamily="18" charset="0"/>
                <a:sym typeface="Wingdings" pitchFamily="2" charset="2"/>
              </a:rPr>
              <a:t>α</a:t>
            </a:r>
            <a:endParaRPr lang="en-GB" altLang="en-US" sz="1800" dirty="0">
              <a:solidFill>
                <a:srgbClr val="000099"/>
              </a:solidFill>
              <a:latin typeface="Times New Roman" pitchFamily="18" charset="0"/>
              <a:cs typeface="Times New Roman" pitchFamily="18" charset="0"/>
              <a:sym typeface="Wingdings" pitchFamily="2" charset="2"/>
            </a:endParaRPr>
          </a:p>
          <a:p>
            <a:pPr eaLnBrk="1" hangingPunct="1">
              <a:spcBef>
                <a:spcPct val="50000"/>
              </a:spcBef>
              <a:buFontTx/>
              <a:buNone/>
            </a:pPr>
            <a:r>
              <a:rPr lang="en-GB" altLang="en-US" sz="1800" dirty="0">
                <a:latin typeface="Times New Roman" pitchFamily="18" charset="0"/>
                <a:cs typeface="Times New Roman" pitchFamily="18" charset="0"/>
                <a:sym typeface="Wingdings" pitchFamily="2" charset="2"/>
              </a:rPr>
              <a:t>                      If </a:t>
            </a:r>
            <a:r>
              <a:rPr lang="en-GB" altLang="en-US" sz="1800" dirty="0" err="1">
                <a:latin typeface="Times New Roman" pitchFamily="18" charset="0"/>
                <a:cs typeface="Times New Roman" pitchFamily="18" charset="0"/>
                <a:sym typeface="Wingdings" pitchFamily="2" charset="2"/>
              </a:rPr>
              <a:t>t</a:t>
            </a:r>
            <a:r>
              <a:rPr lang="en-GB" altLang="en-US" sz="1800" baseline="-25000" dirty="0" err="1">
                <a:latin typeface="Times New Roman" pitchFamily="18" charset="0"/>
                <a:cs typeface="Times New Roman" pitchFamily="18" charset="0"/>
                <a:sym typeface="Wingdings" pitchFamily="2" charset="2"/>
              </a:rPr>
              <a:t>obs</a:t>
            </a:r>
            <a:r>
              <a:rPr lang="en-GB" altLang="en-US" sz="1800" dirty="0">
                <a:latin typeface="Times New Roman" pitchFamily="18" charset="0"/>
                <a:cs typeface="Times New Roman" pitchFamily="18" charset="0"/>
                <a:sym typeface="Wingdings" pitchFamily="2" charset="2"/>
              </a:rPr>
              <a:t> </a:t>
            </a:r>
            <a:r>
              <a:rPr lang="en-US" altLang="en-US" sz="1800" dirty="0">
                <a:latin typeface="Times New Roman" pitchFamily="18" charset="0"/>
                <a:cs typeface="Times New Roman" pitchFamily="18" charset="0"/>
                <a:sym typeface="Wingdings" pitchFamily="2" charset="2"/>
              </a:rPr>
              <a:t>&lt; </a:t>
            </a:r>
            <a:r>
              <a:rPr lang="en-US" altLang="en-US" sz="1800" dirty="0" err="1">
                <a:latin typeface="Times New Roman" pitchFamily="18" charset="0"/>
                <a:cs typeface="Times New Roman" pitchFamily="18" charset="0"/>
                <a:sym typeface="Wingdings" pitchFamily="2" charset="2"/>
              </a:rPr>
              <a:t>t</a:t>
            </a:r>
            <a:r>
              <a:rPr lang="en-US" altLang="en-US" sz="1800" baseline="-25000" dirty="0" err="1">
                <a:latin typeface="Times New Roman" pitchFamily="18" charset="0"/>
                <a:cs typeface="Times New Roman" pitchFamily="18" charset="0"/>
                <a:sym typeface="Wingdings" pitchFamily="2" charset="2"/>
              </a:rPr>
              <a:t>crit</a:t>
            </a:r>
            <a:r>
              <a:rPr lang="en-US" altLang="en-US" sz="1800" dirty="0">
                <a:latin typeface="Times New Roman" pitchFamily="18" charset="0"/>
                <a:cs typeface="Times New Roman" pitchFamily="18" charset="0"/>
                <a:sym typeface="Wingdings" pitchFamily="2" charset="2"/>
              </a:rPr>
              <a:t>, no discovery.       If p</a:t>
            </a:r>
            <a:r>
              <a:rPr lang="en-GB" altLang="en-US" sz="1800" baseline="-25000" dirty="0">
                <a:latin typeface="Times New Roman" pitchFamily="18" charset="0"/>
                <a:cs typeface="Times New Roman" pitchFamily="18" charset="0"/>
                <a:sym typeface="Wingdings" pitchFamily="2" charset="2"/>
              </a:rPr>
              <a:t>1 </a:t>
            </a:r>
            <a:r>
              <a:rPr lang="en-US" altLang="en-US" sz="1800" dirty="0">
                <a:latin typeface="Times New Roman" pitchFamily="18" charset="0"/>
                <a:cs typeface="Times New Roman" pitchFamily="18" charset="0"/>
                <a:sym typeface="Wingdings" pitchFamily="2" charset="2"/>
              </a:rPr>
              <a:t>&lt;  1– CL, </a:t>
            </a:r>
            <a:r>
              <a:rPr lang="en-US" altLang="en-US" sz="1800" dirty="0">
                <a:solidFill>
                  <a:srgbClr val="000099"/>
                </a:solidFill>
                <a:latin typeface="Times New Roman" pitchFamily="18" charset="0"/>
                <a:cs typeface="Times New Roman" pitchFamily="18" charset="0"/>
                <a:sym typeface="Wingdings" pitchFamily="2" charset="2"/>
              </a:rPr>
              <a:t>exclude H1</a:t>
            </a:r>
            <a:endParaRPr lang="en-GB" altLang="en-US" sz="1800" dirty="0">
              <a:solidFill>
                <a:srgbClr val="000099"/>
              </a:solidFill>
              <a:latin typeface="Times New Roman" pitchFamily="18" charset="0"/>
              <a:cs typeface="Times New Roman" pitchFamily="18" charset="0"/>
              <a:sym typeface="Wingdings" pitchFamily="2" charset="2"/>
            </a:endParaRPr>
          </a:p>
        </p:txBody>
      </p:sp>
      <p:sp>
        <p:nvSpPr>
          <p:cNvPr id="33808" name="Line 15"/>
          <p:cNvSpPr>
            <a:spLocks noChangeShapeType="1"/>
          </p:cNvSpPr>
          <p:nvPr/>
        </p:nvSpPr>
        <p:spPr bwMode="auto">
          <a:xfrm flipV="1">
            <a:off x="4500563" y="2781300"/>
            <a:ext cx="0" cy="360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809" name="Line 16"/>
          <p:cNvSpPr>
            <a:spLocks noChangeShapeType="1"/>
          </p:cNvSpPr>
          <p:nvPr/>
        </p:nvSpPr>
        <p:spPr bwMode="auto">
          <a:xfrm flipV="1">
            <a:off x="4500563" y="2060575"/>
            <a:ext cx="0" cy="719138"/>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810" name="Line 17"/>
          <p:cNvSpPr>
            <a:spLocks noChangeShapeType="1"/>
          </p:cNvSpPr>
          <p:nvPr/>
        </p:nvSpPr>
        <p:spPr bwMode="auto">
          <a:xfrm flipH="1" flipV="1">
            <a:off x="4573588" y="2632075"/>
            <a:ext cx="287337" cy="6477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811" name="Line 18"/>
          <p:cNvSpPr>
            <a:spLocks noChangeShapeType="1"/>
          </p:cNvSpPr>
          <p:nvPr/>
        </p:nvSpPr>
        <p:spPr bwMode="auto">
          <a:xfrm flipV="1">
            <a:off x="3924300" y="2565400"/>
            <a:ext cx="501650" cy="64770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812" name="Line 19"/>
          <p:cNvSpPr>
            <a:spLocks noChangeShapeType="1"/>
          </p:cNvSpPr>
          <p:nvPr/>
        </p:nvSpPr>
        <p:spPr bwMode="auto">
          <a:xfrm>
            <a:off x="6011863" y="981075"/>
            <a:ext cx="0" cy="16557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813" name="TextBox 1"/>
          <p:cNvSpPr txBox="1">
            <a:spLocks noChangeArrowheads="1"/>
          </p:cNvSpPr>
          <p:nvPr/>
        </p:nvSpPr>
        <p:spPr bwMode="auto">
          <a:xfrm>
            <a:off x="539750" y="139700"/>
            <a:ext cx="78501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n-GB" altLang="en-US" sz="2800">
                <a:solidFill>
                  <a:srgbClr val="00B050"/>
                </a:solidFill>
              </a:rPr>
              <a:t>Procedure for choosing between 2 hypotheses</a:t>
            </a:r>
          </a:p>
        </p:txBody>
      </p:sp>
    </p:spTree>
    <p:extLst>
      <p:ext uri="{BB962C8B-B14F-4D97-AF65-F5344CB8AC3E}">
        <p14:creationId xmlns:p14="http://schemas.microsoft.com/office/powerpoint/2010/main" val="24354682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4"/>
          <p:cNvSpPr>
            <a:spLocks noGrp="1"/>
          </p:cNvSpPr>
          <p:nvPr>
            <p:ph type="sldNum" sz="quarter" idx="12"/>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47DDED6-79F3-451B-89F5-8A38C4A36FD3}" type="slidenum">
              <a:rPr lang="en-GB" altLang="en-US" smtClean="0">
                <a:solidFill>
                  <a:prstClr val="black"/>
                </a:solidFill>
              </a:rPr>
              <a:pPr eaLnBrk="1" hangingPunct="1"/>
              <a:t>39</a:t>
            </a:fld>
            <a:endParaRPr lang="en-GB" altLang="en-US" smtClean="0">
              <a:solidFill>
                <a:prstClr val="black"/>
              </a:solidFill>
            </a:endParaRPr>
          </a:p>
        </p:txBody>
      </p:sp>
      <p:sp>
        <p:nvSpPr>
          <p:cNvPr id="23555" name="Rectangle 2"/>
          <p:cNvSpPr>
            <a:spLocks noGrp="1" noChangeArrowheads="1"/>
          </p:cNvSpPr>
          <p:nvPr>
            <p:ph type="title"/>
          </p:nvPr>
        </p:nvSpPr>
        <p:spPr>
          <a:xfrm>
            <a:off x="2514600" y="152400"/>
            <a:ext cx="3124200" cy="762000"/>
          </a:xfrm>
          <a:solidFill>
            <a:srgbClr val="CCCCFF"/>
          </a:solidFill>
        </p:spPr>
        <p:txBody>
          <a:bodyPr/>
          <a:lstStyle/>
          <a:p>
            <a:pPr eaLnBrk="1" hangingPunct="1"/>
            <a:r>
              <a:rPr lang="en-GB" altLang="en-US" sz="2400" smtClean="0"/>
              <a:t>Significance</a:t>
            </a:r>
          </a:p>
        </p:txBody>
      </p:sp>
      <p:sp>
        <p:nvSpPr>
          <p:cNvPr id="23556" name="Text Box 3"/>
          <p:cNvSpPr txBox="1">
            <a:spLocks noChangeArrowheads="1"/>
          </p:cNvSpPr>
          <p:nvPr/>
        </p:nvSpPr>
        <p:spPr bwMode="auto">
          <a:xfrm>
            <a:off x="304800" y="1219200"/>
            <a:ext cx="8534400" cy="5447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GB" altLang="en-US" sz="2400" dirty="0" smtClean="0">
                <a:solidFill>
                  <a:srgbClr val="00B050"/>
                </a:solidFill>
              </a:rPr>
              <a:t>(Number of </a:t>
            </a:r>
            <a:r>
              <a:rPr lang="el-GR" altLang="en-US" sz="2400" dirty="0" smtClean="0">
                <a:solidFill>
                  <a:srgbClr val="00B050"/>
                </a:solidFill>
              </a:rPr>
              <a:t>σ</a:t>
            </a:r>
            <a:r>
              <a:rPr lang="en-GB" altLang="en-US" sz="2400" dirty="0" smtClean="0">
                <a:solidFill>
                  <a:srgbClr val="00B050"/>
                </a:solidFill>
              </a:rPr>
              <a:t> = p-value converted to Gaussian one-sided tail)</a:t>
            </a:r>
          </a:p>
          <a:p>
            <a:pPr eaLnBrk="1" hangingPunct="1">
              <a:spcBef>
                <a:spcPct val="50000"/>
              </a:spcBef>
            </a:pPr>
            <a:r>
              <a:rPr lang="en-GB" altLang="en-US" sz="2400" dirty="0" smtClean="0">
                <a:solidFill>
                  <a:prstClr val="black"/>
                </a:solidFill>
              </a:rPr>
              <a:t>                       </a:t>
            </a:r>
            <a:r>
              <a:rPr lang="en-GB" altLang="en-US" sz="2400" dirty="0">
                <a:solidFill>
                  <a:prstClr val="black"/>
                </a:solidFill>
              </a:rPr>
              <a:t>Significance =  S/</a:t>
            </a:r>
            <a:r>
              <a:rPr lang="en-GB" altLang="en-US" sz="2400" dirty="0">
                <a:solidFill>
                  <a:prstClr val="black"/>
                </a:solidFill>
                <a:sym typeface="Symbol" pitchFamily="18" charset="2"/>
              </a:rPr>
              <a:t></a:t>
            </a:r>
            <a:r>
              <a:rPr lang="en-GB" altLang="en-US" sz="2400" dirty="0" smtClean="0">
                <a:solidFill>
                  <a:prstClr val="black"/>
                </a:solidFill>
                <a:sym typeface="Symbol" pitchFamily="18" charset="2"/>
              </a:rPr>
              <a:t>B      or similar</a:t>
            </a:r>
            <a:r>
              <a:rPr lang="en-GB" altLang="en-US" sz="2400" dirty="0" smtClean="0">
                <a:solidFill>
                  <a:prstClr val="black"/>
                </a:solidFill>
              </a:rPr>
              <a:t> </a:t>
            </a:r>
            <a:r>
              <a:rPr lang="en-GB" altLang="en-US" sz="2400" dirty="0">
                <a:solidFill>
                  <a:prstClr val="black"/>
                </a:solidFill>
              </a:rPr>
              <a:t>?</a:t>
            </a:r>
          </a:p>
          <a:p>
            <a:pPr eaLnBrk="1" hangingPunct="1">
              <a:spcBef>
                <a:spcPct val="50000"/>
              </a:spcBef>
            </a:pPr>
            <a:r>
              <a:rPr lang="en-GB" altLang="en-US" sz="2400" dirty="0">
                <a:solidFill>
                  <a:srgbClr val="FF0000"/>
                </a:solidFill>
              </a:rPr>
              <a:t>Potential Problems:</a:t>
            </a:r>
            <a:r>
              <a:rPr lang="en-GB" altLang="en-US" sz="2400" dirty="0">
                <a:solidFill>
                  <a:prstClr val="black"/>
                </a:solidFill>
              </a:rPr>
              <a:t>	</a:t>
            </a:r>
          </a:p>
          <a:p>
            <a:pPr eaLnBrk="1" hangingPunct="1">
              <a:spcBef>
                <a:spcPct val="50000"/>
              </a:spcBef>
              <a:buFontTx/>
              <a:buChar char="•"/>
            </a:pPr>
            <a:r>
              <a:rPr lang="en-GB" altLang="en-US" sz="2400" dirty="0">
                <a:solidFill>
                  <a:prstClr val="black"/>
                </a:solidFill>
              </a:rPr>
              <a:t>Uncertainty in B</a:t>
            </a:r>
          </a:p>
          <a:p>
            <a:pPr eaLnBrk="1" hangingPunct="1">
              <a:spcBef>
                <a:spcPct val="50000"/>
              </a:spcBef>
              <a:buFontTx/>
              <a:buChar char="•"/>
            </a:pPr>
            <a:r>
              <a:rPr lang="en-GB" altLang="en-US" sz="2400" dirty="0">
                <a:solidFill>
                  <a:prstClr val="black"/>
                </a:solidFill>
              </a:rPr>
              <a:t>Non-Gaussian behaviour of Poisson, especially in tail</a:t>
            </a:r>
          </a:p>
          <a:p>
            <a:pPr eaLnBrk="1" hangingPunct="1">
              <a:spcBef>
                <a:spcPct val="50000"/>
              </a:spcBef>
              <a:buFontTx/>
              <a:buChar char="•"/>
            </a:pPr>
            <a:r>
              <a:rPr lang="en-GB" altLang="en-US" sz="2400" dirty="0">
                <a:solidFill>
                  <a:prstClr val="black"/>
                </a:solidFill>
              </a:rPr>
              <a:t>Number of bins in histogram, no. of other histograms [LEE]</a:t>
            </a:r>
          </a:p>
          <a:p>
            <a:pPr eaLnBrk="1" hangingPunct="1">
              <a:spcBef>
                <a:spcPct val="50000"/>
              </a:spcBef>
              <a:buFontTx/>
              <a:buChar char="•"/>
            </a:pPr>
            <a:r>
              <a:rPr lang="en-GB" altLang="en-US" sz="2400" dirty="0">
                <a:solidFill>
                  <a:prstClr val="black"/>
                </a:solidFill>
              </a:rPr>
              <a:t>Choice of </a:t>
            </a:r>
            <a:r>
              <a:rPr lang="en-GB" altLang="en-US" sz="2400" dirty="0" smtClean="0">
                <a:solidFill>
                  <a:prstClr val="black"/>
                </a:solidFill>
              </a:rPr>
              <a:t>cuts, bins             </a:t>
            </a:r>
            <a:r>
              <a:rPr lang="en-GB" altLang="en-US" sz="2400" dirty="0">
                <a:solidFill>
                  <a:prstClr val="black"/>
                </a:solidFill>
              </a:rPr>
              <a:t>(Blind analyses</a:t>
            </a:r>
            <a:r>
              <a:rPr lang="en-GB" altLang="en-US" sz="2400" dirty="0" smtClean="0">
                <a:solidFill>
                  <a:prstClr val="black"/>
                </a:solidFill>
              </a:rPr>
              <a:t>)</a:t>
            </a:r>
            <a:endParaRPr lang="en-GB" altLang="en-US" sz="2400" dirty="0">
              <a:solidFill>
                <a:prstClr val="black"/>
              </a:solidFill>
            </a:endParaRPr>
          </a:p>
          <a:p>
            <a:pPr eaLnBrk="1" hangingPunct="1">
              <a:spcBef>
                <a:spcPct val="50000"/>
              </a:spcBef>
            </a:pPr>
            <a:endParaRPr lang="en-GB" altLang="en-US" sz="2400" dirty="0" smtClean="0">
              <a:solidFill>
                <a:srgbClr val="FF0000"/>
              </a:solidFill>
            </a:endParaRPr>
          </a:p>
          <a:p>
            <a:pPr eaLnBrk="1" hangingPunct="1">
              <a:spcBef>
                <a:spcPct val="50000"/>
              </a:spcBef>
            </a:pPr>
            <a:r>
              <a:rPr lang="en-GB" altLang="en-US" sz="2400" dirty="0" smtClean="0">
                <a:solidFill>
                  <a:srgbClr val="FF0000"/>
                </a:solidFill>
              </a:rPr>
              <a:t>For </a:t>
            </a:r>
            <a:r>
              <a:rPr lang="en-GB" altLang="en-US" sz="2400" dirty="0">
                <a:solidFill>
                  <a:srgbClr val="FF0000"/>
                </a:solidFill>
              </a:rPr>
              <a:t>future experiments:</a:t>
            </a:r>
          </a:p>
          <a:p>
            <a:pPr eaLnBrk="1" hangingPunct="1">
              <a:spcBef>
                <a:spcPct val="50000"/>
              </a:spcBef>
              <a:buFontTx/>
              <a:buChar char="•"/>
            </a:pPr>
            <a:r>
              <a:rPr lang="en-GB" altLang="en-US" sz="2400" dirty="0">
                <a:solidFill>
                  <a:prstClr val="black"/>
                </a:solidFill>
              </a:rPr>
              <a:t> Optimising:   Could give S =0.1, B = 10</a:t>
            </a:r>
            <a:r>
              <a:rPr lang="en-GB" altLang="en-US" sz="2400" baseline="30000" dirty="0">
                <a:solidFill>
                  <a:prstClr val="black"/>
                </a:solidFill>
              </a:rPr>
              <a:t>-4</a:t>
            </a:r>
            <a:r>
              <a:rPr lang="en-GB" altLang="en-US" sz="2400" dirty="0">
                <a:solidFill>
                  <a:prstClr val="black"/>
                </a:solidFill>
              </a:rPr>
              <a:t>,   S/</a:t>
            </a:r>
            <a:r>
              <a:rPr lang="en-GB" altLang="en-US" sz="2400" dirty="0">
                <a:solidFill>
                  <a:prstClr val="black"/>
                </a:solidFill>
                <a:sym typeface="Symbol" pitchFamily="18" charset="2"/>
              </a:rPr>
              <a:t>B</a:t>
            </a:r>
            <a:r>
              <a:rPr lang="en-GB" altLang="en-US" sz="2400" dirty="0">
                <a:solidFill>
                  <a:prstClr val="black"/>
                </a:solidFill>
              </a:rPr>
              <a:t> =10</a:t>
            </a:r>
            <a:r>
              <a:rPr lang="en-GB" altLang="en-US" sz="2400" baseline="30000" dirty="0">
                <a:solidFill>
                  <a:prstClr val="black"/>
                </a:solidFill>
              </a:rPr>
              <a:t>               </a:t>
            </a:r>
            <a:r>
              <a:rPr lang="en-GB" altLang="en-US" sz="2400" dirty="0">
                <a:solidFill>
                  <a:prstClr val="black"/>
                </a:solidFill>
              </a:rPr>
              <a:t> </a:t>
            </a:r>
          </a:p>
        </p:txBody>
      </p:sp>
    </p:spTree>
    <p:extLst>
      <p:ext uri="{BB962C8B-B14F-4D97-AF65-F5344CB8AC3E}">
        <p14:creationId xmlns:p14="http://schemas.microsoft.com/office/powerpoint/2010/main" val="13403995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GB" dirty="0" smtClean="0"/>
              <a:t>Likelihoods</a:t>
            </a:r>
            <a:endParaRPr lang="en-GB" dirty="0"/>
          </a:p>
        </p:txBody>
      </p:sp>
      <p:sp>
        <p:nvSpPr>
          <p:cNvPr id="3" name="Content Placeholder 2"/>
          <p:cNvSpPr>
            <a:spLocks noGrp="1"/>
          </p:cNvSpPr>
          <p:nvPr>
            <p:ph idx="1"/>
          </p:nvPr>
        </p:nvSpPr>
        <p:spPr>
          <a:xfrm>
            <a:off x="457200" y="1295400"/>
            <a:ext cx="8534400" cy="5029200"/>
          </a:xfrm>
        </p:spPr>
        <p:txBody>
          <a:bodyPr>
            <a:normAutofit fontScale="92500" lnSpcReduction="20000"/>
          </a:bodyPr>
          <a:lstStyle/>
          <a:p>
            <a:pPr marL="0" indent="0">
              <a:buNone/>
            </a:pPr>
            <a:r>
              <a:rPr lang="en-GB" sz="2800" dirty="0" smtClean="0">
                <a:solidFill>
                  <a:srgbClr val="FF0000"/>
                </a:solidFill>
              </a:rPr>
              <a:t>Here just for parameter determination</a:t>
            </a:r>
          </a:p>
          <a:p>
            <a:pPr marL="0" indent="0">
              <a:buNone/>
            </a:pPr>
            <a:r>
              <a:rPr lang="en-GB" sz="2800" dirty="0" smtClean="0">
                <a:solidFill>
                  <a:srgbClr val="FF0000"/>
                </a:solidFill>
              </a:rPr>
              <a:t>Also very important for Hypothesis Testing,</a:t>
            </a:r>
          </a:p>
          <a:p>
            <a:pPr marL="0" indent="0">
              <a:buNone/>
            </a:pPr>
            <a:r>
              <a:rPr lang="en-GB" sz="2800" dirty="0">
                <a:solidFill>
                  <a:srgbClr val="FF0000"/>
                </a:solidFill>
              </a:rPr>
              <a:t>i</a:t>
            </a:r>
            <a:r>
              <a:rPr lang="en-GB" sz="2800" dirty="0" smtClean="0">
                <a:solidFill>
                  <a:srgbClr val="FF0000"/>
                </a:solidFill>
              </a:rPr>
              <a:t>n Bayesian and Frequentist approaches</a:t>
            </a:r>
          </a:p>
          <a:p>
            <a:pPr marL="0" indent="0">
              <a:buNone/>
            </a:pPr>
            <a:endParaRPr lang="en-GB" sz="2800" dirty="0"/>
          </a:p>
          <a:p>
            <a:pPr marL="0" indent="0">
              <a:buNone/>
            </a:pPr>
            <a:r>
              <a:rPr lang="en-GB" sz="2800" dirty="0" smtClean="0"/>
              <a:t>Procedure:</a:t>
            </a:r>
          </a:p>
          <a:p>
            <a:pPr marL="0" indent="0">
              <a:buNone/>
            </a:pPr>
            <a:r>
              <a:rPr lang="en-GB" sz="2800" dirty="0" smtClean="0">
                <a:solidFill>
                  <a:srgbClr val="0000FF"/>
                </a:solidFill>
              </a:rPr>
              <a:t>Write down P(</a:t>
            </a:r>
            <a:r>
              <a:rPr lang="en-GB" sz="2800" dirty="0" err="1" smtClean="0">
                <a:solidFill>
                  <a:srgbClr val="0000FF"/>
                </a:solidFill>
              </a:rPr>
              <a:t>data|hypothesis</a:t>
            </a:r>
            <a:r>
              <a:rPr lang="en-GB" sz="2800" dirty="0" smtClean="0">
                <a:solidFill>
                  <a:srgbClr val="0000FF"/>
                </a:solidFill>
              </a:rPr>
              <a:t>’ </a:t>
            </a:r>
            <a:r>
              <a:rPr lang="en-GB" sz="2800" dirty="0" err="1" smtClean="0">
                <a:solidFill>
                  <a:srgbClr val="0000FF"/>
                </a:solidFill>
              </a:rPr>
              <a:t>param</a:t>
            </a:r>
            <a:r>
              <a:rPr lang="en-GB" sz="2800" dirty="0" smtClean="0">
                <a:solidFill>
                  <a:srgbClr val="0000FF"/>
                </a:solidFill>
              </a:rPr>
              <a:t>) </a:t>
            </a:r>
          </a:p>
          <a:p>
            <a:pPr marL="0" indent="0">
              <a:buNone/>
            </a:pPr>
            <a:r>
              <a:rPr lang="en-GB" sz="2800" dirty="0">
                <a:solidFill>
                  <a:srgbClr val="0000FF"/>
                </a:solidFill>
              </a:rPr>
              <a:t> </a:t>
            </a:r>
            <a:r>
              <a:rPr lang="en-GB" sz="2800" dirty="0" smtClean="0">
                <a:solidFill>
                  <a:srgbClr val="0000FF"/>
                </a:solidFill>
              </a:rPr>
              <a:t>      pdf: Regard this as </a:t>
            </a:r>
            <a:r>
              <a:rPr lang="en-GB" sz="2800" dirty="0" err="1" smtClean="0">
                <a:solidFill>
                  <a:srgbClr val="0000FF"/>
                </a:solidFill>
              </a:rPr>
              <a:t>fn</a:t>
            </a:r>
            <a:r>
              <a:rPr lang="en-GB" sz="2800" dirty="0" smtClean="0">
                <a:solidFill>
                  <a:srgbClr val="0000FF"/>
                </a:solidFill>
              </a:rPr>
              <a:t> of data, for fixed </a:t>
            </a:r>
            <a:r>
              <a:rPr lang="en-GB" sz="2800" dirty="0" err="1" smtClean="0">
                <a:solidFill>
                  <a:srgbClr val="0000FF"/>
                </a:solidFill>
              </a:rPr>
              <a:t>param</a:t>
            </a:r>
            <a:r>
              <a:rPr lang="en-GB" sz="2800" dirty="0" smtClean="0">
                <a:solidFill>
                  <a:srgbClr val="0000FF"/>
                </a:solidFill>
              </a:rPr>
              <a:t> values</a:t>
            </a:r>
          </a:p>
          <a:p>
            <a:pPr marL="0" indent="0">
              <a:buNone/>
            </a:pPr>
            <a:r>
              <a:rPr lang="en-GB" sz="2800" dirty="0">
                <a:solidFill>
                  <a:srgbClr val="0000FF"/>
                </a:solidFill>
              </a:rPr>
              <a:t> </a:t>
            </a:r>
            <a:r>
              <a:rPr lang="en-GB" sz="2800" dirty="0" smtClean="0">
                <a:solidFill>
                  <a:srgbClr val="0000FF"/>
                </a:solidFill>
              </a:rPr>
              <a:t>      Likelihood: </a:t>
            </a:r>
            <a:r>
              <a:rPr lang="en-GB" sz="2800" dirty="0" err="1" smtClean="0">
                <a:solidFill>
                  <a:srgbClr val="0000FF"/>
                </a:solidFill>
              </a:rPr>
              <a:t>Fn</a:t>
            </a:r>
            <a:r>
              <a:rPr lang="en-GB" sz="2800" dirty="0" smtClean="0">
                <a:solidFill>
                  <a:srgbClr val="0000FF"/>
                </a:solidFill>
              </a:rPr>
              <a:t> of parameter, for given data</a:t>
            </a:r>
          </a:p>
          <a:p>
            <a:pPr marL="0" indent="0">
              <a:buNone/>
            </a:pPr>
            <a:r>
              <a:rPr lang="en-GB" sz="2800" dirty="0" smtClean="0">
                <a:solidFill>
                  <a:srgbClr val="0000FF"/>
                </a:solidFill>
              </a:rPr>
              <a:t>        e.g. Poisson P(n|µ) = e</a:t>
            </a:r>
            <a:r>
              <a:rPr lang="en-GB" sz="2800" baseline="30000" dirty="0" smtClean="0">
                <a:solidFill>
                  <a:srgbClr val="0000FF"/>
                </a:solidFill>
              </a:rPr>
              <a:t>-µ</a:t>
            </a:r>
            <a:r>
              <a:rPr lang="en-GB" sz="2800" dirty="0" smtClean="0">
                <a:solidFill>
                  <a:srgbClr val="0000FF"/>
                </a:solidFill>
              </a:rPr>
              <a:t> µ</a:t>
            </a:r>
            <a:r>
              <a:rPr lang="en-GB" sz="2800" baseline="30000" dirty="0" smtClean="0">
                <a:solidFill>
                  <a:srgbClr val="0000FF"/>
                </a:solidFill>
              </a:rPr>
              <a:t>n</a:t>
            </a:r>
            <a:r>
              <a:rPr lang="en-GB" sz="2800" dirty="0" smtClean="0">
                <a:solidFill>
                  <a:srgbClr val="0000FF"/>
                </a:solidFill>
              </a:rPr>
              <a:t>/n</a:t>
            </a:r>
            <a:r>
              <a:rPr lang="en-GB" sz="2800" dirty="0" smtClean="0">
                <a:solidFill>
                  <a:srgbClr val="0000FF"/>
                </a:solidFill>
              </a:rPr>
              <a:t>!</a:t>
            </a:r>
          </a:p>
          <a:p>
            <a:pPr marL="0" indent="0">
              <a:buNone/>
            </a:pPr>
            <a:endParaRPr lang="en-GB" sz="2800" dirty="0">
              <a:solidFill>
                <a:srgbClr val="0000FF"/>
              </a:solidFill>
            </a:endParaRPr>
          </a:p>
          <a:p>
            <a:pPr marL="0" indent="0">
              <a:buNone/>
            </a:pPr>
            <a:r>
              <a:rPr lang="en-GB" sz="2800" dirty="0" smtClean="0"/>
              <a:t>Data: </a:t>
            </a:r>
          </a:p>
          <a:p>
            <a:pPr marL="0" indent="0">
              <a:buNone/>
            </a:pPr>
            <a:r>
              <a:rPr lang="en-GB" sz="2800" dirty="0" smtClean="0">
                <a:solidFill>
                  <a:srgbClr val="00B050"/>
                </a:solidFill>
              </a:rPr>
              <a:t>Can be individual values. Does not have to be a histogram </a:t>
            </a:r>
            <a:endParaRPr lang="en-GB" sz="2800" dirty="0">
              <a:solidFill>
                <a:srgbClr val="00B05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6753333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p:spPr>
        <p:txBody>
          <a:bodyPr/>
          <a:lstStyle/>
          <a:p>
            <a:r>
              <a:rPr lang="en-GB" dirty="0" smtClean="0"/>
              <a:t>P(A|B) ≠ P(B|A)</a:t>
            </a:r>
            <a:endParaRPr lang="en-GB" dirty="0"/>
          </a:p>
        </p:txBody>
      </p:sp>
      <p:sp>
        <p:nvSpPr>
          <p:cNvPr id="3" name="Content Placeholder 2"/>
          <p:cNvSpPr>
            <a:spLocks noGrp="1"/>
          </p:cNvSpPr>
          <p:nvPr>
            <p:ph idx="1"/>
          </p:nvPr>
        </p:nvSpPr>
        <p:spPr>
          <a:xfrm>
            <a:off x="685800" y="1143000"/>
            <a:ext cx="7924800" cy="5715000"/>
          </a:xfrm>
        </p:spPr>
        <p:txBody>
          <a:bodyPr>
            <a:normAutofit lnSpcReduction="10000"/>
          </a:bodyPr>
          <a:lstStyle/>
          <a:p>
            <a:pPr marL="0" indent="0">
              <a:buNone/>
            </a:pPr>
            <a:r>
              <a:rPr lang="en-GB" sz="2400" dirty="0" smtClean="0">
                <a:latin typeface="Tahoma" panose="020B0604030504040204" pitchFamily="34" charset="0"/>
                <a:ea typeface="Tahoma" panose="020B0604030504040204" pitchFamily="34" charset="0"/>
                <a:cs typeface="Tahoma" panose="020B0604030504040204" pitchFamily="34" charset="0"/>
              </a:rPr>
              <a:t>Remind Lab or University media contact person that: </a:t>
            </a:r>
          </a:p>
          <a:p>
            <a:pPr marL="0" indent="0">
              <a:buNone/>
            </a:pPr>
            <a:r>
              <a:rPr lang="en-GB" sz="2400" dirty="0" smtClean="0">
                <a:latin typeface="Tahoma" panose="020B0604030504040204" pitchFamily="34" charset="0"/>
                <a:ea typeface="Tahoma" panose="020B0604030504040204" pitchFamily="34" charset="0"/>
                <a:cs typeface="Tahoma" panose="020B0604030504040204" pitchFamily="34" charset="0"/>
              </a:rPr>
              <a:t>        </a:t>
            </a:r>
            <a:r>
              <a:rPr lang="en-GB" sz="2400" dirty="0" err="1" smtClean="0">
                <a:solidFill>
                  <a:schemeClr val="accent2"/>
                </a:solidFill>
                <a:latin typeface="Tahoma" panose="020B0604030504040204" pitchFamily="34" charset="0"/>
                <a:ea typeface="Tahoma" panose="020B0604030504040204" pitchFamily="34" charset="0"/>
                <a:cs typeface="Tahoma" panose="020B0604030504040204" pitchFamily="34" charset="0"/>
              </a:rPr>
              <a:t>Prob</a:t>
            </a:r>
            <a:r>
              <a:rPr lang="en-GB" sz="24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[data, given H0] is very small </a:t>
            </a:r>
          </a:p>
          <a:p>
            <a:pPr marL="0" indent="0">
              <a:buNone/>
            </a:pPr>
            <a:r>
              <a:rPr lang="en-GB" sz="2400" dirty="0">
                <a:solidFill>
                  <a:schemeClr val="accent2"/>
                </a:solidFill>
                <a:latin typeface="Tahoma" panose="020B0604030504040204" pitchFamily="34" charset="0"/>
                <a:ea typeface="Tahoma" panose="020B0604030504040204" pitchFamily="34" charset="0"/>
                <a:cs typeface="Tahoma" panose="020B0604030504040204" pitchFamily="34" charset="0"/>
              </a:rPr>
              <a:t> </a:t>
            </a:r>
            <a:r>
              <a:rPr lang="en-GB" sz="24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                does</a:t>
            </a:r>
            <a:r>
              <a:rPr lang="en-GB" sz="2400" b="1" dirty="0" smtClean="0">
                <a:solidFill>
                  <a:schemeClr val="accent2"/>
                </a:solidFill>
                <a:latin typeface="Tahoma" panose="020B0604030504040204" pitchFamily="34" charset="0"/>
                <a:ea typeface="Tahoma" panose="020B0604030504040204" pitchFamily="34" charset="0"/>
                <a:cs typeface="Tahoma" panose="020B0604030504040204" pitchFamily="34" charset="0"/>
              </a:rPr>
              <a:t> not </a:t>
            </a:r>
            <a:r>
              <a:rPr lang="en-GB" sz="24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imply that </a:t>
            </a:r>
          </a:p>
          <a:p>
            <a:pPr marL="0" indent="0">
              <a:buNone/>
            </a:pPr>
            <a:r>
              <a:rPr lang="en-GB" sz="2400" dirty="0">
                <a:solidFill>
                  <a:schemeClr val="accent2"/>
                </a:solidFill>
                <a:latin typeface="Tahoma" panose="020B0604030504040204" pitchFamily="34" charset="0"/>
                <a:ea typeface="Tahoma" panose="020B0604030504040204" pitchFamily="34" charset="0"/>
                <a:cs typeface="Tahoma" panose="020B0604030504040204" pitchFamily="34" charset="0"/>
              </a:rPr>
              <a:t> </a:t>
            </a:r>
            <a:r>
              <a:rPr lang="en-GB" sz="24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       </a:t>
            </a:r>
            <a:r>
              <a:rPr lang="en-GB" sz="2400" dirty="0" err="1" smtClean="0">
                <a:solidFill>
                  <a:schemeClr val="accent2"/>
                </a:solidFill>
                <a:latin typeface="Tahoma" panose="020B0604030504040204" pitchFamily="34" charset="0"/>
                <a:ea typeface="Tahoma" panose="020B0604030504040204" pitchFamily="34" charset="0"/>
                <a:cs typeface="Tahoma" panose="020B0604030504040204" pitchFamily="34" charset="0"/>
              </a:rPr>
              <a:t>Prob</a:t>
            </a:r>
            <a:r>
              <a:rPr lang="en-GB" sz="24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[H0, given data] is also very small</a:t>
            </a:r>
            <a:r>
              <a:rPr lang="en-GB" sz="2400" dirty="0" smtClean="0">
                <a:latin typeface="Tahoma" panose="020B0604030504040204" pitchFamily="34" charset="0"/>
                <a:ea typeface="Tahoma" panose="020B0604030504040204" pitchFamily="34" charset="0"/>
                <a:cs typeface="Tahoma" panose="020B0604030504040204" pitchFamily="34" charset="0"/>
              </a:rPr>
              <a:t>.</a:t>
            </a:r>
          </a:p>
          <a:p>
            <a:pPr marL="0" indent="0">
              <a:buNone/>
            </a:pPr>
            <a:r>
              <a:rPr lang="en-GB" sz="2400" dirty="0">
                <a:latin typeface="Tahoma" panose="020B0604030504040204" pitchFamily="34" charset="0"/>
                <a:ea typeface="Tahoma" panose="020B0604030504040204" pitchFamily="34" charset="0"/>
                <a:cs typeface="Tahoma" panose="020B0604030504040204" pitchFamily="34" charset="0"/>
              </a:rPr>
              <a:t> </a:t>
            </a:r>
            <a:endParaRPr lang="en-GB" sz="24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r>
              <a:rPr lang="en-GB" sz="2400" dirty="0" smtClean="0">
                <a:latin typeface="Tahoma" panose="020B0604030504040204" pitchFamily="34" charset="0"/>
                <a:ea typeface="Tahoma" panose="020B0604030504040204" pitchFamily="34" charset="0"/>
                <a:cs typeface="Tahoma" panose="020B0604030504040204" pitchFamily="34" charset="0"/>
              </a:rPr>
              <a:t>e.g.  </a:t>
            </a:r>
            <a:r>
              <a:rPr lang="en-GB" sz="2400" dirty="0" err="1" smtClean="0">
                <a:solidFill>
                  <a:srgbClr val="0070C0"/>
                </a:solidFill>
                <a:latin typeface="Tahoma" panose="020B0604030504040204" pitchFamily="34" charset="0"/>
                <a:ea typeface="Tahoma" panose="020B0604030504040204" pitchFamily="34" charset="0"/>
                <a:cs typeface="Tahoma" panose="020B0604030504040204" pitchFamily="34" charset="0"/>
              </a:rPr>
              <a:t>Prob</a:t>
            </a:r>
            <a:r>
              <a:rPr lang="en-GB" sz="2400" dirty="0" smtClean="0">
                <a:solidFill>
                  <a:srgbClr val="0070C0"/>
                </a:solidFill>
                <a:latin typeface="Tahoma" panose="020B0604030504040204" pitchFamily="34" charset="0"/>
                <a:ea typeface="Tahoma" panose="020B0604030504040204" pitchFamily="34" charset="0"/>
                <a:cs typeface="Tahoma" panose="020B0604030504040204" pitchFamily="34" charset="0"/>
              </a:rPr>
              <a:t>{data | speed of </a:t>
            </a:r>
            <a:r>
              <a:rPr lang="el-GR" sz="2400" dirty="0" smtClean="0">
                <a:solidFill>
                  <a:srgbClr val="0070C0"/>
                </a:solidFill>
                <a:latin typeface="Times New Roman" panose="02020603050405020304" pitchFamily="18" charset="0"/>
                <a:ea typeface="Tahoma" panose="020B0604030504040204" pitchFamily="34" charset="0"/>
                <a:cs typeface="Times New Roman" panose="02020603050405020304" pitchFamily="18" charset="0"/>
              </a:rPr>
              <a:t>ν</a:t>
            </a:r>
            <a:r>
              <a:rPr lang="en-GB" sz="2400" dirty="0" smtClean="0">
                <a:solidFill>
                  <a:srgbClr val="0070C0"/>
                </a:solidFill>
                <a:latin typeface="Tahoma" panose="020B0604030504040204" pitchFamily="34" charset="0"/>
                <a:ea typeface="Tahoma" panose="020B0604030504040204" pitchFamily="34" charset="0"/>
                <a:cs typeface="Tahoma" panose="020B0604030504040204" pitchFamily="34" charset="0"/>
              </a:rPr>
              <a:t> ≤ c}= very small</a:t>
            </a:r>
          </a:p>
          <a:p>
            <a:pPr marL="0" indent="0">
              <a:buNone/>
            </a:pPr>
            <a:r>
              <a:rPr lang="en-GB" sz="2400" dirty="0" smtClean="0">
                <a:solidFill>
                  <a:srgbClr val="0070C0"/>
                </a:solidFill>
                <a:latin typeface="Tahoma" panose="020B0604030504040204" pitchFamily="34" charset="0"/>
                <a:ea typeface="Tahoma" panose="020B0604030504040204" pitchFamily="34" charset="0"/>
                <a:cs typeface="Tahoma" panose="020B0604030504040204" pitchFamily="34" charset="0"/>
              </a:rPr>
              <a:t>                does </a:t>
            </a:r>
            <a:r>
              <a:rPr lang="en-GB" sz="2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not </a:t>
            </a:r>
            <a:r>
              <a:rPr lang="en-GB" sz="2400" dirty="0" smtClean="0">
                <a:solidFill>
                  <a:srgbClr val="0070C0"/>
                </a:solidFill>
                <a:latin typeface="Tahoma" panose="020B0604030504040204" pitchFamily="34" charset="0"/>
                <a:ea typeface="Tahoma" panose="020B0604030504040204" pitchFamily="34" charset="0"/>
                <a:cs typeface="Tahoma" panose="020B0604030504040204" pitchFamily="34" charset="0"/>
              </a:rPr>
              <a:t>imply </a:t>
            </a:r>
          </a:p>
          <a:p>
            <a:pPr marL="0" indent="0">
              <a:buNone/>
            </a:pPr>
            <a:r>
              <a:rPr lang="en-GB" sz="2400"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GB" sz="2400" dirty="0" smtClean="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GB" sz="2400" dirty="0" err="1" smtClean="0">
                <a:solidFill>
                  <a:srgbClr val="0070C0"/>
                </a:solidFill>
                <a:latin typeface="Tahoma" panose="020B0604030504040204" pitchFamily="34" charset="0"/>
                <a:ea typeface="Tahoma" panose="020B0604030504040204" pitchFamily="34" charset="0"/>
                <a:cs typeface="Tahoma" panose="020B0604030504040204" pitchFamily="34" charset="0"/>
              </a:rPr>
              <a:t>Prob</a:t>
            </a:r>
            <a:r>
              <a:rPr lang="en-GB" sz="2400" dirty="0" smtClean="0">
                <a:solidFill>
                  <a:srgbClr val="0070C0"/>
                </a:solidFill>
                <a:latin typeface="Tahoma" panose="020B0604030504040204" pitchFamily="34" charset="0"/>
                <a:ea typeface="Tahoma" panose="020B0604030504040204" pitchFamily="34" charset="0"/>
                <a:cs typeface="Tahoma" panose="020B0604030504040204" pitchFamily="34" charset="0"/>
              </a:rPr>
              <a:t>{speed of </a:t>
            </a:r>
            <a:r>
              <a:rPr lang="el-GR" sz="2400" dirty="0" smtClean="0">
                <a:solidFill>
                  <a:srgbClr val="0070C0"/>
                </a:solidFill>
                <a:latin typeface="Times New Roman" panose="02020603050405020304" pitchFamily="18" charset="0"/>
                <a:ea typeface="Tahoma" panose="020B0604030504040204" pitchFamily="34" charset="0"/>
                <a:cs typeface="Times New Roman" panose="02020603050405020304" pitchFamily="18" charset="0"/>
              </a:rPr>
              <a:t>ν</a:t>
            </a:r>
            <a:r>
              <a:rPr lang="el-GR" sz="2400" dirty="0" smtClean="0">
                <a:solidFill>
                  <a:srgbClr val="0070C0"/>
                </a:solidFill>
                <a:latin typeface="Tahoma" panose="020B0604030504040204" pitchFamily="34" charset="0"/>
                <a:ea typeface="Tahoma" panose="020B0604030504040204" pitchFamily="34" charset="0"/>
                <a:cs typeface="Tahoma" panose="020B0604030504040204" pitchFamily="34" charset="0"/>
              </a:rPr>
              <a:t>≤</a:t>
            </a:r>
            <a:r>
              <a:rPr lang="en-GB" sz="2400" dirty="0" smtClean="0">
                <a:solidFill>
                  <a:srgbClr val="0070C0"/>
                </a:solidFill>
                <a:latin typeface="Tahoma" panose="020B0604030504040204" pitchFamily="34" charset="0"/>
                <a:ea typeface="Tahoma" panose="020B0604030504040204" pitchFamily="34" charset="0"/>
                <a:cs typeface="Tahoma" panose="020B0604030504040204" pitchFamily="34" charset="0"/>
              </a:rPr>
              <a:t>c | data} = very small</a:t>
            </a:r>
          </a:p>
          <a:p>
            <a:pPr marL="0" indent="0">
              <a:buNone/>
            </a:pPr>
            <a:r>
              <a:rPr lang="en-GB" sz="2400" dirty="0">
                <a:solidFill>
                  <a:srgbClr val="0070C0"/>
                </a:solidFill>
                <a:latin typeface="Tahoma" panose="020B0604030504040204" pitchFamily="34" charset="0"/>
                <a:ea typeface="Tahoma" panose="020B0604030504040204" pitchFamily="34" charset="0"/>
                <a:cs typeface="Tahoma" panose="020B0604030504040204" pitchFamily="34" charset="0"/>
              </a:rPr>
              <a:t>o</a:t>
            </a:r>
            <a:r>
              <a:rPr lang="en-GB" sz="2400" dirty="0" smtClean="0">
                <a:solidFill>
                  <a:srgbClr val="0070C0"/>
                </a:solidFill>
                <a:latin typeface="Tahoma" panose="020B0604030504040204" pitchFamily="34" charset="0"/>
                <a:ea typeface="Tahoma" panose="020B0604030504040204" pitchFamily="34" charset="0"/>
                <a:cs typeface="Tahoma" panose="020B0604030504040204" pitchFamily="34" charset="0"/>
              </a:rPr>
              <a:t>r     </a:t>
            </a:r>
            <a:r>
              <a:rPr lang="en-GB" sz="2400" dirty="0" err="1" smtClean="0">
                <a:solidFill>
                  <a:srgbClr val="0070C0"/>
                </a:solidFill>
                <a:latin typeface="Tahoma" panose="020B0604030504040204" pitchFamily="34" charset="0"/>
                <a:ea typeface="Tahoma" panose="020B0604030504040204" pitchFamily="34" charset="0"/>
                <a:cs typeface="Tahoma" panose="020B0604030504040204" pitchFamily="34" charset="0"/>
              </a:rPr>
              <a:t>Prob</a:t>
            </a:r>
            <a:r>
              <a:rPr lang="en-GB" sz="2400" dirty="0" smtClean="0">
                <a:solidFill>
                  <a:srgbClr val="0070C0"/>
                </a:solidFill>
                <a:latin typeface="Tahoma" panose="020B0604030504040204" pitchFamily="34" charset="0"/>
                <a:ea typeface="Tahoma" panose="020B0604030504040204" pitchFamily="34" charset="0"/>
                <a:cs typeface="Tahoma" panose="020B0604030504040204" pitchFamily="34" charset="0"/>
              </a:rPr>
              <a:t>{speed of </a:t>
            </a:r>
            <a:r>
              <a:rPr lang="el-GR" sz="2400" dirty="0" smtClean="0">
                <a:solidFill>
                  <a:srgbClr val="0070C0"/>
                </a:solidFill>
                <a:latin typeface="Times New Roman" panose="02020603050405020304" pitchFamily="18" charset="0"/>
                <a:ea typeface="Tahoma" panose="020B0604030504040204" pitchFamily="34" charset="0"/>
                <a:cs typeface="Times New Roman" panose="02020603050405020304" pitchFamily="18" charset="0"/>
              </a:rPr>
              <a:t>ν</a:t>
            </a:r>
            <a:r>
              <a:rPr lang="en-GB" sz="2400" dirty="0" smtClean="0">
                <a:solidFill>
                  <a:srgbClr val="0070C0"/>
                </a:solidFill>
                <a:latin typeface="Tahoma" panose="020B0604030504040204" pitchFamily="34" charset="0"/>
                <a:ea typeface="Tahoma" panose="020B0604030504040204" pitchFamily="34" charset="0"/>
                <a:cs typeface="Tahoma" panose="020B0604030504040204" pitchFamily="34" charset="0"/>
              </a:rPr>
              <a:t>&gt;c | data} ~ 1</a:t>
            </a:r>
          </a:p>
          <a:p>
            <a:pPr marL="0" indent="0">
              <a:buNone/>
            </a:pPr>
            <a:endParaRPr lang="en-GB" sz="24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GB" sz="2400" dirty="0" smtClean="0">
                <a:latin typeface="Tahoma" panose="020B0604030504040204" pitchFamily="34" charset="0"/>
                <a:ea typeface="Tahoma" panose="020B0604030504040204" pitchFamily="34" charset="0"/>
                <a:cs typeface="Tahoma" panose="020B0604030504040204" pitchFamily="34" charset="0"/>
              </a:rPr>
              <a:t>Everyday situation:  </a:t>
            </a:r>
          </a:p>
          <a:p>
            <a:pPr marL="0" indent="0">
              <a:buNone/>
            </a:pPr>
            <a:r>
              <a:rPr lang="en-GB" sz="2400" dirty="0">
                <a:latin typeface="Tahoma" panose="020B0604030504040204" pitchFamily="34" charset="0"/>
                <a:ea typeface="Tahoma" panose="020B0604030504040204" pitchFamily="34" charset="0"/>
                <a:cs typeface="Tahoma" panose="020B0604030504040204" pitchFamily="34" charset="0"/>
              </a:rPr>
              <a:t> </a:t>
            </a:r>
            <a:r>
              <a:rPr lang="en-GB" sz="2400" dirty="0" smtClean="0">
                <a:latin typeface="Tahoma" panose="020B0604030504040204" pitchFamily="34" charset="0"/>
                <a:ea typeface="Tahoma" panose="020B0604030504040204" pitchFamily="34" charset="0"/>
                <a:cs typeface="Tahoma" panose="020B0604030504040204" pitchFamily="34" charset="0"/>
              </a:rPr>
              <a:t>      </a:t>
            </a:r>
            <a:r>
              <a:rPr lang="en-GB"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p(eat </a:t>
            </a:r>
            <a:r>
              <a:rPr lang="en-GB" sz="24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bread|murderer</a:t>
            </a:r>
            <a:r>
              <a:rPr lang="en-GB"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  ~ 99%</a:t>
            </a:r>
          </a:p>
          <a:p>
            <a:pPr marL="0" indent="0">
              <a:buNone/>
            </a:pPr>
            <a:r>
              <a:rPr lang="en-GB" sz="24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GB"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      p(</a:t>
            </a:r>
            <a:r>
              <a:rPr lang="en-GB" sz="24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murderer|eat</a:t>
            </a:r>
            <a:r>
              <a:rPr lang="en-GB"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 bread) ~ 10</a:t>
            </a:r>
            <a:r>
              <a:rPr lang="en-GB" sz="2400" baseline="30000" dirty="0" smtClean="0">
                <a:solidFill>
                  <a:srgbClr val="FF0000"/>
                </a:solidFill>
                <a:latin typeface="Tahoma" panose="020B0604030504040204" pitchFamily="34" charset="0"/>
                <a:ea typeface="Tahoma" panose="020B0604030504040204" pitchFamily="34" charset="0"/>
                <a:cs typeface="Tahoma" panose="020B0604030504040204" pitchFamily="34" charset="0"/>
              </a:rPr>
              <a:t>-6</a:t>
            </a: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40</a:t>
            </a:fld>
            <a:endParaRPr lang="en-US" dirty="0">
              <a:solidFill>
                <a:prstClr val="black">
                  <a:tint val="75000"/>
                </a:prstClr>
              </a:solidFill>
            </a:endParaRPr>
          </a:p>
        </p:txBody>
      </p:sp>
    </p:spTree>
    <p:extLst>
      <p:ext uri="{BB962C8B-B14F-4D97-AF65-F5344CB8AC3E}">
        <p14:creationId xmlns:p14="http://schemas.microsoft.com/office/powerpoint/2010/main" val="398220589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normAutofit/>
          </a:bodyPr>
          <a:lstStyle/>
          <a:p>
            <a:r>
              <a:rPr lang="en-GB" dirty="0" smtClean="0"/>
              <a:t>What p-values are (and are not)</a:t>
            </a:r>
            <a:r>
              <a:rPr lang="en-GB" dirty="0">
                <a:sym typeface="Wingdings" panose="05000000000000000000" pitchFamily="2" charset="2"/>
              </a:rPr>
              <a:t> </a:t>
            </a:r>
            <a:r>
              <a:rPr lang="en-GB" dirty="0" smtClean="0">
                <a:sym typeface="Wingdings" panose="05000000000000000000" pitchFamily="2" charset="2"/>
              </a:rPr>
              <a:t> </a:t>
            </a:r>
            <a:endParaRPr lang="en-GB" dirty="0"/>
          </a:p>
        </p:txBody>
      </p:sp>
      <p:sp>
        <p:nvSpPr>
          <p:cNvPr id="3" name="Content Placeholder 2"/>
          <p:cNvSpPr>
            <a:spLocks noGrp="1"/>
          </p:cNvSpPr>
          <p:nvPr>
            <p:ph idx="1"/>
          </p:nvPr>
        </p:nvSpPr>
        <p:spPr>
          <a:xfrm>
            <a:off x="228600" y="2057400"/>
            <a:ext cx="8229600" cy="5029200"/>
          </a:xfrm>
        </p:spPr>
        <p:txBody>
          <a:bodyPr>
            <a:normAutofit/>
          </a:bodyPr>
          <a:lstStyle/>
          <a:p>
            <a:pPr marL="0" indent="0">
              <a:buNone/>
            </a:pPr>
            <a:r>
              <a:rPr lang="en-GB" sz="2000" dirty="0" smtClean="0"/>
              <a:t>Reject H0 if t &gt; </a:t>
            </a:r>
            <a:r>
              <a:rPr lang="en-GB" sz="2000" dirty="0" err="1" smtClean="0"/>
              <a:t>t</a:t>
            </a:r>
            <a:r>
              <a:rPr lang="en-GB" sz="2000" baseline="-25000" dirty="0" err="1" smtClean="0"/>
              <a:t>crit</a:t>
            </a:r>
            <a:r>
              <a:rPr lang="en-GB" sz="2000" dirty="0" smtClean="0"/>
              <a:t>  (p &lt; </a:t>
            </a:r>
            <a:r>
              <a:rPr lang="el-GR" sz="2000" dirty="0" smtClean="0"/>
              <a:t>α</a:t>
            </a:r>
            <a:r>
              <a:rPr lang="en-GB" sz="2000" dirty="0" smtClean="0"/>
              <a:t> )</a:t>
            </a:r>
          </a:p>
          <a:p>
            <a:pPr marL="0" indent="0">
              <a:buNone/>
            </a:pPr>
            <a:r>
              <a:rPr lang="en-GB" sz="2000" dirty="0" smtClean="0"/>
              <a:t>p-value = </a:t>
            </a:r>
            <a:r>
              <a:rPr lang="en-GB" sz="2000" dirty="0" err="1" smtClean="0"/>
              <a:t>prob</a:t>
            </a:r>
            <a:r>
              <a:rPr lang="en-GB" sz="2000" dirty="0"/>
              <a:t> </a:t>
            </a:r>
            <a:r>
              <a:rPr lang="en-GB" sz="2000" dirty="0" smtClean="0"/>
              <a:t>that t </a:t>
            </a:r>
            <a:r>
              <a:rPr lang="en-GB" sz="2000" dirty="0" smtClean="0">
                <a:latin typeface="Verdana"/>
                <a:ea typeface="Verdana"/>
                <a:cs typeface="Verdana"/>
              </a:rPr>
              <a:t>≥</a:t>
            </a:r>
            <a:r>
              <a:rPr lang="en-GB" sz="2000" dirty="0" smtClean="0"/>
              <a:t> </a:t>
            </a:r>
            <a:r>
              <a:rPr lang="en-GB" sz="2000" dirty="0" err="1" smtClean="0"/>
              <a:t>t</a:t>
            </a:r>
            <a:r>
              <a:rPr lang="en-GB" sz="2000" baseline="-25000" dirty="0" err="1" smtClean="0"/>
              <a:t>obs</a:t>
            </a:r>
            <a:endParaRPr lang="en-GB" sz="2000" baseline="-25000" dirty="0" smtClean="0"/>
          </a:p>
          <a:p>
            <a:pPr marL="0" indent="0">
              <a:buNone/>
            </a:pPr>
            <a:r>
              <a:rPr lang="en-GB" sz="2000" dirty="0" smtClean="0"/>
              <a:t>Small p </a:t>
            </a:r>
            <a:r>
              <a:rPr lang="en-GB" sz="2000" dirty="0" smtClean="0">
                <a:sym typeface="Wingdings" panose="05000000000000000000" pitchFamily="2" charset="2"/>
              </a:rPr>
              <a:t> data and theory have poor compatibility</a:t>
            </a:r>
          </a:p>
          <a:p>
            <a:pPr marL="0" indent="0">
              <a:buNone/>
            </a:pPr>
            <a:r>
              <a:rPr lang="en-GB" sz="2000" dirty="0" smtClean="0">
                <a:sym typeface="Wingdings" panose="05000000000000000000" pitchFamily="2" charset="2"/>
              </a:rPr>
              <a:t>Small p-value does </a:t>
            </a:r>
            <a:r>
              <a:rPr lang="en-GB" sz="2000" b="1" dirty="0" smtClean="0">
                <a:sym typeface="Wingdings" panose="05000000000000000000" pitchFamily="2" charset="2"/>
              </a:rPr>
              <a:t>NOT </a:t>
            </a:r>
            <a:r>
              <a:rPr lang="en-GB" sz="2000" dirty="0" smtClean="0">
                <a:sym typeface="Wingdings" panose="05000000000000000000" pitchFamily="2" charset="2"/>
              </a:rPr>
              <a:t>automatically imply that theory is unlikely </a:t>
            </a:r>
          </a:p>
          <a:p>
            <a:pPr marL="0" indent="0">
              <a:buNone/>
            </a:pPr>
            <a:r>
              <a:rPr lang="en-GB" sz="2000" dirty="0" smtClean="0">
                <a:sym typeface="Wingdings" panose="05000000000000000000" pitchFamily="2" charset="2"/>
              </a:rPr>
              <a:t>Bayes </a:t>
            </a:r>
            <a:r>
              <a:rPr lang="en-GB" sz="2000" dirty="0" err="1" smtClean="0">
                <a:sym typeface="Wingdings" panose="05000000000000000000" pitchFamily="2" charset="2"/>
              </a:rPr>
              <a:t>prob</a:t>
            </a:r>
            <a:r>
              <a:rPr lang="en-GB" sz="2000" dirty="0" smtClean="0">
                <a:sym typeface="Wingdings" panose="05000000000000000000" pitchFamily="2" charset="2"/>
              </a:rPr>
              <a:t>(</a:t>
            </a:r>
            <a:r>
              <a:rPr lang="en-GB" sz="2000" dirty="0" err="1" smtClean="0">
                <a:sym typeface="Wingdings" panose="05000000000000000000" pitchFamily="2" charset="2"/>
              </a:rPr>
              <a:t>Theory|data</a:t>
            </a:r>
            <a:r>
              <a:rPr lang="en-GB" sz="2000" dirty="0" smtClean="0">
                <a:sym typeface="Wingdings" panose="05000000000000000000" pitchFamily="2" charset="2"/>
              </a:rPr>
              <a:t>) related to  </a:t>
            </a:r>
            <a:r>
              <a:rPr lang="en-GB" sz="2000" dirty="0" err="1" smtClean="0">
                <a:sym typeface="Wingdings" panose="05000000000000000000" pitchFamily="2" charset="2"/>
              </a:rPr>
              <a:t>prob</a:t>
            </a:r>
            <a:r>
              <a:rPr lang="en-GB" sz="2000" dirty="0" smtClean="0">
                <a:sym typeface="Wingdings" panose="05000000000000000000" pitchFamily="2" charset="2"/>
              </a:rPr>
              <a:t>(</a:t>
            </a:r>
            <a:r>
              <a:rPr lang="en-GB" sz="2000" dirty="0" err="1" smtClean="0">
                <a:sym typeface="Wingdings" panose="05000000000000000000" pitchFamily="2" charset="2"/>
              </a:rPr>
              <a:t>data|Theory</a:t>
            </a:r>
            <a:r>
              <a:rPr lang="en-GB" sz="2000" dirty="0" smtClean="0">
                <a:sym typeface="Wingdings" panose="05000000000000000000" pitchFamily="2" charset="2"/>
              </a:rPr>
              <a:t>)  = Likelihood </a:t>
            </a:r>
          </a:p>
          <a:p>
            <a:pPr marL="0" indent="0">
              <a:buNone/>
            </a:pPr>
            <a:r>
              <a:rPr lang="en-GB" sz="2000" dirty="0">
                <a:sym typeface="Wingdings" panose="05000000000000000000" pitchFamily="2" charset="2"/>
              </a:rPr>
              <a:t> </a:t>
            </a:r>
            <a:r>
              <a:rPr lang="en-GB" sz="2000" dirty="0" smtClean="0">
                <a:sym typeface="Wingdings" panose="05000000000000000000" pitchFamily="2" charset="2"/>
              </a:rPr>
              <a:t>                          by Bayes </a:t>
            </a:r>
            <a:r>
              <a:rPr lang="en-GB" sz="2000" dirty="0" err="1" smtClean="0">
                <a:sym typeface="Wingdings" panose="05000000000000000000" pitchFamily="2" charset="2"/>
              </a:rPr>
              <a:t>Th</a:t>
            </a:r>
            <a:r>
              <a:rPr lang="en-GB" sz="2000" dirty="0" smtClean="0">
                <a:sym typeface="Wingdings" panose="05000000000000000000" pitchFamily="2" charset="2"/>
              </a:rPr>
              <a:t>, including Bayesian prior</a:t>
            </a:r>
            <a:endParaRPr lang="en-GB" sz="2000" dirty="0" smtClean="0"/>
          </a:p>
          <a:p>
            <a:pPr marL="0" indent="0">
              <a:buNone/>
            </a:pPr>
            <a:endParaRPr lang="en-GB" sz="2000" dirty="0"/>
          </a:p>
          <a:p>
            <a:pPr marL="0" indent="0">
              <a:buNone/>
            </a:pPr>
            <a:r>
              <a:rPr lang="en-GB" sz="2000" dirty="0" smtClean="0"/>
              <a:t> p-values are misunderstood.    </a:t>
            </a:r>
            <a:r>
              <a:rPr lang="en-GB" sz="2000" dirty="0"/>
              <a:t>e</a:t>
            </a:r>
            <a:r>
              <a:rPr lang="en-GB" sz="2000" dirty="0" smtClean="0"/>
              <a:t>.g. Anti-HEP jibe:</a:t>
            </a:r>
          </a:p>
          <a:p>
            <a:pPr marL="0" indent="0">
              <a:buNone/>
            </a:pPr>
            <a:r>
              <a:rPr lang="en-GB" sz="2000" dirty="0" smtClean="0">
                <a:solidFill>
                  <a:srgbClr val="FF0000"/>
                </a:solidFill>
              </a:rPr>
              <a:t>“Particle Physicists don’t know what they are doing, because half their</a:t>
            </a:r>
          </a:p>
          <a:p>
            <a:pPr marL="0" indent="0">
              <a:buNone/>
            </a:pPr>
            <a:r>
              <a:rPr lang="en-GB" sz="2000" dirty="0">
                <a:solidFill>
                  <a:srgbClr val="FF0000"/>
                </a:solidFill>
              </a:rPr>
              <a:t>p</a:t>
            </a:r>
            <a:r>
              <a:rPr lang="en-GB" sz="2000" dirty="0" smtClean="0">
                <a:solidFill>
                  <a:srgbClr val="FF0000"/>
                </a:solidFill>
              </a:rPr>
              <a:t> ˂ 0.05 exclusions turn out to be wrong”</a:t>
            </a:r>
          </a:p>
          <a:p>
            <a:pPr marL="0" indent="0">
              <a:buNone/>
            </a:pPr>
            <a:r>
              <a:rPr lang="en-GB" sz="2000" dirty="0" smtClean="0"/>
              <a:t>Demonstrates lack of understanding of p-values</a:t>
            </a:r>
          </a:p>
          <a:p>
            <a:pPr marL="0" indent="0">
              <a:buNone/>
            </a:pPr>
            <a:r>
              <a:rPr lang="en-GB" sz="2000" dirty="0" smtClean="0"/>
              <a:t>[</a:t>
            </a:r>
            <a:r>
              <a:rPr lang="en-GB" sz="2000" b="1" dirty="0" smtClean="0">
                <a:solidFill>
                  <a:srgbClr val="0000FF"/>
                </a:solidFill>
              </a:rPr>
              <a:t>All</a:t>
            </a:r>
            <a:r>
              <a:rPr lang="en-GB" sz="2000" dirty="0" smtClean="0">
                <a:solidFill>
                  <a:srgbClr val="0000FF"/>
                </a:solidFill>
              </a:rPr>
              <a:t> </a:t>
            </a:r>
            <a:r>
              <a:rPr lang="en-GB" sz="2000" dirty="0" smtClean="0"/>
              <a:t>results rejecting energy conservation with p ˂</a:t>
            </a:r>
            <a:r>
              <a:rPr lang="el-GR" sz="2000" dirty="0" smtClean="0"/>
              <a:t>α</a:t>
            </a:r>
            <a:r>
              <a:rPr lang="en-GB" sz="2000" dirty="0" smtClean="0"/>
              <a:t> =.05  cut will turn out to be ‘wrong’]  </a:t>
            </a: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41</a:t>
            </a:fld>
            <a:endParaRPr lang="en-US">
              <a:solidFill>
                <a:prstClr val="black">
                  <a:tint val="75000"/>
                </a:prstClr>
              </a:solidFill>
            </a:endParaRPr>
          </a:p>
        </p:txBody>
      </p:sp>
      <p:cxnSp>
        <p:nvCxnSpPr>
          <p:cNvPr id="7" name="Straight Connector 6"/>
          <p:cNvCxnSpPr/>
          <p:nvPr/>
        </p:nvCxnSpPr>
        <p:spPr>
          <a:xfrm>
            <a:off x="5394158" y="2494549"/>
            <a:ext cx="304800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5293895" y="936147"/>
            <a:ext cx="2534652" cy="1582464"/>
          </a:xfrm>
          <a:custGeom>
            <a:avLst/>
            <a:gdLst>
              <a:gd name="connsiteX0" fmla="*/ 0 w 2534652"/>
              <a:gd name="connsiteY0" fmla="*/ 1582464 h 1726842"/>
              <a:gd name="connsiteX1" fmla="*/ 320842 w 2534652"/>
              <a:gd name="connsiteY1" fmla="*/ 1518295 h 1726842"/>
              <a:gd name="connsiteX2" fmla="*/ 609600 w 2534652"/>
              <a:gd name="connsiteY2" fmla="*/ 1293706 h 1726842"/>
              <a:gd name="connsiteX3" fmla="*/ 753979 w 2534652"/>
              <a:gd name="connsiteY3" fmla="*/ 956821 h 1726842"/>
              <a:gd name="connsiteX4" fmla="*/ 818147 w 2534652"/>
              <a:gd name="connsiteY4" fmla="*/ 668064 h 1726842"/>
              <a:gd name="connsiteX5" fmla="*/ 898358 w 2534652"/>
              <a:gd name="connsiteY5" fmla="*/ 331179 h 1726842"/>
              <a:gd name="connsiteX6" fmla="*/ 1106905 w 2534652"/>
              <a:gd name="connsiteY6" fmla="*/ 58464 h 1726842"/>
              <a:gd name="connsiteX7" fmla="*/ 1315452 w 2534652"/>
              <a:gd name="connsiteY7" fmla="*/ 10337 h 1726842"/>
              <a:gd name="connsiteX8" fmla="*/ 1524000 w 2534652"/>
              <a:gd name="connsiteY8" fmla="*/ 202842 h 1726842"/>
              <a:gd name="connsiteX9" fmla="*/ 1636294 w 2534652"/>
              <a:gd name="connsiteY9" fmla="*/ 459516 h 1726842"/>
              <a:gd name="connsiteX10" fmla="*/ 1716505 w 2534652"/>
              <a:gd name="connsiteY10" fmla="*/ 732232 h 1726842"/>
              <a:gd name="connsiteX11" fmla="*/ 1812758 w 2534652"/>
              <a:gd name="connsiteY11" fmla="*/ 1069116 h 1726842"/>
              <a:gd name="connsiteX12" fmla="*/ 1989221 w 2534652"/>
              <a:gd name="connsiteY12" fmla="*/ 1277664 h 1726842"/>
              <a:gd name="connsiteX13" fmla="*/ 1989221 w 2534652"/>
              <a:gd name="connsiteY13" fmla="*/ 1277664 h 1726842"/>
              <a:gd name="connsiteX14" fmla="*/ 1989221 w 2534652"/>
              <a:gd name="connsiteY14" fmla="*/ 1277664 h 1726842"/>
              <a:gd name="connsiteX15" fmla="*/ 2197768 w 2534652"/>
              <a:gd name="connsiteY15" fmla="*/ 1454127 h 1726842"/>
              <a:gd name="connsiteX16" fmla="*/ 2518610 w 2534652"/>
              <a:gd name="connsiteY16" fmla="*/ 1582464 h 1726842"/>
              <a:gd name="connsiteX17" fmla="*/ 2518610 w 2534652"/>
              <a:gd name="connsiteY17" fmla="*/ 1582464 h 1726842"/>
              <a:gd name="connsiteX18" fmla="*/ 2534652 w 2534652"/>
              <a:gd name="connsiteY18" fmla="*/ 1582464 h 1726842"/>
              <a:gd name="connsiteX19" fmla="*/ 2534652 w 2534652"/>
              <a:gd name="connsiteY19" fmla="*/ 1582464 h 1726842"/>
              <a:gd name="connsiteX20" fmla="*/ 2534652 w 2534652"/>
              <a:gd name="connsiteY20" fmla="*/ 1582464 h 1726842"/>
              <a:gd name="connsiteX21" fmla="*/ 2438400 w 2534652"/>
              <a:gd name="connsiteY21" fmla="*/ 1726842 h 1726842"/>
              <a:gd name="connsiteX0" fmla="*/ 0 w 2534652"/>
              <a:gd name="connsiteY0" fmla="*/ 1582464 h 1582464"/>
              <a:gd name="connsiteX1" fmla="*/ 320842 w 2534652"/>
              <a:gd name="connsiteY1" fmla="*/ 1518295 h 1582464"/>
              <a:gd name="connsiteX2" fmla="*/ 609600 w 2534652"/>
              <a:gd name="connsiteY2" fmla="*/ 1293706 h 1582464"/>
              <a:gd name="connsiteX3" fmla="*/ 753979 w 2534652"/>
              <a:gd name="connsiteY3" fmla="*/ 956821 h 1582464"/>
              <a:gd name="connsiteX4" fmla="*/ 818147 w 2534652"/>
              <a:gd name="connsiteY4" fmla="*/ 668064 h 1582464"/>
              <a:gd name="connsiteX5" fmla="*/ 898358 w 2534652"/>
              <a:gd name="connsiteY5" fmla="*/ 331179 h 1582464"/>
              <a:gd name="connsiteX6" fmla="*/ 1106905 w 2534652"/>
              <a:gd name="connsiteY6" fmla="*/ 58464 h 1582464"/>
              <a:gd name="connsiteX7" fmla="*/ 1315452 w 2534652"/>
              <a:gd name="connsiteY7" fmla="*/ 10337 h 1582464"/>
              <a:gd name="connsiteX8" fmla="*/ 1524000 w 2534652"/>
              <a:gd name="connsiteY8" fmla="*/ 202842 h 1582464"/>
              <a:gd name="connsiteX9" fmla="*/ 1636294 w 2534652"/>
              <a:gd name="connsiteY9" fmla="*/ 459516 h 1582464"/>
              <a:gd name="connsiteX10" fmla="*/ 1716505 w 2534652"/>
              <a:gd name="connsiteY10" fmla="*/ 732232 h 1582464"/>
              <a:gd name="connsiteX11" fmla="*/ 1812758 w 2534652"/>
              <a:gd name="connsiteY11" fmla="*/ 1069116 h 1582464"/>
              <a:gd name="connsiteX12" fmla="*/ 1989221 w 2534652"/>
              <a:gd name="connsiteY12" fmla="*/ 1277664 h 1582464"/>
              <a:gd name="connsiteX13" fmla="*/ 1989221 w 2534652"/>
              <a:gd name="connsiteY13" fmla="*/ 1277664 h 1582464"/>
              <a:gd name="connsiteX14" fmla="*/ 1989221 w 2534652"/>
              <a:gd name="connsiteY14" fmla="*/ 1277664 h 1582464"/>
              <a:gd name="connsiteX15" fmla="*/ 2197768 w 2534652"/>
              <a:gd name="connsiteY15" fmla="*/ 1454127 h 1582464"/>
              <a:gd name="connsiteX16" fmla="*/ 2518610 w 2534652"/>
              <a:gd name="connsiteY16" fmla="*/ 1582464 h 1582464"/>
              <a:gd name="connsiteX17" fmla="*/ 2518610 w 2534652"/>
              <a:gd name="connsiteY17" fmla="*/ 1582464 h 1582464"/>
              <a:gd name="connsiteX18" fmla="*/ 2534652 w 2534652"/>
              <a:gd name="connsiteY18" fmla="*/ 1582464 h 1582464"/>
              <a:gd name="connsiteX19" fmla="*/ 2534652 w 2534652"/>
              <a:gd name="connsiteY19" fmla="*/ 1582464 h 1582464"/>
              <a:gd name="connsiteX20" fmla="*/ 2534652 w 2534652"/>
              <a:gd name="connsiteY20" fmla="*/ 1582464 h 1582464"/>
              <a:gd name="connsiteX21" fmla="*/ 2518610 w 2534652"/>
              <a:gd name="connsiteY21" fmla="*/ 1550379 h 158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34652" h="1582464">
                <a:moveTo>
                  <a:pt x="0" y="1582464"/>
                </a:moveTo>
                <a:cubicBezTo>
                  <a:pt x="109621" y="1574442"/>
                  <a:pt x="219242" y="1566421"/>
                  <a:pt x="320842" y="1518295"/>
                </a:cubicBezTo>
                <a:cubicBezTo>
                  <a:pt x="422442" y="1470169"/>
                  <a:pt x="537411" y="1387285"/>
                  <a:pt x="609600" y="1293706"/>
                </a:cubicBezTo>
                <a:cubicBezTo>
                  <a:pt x="681789" y="1200127"/>
                  <a:pt x="719221" y="1061095"/>
                  <a:pt x="753979" y="956821"/>
                </a:cubicBezTo>
                <a:cubicBezTo>
                  <a:pt x="788737" y="852547"/>
                  <a:pt x="794084" y="772338"/>
                  <a:pt x="818147" y="668064"/>
                </a:cubicBezTo>
                <a:cubicBezTo>
                  <a:pt x="842210" y="563790"/>
                  <a:pt x="850232" y="432779"/>
                  <a:pt x="898358" y="331179"/>
                </a:cubicBezTo>
                <a:cubicBezTo>
                  <a:pt x="946484" y="229579"/>
                  <a:pt x="1037389" y="111938"/>
                  <a:pt x="1106905" y="58464"/>
                </a:cubicBezTo>
                <a:cubicBezTo>
                  <a:pt x="1176421" y="4990"/>
                  <a:pt x="1245936" y="-13726"/>
                  <a:pt x="1315452" y="10337"/>
                </a:cubicBezTo>
                <a:cubicBezTo>
                  <a:pt x="1384968" y="34400"/>
                  <a:pt x="1470526" y="127979"/>
                  <a:pt x="1524000" y="202842"/>
                </a:cubicBezTo>
                <a:cubicBezTo>
                  <a:pt x="1577474" y="277705"/>
                  <a:pt x="1604210" y="371284"/>
                  <a:pt x="1636294" y="459516"/>
                </a:cubicBezTo>
                <a:cubicBezTo>
                  <a:pt x="1668378" y="547748"/>
                  <a:pt x="1687094" y="630632"/>
                  <a:pt x="1716505" y="732232"/>
                </a:cubicBezTo>
                <a:cubicBezTo>
                  <a:pt x="1745916" y="833832"/>
                  <a:pt x="1767305" y="978211"/>
                  <a:pt x="1812758" y="1069116"/>
                </a:cubicBezTo>
                <a:cubicBezTo>
                  <a:pt x="1858211" y="1160021"/>
                  <a:pt x="1989221" y="1277664"/>
                  <a:pt x="1989221" y="1277664"/>
                </a:cubicBezTo>
                <a:lnTo>
                  <a:pt x="1989221" y="1277664"/>
                </a:lnTo>
                <a:lnTo>
                  <a:pt x="1989221" y="1277664"/>
                </a:lnTo>
                <a:cubicBezTo>
                  <a:pt x="2023979" y="1307074"/>
                  <a:pt x="2109537" y="1403327"/>
                  <a:pt x="2197768" y="1454127"/>
                </a:cubicBezTo>
                <a:cubicBezTo>
                  <a:pt x="2286000" y="1504927"/>
                  <a:pt x="2518610" y="1582464"/>
                  <a:pt x="2518610" y="1582464"/>
                </a:cubicBezTo>
                <a:lnTo>
                  <a:pt x="2518610" y="1582464"/>
                </a:lnTo>
                <a:lnTo>
                  <a:pt x="2534652" y="1582464"/>
                </a:lnTo>
                <a:lnTo>
                  <a:pt x="2534652" y="1582464"/>
                </a:lnTo>
                <a:lnTo>
                  <a:pt x="2534652" y="1582464"/>
                </a:lnTo>
                <a:lnTo>
                  <a:pt x="2518610" y="1550379"/>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TextBox 11"/>
          <p:cNvSpPr txBox="1"/>
          <p:nvPr/>
        </p:nvSpPr>
        <p:spPr>
          <a:xfrm>
            <a:off x="6952247" y="1130605"/>
            <a:ext cx="1752600" cy="646331"/>
          </a:xfrm>
          <a:prstGeom prst="rect">
            <a:avLst/>
          </a:prstGeom>
          <a:noFill/>
        </p:spPr>
        <p:txBody>
          <a:bodyPr wrap="square" rtlCol="0">
            <a:spAutoFit/>
          </a:bodyPr>
          <a:lstStyle/>
          <a:p>
            <a:r>
              <a:rPr lang="en-GB" dirty="0" smtClean="0">
                <a:solidFill>
                  <a:prstClr val="black"/>
                </a:solidFill>
              </a:rPr>
              <a:t>H0 pdf</a:t>
            </a:r>
          </a:p>
          <a:p>
            <a:r>
              <a:rPr lang="en-GB" dirty="0">
                <a:solidFill>
                  <a:prstClr val="black"/>
                </a:solidFill>
              </a:rPr>
              <a:t> </a:t>
            </a:r>
            <a:r>
              <a:rPr lang="en-GB" dirty="0" smtClean="0">
                <a:solidFill>
                  <a:prstClr val="black"/>
                </a:solidFill>
              </a:rPr>
              <a:t>               p</a:t>
            </a:r>
            <a:r>
              <a:rPr lang="en-GB" baseline="-25000" dirty="0" smtClean="0">
                <a:solidFill>
                  <a:prstClr val="black"/>
                </a:solidFill>
              </a:rPr>
              <a:t>0</a:t>
            </a:r>
            <a:r>
              <a:rPr lang="en-GB" dirty="0" smtClean="0">
                <a:solidFill>
                  <a:prstClr val="black"/>
                </a:solidFill>
              </a:rPr>
              <a:t> = </a:t>
            </a:r>
            <a:r>
              <a:rPr lang="el-GR" dirty="0" smtClean="0">
                <a:solidFill>
                  <a:prstClr val="black"/>
                </a:solidFill>
              </a:rPr>
              <a:t>α</a:t>
            </a:r>
            <a:endParaRPr lang="en-GB" dirty="0">
              <a:solidFill>
                <a:prstClr val="black"/>
              </a:solidFill>
            </a:endParaRPr>
          </a:p>
        </p:txBody>
      </p:sp>
      <p:cxnSp>
        <p:nvCxnSpPr>
          <p:cNvPr id="14" name="Straight Connector 13"/>
          <p:cNvCxnSpPr>
            <a:stCxn id="11" idx="11"/>
          </p:cNvCxnSpPr>
          <p:nvPr/>
        </p:nvCxnSpPr>
        <p:spPr>
          <a:xfrm flipH="1">
            <a:off x="7086600" y="2005263"/>
            <a:ext cx="20053" cy="489286"/>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7239000" y="1727379"/>
            <a:ext cx="838200" cy="6348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877050" y="2470123"/>
            <a:ext cx="1565108" cy="369332"/>
          </a:xfrm>
          <a:prstGeom prst="rect">
            <a:avLst/>
          </a:prstGeom>
          <a:noFill/>
        </p:spPr>
        <p:txBody>
          <a:bodyPr wrap="square" rtlCol="0">
            <a:spAutoFit/>
          </a:bodyPr>
          <a:lstStyle/>
          <a:p>
            <a:r>
              <a:rPr lang="en-GB" dirty="0" err="1" smtClean="0">
                <a:solidFill>
                  <a:prstClr val="black"/>
                </a:solidFill>
              </a:rPr>
              <a:t>t</a:t>
            </a:r>
            <a:r>
              <a:rPr lang="en-GB" baseline="-25000" dirty="0" err="1" smtClean="0">
                <a:solidFill>
                  <a:prstClr val="black"/>
                </a:solidFill>
              </a:rPr>
              <a:t>crit</a:t>
            </a:r>
            <a:r>
              <a:rPr lang="en-GB" baseline="-25000" dirty="0" smtClean="0">
                <a:solidFill>
                  <a:prstClr val="black"/>
                </a:solidFill>
              </a:rPr>
              <a:t> </a:t>
            </a:r>
            <a:r>
              <a:rPr lang="en-GB" dirty="0" smtClean="0">
                <a:solidFill>
                  <a:prstClr val="black"/>
                </a:solidFill>
              </a:rPr>
              <a:t>                t</a:t>
            </a:r>
            <a:endParaRPr lang="en-GB" dirty="0">
              <a:solidFill>
                <a:prstClr val="black"/>
              </a:solidFill>
            </a:endParaRPr>
          </a:p>
        </p:txBody>
      </p:sp>
      <p:cxnSp>
        <p:nvCxnSpPr>
          <p:cNvPr id="20" name="Straight Arrow Connector 19"/>
          <p:cNvCxnSpPr/>
          <p:nvPr/>
        </p:nvCxnSpPr>
        <p:spPr>
          <a:xfrm>
            <a:off x="8241632" y="2654789"/>
            <a:ext cx="381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890746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6"/>
          <p:cNvSpPr>
            <a:spLocks noGrp="1"/>
          </p:cNvSpPr>
          <p:nvPr>
            <p:ph type="sldNum" sz="quarter" idx="12"/>
          </p:nvPr>
        </p:nvSpPr>
        <p:spPr>
          <a:xfrm>
            <a:off x="6553200" y="6416675"/>
            <a:ext cx="2133600" cy="365125"/>
          </a:xfrm>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892E630-B6B3-4790-BAFC-953D210D920C}" type="slidenum">
              <a:rPr lang="en-GB" altLang="en-US" smtClean="0">
                <a:solidFill>
                  <a:prstClr val="black"/>
                </a:solidFill>
              </a:rPr>
              <a:pPr eaLnBrk="1" hangingPunct="1"/>
              <a:t>42</a:t>
            </a:fld>
            <a:endParaRPr lang="en-GB" altLang="en-US" smtClean="0">
              <a:solidFill>
                <a:prstClr val="black"/>
              </a:solidFill>
            </a:endParaRPr>
          </a:p>
        </p:txBody>
      </p:sp>
      <p:sp>
        <p:nvSpPr>
          <p:cNvPr id="39939" name="Rectangle 2"/>
          <p:cNvSpPr>
            <a:spLocks noGrp="1" noChangeArrowheads="1"/>
          </p:cNvSpPr>
          <p:nvPr>
            <p:ph type="title"/>
          </p:nvPr>
        </p:nvSpPr>
        <p:spPr>
          <a:xfrm>
            <a:off x="385763" y="0"/>
            <a:ext cx="8229600" cy="935038"/>
          </a:xfrm>
        </p:spPr>
        <p:txBody>
          <a:bodyPr/>
          <a:lstStyle/>
          <a:p>
            <a:pPr eaLnBrk="1" hangingPunct="1"/>
            <a:r>
              <a:rPr lang="en-GB" altLang="en-US" smtClean="0">
                <a:solidFill>
                  <a:schemeClr val="accent2"/>
                </a:solidFill>
              </a:rPr>
              <a:t>Combining different p-values</a:t>
            </a:r>
          </a:p>
        </p:txBody>
      </p:sp>
      <p:sp>
        <p:nvSpPr>
          <p:cNvPr id="39940" name="Rectangle 3"/>
          <p:cNvSpPr>
            <a:spLocks noGrp="1" noChangeArrowheads="1"/>
          </p:cNvSpPr>
          <p:nvPr>
            <p:ph type="body" sz="half" idx="1"/>
          </p:nvPr>
        </p:nvSpPr>
        <p:spPr>
          <a:xfrm>
            <a:off x="457200" y="1143000"/>
            <a:ext cx="8435975" cy="5503863"/>
          </a:xfrm>
        </p:spPr>
        <p:txBody>
          <a:bodyPr>
            <a:normAutofit fontScale="85000" lnSpcReduction="20000"/>
          </a:bodyPr>
          <a:lstStyle/>
          <a:p>
            <a:pPr eaLnBrk="1" hangingPunct="1">
              <a:buFontTx/>
              <a:buNone/>
            </a:pPr>
            <a:r>
              <a:rPr lang="en-GB" altLang="en-US" sz="2400" dirty="0" smtClean="0">
                <a:solidFill>
                  <a:srgbClr val="336600"/>
                </a:solidFill>
              </a:rPr>
              <a:t>Several results quote independent p-values for same effect: </a:t>
            </a:r>
          </a:p>
          <a:p>
            <a:pPr eaLnBrk="1" hangingPunct="1">
              <a:buFontTx/>
              <a:buNone/>
            </a:pPr>
            <a:r>
              <a:rPr lang="en-GB" altLang="en-US" sz="2400" dirty="0" smtClean="0">
                <a:solidFill>
                  <a:srgbClr val="336600"/>
                </a:solidFill>
              </a:rPr>
              <a:t>p</a:t>
            </a:r>
            <a:r>
              <a:rPr lang="en-GB" altLang="en-US" sz="2400" baseline="-25000" dirty="0" smtClean="0">
                <a:solidFill>
                  <a:srgbClr val="336600"/>
                </a:solidFill>
              </a:rPr>
              <a:t>1</a:t>
            </a:r>
            <a:r>
              <a:rPr lang="en-GB" altLang="en-US" sz="2400" dirty="0" smtClean="0">
                <a:solidFill>
                  <a:srgbClr val="336600"/>
                </a:solidFill>
              </a:rPr>
              <a:t>, p</a:t>
            </a:r>
            <a:r>
              <a:rPr lang="en-GB" altLang="en-US" sz="2400" baseline="-25000" dirty="0" smtClean="0">
                <a:solidFill>
                  <a:srgbClr val="336600"/>
                </a:solidFill>
              </a:rPr>
              <a:t>2</a:t>
            </a:r>
            <a:r>
              <a:rPr lang="en-GB" altLang="en-US" sz="2400" dirty="0" smtClean="0">
                <a:solidFill>
                  <a:srgbClr val="336600"/>
                </a:solidFill>
              </a:rPr>
              <a:t>, p</a:t>
            </a:r>
            <a:r>
              <a:rPr lang="en-GB" altLang="en-US" sz="2400" baseline="-25000" dirty="0" smtClean="0">
                <a:solidFill>
                  <a:srgbClr val="336600"/>
                </a:solidFill>
              </a:rPr>
              <a:t>3</a:t>
            </a:r>
            <a:r>
              <a:rPr lang="en-GB" altLang="en-US" sz="2400" dirty="0" smtClean="0">
                <a:solidFill>
                  <a:srgbClr val="336600"/>
                </a:solidFill>
              </a:rPr>
              <a:t>…..        e.g. 0.9, 0.001, 0.3 ……..</a:t>
            </a:r>
          </a:p>
          <a:p>
            <a:pPr eaLnBrk="1" hangingPunct="1">
              <a:buFontTx/>
              <a:buNone/>
            </a:pPr>
            <a:r>
              <a:rPr lang="en-GB" altLang="en-US" sz="2400" dirty="0" smtClean="0">
                <a:solidFill>
                  <a:srgbClr val="336600"/>
                </a:solidFill>
              </a:rPr>
              <a:t>What is combined significance?</a:t>
            </a:r>
            <a:r>
              <a:rPr lang="en-GB" altLang="en-US" sz="2400" dirty="0" smtClean="0"/>
              <a:t>       Not just p</a:t>
            </a:r>
            <a:r>
              <a:rPr lang="en-GB" altLang="en-US" sz="2400" baseline="-25000" dirty="0" smtClean="0"/>
              <a:t>1*</a:t>
            </a:r>
            <a:r>
              <a:rPr lang="en-GB" altLang="en-US" sz="2400" dirty="0" smtClean="0"/>
              <a:t>p</a:t>
            </a:r>
            <a:r>
              <a:rPr lang="en-GB" altLang="en-US" sz="2400" baseline="-25000" dirty="0" smtClean="0"/>
              <a:t>2*</a:t>
            </a:r>
            <a:r>
              <a:rPr lang="en-GB" altLang="en-US" sz="2400" dirty="0" smtClean="0"/>
              <a:t>p</a:t>
            </a:r>
            <a:r>
              <a:rPr lang="en-GB" altLang="en-US" sz="2400" baseline="-25000" dirty="0" smtClean="0"/>
              <a:t>3</a:t>
            </a:r>
            <a:r>
              <a:rPr lang="en-GB" altLang="en-US" sz="2400" dirty="0" smtClean="0"/>
              <a:t>…..</a:t>
            </a:r>
          </a:p>
          <a:p>
            <a:pPr eaLnBrk="1" hangingPunct="1">
              <a:buFontTx/>
              <a:buNone/>
            </a:pPr>
            <a:r>
              <a:rPr lang="en-GB" altLang="en-US" sz="2400" dirty="0" smtClean="0"/>
              <a:t>If 10 </a:t>
            </a:r>
            <a:r>
              <a:rPr lang="en-GB" altLang="en-US" sz="2400" dirty="0" err="1" smtClean="0"/>
              <a:t>expts</a:t>
            </a:r>
            <a:r>
              <a:rPr lang="en-GB" altLang="en-US" sz="2400" dirty="0" smtClean="0"/>
              <a:t> each have p ~ 0.5, product ~ 0.001 and is clearly </a:t>
            </a:r>
            <a:r>
              <a:rPr lang="en-GB" altLang="en-US" sz="2400" b="1" dirty="0" smtClean="0"/>
              <a:t>NOT</a:t>
            </a:r>
            <a:r>
              <a:rPr lang="en-GB" altLang="en-US" sz="2400" dirty="0" smtClean="0"/>
              <a:t> correct combined p</a:t>
            </a:r>
          </a:p>
          <a:p>
            <a:pPr eaLnBrk="1" hangingPunct="1">
              <a:buFontTx/>
              <a:buNone/>
            </a:pPr>
            <a:r>
              <a:rPr lang="en-GB" altLang="en-US" sz="2800" dirty="0" smtClean="0"/>
              <a:t>    </a:t>
            </a:r>
            <a:r>
              <a:rPr lang="en-GB" altLang="en-US" sz="3600" dirty="0" smtClean="0"/>
              <a:t>S = </a:t>
            </a:r>
            <a:r>
              <a:rPr lang="en-GB" altLang="en-US" sz="3600" i="1" dirty="0" smtClean="0"/>
              <a:t>z </a:t>
            </a:r>
            <a:r>
              <a:rPr lang="en-GB" altLang="en-US" sz="3600" i="1" baseline="-25000" dirty="0" smtClean="0"/>
              <a:t>*</a:t>
            </a:r>
            <a:r>
              <a:rPr lang="en-GB" altLang="en-US" sz="3600" dirty="0" smtClean="0"/>
              <a:t>     (-ln z)</a:t>
            </a:r>
            <a:r>
              <a:rPr lang="en-GB" altLang="en-US" sz="3600" baseline="30000" dirty="0" smtClean="0"/>
              <a:t>j</a:t>
            </a:r>
            <a:r>
              <a:rPr lang="en-GB" altLang="en-US" sz="2800" dirty="0" smtClean="0"/>
              <a:t> </a:t>
            </a:r>
            <a:r>
              <a:rPr lang="en-GB" altLang="en-US" sz="4000" dirty="0" smtClean="0"/>
              <a:t>/</a:t>
            </a:r>
            <a:r>
              <a:rPr lang="en-GB" altLang="en-US" sz="3600" i="1" dirty="0" smtClean="0"/>
              <a:t>j!</a:t>
            </a:r>
            <a:r>
              <a:rPr lang="en-GB" altLang="en-US" sz="2800" i="1" dirty="0" smtClean="0"/>
              <a:t>  ,        z = p</a:t>
            </a:r>
            <a:r>
              <a:rPr lang="en-GB" altLang="en-US" sz="2800" i="1" baseline="-25000" dirty="0" smtClean="0"/>
              <a:t>1</a:t>
            </a:r>
            <a:r>
              <a:rPr lang="en-GB" altLang="en-US" sz="2800" i="1" dirty="0" smtClean="0"/>
              <a:t>p</a:t>
            </a:r>
            <a:r>
              <a:rPr lang="en-GB" altLang="en-US" sz="2800" i="1" baseline="-25000" dirty="0" smtClean="0"/>
              <a:t>2</a:t>
            </a:r>
            <a:r>
              <a:rPr lang="en-GB" altLang="en-US" sz="2800" i="1" dirty="0" smtClean="0"/>
              <a:t>p</a:t>
            </a:r>
            <a:r>
              <a:rPr lang="en-GB" altLang="en-US" sz="2800" i="1" baseline="-25000" dirty="0" smtClean="0"/>
              <a:t>3</a:t>
            </a:r>
            <a:r>
              <a:rPr lang="en-GB" altLang="en-US" sz="2800" i="1" dirty="0" smtClean="0"/>
              <a:t>…….</a:t>
            </a:r>
            <a:r>
              <a:rPr lang="en-GB" altLang="en-US" sz="2800" dirty="0" smtClean="0"/>
              <a:t> </a:t>
            </a:r>
          </a:p>
          <a:p>
            <a:pPr eaLnBrk="1" hangingPunct="1">
              <a:buFontTx/>
              <a:buNone/>
            </a:pPr>
            <a:r>
              <a:rPr lang="en-GB" altLang="en-US" sz="2800" dirty="0" smtClean="0"/>
              <a:t>        (</a:t>
            </a:r>
            <a:r>
              <a:rPr lang="en-GB" altLang="en-US" sz="2400" dirty="0" smtClean="0"/>
              <a:t>e.g. For 2 measurements, S = z </a:t>
            </a:r>
            <a:r>
              <a:rPr lang="en-GB" altLang="en-US" sz="2400" baseline="-25000" dirty="0" smtClean="0"/>
              <a:t>* </a:t>
            </a:r>
            <a:r>
              <a:rPr lang="en-GB" altLang="en-US" sz="2400" dirty="0" smtClean="0"/>
              <a:t>(1 - </a:t>
            </a:r>
            <a:r>
              <a:rPr lang="en-GB" altLang="en-US" sz="2400" i="1" dirty="0" err="1" smtClean="0"/>
              <a:t>ln</a:t>
            </a:r>
            <a:r>
              <a:rPr lang="en-GB" altLang="en-US" sz="2400" dirty="0" err="1" smtClean="0"/>
              <a:t>z</a:t>
            </a:r>
            <a:r>
              <a:rPr lang="en-GB" altLang="en-US" sz="2400" dirty="0" smtClean="0"/>
              <a:t>) </a:t>
            </a:r>
            <a:r>
              <a:rPr lang="en-GB" altLang="en-US" sz="2400" dirty="0" smtClean="0">
                <a:latin typeface="Times New Roman" pitchFamily="18" charset="0"/>
              </a:rPr>
              <a:t>≥ z  )</a:t>
            </a:r>
            <a:endParaRPr lang="en-GB" altLang="en-US" sz="2400" dirty="0" smtClean="0">
              <a:latin typeface="Times New Roman" pitchFamily="18" charset="0"/>
              <a:cs typeface="Times New Roman" pitchFamily="18" charset="0"/>
            </a:endParaRPr>
          </a:p>
          <a:p>
            <a:pPr eaLnBrk="1" hangingPunct="1">
              <a:buFontTx/>
              <a:buNone/>
            </a:pPr>
            <a:r>
              <a:rPr lang="en-GB" altLang="en-US" sz="2400" dirty="0" smtClean="0"/>
              <a:t>Problems:  </a:t>
            </a:r>
          </a:p>
          <a:p>
            <a:pPr eaLnBrk="1" hangingPunct="1">
              <a:buFontTx/>
              <a:buNone/>
            </a:pPr>
            <a:r>
              <a:rPr lang="en-GB" altLang="en-US" sz="2400" dirty="0" smtClean="0">
                <a:solidFill>
                  <a:srgbClr val="00B050"/>
                </a:solidFill>
              </a:rPr>
              <a:t>1) Recipe is not unique  (Uniform </a:t>
            </a:r>
            <a:r>
              <a:rPr lang="en-GB" altLang="en-US" sz="2400" dirty="0" err="1" smtClean="0">
                <a:solidFill>
                  <a:srgbClr val="00B050"/>
                </a:solidFill>
              </a:rPr>
              <a:t>dist</a:t>
            </a:r>
            <a:r>
              <a:rPr lang="en-GB" altLang="en-US" sz="2400" dirty="0" smtClean="0">
                <a:solidFill>
                  <a:srgbClr val="00B050"/>
                </a:solidFill>
              </a:rPr>
              <a:t> in n-D hypercube </a:t>
            </a:r>
            <a:r>
              <a:rPr lang="en-GB" altLang="en-US" sz="2400" dirty="0" smtClean="0">
                <a:solidFill>
                  <a:srgbClr val="00B050"/>
                </a:solidFill>
                <a:sym typeface="Wingdings" panose="05000000000000000000" pitchFamily="2" charset="2"/>
              </a:rPr>
              <a:t> uniform in 1-D) </a:t>
            </a:r>
            <a:endParaRPr lang="en-GB" altLang="en-US" sz="2400" dirty="0" smtClean="0">
              <a:solidFill>
                <a:srgbClr val="00B050"/>
              </a:solidFill>
            </a:endParaRPr>
          </a:p>
          <a:p>
            <a:pPr eaLnBrk="1" hangingPunct="1">
              <a:buFontTx/>
              <a:buNone/>
            </a:pPr>
            <a:r>
              <a:rPr lang="en-GB" altLang="en-US" sz="2400" dirty="0" smtClean="0">
                <a:solidFill>
                  <a:srgbClr val="CC00CC"/>
                </a:solidFill>
              </a:rPr>
              <a:t>2) Formula is not associative</a:t>
            </a:r>
          </a:p>
          <a:p>
            <a:pPr eaLnBrk="1" hangingPunct="1">
              <a:buFontTx/>
              <a:buNone/>
            </a:pPr>
            <a:r>
              <a:rPr lang="en-GB" altLang="en-US" sz="2400" dirty="0" smtClean="0">
                <a:solidFill>
                  <a:srgbClr val="CC00CC"/>
                </a:solidFill>
              </a:rPr>
              <a:t>Combining {{p</a:t>
            </a:r>
            <a:r>
              <a:rPr lang="en-GB" altLang="en-US" sz="2400" baseline="-25000" dirty="0" smtClean="0">
                <a:solidFill>
                  <a:srgbClr val="CC00CC"/>
                </a:solidFill>
              </a:rPr>
              <a:t>1</a:t>
            </a:r>
            <a:r>
              <a:rPr lang="en-GB" altLang="en-US" sz="2400" dirty="0" smtClean="0">
                <a:solidFill>
                  <a:srgbClr val="CC00CC"/>
                </a:solidFill>
              </a:rPr>
              <a:t> and p</a:t>
            </a:r>
            <a:r>
              <a:rPr lang="en-GB" altLang="en-US" sz="2400" baseline="-25000" dirty="0" smtClean="0">
                <a:solidFill>
                  <a:srgbClr val="CC00CC"/>
                </a:solidFill>
              </a:rPr>
              <a:t>2</a:t>
            </a:r>
            <a:r>
              <a:rPr lang="en-GB" altLang="en-US" sz="2400" dirty="0" smtClean="0">
                <a:solidFill>
                  <a:srgbClr val="CC00CC"/>
                </a:solidFill>
              </a:rPr>
              <a:t>}, and then p</a:t>
            </a:r>
            <a:r>
              <a:rPr lang="en-GB" altLang="en-US" sz="2400" baseline="-25000" dirty="0" smtClean="0">
                <a:solidFill>
                  <a:srgbClr val="CC00CC"/>
                </a:solidFill>
              </a:rPr>
              <a:t>3</a:t>
            </a:r>
            <a:r>
              <a:rPr lang="en-GB" altLang="en-US" sz="2400" dirty="0" smtClean="0">
                <a:solidFill>
                  <a:srgbClr val="CC00CC"/>
                </a:solidFill>
              </a:rPr>
              <a:t>} gives different answer  </a:t>
            </a:r>
          </a:p>
          <a:p>
            <a:pPr eaLnBrk="1" hangingPunct="1">
              <a:buFontTx/>
              <a:buNone/>
            </a:pPr>
            <a:r>
              <a:rPr lang="en-GB" altLang="en-US" sz="2400" dirty="0" smtClean="0">
                <a:solidFill>
                  <a:srgbClr val="CC00CC"/>
                </a:solidFill>
              </a:rPr>
              <a:t>          from {{p</a:t>
            </a:r>
            <a:r>
              <a:rPr lang="en-GB" altLang="en-US" sz="2400" baseline="-25000" dirty="0" smtClean="0">
                <a:solidFill>
                  <a:srgbClr val="CC00CC"/>
                </a:solidFill>
              </a:rPr>
              <a:t>3</a:t>
            </a:r>
            <a:r>
              <a:rPr lang="en-GB" altLang="en-US" sz="2400" dirty="0" smtClean="0">
                <a:solidFill>
                  <a:srgbClr val="CC00CC"/>
                </a:solidFill>
              </a:rPr>
              <a:t> and p</a:t>
            </a:r>
            <a:r>
              <a:rPr lang="en-GB" altLang="en-US" sz="2400" baseline="-25000" dirty="0" smtClean="0">
                <a:solidFill>
                  <a:srgbClr val="CC00CC"/>
                </a:solidFill>
              </a:rPr>
              <a:t>2</a:t>
            </a:r>
            <a:r>
              <a:rPr lang="en-GB" altLang="en-US" sz="2400" dirty="0" smtClean="0">
                <a:solidFill>
                  <a:srgbClr val="CC00CC"/>
                </a:solidFill>
              </a:rPr>
              <a:t>}, and then p</a:t>
            </a:r>
            <a:r>
              <a:rPr lang="en-GB" altLang="en-US" sz="2400" baseline="-25000" dirty="0" smtClean="0">
                <a:solidFill>
                  <a:srgbClr val="CC00CC"/>
                </a:solidFill>
              </a:rPr>
              <a:t>1</a:t>
            </a:r>
            <a:r>
              <a:rPr lang="en-GB" altLang="en-US" sz="2400" dirty="0" smtClean="0">
                <a:solidFill>
                  <a:srgbClr val="CC00CC"/>
                </a:solidFill>
              </a:rPr>
              <a:t>} , or all together</a:t>
            </a:r>
          </a:p>
          <a:p>
            <a:pPr eaLnBrk="1" hangingPunct="1">
              <a:buFontTx/>
              <a:buNone/>
            </a:pPr>
            <a:r>
              <a:rPr lang="en-GB" altLang="en-US" sz="2400" dirty="0" smtClean="0">
                <a:solidFill>
                  <a:srgbClr val="CC00CC"/>
                </a:solidFill>
              </a:rPr>
              <a:t>Due to different options for “more extreme than x</a:t>
            </a:r>
            <a:r>
              <a:rPr lang="en-GB" altLang="en-US" sz="2400" baseline="-25000" dirty="0" smtClean="0">
                <a:solidFill>
                  <a:srgbClr val="CC00CC"/>
                </a:solidFill>
              </a:rPr>
              <a:t>1</a:t>
            </a:r>
            <a:r>
              <a:rPr lang="en-GB" altLang="en-US" sz="2400" dirty="0" smtClean="0">
                <a:solidFill>
                  <a:srgbClr val="CC00CC"/>
                </a:solidFill>
              </a:rPr>
              <a:t>, x</a:t>
            </a:r>
            <a:r>
              <a:rPr lang="en-GB" altLang="en-US" sz="2400" baseline="-25000" dirty="0" smtClean="0">
                <a:solidFill>
                  <a:srgbClr val="CC00CC"/>
                </a:solidFill>
              </a:rPr>
              <a:t>2</a:t>
            </a:r>
            <a:r>
              <a:rPr lang="en-GB" altLang="en-US" sz="2400" dirty="0" smtClean="0">
                <a:solidFill>
                  <a:srgbClr val="CC00CC"/>
                </a:solidFill>
              </a:rPr>
              <a:t>, x</a:t>
            </a:r>
            <a:r>
              <a:rPr lang="en-GB" altLang="en-US" sz="2400" baseline="-25000" dirty="0" smtClean="0">
                <a:solidFill>
                  <a:srgbClr val="CC00CC"/>
                </a:solidFill>
              </a:rPr>
              <a:t>3</a:t>
            </a:r>
            <a:r>
              <a:rPr lang="en-GB" altLang="en-US" sz="2400" dirty="0" smtClean="0">
                <a:solidFill>
                  <a:srgbClr val="CC00CC"/>
                </a:solidFill>
              </a:rPr>
              <a:t>”. </a:t>
            </a:r>
          </a:p>
          <a:p>
            <a:pPr eaLnBrk="1" hangingPunct="1">
              <a:buFontTx/>
              <a:buNone/>
            </a:pPr>
            <a:r>
              <a:rPr lang="en-GB" altLang="en-US" sz="2400" dirty="0" smtClean="0">
                <a:solidFill>
                  <a:srgbClr val="FF0000"/>
                </a:solidFill>
              </a:rPr>
              <a:t>3) Small p’s due to different discrepancies</a:t>
            </a:r>
          </a:p>
          <a:p>
            <a:pPr eaLnBrk="1" hangingPunct="1">
              <a:buFontTx/>
              <a:buNone/>
            </a:pPr>
            <a:endParaRPr lang="en-GB" altLang="en-US" sz="2400" dirty="0" smtClean="0">
              <a:solidFill>
                <a:srgbClr val="FF0000"/>
              </a:solidFill>
            </a:endParaRPr>
          </a:p>
          <a:p>
            <a:pPr eaLnBrk="1" hangingPunct="1">
              <a:buFontTx/>
              <a:buNone/>
            </a:pPr>
            <a:r>
              <a:rPr lang="en-GB" altLang="en-US" sz="2400" dirty="0" smtClean="0"/>
              <a:t>       </a:t>
            </a:r>
            <a:r>
              <a:rPr lang="en-GB" altLang="en-US" sz="3300" dirty="0" smtClean="0">
                <a:solidFill>
                  <a:srgbClr val="0000FF"/>
                </a:solidFill>
              </a:rPr>
              <a:t>******* Better to combine data ************</a:t>
            </a:r>
          </a:p>
        </p:txBody>
      </p:sp>
      <p:graphicFrame>
        <p:nvGraphicFramePr>
          <p:cNvPr id="39941" name="Object 7"/>
          <p:cNvGraphicFramePr>
            <a:graphicFrameLocks noGrp="1" noChangeAspect="1"/>
          </p:cNvGraphicFramePr>
          <p:nvPr>
            <p:ph sz="half" idx="2"/>
            <p:extLst>
              <p:ext uri="{D42A27DB-BD31-4B8C-83A1-F6EECF244321}">
                <p14:modId xmlns:p14="http://schemas.microsoft.com/office/powerpoint/2010/main" val="127526796"/>
              </p:ext>
            </p:extLst>
          </p:nvPr>
        </p:nvGraphicFramePr>
        <p:xfrm>
          <a:off x="1828800" y="2514600"/>
          <a:ext cx="514398" cy="784225"/>
        </p:xfrm>
        <a:graphic>
          <a:graphicData uri="http://schemas.openxmlformats.org/presentationml/2006/ole">
            <mc:AlternateContent xmlns:mc="http://schemas.openxmlformats.org/markup-compatibility/2006">
              <mc:Choice xmlns:v="urn:schemas-microsoft-com:vml" Requires="v">
                <p:oleObj spid="_x0000_s10259" name="Equation" r:id="rId3" imgW="291973" imgH="444307" progId="Equation.3">
                  <p:embed/>
                </p:oleObj>
              </mc:Choice>
              <mc:Fallback>
                <p:oleObj name="Equation" r:id="rId3" imgW="291973" imgH="444307"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2514600"/>
                        <a:ext cx="514398" cy="784225"/>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417731380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F4071E5-353D-4C5F-8379-3D376CED1453}" type="slidenum">
              <a:rPr lang="en-GB" altLang="en-US" smtClean="0"/>
              <a:pPr eaLnBrk="1" hangingPunct="1"/>
              <a:t>43</a:t>
            </a:fld>
            <a:endParaRPr lang="en-GB" altLang="en-US" smtClean="0"/>
          </a:p>
        </p:txBody>
      </p:sp>
      <p:sp>
        <p:nvSpPr>
          <p:cNvPr id="52227" name="Rectangle 2"/>
          <p:cNvSpPr>
            <a:spLocks noGrp="1" noChangeArrowheads="1"/>
          </p:cNvSpPr>
          <p:nvPr>
            <p:ph type="title"/>
          </p:nvPr>
        </p:nvSpPr>
        <p:spPr>
          <a:xfrm>
            <a:off x="468313" y="0"/>
            <a:ext cx="8229600" cy="762000"/>
          </a:xfrm>
        </p:spPr>
        <p:txBody>
          <a:bodyPr/>
          <a:lstStyle/>
          <a:p>
            <a:pPr eaLnBrk="1" hangingPunct="1"/>
            <a:r>
              <a:rPr lang="en-GB" altLang="en-US" dirty="0" smtClean="0">
                <a:solidFill>
                  <a:schemeClr val="accent2"/>
                </a:solidFill>
              </a:rPr>
              <a:t>BLIND ANALYSES</a:t>
            </a:r>
          </a:p>
        </p:txBody>
      </p:sp>
      <p:sp>
        <p:nvSpPr>
          <p:cNvPr id="52228" name="Rectangle 3"/>
          <p:cNvSpPr>
            <a:spLocks noGrp="1" noChangeArrowheads="1"/>
          </p:cNvSpPr>
          <p:nvPr>
            <p:ph type="body" idx="1"/>
          </p:nvPr>
        </p:nvSpPr>
        <p:spPr>
          <a:xfrm>
            <a:off x="152400" y="990600"/>
            <a:ext cx="8991600" cy="5400675"/>
          </a:xfrm>
        </p:spPr>
        <p:txBody>
          <a:bodyPr>
            <a:normAutofit fontScale="85000" lnSpcReduction="20000"/>
          </a:bodyPr>
          <a:lstStyle/>
          <a:p>
            <a:pPr eaLnBrk="1" hangingPunct="1">
              <a:lnSpc>
                <a:spcPct val="80000"/>
              </a:lnSpc>
              <a:buFontTx/>
              <a:buNone/>
            </a:pPr>
            <a:r>
              <a:rPr lang="en-GB" altLang="en-US" dirty="0" smtClean="0">
                <a:solidFill>
                  <a:srgbClr val="008000"/>
                </a:solidFill>
              </a:rPr>
              <a:t>Why blind analysis?    </a:t>
            </a:r>
            <a:r>
              <a:rPr lang="en-GB" altLang="en-US" sz="2400" dirty="0" smtClean="0">
                <a:solidFill>
                  <a:srgbClr val="008000"/>
                </a:solidFill>
              </a:rPr>
              <a:t>Data statistic, selections, corrections, method </a:t>
            </a:r>
          </a:p>
          <a:p>
            <a:pPr eaLnBrk="1" hangingPunct="1">
              <a:lnSpc>
                <a:spcPct val="80000"/>
              </a:lnSpc>
              <a:buFontTx/>
              <a:buNone/>
            </a:pPr>
            <a:endParaRPr lang="en-GB" altLang="en-US" sz="2000" dirty="0" smtClean="0">
              <a:solidFill>
                <a:srgbClr val="008000"/>
              </a:solidFill>
            </a:endParaRPr>
          </a:p>
          <a:p>
            <a:pPr eaLnBrk="1" hangingPunct="1">
              <a:lnSpc>
                <a:spcPct val="80000"/>
              </a:lnSpc>
              <a:buFontTx/>
              <a:buNone/>
            </a:pPr>
            <a:r>
              <a:rPr lang="en-GB" altLang="en-US" dirty="0" smtClean="0">
                <a:solidFill>
                  <a:srgbClr val="CC00CC"/>
                </a:solidFill>
              </a:rPr>
              <a:t>Methods of blinding</a:t>
            </a:r>
          </a:p>
          <a:p>
            <a:pPr eaLnBrk="1" hangingPunct="1">
              <a:lnSpc>
                <a:spcPct val="80000"/>
              </a:lnSpc>
              <a:buFontTx/>
              <a:buNone/>
            </a:pPr>
            <a:r>
              <a:rPr lang="en-GB" altLang="en-US" sz="2800" dirty="0" smtClean="0">
                <a:solidFill>
                  <a:srgbClr val="CC00CC"/>
                </a:solidFill>
              </a:rPr>
              <a:t>        Add random number to result *</a:t>
            </a:r>
          </a:p>
          <a:p>
            <a:pPr eaLnBrk="1" hangingPunct="1">
              <a:lnSpc>
                <a:spcPct val="80000"/>
              </a:lnSpc>
              <a:buFontTx/>
              <a:buNone/>
            </a:pPr>
            <a:r>
              <a:rPr lang="en-GB" altLang="en-US" sz="2800" dirty="0" smtClean="0">
                <a:solidFill>
                  <a:srgbClr val="CC00CC"/>
                </a:solidFill>
              </a:rPr>
              <a:t>        Study procedure with simulation only</a:t>
            </a:r>
          </a:p>
          <a:p>
            <a:pPr eaLnBrk="1" hangingPunct="1">
              <a:lnSpc>
                <a:spcPct val="80000"/>
              </a:lnSpc>
              <a:buFontTx/>
              <a:buNone/>
            </a:pPr>
            <a:r>
              <a:rPr lang="en-GB" altLang="en-US" sz="2800" dirty="0" smtClean="0">
                <a:solidFill>
                  <a:srgbClr val="CC00CC"/>
                </a:solidFill>
              </a:rPr>
              <a:t>        Look at only first fraction of data</a:t>
            </a:r>
          </a:p>
          <a:p>
            <a:pPr eaLnBrk="1" hangingPunct="1">
              <a:lnSpc>
                <a:spcPct val="80000"/>
              </a:lnSpc>
              <a:buFontTx/>
              <a:buNone/>
            </a:pPr>
            <a:r>
              <a:rPr lang="en-GB" altLang="en-US" sz="2800" dirty="0" smtClean="0">
                <a:solidFill>
                  <a:srgbClr val="CC00CC"/>
                </a:solidFill>
              </a:rPr>
              <a:t>        Keep the signal box closed</a:t>
            </a:r>
          </a:p>
          <a:p>
            <a:pPr eaLnBrk="1" hangingPunct="1">
              <a:lnSpc>
                <a:spcPct val="80000"/>
              </a:lnSpc>
              <a:buFontTx/>
              <a:buNone/>
            </a:pPr>
            <a:r>
              <a:rPr lang="en-GB" altLang="en-US" sz="2800" dirty="0" smtClean="0">
                <a:solidFill>
                  <a:srgbClr val="CC00CC"/>
                </a:solidFill>
              </a:rPr>
              <a:t>        Keep MC parameters hidden</a:t>
            </a:r>
          </a:p>
          <a:p>
            <a:pPr eaLnBrk="1" hangingPunct="1">
              <a:lnSpc>
                <a:spcPct val="80000"/>
              </a:lnSpc>
              <a:buFontTx/>
              <a:buNone/>
            </a:pPr>
            <a:r>
              <a:rPr lang="en-GB" altLang="en-US" sz="2800" dirty="0" smtClean="0">
                <a:solidFill>
                  <a:srgbClr val="CC00CC"/>
                </a:solidFill>
              </a:rPr>
              <a:t>        Keep unknown fraction visible for each bin </a:t>
            </a:r>
          </a:p>
          <a:p>
            <a:pPr eaLnBrk="1" hangingPunct="1">
              <a:lnSpc>
                <a:spcPct val="80000"/>
              </a:lnSpc>
              <a:buFontTx/>
              <a:buNone/>
            </a:pPr>
            <a:endParaRPr lang="en-GB" altLang="en-US" sz="2800" dirty="0" smtClean="0">
              <a:solidFill>
                <a:srgbClr val="663300"/>
              </a:solidFill>
            </a:endParaRPr>
          </a:p>
          <a:p>
            <a:pPr eaLnBrk="1" hangingPunct="1">
              <a:lnSpc>
                <a:spcPct val="80000"/>
              </a:lnSpc>
              <a:buFontTx/>
              <a:buNone/>
            </a:pPr>
            <a:r>
              <a:rPr lang="en-GB" altLang="en-US" sz="2800" dirty="0" smtClean="0">
                <a:solidFill>
                  <a:srgbClr val="0070C0"/>
                </a:solidFill>
              </a:rPr>
              <a:t>Disadvantages</a:t>
            </a:r>
          </a:p>
          <a:p>
            <a:pPr eaLnBrk="1" hangingPunct="1">
              <a:lnSpc>
                <a:spcPct val="80000"/>
              </a:lnSpc>
              <a:buFontTx/>
              <a:buNone/>
            </a:pPr>
            <a:r>
              <a:rPr lang="en-GB" altLang="en-US" sz="2800" dirty="0">
                <a:solidFill>
                  <a:srgbClr val="0070C0"/>
                </a:solidFill>
              </a:rPr>
              <a:t> </a:t>
            </a:r>
            <a:r>
              <a:rPr lang="en-GB" altLang="en-US" sz="2800" dirty="0" smtClean="0">
                <a:solidFill>
                  <a:srgbClr val="0070C0"/>
                </a:solidFill>
              </a:rPr>
              <a:t>       Takes longer time</a:t>
            </a:r>
          </a:p>
          <a:p>
            <a:pPr eaLnBrk="1" hangingPunct="1">
              <a:lnSpc>
                <a:spcPct val="80000"/>
              </a:lnSpc>
              <a:buFontTx/>
              <a:buNone/>
            </a:pPr>
            <a:r>
              <a:rPr lang="en-GB" altLang="en-US" sz="2800" dirty="0">
                <a:solidFill>
                  <a:srgbClr val="0070C0"/>
                </a:solidFill>
              </a:rPr>
              <a:t> </a:t>
            </a:r>
            <a:r>
              <a:rPr lang="en-GB" altLang="en-US" sz="2800" dirty="0" smtClean="0">
                <a:solidFill>
                  <a:srgbClr val="0070C0"/>
                </a:solidFill>
              </a:rPr>
              <a:t>        Usually not available for searches for unknown</a:t>
            </a:r>
          </a:p>
          <a:p>
            <a:pPr eaLnBrk="1" hangingPunct="1">
              <a:lnSpc>
                <a:spcPct val="80000"/>
              </a:lnSpc>
              <a:buFontTx/>
              <a:buNone/>
            </a:pPr>
            <a:endParaRPr lang="en-GB" altLang="en-US" sz="2800" dirty="0" smtClean="0">
              <a:solidFill>
                <a:srgbClr val="0070C0"/>
              </a:solidFill>
            </a:endParaRPr>
          </a:p>
          <a:p>
            <a:pPr eaLnBrk="1" hangingPunct="1">
              <a:lnSpc>
                <a:spcPct val="80000"/>
              </a:lnSpc>
              <a:buFontTx/>
              <a:buNone/>
            </a:pPr>
            <a:r>
              <a:rPr lang="en-GB" altLang="en-US" dirty="0" smtClean="0">
                <a:solidFill>
                  <a:srgbClr val="FF0066"/>
                </a:solidFill>
              </a:rPr>
              <a:t>After analysis is </a:t>
            </a:r>
            <a:r>
              <a:rPr lang="en-GB" altLang="en-US" dirty="0" err="1" smtClean="0">
                <a:solidFill>
                  <a:srgbClr val="FF0066"/>
                </a:solidFill>
              </a:rPr>
              <a:t>unblinded</a:t>
            </a:r>
            <a:r>
              <a:rPr lang="en-GB" altLang="en-US" dirty="0" smtClean="0">
                <a:solidFill>
                  <a:srgbClr val="FF0066"/>
                </a:solidFill>
              </a:rPr>
              <a:t>, don’t change anything unless ……..</a:t>
            </a:r>
          </a:p>
          <a:p>
            <a:pPr eaLnBrk="1" hangingPunct="1">
              <a:lnSpc>
                <a:spcPct val="80000"/>
              </a:lnSpc>
              <a:buFontTx/>
              <a:buNone/>
            </a:pPr>
            <a:endParaRPr lang="en-GB" altLang="en-US" sz="4000" dirty="0" smtClean="0">
              <a:solidFill>
                <a:srgbClr val="996633"/>
              </a:solidFill>
            </a:endParaRPr>
          </a:p>
          <a:p>
            <a:pPr eaLnBrk="1" hangingPunct="1">
              <a:lnSpc>
                <a:spcPct val="80000"/>
              </a:lnSpc>
              <a:buFontTx/>
              <a:buNone/>
            </a:pPr>
            <a:r>
              <a:rPr lang="en-GB" altLang="en-US" sz="4000" dirty="0" smtClean="0">
                <a:solidFill>
                  <a:srgbClr val="996633"/>
                </a:solidFill>
              </a:rPr>
              <a:t>* </a:t>
            </a:r>
            <a:r>
              <a:rPr lang="en-GB" altLang="en-US" sz="2400" dirty="0" smtClean="0">
                <a:solidFill>
                  <a:srgbClr val="996633"/>
                </a:solidFill>
              </a:rPr>
              <a:t>Luis Alvarez suggestion re “discovery” of free quarks</a:t>
            </a:r>
          </a:p>
        </p:txBody>
      </p:sp>
    </p:spTree>
    <p:extLst>
      <p:ext uri="{BB962C8B-B14F-4D97-AF65-F5344CB8AC3E}">
        <p14:creationId xmlns:p14="http://schemas.microsoft.com/office/powerpoint/2010/main" val="70495567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5"/>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71581D4-FE54-42EB-AFE9-38053E723D2D}" type="slidenum">
              <a:rPr lang="en-GB" altLang="en-US" smtClean="0">
                <a:solidFill>
                  <a:prstClr val="black"/>
                </a:solidFill>
              </a:rPr>
              <a:pPr eaLnBrk="1" hangingPunct="1"/>
              <a:t>44</a:t>
            </a:fld>
            <a:endParaRPr lang="en-GB" altLang="en-US" smtClean="0">
              <a:solidFill>
                <a:prstClr val="black"/>
              </a:solidFill>
            </a:endParaRPr>
          </a:p>
        </p:txBody>
      </p:sp>
      <p:pic>
        <p:nvPicPr>
          <p:cNvPr id="205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9700" y="-152400"/>
            <a:ext cx="3744913" cy="315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2" name="Rectangle 3"/>
          <p:cNvSpPr>
            <a:spLocks noGrp="1" noChangeArrowheads="1"/>
          </p:cNvSpPr>
          <p:nvPr>
            <p:ph type="title"/>
          </p:nvPr>
        </p:nvSpPr>
        <p:spPr>
          <a:xfrm>
            <a:off x="457200" y="274638"/>
            <a:ext cx="4619625" cy="639762"/>
          </a:xfrm>
        </p:spPr>
        <p:txBody>
          <a:bodyPr/>
          <a:lstStyle/>
          <a:p>
            <a:pPr eaLnBrk="1" hangingPunct="1"/>
            <a:r>
              <a:rPr lang="en-GB" altLang="en-US" sz="2400" dirty="0" smtClean="0"/>
              <a:t>Look Elsewhere Effect  (LEE)</a:t>
            </a:r>
          </a:p>
        </p:txBody>
      </p:sp>
      <p:sp>
        <p:nvSpPr>
          <p:cNvPr id="2053" name="Rectangle 4"/>
          <p:cNvSpPr>
            <a:spLocks noGrp="1" noChangeArrowheads="1"/>
          </p:cNvSpPr>
          <p:nvPr>
            <p:ph type="body" idx="1"/>
          </p:nvPr>
        </p:nvSpPr>
        <p:spPr>
          <a:xfrm flipH="1">
            <a:off x="6516688" y="2852738"/>
            <a:ext cx="1152525" cy="173037"/>
          </a:xfrm>
          <a:solidFill>
            <a:schemeClr val="bg1"/>
          </a:solidFill>
          <a:ln>
            <a:solidFill>
              <a:schemeClr val="bg1"/>
            </a:solidFill>
            <a:miter lim="800000"/>
            <a:headEnd/>
            <a:tailEnd/>
          </a:ln>
        </p:spPr>
        <p:txBody>
          <a:bodyPr>
            <a:normAutofit fontScale="92500" lnSpcReduction="10000"/>
          </a:bodyPr>
          <a:lstStyle/>
          <a:p>
            <a:pPr eaLnBrk="1" hangingPunct="1">
              <a:lnSpc>
                <a:spcPct val="80000"/>
              </a:lnSpc>
            </a:pPr>
            <a:endParaRPr lang="en-US" altLang="en-US" sz="800" smtClean="0"/>
          </a:p>
        </p:txBody>
      </p:sp>
      <p:sp>
        <p:nvSpPr>
          <p:cNvPr id="2054" name="Rectangle 5"/>
          <p:cNvSpPr>
            <a:spLocks noChangeArrowheads="1"/>
          </p:cNvSpPr>
          <p:nvPr/>
        </p:nvSpPr>
        <p:spPr bwMode="auto">
          <a:xfrm>
            <a:off x="7451725" y="1341438"/>
            <a:ext cx="914400" cy="2159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prstClr val="black"/>
              </a:solidFill>
            </a:endParaRPr>
          </a:p>
        </p:txBody>
      </p:sp>
      <p:sp>
        <p:nvSpPr>
          <p:cNvPr id="2" name="TextBox 1"/>
          <p:cNvSpPr txBox="1"/>
          <p:nvPr/>
        </p:nvSpPr>
        <p:spPr>
          <a:xfrm>
            <a:off x="-20053" y="1341438"/>
            <a:ext cx="8229600" cy="5355312"/>
          </a:xfrm>
          <a:prstGeom prst="rect">
            <a:avLst/>
          </a:prstGeom>
          <a:noFill/>
        </p:spPr>
        <p:txBody>
          <a:bodyPr wrap="square" rtlCol="0">
            <a:spAutoFit/>
          </a:bodyPr>
          <a:lstStyle/>
          <a:p>
            <a:r>
              <a:rPr lang="en-GB" dirty="0" err="1" smtClean="0">
                <a:solidFill>
                  <a:prstClr val="black"/>
                </a:solidFill>
              </a:rPr>
              <a:t>Prob</a:t>
            </a:r>
            <a:r>
              <a:rPr lang="en-GB" dirty="0" smtClean="0">
                <a:solidFill>
                  <a:prstClr val="black"/>
                </a:solidFill>
              </a:rPr>
              <a:t> of </a:t>
            </a:r>
            <a:r>
              <a:rPr lang="en-GB" dirty="0" err="1" smtClean="0">
                <a:solidFill>
                  <a:prstClr val="black"/>
                </a:solidFill>
              </a:rPr>
              <a:t>bgd</a:t>
            </a:r>
            <a:r>
              <a:rPr lang="en-GB" dirty="0" smtClean="0">
                <a:solidFill>
                  <a:prstClr val="black"/>
                </a:solidFill>
              </a:rPr>
              <a:t> fluctuation at that place = local p-value</a:t>
            </a:r>
          </a:p>
          <a:p>
            <a:r>
              <a:rPr lang="en-GB" dirty="0" err="1" smtClean="0">
                <a:solidFill>
                  <a:prstClr val="black"/>
                </a:solidFill>
              </a:rPr>
              <a:t>Prob</a:t>
            </a:r>
            <a:r>
              <a:rPr lang="en-GB" dirty="0" smtClean="0">
                <a:solidFill>
                  <a:prstClr val="black"/>
                </a:solidFill>
              </a:rPr>
              <a:t> of </a:t>
            </a:r>
            <a:r>
              <a:rPr lang="en-GB" dirty="0" err="1" smtClean="0">
                <a:solidFill>
                  <a:prstClr val="black"/>
                </a:solidFill>
              </a:rPr>
              <a:t>bgd</a:t>
            </a:r>
            <a:r>
              <a:rPr lang="en-GB" dirty="0" smtClean="0">
                <a:solidFill>
                  <a:prstClr val="black"/>
                </a:solidFill>
              </a:rPr>
              <a:t> fluctuation </a:t>
            </a:r>
            <a:r>
              <a:rPr lang="en-GB" dirty="0" smtClean="0">
                <a:solidFill>
                  <a:srgbClr val="FF0000"/>
                </a:solidFill>
              </a:rPr>
              <a:t>‘anywhere’   </a:t>
            </a:r>
            <a:r>
              <a:rPr lang="en-GB" dirty="0" smtClean="0">
                <a:solidFill>
                  <a:prstClr val="black"/>
                </a:solidFill>
              </a:rPr>
              <a:t>= global p-value</a:t>
            </a:r>
          </a:p>
          <a:p>
            <a:r>
              <a:rPr lang="en-GB" dirty="0" smtClean="0">
                <a:solidFill>
                  <a:prstClr val="black"/>
                </a:solidFill>
              </a:rPr>
              <a:t>         Global p &gt; Local p</a:t>
            </a:r>
          </a:p>
          <a:p>
            <a:r>
              <a:rPr lang="en-GB" dirty="0" smtClean="0">
                <a:solidFill>
                  <a:prstClr val="black"/>
                </a:solidFill>
              </a:rPr>
              <a:t>Where is </a:t>
            </a:r>
            <a:r>
              <a:rPr lang="en-GB" dirty="0" smtClean="0">
                <a:solidFill>
                  <a:srgbClr val="FF0000"/>
                </a:solidFill>
              </a:rPr>
              <a:t>`anywhere’</a:t>
            </a:r>
            <a:r>
              <a:rPr lang="en-GB" dirty="0" smtClean="0">
                <a:solidFill>
                  <a:prstClr val="black"/>
                </a:solidFill>
              </a:rPr>
              <a:t>?</a:t>
            </a:r>
            <a:r>
              <a:rPr lang="en-GB" dirty="0" smtClean="0">
                <a:solidFill>
                  <a:srgbClr val="FF0000"/>
                </a:solidFill>
              </a:rPr>
              <a:t> </a:t>
            </a:r>
          </a:p>
          <a:p>
            <a:pPr marL="342900" indent="-342900">
              <a:buFontTx/>
              <a:buAutoNum type="alphaLcParenR"/>
            </a:pPr>
            <a:r>
              <a:rPr lang="en-GB" dirty="0" smtClean="0">
                <a:solidFill>
                  <a:srgbClr val="FF0000"/>
                </a:solidFill>
              </a:rPr>
              <a:t> Any location in this histogram in sensible range</a:t>
            </a:r>
          </a:p>
          <a:p>
            <a:pPr marL="342900" indent="-342900">
              <a:buFontTx/>
              <a:buAutoNum type="alphaLcParenR"/>
            </a:pPr>
            <a:r>
              <a:rPr lang="en-GB" dirty="0" smtClean="0">
                <a:solidFill>
                  <a:srgbClr val="FF0000"/>
                </a:solidFill>
              </a:rPr>
              <a:t> Any </a:t>
            </a:r>
            <a:r>
              <a:rPr lang="en-GB" dirty="0">
                <a:solidFill>
                  <a:srgbClr val="FF0000"/>
                </a:solidFill>
              </a:rPr>
              <a:t>location in this histogram </a:t>
            </a:r>
            <a:endParaRPr lang="en-GB" dirty="0" smtClean="0">
              <a:solidFill>
                <a:srgbClr val="FF0000"/>
              </a:solidFill>
            </a:endParaRPr>
          </a:p>
          <a:p>
            <a:pPr marL="342900" indent="-342900">
              <a:buFontTx/>
              <a:buAutoNum type="alphaLcParenR"/>
            </a:pPr>
            <a:r>
              <a:rPr lang="en-GB" dirty="0" smtClean="0">
                <a:solidFill>
                  <a:srgbClr val="FF0000"/>
                </a:solidFill>
              </a:rPr>
              <a:t> Also in histogram produced with different cuts, binning, etc. </a:t>
            </a:r>
            <a:endParaRPr lang="en-GB" dirty="0">
              <a:solidFill>
                <a:srgbClr val="FF0000"/>
              </a:solidFill>
            </a:endParaRPr>
          </a:p>
          <a:p>
            <a:pPr marL="342900" indent="-342900">
              <a:buFontTx/>
              <a:buAutoNum type="alphaLcParenR" startAt="4"/>
            </a:pPr>
            <a:r>
              <a:rPr lang="en-GB" dirty="0" smtClean="0">
                <a:solidFill>
                  <a:srgbClr val="FF0000"/>
                </a:solidFill>
              </a:rPr>
              <a:t> Also in other plausible histograms for this analysis</a:t>
            </a:r>
          </a:p>
          <a:p>
            <a:pPr marL="342900" indent="-342900">
              <a:buFontTx/>
              <a:buAutoNum type="alphaLcParenR" startAt="4"/>
            </a:pPr>
            <a:r>
              <a:rPr lang="en-GB" dirty="0">
                <a:solidFill>
                  <a:srgbClr val="FF0000"/>
                </a:solidFill>
              </a:rPr>
              <a:t> </a:t>
            </a:r>
            <a:r>
              <a:rPr lang="en-GB" dirty="0" smtClean="0">
                <a:solidFill>
                  <a:srgbClr val="FF0000"/>
                </a:solidFill>
              </a:rPr>
              <a:t>Also in other searches in this </a:t>
            </a:r>
            <a:r>
              <a:rPr lang="en-GB" dirty="0">
                <a:solidFill>
                  <a:srgbClr val="FF0000"/>
                </a:solidFill>
              </a:rPr>
              <a:t>PHYSICS group (e.g. SUSY at CMS</a:t>
            </a:r>
            <a:r>
              <a:rPr lang="en-GB" dirty="0" smtClean="0">
                <a:solidFill>
                  <a:srgbClr val="FF0000"/>
                </a:solidFill>
              </a:rPr>
              <a:t>)</a:t>
            </a:r>
          </a:p>
          <a:p>
            <a:pPr marL="342900" indent="-342900">
              <a:buFontTx/>
              <a:buAutoNum type="alphaLcParenR" startAt="4"/>
            </a:pPr>
            <a:r>
              <a:rPr lang="en-GB" dirty="0" smtClean="0">
                <a:solidFill>
                  <a:srgbClr val="FF0000"/>
                </a:solidFill>
              </a:rPr>
              <a:t> In any search in this experiment (e.g. CMS)</a:t>
            </a:r>
          </a:p>
          <a:p>
            <a:pPr marL="342900" indent="-342900">
              <a:buFontTx/>
              <a:buAutoNum type="alphaLcParenR" startAt="4"/>
            </a:pPr>
            <a:r>
              <a:rPr lang="en-GB" dirty="0" smtClean="0">
                <a:solidFill>
                  <a:srgbClr val="FF0000"/>
                </a:solidFill>
              </a:rPr>
              <a:t> In all CERN </a:t>
            </a:r>
            <a:r>
              <a:rPr lang="en-GB" dirty="0" err="1" smtClean="0">
                <a:solidFill>
                  <a:srgbClr val="FF0000"/>
                </a:solidFill>
              </a:rPr>
              <a:t>expts</a:t>
            </a:r>
            <a:r>
              <a:rPr lang="en-GB" dirty="0" smtClean="0">
                <a:solidFill>
                  <a:srgbClr val="FF0000"/>
                </a:solidFill>
              </a:rPr>
              <a:t> (e.g. LHC </a:t>
            </a:r>
            <a:r>
              <a:rPr lang="en-GB" dirty="0" err="1" smtClean="0">
                <a:solidFill>
                  <a:srgbClr val="FF0000"/>
                </a:solidFill>
              </a:rPr>
              <a:t>expts</a:t>
            </a:r>
            <a:r>
              <a:rPr lang="en-GB" dirty="0" smtClean="0">
                <a:solidFill>
                  <a:srgbClr val="FF0000"/>
                </a:solidFill>
              </a:rPr>
              <a:t> + NA62 + OPERA + ASACUSA + ….)</a:t>
            </a:r>
          </a:p>
          <a:p>
            <a:pPr marL="342900" indent="-342900">
              <a:buFontTx/>
              <a:buAutoNum type="alphaLcParenR" startAt="4"/>
            </a:pPr>
            <a:r>
              <a:rPr lang="en-GB" dirty="0" smtClean="0">
                <a:solidFill>
                  <a:srgbClr val="FF0000"/>
                </a:solidFill>
              </a:rPr>
              <a:t> In all HEP </a:t>
            </a:r>
            <a:r>
              <a:rPr lang="en-GB" dirty="0" err="1" smtClean="0">
                <a:solidFill>
                  <a:srgbClr val="FF0000"/>
                </a:solidFill>
              </a:rPr>
              <a:t>expts</a:t>
            </a:r>
            <a:r>
              <a:rPr lang="en-GB" dirty="0" smtClean="0">
                <a:solidFill>
                  <a:srgbClr val="FF0000"/>
                </a:solidFill>
              </a:rPr>
              <a:t> </a:t>
            </a:r>
          </a:p>
          <a:p>
            <a:r>
              <a:rPr lang="en-GB" dirty="0" smtClean="0">
                <a:solidFill>
                  <a:srgbClr val="FF0000"/>
                </a:solidFill>
              </a:rPr>
              <a:t>                   etc.</a:t>
            </a:r>
            <a:endParaRPr lang="en-GB" dirty="0">
              <a:solidFill>
                <a:srgbClr val="FF0000"/>
              </a:solidFill>
            </a:endParaRPr>
          </a:p>
          <a:p>
            <a:r>
              <a:rPr lang="en-GB" dirty="0" smtClean="0">
                <a:solidFill>
                  <a:prstClr val="black"/>
                </a:solidFill>
              </a:rPr>
              <a:t>d</a:t>
            </a:r>
            <a:r>
              <a:rPr lang="en-GB" dirty="0">
                <a:solidFill>
                  <a:prstClr val="black"/>
                </a:solidFill>
              </a:rPr>
              <a:t>) relevant for graduate student doing analysis</a:t>
            </a:r>
          </a:p>
          <a:p>
            <a:r>
              <a:rPr lang="en-GB" dirty="0">
                <a:solidFill>
                  <a:prstClr val="black"/>
                </a:solidFill>
              </a:rPr>
              <a:t>f</a:t>
            </a:r>
            <a:r>
              <a:rPr lang="en-GB" dirty="0" smtClean="0">
                <a:solidFill>
                  <a:prstClr val="black"/>
                </a:solidFill>
              </a:rPr>
              <a:t>) relevant for experiment’s Spokesperson</a:t>
            </a:r>
          </a:p>
          <a:p>
            <a:r>
              <a:rPr lang="en-GB" dirty="0" smtClean="0">
                <a:solidFill>
                  <a:prstClr val="black"/>
                </a:solidFill>
              </a:rPr>
              <a:t> </a:t>
            </a:r>
          </a:p>
          <a:p>
            <a:r>
              <a:rPr lang="en-GB" dirty="0" smtClean="0">
                <a:solidFill>
                  <a:prstClr val="black"/>
                </a:solidFill>
              </a:rPr>
              <a:t>             </a:t>
            </a:r>
            <a:r>
              <a:rPr lang="en-GB" dirty="0" smtClean="0">
                <a:solidFill>
                  <a:srgbClr val="00B050"/>
                </a:solidFill>
              </a:rPr>
              <a:t>INFORMAL CONSENSUS:</a:t>
            </a:r>
          </a:p>
          <a:p>
            <a:r>
              <a:rPr lang="en-GB" dirty="0" smtClean="0">
                <a:solidFill>
                  <a:srgbClr val="00B050"/>
                </a:solidFill>
              </a:rPr>
              <a:t>Quote local p, and global p according to a) above.</a:t>
            </a:r>
          </a:p>
          <a:p>
            <a:r>
              <a:rPr lang="en-GB" dirty="0" smtClean="0">
                <a:solidFill>
                  <a:srgbClr val="00B050"/>
                </a:solidFill>
              </a:rPr>
              <a:t>Explain which global p </a:t>
            </a:r>
          </a:p>
        </p:txBody>
      </p:sp>
    </p:spTree>
    <p:extLst>
      <p:ext uri="{BB962C8B-B14F-4D97-AF65-F5344CB8AC3E}">
        <p14:creationId xmlns:p14="http://schemas.microsoft.com/office/powerpoint/2010/main" val="62545867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GB" altLang="en-US" smtClean="0"/>
              <a:t>Example of LEE: Stonehenge</a:t>
            </a:r>
          </a:p>
        </p:txBody>
      </p:sp>
      <p:sp>
        <p:nvSpPr>
          <p:cNvPr id="24579"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fld id="{28EE3E27-71E4-4D65-9AD9-C43682A97E72}" type="slidenum">
              <a:rPr lang="en-GB" altLang="en-US" sz="1400" smtClean="0">
                <a:solidFill>
                  <a:prstClr val="black"/>
                </a:solidFill>
              </a:rPr>
              <a:pPr eaLnBrk="1" hangingPunct="1">
                <a:spcBef>
                  <a:spcPct val="0"/>
                </a:spcBef>
                <a:buFontTx/>
                <a:buNone/>
              </a:pPr>
              <a:t>45</a:t>
            </a:fld>
            <a:endParaRPr lang="en-GB" altLang="en-US" sz="1400" smtClean="0">
              <a:solidFill>
                <a:prstClr val="black"/>
              </a:solidFill>
            </a:endParaRPr>
          </a:p>
        </p:txBody>
      </p:sp>
      <p:pic>
        <p:nvPicPr>
          <p:cNvPr id="2458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76338" y="1557338"/>
            <a:ext cx="6856412" cy="4568825"/>
          </a:xfrm>
          <a:noFill/>
        </p:spPr>
      </p:pic>
    </p:spTree>
    <p:extLst>
      <p:ext uri="{BB962C8B-B14F-4D97-AF65-F5344CB8AC3E}">
        <p14:creationId xmlns:p14="http://schemas.microsoft.com/office/powerpoint/2010/main" val="224373594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endParaRPr lang="en-US" altLang="en-US" smtClean="0"/>
          </a:p>
        </p:txBody>
      </p:sp>
      <p:sp>
        <p:nvSpPr>
          <p:cNvPr id="25603" name="Content Placeholder 2"/>
          <p:cNvSpPr>
            <a:spLocks noGrp="1"/>
          </p:cNvSpPr>
          <p:nvPr>
            <p:ph idx="1"/>
          </p:nvPr>
        </p:nvSpPr>
        <p:spPr/>
        <p:txBody>
          <a:bodyPr/>
          <a:lstStyle/>
          <a:p>
            <a:endParaRPr lang="en-US" altLang="en-US" smtClean="0"/>
          </a:p>
        </p:txBody>
      </p:sp>
      <p:sp>
        <p:nvSpPr>
          <p:cNvPr id="25604"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fld id="{1C82DB77-EEBE-4072-87BC-ECECDDF95393}" type="slidenum">
              <a:rPr lang="en-GB" altLang="en-US" sz="1400" smtClean="0">
                <a:solidFill>
                  <a:prstClr val="black"/>
                </a:solidFill>
              </a:rPr>
              <a:pPr eaLnBrk="1" hangingPunct="1">
                <a:spcBef>
                  <a:spcPct val="0"/>
                </a:spcBef>
                <a:buFontTx/>
                <a:buNone/>
              </a:pPr>
              <a:t>46</a:t>
            </a:fld>
            <a:endParaRPr lang="en-GB" altLang="en-US" sz="1400" smtClean="0">
              <a:solidFill>
                <a:prstClr val="black"/>
              </a:solidFill>
            </a:endParaRPr>
          </a:p>
        </p:txBody>
      </p:sp>
      <p:pic>
        <p:nvPicPr>
          <p:cNvPr id="2560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513" y="274638"/>
            <a:ext cx="4824412" cy="6329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257065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GB" altLang="en-US" smtClean="0"/>
              <a:t>Are alignments significant?</a:t>
            </a:r>
          </a:p>
        </p:txBody>
      </p:sp>
      <p:sp>
        <p:nvSpPr>
          <p:cNvPr id="26627" name="Content Placeholder 2"/>
          <p:cNvSpPr>
            <a:spLocks noGrp="1"/>
          </p:cNvSpPr>
          <p:nvPr>
            <p:ph idx="1"/>
          </p:nvPr>
        </p:nvSpPr>
        <p:spPr/>
        <p:txBody>
          <a:bodyPr>
            <a:normAutofit lnSpcReduction="10000"/>
          </a:bodyPr>
          <a:lstStyle/>
          <a:p>
            <a:r>
              <a:rPr lang="en-GB" altLang="en-US" sz="2000" smtClean="0">
                <a:solidFill>
                  <a:srgbClr val="252525"/>
                </a:solidFill>
              </a:rPr>
              <a:t>Atkinson replied with his article "Moonshine on Stonehenge" in </a:t>
            </a:r>
            <a:r>
              <a:rPr lang="en-GB" altLang="en-US" sz="2000" i="1" smtClean="0">
                <a:solidFill>
                  <a:srgbClr val="0B0080"/>
                </a:solidFill>
                <a:hlinkClick r:id="rId3" tooltip="Antiquity (journal)"/>
              </a:rPr>
              <a:t>Antiquity</a:t>
            </a:r>
            <a:r>
              <a:rPr lang="en-GB" altLang="en-US" sz="2000" smtClean="0">
                <a:solidFill>
                  <a:srgbClr val="252525"/>
                </a:solidFill>
              </a:rPr>
              <a:t> in 1966, pointing out that some of the pits which ….. had used for his sight lines were more likely to have been natural depressions, and that he had allowed a margin of error of up to 2 degrees in his alignments. Atkinson found that the probability of so many alignments being visible from 165 points to be close to 0.5 rather that the "one in a million" possibility which ….. had claimed.</a:t>
            </a:r>
          </a:p>
          <a:p>
            <a:endParaRPr lang="en-GB" altLang="en-US" sz="2800" smtClean="0">
              <a:solidFill>
                <a:srgbClr val="252525"/>
              </a:solidFill>
            </a:endParaRPr>
          </a:p>
          <a:p>
            <a:r>
              <a:rPr lang="en-GB" altLang="en-US" sz="2000" smtClean="0">
                <a:solidFill>
                  <a:srgbClr val="252525"/>
                </a:solidFill>
              </a:rPr>
              <a:t>….. had been examining stone circles since the 1950s in search of astronomical alignments and the </a:t>
            </a:r>
            <a:r>
              <a:rPr lang="en-GB" altLang="en-US" sz="2000" smtClean="0">
                <a:solidFill>
                  <a:srgbClr val="0B0080"/>
                </a:solidFill>
                <a:hlinkClick r:id="rId4" tooltip="Megalithic yard"/>
              </a:rPr>
              <a:t>megalithic yard</a:t>
            </a:r>
            <a:r>
              <a:rPr lang="en-GB" altLang="en-US" sz="2000" smtClean="0">
                <a:solidFill>
                  <a:srgbClr val="252525"/>
                </a:solidFill>
              </a:rPr>
              <a:t>. It was not until 1973 that he turned his attention to Stonehenge. He chose to ignore alignments between features within the monument, considering them to be too close together to be reliable. He looked for landscape features that could have marked lunar and solar events. However, one of …..'s key sites, Peter's Mound, turned out to be a twentieth-century rubbish dump.</a:t>
            </a:r>
            <a:endParaRPr lang="en-GB" altLang="en-US" sz="2000" smtClean="0"/>
          </a:p>
        </p:txBody>
      </p:sp>
      <p:sp>
        <p:nvSpPr>
          <p:cNvPr id="26628"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fld id="{B81E5FB8-2D9D-4882-8886-30AEF05F5D66}" type="slidenum">
              <a:rPr lang="en-GB" altLang="en-US" sz="1400" smtClean="0">
                <a:solidFill>
                  <a:prstClr val="black"/>
                </a:solidFill>
              </a:rPr>
              <a:pPr eaLnBrk="1" hangingPunct="1">
                <a:spcBef>
                  <a:spcPct val="0"/>
                </a:spcBef>
                <a:buFontTx/>
                <a:buNone/>
              </a:pPr>
              <a:t>47</a:t>
            </a:fld>
            <a:endParaRPr lang="en-GB" altLang="en-US" sz="1400" smtClean="0">
              <a:solidFill>
                <a:prstClr val="black"/>
              </a:solidFill>
            </a:endParaRPr>
          </a:p>
        </p:txBody>
      </p:sp>
    </p:spTree>
    <p:extLst>
      <p:ext uri="{BB962C8B-B14F-4D97-AF65-F5344CB8AC3E}">
        <p14:creationId xmlns:p14="http://schemas.microsoft.com/office/powerpoint/2010/main" val="228561058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273" y="76200"/>
            <a:ext cx="8229600" cy="914400"/>
          </a:xfrm>
        </p:spPr>
        <p:txBody>
          <a:bodyPr/>
          <a:lstStyle/>
          <a:p>
            <a:r>
              <a:rPr lang="en-GB" dirty="0" smtClean="0"/>
              <a:t>Why 5</a:t>
            </a:r>
            <a:r>
              <a:rPr lang="el-GR" dirty="0" smtClean="0"/>
              <a:t>σ</a:t>
            </a:r>
            <a:r>
              <a:rPr lang="en-GB" dirty="0" smtClean="0"/>
              <a:t> for Discovery?</a:t>
            </a:r>
            <a:endParaRPr lang="en-GB" dirty="0"/>
          </a:p>
        </p:txBody>
      </p:sp>
      <p:sp>
        <p:nvSpPr>
          <p:cNvPr id="3" name="Content Placeholder 2"/>
          <p:cNvSpPr>
            <a:spLocks noGrp="1"/>
          </p:cNvSpPr>
          <p:nvPr>
            <p:ph idx="1"/>
          </p:nvPr>
        </p:nvSpPr>
        <p:spPr>
          <a:xfrm>
            <a:off x="196473" y="1143000"/>
            <a:ext cx="8763000" cy="5562600"/>
          </a:xfrm>
        </p:spPr>
        <p:txBody>
          <a:bodyPr>
            <a:normAutofit fontScale="92500" lnSpcReduction="10000"/>
          </a:bodyPr>
          <a:lstStyle/>
          <a:p>
            <a:pPr marL="0" indent="0">
              <a:buNone/>
            </a:pPr>
            <a:r>
              <a:rPr lang="en-GB" sz="2400" dirty="0" smtClean="0"/>
              <a:t>Statisticians ridicule our belief in extreme tails (esp. for systematics)</a:t>
            </a:r>
          </a:p>
          <a:p>
            <a:pPr marL="0" indent="0">
              <a:buNone/>
            </a:pPr>
            <a:r>
              <a:rPr lang="en-GB" sz="2400" dirty="0" smtClean="0"/>
              <a:t>Our reasons:</a:t>
            </a:r>
          </a:p>
          <a:p>
            <a:pPr marL="0" indent="0">
              <a:buNone/>
            </a:pPr>
            <a:r>
              <a:rPr lang="en-GB" sz="2400" dirty="0" smtClean="0">
                <a:solidFill>
                  <a:srgbClr val="FF0000"/>
                </a:solidFill>
              </a:rPr>
              <a:t>         1) Past history (Many 3</a:t>
            </a:r>
            <a:r>
              <a:rPr lang="el-GR" sz="2400" dirty="0" smtClean="0">
                <a:solidFill>
                  <a:srgbClr val="FF0000"/>
                </a:solidFill>
              </a:rPr>
              <a:t>σ</a:t>
            </a:r>
            <a:r>
              <a:rPr lang="en-GB" sz="2400" dirty="0" smtClean="0">
                <a:solidFill>
                  <a:srgbClr val="FF0000"/>
                </a:solidFill>
              </a:rPr>
              <a:t> and 4</a:t>
            </a:r>
            <a:r>
              <a:rPr lang="el-GR" sz="2400" dirty="0" smtClean="0">
                <a:solidFill>
                  <a:srgbClr val="FF0000"/>
                </a:solidFill>
              </a:rPr>
              <a:t>σ</a:t>
            </a:r>
            <a:r>
              <a:rPr lang="en-GB" sz="2400" dirty="0" smtClean="0">
                <a:solidFill>
                  <a:srgbClr val="FF0000"/>
                </a:solidFill>
              </a:rPr>
              <a:t> effects have gone away)</a:t>
            </a:r>
          </a:p>
          <a:p>
            <a:pPr marL="0" indent="0">
              <a:buNone/>
            </a:pPr>
            <a:r>
              <a:rPr lang="en-GB" sz="2400" dirty="0"/>
              <a:t> </a:t>
            </a:r>
            <a:r>
              <a:rPr lang="en-GB" sz="2400" dirty="0" smtClean="0"/>
              <a:t>        </a:t>
            </a:r>
            <a:r>
              <a:rPr lang="en-GB" sz="2400" dirty="0" smtClean="0">
                <a:solidFill>
                  <a:srgbClr val="00B050"/>
                </a:solidFill>
              </a:rPr>
              <a:t>2) LEE </a:t>
            </a:r>
          </a:p>
          <a:p>
            <a:pPr marL="0" indent="0">
              <a:buNone/>
            </a:pPr>
            <a:r>
              <a:rPr lang="en-GB" sz="2400" dirty="0"/>
              <a:t> </a:t>
            </a:r>
            <a:r>
              <a:rPr lang="en-GB" sz="2400" dirty="0" smtClean="0"/>
              <a:t>        </a:t>
            </a:r>
            <a:r>
              <a:rPr lang="en-GB" sz="2400" dirty="0" smtClean="0">
                <a:solidFill>
                  <a:srgbClr val="0070C0"/>
                </a:solidFill>
              </a:rPr>
              <a:t>3) Worries about underestimated systematics</a:t>
            </a:r>
          </a:p>
          <a:p>
            <a:pPr marL="0" indent="0">
              <a:buNone/>
            </a:pPr>
            <a:r>
              <a:rPr lang="en-GB" sz="2400" dirty="0">
                <a:solidFill>
                  <a:srgbClr val="CC00CC"/>
                </a:solidFill>
              </a:rPr>
              <a:t> </a:t>
            </a:r>
            <a:r>
              <a:rPr lang="en-GB" sz="2400" dirty="0" smtClean="0">
                <a:solidFill>
                  <a:srgbClr val="CC00CC"/>
                </a:solidFill>
              </a:rPr>
              <a:t>        4) Subconscious Bayes calculation</a:t>
            </a:r>
          </a:p>
          <a:p>
            <a:pPr marL="0" indent="0">
              <a:buNone/>
            </a:pPr>
            <a:r>
              <a:rPr lang="en-GB" sz="2400" dirty="0" smtClean="0">
                <a:solidFill>
                  <a:srgbClr val="CC00CC"/>
                </a:solidFill>
              </a:rPr>
              <a:t>                       p(H</a:t>
            </a:r>
            <a:r>
              <a:rPr lang="en-GB" sz="2400" baseline="-25000" dirty="0">
                <a:solidFill>
                  <a:srgbClr val="CC00CC"/>
                </a:solidFill>
              </a:rPr>
              <a:t>1</a:t>
            </a:r>
            <a:r>
              <a:rPr lang="en-GB" sz="2400" dirty="0" smtClean="0">
                <a:solidFill>
                  <a:srgbClr val="CC00CC"/>
                </a:solidFill>
              </a:rPr>
              <a:t>|x)  =   p(x|H</a:t>
            </a:r>
            <a:r>
              <a:rPr lang="en-GB" sz="2400" baseline="-25000" dirty="0">
                <a:solidFill>
                  <a:srgbClr val="CC00CC"/>
                </a:solidFill>
              </a:rPr>
              <a:t>1</a:t>
            </a:r>
            <a:r>
              <a:rPr lang="en-GB" sz="2400" dirty="0" smtClean="0">
                <a:solidFill>
                  <a:srgbClr val="CC00CC"/>
                </a:solidFill>
              </a:rPr>
              <a:t>)  *  </a:t>
            </a:r>
            <a:r>
              <a:rPr lang="el-GR" sz="2400" dirty="0" smtClean="0">
                <a:solidFill>
                  <a:srgbClr val="CC00CC"/>
                </a:solidFill>
              </a:rPr>
              <a:t>π</a:t>
            </a:r>
            <a:r>
              <a:rPr lang="en-GB" sz="2400" dirty="0" smtClean="0">
                <a:solidFill>
                  <a:srgbClr val="CC00CC"/>
                </a:solidFill>
              </a:rPr>
              <a:t>(H</a:t>
            </a:r>
            <a:r>
              <a:rPr lang="en-GB" sz="2400" baseline="-25000" dirty="0">
                <a:solidFill>
                  <a:srgbClr val="CC00CC"/>
                </a:solidFill>
              </a:rPr>
              <a:t>1</a:t>
            </a:r>
            <a:r>
              <a:rPr lang="en-GB" sz="2400" dirty="0" smtClean="0">
                <a:solidFill>
                  <a:srgbClr val="CC00CC"/>
                </a:solidFill>
              </a:rPr>
              <a:t>) </a:t>
            </a:r>
          </a:p>
          <a:p>
            <a:pPr marL="0" indent="0">
              <a:buNone/>
            </a:pPr>
            <a:r>
              <a:rPr lang="en-GB" sz="2400" dirty="0">
                <a:solidFill>
                  <a:srgbClr val="CC00CC"/>
                </a:solidFill>
              </a:rPr>
              <a:t> </a:t>
            </a:r>
            <a:r>
              <a:rPr lang="en-GB" sz="2400" dirty="0" smtClean="0">
                <a:solidFill>
                  <a:srgbClr val="CC00CC"/>
                </a:solidFill>
              </a:rPr>
              <a:t>                      p(H</a:t>
            </a:r>
            <a:r>
              <a:rPr lang="en-GB" sz="2400" baseline="-25000" dirty="0">
                <a:solidFill>
                  <a:srgbClr val="CC00CC"/>
                </a:solidFill>
              </a:rPr>
              <a:t>0</a:t>
            </a:r>
            <a:r>
              <a:rPr lang="en-GB" sz="2400" dirty="0" smtClean="0">
                <a:solidFill>
                  <a:srgbClr val="CC00CC"/>
                </a:solidFill>
              </a:rPr>
              <a:t>|x</a:t>
            </a:r>
            <a:r>
              <a:rPr lang="en-GB" sz="2400" dirty="0">
                <a:solidFill>
                  <a:srgbClr val="CC00CC"/>
                </a:solidFill>
              </a:rPr>
              <a:t>)   </a:t>
            </a:r>
            <a:r>
              <a:rPr lang="en-GB" sz="2400" dirty="0" smtClean="0">
                <a:solidFill>
                  <a:srgbClr val="CC00CC"/>
                </a:solidFill>
              </a:rPr>
              <a:t>    p(x|H</a:t>
            </a:r>
            <a:r>
              <a:rPr lang="en-GB" sz="2400" baseline="-25000" dirty="0">
                <a:solidFill>
                  <a:srgbClr val="CC00CC"/>
                </a:solidFill>
              </a:rPr>
              <a:t>0</a:t>
            </a:r>
            <a:r>
              <a:rPr lang="en-GB" sz="2400" dirty="0" smtClean="0">
                <a:solidFill>
                  <a:srgbClr val="CC00CC"/>
                </a:solidFill>
              </a:rPr>
              <a:t>)      </a:t>
            </a:r>
            <a:r>
              <a:rPr lang="el-GR" sz="2400" dirty="0">
                <a:solidFill>
                  <a:srgbClr val="CC00CC"/>
                </a:solidFill>
              </a:rPr>
              <a:t>π</a:t>
            </a:r>
            <a:r>
              <a:rPr lang="en-GB" sz="2400" dirty="0" smtClean="0">
                <a:solidFill>
                  <a:srgbClr val="CC00CC"/>
                </a:solidFill>
              </a:rPr>
              <a:t>(H</a:t>
            </a:r>
            <a:r>
              <a:rPr lang="en-GB" sz="2400" baseline="-25000" dirty="0">
                <a:solidFill>
                  <a:srgbClr val="CC00CC"/>
                </a:solidFill>
              </a:rPr>
              <a:t>0</a:t>
            </a:r>
            <a:r>
              <a:rPr lang="en-GB" sz="2400" dirty="0" smtClean="0">
                <a:solidFill>
                  <a:srgbClr val="CC00CC"/>
                </a:solidFill>
              </a:rPr>
              <a:t>) </a:t>
            </a:r>
          </a:p>
          <a:p>
            <a:pPr marL="0" indent="0">
              <a:buNone/>
            </a:pPr>
            <a:r>
              <a:rPr lang="en-GB" sz="2400" dirty="0">
                <a:solidFill>
                  <a:srgbClr val="CC00CC"/>
                </a:solidFill>
              </a:rPr>
              <a:t> </a:t>
            </a:r>
            <a:r>
              <a:rPr lang="en-GB" sz="2400" dirty="0" smtClean="0">
                <a:solidFill>
                  <a:srgbClr val="CC00CC"/>
                </a:solidFill>
              </a:rPr>
              <a:t>                 Posterior      Likelihood   Priors</a:t>
            </a:r>
          </a:p>
          <a:p>
            <a:pPr marL="0" indent="0">
              <a:buNone/>
            </a:pPr>
            <a:r>
              <a:rPr lang="en-GB" sz="2400" dirty="0">
                <a:solidFill>
                  <a:srgbClr val="CC00CC"/>
                </a:solidFill>
              </a:rPr>
              <a:t> </a:t>
            </a:r>
            <a:r>
              <a:rPr lang="en-GB" sz="2400" dirty="0" smtClean="0">
                <a:solidFill>
                  <a:srgbClr val="CC00CC"/>
                </a:solidFill>
              </a:rPr>
              <a:t>                    </a:t>
            </a:r>
            <a:r>
              <a:rPr lang="en-GB" sz="2400" dirty="0" err="1" smtClean="0">
                <a:solidFill>
                  <a:srgbClr val="CC00CC"/>
                </a:solidFill>
              </a:rPr>
              <a:t>prob</a:t>
            </a:r>
            <a:r>
              <a:rPr lang="en-GB" sz="2400" dirty="0" smtClean="0">
                <a:solidFill>
                  <a:srgbClr val="CC00CC"/>
                </a:solidFill>
              </a:rPr>
              <a:t>                ratio</a:t>
            </a:r>
          </a:p>
          <a:p>
            <a:pPr marL="0" indent="0">
              <a:buNone/>
            </a:pPr>
            <a:r>
              <a:rPr lang="en-GB" sz="2400" dirty="0" smtClean="0">
                <a:solidFill>
                  <a:srgbClr val="CC00CC"/>
                </a:solidFill>
              </a:rPr>
              <a:t>             “Extraordinary claims require extraordinary evidence”</a:t>
            </a:r>
          </a:p>
          <a:p>
            <a:pPr marL="0" indent="0">
              <a:buNone/>
            </a:pPr>
            <a:endParaRPr lang="en-GB" sz="2400" dirty="0" smtClean="0"/>
          </a:p>
          <a:p>
            <a:pPr marL="0" indent="0">
              <a:buNone/>
            </a:pPr>
            <a:r>
              <a:rPr lang="en-GB" sz="2400" dirty="0" smtClean="0"/>
              <a:t>N.B. Points 2), 3) and 4) are experiment-dependent</a:t>
            </a:r>
          </a:p>
          <a:p>
            <a:pPr marL="0" indent="0">
              <a:buNone/>
            </a:pPr>
            <a:r>
              <a:rPr lang="en-GB" sz="2400" dirty="0" smtClean="0"/>
              <a:t>Alternative suggestion:</a:t>
            </a:r>
          </a:p>
          <a:p>
            <a:pPr marL="0" indent="0">
              <a:buNone/>
            </a:pPr>
            <a:r>
              <a:rPr lang="en-GB" sz="2400" dirty="0" smtClean="0"/>
              <a:t> </a:t>
            </a:r>
            <a:r>
              <a:rPr lang="en-GB" sz="2000" dirty="0">
                <a:solidFill>
                  <a:prstClr val="black"/>
                </a:solidFill>
              </a:rPr>
              <a:t>L.L. </a:t>
            </a:r>
            <a:r>
              <a:rPr lang="en-GB" sz="2000" dirty="0" smtClean="0">
                <a:solidFill>
                  <a:prstClr val="black"/>
                </a:solidFill>
              </a:rPr>
              <a:t>“Discovering </a:t>
            </a:r>
            <a:r>
              <a:rPr lang="en-GB" sz="2000" dirty="0">
                <a:solidFill>
                  <a:prstClr val="black"/>
                </a:solidFill>
              </a:rPr>
              <a:t>the significance of 5</a:t>
            </a:r>
            <a:r>
              <a:rPr lang="en-GB" sz="2000" dirty="0" smtClean="0">
                <a:solidFill>
                  <a:prstClr val="black"/>
                </a:solidFill>
                <a:sym typeface="Symbol"/>
              </a:rPr>
              <a:t>”</a:t>
            </a:r>
            <a:r>
              <a:rPr lang="en-GB" sz="2000" dirty="0" smtClean="0">
                <a:solidFill>
                  <a:prstClr val="black"/>
                </a:solidFill>
              </a:rPr>
              <a:t>        http</a:t>
            </a:r>
            <a:r>
              <a:rPr lang="en-GB" sz="2000" dirty="0">
                <a:solidFill>
                  <a:prstClr val="black"/>
                </a:solidFill>
              </a:rPr>
              <a:t>://</a:t>
            </a:r>
            <a:r>
              <a:rPr lang="en-GB" sz="2000" dirty="0" smtClean="0">
                <a:solidFill>
                  <a:prstClr val="black"/>
                </a:solidFill>
              </a:rPr>
              <a:t>arxiv.org/abs/1310.1284</a:t>
            </a:r>
            <a:endParaRPr lang="en-GB" sz="2400" dirty="0"/>
          </a:p>
        </p:txBody>
      </p:sp>
      <p:cxnSp>
        <p:nvCxnSpPr>
          <p:cNvPr id="5" name="Straight Connector 4"/>
          <p:cNvCxnSpPr/>
          <p:nvPr/>
        </p:nvCxnSpPr>
        <p:spPr>
          <a:xfrm>
            <a:off x="1736103" y="3748464"/>
            <a:ext cx="914400" cy="0"/>
          </a:xfrm>
          <a:prstGeom prst="line">
            <a:avLst/>
          </a:prstGeom>
          <a:ln/>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3079423" y="3715732"/>
            <a:ext cx="914400" cy="0"/>
          </a:xfrm>
          <a:prstGeom prst="line">
            <a:avLst/>
          </a:prstGeom>
          <a:ln/>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4267200" y="3715732"/>
            <a:ext cx="621546" cy="0"/>
          </a:xfrm>
          <a:prstGeom prst="line">
            <a:avLst/>
          </a:prstGeom>
          <a:ln/>
        </p:spPr>
        <p:style>
          <a:lnRef idx="1">
            <a:schemeClr val="dk1"/>
          </a:lnRef>
          <a:fillRef idx="0">
            <a:schemeClr val="dk1"/>
          </a:fillRef>
          <a:effectRef idx="0">
            <a:schemeClr val="dk1"/>
          </a:effectRef>
          <a:fontRef idx="minor">
            <a:schemeClr val="tx1"/>
          </a:fontRef>
        </p:style>
      </p:cxnSp>
      <p:sp>
        <p:nvSpPr>
          <p:cNvPr id="4" name="Slide Number Placeholder 3"/>
          <p:cNvSpPr>
            <a:spLocks noGrp="1"/>
          </p:cNvSpPr>
          <p:nvPr>
            <p:ph type="sldNum" sz="quarter" idx="12"/>
          </p:nvPr>
        </p:nvSpPr>
        <p:spPr/>
        <p:txBody>
          <a:bodyPr/>
          <a:lstStyle/>
          <a:p>
            <a:fld id="{B6F15528-21DE-4FAA-801E-634DDDAF4B2B}" type="slidenum">
              <a:rPr lang="en-US" smtClean="0"/>
              <a:pPr/>
              <a:t>48</a:t>
            </a:fld>
            <a:endParaRPr lang="en-US"/>
          </a:p>
        </p:txBody>
      </p:sp>
    </p:spTree>
    <p:extLst>
      <p:ext uri="{BB962C8B-B14F-4D97-AF65-F5344CB8AC3E}">
        <p14:creationId xmlns:p14="http://schemas.microsoft.com/office/powerpoint/2010/main" val="404594791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3264512387"/>
              </p:ext>
            </p:extLst>
          </p:nvPr>
        </p:nvGraphicFramePr>
        <p:xfrm>
          <a:off x="228600" y="442942"/>
          <a:ext cx="8534401" cy="5424269"/>
        </p:xfrm>
        <a:graphic>
          <a:graphicData uri="http://schemas.openxmlformats.org/drawingml/2006/table">
            <a:tbl>
              <a:tblPr firstRow="1" firstCol="1" bandRow="1">
                <a:tableStyleId>{5C22544A-7EE6-4342-B048-85BDC9FD1C3A}</a:tableStyleId>
              </a:tblPr>
              <a:tblGrid>
                <a:gridCol w="1691500"/>
                <a:gridCol w="1460845"/>
                <a:gridCol w="1495855"/>
                <a:gridCol w="1348949"/>
                <a:gridCol w="1499286"/>
                <a:gridCol w="1037966"/>
              </a:tblGrid>
              <a:tr h="474042">
                <a:tc>
                  <a:txBody>
                    <a:bodyPr/>
                    <a:lstStyle/>
                    <a:p>
                      <a:r>
                        <a:rPr lang="en-GB" dirty="0" smtClean="0"/>
                        <a:t>SEARCH</a:t>
                      </a:r>
                      <a:endParaRPr lang="en-GB" dirty="0"/>
                    </a:p>
                  </a:txBody>
                  <a:tcPr/>
                </a:tc>
                <a:tc>
                  <a:txBody>
                    <a:bodyPr/>
                    <a:lstStyle/>
                    <a:p>
                      <a:r>
                        <a:rPr lang="en-GB" dirty="0" smtClean="0"/>
                        <a:t>SURPRISE</a:t>
                      </a:r>
                      <a:endParaRPr lang="en-GB" dirty="0"/>
                    </a:p>
                  </a:txBody>
                  <a:tcPr/>
                </a:tc>
                <a:tc>
                  <a:txBody>
                    <a:bodyPr/>
                    <a:lstStyle/>
                    <a:p>
                      <a:r>
                        <a:rPr lang="en-GB" dirty="0" smtClean="0"/>
                        <a:t>IMPACT</a:t>
                      </a:r>
                      <a:endParaRPr lang="en-GB" dirty="0"/>
                    </a:p>
                  </a:txBody>
                  <a:tcPr/>
                </a:tc>
                <a:tc>
                  <a:txBody>
                    <a:bodyPr/>
                    <a:lstStyle/>
                    <a:p>
                      <a:r>
                        <a:rPr lang="en-GB" dirty="0" smtClean="0"/>
                        <a:t>LEE</a:t>
                      </a:r>
                      <a:endParaRPr lang="en-GB" dirty="0"/>
                    </a:p>
                  </a:txBody>
                  <a:tcPr/>
                </a:tc>
                <a:tc>
                  <a:txBody>
                    <a:bodyPr/>
                    <a:lstStyle/>
                    <a:p>
                      <a:r>
                        <a:rPr lang="en-GB" dirty="0" smtClean="0"/>
                        <a:t>SYSTEMATICS</a:t>
                      </a:r>
                      <a:endParaRPr lang="en-GB" dirty="0"/>
                    </a:p>
                  </a:txBody>
                  <a:tcPr/>
                </a:tc>
                <a:tc>
                  <a:txBody>
                    <a:bodyPr/>
                    <a:lstStyle/>
                    <a:p>
                      <a:r>
                        <a:rPr lang="en-GB" dirty="0" smtClean="0"/>
                        <a:t>No. </a:t>
                      </a:r>
                      <a:r>
                        <a:rPr lang="el-GR" dirty="0" smtClean="0"/>
                        <a:t>σ</a:t>
                      </a:r>
                      <a:endParaRPr lang="en-GB" dirty="0"/>
                    </a:p>
                  </a:txBody>
                  <a:tcPr/>
                </a:tc>
              </a:tr>
              <a:tr h="311029">
                <a:tc>
                  <a:txBody>
                    <a:bodyPr/>
                    <a:lstStyle/>
                    <a:p>
                      <a:r>
                        <a:rPr lang="en-GB" dirty="0" smtClean="0"/>
                        <a:t>Higgs search</a:t>
                      </a:r>
                      <a:endParaRPr lang="en-GB" dirty="0"/>
                    </a:p>
                  </a:txBody>
                  <a:tcPr/>
                </a:tc>
                <a:tc>
                  <a:txBody>
                    <a:bodyPr/>
                    <a:lstStyle/>
                    <a:p>
                      <a:r>
                        <a:rPr lang="en-GB" dirty="0" smtClean="0"/>
                        <a:t>Medium</a:t>
                      </a:r>
                      <a:endParaRPr lang="en-GB" dirty="0"/>
                    </a:p>
                  </a:txBody>
                  <a:tcPr/>
                </a:tc>
                <a:tc>
                  <a:txBody>
                    <a:bodyPr/>
                    <a:lstStyle/>
                    <a:p>
                      <a:r>
                        <a:rPr lang="en-GB" dirty="0" smtClean="0"/>
                        <a:t>Very</a:t>
                      </a:r>
                      <a:r>
                        <a:rPr lang="en-GB" baseline="0" dirty="0" smtClean="0"/>
                        <a:t> h</a:t>
                      </a:r>
                      <a:r>
                        <a:rPr lang="en-GB" dirty="0" smtClean="0"/>
                        <a:t>igh</a:t>
                      </a:r>
                      <a:endParaRPr lang="en-GB" dirty="0"/>
                    </a:p>
                  </a:txBody>
                  <a:tcPr/>
                </a:tc>
                <a:tc>
                  <a:txBody>
                    <a:bodyPr/>
                    <a:lstStyle/>
                    <a:p>
                      <a:r>
                        <a:rPr lang="en-GB" dirty="0" smtClean="0"/>
                        <a:t>M</a:t>
                      </a:r>
                      <a:endParaRPr lang="en-GB" dirty="0"/>
                    </a:p>
                  </a:txBody>
                  <a:tcPr/>
                </a:tc>
                <a:tc>
                  <a:txBody>
                    <a:bodyPr/>
                    <a:lstStyle/>
                    <a:p>
                      <a:r>
                        <a:rPr lang="en-GB" dirty="0" smtClean="0"/>
                        <a:t>Medium</a:t>
                      </a:r>
                      <a:endParaRPr lang="en-GB" dirty="0"/>
                    </a:p>
                  </a:txBody>
                  <a:tcPr/>
                </a:tc>
                <a:tc>
                  <a:txBody>
                    <a:bodyPr/>
                    <a:lstStyle/>
                    <a:p>
                      <a:r>
                        <a:rPr lang="en-GB" dirty="0" smtClean="0"/>
                        <a:t>5</a:t>
                      </a:r>
                      <a:endParaRPr lang="en-GB" dirty="0"/>
                    </a:p>
                  </a:txBody>
                  <a:tcPr/>
                </a:tc>
              </a:tr>
              <a:tr h="311029">
                <a:tc>
                  <a:txBody>
                    <a:bodyPr/>
                    <a:lstStyle/>
                    <a:p>
                      <a:r>
                        <a:rPr lang="en-GB" dirty="0" smtClean="0"/>
                        <a:t>Single top</a:t>
                      </a:r>
                      <a:endParaRPr lang="en-GB" dirty="0"/>
                    </a:p>
                  </a:txBody>
                  <a:tcPr/>
                </a:tc>
                <a:tc>
                  <a:txBody>
                    <a:bodyPr/>
                    <a:lstStyle/>
                    <a:p>
                      <a:r>
                        <a:rPr lang="en-GB" dirty="0" smtClean="0"/>
                        <a:t>No</a:t>
                      </a:r>
                      <a:endParaRPr lang="en-GB" dirty="0"/>
                    </a:p>
                  </a:txBody>
                  <a:tcPr/>
                </a:tc>
                <a:tc>
                  <a:txBody>
                    <a:bodyPr/>
                    <a:lstStyle/>
                    <a:p>
                      <a:r>
                        <a:rPr lang="en-GB" dirty="0" smtClean="0"/>
                        <a:t>Low</a:t>
                      </a:r>
                      <a:endParaRPr lang="en-GB" dirty="0"/>
                    </a:p>
                  </a:txBody>
                  <a:tcPr/>
                </a:tc>
                <a:tc>
                  <a:txBody>
                    <a:bodyPr/>
                    <a:lstStyle/>
                    <a:p>
                      <a:r>
                        <a:rPr lang="en-GB" dirty="0" smtClean="0"/>
                        <a:t>No</a:t>
                      </a:r>
                      <a:endParaRPr lang="en-GB" dirty="0"/>
                    </a:p>
                  </a:txBody>
                  <a:tcPr/>
                </a:tc>
                <a:tc>
                  <a:txBody>
                    <a:bodyPr/>
                    <a:lstStyle/>
                    <a:p>
                      <a:r>
                        <a:rPr lang="en-GB" dirty="0" smtClean="0"/>
                        <a:t>No</a:t>
                      </a:r>
                      <a:endParaRPr lang="en-GB" dirty="0"/>
                    </a:p>
                  </a:txBody>
                  <a:tcPr/>
                </a:tc>
                <a:tc>
                  <a:txBody>
                    <a:bodyPr/>
                    <a:lstStyle/>
                    <a:p>
                      <a:r>
                        <a:rPr lang="en-GB" dirty="0" smtClean="0"/>
                        <a:t>3</a:t>
                      </a:r>
                      <a:endParaRPr lang="en-GB" dirty="0"/>
                    </a:p>
                  </a:txBody>
                  <a:tcPr/>
                </a:tc>
              </a:tr>
              <a:tr h="311029">
                <a:tc>
                  <a:txBody>
                    <a:bodyPr/>
                    <a:lstStyle/>
                    <a:p>
                      <a:r>
                        <a:rPr lang="en-GB" dirty="0" smtClean="0"/>
                        <a:t>SUSY</a:t>
                      </a:r>
                      <a:endParaRPr lang="en-GB" dirty="0"/>
                    </a:p>
                  </a:txBody>
                  <a:tcPr/>
                </a:tc>
                <a:tc>
                  <a:txBody>
                    <a:bodyPr/>
                    <a:lstStyle/>
                    <a:p>
                      <a:r>
                        <a:rPr lang="en-GB" dirty="0" smtClean="0"/>
                        <a:t>Yes</a:t>
                      </a:r>
                      <a:endParaRPr lang="en-GB" dirty="0"/>
                    </a:p>
                  </a:txBody>
                  <a:tcPr/>
                </a:tc>
                <a:tc>
                  <a:txBody>
                    <a:bodyPr/>
                    <a:lstStyle/>
                    <a:p>
                      <a:r>
                        <a:rPr lang="en-GB" dirty="0" smtClean="0"/>
                        <a:t>Very high</a:t>
                      </a:r>
                      <a:endParaRPr lang="en-GB" dirty="0"/>
                    </a:p>
                  </a:txBody>
                  <a:tcPr/>
                </a:tc>
                <a:tc>
                  <a:txBody>
                    <a:bodyPr/>
                    <a:lstStyle/>
                    <a:p>
                      <a:r>
                        <a:rPr lang="en-GB" dirty="0" smtClean="0"/>
                        <a:t>Very large</a:t>
                      </a:r>
                      <a:endParaRPr lang="en-GB" dirty="0"/>
                    </a:p>
                  </a:txBody>
                  <a:tcPr/>
                </a:tc>
                <a:tc>
                  <a:txBody>
                    <a:bodyPr/>
                    <a:lstStyle/>
                    <a:p>
                      <a:r>
                        <a:rPr lang="en-GB" dirty="0" smtClean="0"/>
                        <a:t>Yes</a:t>
                      </a:r>
                      <a:endParaRPr lang="en-GB" dirty="0"/>
                    </a:p>
                  </a:txBody>
                  <a:tcPr/>
                </a:tc>
                <a:tc>
                  <a:txBody>
                    <a:bodyPr/>
                    <a:lstStyle/>
                    <a:p>
                      <a:r>
                        <a:rPr lang="en-GB" dirty="0" smtClean="0"/>
                        <a:t>7</a:t>
                      </a:r>
                      <a:endParaRPr lang="en-GB" dirty="0"/>
                    </a:p>
                  </a:txBody>
                  <a:tcPr/>
                </a:tc>
              </a:tr>
              <a:tr h="474042">
                <a:tc>
                  <a:txBody>
                    <a:bodyPr/>
                    <a:lstStyle/>
                    <a:p>
                      <a:r>
                        <a:rPr lang="en-GB" dirty="0" err="1" smtClean="0"/>
                        <a:t>B</a:t>
                      </a:r>
                      <a:r>
                        <a:rPr lang="en-GB" baseline="-25000" dirty="0" err="1" smtClean="0"/>
                        <a:t>s</a:t>
                      </a:r>
                      <a:r>
                        <a:rPr lang="en-GB" baseline="0" dirty="0" smtClean="0"/>
                        <a:t> </a:t>
                      </a:r>
                      <a:r>
                        <a:rPr lang="en-GB" dirty="0" smtClean="0"/>
                        <a:t>oscillations</a:t>
                      </a:r>
                      <a:endParaRPr lang="en-GB" dirty="0"/>
                    </a:p>
                  </a:txBody>
                  <a:tcPr/>
                </a:tc>
                <a:tc>
                  <a:txBody>
                    <a:bodyPr/>
                    <a:lstStyle/>
                    <a:p>
                      <a:r>
                        <a:rPr lang="en-GB" dirty="0" smtClean="0"/>
                        <a:t>Medium/Low</a:t>
                      </a:r>
                      <a:endParaRPr lang="en-GB" dirty="0"/>
                    </a:p>
                  </a:txBody>
                  <a:tcPr/>
                </a:tc>
                <a:tc>
                  <a:txBody>
                    <a:bodyPr/>
                    <a:lstStyle/>
                    <a:p>
                      <a:r>
                        <a:rPr lang="en-GB" dirty="0" smtClean="0"/>
                        <a:t>Medium</a:t>
                      </a:r>
                      <a:endParaRPr lang="en-GB" dirty="0"/>
                    </a:p>
                  </a:txBody>
                  <a:tcPr/>
                </a:tc>
                <a:tc>
                  <a:txBody>
                    <a:bodyPr/>
                    <a:lstStyle/>
                    <a:p>
                      <a:r>
                        <a:rPr lang="en-GB" dirty="0" err="1" smtClean="0">
                          <a:latin typeface="Times New Roman"/>
                          <a:cs typeface="Times New Roman"/>
                        </a:rPr>
                        <a:t>Δ</a:t>
                      </a:r>
                      <a:r>
                        <a:rPr lang="en-GB" dirty="0" err="1" smtClean="0"/>
                        <a:t>m</a:t>
                      </a:r>
                      <a:endParaRPr lang="en-GB" dirty="0"/>
                    </a:p>
                  </a:txBody>
                  <a:tcPr/>
                </a:tc>
                <a:tc>
                  <a:txBody>
                    <a:bodyPr/>
                    <a:lstStyle/>
                    <a:p>
                      <a:r>
                        <a:rPr lang="en-GB" dirty="0" smtClean="0"/>
                        <a:t>No</a:t>
                      </a:r>
                      <a:endParaRPr lang="en-GB" dirty="0"/>
                    </a:p>
                  </a:txBody>
                  <a:tcPr/>
                </a:tc>
                <a:tc>
                  <a:txBody>
                    <a:bodyPr/>
                    <a:lstStyle/>
                    <a:p>
                      <a:r>
                        <a:rPr lang="en-GB" dirty="0" smtClean="0"/>
                        <a:t>4</a:t>
                      </a:r>
                      <a:endParaRPr lang="en-GB" dirty="0"/>
                    </a:p>
                  </a:txBody>
                  <a:tcPr/>
                </a:tc>
              </a:tr>
              <a:tr h="435983">
                <a:tc>
                  <a:txBody>
                    <a:bodyPr/>
                    <a:lstStyle/>
                    <a:p>
                      <a:r>
                        <a:rPr lang="en-GB" dirty="0" smtClean="0"/>
                        <a:t>Neutrino  </a:t>
                      </a:r>
                      <a:r>
                        <a:rPr lang="en-GB" dirty="0" err="1" smtClean="0"/>
                        <a:t>osc</a:t>
                      </a:r>
                      <a:endParaRPr lang="en-GB" dirty="0"/>
                    </a:p>
                  </a:txBody>
                  <a:tcPr/>
                </a:tc>
                <a:tc>
                  <a:txBody>
                    <a:bodyPr/>
                    <a:lstStyle/>
                    <a:p>
                      <a:r>
                        <a:rPr lang="en-GB" dirty="0" smtClean="0"/>
                        <a:t>Medium</a:t>
                      </a:r>
                      <a:endParaRPr lang="en-GB" dirty="0"/>
                    </a:p>
                  </a:txBody>
                  <a:tcPr/>
                </a:tc>
                <a:tc>
                  <a:txBody>
                    <a:bodyPr/>
                    <a:lstStyle/>
                    <a:p>
                      <a:r>
                        <a:rPr lang="en-GB" dirty="0" smtClean="0"/>
                        <a:t>High</a:t>
                      </a:r>
                      <a:endParaRPr lang="en-GB" dirty="0"/>
                    </a:p>
                  </a:txBody>
                  <a:tcPr/>
                </a:tc>
                <a:tc>
                  <a:txBody>
                    <a:bodyPr/>
                    <a:lstStyle/>
                    <a:p>
                      <a:r>
                        <a:rPr lang="en-GB" dirty="0" smtClean="0"/>
                        <a:t>sin</a:t>
                      </a:r>
                      <a:r>
                        <a:rPr lang="en-GB" baseline="30000" dirty="0" smtClean="0"/>
                        <a:t>2</a:t>
                      </a:r>
                      <a:r>
                        <a:rPr lang="en-GB" dirty="0" smtClean="0"/>
                        <a:t>2</a:t>
                      </a:r>
                      <a:r>
                        <a:rPr lang="en-GB" baseline="0" dirty="0" smtClean="0"/>
                        <a:t>ϑ</a:t>
                      </a:r>
                      <a:r>
                        <a:rPr lang="en-GB" dirty="0" smtClean="0"/>
                        <a:t>, </a:t>
                      </a:r>
                      <a:r>
                        <a:rPr lang="el-GR" dirty="0" smtClean="0"/>
                        <a:t>Δ</a:t>
                      </a:r>
                      <a:r>
                        <a:rPr lang="en-GB" dirty="0" smtClean="0"/>
                        <a:t>m</a:t>
                      </a:r>
                      <a:r>
                        <a:rPr lang="en-GB" baseline="30000" dirty="0" smtClean="0"/>
                        <a:t>2</a:t>
                      </a:r>
                      <a:endParaRPr lang="en-GB" baseline="30000" dirty="0"/>
                    </a:p>
                  </a:txBody>
                  <a:tcPr/>
                </a:tc>
                <a:tc>
                  <a:txBody>
                    <a:bodyPr/>
                    <a:lstStyle/>
                    <a:p>
                      <a:r>
                        <a:rPr lang="en-GB" dirty="0" smtClean="0"/>
                        <a:t>No</a:t>
                      </a:r>
                      <a:endParaRPr lang="en-GB" dirty="0"/>
                    </a:p>
                  </a:txBody>
                  <a:tcPr/>
                </a:tc>
                <a:tc>
                  <a:txBody>
                    <a:bodyPr/>
                    <a:lstStyle/>
                    <a:p>
                      <a:r>
                        <a:rPr lang="en-GB" dirty="0" smtClean="0"/>
                        <a:t>4</a:t>
                      </a:r>
                      <a:endParaRPr lang="en-GB" dirty="0"/>
                    </a:p>
                  </a:txBody>
                  <a:tcPr/>
                </a:tc>
              </a:tr>
              <a:tr h="474042">
                <a:tc>
                  <a:txBody>
                    <a:bodyPr/>
                    <a:lstStyle/>
                    <a:p>
                      <a:r>
                        <a:rPr lang="en-GB" dirty="0" err="1" smtClean="0"/>
                        <a:t>B</a:t>
                      </a:r>
                      <a:r>
                        <a:rPr lang="en-GB" baseline="-25000" dirty="0" err="1" smtClean="0"/>
                        <a:t>s</a:t>
                      </a:r>
                      <a:r>
                        <a:rPr lang="en-GB" dirty="0" smtClean="0">
                          <a:sym typeface="Wingdings" pitchFamily="2" charset="2"/>
                        </a:rPr>
                        <a:t> μ </a:t>
                      </a:r>
                      <a:r>
                        <a:rPr lang="el-GR" dirty="0" smtClean="0">
                          <a:sym typeface="Wingdings" pitchFamily="2" charset="2"/>
                        </a:rPr>
                        <a:t>μ</a:t>
                      </a:r>
                      <a:endParaRPr lang="en-GB" dirty="0"/>
                    </a:p>
                  </a:txBody>
                  <a:tcPr/>
                </a:tc>
                <a:tc>
                  <a:txBody>
                    <a:bodyPr/>
                    <a:lstStyle/>
                    <a:p>
                      <a:r>
                        <a:rPr lang="en-GB" dirty="0" smtClean="0"/>
                        <a:t>No</a:t>
                      </a:r>
                      <a:endParaRPr lang="en-GB" dirty="0"/>
                    </a:p>
                  </a:txBody>
                  <a:tcPr/>
                </a:tc>
                <a:tc>
                  <a:txBody>
                    <a:bodyPr/>
                    <a:lstStyle/>
                    <a:p>
                      <a:r>
                        <a:rPr lang="en-GB" dirty="0" smtClean="0"/>
                        <a:t>Low/Medium</a:t>
                      </a:r>
                      <a:endParaRPr lang="en-GB" dirty="0"/>
                    </a:p>
                  </a:txBody>
                  <a:tcPr/>
                </a:tc>
                <a:tc>
                  <a:txBody>
                    <a:bodyPr/>
                    <a:lstStyle/>
                    <a:p>
                      <a:r>
                        <a:rPr lang="en-GB" dirty="0" smtClean="0"/>
                        <a:t>No</a:t>
                      </a:r>
                      <a:endParaRPr lang="en-GB" dirty="0"/>
                    </a:p>
                  </a:txBody>
                  <a:tcPr/>
                </a:tc>
                <a:tc>
                  <a:txBody>
                    <a:bodyPr/>
                    <a:lstStyle/>
                    <a:p>
                      <a:r>
                        <a:rPr lang="en-GB" dirty="0" smtClean="0"/>
                        <a:t>Medium</a:t>
                      </a:r>
                      <a:endParaRPr lang="en-GB" dirty="0"/>
                    </a:p>
                  </a:txBody>
                  <a:tcPr/>
                </a:tc>
                <a:tc>
                  <a:txBody>
                    <a:bodyPr/>
                    <a:lstStyle/>
                    <a:p>
                      <a:r>
                        <a:rPr lang="en-GB" dirty="0" smtClean="0"/>
                        <a:t>3</a:t>
                      </a:r>
                      <a:endParaRPr lang="en-GB" dirty="0"/>
                    </a:p>
                  </a:txBody>
                  <a:tcPr/>
                </a:tc>
              </a:tr>
              <a:tr h="544301">
                <a:tc>
                  <a:txBody>
                    <a:bodyPr/>
                    <a:lstStyle/>
                    <a:p>
                      <a:r>
                        <a:rPr lang="en-GB" dirty="0" err="1" smtClean="0"/>
                        <a:t>Penta</a:t>
                      </a:r>
                      <a:r>
                        <a:rPr lang="en-GB" baseline="0" dirty="0" err="1" smtClean="0"/>
                        <a:t>quark</a:t>
                      </a:r>
                      <a:endParaRPr lang="en-GB" dirty="0"/>
                    </a:p>
                  </a:txBody>
                  <a:tcPr/>
                </a:tc>
                <a:tc>
                  <a:txBody>
                    <a:bodyPr/>
                    <a:lstStyle/>
                    <a:p>
                      <a:r>
                        <a:rPr lang="en-GB" dirty="0" smtClean="0"/>
                        <a:t>Yes</a:t>
                      </a:r>
                      <a:endParaRPr lang="en-GB" dirty="0"/>
                    </a:p>
                  </a:txBody>
                  <a:tcPr/>
                </a:tc>
                <a:tc>
                  <a:txBody>
                    <a:bodyPr/>
                    <a:lstStyle/>
                    <a:p>
                      <a:r>
                        <a:rPr lang="en-GB" dirty="0" smtClean="0"/>
                        <a:t>High/V.</a:t>
                      </a:r>
                      <a:r>
                        <a:rPr lang="en-GB" baseline="0" dirty="0" smtClean="0"/>
                        <a:t> high</a:t>
                      </a:r>
                      <a:endParaRPr lang="en-GB" dirty="0"/>
                    </a:p>
                  </a:txBody>
                  <a:tcPr/>
                </a:tc>
                <a:tc>
                  <a:txBody>
                    <a:bodyPr/>
                    <a:lstStyle/>
                    <a:p>
                      <a:r>
                        <a:rPr lang="en-GB" dirty="0" smtClean="0"/>
                        <a:t>M, decay mode</a:t>
                      </a:r>
                      <a:endParaRPr lang="en-GB" dirty="0"/>
                    </a:p>
                  </a:txBody>
                  <a:tcPr/>
                </a:tc>
                <a:tc>
                  <a:txBody>
                    <a:bodyPr/>
                    <a:lstStyle/>
                    <a:p>
                      <a:r>
                        <a:rPr lang="en-GB" dirty="0" smtClean="0"/>
                        <a:t>Medium</a:t>
                      </a:r>
                      <a:endParaRPr lang="en-GB" dirty="0"/>
                    </a:p>
                  </a:txBody>
                  <a:tcPr/>
                </a:tc>
                <a:tc>
                  <a:txBody>
                    <a:bodyPr/>
                    <a:lstStyle/>
                    <a:p>
                      <a:r>
                        <a:rPr lang="en-GB" dirty="0" smtClean="0"/>
                        <a:t>7</a:t>
                      </a:r>
                      <a:endParaRPr lang="en-GB" dirty="0"/>
                    </a:p>
                  </a:txBody>
                  <a:tcPr/>
                </a:tc>
              </a:tr>
              <a:tr h="311029">
                <a:tc>
                  <a:txBody>
                    <a:bodyPr/>
                    <a:lstStyle/>
                    <a:p>
                      <a:r>
                        <a:rPr lang="en-GB" dirty="0" smtClean="0"/>
                        <a:t>(g-2)</a:t>
                      </a:r>
                      <a:r>
                        <a:rPr lang="el-GR" baseline="-25000" dirty="0" smtClean="0"/>
                        <a:t>μ</a:t>
                      </a:r>
                      <a:r>
                        <a:rPr lang="en-GB" dirty="0" smtClean="0"/>
                        <a:t> </a:t>
                      </a:r>
                      <a:r>
                        <a:rPr lang="en-GB" dirty="0" err="1" smtClean="0"/>
                        <a:t>anom</a:t>
                      </a:r>
                      <a:endParaRPr lang="en-GB" dirty="0"/>
                    </a:p>
                  </a:txBody>
                  <a:tcPr/>
                </a:tc>
                <a:tc>
                  <a:txBody>
                    <a:bodyPr/>
                    <a:lstStyle/>
                    <a:p>
                      <a:r>
                        <a:rPr lang="en-GB" dirty="0" smtClean="0"/>
                        <a:t>Yes</a:t>
                      </a:r>
                      <a:endParaRPr lang="en-GB" dirty="0"/>
                    </a:p>
                  </a:txBody>
                  <a:tcPr/>
                </a:tc>
                <a:tc>
                  <a:txBody>
                    <a:bodyPr/>
                    <a:lstStyle/>
                    <a:p>
                      <a:r>
                        <a:rPr lang="en-GB" dirty="0" smtClean="0"/>
                        <a:t>High</a:t>
                      </a:r>
                      <a:endParaRPr lang="en-GB" dirty="0"/>
                    </a:p>
                  </a:txBody>
                  <a:tcPr/>
                </a:tc>
                <a:tc>
                  <a:txBody>
                    <a:bodyPr/>
                    <a:lstStyle/>
                    <a:p>
                      <a:r>
                        <a:rPr lang="en-GB" dirty="0" smtClean="0"/>
                        <a:t>No</a:t>
                      </a:r>
                      <a:endParaRPr lang="en-GB" dirty="0"/>
                    </a:p>
                  </a:txBody>
                  <a:tcPr/>
                </a:tc>
                <a:tc>
                  <a:txBody>
                    <a:bodyPr/>
                    <a:lstStyle/>
                    <a:p>
                      <a:r>
                        <a:rPr lang="en-GB" dirty="0" smtClean="0"/>
                        <a:t>Yes</a:t>
                      </a:r>
                      <a:endParaRPr lang="en-GB" dirty="0"/>
                    </a:p>
                  </a:txBody>
                  <a:tcPr/>
                </a:tc>
                <a:tc>
                  <a:txBody>
                    <a:bodyPr/>
                    <a:lstStyle/>
                    <a:p>
                      <a:r>
                        <a:rPr lang="en-GB" dirty="0" smtClean="0"/>
                        <a:t>4</a:t>
                      </a:r>
                      <a:endParaRPr lang="en-GB" dirty="0"/>
                    </a:p>
                  </a:txBody>
                  <a:tcPr/>
                </a:tc>
              </a:tr>
              <a:tr h="311029">
                <a:tc>
                  <a:txBody>
                    <a:bodyPr/>
                    <a:lstStyle/>
                    <a:p>
                      <a:r>
                        <a:rPr lang="en-GB" dirty="0" smtClean="0"/>
                        <a:t>H </a:t>
                      </a:r>
                      <a:r>
                        <a:rPr lang="en-GB" smtClean="0"/>
                        <a:t>spin ≠ </a:t>
                      </a:r>
                      <a:r>
                        <a:rPr lang="en-GB" dirty="0" smtClean="0"/>
                        <a:t>0</a:t>
                      </a:r>
                      <a:endParaRPr lang="en-GB" dirty="0"/>
                    </a:p>
                  </a:txBody>
                  <a:tcPr/>
                </a:tc>
                <a:tc>
                  <a:txBody>
                    <a:bodyPr/>
                    <a:lstStyle/>
                    <a:p>
                      <a:r>
                        <a:rPr lang="en-GB" dirty="0" smtClean="0"/>
                        <a:t>Yes</a:t>
                      </a:r>
                      <a:endParaRPr lang="en-GB" dirty="0"/>
                    </a:p>
                  </a:txBody>
                  <a:tcPr/>
                </a:tc>
                <a:tc>
                  <a:txBody>
                    <a:bodyPr/>
                    <a:lstStyle/>
                    <a:p>
                      <a:r>
                        <a:rPr lang="en-GB" dirty="0" smtClean="0"/>
                        <a:t>High</a:t>
                      </a:r>
                      <a:endParaRPr lang="en-GB" dirty="0"/>
                    </a:p>
                  </a:txBody>
                  <a:tcPr/>
                </a:tc>
                <a:tc>
                  <a:txBody>
                    <a:bodyPr/>
                    <a:lstStyle/>
                    <a:p>
                      <a:r>
                        <a:rPr lang="en-GB" dirty="0" smtClean="0"/>
                        <a:t>No</a:t>
                      </a:r>
                      <a:endParaRPr lang="en-GB" dirty="0"/>
                    </a:p>
                  </a:txBody>
                  <a:tcPr/>
                </a:tc>
                <a:tc>
                  <a:txBody>
                    <a:bodyPr/>
                    <a:lstStyle/>
                    <a:p>
                      <a:r>
                        <a:rPr lang="en-GB" dirty="0" smtClean="0"/>
                        <a:t>Medium</a:t>
                      </a:r>
                      <a:endParaRPr lang="en-GB" dirty="0"/>
                    </a:p>
                  </a:txBody>
                  <a:tcPr/>
                </a:tc>
                <a:tc>
                  <a:txBody>
                    <a:bodyPr/>
                    <a:lstStyle/>
                    <a:p>
                      <a:r>
                        <a:rPr lang="en-GB" dirty="0" smtClean="0"/>
                        <a:t>5</a:t>
                      </a:r>
                    </a:p>
                  </a:txBody>
                  <a:tcPr/>
                </a:tc>
              </a:tr>
              <a:tr h="311029">
                <a:tc>
                  <a:txBody>
                    <a:bodyPr/>
                    <a:lstStyle/>
                    <a:p>
                      <a:r>
                        <a:rPr lang="en-GB" dirty="0" smtClean="0"/>
                        <a:t>4</a:t>
                      </a:r>
                      <a:r>
                        <a:rPr lang="en-GB" baseline="30000" dirty="0" smtClean="0"/>
                        <a:t>th</a:t>
                      </a:r>
                      <a:r>
                        <a:rPr lang="en-GB" baseline="0" dirty="0" smtClean="0"/>
                        <a:t> gen q, l, </a:t>
                      </a:r>
                      <a:r>
                        <a:rPr lang="en-GB" baseline="0" dirty="0" smtClean="0">
                          <a:latin typeface="Times New Roman"/>
                          <a:cs typeface="Times New Roman"/>
                        </a:rPr>
                        <a:t>ν</a:t>
                      </a:r>
                      <a:endParaRPr lang="en-GB" dirty="0"/>
                    </a:p>
                  </a:txBody>
                  <a:tcPr/>
                </a:tc>
                <a:tc>
                  <a:txBody>
                    <a:bodyPr/>
                    <a:lstStyle/>
                    <a:p>
                      <a:r>
                        <a:rPr lang="en-GB" dirty="0" smtClean="0"/>
                        <a:t>Yes</a:t>
                      </a:r>
                      <a:endParaRPr lang="en-GB" dirty="0"/>
                    </a:p>
                  </a:txBody>
                  <a:tcPr/>
                </a:tc>
                <a:tc>
                  <a:txBody>
                    <a:bodyPr/>
                    <a:lstStyle/>
                    <a:p>
                      <a:r>
                        <a:rPr lang="en-GB" dirty="0" smtClean="0"/>
                        <a:t>High</a:t>
                      </a:r>
                      <a:endParaRPr lang="en-GB" dirty="0"/>
                    </a:p>
                  </a:txBody>
                  <a:tcPr/>
                </a:tc>
                <a:tc>
                  <a:txBody>
                    <a:bodyPr/>
                    <a:lstStyle/>
                    <a:p>
                      <a:r>
                        <a:rPr lang="en-GB" dirty="0" smtClean="0"/>
                        <a:t>M, mode</a:t>
                      </a:r>
                      <a:endParaRPr lang="en-GB" dirty="0"/>
                    </a:p>
                  </a:txBody>
                  <a:tcPr/>
                </a:tc>
                <a:tc>
                  <a:txBody>
                    <a:bodyPr/>
                    <a:lstStyle/>
                    <a:p>
                      <a:r>
                        <a:rPr lang="en-GB" dirty="0" smtClean="0"/>
                        <a:t>No</a:t>
                      </a:r>
                      <a:endParaRPr lang="en-GB" dirty="0"/>
                    </a:p>
                  </a:txBody>
                  <a:tcPr/>
                </a:tc>
                <a:tc>
                  <a:txBody>
                    <a:bodyPr/>
                    <a:lstStyle/>
                    <a:p>
                      <a:r>
                        <a:rPr lang="en-GB" dirty="0" smtClean="0"/>
                        <a:t>6</a:t>
                      </a:r>
                    </a:p>
                  </a:txBody>
                  <a:tcPr/>
                </a:tc>
              </a:tr>
              <a:tr h="311029">
                <a:tc>
                  <a:txBody>
                    <a:bodyPr/>
                    <a:lstStyle/>
                    <a:p>
                      <a:r>
                        <a:rPr lang="en-GB" dirty="0" smtClean="0"/>
                        <a:t>Dark energy</a:t>
                      </a:r>
                      <a:endParaRPr lang="en-GB" dirty="0"/>
                    </a:p>
                  </a:txBody>
                  <a:tcPr/>
                </a:tc>
                <a:tc>
                  <a:txBody>
                    <a:bodyPr/>
                    <a:lstStyle/>
                    <a:p>
                      <a:r>
                        <a:rPr lang="en-GB" dirty="0" smtClean="0"/>
                        <a:t>Yes</a:t>
                      </a:r>
                      <a:endParaRPr lang="en-GB" dirty="0"/>
                    </a:p>
                  </a:txBody>
                  <a:tcPr/>
                </a:tc>
                <a:tc>
                  <a:txBody>
                    <a:bodyPr/>
                    <a:lstStyle/>
                    <a:p>
                      <a:r>
                        <a:rPr lang="en-GB" dirty="0" smtClean="0"/>
                        <a:t>Very high</a:t>
                      </a:r>
                      <a:endParaRPr lang="en-GB" dirty="0"/>
                    </a:p>
                  </a:txBody>
                  <a:tcPr/>
                </a:tc>
                <a:tc>
                  <a:txBody>
                    <a:bodyPr/>
                    <a:lstStyle/>
                    <a:p>
                      <a:r>
                        <a:rPr lang="en-GB" dirty="0" smtClean="0"/>
                        <a:t>Strength</a:t>
                      </a:r>
                      <a:endParaRPr lang="en-GB" dirty="0"/>
                    </a:p>
                  </a:txBody>
                  <a:tcPr/>
                </a:tc>
                <a:tc>
                  <a:txBody>
                    <a:bodyPr/>
                    <a:lstStyle/>
                    <a:p>
                      <a:r>
                        <a:rPr lang="en-GB" dirty="0" smtClean="0"/>
                        <a:t>Yes</a:t>
                      </a:r>
                      <a:endParaRPr lang="en-GB" dirty="0"/>
                    </a:p>
                  </a:txBody>
                  <a:tcPr/>
                </a:tc>
                <a:tc>
                  <a:txBody>
                    <a:bodyPr/>
                    <a:lstStyle/>
                    <a:p>
                      <a:r>
                        <a:rPr lang="en-GB" dirty="0" smtClean="0"/>
                        <a:t>5</a:t>
                      </a:r>
                    </a:p>
                  </a:txBody>
                  <a:tcPr/>
                </a:tc>
              </a:tr>
              <a:tr h="311029">
                <a:tc>
                  <a:txBody>
                    <a:bodyPr/>
                    <a:lstStyle/>
                    <a:p>
                      <a:r>
                        <a:rPr lang="en-GB" dirty="0" err="1" smtClean="0"/>
                        <a:t>Grav</a:t>
                      </a:r>
                      <a:r>
                        <a:rPr lang="en-GB" baseline="0" dirty="0" smtClean="0"/>
                        <a:t> </a:t>
                      </a:r>
                      <a:r>
                        <a:rPr lang="en-GB" dirty="0" smtClean="0"/>
                        <a:t>Waves</a:t>
                      </a:r>
                      <a:endParaRPr lang="en-GB" dirty="0"/>
                    </a:p>
                  </a:txBody>
                  <a:tcPr/>
                </a:tc>
                <a:tc>
                  <a:txBody>
                    <a:bodyPr/>
                    <a:lstStyle/>
                    <a:p>
                      <a:r>
                        <a:rPr lang="en-GB" dirty="0" smtClean="0"/>
                        <a:t>No</a:t>
                      </a:r>
                      <a:endParaRPr lang="en-GB" dirty="0"/>
                    </a:p>
                  </a:txBody>
                  <a:tcPr/>
                </a:tc>
                <a:tc>
                  <a:txBody>
                    <a:bodyPr/>
                    <a:lstStyle/>
                    <a:p>
                      <a:r>
                        <a:rPr lang="en-GB" dirty="0" smtClean="0"/>
                        <a:t>High</a:t>
                      </a:r>
                      <a:endParaRPr lang="en-GB" dirty="0"/>
                    </a:p>
                  </a:txBody>
                  <a:tcPr/>
                </a:tc>
                <a:tc>
                  <a:txBody>
                    <a:bodyPr/>
                    <a:lstStyle/>
                    <a:p>
                      <a:r>
                        <a:rPr lang="en-GB" dirty="0" smtClean="0"/>
                        <a:t>Enormous</a:t>
                      </a:r>
                      <a:endParaRPr lang="en-GB" dirty="0"/>
                    </a:p>
                  </a:txBody>
                  <a:tcPr/>
                </a:tc>
                <a:tc>
                  <a:txBody>
                    <a:bodyPr/>
                    <a:lstStyle/>
                    <a:p>
                      <a:r>
                        <a:rPr lang="en-GB" dirty="0" smtClean="0"/>
                        <a:t>Yes</a:t>
                      </a:r>
                      <a:endParaRPr lang="en-GB" dirty="0"/>
                    </a:p>
                  </a:txBody>
                  <a:tcPr/>
                </a:tc>
                <a:tc>
                  <a:txBody>
                    <a:bodyPr/>
                    <a:lstStyle/>
                    <a:p>
                      <a:r>
                        <a:rPr lang="en-GB" dirty="0" smtClean="0"/>
                        <a:t>8</a:t>
                      </a:r>
                    </a:p>
                  </a:txBody>
                  <a:tcPr/>
                </a:tc>
              </a:tr>
            </a:tbl>
          </a:graphicData>
        </a:graphic>
      </p:graphicFrame>
      <p:sp>
        <p:nvSpPr>
          <p:cNvPr id="6" name="Slide Number Placeholder 5"/>
          <p:cNvSpPr>
            <a:spLocks noGrp="1"/>
          </p:cNvSpPr>
          <p:nvPr>
            <p:ph type="sldNum" sz="quarter" idx="12"/>
          </p:nvPr>
        </p:nvSpPr>
        <p:spPr/>
        <p:txBody>
          <a:bodyPr/>
          <a:lstStyle/>
          <a:p>
            <a:fld id="{B6F15528-21DE-4FAA-801E-634DDDAF4B2B}" type="slidenum">
              <a:rPr lang="en-US" smtClean="0"/>
              <a:pPr/>
              <a:t>49</a:t>
            </a:fld>
            <a:endParaRPr lang="en-US"/>
          </a:p>
        </p:txBody>
      </p:sp>
      <p:sp>
        <p:nvSpPr>
          <p:cNvPr id="7" name="TextBox 6"/>
          <p:cNvSpPr txBox="1"/>
          <p:nvPr/>
        </p:nvSpPr>
        <p:spPr>
          <a:xfrm>
            <a:off x="1524000" y="6067425"/>
            <a:ext cx="7086600" cy="830997"/>
          </a:xfrm>
          <a:prstGeom prst="rect">
            <a:avLst/>
          </a:prstGeom>
          <a:noFill/>
        </p:spPr>
        <p:txBody>
          <a:bodyPr wrap="square" rtlCol="0">
            <a:spAutoFit/>
          </a:bodyPr>
          <a:lstStyle/>
          <a:p>
            <a:r>
              <a:rPr lang="en-GB" sz="1600" dirty="0" smtClean="0"/>
              <a:t>   Suggestions to provoke discussion, rather than `delivered on Mt. Sinai’</a:t>
            </a:r>
            <a:endParaRPr lang="en-GB" sz="1600" dirty="0"/>
          </a:p>
          <a:p>
            <a:endParaRPr lang="en-GB" sz="1600" dirty="0" smtClean="0"/>
          </a:p>
          <a:p>
            <a:r>
              <a:rPr lang="en-GB" sz="1600" dirty="0" smtClean="0"/>
              <a:t>Bob Cousins: “2 independent </a:t>
            </a:r>
            <a:r>
              <a:rPr lang="en-GB" sz="1600" dirty="0" err="1" smtClean="0"/>
              <a:t>expts</a:t>
            </a:r>
            <a:r>
              <a:rPr lang="en-GB" sz="1600" dirty="0" smtClean="0"/>
              <a:t> each with 3.5</a:t>
            </a:r>
            <a:r>
              <a:rPr lang="el-GR" sz="1600" dirty="0" smtClean="0"/>
              <a:t>σ</a:t>
            </a:r>
            <a:r>
              <a:rPr lang="en-GB" sz="1600" dirty="0" smtClean="0"/>
              <a:t> better than one </a:t>
            </a:r>
            <a:r>
              <a:rPr lang="en-GB" sz="1600" dirty="0" err="1" smtClean="0"/>
              <a:t>expt</a:t>
            </a:r>
            <a:r>
              <a:rPr lang="en-GB" sz="1600" dirty="0" smtClean="0"/>
              <a:t> with 5</a:t>
            </a:r>
            <a:r>
              <a:rPr lang="el-GR" sz="1600" dirty="0" smtClean="0"/>
              <a:t>σ</a:t>
            </a:r>
            <a:r>
              <a:rPr lang="en-GB" sz="1600" dirty="0" smtClean="0"/>
              <a:t>”</a:t>
            </a:r>
            <a:endParaRPr lang="en-GB" sz="1600" dirty="0"/>
          </a:p>
        </p:txBody>
      </p:sp>
      <p:cxnSp>
        <p:nvCxnSpPr>
          <p:cNvPr id="15" name="Straight Arrow Connector 14"/>
          <p:cNvCxnSpPr/>
          <p:nvPr/>
        </p:nvCxnSpPr>
        <p:spPr>
          <a:xfrm flipV="1">
            <a:off x="7543800" y="5863723"/>
            <a:ext cx="304800" cy="39787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8" name="TextBox 7"/>
          <p:cNvSpPr txBox="1"/>
          <p:nvPr/>
        </p:nvSpPr>
        <p:spPr>
          <a:xfrm>
            <a:off x="2590800" y="0"/>
            <a:ext cx="4038600" cy="400110"/>
          </a:xfrm>
          <a:prstGeom prst="rect">
            <a:avLst/>
          </a:prstGeom>
          <a:noFill/>
        </p:spPr>
        <p:txBody>
          <a:bodyPr wrap="square" rtlCol="0">
            <a:spAutoFit/>
          </a:bodyPr>
          <a:lstStyle/>
          <a:p>
            <a:r>
              <a:rPr lang="en-GB"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t>How many </a:t>
            </a:r>
            <a:r>
              <a:rPr lang="en-GB" sz="2000"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Symbol"/>
              </a:rPr>
              <a:t>’s for discovery?</a:t>
            </a:r>
            <a:endParaRPr lang="en-GB" sz="20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786632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E8789834-4EB5-4740-A9CC-9FAF84AD75B0}" type="slidenum">
              <a:rPr lang="en-GB" altLang="en-US" sz="1400" smtClean="0"/>
              <a:pPr eaLnBrk="1" hangingPunct="1">
                <a:spcBef>
                  <a:spcPct val="0"/>
                </a:spcBef>
                <a:buFontTx/>
                <a:buNone/>
              </a:pPr>
              <a:t>5</a:t>
            </a:fld>
            <a:endParaRPr lang="en-GB" altLang="en-US" sz="1400" smtClean="0"/>
          </a:p>
        </p:txBody>
      </p:sp>
      <p:sp>
        <p:nvSpPr>
          <p:cNvPr id="5123" name="TextBox 2"/>
          <p:cNvSpPr txBox="1">
            <a:spLocks noChangeArrowheads="1"/>
          </p:cNvSpPr>
          <p:nvPr/>
        </p:nvSpPr>
        <p:spPr bwMode="auto">
          <a:xfrm>
            <a:off x="514350" y="188913"/>
            <a:ext cx="8208963" cy="387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GB" altLang="en-US" sz="1800" dirty="0"/>
              <a:t>    </a:t>
            </a:r>
            <a:r>
              <a:rPr lang="en-GB" altLang="en-US" sz="2400" dirty="0" smtClean="0">
                <a:solidFill>
                  <a:srgbClr val="0099FF"/>
                </a:solidFill>
              </a:rPr>
              <a:t>Simple example of </a:t>
            </a:r>
            <a:r>
              <a:rPr lang="en-GB" altLang="en-US" sz="2400" b="1" dirty="0" smtClean="0">
                <a:solidFill>
                  <a:srgbClr val="0099FF"/>
                </a:solidFill>
              </a:rPr>
              <a:t>Likelihood</a:t>
            </a:r>
            <a:r>
              <a:rPr lang="en-GB" altLang="en-US" sz="2400" dirty="0" smtClean="0">
                <a:solidFill>
                  <a:srgbClr val="0099FF"/>
                </a:solidFill>
              </a:rPr>
              <a:t>:  </a:t>
            </a:r>
            <a:r>
              <a:rPr lang="en-GB" altLang="en-US" sz="2400" dirty="0">
                <a:solidFill>
                  <a:srgbClr val="0099FF"/>
                </a:solidFill>
              </a:rPr>
              <a:t>Angular distribution </a:t>
            </a:r>
          </a:p>
          <a:p>
            <a:pPr eaLnBrk="1" hangingPunct="1">
              <a:spcBef>
                <a:spcPct val="0"/>
              </a:spcBef>
              <a:buFontTx/>
              <a:buNone/>
            </a:pPr>
            <a:endParaRPr lang="en-GB" altLang="en-US" sz="2400" dirty="0">
              <a:solidFill>
                <a:srgbClr val="0099FF"/>
              </a:solidFill>
            </a:endParaRPr>
          </a:p>
          <a:p>
            <a:pPr eaLnBrk="1" hangingPunct="1">
              <a:spcBef>
                <a:spcPct val="0"/>
              </a:spcBef>
              <a:buFontTx/>
              <a:buNone/>
            </a:pPr>
            <a:r>
              <a:rPr lang="en-GB" altLang="en-US" sz="1800" dirty="0"/>
              <a:t>                                 y = N (1 + </a:t>
            </a:r>
            <a:r>
              <a:rPr lang="en-GB" altLang="en-US" sz="1800" dirty="0">
                <a:sym typeface="Symbol" pitchFamily="18" charset="2"/>
              </a:rPr>
              <a:t> cos</a:t>
            </a:r>
            <a:r>
              <a:rPr lang="en-GB" altLang="en-US" sz="1800" baseline="30000" dirty="0">
                <a:sym typeface="Symbol" pitchFamily="18" charset="2"/>
              </a:rPr>
              <a:t>2</a:t>
            </a:r>
            <a:r>
              <a:rPr lang="en-GB" altLang="en-US" sz="1800" dirty="0">
                <a:sym typeface="Symbol" pitchFamily="18" charset="2"/>
              </a:rPr>
              <a:t></a:t>
            </a:r>
            <a:r>
              <a:rPr lang="en-GB" altLang="en-US" sz="1800" dirty="0" smtClean="0">
                <a:sym typeface="Symbol" pitchFamily="18" charset="2"/>
              </a:rPr>
              <a:t>)            N = 1/{2(1+</a:t>
            </a:r>
            <a:r>
              <a:rPr lang="el-GR" altLang="en-US" sz="1800" dirty="0" smtClean="0">
                <a:latin typeface="Arial"/>
                <a:cs typeface="Arial"/>
                <a:sym typeface="Symbol" pitchFamily="18" charset="2"/>
              </a:rPr>
              <a:t>β</a:t>
            </a:r>
            <a:r>
              <a:rPr lang="en-GB" altLang="en-US" sz="1800" dirty="0" smtClean="0">
                <a:latin typeface="Arial"/>
                <a:cs typeface="Arial"/>
                <a:sym typeface="Symbol" pitchFamily="18" charset="2"/>
              </a:rPr>
              <a:t>/3)}</a:t>
            </a:r>
            <a:endParaRPr lang="en-GB" altLang="en-US" sz="1800" dirty="0">
              <a:sym typeface="Symbol" pitchFamily="18" charset="2"/>
            </a:endParaRPr>
          </a:p>
          <a:p>
            <a:pPr eaLnBrk="1" hangingPunct="1">
              <a:spcBef>
                <a:spcPct val="0"/>
              </a:spcBef>
              <a:buFontTx/>
              <a:buNone/>
            </a:pPr>
            <a:r>
              <a:rPr lang="en-GB" altLang="en-US" sz="1800" dirty="0"/>
              <a:t>                                 </a:t>
            </a:r>
            <a:r>
              <a:rPr lang="en-GB" altLang="en-US" sz="1800" dirty="0" err="1"/>
              <a:t>y</a:t>
            </a:r>
            <a:r>
              <a:rPr lang="en-GB" altLang="en-US" sz="1800" baseline="-25000" dirty="0" err="1"/>
              <a:t>i</a:t>
            </a:r>
            <a:r>
              <a:rPr lang="en-GB" altLang="en-US" sz="1800" dirty="0"/>
              <a:t> = N (1 + </a:t>
            </a:r>
            <a:r>
              <a:rPr lang="en-GB" altLang="en-US" sz="1800" dirty="0">
                <a:sym typeface="Symbol" pitchFamily="18" charset="2"/>
              </a:rPr>
              <a:t> cos</a:t>
            </a:r>
            <a:r>
              <a:rPr lang="en-GB" altLang="en-US" sz="1800" baseline="30000" dirty="0">
                <a:sym typeface="Symbol" pitchFamily="18" charset="2"/>
              </a:rPr>
              <a:t>2</a:t>
            </a:r>
            <a:r>
              <a:rPr lang="en-GB" altLang="en-US" sz="1800" dirty="0">
                <a:sym typeface="Symbol" pitchFamily="18" charset="2"/>
              </a:rPr>
              <a:t></a:t>
            </a:r>
            <a:r>
              <a:rPr lang="en-GB" altLang="en-US" sz="1800" baseline="-25000" dirty="0">
                <a:sym typeface="Symbol" pitchFamily="18" charset="2"/>
              </a:rPr>
              <a:t>i</a:t>
            </a:r>
            <a:r>
              <a:rPr lang="en-GB" altLang="en-US" sz="1800" dirty="0">
                <a:sym typeface="Symbol" pitchFamily="18" charset="2"/>
              </a:rPr>
              <a:t>)</a:t>
            </a:r>
          </a:p>
          <a:p>
            <a:pPr eaLnBrk="1" hangingPunct="1">
              <a:spcBef>
                <a:spcPct val="0"/>
              </a:spcBef>
              <a:buFontTx/>
              <a:buNone/>
            </a:pPr>
            <a:r>
              <a:rPr lang="en-GB" altLang="en-US" sz="1800" dirty="0">
                <a:sym typeface="Symbol" pitchFamily="18" charset="2"/>
              </a:rPr>
              <a:t>                                    = probability density of observing </a:t>
            </a:r>
            <a:r>
              <a:rPr lang="en-GB" altLang="en-US" sz="1800" baseline="-25000" dirty="0" err="1">
                <a:sym typeface="Symbol" pitchFamily="18" charset="2"/>
              </a:rPr>
              <a:t>i</a:t>
            </a:r>
            <a:r>
              <a:rPr lang="en-GB" altLang="en-US" sz="1800" dirty="0">
                <a:sym typeface="Symbol" pitchFamily="18" charset="2"/>
              </a:rPr>
              <a:t>, given  </a:t>
            </a:r>
          </a:p>
          <a:p>
            <a:pPr eaLnBrk="1" hangingPunct="1">
              <a:spcBef>
                <a:spcPct val="0"/>
              </a:spcBef>
              <a:buFontTx/>
              <a:buNone/>
            </a:pPr>
            <a:r>
              <a:rPr lang="en-GB" altLang="en-US" sz="1800" dirty="0">
                <a:solidFill>
                  <a:srgbClr val="FF0000"/>
                </a:solidFill>
                <a:sym typeface="Symbol" pitchFamily="18" charset="2"/>
              </a:rPr>
              <a:t>                 L() =  </a:t>
            </a:r>
            <a:r>
              <a:rPr lang="en-GB" altLang="en-US" sz="1800" dirty="0" err="1">
                <a:solidFill>
                  <a:srgbClr val="FF0000"/>
                </a:solidFill>
              </a:rPr>
              <a:t>y</a:t>
            </a:r>
            <a:r>
              <a:rPr lang="en-GB" altLang="en-US" sz="1800" baseline="-25000" dirty="0" err="1">
                <a:solidFill>
                  <a:srgbClr val="FF0000"/>
                </a:solidFill>
              </a:rPr>
              <a:t>i</a:t>
            </a:r>
            <a:endParaRPr lang="en-GB" altLang="en-US" sz="1800" baseline="-25000" dirty="0">
              <a:solidFill>
                <a:srgbClr val="FF0000"/>
              </a:solidFill>
            </a:endParaRPr>
          </a:p>
          <a:p>
            <a:pPr eaLnBrk="1" hangingPunct="1">
              <a:spcBef>
                <a:spcPct val="0"/>
              </a:spcBef>
              <a:buFontTx/>
              <a:buNone/>
            </a:pPr>
            <a:r>
              <a:rPr lang="en-GB" altLang="en-US" sz="1800" baseline="-25000" dirty="0">
                <a:solidFill>
                  <a:srgbClr val="FF0000"/>
                </a:solidFill>
                <a:sym typeface="Symbol" pitchFamily="18" charset="2"/>
              </a:rPr>
              <a:t>                                    </a:t>
            </a:r>
            <a:r>
              <a:rPr lang="en-GB" altLang="en-US" sz="1800" dirty="0">
                <a:solidFill>
                  <a:srgbClr val="FF0000"/>
                </a:solidFill>
                <a:sym typeface="Symbol" pitchFamily="18" charset="2"/>
              </a:rPr>
              <a:t>= probability density of observing the data set </a:t>
            </a:r>
            <a:r>
              <a:rPr lang="en-GB" altLang="en-US" sz="1800" dirty="0" err="1">
                <a:solidFill>
                  <a:srgbClr val="FF0000"/>
                </a:solidFill>
                <a:sym typeface="Symbol" pitchFamily="18" charset="2"/>
              </a:rPr>
              <a:t>y</a:t>
            </a:r>
            <a:r>
              <a:rPr lang="en-GB" altLang="en-US" sz="1800" baseline="-25000" dirty="0" err="1">
                <a:solidFill>
                  <a:srgbClr val="FF0000"/>
                </a:solidFill>
                <a:sym typeface="Symbol" pitchFamily="18" charset="2"/>
              </a:rPr>
              <a:t>i</a:t>
            </a:r>
            <a:r>
              <a:rPr lang="en-GB" altLang="en-US" sz="1800" dirty="0">
                <a:solidFill>
                  <a:srgbClr val="FF0000"/>
                </a:solidFill>
                <a:sym typeface="Symbol" pitchFamily="18" charset="2"/>
              </a:rPr>
              <a:t>, given </a:t>
            </a:r>
          </a:p>
          <a:p>
            <a:pPr eaLnBrk="1" hangingPunct="1">
              <a:spcBef>
                <a:spcPct val="0"/>
              </a:spcBef>
              <a:buFontTx/>
              <a:buNone/>
            </a:pPr>
            <a:r>
              <a:rPr lang="en-GB" altLang="en-US" sz="1800" dirty="0">
                <a:solidFill>
                  <a:srgbClr val="FF0000"/>
                </a:solidFill>
                <a:sym typeface="Symbol" pitchFamily="18" charset="2"/>
              </a:rPr>
              <a:t>Best estimate of  is that which maximises L</a:t>
            </a:r>
          </a:p>
          <a:p>
            <a:pPr eaLnBrk="1" hangingPunct="1">
              <a:spcBef>
                <a:spcPct val="0"/>
              </a:spcBef>
              <a:buFontTx/>
              <a:buNone/>
            </a:pPr>
            <a:r>
              <a:rPr lang="en-GB" altLang="en-US" sz="1800" dirty="0">
                <a:solidFill>
                  <a:srgbClr val="FF0000"/>
                </a:solidFill>
                <a:sym typeface="Symbol" pitchFamily="18" charset="2"/>
              </a:rPr>
              <a:t>    Values of  for which L is very small are ruled out</a:t>
            </a:r>
          </a:p>
          <a:p>
            <a:pPr eaLnBrk="1" hangingPunct="1">
              <a:spcBef>
                <a:spcPct val="0"/>
              </a:spcBef>
              <a:buFontTx/>
              <a:buNone/>
            </a:pPr>
            <a:r>
              <a:rPr lang="en-GB" altLang="en-US" sz="1800" dirty="0">
                <a:solidFill>
                  <a:srgbClr val="FF0000"/>
                </a:solidFill>
                <a:sym typeface="Symbol" pitchFamily="18" charset="2"/>
              </a:rPr>
              <a:t>     Precision of estimate for  comes from width of L distribution</a:t>
            </a:r>
          </a:p>
          <a:p>
            <a:pPr eaLnBrk="1" hangingPunct="1">
              <a:spcBef>
                <a:spcPct val="0"/>
              </a:spcBef>
              <a:buFontTx/>
              <a:buNone/>
            </a:pPr>
            <a:endParaRPr lang="en-GB" altLang="en-US" sz="1800" dirty="0">
              <a:sym typeface="Symbol" pitchFamily="18" charset="2"/>
            </a:endParaRPr>
          </a:p>
          <a:p>
            <a:pPr eaLnBrk="1" hangingPunct="1">
              <a:spcBef>
                <a:spcPct val="0"/>
              </a:spcBef>
              <a:buFontTx/>
              <a:buNone/>
            </a:pPr>
            <a:r>
              <a:rPr lang="en-GB" altLang="en-US" sz="1800" dirty="0">
                <a:sym typeface="Symbol" pitchFamily="18" charset="2"/>
              </a:rPr>
              <a:t>    </a:t>
            </a:r>
            <a:r>
              <a:rPr lang="en-GB" altLang="en-US" sz="1800" dirty="0" smtClean="0">
                <a:sym typeface="Symbol" pitchFamily="18" charset="2"/>
              </a:rPr>
              <a:t>****** </a:t>
            </a:r>
            <a:r>
              <a:rPr lang="en-GB" altLang="en-US" sz="1800" b="1" dirty="0" smtClean="0">
                <a:solidFill>
                  <a:srgbClr val="9966FF"/>
                </a:solidFill>
                <a:sym typeface="Symbol" pitchFamily="18" charset="2"/>
              </a:rPr>
              <a:t>CRUCIAL </a:t>
            </a:r>
            <a:r>
              <a:rPr lang="en-GB" altLang="en-US" sz="1800" dirty="0" smtClean="0">
                <a:solidFill>
                  <a:srgbClr val="9966FF"/>
                </a:solidFill>
                <a:sym typeface="Symbol" pitchFamily="18" charset="2"/>
              </a:rPr>
              <a:t> </a:t>
            </a:r>
            <a:r>
              <a:rPr lang="en-GB" altLang="en-US" sz="1800" dirty="0">
                <a:solidFill>
                  <a:srgbClr val="9966FF"/>
                </a:solidFill>
                <a:sym typeface="Symbol" pitchFamily="18" charset="2"/>
              </a:rPr>
              <a:t>to normalise y           </a:t>
            </a:r>
            <a:r>
              <a:rPr lang="en-GB" altLang="en-US" sz="1800" dirty="0">
                <a:solidFill>
                  <a:srgbClr val="008000"/>
                </a:solidFill>
                <a:sym typeface="Symbol" pitchFamily="18" charset="2"/>
              </a:rPr>
              <a:t>N = 1/{2(1 + /3)}</a:t>
            </a:r>
          </a:p>
          <a:p>
            <a:pPr eaLnBrk="1" hangingPunct="1">
              <a:spcBef>
                <a:spcPct val="0"/>
              </a:spcBef>
              <a:buFontTx/>
              <a:buNone/>
            </a:pPr>
            <a:r>
              <a:rPr lang="en-GB" altLang="en-US" sz="1800" dirty="0">
                <a:sym typeface="Symbol" pitchFamily="18" charset="2"/>
              </a:rPr>
              <a:t>(Information about parameter  comes from </a:t>
            </a:r>
            <a:r>
              <a:rPr lang="en-GB" altLang="en-US" sz="1800" b="1" dirty="0">
                <a:sym typeface="Symbol" pitchFamily="18" charset="2"/>
              </a:rPr>
              <a:t>shape</a:t>
            </a:r>
            <a:r>
              <a:rPr lang="en-GB" altLang="en-US" sz="1800" dirty="0">
                <a:sym typeface="Symbol" pitchFamily="18" charset="2"/>
              </a:rPr>
              <a:t> of </a:t>
            </a:r>
            <a:r>
              <a:rPr lang="en-GB" altLang="en-US" sz="1800" dirty="0" err="1">
                <a:sym typeface="Symbol" pitchFamily="18" charset="2"/>
              </a:rPr>
              <a:t>exptl</a:t>
            </a:r>
            <a:r>
              <a:rPr lang="en-GB" altLang="en-US" sz="1800" dirty="0">
                <a:sym typeface="Symbol" pitchFamily="18" charset="2"/>
              </a:rPr>
              <a:t> distribution of cos)</a:t>
            </a:r>
          </a:p>
        </p:txBody>
      </p:sp>
      <p:cxnSp>
        <p:nvCxnSpPr>
          <p:cNvPr id="5" name="Straight Arrow Connector 4"/>
          <p:cNvCxnSpPr/>
          <p:nvPr/>
        </p:nvCxnSpPr>
        <p:spPr>
          <a:xfrm>
            <a:off x="684213" y="4508500"/>
            <a:ext cx="0" cy="18002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Connector 6"/>
          <p:cNvCxnSpPr>
            <a:endCxn id="17" idx="8"/>
          </p:cNvCxnSpPr>
          <p:nvPr/>
        </p:nvCxnSpPr>
        <p:spPr>
          <a:xfrm flipV="1">
            <a:off x="684213" y="6303963"/>
            <a:ext cx="1266825" cy="4762"/>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1952625" y="4581525"/>
            <a:ext cx="0" cy="172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700338" y="4508500"/>
            <a:ext cx="0" cy="18002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2700338" y="6303963"/>
            <a:ext cx="1295400" cy="47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3995738" y="4503738"/>
            <a:ext cx="0" cy="1800225"/>
          </a:xfrm>
          <a:prstGeom prst="line">
            <a:avLst/>
          </a:prstGeom>
        </p:spPr>
        <p:style>
          <a:lnRef idx="1">
            <a:schemeClr val="accent1"/>
          </a:lnRef>
          <a:fillRef idx="0">
            <a:schemeClr val="accent1"/>
          </a:fillRef>
          <a:effectRef idx="0">
            <a:schemeClr val="accent1"/>
          </a:effectRef>
          <a:fontRef idx="minor">
            <a:schemeClr val="tx1"/>
          </a:fontRef>
        </p:style>
      </p:cxnSp>
      <p:sp>
        <p:nvSpPr>
          <p:cNvPr id="17" name="Freeform 16"/>
          <p:cNvSpPr/>
          <p:nvPr/>
        </p:nvSpPr>
        <p:spPr>
          <a:xfrm>
            <a:off x="706438" y="5124450"/>
            <a:ext cx="1246187" cy="1206500"/>
          </a:xfrm>
          <a:custGeom>
            <a:avLst/>
            <a:gdLst>
              <a:gd name="connsiteX0" fmla="*/ 0 w 1245557"/>
              <a:gd name="connsiteY0" fmla="*/ 1179408 h 1207564"/>
              <a:gd name="connsiteX1" fmla="*/ 109728 w 1245557"/>
              <a:gd name="connsiteY1" fmla="*/ 728304 h 1207564"/>
              <a:gd name="connsiteX2" fmla="*/ 292608 w 1245557"/>
              <a:gd name="connsiteY2" fmla="*/ 313776 h 1207564"/>
              <a:gd name="connsiteX3" fmla="*/ 487680 w 1245557"/>
              <a:gd name="connsiteY3" fmla="*/ 82128 h 1207564"/>
              <a:gd name="connsiteX4" fmla="*/ 743712 w 1245557"/>
              <a:gd name="connsiteY4" fmla="*/ 8976 h 1207564"/>
              <a:gd name="connsiteX5" fmla="*/ 975360 w 1245557"/>
              <a:gd name="connsiteY5" fmla="*/ 265008 h 1207564"/>
              <a:gd name="connsiteX6" fmla="*/ 1097280 w 1245557"/>
              <a:gd name="connsiteY6" fmla="*/ 594192 h 1207564"/>
              <a:gd name="connsiteX7" fmla="*/ 1194816 w 1245557"/>
              <a:gd name="connsiteY7" fmla="*/ 886800 h 1207564"/>
              <a:gd name="connsiteX8" fmla="*/ 1243584 w 1245557"/>
              <a:gd name="connsiteY8" fmla="*/ 1179408 h 1207564"/>
              <a:gd name="connsiteX9" fmla="*/ 1231392 w 1245557"/>
              <a:gd name="connsiteY9" fmla="*/ 1179408 h 1207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5557" h="1207564">
                <a:moveTo>
                  <a:pt x="0" y="1179408"/>
                </a:moveTo>
                <a:cubicBezTo>
                  <a:pt x="30480" y="1025992"/>
                  <a:pt x="60960" y="872576"/>
                  <a:pt x="109728" y="728304"/>
                </a:cubicBezTo>
                <a:cubicBezTo>
                  <a:pt x="158496" y="584032"/>
                  <a:pt x="229616" y="421472"/>
                  <a:pt x="292608" y="313776"/>
                </a:cubicBezTo>
                <a:cubicBezTo>
                  <a:pt x="355600" y="206080"/>
                  <a:pt x="412496" y="132928"/>
                  <a:pt x="487680" y="82128"/>
                </a:cubicBezTo>
                <a:cubicBezTo>
                  <a:pt x="562864" y="31328"/>
                  <a:pt x="662432" y="-21504"/>
                  <a:pt x="743712" y="8976"/>
                </a:cubicBezTo>
                <a:cubicBezTo>
                  <a:pt x="824992" y="39456"/>
                  <a:pt x="916432" y="167472"/>
                  <a:pt x="975360" y="265008"/>
                </a:cubicBezTo>
                <a:cubicBezTo>
                  <a:pt x="1034288" y="362544"/>
                  <a:pt x="1060704" y="490560"/>
                  <a:pt x="1097280" y="594192"/>
                </a:cubicBezTo>
                <a:cubicBezTo>
                  <a:pt x="1133856" y="697824"/>
                  <a:pt x="1170432" y="789264"/>
                  <a:pt x="1194816" y="886800"/>
                </a:cubicBezTo>
                <a:cubicBezTo>
                  <a:pt x="1219200" y="984336"/>
                  <a:pt x="1237488" y="1130640"/>
                  <a:pt x="1243584" y="1179408"/>
                </a:cubicBezTo>
                <a:cubicBezTo>
                  <a:pt x="1249680" y="1228176"/>
                  <a:pt x="1240536" y="1203792"/>
                  <a:pt x="1231392" y="117940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1" name="Freeform 20"/>
          <p:cNvSpPr/>
          <p:nvPr/>
        </p:nvSpPr>
        <p:spPr>
          <a:xfrm>
            <a:off x="3303588" y="5038725"/>
            <a:ext cx="696912" cy="1265238"/>
          </a:xfrm>
          <a:custGeom>
            <a:avLst/>
            <a:gdLst>
              <a:gd name="connsiteX0" fmla="*/ 0 w 696117"/>
              <a:gd name="connsiteY0" fmla="*/ 1264077 h 1264077"/>
              <a:gd name="connsiteX1" fmla="*/ 243840 w 696117"/>
              <a:gd name="connsiteY1" fmla="*/ 1215309 h 1264077"/>
              <a:gd name="connsiteX2" fmla="*/ 414528 w 696117"/>
              <a:gd name="connsiteY2" fmla="*/ 1044621 h 1264077"/>
              <a:gd name="connsiteX3" fmla="*/ 585216 w 696117"/>
              <a:gd name="connsiteY3" fmla="*/ 605709 h 1264077"/>
              <a:gd name="connsiteX4" fmla="*/ 682752 w 696117"/>
              <a:gd name="connsiteY4" fmla="*/ 32685 h 1264077"/>
              <a:gd name="connsiteX5" fmla="*/ 694944 w 696117"/>
              <a:gd name="connsiteY5" fmla="*/ 69261 h 1264077"/>
              <a:gd name="connsiteX6" fmla="*/ 694944 w 696117"/>
              <a:gd name="connsiteY6" fmla="*/ 57069 h 126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6117" h="1264077">
                <a:moveTo>
                  <a:pt x="0" y="1264077"/>
                </a:moveTo>
                <a:cubicBezTo>
                  <a:pt x="87376" y="1257981"/>
                  <a:pt x="174752" y="1251885"/>
                  <a:pt x="243840" y="1215309"/>
                </a:cubicBezTo>
                <a:cubicBezTo>
                  <a:pt x="312928" y="1178733"/>
                  <a:pt x="357632" y="1146221"/>
                  <a:pt x="414528" y="1044621"/>
                </a:cubicBezTo>
                <a:cubicBezTo>
                  <a:pt x="471424" y="943021"/>
                  <a:pt x="540512" y="774365"/>
                  <a:pt x="585216" y="605709"/>
                </a:cubicBezTo>
                <a:cubicBezTo>
                  <a:pt x="629920" y="437053"/>
                  <a:pt x="664464" y="122093"/>
                  <a:pt x="682752" y="32685"/>
                </a:cubicBezTo>
                <a:cubicBezTo>
                  <a:pt x="701040" y="-56723"/>
                  <a:pt x="692912" y="65197"/>
                  <a:pt x="694944" y="69261"/>
                </a:cubicBezTo>
                <a:cubicBezTo>
                  <a:pt x="696976" y="73325"/>
                  <a:pt x="695960" y="65197"/>
                  <a:pt x="694944" y="5706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2" name="Freeform 21"/>
          <p:cNvSpPr/>
          <p:nvPr/>
        </p:nvSpPr>
        <p:spPr>
          <a:xfrm>
            <a:off x="2706688" y="5046663"/>
            <a:ext cx="585787" cy="1249362"/>
          </a:xfrm>
          <a:custGeom>
            <a:avLst/>
            <a:gdLst>
              <a:gd name="connsiteX0" fmla="*/ 591123 w 591123"/>
              <a:gd name="connsiteY0" fmla="*/ 1243836 h 1247738"/>
              <a:gd name="connsiteX1" fmla="*/ 310707 w 591123"/>
              <a:gd name="connsiteY1" fmla="*/ 1170684 h 1247738"/>
              <a:gd name="connsiteX2" fmla="*/ 188787 w 591123"/>
              <a:gd name="connsiteY2" fmla="*/ 719580 h 1247738"/>
              <a:gd name="connsiteX3" fmla="*/ 127827 w 591123"/>
              <a:gd name="connsiteY3" fmla="*/ 280668 h 1247738"/>
              <a:gd name="connsiteX4" fmla="*/ 5907 w 591123"/>
              <a:gd name="connsiteY4" fmla="*/ 24636 h 1247738"/>
              <a:gd name="connsiteX5" fmla="*/ 30291 w 591123"/>
              <a:gd name="connsiteY5" fmla="*/ 24636 h 1247738"/>
              <a:gd name="connsiteX0" fmla="*/ 591123 w 591123"/>
              <a:gd name="connsiteY0" fmla="*/ 1243836 h 1248083"/>
              <a:gd name="connsiteX1" fmla="*/ 310707 w 591123"/>
              <a:gd name="connsiteY1" fmla="*/ 1170684 h 1248083"/>
              <a:gd name="connsiteX2" fmla="*/ 127827 w 591123"/>
              <a:gd name="connsiteY2" fmla="*/ 707388 h 1248083"/>
              <a:gd name="connsiteX3" fmla="*/ 127827 w 591123"/>
              <a:gd name="connsiteY3" fmla="*/ 280668 h 1248083"/>
              <a:gd name="connsiteX4" fmla="*/ 5907 w 591123"/>
              <a:gd name="connsiteY4" fmla="*/ 24636 h 1248083"/>
              <a:gd name="connsiteX5" fmla="*/ 30291 w 591123"/>
              <a:gd name="connsiteY5" fmla="*/ 24636 h 1248083"/>
              <a:gd name="connsiteX0" fmla="*/ 585216 w 585216"/>
              <a:gd name="connsiteY0" fmla="*/ 1243836 h 1248083"/>
              <a:gd name="connsiteX1" fmla="*/ 304800 w 585216"/>
              <a:gd name="connsiteY1" fmla="*/ 1170684 h 1248083"/>
              <a:gd name="connsiteX2" fmla="*/ 121920 w 585216"/>
              <a:gd name="connsiteY2" fmla="*/ 707388 h 1248083"/>
              <a:gd name="connsiteX3" fmla="*/ 48768 w 585216"/>
              <a:gd name="connsiteY3" fmla="*/ 280668 h 1248083"/>
              <a:gd name="connsiteX4" fmla="*/ 0 w 585216"/>
              <a:gd name="connsiteY4" fmla="*/ 24636 h 1248083"/>
              <a:gd name="connsiteX5" fmla="*/ 24384 w 585216"/>
              <a:gd name="connsiteY5" fmla="*/ 24636 h 1248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216" h="1248083">
                <a:moveTo>
                  <a:pt x="585216" y="1243836"/>
                </a:moveTo>
                <a:cubicBezTo>
                  <a:pt x="478536" y="1250948"/>
                  <a:pt x="382016" y="1260092"/>
                  <a:pt x="304800" y="1170684"/>
                </a:cubicBezTo>
                <a:cubicBezTo>
                  <a:pt x="227584" y="1081276"/>
                  <a:pt x="164592" y="855724"/>
                  <a:pt x="121920" y="707388"/>
                </a:cubicBezTo>
                <a:cubicBezTo>
                  <a:pt x="79248" y="559052"/>
                  <a:pt x="69088" y="394460"/>
                  <a:pt x="48768" y="280668"/>
                </a:cubicBezTo>
                <a:cubicBezTo>
                  <a:pt x="28448" y="166876"/>
                  <a:pt x="4064" y="67308"/>
                  <a:pt x="0" y="24636"/>
                </a:cubicBezTo>
                <a:cubicBezTo>
                  <a:pt x="-4064" y="-18036"/>
                  <a:pt x="4064" y="3300"/>
                  <a:pt x="24384" y="2463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24" name="Straight Connector 23"/>
          <p:cNvCxnSpPr/>
          <p:nvPr/>
        </p:nvCxnSpPr>
        <p:spPr>
          <a:xfrm>
            <a:off x="6084888" y="4487863"/>
            <a:ext cx="0" cy="17922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5292725" y="6296025"/>
            <a:ext cx="2735263" cy="7938"/>
          </a:xfrm>
          <a:prstGeom prst="line">
            <a:avLst/>
          </a:prstGeom>
        </p:spPr>
        <p:style>
          <a:lnRef idx="1">
            <a:schemeClr val="accent1"/>
          </a:lnRef>
          <a:fillRef idx="0">
            <a:schemeClr val="accent1"/>
          </a:fillRef>
          <a:effectRef idx="0">
            <a:schemeClr val="accent1"/>
          </a:effectRef>
          <a:fontRef idx="minor">
            <a:schemeClr val="tx1"/>
          </a:fontRef>
        </p:style>
      </p:cxnSp>
      <p:sp>
        <p:nvSpPr>
          <p:cNvPr id="27" name="Freeform 26"/>
          <p:cNvSpPr/>
          <p:nvPr/>
        </p:nvSpPr>
        <p:spPr>
          <a:xfrm>
            <a:off x="5580063" y="4603750"/>
            <a:ext cx="2573337" cy="1676400"/>
          </a:xfrm>
          <a:custGeom>
            <a:avLst/>
            <a:gdLst>
              <a:gd name="connsiteX0" fmla="*/ 0 w 2572512"/>
              <a:gd name="connsiteY0" fmla="*/ 1668108 h 1676345"/>
              <a:gd name="connsiteX1" fmla="*/ 268224 w 2572512"/>
              <a:gd name="connsiteY1" fmla="*/ 1619340 h 1676345"/>
              <a:gd name="connsiteX2" fmla="*/ 536448 w 2572512"/>
              <a:gd name="connsiteY2" fmla="*/ 1241388 h 1676345"/>
              <a:gd name="connsiteX3" fmla="*/ 633984 w 2572512"/>
              <a:gd name="connsiteY3" fmla="*/ 826860 h 1676345"/>
              <a:gd name="connsiteX4" fmla="*/ 707136 w 2572512"/>
              <a:gd name="connsiteY4" fmla="*/ 326988 h 1676345"/>
              <a:gd name="connsiteX5" fmla="*/ 877824 w 2572512"/>
              <a:gd name="connsiteY5" fmla="*/ 34380 h 1676345"/>
              <a:gd name="connsiteX6" fmla="*/ 1170432 w 2572512"/>
              <a:gd name="connsiteY6" fmla="*/ 46572 h 1676345"/>
              <a:gd name="connsiteX7" fmla="*/ 1341120 w 2572512"/>
              <a:gd name="connsiteY7" fmla="*/ 400140 h 1676345"/>
              <a:gd name="connsiteX8" fmla="*/ 1426464 w 2572512"/>
              <a:gd name="connsiteY8" fmla="*/ 753708 h 1676345"/>
              <a:gd name="connsiteX9" fmla="*/ 1560576 w 2572512"/>
              <a:gd name="connsiteY9" fmla="*/ 1082892 h 1676345"/>
              <a:gd name="connsiteX10" fmla="*/ 1816608 w 2572512"/>
              <a:gd name="connsiteY10" fmla="*/ 1399884 h 1676345"/>
              <a:gd name="connsiteX11" fmla="*/ 2145792 w 2572512"/>
              <a:gd name="connsiteY11" fmla="*/ 1558380 h 1676345"/>
              <a:gd name="connsiteX12" fmla="*/ 2474976 w 2572512"/>
              <a:gd name="connsiteY12" fmla="*/ 1643724 h 1676345"/>
              <a:gd name="connsiteX13" fmla="*/ 2572512 w 2572512"/>
              <a:gd name="connsiteY13" fmla="*/ 1643724 h 1676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2512" h="1676345">
                <a:moveTo>
                  <a:pt x="0" y="1668108"/>
                </a:moveTo>
                <a:cubicBezTo>
                  <a:pt x="89408" y="1679284"/>
                  <a:pt x="178816" y="1690460"/>
                  <a:pt x="268224" y="1619340"/>
                </a:cubicBezTo>
                <a:cubicBezTo>
                  <a:pt x="357632" y="1548220"/>
                  <a:pt x="475488" y="1373468"/>
                  <a:pt x="536448" y="1241388"/>
                </a:cubicBezTo>
                <a:cubicBezTo>
                  <a:pt x="597408" y="1109308"/>
                  <a:pt x="605536" y="979260"/>
                  <a:pt x="633984" y="826860"/>
                </a:cubicBezTo>
                <a:cubicBezTo>
                  <a:pt x="662432" y="674460"/>
                  <a:pt x="666496" y="459068"/>
                  <a:pt x="707136" y="326988"/>
                </a:cubicBezTo>
                <a:cubicBezTo>
                  <a:pt x="747776" y="194908"/>
                  <a:pt x="800608" y="81116"/>
                  <a:pt x="877824" y="34380"/>
                </a:cubicBezTo>
                <a:cubicBezTo>
                  <a:pt x="955040" y="-12356"/>
                  <a:pt x="1093216" y="-14388"/>
                  <a:pt x="1170432" y="46572"/>
                </a:cubicBezTo>
                <a:cubicBezTo>
                  <a:pt x="1247648" y="107532"/>
                  <a:pt x="1298448" y="282284"/>
                  <a:pt x="1341120" y="400140"/>
                </a:cubicBezTo>
                <a:cubicBezTo>
                  <a:pt x="1383792" y="517996"/>
                  <a:pt x="1389888" y="639916"/>
                  <a:pt x="1426464" y="753708"/>
                </a:cubicBezTo>
                <a:cubicBezTo>
                  <a:pt x="1463040" y="867500"/>
                  <a:pt x="1495552" y="975196"/>
                  <a:pt x="1560576" y="1082892"/>
                </a:cubicBezTo>
                <a:cubicBezTo>
                  <a:pt x="1625600" y="1190588"/>
                  <a:pt x="1719072" y="1320636"/>
                  <a:pt x="1816608" y="1399884"/>
                </a:cubicBezTo>
                <a:cubicBezTo>
                  <a:pt x="1914144" y="1479132"/>
                  <a:pt x="2036064" y="1517740"/>
                  <a:pt x="2145792" y="1558380"/>
                </a:cubicBezTo>
                <a:cubicBezTo>
                  <a:pt x="2255520" y="1599020"/>
                  <a:pt x="2403856" y="1629500"/>
                  <a:pt x="2474976" y="1643724"/>
                </a:cubicBezTo>
                <a:cubicBezTo>
                  <a:pt x="2546096" y="1657948"/>
                  <a:pt x="2559304" y="1650836"/>
                  <a:pt x="2572512" y="164372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136" name="TextBox 27"/>
          <p:cNvSpPr txBox="1">
            <a:spLocks noChangeArrowheads="1"/>
          </p:cNvSpPr>
          <p:nvPr/>
        </p:nvSpPr>
        <p:spPr bwMode="auto">
          <a:xfrm>
            <a:off x="827088" y="6340475"/>
            <a:ext cx="7058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GB" altLang="en-US" sz="1800"/>
              <a:t>cos </a:t>
            </a:r>
            <a:r>
              <a:rPr lang="en-GB" altLang="en-US" sz="1800">
                <a:sym typeface="Symbol" pitchFamily="18" charset="2"/>
              </a:rPr>
              <a:t>                         cos                                                                                         </a:t>
            </a:r>
            <a:r>
              <a:rPr lang="en-GB" altLang="en-US" sz="1800"/>
              <a:t> </a:t>
            </a:r>
          </a:p>
        </p:txBody>
      </p:sp>
      <p:sp>
        <p:nvSpPr>
          <p:cNvPr id="5137" name="TextBox 29"/>
          <p:cNvSpPr txBox="1">
            <a:spLocks noChangeArrowheads="1"/>
          </p:cNvSpPr>
          <p:nvPr/>
        </p:nvSpPr>
        <p:spPr bwMode="auto">
          <a:xfrm>
            <a:off x="971550" y="4437063"/>
            <a:ext cx="66246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GB" altLang="en-US" sz="1800">
                <a:sym typeface="Symbol" pitchFamily="18" charset="2"/>
              </a:rPr>
              <a:t> = -1                    large                                   L</a:t>
            </a:r>
            <a:endParaRPr lang="en-GB" altLang="en-US" sz="1800"/>
          </a:p>
        </p:txBody>
      </p:sp>
    </p:spTree>
    <p:extLst>
      <p:ext uri="{BB962C8B-B14F-4D97-AF65-F5344CB8AC3E}">
        <p14:creationId xmlns:p14="http://schemas.microsoft.com/office/powerpoint/2010/main" val="25592886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63562"/>
          </a:xfrm>
        </p:spPr>
        <p:txBody>
          <a:bodyPr>
            <a:normAutofit fontScale="90000"/>
          </a:bodyPr>
          <a:lstStyle/>
          <a:p>
            <a:r>
              <a:rPr lang="en-GB" dirty="0" err="1" smtClean="0">
                <a:solidFill>
                  <a:srgbClr val="FF0000"/>
                </a:solidFill>
              </a:rPr>
              <a:t>Wilks</a:t>
            </a:r>
            <a:r>
              <a:rPr lang="en-GB" dirty="0" smtClean="0">
                <a:solidFill>
                  <a:srgbClr val="FF0000"/>
                </a:solidFill>
              </a:rPr>
              <a:t>’ Theorem</a:t>
            </a:r>
            <a:endParaRPr lang="en-GB" dirty="0">
              <a:solidFill>
                <a:srgbClr val="FF0000"/>
              </a:solidFill>
            </a:endParaRPr>
          </a:p>
        </p:txBody>
      </p:sp>
      <p:sp>
        <p:nvSpPr>
          <p:cNvPr id="3" name="Content Placeholder 2"/>
          <p:cNvSpPr>
            <a:spLocks noGrp="1"/>
          </p:cNvSpPr>
          <p:nvPr>
            <p:ph idx="1"/>
          </p:nvPr>
        </p:nvSpPr>
        <p:spPr>
          <a:xfrm>
            <a:off x="304800" y="838200"/>
            <a:ext cx="8229600" cy="5867400"/>
          </a:xfrm>
        </p:spPr>
        <p:txBody>
          <a:bodyPr>
            <a:noAutofit/>
          </a:bodyPr>
          <a:lstStyle/>
          <a:p>
            <a:pPr marL="0" indent="0">
              <a:buNone/>
            </a:pPr>
            <a:r>
              <a:rPr lang="en-GB" sz="1800" dirty="0" smtClean="0">
                <a:latin typeface="Tahoma" panose="020B0604030504040204" pitchFamily="34" charset="0"/>
                <a:ea typeface="Tahoma" panose="020B0604030504040204" pitchFamily="34" charset="0"/>
                <a:cs typeface="Tahoma" panose="020B0604030504040204" pitchFamily="34" charset="0"/>
              </a:rPr>
              <a:t>Data = some distribution e.g. mass histogram</a:t>
            </a:r>
          </a:p>
          <a:p>
            <a:pPr marL="0" indent="0">
              <a:buNone/>
            </a:pPr>
            <a:r>
              <a:rPr lang="en-GB" sz="1800" dirty="0" smtClean="0">
                <a:latin typeface="Tahoma" panose="020B0604030504040204" pitchFamily="34" charset="0"/>
                <a:ea typeface="Tahoma" panose="020B0604030504040204" pitchFamily="34" charset="0"/>
                <a:cs typeface="Tahoma" panose="020B0604030504040204" pitchFamily="34" charset="0"/>
              </a:rPr>
              <a:t>For H0 and H1, calculate best fit weighted sum of squares S</a:t>
            </a:r>
            <a:r>
              <a:rPr lang="en-GB" sz="1800" baseline="-25000" dirty="0" smtClean="0">
                <a:latin typeface="Tahoma" panose="020B0604030504040204" pitchFamily="34" charset="0"/>
                <a:ea typeface="Tahoma" panose="020B0604030504040204" pitchFamily="34" charset="0"/>
                <a:cs typeface="Tahoma" panose="020B0604030504040204" pitchFamily="34" charset="0"/>
              </a:rPr>
              <a:t>0</a:t>
            </a:r>
            <a:r>
              <a:rPr lang="en-GB" sz="1800" dirty="0" smtClean="0">
                <a:latin typeface="Tahoma" panose="020B0604030504040204" pitchFamily="34" charset="0"/>
                <a:ea typeface="Tahoma" panose="020B0604030504040204" pitchFamily="34" charset="0"/>
                <a:cs typeface="Tahoma" panose="020B0604030504040204" pitchFamily="34" charset="0"/>
              </a:rPr>
              <a:t> and S</a:t>
            </a:r>
            <a:r>
              <a:rPr lang="en-GB" sz="1800" baseline="-25000" dirty="0" smtClean="0">
                <a:latin typeface="Tahoma" panose="020B0604030504040204" pitchFamily="34" charset="0"/>
                <a:ea typeface="Tahoma" panose="020B0604030504040204" pitchFamily="34" charset="0"/>
                <a:cs typeface="Tahoma" panose="020B0604030504040204" pitchFamily="34" charset="0"/>
              </a:rPr>
              <a:t>1</a:t>
            </a:r>
          </a:p>
          <a:p>
            <a:pPr marL="0" indent="0">
              <a:buNone/>
            </a:pPr>
            <a:r>
              <a:rPr lang="en-GB" sz="1800" dirty="0" smtClean="0">
                <a:latin typeface="Tahoma" panose="020B0604030504040204" pitchFamily="34" charset="0"/>
                <a:ea typeface="Tahoma" panose="020B0604030504040204" pitchFamily="34" charset="0"/>
                <a:cs typeface="Tahoma" panose="020B0604030504040204" pitchFamily="34" charset="0"/>
              </a:rPr>
              <a:t>Examples:  1) H0 = polynomial of degree 3</a:t>
            </a:r>
          </a:p>
          <a:p>
            <a:pPr marL="0" indent="0">
              <a:buNone/>
            </a:pPr>
            <a:r>
              <a:rPr lang="en-GB" sz="1800" dirty="0">
                <a:latin typeface="Tahoma" panose="020B0604030504040204" pitchFamily="34" charset="0"/>
                <a:ea typeface="Tahoma" panose="020B0604030504040204" pitchFamily="34" charset="0"/>
                <a:cs typeface="Tahoma" panose="020B0604030504040204" pitchFamily="34" charset="0"/>
              </a:rPr>
              <a:t> </a:t>
            </a:r>
            <a:r>
              <a:rPr lang="en-GB" sz="1800" dirty="0" smtClean="0">
                <a:latin typeface="Tahoma" panose="020B0604030504040204" pitchFamily="34" charset="0"/>
                <a:ea typeface="Tahoma" panose="020B0604030504040204" pitchFamily="34" charset="0"/>
                <a:cs typeface="Tahoma" panose="020B0604030504040204" pitchFamily="34" charset="0"/>
              </a:rPr>
              <a:t>                    H1 = polynomial of degree 5</a:t>
            </a:r>
          </a:p>
          <a:p>
            <a:pPr marL="0" indent="0">
              <a:buNone/>
            </a:pPr>
            <a:r>
              <a:rPr lang="en-GB" sz="1800" dirty="0">
                <a:latin typeface="Tahoma" panose="020B0604030504040204" pitchFamily="34" charset="0"/>
                <a:ea typeface="Tahoma" panose="020B0604030504040204" pitchFamily="34" charset="0"/>
                <a:cs typeface="Tahoma" panose="020B0604030504040204" pitchFamily="34" charset="0"/>
              </a:rPr>
              <a:t> </a:t>
            </a:r>
            <a:r>
              <a:rPr lang="en-GB" sz="1800" dirty="0" smtClean="0">
                <a:latin typeface="Tahoma" panose="020B0604030504040204" pitchFamily="34" charset="0"/>
                <a:ea typeface="Tahoma" panose="020B0604030504040204" pitchFamily="34" charset="0"/>
                <a:cs typeface="Tahoma" panose="020B0604030504040204" pitchFamily="34" charset="0"/>
              </a:rPr>
              <a:t>                2) H0 = background only</a:t>
            </a:r>
          </a:p>
          <a:p>
            <a:pPr marL="0" indent="0">
              <a:buNone/>
            </a:pPr>
            <a:r>
              <a:rPr lang="en-GB" sz="1800" dirty="0">
                <a:latin typeface="Tahoma" panose="020B0604030504040204" pitchFamily="34" charset="0"/>
                <a:ea typeface="Tahoma" panose="020B0604030504040204" pitchFamily="34" charset="0"/>
                <a:cs typeface="Tahoma" panose="020B0604030504040204" pitchFamily="34" charset="0"/>
              </a:rPr>
              <a:t> </a:t>
            </a:r>
            <a:r>
              <a:rPr lang="en-GB" sz="1800" dirty="0" smtClean="0">
                <a:latin typeface="Tahoma" panose="020B0604030504040204" pitchFamily="34" charset="0"/>
                <a:ea typeface="Tahoma" panose="020B0604030504040204" pitchFamily="34" charset="0"/>
                <a:cs typeface="Tahoma" panose="020B0604030504040204" pitchFamily="34" charset="0"/>
              </a:rPr>
              <a:t>                    H1 = </a:t>
            </a:r>
            <a:r>
              <a:rPr lang="en-GB" sz="1800" dirty="0" err="1" smtClean="0">
                <a:latin typeface="Tahoma" panose="020B0604030504040204" pitchFamily="34" charset="0"/>
                <a:ea typeface="Tahoma" panose="020B0604030504040204" pitchFamily="34" charset="0"/>
                <a:cs typeface="Tahoma" panose="020B0604030504040204" pitchFamily="34" charset="0"/>
              </a:rPr>
              <a:t>bgd+peak</a:t>
            </a:r>
            <a:r>
              <a:rPr lang="en-GB" sz="1800" dirty="0" smtClean="0">
                <a:latin typeface="Tahoma" panose="020B0604030504040204" pitchFamily="34" charset="0"/>
                <a:ea typeface="Tahoma" panose="020B0604030504040204" pitchFamily="34" charset="0"/>
                <a:cs typeface="Tahoma" panose="020B0604030504040204" pitchFamily="34" charset="0"/>
              </a:rPr>
              <a:t> with free M</a:t>
            </a:r>
            <a:r>
              <a:rPr lang="en-GB" sz="1800" baseline="-25000" dirty="0" smtClean="0">
                <a:latin typeface="Tahoma" panose="020B0604030504040204" pitchFamily="34" charset="0"/>
                <a:ea typeface="Tahoma" panose="020B0604030504040204" pitchFamily="34" charset="0"/>
                <a:cs typeface="Tahoma" panose="020B0604030504040204" pitchFamily="34" charset="0"/>
              </a:rPr>
              <a:t>0</a:t>
            </a:r>
            <a:r>
              <a:rPr lang="en-GB" sz="1800" dirty="0" smtClean="0">
                <a:latin typeface="Tahoma" panose="020B0604030504040204" pitchFamily="34" charset="0"/>
                <a:ea typeface="Tahoma" panose="020B0604030504040204" pitchFamily="34" charset="0"/>
                <a:cs typeface="Tahoma" panose="020B0604030504040204" pitchFamily="34" charset="0"/>
              </a:rPr>
              <a:t> and cross-section</a:t>
            </a:r>
          </a:p>
          <a:p>
            <a:pPr marL="0" indent="0">
              <a:buNone/>
            </a:pPr>
            <a:r>
              <a:rPr lang="en-GB" sz="1800" dirty="0">
                <a:latin typeface="Tahoma" panose="020B0604030504040204" pitchFamily="34" charset="0"/>
                <a:ea typeface="Tahoma" panose="020B0604030504040204" pitchFamily="34" charset="0"/>
                <a:cs typeface="Tahoma" panose="020B0604030504040204" pitchFamily="34" charset="0"/>
              </a:rPr>
              <a:t> </a:t>
            </a:r>
            <a:r>
              <a:rPr lang="en-GB" sz="1800" dirty="0" smtClean="0">
                <a:latin typeface="Tahoma" panose="020B0604030504040204" pitchFamily="34" charset="0"/>
                <a:ea typeface="Tahoma" panose="020B0604030504040204" pitchFamily="34" charset="0"/>
                <a:cs typeface="Tahoma" panose="020B0604030504040204" pitchFamily="34" charset="0"/>
              </a:rPr>
              <a:t>                3) H0 = normal neutrino hierarchy</a:t>
            </a:r>
          </a:p>
          <a:p>
            <a:pPr marL="0" indent="0">
              <a:buNone/>
            </a:pPr>
            <a:r>
              <a:rPr lang="en-GB" sz="1800" dirty="0" smtClean="0">
                <a:latin typeface="Tahoma" panose="020B0604030504040204" pitchFamily="34" charset="0"/>
                <a:ea typeface="Tahoma" panose="020B0604030504040204" pitchFamily="34" charset="0"/>
                <a:cs typeface="Tahoma" panose="020B0604030504040204" pitchFamily="34" charset="0"/>
              </a:rPr>
              <a:t>                     H1 = inverted hierarchy</a:t>
            </a:r>
          </a:p>
          <a:p>
            <a:pPr marL="0" indent="0">
              <a:buNone/>
            </a:pPr>
            <a:endParaRPr lang="en-GB" sz="18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r>
              <a:rPr lang="en-GB" sz="1800" dirty="0">
                <a:latin typeface="Tahoma" panose="020B0604030504040204" pitchFamily="34" charset="0"/>
                <a:ea typeface="Tahoma" panose="020B0604030504040204" pitchFamily="34" charset="0"/>
                <a:cs typeface="Tahoma" panose="020B0604030504040204" pitchFamily="34" charset="0"/>
              </a:rPr>
              <a:t>If H0 true, S</a:t>
            </a:r>
            <a:r>
              <a:rPr lang="en-GB" sz="1800" baseline="-25000" dirty="0">
                <a:latin typeface="Tahoma" panose="020B0604030504040204" pitchFamily="34" charset="0"/>
                <a:ea typeface="Tahoma" panose="020B0604030504040204" pitchFamily="34" charset="0"/>
                <a:cs typeface="Tahoma" panose="020B0604030504040204" pitchFamily="34" charset="0"/>
              </a:rPr>
              <a:t>0</a:t>
            </a:r>
            <a:r>
              <a:rPr lang="en-GB" sz="1800" dirty="0">
                <a:latin typeface="Tahoma" panose="020B0604030504040204" pitchFamily="34" charset="0"/>
                <a:ea typeface="Tahoma" panose="020B0604030504040204" pitchFamily="34" charset="0"/>
                <a:cs typeface="Tahoma" panose="020B0604030504040204" pitchFamily="34" charset="0"/>
              </a:rPr>
              <a:t> distributed as </a:t>
            </a:r>
            <a:r>
              <a:rPr lang="el-GR" sz="1800" dirty="0">
                <a:solidFill>
                  <a:prstClr val="black"/>
                </a:solidFill>
                <a:ea typeface="Tahoma" panose="020B0604030504040204" pitchFamily="34" charset="0"/>
                <a:cs typeface="Tahoma" panose="020B0604030504040204" pitchFamily="34" charset="0"/>
              </a:rPr>
              <a:t>χ</a:t>
            </a:r>
            <a:r>
              <a:rPr lang="en-GB" sz="1800" baseline="30000" dirty="0">
                <a:latin typeface="Tahoma" panose="020B0604030504040204" pitchFamily="34" charset="0"/>
                <a:ea typeface="Tahoma" panose="020B0604030504040204" pitchFamily="34" charset="0"/>
                <a:cs typeface="Tahoma" panose="020B0604030504040204" pitchFamily="34" charset="0"/>
              </a:rPr>
              <a:t>2</a:t>
            </a:r>
            <a:r>
              <a:rPr lang="en-GB" sz="1800" dirty="0">
                <a:latin typeface="Tahoma" panose="020B0604030504040204" pitchFamily="34" charset="0"/>
                <a:ea typeface="Tahoma" panose="020B0604030504040204" pitchFamily="34" charset="0"/>
                <a:cs typeface="Tahoma" panose="020B0604030504040204" pitchFamily="34" charset="0"/>
              </a:rPr>
              <a:t> with </a:t>
            </a:r>
            <a:r>
              <a:rPr lang="en-GB" sz="1800" dirty="0" err="1">
                <a:latin typeface="Tahoma" panose="020B0604030504040204" pitchFamily="34" charset="0"/>
                <a:ea typeface="Tahoma" panose="020B0604030504040204" pitchFamily="34" charset="0"/>
                <a:cs typeface="Tahoma" panose="020B0604030504040204" pitchFamily="34" charset="0"/>
              </a:rPr>
              <a:t>ndf</a:t>
            </a:r>
            <a:r>
              <a:rPr lang="en-GB" sz="1800" dirty="0">
                <a:latin typeface="Tahoma" panose="020B0604030504040204" pitchFamily="34" charset="0"/>
                <a:ea typeface="Tahoma" panose="020B0604030504040204" pitchFamily="34" charset="0"/>
                <a:cs typeface="Tahoma" panose="020B0604030504040204" pitchFamily="34" charset="0"/>
              </a:rPr>
              <a:t> = </a:t>
            </a:r>
            <a:r>
              <a:rPr lang="el-GR" sz="1800" dirty="0">
                <a:solidFill>
                  <a:prstClr val="black"/>
                </a:solidFill>
                <a:latin typeface="Times New Roman"/>
                <a:ea typeface="Tahoma" panose="020B0604030504040204" pitchFamily="34" charset="0"/>
                <a:cs typeface="Times New Roman"/>
              </a:rPr>
              <a:t>ν</a:t>
            </a:r>
            <a:r>
              <a:rPr lang="en-GB" sz="1800" baseline="-25000" dirty="0">
                <a:latin typeface="Tahoma" panose="020B0604030504040204" pitchFamily="34" charset="0"/>
                <a:ea typeface="Tahoma" panose="020B0604030504040204" pitchFamily="34" charset="0"/>
                <a:cs typeface="Tahoma" panose="020B0604030504040204" pitchFamily="34" charset="0"/>
              </a:rPr>
              <a:t>0</a:t>
            </a:r>
          </a:p>
          <a:p>
            <a:pPr marL="0" indent="0">
              <a:buNone/>
            </a:pPr>
            <a:r>
              <a:rPr lang="en-GB" sz="1800" dirty="0">
                <a:latin typeface="Tahoma" panose="020B0604030504040204" pitchFamily="34" charset="0"/>
                <a:ea typeface="Tahoma" panose="020B0604030504040204" pitchFamily="34" charset="0"/>
                <a:cs typeface="Tahoma" panose="020B0604030504040204" pitchFamily="34" charset="0"/>
              </a:rPr>
              <a:t>If H1 true, S</a:t>
            </a:r>
            <a:r>
              <a:rPr lang="en-GB" sz="1800" baseline="-25000" dirty="0">
                <a:latin typeface="Tahoma" panose="020B0604030504040204" pitchFamily="34" charset="0"/>
                <a:ea typeface="Tahoma" panose="020B0604030504040204" pitchFamily="34" charset="0"/>
                <a:cs typeface="Tahoma" panose="020B0604030504040204" pitchFamily="34" charset="0"/>
              </a:rPr>
              <a:t>1</a:t>
            </a:r>
            <a:r>
              <a:rPr lang="en-GB" sz="1800" dirty="0">
                <a:latin typeface="Tahoma" panose="020B0604030504040204" pitchFamily="34" charset="0"/>
                <a:ea typeface="Tahoma" panose="020B0604030504040204" pitchFamily="34" charset="0"/>
                <a:cs typeface="Tahoma" panose="020B0604030504040204" pitchFamily="34" charset="0"/>
              </a:rPr>
              <a:t> distributed as </a:t>
            </a:r>
            <a:r>
              <a:rPr lang="el-GR" sz="1800" dirty="0">
                <a:solidFill>
                  <a:prstClr val="black"/>
                </a:solidFill>
                <a:ea typeface="Tahoma" panose="020B0604030504040204" pitchFamily="34" charset="0"/>
                <a:cs typeface="Tahoma" panose="020B0604030504040204" pitchFamily="34" charset="0"/>
              </a:rPr>
              <a:t>χ</a:t>
            </a:r>
            <a:r>
              <a:rPr lang="en-GB" sz="1800" baseline="30000" dirty="0">
                <a:latin typeface="Tahoma" panose="020B0604030504040204" pitchFamily="34" charset="0"/>
                <a:ea typeface="Tahoma" panose="020B0604030504040204" pitchFamily="34" charset="0"/>
                <a:cs typeface="Tahoma" panose="020B0604030504040204" pitchFamily="34" charset="0"/>
              </a:rPr>
              <a:t>2</a:t>
            </a:r>
            <a:r>
              <a:rPr lang="en-GB" sz="1800" dirty="0">
                <a:latin typeface="Tahoma" panose="020B0604030504040204" pitchFamily="34" charset="0"/>
                <a:ea typeface="Tahoma" panose="020B0604030504040204" pitchFamily="34" charset="0"/>
                <a:cs typeface="Tahoma" panose="020B0604030504040204" pitchFamily="34" charset="0"/>
              </a:rPr>
              <a:t> with </a:t>
            </a:r>
            <a:r>
              <a:rPr lang="en-GB" sz="1800" dirty="0" err="1">
                <a:latin typeface="Tahoma" panose="020B0604030504040204" pitchFamily="34" charset="0"/>
                <a:ea typeface="Tahoma" panose="020B0604030504040204" pitchFamily="34" charset="0"/>
                <a:cs typeface="Tahoma" panose="020B0604030504040204" pitchFamily="34" charset="0"/>
              </a:rPr>
              <a:t>ndf</a:t>
            </a:r>
            <a:r>
              <a:rPr lang="en-GB" sz="1800" dirty="0">
                <a:latin typeface="Tahoma" panose="020B0604030504040204" pitchFamily="34" charset="0"/>
                <a:ea typeface="Tahoma" panose="020B0604030504040204" pitchFamily="34" charset="0"/>
                <a:cs typeface="Tahoma" panose="020B0604030504040204" pitchFamily="34" charset="0"/>
              </a:rPr>
              <a:t> = </a:t>
            </a:r>
            <a:r>
              <a:rPr lang="el-GR" sz="1800" dirty="0">
                <a:solidFill>
                  <a:prstClr val="black"/>
                </a:solidFill>
                <a:latin typeface="Times New Roman"/>
                <a:ea typeface="Tahoma" panose="020B0604030504040204" pitchFamily="34" charset="0"/>
                <a:cs typeface="Times New Roman"/>
              </a:rPr>
              <a:t>ν</a:t>
            </a:r>
            <a:r>
              <a:rPr lang="en-GB" sz="1800" baseline="-25000" dirty="0">
                <a:latin typeface="Tahoma" panose="020B0604030504040204" pitchFamily="34" charset="0"/>
                <a:ea typeface="Tahoma" panose="020B0604030504040204" pitchFamily="34" charset="0"/>
                <a:cs typeface="Tahoma" panose="020B0604030504040204" pitchFamily="34" charset="0"/>
              </a:rPr>
              <a:t>1</a:t>
            </a:r>
          </a:p>
          <a:p>
            <a:pPr marL="0" indent="0">
              <a:buNone/>
            </a:pPr>
            <a:r>
              <a:rPr lang="en-GB" sz="1800" dirty="0" smtClean="0">
                <a:latin typeface="Tahoma" panose="020B0604030504040204" pitchFamily="34" charset="0"/>
                <a:ea typeface="Tahoma" panose="020B0604030504040204" pitchFamily="34" charset="0"/>
                <a:cs typeface="Tahoma" panose="020B0604030504040204" pitchFamily="34" charset="0"/>
              </a:rPr>
              <a:t>If H0 true, what </a:t>
            </a:r>
            <a:r>
              <a:rPr lang="en-GB" sz="1800" dirty="0">
                <a:latin typeface="Tahoma" panose="020B0604030504040204" pitchFamily="34" charset="0"/>
                <a:ea typeface="Tahoma" panose="020B0604030504040204" pitchFamily="34" charset="0"/>
                <a:cs typeface="Tahoma" panose="020B0604030504040204" pitchFamily="34" charset="0"/>
              </a:rPr>
              <a:t>is distribution of  </a:t>
            </a:r>
            <a:r>
              <a:rPr lang="el-GR" sz="1800" dirty="0">
                <a:latin typeface="Tahoma" panose="020B0604030504040204" pitchFamily="34" charset="0"/>
                <a:ea typeface="Tahoma" panose="020B0604030504040204" pitchFamily="34" charset="0"/>
                <a:cs typeface="Tahoma" panose="020B0604030504040204" pitchFamily="34" charset="0"/>
              </a:rPr>
              <a:t>Δ</a:t>
            </a:r>
            <a:r>
              <a:rPr lang="en-GB" sz="1800" dirty="0">
                <a:latin typeface="Tahoma" panose="020B0604030504040204" pitchFamily="34" charset="0"/>
                <a:ea typeface="Tahoma" panose="020B0604030504040204" pitchFamily="34" charset="0"/>
                <a:cs typeface="Tahoma" panose="020B0604030504040204" pitchFamily="34" charset="0"/>
              </a:rPr>
              <a:t>S = S</a:t>
            </a:r>
            <a:r>
              <a:rPr lang="en-GB" sz="1800" baseline="-25000" dirty="0">
                <a:latin typeface="Tahoma" panose="020B0604030504040204" pitchFamily="34" charset="0"/>
                <a:ea typeface="Tahoma" panose="020B0604030504040204" pitchFamily="34" charset="0"/>
                <a:cs typeface="Tahoma" panose="020B0604030504040204" pitchFamily="34" charset="0"/>
              </a:rPr>
              <a:t>0</a:t>
            </a:r>
            <a:r>
              <a:rPr lang="en-GB" sz="1800" dirty="0">
                <a:latin typeface="Tahoma" panose="020B0604030504040204" pitchFamily="34" charset="0"/>
                <a:ea typeface="Tahoma" panose="020B0604030504040204" pitchFamily="34" charset="0"/>
                <a:cs typeface="Tahoma" panose="020B0604030504040204" pitchFamily="34" charset="0"/>
              </a:rPr>
              <a:t> – S</a:t>
            </a:r>
            <a:r>
              <a:rPr lang="en-GB" sz="1800" baseline="-25000" dirty="0">
                <a:latin typeface="Tahoma" panose="020B0604030504040204" pitchFamily="34" charset="0"/>
                <a:ea typeface="Tahoma" panose="020B0604030504040204" pitchFamily="34" charset="0"/>
                <a:cs typeface="Tahoma" panose="020B0604030504040204" pitchFamily="34" charset="0"/>
              </a:rPr>
              <a:t>1</a:t>
            </a:r>
            <a:r>
              <a:rPr lang="en-GB" sz="1800" dirty="0">
                <a:latin typeface="Tahoma" panose="020B0604030504040204" pitchFamily="34" charset="0"/>
                <a:ea typeface="Tahoma" panose="020B0604030504040204" pitchFamily="34" charset="0"/>
                <a:cs typeface="Tahoma" panose="020B0604030504040204" pitchFamily="34" charset="0"/>
              </a:rPr>
              <a:t>? </a:t>
            </a:r>
            <a:r>
              <a:rPr lang="en-GB" sz="1800" dirty="0" smtClean="0">
                <a:latin typeface="Tahoma" panose="020B0604030504040204" pitchFamily="34" charset="0"/>
                <a:ea typeface="Tahoma" panose="020B0604030504040204" pitchFamily="34" charset="0"/>
                <a:cs typeface="Tahoma" panose="020B0604030504040204" pitchFamily="34" charset="0"/>
              </a:rPr>
              <a:t> Expect not large.    Is </a:t>
            </a:r>
            <a:r>
              <a:rPr lang="en-GB" sz="1800" dirty="0">
                <a:latin typeface="Tahoma" panose="020B0604030504040204" pitchFamily="34" charset="0"/>
                <a:ea typeface="Tahoma" panose="020B0604030504040204" pitchFamily="34" charset="0"/>
                <a:cs typeface="Tahoma" panose="020B0604030504040204" pitchFamily="34" charset="0"/>
              </a:rPr>
              <a:t>it </a:t>
            </a:r>
            <a:r>
              <a:rPr lang="el-GR" sz="1800" dirty="0">
                <a:solidFill>
                  <a:prstClr val="black"/>
                </a:solidFill>
                <a:ea typeface="Tahoma" panose="020B0604030504040204" pitchFamily="34" charset="0"/>
                <a:cs typeface="Tahoma" panose="020B0604030504040204" pitchFamily="34" charset="0"/>
              </a:rPr>
              <a:t>χ</a:t>
            </a:r>
            <a:r>
              <a:rPr lang="en-GB" sz="1800" baseline="30000" dirty="0">
                <a:latin typeface="Tahoma" panose="020B0604030504040204" pitchFamily="34" charset="0"/>
                <a:ea typeface="Tahoma" panose="020B0604030504040204" pitchFamily="34" charset="0"/>
                <a:cs typeface="Tahoma" panose="020B0604030504040204" pitchFamily="34" charset="0"/>
              </a:rPr>
              <a:t>2</a:t>
            </a:r>
            <a:r>
              <a:rPr lang="en-GB" sz="1800" dirty="0">
                <a:latin typeface="Tahoma" panose="020B0604030504040204" pitchFamily="34" charset="0"/>
                <a:ea typeface="Tahoma" panose="020B0604030504040204" pitchFamily="34" charset="0"/>
                <a:cs typeface="Tahoma" panose="020B0604030504040204" pitchFamily="34" charset="0"/>
              </a:rPr>
              <a:t>?</a:t>
            </a:r>
          </a:p>
          <a:p>
            <a:pPr marL="0" indent="0">
              <a:buNone/>
            </a:pPr>
            <a:endParaRPr lang="en-GB" sz="18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GB" sz="18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Wilks</a:t>
            </a:r>
            <a:r>
              <a:rPr lang="en-GB" sz="1800" dirty="0" smtClean="0">
                <a:solidFill>
                  <a:srgbClr val="FF0000"/>
                </a:solidFill>
                <a:latin typeface="Tahoma" panose="020B0604030504040204" pitchFamily="34" charset="0"/>
                <a:ea typeface="Tahoma" panose="020B0604030504040204" pitchFamily="34" charset="0"/>
                <a:cs typeface="Tahoma" panose="020B0604030504040204" pitchFamily="34" charset="0"/>
              </a:rPr>
              <a:t>’ Theorem:        </a:t>
            </a:r>
            <a:r>
              <a:rPr lang="el-GR" sz="1800" dirty="0" smtClean="0">
                <a:latin typeface="Tahoma" panose="020B0604030504040204" pitchFamily="34" charset="0"/>
                <a:ea typeface="Tahoma" panose="020B0604030504040204" pitchFamily="34" charset="0"/>
                <a:cs typeface="Tahoma" panose="020B0604030504040204" pitchFamily="34" charset="0"/>
              </a:rPr>
              <a:t>Δ</a:t>
            </a:r>
            <a:r>
              <a:rPr lang="en-GB" sz="1800" dirty="0" smtClean="0">
                <a:latin typeface="Tahoma" panose="020B0604030504040204" pitchFamily="34" charset="0"/>
                <a:ea typeface="Tahoma" panose="020B0604030504040204" pitchFamily="34" charset="0"/>
                <a:cs typeface="Tahoma" panose="020B0604030504040204" pitchFamily="34" charset="0"/>
              </a:rPr>
              <a:t>S</a:t>
            </a:r>
            <a:r>
              <a:rPr lang="en-GB" sz="1800" baseline="-25000" dirty="0">
                <a:latin typeface="Tahoma" panose="020B0604030504040204" pitchFamily="34" charset="0"/>
                <a:ea typeface="Tahoma" panose="020B0604030504040204" pitchFamily="34" charset="0"/>
                <a:cs typeface="Tahoma" panose="020B0604030504040204" pitchFamily="34" charset="0"/>
              </a:rPr>
              <a:t> </a:t>
            </a:r>
            <a:r>
              <a:rPr lang="en-GB" sz="1800" dirty="0" smtClean="0">
                <a:latin typeface="Tahoma" panose="020B0604030504040204" pitchFamily="34" charset="0"/>
                <a:ea typeface="Tahoma" panose="020B0604030504040204" pitchFamily="34" charset="0"/>
                <a:cs typeface="Tahoma" panose="020B0604030504040204" pitchFamily="34" charset="0"/>
              </a:rPr>
              <a:t>distributed as </a:t>
            </a:r>
            <a:r>
              <a:rPr lang="el-GR" sz="1800" dirty="0" smtClean="0">
                <a:latin typeface="Calibri"/>
                <a:ea typeface="Tahoma" panose="020B0604030504040204" pitchFamily="34" charset="0"/>
                <a:cs typeface="Tahoma" panose="020B0604030504040204" pitchFamily="34" charset="0"/>
              </a:rPr>
              <a:t>χ</a:t>
            </a:r>
            <a:r>
              <a:rPr lang="en-GB" sz="1800" baseline="30000" dirty="0" smtClean="0">
                <a:latin typeface="Tahoma" panose="020B0604030504040204" pitchFamily="34" charset="0"/>
                <a:ea typeface="Tahoma" panose="020B0604030504040204" pitchFamily="34" charset="0"/>
                <a:cs typeface="Tahoma" panose="020B0604030504040204" pitchFamily="34" charset="0"/>
              </a:rPr>
              <a:t>2</a:t>
            </a:r>
            <a:r>
              <a:rPr lang="en-GB" sz="1800" dirty="0" smtClean="0">
                <a:latin typeface="Tahoma" panose="020B0604030504040204" pitchFamily="34" charset="0"/>
                <a:ea typeface="Tahoma" panose="020B0604030504040204" pitchFamily="34" charset="0"/>
                <a:cs typeface="Tahoma" panose="020B0604030504040204" pitchFamily="34" charset="0"/>
              </a:rPr>
              <a:t> with </a:t>
            </a:r>
            <a:r>
              <a:rPr lang="en-GB" sz="1800" dirty="0" err="1" smtClean="0">
                <a:latin typeface="Tahoma" panose="020B0604030504040204" pitchFamily="34" charset="0"/>
                <a:ea typeface="Tahoma" panose="020B0604030504040204" pitchFamily="34" charset="0"/>
                <a:cs typeface="Tahoma" panose="020B0604030504040204" pitchFamily="34" charset="0"/>
              </a:rPr>
              <a:t>ndf</a:t>
            </a:r>
            <a:r>
              <a:rPr lang="en-GB" sz="1800" dirty="0" smtClean="0">
                <a:latin typeface="Tahoma" panose="020B0604030504040204" pitchFamily="34" charset="0"/>
                <a:ea typeface="Tahoma" panose="020B0604030504040204" pitchFamily="34" charset="0"/>
                <a:cs typeface="Tahoma" panose="020B0604030504040204" pitchFamily="34" charset="0"/>
              </a:rPr>
              <a:t> = </a:t>
            </a:r>
            <a:r>
              <a:rPr lang="el-GR" sz="1800" dirty="0" smtClean="0">
                <a:latin typeface="Times New Roman"/>
                <a:ea typeface="Tahoma" panose="020B0604030504040204" pitchFamily="34" charset="0"/>
                <a:cs typeface="Times New Roman"/>
              </a:rPr>
              <a:t>ν</a:t>
            </a:r>
            <a:r>
              <a:rPr lang="en-GB" sz="1800" baseline="-25000" dirty="0" smtClean="0">
                <a:latin typeface="Times New Roman"/>
                <a:ea typeface="Tahoma" panose="020B0604030504040204" pitchFamily="34" charset="0"/>
                <a:cs typeface="Times New Roman"/>
              </a:rPr>
              <a:t>0</a:t>
            </a:r>
            <a:r>
              <a:rPr lang="en-GB" sz="1800" dirty="0" smtClean="0">
                <a:latin typeface="Times New Roman"/>
                <a:ea typeface="Tahoma" panose="020B0604030504040204" pitchFamily="34" charset="0"/>
                <a:cs typeface="Times New Roman"/>
              </a:rPr>
              <a:t> – </a:t>
            </a:r>
            <a:r>
              <a:rPr lang="el-GR" sz="1800" dirty="0" smtClean="0">
                <a:latin typeface="Times New Roman"/>
                <a:ea typeface="Tahoma" panose="020B0604030504040204" pitchFamily="34" charset="0"/>
                <a:cs typeface="Times New Roman"/>
              </a:rPr>
              <a:t>ν</a:t>
            </a:r>
            <a:r>
              <a:rPr lang="en-GB" sz="1800" baseline="-25000" dirty="0" smtClean="0">
                <a:latin typeface="Times New Roman"/>
                <a:ea typeface="Tahoma" panose="020B0604030504040204" pitchFamily="34" charset="0"/>
                <a:cs typeface="Times New Roman"/>
              </a:rPr>
              <a:t>1</a:t>
            </a:r>
            <a:r>
              <a:rPr lang="en-GB" sz="1800" dirty="0" smtClean="0">
                <a:latin typeface="Times New Roman"/>
                <a:ea typeface="Tahoma" panose="020B0604030504040204" pitchFamily="34" charset="0"/>
                <a:cs typeface="Times New Roman"/>
              </a:rPr>
              <a:t> </a:t>
            </a:r>
            <a:r>
              <a:rPr lang="en-GB" sz="1800" dirty="0" smtClean="0">
                <a:latin typeface="Tahoma" panose="020B0604030504040204" pitchFamily="34" charset="0"/>
                <a:ea typeface="Tahoma" panose="020B0604030504040204" pitchFamily="34" charset="0"/>
                <a:cs typeface="Tahoma" panose="020B0604030504040204" pitchFamily="34" charset="0"/>
              </a:rPr>
              <a:t>provided:</a:t>
            </a:r>
          </a:p>
          <a:p>
            <a:pPr>
              <a:buAutoNum type="alphaLcParenR"/>
            </a:pPr>
            <a:r>
              <a:rPr lang="en-GB" sz="1800" dirty="0" smtClean="0">
                <a:latin typeface="Tahoma" panose="020B0604030504040204" pitchFamily="34" charset="0"/>
                <a:ea typeface="Tahoma" panose="020B0604030504040204" pitchFamily="34" charset="0"/>
                <a:cs typeface="Tahoma" panose="020B0604030504040204" pitchFamily="34" charset="0"/>
              </a:rPr>
              <a:t>H0 is true</a:t>
            </a:r>
          </a:p>
          <a:p>
            <a:pPr>
              <a:buAutoNum type="alphaLcParenR"/>
            </a:pPr>
            <a:r>
              <a:rPr lang="en-GB" sz="1800" dirty="0" smtClean="0">
                <a:latin typeface="Tahoma" panose="020B0604030504040204" pitchFamily="34" charset="0"/>
                <a:ea typeface="Tahoma" panose="020B0604030504040204" pitchFamily="34" charset="0"/>
                <a:cs typeface="Tahoma" panose="020B0604030504040204" pitchFamily="34" charset="0"/>
              </a:rPr>
              <a:t>H0 and H1 are nested </a:t>
            </a:r>
          </a:p>
          <a:p>
            <a:pPr>
              <a:buAutoNum type="alphaLcParenR"/>
            </a:pPr>
            <a:r>
              <a:rPr lang="en-GB" sz="1800" dirty="0" err="1" smtClean="0">
                <a:latin typeface="Tahoma" panose="020B0604030504040204" pitchFamily="34" charset="0"/>
                <a:ea typeface="Tahoma" panose="020B0604030504040204" pitchFamily="34" charset="0"/>
                <a:cs typeface="Tahoma" panose="020B0604030504040204" pitchFamily="34" charset="0"/>
              </a:rPr>
              <a:t>Params</a:t>
            </a:r>
            <a:r>
              <a:rPr lang="en-GB" sz="1800" dirty="0" smtClean="0">
                <a:latin typeface="Tahoma" panose="020B0604030504040204" pitchFamily="34" charset="0"/>
                <a:ea typeface="Tahoma" panose="020B0604030504040204" pitchFamily="34" charset="0"/>
                <a:cs typeface="Tahoma" panose="020B0604030504040204" pitchFamily="34" charset="0"/>
              </a:rPr>
              <a:t> for H1</a:t>
            </a:r>
            <a:r>
              <a:rPr lang="en-GB" sz="1800" dirty="0" smtClean="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H0 are well defined, and not on boundary</a:t>
            </a:r>
          </a:p>
          <a:p>
            <a:pPr>
              <a:buAutoNum type="alphaLcParenR"/>
            </a:pPr>
            <a:r>
              <a:rPr lang="en-GB" sz="1800" dirty="0" smtClean="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Data is asymptotic </a:t>
            </a:r>
            <a:endParaRPr lang="en-GB" sz="18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GB" sz="18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GB" sz="18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GB" sz="1800" dirty="0" smtClean="0">
                <a:latin typeface="Tahoma" panose="020B0604030504040204" pitchFamily="34" charset="0"/>
                <a:ea typeface="Tahoma" panose="020B0604030504040204" pitchFamily="34" charset="0"/>
                <a:cs typeface="Tahoma" panose="020B0604030504040204" pitchFamily="34" charset="0"/>
              </a:rPr>
              <a:t>.</a:t>
            </a:r>
            <a:endParaRPr lang="en-GB" sz="1800"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50</a:t>
            </a:fld>
            <a:endParaRPr lang="en-US">
              <a:solidFill>
                <a:prstClr val="black">
                  <a:tint val="75000"/>
                </a:prstClr>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799" y="1981200"/>
            <a:ext cx="2563813" cy="2160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915056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GB" dirty="0" err="1" smtClean="0">
                <a:solidFill>
                  <a:srgbClr val="FF0000"/>
                </a:solidFill>
              </a:rPr>
              <a:t>Wilks</a:t>
            </a:r>
            <a:r>
              <a:rPr lang="en-GB" dirty="0" smtClean="0">
                <a:solidFill>
                  <a:srgbClr val="FF0000"/>
                </a:solidFill>
              </a:rPr>
              <a:t>’ Theorem, </a:t>
            </a:r>
            <a:r>
              <a:rPr lang="en-GB" dirty="0" err="1" smtClean="0">
                <a:solidFill>
                  <a:srgbClr val="FF0000"/>
                </a:solidFill>
              </a:rPr>
              <a:t>contd</a:t>
            </a:r>
            <a:endParaRPr lang="en-GB" dirty="0">
              <a:solidFill>
                <a:srgbClr val="FF0000"/>
              </a:solidFill>
            </a:endParaRPr>
          </a:p>
        </p:txBody>
      </p:sp>
      <p:sp>
        <p:nvSpPr>
          <p:cNvPr id="3" name="Content Placeholder 2"/>
          <p:cNvSpPr>
            <a:spLocks noGrp="1"/>
          </p:cNvSpPr>
          <p:nvPr>
            <p:ph idx="1"/>
          </p:nvPr>
        </p:nvSpPr>
        <p:spPr>
          <a:xfrm>
            <a:off x="381000" y="838200"/>
            <a:ext cx="8229600" cy="6019800"/>
          </a:xfrm>
        </p:spPr>
        <p:txBody>
          <a:bodyPr>
            <a:normAutofit fontScale="92500" lnSpcReduction="10000"/>
          </a:bodyPr>
          <a:lstStyle/>
          <a:p>
            <a:pPr marL="0" indent="0">
              <a:buNone/>
            </a:pPr>
            <a:r>
              <a:rPr lang="en-GB" sz="2000" dirty="0">
                <a:latin typeface="Tahoma" panose="020B0604030504040204" pitchFamily="34" charset="0"/>
                <a:ea typeface="Tahoma" panose="020B0604030504040204" pitchFamily="34" charset="0"/>
                <a:cs typeface="Tahoma" panose="020B0604030504040204" pitchFamily="34" charset="0"/>
              </a:rPr>
              <a:t>Examples: </a:t>
            </a:r>
            <a:r>
              <a:rPr lang="en-GB" sz="2000" dirty="0" smtClean="0">
                <a:latin typeface="Tahoma" panose="020B0604030504040204" pitchFamily="34" charset="0"/>
                <a:ea typeface="Tahoma" panose="020B0604030504040204" pitchFamily="34" charset="0"/>
                <a:cs typeface="Tahoma" panose="020B0604030504040204" pitchFamily="34" charset="0"/>
              </a:rPr>
              <a:t> Does </a:t>
            </a:r>
            <a:r>
              <a:rPr lang="en-GB" sz="2000" dirty="0" err="1" smtClean="0">
                <a:latin typeface="Tahoma" panose="020B0604030504040204" pitchFamily="34" charset="0"/>
                <a:ea typeface="Tahoma" panose="020B0604030504040204" pitchFamily="34" charset="0"/>
                <a:cs typeface="Tahoma" panose="020B0604030504040204" pitchFamily="34" charset="0"/>
              </a:rPr>
              <a:t>Wilks</a:t>
            </a:r>
            <a:r>
              <a:rPr lang="en-GB" sz="2000" dirty="0" smtClean="0">
                <a:latin typeface="Tahoma" panose="020B0604030504040204" pitchFamily="34" charset="0"/>
                <a:ea typeface="Tahoma" panose="020B0604030504040204" pitchFamily="34" charset="0"/>
                <a:cs typeface="Tahoma" panose="020B0604030504040204" pitchFamily="34" charset="0"/>
              </a:rPr>
              <a:t>’ </a:t>
            </a:r>
            <a:r>
              <a:rPr lang="en-GB" sz="2000" dirty="0" err="1" smtClean="0">
                <a:latin typeface="Tahoma" panose="020B0604030504040204" pitchFamily="34" charset="0"/>
                <a:ea typeface="Tahoma" panose="020B0604030504040204" pitchFamily="34" charset="0"/>
                <a:cs typeface="Tahoma" panose="020B0604030504040204" pitchFamily="34" charset="0"/>
              </a:rPr>
              <a:t>Th</a:t>
            </a:r>
            <a:r>
              <a:rPr lang="en-GB" sz="2000" dirty="0" smtClean="0">
                <a:latin typeface="Tahoma" panose="020B0604030504040204" pitchFamily="34" charset="0"/>
                <a:ea typeface="Tahoma" panose="020B0604030504040204" pitchFamily="34" charset="0"/>
                <a:cs typeface="Tahoma" panose="020B0604030504040204" pitchFamily="34" charset="0"/>
              </a:rPr>
              <a:t> apply?</a:t>
            </a:r>
          </a:p>
          <a:p>
            <a:pPr marL="0" indent="0">
              <a:buNone/>
            </a:pPr>
            <a:endParaRPr lang="en-GB" sz="20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r>
              <a:rPr lang="en-GB" sz="2000" dirty="0" smtClean="0">
                <a:latin typeface="Tahoma" panose="020B0604030504040204" pitchFamily="34" charset="0"/>
                <a:ea typeface="Tahoma" panose="020B0604030504040204" pitchFamily="34" charset="0"/>
                <a:cs typeface="Tahoma" panose="020B0604030504040204" pitchFamily="34" charset="0"/>
              </a:rPr>
              <a:t> </a:t>
            </a:r>
            <a:r>
              <a:rPr lang="en-GB" sz="2000" dirty="0">
                <a:latin typeface="Tahoma" panose="020B0604030504040204" pitchFamily="34" charset="0"/>
                <a:ea typeface="Tahoma" panose="020B0604030504040204" pitchFamily="34" charset="0"/>
                <a:cs typeface="Tahoma" panose="020B0604030504040204" pitchFamily="34" charset="0"/>
              </a:rPr>
              <a:t>1) H0 = polynomial of degree 3</a:t>
            </a:r>
          </a:p>
          <a:p>
            <a:pPr marL="0" indent="0">
              <a:buNone/>
            </a:pPr>
            <a:r>
              <a:rPr lang="en-GB" sz="2000" dirty="0">
                <a:latin typeface="Tahoma" panose="020B0604030504040204" pitchFamily="34" charset="0"/>
                <a:ea typeface="Tahoma" panose="020B0604030504040204" pitchFamily="34" charset="0"/>
                <a:cs typeface="Tahoma" panose="020B0604030504040204" pitchFamily="34" charset="0"/>
              </a:rPr>
              <a:t>    </a:t>
            </a:r>
            <a:r>
              <a:rPr lang="en-GB" sz="2000" dirty="0" smtClean="0">
                <a:latin typeface="Tahoma" panose="020B0604030504040204" pitchFamily="34" charset="0"/>
                <a:ea typeface="Tahoma" panose="020B0604030504040204" pitchFamily="34" charset="0"/>
                <a:cs typeface="Tahoma" panose="020B0604030504040204" pitchFamily="34" charset="0"/>
              </a:rPr>
              <a:t> </a:t>
            </a:r>
            <a:r>
              <a:rPr lang="en-GB" sz="2000" dirty="0">
                <a:latin typeface="Tahoma" panose="020B0604030504040204" pitchFamily="34" charset="0"/>
                <a:ea typeface="Tahoma" panose="020B0604030504040204" pitchFamily="34" charset="0"/>
                <a:cs typeface="Tahoma" panose="020B0604030504040204" pitchFamily="34" charset="0"/>
              </a:rPr>
              <a:t>H1 = polynomial of degree 5</a:t>
            </a:r>
          </a:p>
          <a:p>
            <a:pPr marL="0" indent="0">
              <a:buNone/>
            </a:pPr>
            <a:r>
              <a:rPr lang="en-GB" sz="2000" dirty="0" smtClean="0">
                <a:solidFill>
                  <a:srgbClr val="00B050"/>
                </a:solidFill>
                <a:latin typeface="Tahoma" panose="020B0604030504040204" pitchFamily="34" charset="0"/>
                <a:ea typeface="Tahoma" panose="020B0604030504040204" pitchFamily="34" charset="0"/>
                <a:cs typeface="Tahoma" panose="020B0604030504040204" pitchFamily="34" charset="0"/>
              </a:rPr>
              <a:t>YES: </a:t>
            </a:r>
            <a:r>
              <a:rPr lang="el-GR" sz="2000" dirty="0" smtClean="0">
                <a:solidFill>
                  <a:srgbClr val="00B050"/>
                </a:solidFill>
                <a:latin typeface="Tahoma" panose="020B0604030504040204" pitchFamily="34" charset="0"/>
                <a:ea typeface="Tahoma" panose="020B0604030504040204" pitchFamily="34" charset="0"/>
                <a:cs typeface="Tahoma" panose="020B0604030504040204" pitchFamily="34" charset="0"/>
              </a:rPr>
              <a:t>Δ</a:t>
            </a:r>
            <a:r>
              <a:rPr lang="en-GB" sz="2000" dirty="0" smtClean="0">
                <a:solidFill>
                  <a:srgbClr val="00B050"/>
                </a:solidFill>
                <a:latin typeface="Tahoma" panose="020B0604030504040204" pitchFamily="34" charset="0"/>
                <a:ea typeface="Tahoma" panose="020B0604030504040204" pitchFamily="34" charset="0"/>
                <a:cs typeface="Tahoma" panose="020B0604030504040204" pitchFamily="34" charset="0"/>
              </a:rPr>
              <a:t>S distributed as </a:t>
            </a:r>
            <a:r>
              <a:rPr lang="en-GB" sz="2000" dirty="0" smtClean="0">
                <a:solidFill>
                  <a:srgbClr val="00B050"/>
                </a:solidFill>
                <a:latin typeface="Tahoma" panose="020B0604030504040204" pitchFamily="34" charset="0"/>
                <a:ea typeface="Tahoma" panose="020B0604030504040204" pitchFamily="34" charset="0"/>
                <a:cs typeface="Tahoma" panose="020B0604030504040204" pitchFamily="34" charset="0"/>
                <a:sym typeface="Symbol"/>
              </a:rPr>
              <a:t></a:t>
            </a:r>
            <a:r>
              <a:rPr lang="en-GB" sz="2000" baseline="30000" dirty="0" smtClean="0">
                <a:solidFill>
                  <a:srgbClr val="00B050"/>
                </a:solidFill>
                <a:latin typeface="Tahoma" panose="020B0604030504040204" pitchFamily="34" charset="0"/>
                <a:ea typeface="Tahoma" panose="020B0604030504040204" pitchFamily="34" charset="0"/>
                <a:cs typeface="Tahoma" panose="020B0604030504040204" pitchFamily="34" charset="0"/>
                <a:sym typeface="Symbol"/>
              </a:rPr>
              <a:t>2</a:t>
            </a:r>
            <a:r>
              <a:rPr lang="en-GB" sz="2000" dirty="0" smtClean="0">
                <a:solidFill>
                  <a:srgbClr val="00B050"/>
                </a:solidFill>
                <a:latin typeface="Tahoma" panose="020B0604030504040204" pitchFamily="34" charset="0"/>
                <a:ea typeface="Tahoma" panose="020B0604030504040204" pitchFamily="34" charset="0"/>
                <a:cs typeface="Tahoma" panose="020B0604030504040204" pitchFamily="34" charset="0"/>
                <a:sym typeface="Symbol"/>
              </a:rPr>
              <a:t> with </a:t>
            </a:r>
            <a:r>
              <a:rPr lang="en-GB" sz="2000" dirty="0" err="1" smtClean="0">
                <a:solidFill>
                  <a:srgbClr val="00B050"/>
                </a:solidFill>
                <a:latin typeface="Tahoma" panose="020B0604030504040204" pitchFamily="34" charset="0"/>
                <a:ea typeface="Tahoma" panose="020B0604030504040204" pitchFamily="34" charset="0"/>
                <a:cs typeface="Tahoma" panose="020B0604030504040204" pitchFamily="34" charset="0"/>
              </a:rPr>
              <a:t>ndf</a:t>
            </a:r>
            <a:r>
              <a:rPr lang="en-GB" sz="2000" dirty="0" smtClean="0">
                <a:solidFill>
                  <a:srgbClr val="00B050"/>
                </a:solidFill>
                <a:latin typeface="Tahoma" panose="020B0604030504040204" pitchFamily="34" charset="0"/>
                <a:ea typeface="Tahoma" panose="020B0604030504040204" pitchFamily="34" charset="0"/>
                <a:cs typeface="Tahoma" panose="020B0604030504040204" pitchFamily="34" charset="0"/>
              </a:rPr>
              <a:t> = (d-4) – (d-6) = 2</a:t>
            </a:r>
          </a:p>
          <a:p>
            <a:pPr marL="0" indent="0">
              <a:buNone/>
            </a:pPr>
            <a:endParaRPr lang="en-GB" sz="20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r>
              <a:rPr lang="en-GB" sz="2000" dirty="0" smtClean="0">
                <a:latin typeface="Tahoma" panose="020B0604030504040204" pitchFamily="34" charset="0"/>
                <a:ea typeface="Tahoma" panose="020B0604030504040204" pitchFamily="34" charset="0"/>
                <a:cs typeface="Tahoma" panose="020B0604030504040204" pitchFamily="34" charset="0"/>
              </a:rPr>
              <a:t> </a:t>
            </a:r>
            <a:r>
              <a:rPr lang="en-GB" sz="2000" dirty="0">
                <a:latin typeface="Tahoma" panose="020B0604030504040204" pitchFamily="34" charset="0"/>
                <a:ea typeface="Tahoma" panose="020B0604030504040204" pitchFamily="34" charset="0"/>
                <a:cs typeface="Tahoma" panose="020B0604030504040204" pitchFamily="34" charset="0"/>
              </a:rPr>
              <a:t>2) H0 = background only</a:t>
            </a:r>
          </a:p>
          <a:p>
            <a:pPr marL="0" indent="0">
              <a:buNone/>
            </a:pPr>
            <a:r>
              <a:rPr lang="en-GB" sz="2000" dirty="0">
                <a:latin typeface="Tahoma" panose="020B0604030504040204" pitchFamily="34" charset="0"/>
                <a:ea typeface="Tahoma" panose="020B0604030504040204" pitchFamily="34" charset="0"/>
                <a:cs typeface="Tahoma" panose="020B0604030504040204" pitchFamily="34" charset="0"/>
              </a:rPr>
              <a:t>     </a:t>
            </a:r>
            <a:r>
              <a:rPr lang="en-GB" sz="2000" dirty="0" smtClean="0">
                <a:latin typeface="Tahoma" panose="020B0604030504040204" pitchFamily="34" charset="0"/>
                <a:ea typeface="Tahoma" panose="020B0604030504040204" pitchFamily="34" charset="0"/>
                <a:cs typeface="Tahoma" panose="020B0604030504040204" pitchFamily="34" charset="0"/>
              </a:rPr>
              <a:t>H1 </a:t>
            </a:r>
            <a:r>
              <a:rPr lang="en-GB" sz="2000" dirty="0">
                <a:latin typeface="Tahoma" panose="020B0604030504040204" pitchFamily="34" charset="0"/>
                <a:ea typeface="Tahoma" panose="020B0604030504040204" pitchFamily="34" charset="0"/>
                <a:cs typeface="Tahoma" panose="020B0604030504040204" pitchFamily="34" charset="0"/>
              </a:rPr>
              <a:t>= </a:t>
            </a:r>
            <a:r>
              <a:rPr lang="en-GB" sz="2000" dirty="0" err="1">
                <a:latin typeface="Tahoma" panose="020B0604030504040204" pitchFamily="34" charset="0"/>
                <a:ea typeface="Tahoma" panose="020B0604030504040204" pitchFamily="34" charset="0"/>
                <a:cs typeface="Tahoma" panose="020B0604030504040204" pitchFamily="34" charset="0"/>
              </a:rPr>
              <a:t>bgd</a:t>
            </a:r>
            <a:r>
              <a:rPr lang="en-GB" sz="2000" dirty="0">
                <a:latin typeface="Tahoma" panose="020B0604030504040204" pitchFamily="34" charset="0"/>
                <a:ea typeface="Tahoma" panose="020B0604030504040204" pitchFamily="34" charset="0"/>
                <a:cs typeface="Tahoma" panose="020B0604030504040204" pitchFamily="34" charset="0"/>
              </a:rPr>
              <a:t> + peak with free M</a:t>
            </a:r>
            <a:r>
              <a:rPr lang="en-GB" sz="2000" baseline="-25000" dirty="0">
                <a:latin typeface="Tahoma" panose="020B0604030504040204" pitchFamily="34" charset="0"/>
                <a:ea typeface="Tahoma" panose="020B0604030504040204" pitchFamily="34" charset="0"/>
                <a:cs typeface="Tahoma" panose="020B0604030504040204" pitchFamily="34" charset="0"/>
              </a:rPr>
              <a:t>0</a:t>
            </a:r>
            <a:r>
              <a:rPr lang="en-GB" sz="2000" dirty="0">
                <a:latin typeface="Tahoma" panose="020B0604030504040204" pitchFamily="34" charset="0"/>
                <a:ea typeface="Tahoma" panose="020B0604030504040204" pitchFamily="34" charset="0"/>
                <a:cs typeface="Tahoma" panose="020B0604030504040204" pitchFamily="34" charset="0"/>
              </a:rPr>
              <a:t> and cross-section</a:t>
            </a:r>
          </a:p>
          <a:p>
            <a:pPr marL="0" indent="0">
              <a:buNone/>
            </a:pPr>
            <a:r>
              <a:rPr lang="en-GB" sz="2000" dirty="0" smtClean="0">
                <a:solidFill>
                  <a:srgbClr val="0000FF"/>
                </a:solidFill>
                <a:latin typeface="Tahoma" panose="020B0604030504040204" pitchFamily="34" charset="0"/>
                <a:ea typeface="Tahoma" panose="020B0604030504040204" pitchFamily="34" charset="0"/>
                <a:cs typeface="Tahoma" panose="020B0604030504040204" pitchFamily="34" charset="0"/>
              </a:rPr>
              <a:t> NO: H0 and H1 nested, but M</a:t>
            </a:r>
            <a:r>
              <a:rPr lang="en-GB" sz="2000" baseline="-25000" dirty="0" smtClean="0">
                <a:solidFill>
                  <a:srgbClr val="0000FF"/>
                </a:solidFill>
                <a:latin typeface="Tahoma" panose="020B0604030504040204" pitchFamily="34" charset="0"/>
                <a:ea typeface="Tahoma" panose="020B0604030504040204" pitchFamily="34" charset="0"/>
                <a:cs typeface="Tahoma" panose="020B0604030504040204" pitchFamily="34" charset="0"/>
              </a:rPr>
              <a:t>0</a:t>
            </a:r>
            <a:r>
              <a:rPr lang="en-GB" sz="2000" dirty="0" smtClean="0">
                <a:solidFill>
                  <a:srgbClr val="0000FF"/>
                </a:solidFill>
                <a:latin typeface="Tahoma" panose="020B0604030504040204" pitchFamily="34" charset="0"/>
                <a:ea typeface="Tahoma" panose="020B0604030504040204" pitchFamily="34" charset="0"/>
                <a:cs typeface="Tahoma" panose="020B0604030504040204" pitchFamily="34" charset="0"/>
              </a:rPr>
              <a:t> undefined when H1</a:t>
            </a:r>
            <a:r>
              <a:rPr lang="en-GB" sz="2000" dirty="0" smtClean="0">
                <a:solidFill>
                  <a:srgbClr val="0000FF"/>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H0.   </a:t>
            </a:r>
            <a:r>
              <a:rPr lang="el-GR" sz="2000" dirty="0" smtClean="0">
                <a:solidFill>
                  <a:srgbClr val="0000FF"/>
                </a:solidFill>
                <a:latin typeface="Tahoma" panose="020B0604030504040204" pitchFamily="34" charset="0"/>
                <a:ea typeface="Tahoma" panose="020B0604030504040204" pitchFamily="34" charset="0"/>
                <a:cs typeface="Tahoma" panose="020B0604030504040204" pitchFamily="34" charset="0"/>
              </a:rPr>
              <a:t>Δ</a:t>
            </a:r>
            <a:r>
              <a:rPr lang="en-GB" sz="2000" dirty="0">
                <a:solidFill>
                  <a:srgbClr val="0000FF"/>
                </a:solidFill>
                <a:latin typeface="Tahoma" panose="020B0604030504040204" pitchFamily="34" charset="0"/>
                <a:ea typeface="Tahoma" panose="020B0604030504040204" pitchFamily="34" charset="0"/>
                <a:cs typeface="Tahoma" panose="020B0604030504040204" pitchFamily="34" charset="0"/>
              </a:rPr>
              <a:t>S</a:t>
            </a:r>
            <a:r>
              <a:rPr lang="el-GR" sz="2000" dirty="0">
                <a:solidFill>
                  <a:srgbClr val="0000FF"/>
                </a:solidFill>
                <a:latin typeface="Tahoma" panose="020B0604030504040204" pitchFamily="34" charset="0"/>
                <a:ea typeface="Tahoma" panose="020B0604030504040204" pitchFamily="34" charset="0"/>
                <a:cs typeface="Tahoma" panose="020B0604030504040204" pitchFamily="34" charset="0"/>
              </a:rPr>
              <a:t>≠</a:t>
            </a:r>
            <a:r>
              <a:rPr lang="el-GR" sz="2000" dirty="0">
                <a:solidFill>
                  <a:srgbClr val="0000FF"/>
                </a:solidFill>
                <a:latin typeface="Tahoma" panose="020B0604030504040204" pitchFamily="34" charset="0"/>
                <a:ea typeface="Tahoma" panose="020B0604030504040204" pitchFamily="34" charset="0"/>
                <a:cs typeface="Tahoma" panose="020B0604030504040204" pitchFamily="34" charset="0"/>
                <a:sym typeface="Symbol"/>
              </a:rPr>
              <a:t></a:t>
            </a:r>
            <a:r>
              <a:rPr lang="en-GB" sz="2000" baseline="30000" dirty="0" smtClean="0">
                <a:solidFill>
                  <a:srgbClr val="0000FF"/>
                </a:solidFill>
                <a:latin typeface="Tahoma" panose="020B0604030504040204" pitchFamily="34" charset="0"/>
                <a:ea typeface="Tahoma" panose="020B0604030504040204" pitchFamily="34" charset="0"/>
                <a:cs typeface="Tahoma" panose="020B0604030504040204" pitchFamily="34" charset="0"/>
                <a:sym typeface="Symbol"/>
              </a:rPr>
              <a:t>2</a:t>
            </a:r>
          </a:p>
          <a:p>
            <a:pPr marL="0" indent="0">
              <a:buNone/>
            </a:pPr>
            <a:r>
              <a:rPr lang="en-GB" sz="2000" dirty="0" smtClean="0">
                <a:solidFill>
                  <a:srgbClr val="0000FF"/>
                </a:solidFill>
                <a:latin typeface="Tahoma" panose="020B0604030504040204" pitchFamily="34" charset="0"/>
                <a:ea typeface="Tahoma" panose="020B0604030504040204" pitchFamily="34" charset="0"/>
                <a:cs typeface="Tahoma" panose="020B0604030504040204" pitchFamily="34" charset="0"/>
              </a:rPr>
              <a:t>(but not too serious for fixed M)</a:t>
            </a:r>
          </a:p>
          <a:p>
            <a:pPr marL="0" indent="0">
              <a:buNone/>
            </a:pPr>
            <a:endParaRPr lang="en-GB" sz="20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r>
              <a:rPr lang="en-GB" sz="2000" dirty="0" smtClean="0">
                <a:latin typeface="Tahoma" panose="020B0604030504040204" pitchFamily="34" charset="0"/>
                <a:ea typeface="Tahoma" panose="020B0604030504040204" pitchFamily="34" charset="0"/>
                <a:cs typeface="Tahoma" panose="020B0604030504040204" pitchFamily="34" charset="0"/>
              </a:rPr>
              <a:t> 3</a:t>
            </a:r>
            <a:r>
              <a:rPr lang="en-GB" sz="2000" dirty="0">
                <a:latin typeface="Tahoma" panose="020B0604030504040204" pitchFamily="34" charset="0"/>
                <a:ea typeface="Tahoma" panose="020B0604030504040204" pitchFamily="34" charset="0"/>
                <a:cs typeface="Tahoma" panose="020B0604030504040204" pitchFamily="34" charset="0"/>
              </a:rPr>
              <a:t>) H0 = normal neutrino </a:t>
            </a:r>
            <a:r>
              <a:rPr lang="en-GB" sz="2000" dirty="0" smtClean="0">
                <a:latin typeface="Tahoma" panose="020B0604030504040204" pitchFamily="34" charset="0"/>
                <a:ea typeface="Tahoma" panose="020B0604030504040204" pitchFamily="34" charset="0"/>
                <a:cs typeface="Tahoma" panose="020B0604030504040204" pitchFamily="34" charset="0"/>
              </a:rPr>
              <a:t>hierarchy      </a:t>
            </a:r>
            <a:r>
              <a:rPr lang="en-GB"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t>*********</a:t>
            </a:r>
            <a:endParaRPr lang="en-GB" sz="200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GB" sz="2000" dirty="0">
                <a:latin typeface="Tahoma" panose="020B0604030504040204" pitchFamily="34" charset="0"/>
                <a:ea typeface="Tahoma" panose="020B0604030504040204" pitchFamily="34" charset="0"/>
                <a:cs typeface="Tahoma" panose="020B0604030504040204" pitchFamily="34" charset="0"/>
              </a:rPr>
              <a:t>     </a:t>
            </a:r>
            <a:r>
              <a:rPr lang="en-GB" sz="2000" dirty="0" smtClean="0">
                <a:latin typeface="Tahoma" panose="020B0604030504040204" pitchFamily="34" charset="0"/>
                <a:ea typeface="Tahoma" panose="020B0604030504040204" pitchFamily="34" charset="0"/>
                <a:cs typeface="Tahoma" panose="020B0604030504040204" pitchFamily="34" charset="0"/>
              </a:rPr>
              <a:t>H1 </a:t>
            </a:r>
            <a:r>
              <a:rPr lang="en-GB" sz="2000" dirty="0">
                <a:latin typeface="Tahoma" panose="020B0604030504040204" pitchFamily="34" charset="0"/>
                <a:ea typeface="Tahoma" panose="020B0604030504040204" pitchFamily="34" charset="0"/>
                <a:cs typeface="Tahoma" panose="020B0604030504040204" pitchFamily="34" charset="0"/>
              </a:rPr>
              <a:t>= inverted </a:t>
            </a:r>
            <a:r>
              <a:rPr lang="en-GB" sz="2000" dirty="0" smtClean="0">
                <a:latin typeface="Tahoma" panose="020B0604030504040204" pitchFamily="34" charset="0"/>
                <a:ea typeface="Tahoma" panose="020B0604030504040204" pitchFamily="34" charset="0"/>
                <a:cs typeface="Tahoma" panose="020B0604030504040204" pitchFamily="34" charset="0"/>
              </a:rPr>
              <a:t>hierarchy                 </a:t>
            </a:r>
            <a:r>
              <a:rPr lang="en-GB"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t>*********</a:t>
            </a:r>
          </a:p>
          <a:p>
            <a:pPr marL="0" indent="0">
              <a:buNone/>
            </a:pPr>
            <a:r>
              <a:rPr lang="en-GB" sz="2000" dirty="0" smtClean="0">
                <a:solidFill>
                  <a:srgbClr val="9966FF"/>
                </a:solidFill>
                <a:latin typeface="Tahoma" panose="020B0604030504040204" pitchFamily="34" charset="0"/>
                <a:ea typeface="Tahoma" panose="020B0604030504040204" pitchFamily="34" charset="0"/>
                <a:cs typeface="Tahoma" panose="020B0604030504040204" pitchFamily="34" charset="0"/>
              </a:rPr>
              <a:t> </a:t>
            </a:r>
            <a:r>
              <a:rPr lang="en-GB" sz="2000" dirty="0" smtClean="0">
                <a:solidFill>
                  <a:srgbClr val="0000FF"/>
                </a:solidFill>
                <a:latin typeface="Tahoma" panose="020B0604030504040204" pitchFamily="34" charset="0"/>
                <a:ea typeface="Tahoma" panose="020B0604030504040204" pitchFamily="34" charset="0"/>
                <a:cs typeface="Tahoma" panose="020B0604030504040204" pitchFamily="34" charset="0"/>
              </a:rPr>
              <a:t>NO: Not nested.  </a:t>
            </a:r>
            <a:r>
              <a:rPr lang="el-GR" sz="2000" dirty="0" smtClean="0">
                <a:solidFill>
                  <a:srgbClr val="0000FF"/>
                </a:solidFill>
                <a:latin typeface="Tahoma" panose="020B0604030504040204" pitchFamily="34" charset="0"/>
                <a:ea typeface="Tahoma" panose="020B0604030504040204" pitchFamily="34" charset="0"/>
                <a:cs typeface="Tahoma" panose="020B0604030504040204" pitchFamily="34" charset="0"/>
              </a:rPr>
              <a:t>Δ</a:t>
            </a:r>
            <a:r>
              <a:rPr lang="en-GB" sz="2000" dirty="0" smtClean="0">
                <a:solidFill>
                  <a:srgbClr val="0000FF"/>
                </a:solidFill>
                <a:latin typeface="Tahoma" panose="020B0604030504040204" pitchFamily="34" charset="0"/>
                <a:ea typeface="Tahoma" panose="020B0604030504040204" pitchFamily="34" charset="0"/>
                <a:cs typeface="Tahoma" panose="020B0604030504040204" pitchFamily="34" charset="0"/>
              </a:rPr>
              <a:t>S</a:t>
            </a:r>
            <a:r>
              <a:rPr lang="el-GR" sz="2000" dirty="0" smtClean="0">
                <a:solidFill>
                  <a:srgbClr val="0000FF"/>
                </a:solidFill>
                <a:latin typeface="Tahoma" panose="020B0604030504040204" pitchFamily="34" charset="0"/>
                <a:ea typeface="Tahoma" panose="020B0604030504040204" pitchFamily="34" charset="0"/>
                <a:cs typeface="Tahoma" panose="020B0604030504040204" pitchFamily="34" charset="0"/>
              </a:rPr>
              <a:t>≠</a:t>
            </a:r>
            <a:r>
              <a:rPr lang="el-GR" sz="2000" dirty="0" smtClean="0">
                <a:solidFill>
                  <a:srgbClr val="0000FF"/>
                </a:solidFill>
                <a:latin typeface="Tahoma" panose="020B0604030504040204" pitchFamily="34" charset="0"/>
                <a:ea typeface="Tahoma" panose="020B0604030504040204" pitchFamily="34" charset="0"/>
                <a:cs typeface="Tahoma" panose="020B0604030504040204" pitchFamily="34" charset="0"/>
                <a:sym typeface="Symbol"/>
              </a:rPr>
              <a:t></a:t>
            </a:r>
            <a:r>
              <a:rPr lang="en-GB" sz="2000" baseline="30000" dirty="0" smtClean="0">
                <a:solidFill>
                  <a:srgbClr val="0000FF"/>
                </a:solidFill>
                <a:latin typeface="Tahoma" panose="020B0604030504040204" pitchFamily="34" charset="0"/>
                <a:ea typeface="Tahoma" panose="020B0604030504040204" pitchFamily="34" charset="0"/>
                <a:cs typeface="Tahoma" panose="020B0604030504040204" pitchFamily="34" charset="0"/>
                <a:sym typeface="Symbol"/>
              </a:rPr>
              <a:t>2    </a:t>
            </a:r>
            <a:r>
              <a:rPr lang="en-GB" sz="2000" baseline="30000" dirty="0">
                <a:solidFill>
                  <a:srgbClr val="0000FF"/>
                </a:solidFill>
                <a:latin typeface="Tahoma" panose="020B0604030504040204" pitchFamily="34" charset="0"/>
                <a:ea typeface="Tahoma" panose="020B0604030504040204" pitchFamily="34" charset="0"/>
                <a:cs typeface="Tahoma" panose="020B0604030504040204" pitchFamily="34" charset="0"/>
                <a:sym typeface="Symbol"/>
              </a:rPr>
              <a:t> </a:t>
            </a:r>
            <a:r>
              <a:rPr lang="en-GB" sz="2000" dirty="0" smtClean="0">
                <a:solidFill>
                  <a:srgbClr val="0000FF"/>
                </a:solidFill>
                <a:latin typeface="Tahoma" panose="020B0604030504040204" pitchFamily="34" charset="0"/>
                <a:ea typeface="Tahoma" panose="020B0604030504040204" pitchFamily="34" charset="0"/>
                <a:cs typeface="Tahoma" panose="020B0604030504040204" pitchFamily="34" charset="0"/>
                <a:sym typeface="Symbol"/>
              </a:rPr>
              <a:t>   </a:t>
            </a:r>
            <a:r>
              <a:rPr lang="en-GB" sz="1700" dirty="0" smtClean="0">
                <a:solidFill>
                  <a:srgbClr val="CC00CC"/>
                </a:solidFill>
                <a:latin typeface="Tahoma" panose="020B0604030504040204" pitchFamily="34" charset="0"/>
                <a:ea typeface="Tahoma" panose="020B0604030504040204" pitchFamily="34" charset="0"/>
                <a:cs typeface="Tahoma" panose="020B0604030504040204" pitchFamily="34" charset="0"/>
              </a:rPr>
              <a:t>(e.g. can have </a:t>
            </a:r>
            <a:r>
              <a:rPr lang="el-GR" sz="1700" dirty="0" smtClean="0">
                <a:solidFill>
                  <a:srgbClr val="CC00CC"/>
                </a:solidFill>
                <a:latin typeface="Tahoma" panose="020B0604030504040204" pitchFamily="34" charset="0"/>
                <a:ea typeface="Tahoma" panose="020B0604030504040204" pitchFamily="34" charset="0"/>
                <a:cs typeface="Tahoma" panose="020B0604030504040204" pitchFamily="34" charset="0"/>
              </a:rPr>
              <a:t>Δ</a:t>
            </a:r>
            <a:r>
              <a:rPr lang="el-GR" sz="1700" dirty="0" smtClean="0">
                <a:solidFill>
                  <a:srgbClr val="CC00CC"/>
                </a:solidFill>
                <a:latin typeface="Tahoma" panose="020B0604030504040204" pitchFamily="34" charset="0"/>
                <a:ea typeface="Tahoma" panose="020B0604030504040204" pitchFamily="34" charset="0"/>
                <a:cs typeface="Tahoma" panose="020B0604030504040204" pitchFamily="34" charset="0"/>
                <a:sym typeface="Symbol"/>
              </a:rPr>
              <a:t></a:t>
            </a:r>
            <a:r>
              <a:rPr lang="en-GB" sz="1700" baseline="30000" dirty="0" smtClean="0">
                <a:solidFill>
                  <a:srgbClr val="CC00CC"/>
                </a:solidFill>
                <a:latin typeface="Tahoma" panose="020B0604030504040204" pitchFamily="34" charset="0"/>
                <a:ea typeface="Tahoma" panose="020B0604030504040204" pitchFamily="34" charset="0"/>
                <a:cs typeface="Tahoma" panose="020B0604030504040204" pitchFamily="34" charset="0"/>
                <a:sym typeface="Symbol"/>
              </a:rPr>
              <a:t>2</a:t>
            </a:r>
            <a:r>
              <a:rPr lang="en-GB" sz="1700" dirty="0" smtClean="0">
                <a:solidFill>
                  <a:srgbClr val="CC00CC"/>
                </a:solidFill>
                <a:latin typeface="Tahoma" panose="020B0604030504040204" pitchFamily="34" charset="0"/>
                <a:ea typeface="Tahoma" panose="020B0604030504040204" pitchFamily="34" charset="0"/>
                <a:cs typeface="Tahoma" panose="020B0604030504040204" pitchFamily="34" charset="0"/>
                <a:sym typeface="Symbol"/>
              </a:rPr>
              <a:t> negative)</a:t>
            </a:r>
          </a:p>
          <a:p>
            <a:pPr marL="0" indent="0">
              <a:buNone/>
            </a:pPr>
            <a:endParaRPr lang="en-GB" sz="17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r>
              <a:rPr lang="en-GB" sz="1700" dirty="0" smtClean="0">
                <a:latin typeface="Tahoma" panose="020B0604030504040204" pitchFamily="34" charset="0"/>
                <a:ea typeface="Tahoma" panose="020B0604030504040204" pitchFamily="34" charset="0"/>
                <a:cs typeface="Tahoma" panose="020B0604030504040204" pitchFamily="34" charset="0"/>
              </a:rPr>
              <a:t>N.B. 1: Even when </a:t>
            </a:r>
            <a:r>
              <a:rPr lang="en-GB" sz="1700" dirty="0" smtClean="0">
                <a:solidFill>
                  <a:srgbClr val="FF0000"/>
                </a:solidFill>
                <a:latin typeface="Tahoma" panose="020B0604030504040204" pitchFamily="34" charset="0"/>
                <a:ea typeface="Tahoma" panose="020B0604030504040204" pitchFamily="34" charset="0"/>
                <a:cs typeface="Tahoma" panose="020B0604030504040204" pitchFamily="34" charset="0"/>
              </a:rPr>
              <a:t>W. Th. </a:t>
            </a:r>
            <a:r>
              <a:rPr lang="en-GB" sz="1700" dirty="0" smtClean="0">
                <a:latin typeface="Tahoma" panose="020B0604030504040204" pitchFamily="34" charset="0"/>
                <a:ea typeface="Tahoma" panose="020B0604030504040204" pitchFamily="34" charset="0"/>
                <a:cs typeface="Tahoma" panose="020B0604030504040204" pitchFamily="34" charset="0"/>
              </a:rPr>
              <a:t>does not apply, it does not mean that </a:t>
            </a:r>
            <a:r>
              <a:rPr lang="el-GR" sz="1700" dirty="0" smtClean="0">
                <a:latin typeface="Tahoma" panose="020B0604030504040204" pitchFamily="34" charset="0"/>
                <a:ea typeface="Tahoma" panose="020B0604030504040204" pitchFamily="34" charset="0"/>
                <a:cs typeface="Tahoma" panose="020B0604030504040204" pitchFamily="34" charset="0"/>
              </a:rPr>
              <a:t>Δ</a:t>
            </a:r>
            <a:r>
              <a:rPr lang="en-GB" sz="1700" dirty="0" smtClean="0">
                <a:latin typeface="Tahoma" panose="020B0604030504040204" pitchFamily="34" charset="0"/>
                <a:ea typeface="Tahoma" panose="020B0604030504040204" pitchFamily="34" charset="0"/>
                <a:cs typeface="Tahoma" panose="020B0604030504040204" pitchFamily="34" charset="0"/>
              </a:rPr>
              <a:t>S</a:t>
            </a:r>
          </a:p>
          <a:p>
            <a:pPr marL="0" indent="0">
              <a:buNone/>
            </a:pPr>
            <a:r>
              <a:rPr lang="en-GB" sz="1700" dirty="0">
                <a:latin typeface="Tahoma" panose="020B0604030504040204" pitchFamily="34" charset="0"/>
                <a:ea typeface="Tahoma" panose="020B0604030504040204" pitchFamily="34" charset="0"/>
                <a:cs typeface="Tahoma" panose="020B0604030504040204" pitchFamily="34" charset="0"/>
              </a:rPr>
              <a:t>i</a:t>
            </a:r>
            <a:r>
              <a:rPr lang="en-GB" sz="1700" dirty="0" smtClean="0">
                <a:latin typeface="Tahoma" panose="020B0604030504040204" pitchFamily="34" charset="0"/>
                <a:ea typeface="Tahoma" panose="020B0604030504040204" pitchFamily="34" charset="0"/>
                <a:cs typeface="Tahoma" panose="020B0604030504040204" pitchFamily="34" charset="0"/>
              </a:rPr>
              <a:t>s irrelevant,</a:t>
            </a:r>
            <a:r>
              <a:rPr lang="en-GB" sz="1700" dirty="0">
                <a:latin typeface="Tahoma" panose="020B0604030504040204" pitchFamily="34" charset="0"/>
                <a:ea typeface="Tahoma" panose="020B0604030504040204" pitchFamily="34" charset="0"/>
                <a:cs typeface="Tahoma" panose="020B0604030504040204" pitchFamily="34" charset="0"/>
              </a:rPr>
              <a:t> but you </a:t>
            </a:r>
            <a:r>
              <a:rPr lang="en-GB" sz="1700" dirty="0" smtClean="0">
                <a:latin typeface="Tahoma" panose="020B0604030504040204" pitchFamily="34" charset="0"/>
                <a:ea typeface="Tahoma" panose="020B0604030504040204" pitchFamily="34" charset="0"/>
                <a:cs typeface="Tahoma" panose="020B0604030504040204" pitchFamily="34" charset="0"/>
              </a:rPr>
              <a:t>cannot use </a:t>
            </a:r>
            <a:r>
              <a:rPr lang="en-GB" sz="1700" dirty="0" smtClean="0">
                <a:solidFill>
                  <a:srgbClr val="FF0000"/>
                </a:solidFill>
                <a:latin typeface="Tahoma" panose="020B0604030504040204" pitchFamily="34" charset="0"/>
                <a:ea typeface="Tahoma" panose="020B0604030504040204" pitchFamily="34" charset="0"/>
                <a:cs typeface="Tahoma" panose="020B0604030504040204" pitchFamily="34" charset="0"/>
              </a:rPr>
              <a:t>W. Th. </a:t>
            </a:r>
            <a:r>
              <a:rPr lang="en-GB" sz="1700" dirty="0" smtClean="0">
                <a:latin typeface="Tahoma" panose="020B0604030504040204" pitchFamily="34" charset="0"/>
                <a:ea typeface="Tahoma" panose="020B0604030504040204" pitchFamily="34" charset="0"/>
                <a:cs typeface="Tahoma" panose="020B0604030504040204" pitchFamily="34" charset="0"/>
              </a:rPr>
              <a:t>for its expected distribution.</a:t>
            </a:r>
          </a:p>
          <a:p>
            <a:pPr marL="0" indent="0">
              <a:buNone/>
            </a:pPr>
            <a:endParaRPr lang="en-GB" sz="17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r>
              <a:rPr lang="en-GB" sz="1700" dirty="0" smtClean="0">
                <a:latin typeface="Tahoma" panose="020B0604030504040204" pitchFamily="34" charset="0"/>
                <a:ea typeface="Tahoma" panose="020B0604030504040204" pitchFamily="34" charset="0"/>
                <a:cs typeface="Tahoma" panose="020B0604030504040204" pitchFamily="34" charset="0"/>
              </a:rPr>
              <a:t>N.B. 2: For large </a:t>
            </a:r>
            <a:r>
              <a:rPr lang="en-GB" sz="1700" dirty="0" err="1" smtClean="0">
                <a:latin typeface="Tahoma" panose="020B0604030504040204" pitchFamily="34" charset="0"/>
                <a:ea typeface="Tahoma" panose="020B0604030504040204" pitchFamily="34" charset="0"/>
                <a:cs typeface="Tahoma" panose="020B0604030504040204" pitchFamily="34" charset="0"/>
              </a:rPr>
              <a:t>ndf</a:t>
            </a:r>
            <a:r>
              <a:rPr lang="en-GB" sz="1700" dirty="0" smtClean="0">
                <a:latin typeface="Tahoma" panose="020B0604030504040204" pitchFamily="34" charset="0"/>
                <a:ea typeface="Tahoma" panose="020B0604030504040204" pitchFamily="34" charset="0"/>
                <a:cs typeface="Tahoma" panose="020B0604030504040204" pitchFamily="34" charset="0"/>
              </a:rPr>
              <a:t>, better to use </a:t>
            </a:r>
            <a:r>
              <a:rPr lang="el-GR" sz="1700" dirty="0" smtClean="0">
                <a:latin typeface="Tahoma" panose="020B0604030504040204" pitchFamily="34" charset="0"/>
                <a:ea typeface="Tahoma" panose="020B0604030504040204" pitchFamily="34" charset="0"/>
                <a:cs typeface="Tahoma" panose="020B0604030504040204" pitchFamily="34" charset="0"/>
              </a:rPr>
              <a:t>Δ</a:t>
            </a:r>
            <a:r>
              <a:rPr lang="en-GB" sz="1700" dirty="0" smtClean="0">
                <a:latin typeface="Tahoma" panose="020B0604030504040204" pitchFamily="34" charset="0"/>
                <a:ea typeface="Tahoma" panose="020B0604030504040204" pitchFamily="34" charset="0"/>
                <a:cs typeface="Tahoma" panose="020B0604030504040204" pitchFamily="34" charset="0"/>
              </a:rPr>
              <a:t>S, rather than S</a:t>
            </a:r>
            <a:r>
              <a:rPr lang="en-GB" sz="1700" baseline="-25000" dirty="0" smtClean="0">
                <a:latin typeface="Tahoma" panose="020B0604030504040204" pitchFamily="34" charset="0"/>
                <a:ea typeface="Tahoma" panose="020B0604030504040204" pitchFamily="34" charset="0"/>
                <a:cs typeface="Tahoma" panose="020B0604030504040204" pitchFamily="34" charset="0"/>
              </a:rPr>
              <a:t>1</a:t>
            </a:r>
            <a:r>
              <a:rPr lang="en-GB" sz="1700" dirty="0" smtClean="0">
                <a:latin typeface="Tahoma" panose="020B0604030504040204" pitchFamily="34" charset="0"/>
                <a:ea typeface="Tahoma" panose="020B0604030504040204" pitchFamily="34" charset="0"/>
                <a:cs typeface="Tahoma" panose="020B0604030504040204" pitchFamily="34" charset="0"/>
              </a:rPr>
              <a:t> and S</a:t>
            </a:r>
            <a:r>
              <a:rPr lang="en-GB" sz="1700" baseline="-25000" dirty="0" smtClean="0">
                <a:latin typeface="Tahoma" panose="020B0604030504040204" pitchFamily="34" charset="0"/>
                <a:ea typeface="Tahoma" panose="020B0604030504040204" pitchFamily="34" charset="0"/>
                <a:cs typeface="Tahoma" panose="020B0604030504040204" pitchFamily="34" charset="0"/>
              </a:rPr>
              <a:t>0</a:t>
            </a:r>
            <a:r>
              <a:rPr lang="en-GB" sz="1700" dirty="0" smtClean="0">
                <a:latin typeface="Tahoma" panose="020B0604030504040204" pitchFamily="34" charset="0"/>
                <a:ea typeface="Tahoma" panose="020B0604030504040204" pitchFamily="34" charset="0"/>
                <a:cs typeface="Tahoma" panose="020B0604030504040204" pitchFamily="34" charset="0"/>
              </a:rPr>
              <a:t> separately  </a:t>
            </a:r>
          </a:p>
          <a:p>
            <a:pPr marL="0" indent="0">
              <a:buNone/>
            </a:pPr>
            <a:endParaRPr lang="en-GB" sz="17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GB" sz="17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GB"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4699220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5DD7453-6CA9-4F55-8570-F805F797DBE2}" type="slidenum">
              <a:rPr lang="en-GB" altLang="en-US" smtClean="0">
                <a:solidFill>
                  <a:prstClr val="black"/>
                </a:solidFill>
              </a:rPr>
              <a:pPr eaLnBrk="1" hangingPunct="1"/>
              <a:t>52</a:t>
            </a:fld>
            <a:endParaRPr lang="en-GB" altLang="en-US" smtClean="0">
              <a:solidFill>
                <a:prstClr val="black"/>
              </a:solidFill>
            </a:endParaRPr>
          </a:p>
        </p:txBody>
      </p:sp>
      <p:sp>
        <p:nvSpPr>
          <p:cNvPr id="29699" name="Rectangle 2"/>
          <p:cNvSpPr>
            <a:spLocks noGrp="1" noChangeArrowheads="1"/>
          </p:cNvSpPr>
          <p:nvPr>
            <p:ph type="title"/>
          </p:nvPr>
        </p:nvSpPr>
        <p:spPr>
          <a:xfrm>
            <a:off x="468313" y="260350"/>
            <a:ext cx="8229600" cy="706438"/>
          </a:xfrm>
        </p:spPr>
        <p:txBody>
          <a:bodyPr>
            <a:normAutofit fontScale="90000"/>
          </a:bodyPr>
          <a:lstStyle/>
          <a:p>
            <a:pPr eaLnBrk="1" hangingPunct="1"/>
            <a:r>
              <a:rPr lang="en-GB" altLang="en-US" sz="4000" dirty="0" smtClean="0">
                <a:solidFill>
                  <a:srgbClr val="FF0000"/>
                </a:solidFill>
              </a:rPr>
              <a:t>Is difference in </a:t>
            </a:r>
            <a:r>
              <a:rPr lang="en-GB" altLang="en-US" sz="4000" dirty="0">
                <a:solidFill>
                  <a:srgbClr val="FF0000"/>
                </a:solidFill>
                <a:latin typeface="Times New Roman" pitchFamily="18" charset="0"/>
                <a:cs typeface="Times New Roman" pitchFamily="18" charset="0"/>
              </a:rPr>
              <a:t>S</a:t>
            </a:r>
            <a:r>
              <a:rPr lang="en-GB" altLang="en-US" sz="4000" baseline="30000" dirty="0" smtClean="0">
                <a:solidFill>
                  <a:srgbClr val="FF0000"/>
                </a:solidFill>
                <a:latin typeface="Times New Roman" pitchFamily="18" charset="0"/>
                <a:cs typeface="Times New Roman" pitchFamily="18" charset="0"/>
              </a:rPr>
              <a:t> </a:t>
            </a:r>
            <a:r>
              <a:rPr lang="en-GB" altLang="en-US" sz="4000" dirty="0" smtClean="0">
                <a:solidFill>
                  <a:srgbClr val="FF0000"/>
                </a:solidFill>
                <a:latin typeface="Times New Roman" pitchFamily="18" charset="0"/>
                <a:cs typeface="Times New Roman" pitchFamily="18" charset="0"/>
              </a:rPr>
              <a:t> distributed as </a:t>
            </a:r>
            <a:r>
              <a:rPr lang="el-GR" altLang="en-US" sz="4000" dirty="0" smtClean="0">
                <a:solidFill>
                  <a:srgbClr val="FF0000"/>
                </a:solidFill>
                <a:latin typeface="Times New Roman" pitchFamily="18" charset="0"/>
                <a:cs typeface="Times New Roman" pitchFamily="18" charset="0"/>
              </a:rPr>
              <a:t>χ</a:t>
            </a:r>
            <a:r>
              <a:rPr lang="en-GB" altLang="en-US" sz="4000" baseline="30000" dirty="0" smtClean="0">
                <a:solidFill>
                  <a:srgbClr val="FF0000"/>
                </a:solidFill>
                <a:latin typeface="Times New Roman" pitchFamily="18" charset="0"/>
                <a:cs typeface="Times New Roman" pitchFamily="18" charset="0"/>
              </a:rPr>
              <a:t>2</a:t>
            </a:r>
            <a:r>
              <a:rPr lang="en-GB" altLang="en-US" sz="4000" dirty="0" smtClean="0">
                <a:solidFill>
                  <a:srgbClr val="FF0000"/>
                </a:solidFill>
                <a:latin typeface="Times New Roman" pitchFamily="18" charset="0"/>
                <a:cs typeface="Times New Roman" pitchFamily="18" charset="0"/>
              </a:rPr>
              <a:t> ?</a:t>
            </a:r>
            <a:br>
              <a:rPr lang="en-GB" altLang="en-US" sz="4000" dirty="0" smtClean="0">
                <a:solidFill>
                  <a:srgbClr val="FF0000"/>
                </a:solidFill>
                <a:latin typeface="Times New Roman" pitchFamily="18" charset="0"/>
                <a:cs typeface="Times New Roman" pitchFamily="18" charset="0"/>
              </a:rPr>
            </a:br>
            <a:endParaRPr lang="en-GB" altLang="en-US" sz="4000" dirty="0" smtClean="0">
              <a:solidFill>
                <a:srgbClr val="FF0000"/>
              </a:solidFill>
              <a:latin typeface="Times New Roman" pitchFamily="18" charset="0"/>
              <a:cs typeface="Times New Roman" pitchFamily="18" charset="0"/>
            </a:endParaRPr>
          </a:p>
        </p:txBody>
      </p:sp>
      <p:pic>
        <p:nvPicPr>
          <p:cNvPr id="2970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92150"/>
            <a:ext cx="6408738"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Text Box 5"/>
          <p:cNvSpPr txBox="1">
            <a:spLocks noChangeArrowheads="1"/>
          </p:cNvSpPr>
          <p:nvPr/>
        </p:nvSpPr>
        <p:spPr bwMode="auto">
          <a:xfrm>
            <a:off x="6156325" y="1125538"/>
            <a:ext cx="3054350"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tLang="en-US">
                <a:solidFill>
                  <a:srgbClr val="008000"/>
                </a:solidFill>
              </a:rPr>
              <a:t>Demortier</a:t>
            </a:r>
            <a:r>
              <a:rPr lang="en-GB" altLang="en-US">
                <a:solidFill>
                  <a:prstClr val="black"/>
                </a:solidFill>
              </a:rPr>
              <a:t>:</a:t>
            </a:r>
          </a:p>
          <a:p>
            <a:pPr eaLnBrk="1" hangingPunct="1"/>
            <a:r>
              <a:rPr lang="en-GB" altLang="en-US">
                <a:solidFill>
                  <a:prstClr val="black"/>
                </a:solidFill>
              </a:rPr>
              <a:t>H0 = quadratic bgd</a:t>
            </a:r>
          </a:p>
          <a:p>
            <a:pPr eaLnBrk="1" hangingPunct="1"/>
            <a:r>
              <a:rPr lang="en-GB" altLang="en-US">
                <a:solidFill>
                  <a:prstClr val="black"/>
                </a:solidFill>
              </a:rPr>
              <a:t>H1 = ……………… +</a:t>
            </a:r>
          </a:p>
          <a:p>
            <a:pPr eaLnBrk="1" hangingPunct="1"/>
            <a:r>
              <a:rPr lang="en-GB" altLang="en-US">
                <a:solidFill>
                  <a:prstClr val="black"/>
                </a:solidFill>
              </a:rPr>
              <a:t>       Gaussian of fixed width,</a:t>
            </a:r>
          </a:p>
          <a:p>
            <a:pPr eaLnBrk="1" hangingPunct="1"/>
            <a:r>
              <a:rPr lang="en-GB" altLang="en-US">
                <a:solidFill>
                  <a:prstClr val="black"/>
                </a:solidFill>
              </a:rPr>
              <a:t>       variable location &amp; ampl</a:t>
            </a:r>
          </a:p>
        </p:txBody>
      </p:sp>
      <p:sp>
        <p:nvSpPr>
          <p:cNvPr id="29703" name="Text Box 6"/>
          <p:cNvSpPr txBox="1">
            <a:spLocks noChangeArrowheads="1"/>
          </p:cNvSpPr>
          <p:nvPr/>
        </p:nvSpPr>
        <p:spPr bwMode="auto">
          <a:xfrm>
            <a:off x="5219700" y="3933825"/>
            <a:ext cx="3562350"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tLang="en-US">
                <a:solidFill>
                  <a:srgbClr val="008000"/>
                </a:solidFill>
              </a:rPr>
              <a:t>Protassov, van Dyk, Connors, ….</a:t>
            </a:r>
          </a:p>
          <a:p>
            <a:pPr eaLnBrk="1" hangingPunct="1"/>
            <a:r>
              <a:rPr lang="en-GB" altLang="en-US">
                <a:solidFill>
                  <a:prstClr val="black"/>
                </a:solidFill>
              </a:rPr>
              <a:t>H0 = continuum</a:t>
            </a:r>
          </a:p>
          <a:p>
            <a:pPr eaLnBrk="1" hangingPunct="1">
              <a:buFontTx/>
              <a:buAutoNum type="alphaLcParenBoth"/>
            </a:pPr>
            <a:r>
              <a:rPr lang="en-GB" altLang="en-US">
                <a:solidFill>
                  <a:prstClr val="black"/>
                </a:solidFill>
              </a:rPr>
              <a:t>H1 = narrow emission line</a:t>
            </a:r>
          </a:p>
          <a:p>
            <a:pPr eaLnBrk="1" hangingPunct="1">
              <a:buFontTx/>
              <a:buAutoNum type="alphaLcParenBoth"/>
            </a:pPr>
            <a:r>
              <a:rPr lang="en-GB" altLang="en-US">
                <a:solidFill>
                  <a:prstClr val="black"/>
                </a:solidFill>
              </a:rPr>
              <a:t>H1 = wider emission line</a:t>
            </a:r>
          </a:p>
          <a:p>
            <a:pPr eaLnBrk="1" hangingPunct="1">
              <a:buFontTx/>
              <a:buAutoNum type="alphaLcParenBoth"/>
            </a:pPr>
            <a:r>
              <a:rPr lang="en-GB" altLang="en-US">
                <a:solidFill>
                  <a:prstClr val="black"/>
                </a:solidFill>
              </a:rPr>
              <a:t>H1 = absorption line</a:t>
            </a:r>
          </a:p>
          <a:p>
            <a:pPr eaLnBrk="1" hangingPunct="1"/>
            <a:endParaRPr lang="en-GB" altLang="en-US">
              <a:solidFill>
                <a:prstClr val="black"/>
              </a:solidFill>
            </a:endParaRPr>
          </a:p>
          <a:p>
            <a:pPr eaLnBrk="1" hangingPunct="1"/>
            <a:r>
              <a:rPr lang="en-GB" altLang="en-US">
                <a:solidFill>
                  <a:prstClr val="black"/>
                </a:solidFill>
              </a:rPr>
              <a:t>Nominal significance level = 5%</a:t>
            </a:r>
          </a:p>
        </p:txBody>
      </p:sp>
      <p:pic>
        <p:nvPicPr>
          <p:cNvPr id="3074" name="Picture 2" descr="http://ej.iop.org/images/0004-637X/571/1/545/Full/fg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933825"/>
            <a:ext cx="4859302" cy="267414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09600" y="2117074"/>
            <a:ext cx="2895600" cy="646331"/>
          </a:xfrm>
          <a:prstGeom prst="rect">
            <a:avLst/>
          </a:prstGeom>
          <a:noFill/>
        </p:spPr>
        <p:txBody>
          <a:bodyPr wrap="square" rtlCol="0">
            <a:spAutoFit/>
          </a:bodyPr>
          <a:lstStyle/>
          <a:p>
            <a:r>
              <a:rPr lang="en-GB" dirty="0" smtClean="0">
                <a:solidFill>
                  <a:srgbClr val="0000FF"/>
                </a:solidFill>
              </a:rPr>
              <a:t>What is peak at zero?</a:t>
            </a:r>
          </a:p>
          <a:p>
            <a:r>
              <a:rPr lang="en-GB" dirty="0" smtClean="0">
                <a:solidFill>
                  <a:srgbClr val="0000FF"/>
                </a:solidFill>
              </a:rPr>
              <a:t>Why not half  the entries?</a:t>
            </a:r>
          </a:p>
        </p:txBody>
      </p:sp>
    </p:spTree>
    <p:extLst>
      <p:ext uri="{BB962C8B-B14F-4D97-AF65-F5344CB8AC3E}">
        <p14:creationId xmlns:p14="http://schemas.microsoft.com/office/powerpoint/2010/main" val="2837610990"/>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p:cNvSpPr>
            <a:spLocks noGrp="1"/>
          </p:cNvSpPr>
          <p:nvPr>
            <p:ph type="sldNum" sz="quarter" idx="12"/>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D7EB23C-28C5-49AE-9C01-7C974332A564}" type="slidenum">
              <a:rPr lang="en-GB" altLang="en-US" smtClean="0"/>
              <a:pPr eaLnBrk="1" hangingPunct="1"/>
              <a:t>53</a:t>
            </a:fld>
            <a:endParaRPr lang="en-GB" altLang="en-US" smtClean="0"/>
          </a:p>
        </p:txBody>
      </p:sp>
      <p:sp>
        <p:nvSpPr>
          <p:cNvPr id="30723" name="Text Box 2"/>
          <p:cNvSpPr txBox="1">
            <a:spLocks noChangeArrowheads="1"/>
          </p:cNvSpPr>
          <p:nvPr/>
        </p:nvSpPr>
        <p:spPr bwMode="auto">
          <a:xfrm>
            <a:off x="395288" y="1125538"/>
            <a:ext cx="7848600" cy="590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GB" altLang="en-US" dirty="0"/>
          </a:p>
          <a:p>
            <a:pPr eaLnBrk="1" hangingPunct="1"/>
            <a:endParaRPr lang="en-GB" altLang="en-US" dirty="0"/>
          </a:p>
          <a:p>
            <a:pPr eaLnBrk="1" hangingPunct="1"/>
            <a:r>
              <a:rPr lang="en-GB" altLang="en-US" sz="2400" dirty="0"/>
              <a:t>So need to determine the </a:t>
            </a:r>
            <a:r>
              <a:rPr lang="el-GR" altLang="en-US" sz="2400" dirty="0" smtClean="0">
                <a:latin typeface="Times New Roman" pitchFamily="18" charset="0"/>
                <a:cs typeface="Times New Roman" pitchFamily="18" charset="0"/>
              </a:rPr>
              <a:t>Δ</a:t>
            </a:r>
            <a:r>
              <a:rPr lang="en-GB" altLang="en-US" sz="2400" dirty="0" smtClean="0">
                <a:latin typeface="Times New Roman" pitchFamily="18" charset="0"/>
                <a:cs typeface="Times New Roman" pitchFamily="18" charset="0"/>
              </a:rPr>
              <a:t>S </a:t>
            </a:r>
            <a:r>
              <a:rPr lang="en-GB" altLang="en-US" sz="2400" dirty="0">
                <a:latin typeface="Times New Roman" pitchFamily="18" charset="0"/>
                <a:cs typeface="Times New Roman" pitchFamily="18" charset="0"/>
              </a:rPr>
              <a:t>distribution by Monte Carlo</a:t>
            </a:r>
            <a:endParaRPr lang="el-GR" altLang="en-US" sz="2400" dirty="0">
              <a:latin typeface="Times New Roman" pitchFamily="18" charset="0"/>
              <a:cs typeface="Times New Roman" pitchFamily="18" charset="0"/>
            </a:endParaRPr>
          </a:p>
          <a:p>
            <a:pPr eaLnBrk="1" hangingPunct="1"/>
            <a:endParaRPr lang="en-GB" altLang="en-US" sz="2400" dirty="0"/>
          </a:p>
          <a:p>
            <a:pPr eaLnBrk="1" hangingPunct="1"/>
            <a:r>
              <a:rPr lang="en-GB" altLang="en-US" sz="2400" dirty="0"/>
              <a:t>N.B. </a:t>
            </a:r>
          </a:p>
          <a:p>
            <a:pPr eaLnBrk="1" hangingPunct="1"/>
            <a:endParaRPr lang="en-GB" altLang="en-US" sz="2400" dirty="0"/>
          </a:p>
          <a:p>
            <a:pPr eaLnBrk="1" hangingPunct="1">
              <a:buFontTx/>
              <a:buAutoNum type="arabicParenR"/>
            </a:pPr>
            <a:r>
              <a:rPr lang="en-GB" altLang="en-US" sz="2400" dirty="0" smtClean="0">
                <a:solidFill>
                  <a:srgbClr val="008000"/>
                </a:solidFill>
              </a:rPr>
              <a:t>For mass spectrum, determining </a:t>
            </a:r>
            <a:r>
              <a:rPr lang="el-GR" altLang="en-US" sz="2400" dirty="0" smtClean="0">
                <a:solidFill>
                  <a:srgbClr val="008000"/>
                </a:solidFill>
                <a:latin typeface="Times New Roman" pitchFamily="18" charset="0"/>
                <a:cs typeface="Times New Roman" pitchFamily="18" charset="0"/>
              </a:rPr>
              <a:t>Δ</a:t>
            </a:r>
            <a:r>
              <a:rPr lang="en-GB" altLang="en-US" sz="2400" dirty="0" smtClean="0">
                <a:solidFill>
                  <a:srgbClr val="008000"/>
                </a:solidFill>
                <a:latin typeface="Times New Roman" pitchFamily="18" charset="0"/>
                <a:cs typeface="Times New Roman" pitchFamily="18" charset="0"/>
              </a:rPr>
              <a:t>S </a:t>
            </a:r>
            <a:r>
              <a:rPr lang="en-GB" altLang="en-US" sz="2400" dirty="0">
                <a:solidFill>
                  <a:srgbClr val="008000"/>
                </a:solidFill>
                <a:latin typeface="Times New Roman" pitchFamily="18" charset="0"/>
                <a:cs typeface="Times New Roman" pitchFamily="18" charset="0"/>
              </a:rPr>
              <a:t>for hypothesis H1 when data is generated according to H0 is not trivial, because there will be lots of local minima</a:t>
            </a:r>
          </a:p>
          <a:p>
            <a:pPr eaLnBrk="1" hangingPunct="1">
              <a:buFontTx/>
              <a:buAutoNum type="arabicParenR"/>
            </a:pPr>
            <a:endParaRPr lang="en-GB" altLang="en-US" sz="2400" dirty="0">
              <a:solidFill>
                <a:schemeClr val="accent2"/>
              </a:solidFill>
              <a:latin typeface="Times New Roman" pitchFamily="18" charset="0"/>
              <a:cs typeface="Times New Roman" pitchFamily="18" charset="0"/>
            </a:endParaRPr>
          </a:p>
          <a:p>
            <a:pPr eaLnBrk="1" hangingPunct="1">
              <a:buFontTx/>
              <a:buAutoNum type="arabicParenR"/>
            </a:pPr>
            <a:r>
              <a:rPr lang="en-GB" altLang="en-US" sz="2400" dirty="0">
                <a:solidFill>
                  <a:schemeClr val="accent2"/>
                </a:solidFill>
                <a:latin typeface="Times New Roman" pitchFamily="18" charset="0"/>
                <a:cs typeface="Times New Roman" pitchFamily="18" charset="0"/>
              </a:rPr>
              <a:t> If we are interested in</a:t>
            </a:r>
            <a:r>
              <a:rPr lang="en-GB" altLang="en-US" dirty="0">
                <a:solidFill>
                  <a:schemeClr val="accent2"/>
                </a:solidFill>
                <a:latin typeface="Times New Roman" pitchFamily="18" charset="0"/>
                <a:cs typeface="Times New Roman" pitchFamily="18" charset="0"/>
              </a:rPr>
              <a:t> </a:t>
            </a:r>
            <a:r>
              <a:rPr lang="en-GB" altLang="en-US" sz="2400" dirty="0">
                <a:solidFill>
                  <a:schemeClr val="accent2"/>
                </a:solidFill>
                <a:latin typeface="Times New Roman" pitchFamily="18" charset="0"/>
                <a:cs typeface="Times New Roman" pitchFamily="18" charset="0"/>
              </a:rPr>
              <a:t>5</a:t>
            </a:r>
            <a:r>
              <a:rPr lang="el-GR" altLang="en-US" sz="2400" dirty="0">
                <a:solidFill>
                  <a:schemeClr val="accent2"/>
                </a:solidFill>
                <a:latin typeface="Times New Roman" pitchFamily="18" charset="0"/>
                <a:cs typeface="Times New Roman" pitchFamily="18" charset="0"/>
              </a:rPr>
              <a:t>σ</a:t>
            </a:r>
            <a:r>
              <a:rPr lang="en-GB" altLang="en-US" sz="2400" dirty="0">
                <a:solidFill>
                  <a:schemeClr val="accent2"/>
                </a:solidFill>
                <a:latin typeface="Times New Roman" pitchFamily="18" charset="0"/>
                <a:cs typeface="Times New Roman" pitchFamily="18" charset="0"/>
              </a:rPr>
              <a:t> significance level, needs lots of MC simulations (or intelligent MC generation) </a:t>
            </a:r>
          </a:p>
          <a:p>
            <a:pPr eaLnBrk="1" hangingPunct="1">
              <a:buFontTx/>
              <a:buAutoNum type="arabicParenR"/>
            </a:pPr>
            <a:endParaRPr lang="en-GB" altLang="en-US" sz="2400" dirty="0">
              <a:solidFill>
                <a:schemeClr val="accent2"/>
              </a:solidFill>
              <a:latin typeface="Times New Roman" pitchFamily="18" charset="0"/>
              <a:cs typeface="Times New Roman" pitchFamily="18" charset="0"/>
            </a:endParaRPr>
          </a:p>
          <a:p>
            <a:pPr eaLnBrk="1" hangingPunct="1">
              <a:buFontTx/>
              <a:buAutoNum type="arabicParenR"/>
            </a:pPr>
            <a:r>
              <a:rPr lang="en-GB" altLang="en-US" sz="2400" dirty="0">
                <a:solidFill>
                  <a:schemeClr val="accent2"/>
                </a:solidFill>
                <a:latin typeface="Times New Roman" pitchFamily="18" charset="0"/>
                <a:cs typeface="Times New Roman" pitchFamily="18" charset="0"/>
              </a:rPr>
              <a:t> Asymptotic formulae may be useful </a:t>
            </a:r>
            <a:r>
              <a:rPr lang="en-GB" altLang="en-US" dirty="0">
                <a:solidFill>
                  <a:schemeClr val="accent2"/>
                </a:solidFill>
                <a:latin typeface="Times New Roman" pitchFamily="18" charset="0"/>
                <a:cs typeface="Times New Roman" pitchFamily="18" charset="0"/>
              </a:rPr>
              <a:t>(see </a:t>
            </a:r>
            <a:r>
              <a:rPr lang="en-GB" altLang="en-US" dirty="0">
                <a:latin typeface="Times New Roman" pitchFamily="18" charset="0"/>
                <a:cs typeface="Times New Roman" pitchFamily="18" charset="0"/>
              </a:rPr>
              <a:t>K. Cranmer, G. Cowan, E. Gross and O. </a:t>
            </a:r>
            <a:r>
              <a:rPr lang="en-GB" altLang="en-US" dirty="0" err="1">
                <a:latin typeface="Times New Roman" pitchFamily="18" charset="0"/>
                <a:cs typeface="Times New Roman" pitchFamily="18" charset="0"/>
              </a:rPr>
              <a:t>Vitells</a:t>
            </a:r>
            <a:r>
              <a:rPr lang="en-GB" altLang="en-US" dirty="0">
                <a:latin typeface="Times New Roman" pitchFamily="18" charset="0"/>
                <a:cs typeface="Times New Roman" pitchFamily="18" charset="0"/>
              </a:rPr>
              <a:t>, 'Asymptotic formulae for likelihood-based tests of new physics', </a:t>
            </a:r>
            <a:r>
              <a:rPr lang="en-GB" altLang="en-US" dirty="0">
                <a:latin typeface="Times New Roman" pitchFamily="18" charset="0"/>
                <a:cs typeface="Times New Roman" pitchFamily="18" charset="0"/>
                <a:hlinkClick r:id="rId2"/>
              </a:rPr>
              <a:t>http://link.springer.com/article/10.1140%2Fepjc%2Fs10052-011-1554-0</a:t>
            </a:r>
            <a:r>
              <a:rPr lang="en-GB" altLang="en-US" dirty="0">
                <a:latin typeface="Times New Roman" pitchFamily="18" charset="0"/>
                <a:cs typeface="Times New Roman" pitchFamily="18" charset="0"/>
              </a:rPr>
              <a:t> )</a:t>
            </a:r>
            <a:endParaRPr lang="el-GR" altLang="en-US" dirty="0">
              <a:solidFill>
                <a:schemeClr val="accent2"/>
              </a:solidFill>
              <a:latin typeface="Times New Roman" pitchFamily="18" charset="0"/>
              <a:cs typeface="Times New Roman" pitchFamily="18" charset="0"/>
            </a:endParaRPr>
          </a:p>
        </p:txBody>
      </p:sp>
      <p:sp>
        <p:nvSpPr>
          <p:cNvPr id="30724" name="Text Box 3"/>
          <p:cNvSpPr txBox="1">
            <a:spLocks noChangeArrowheads="1"/>
          </p:cNvSpPr>
          <p:nvPr/>
        </p:nvSpPr>
        <p:spPr bwMode="auto">
          <a:xfrm>
            <a:off x="539750" y="333375"/>
            <a:ext cx="77041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tLang="en-US" sz="2800" dirty="0">
                <a:solidFill>
                  <a:srgbClr val="FF0000"/>
                </a:solidFill>
              </a:rPr>
              <a:t>Is difference in </a:t>
            </a:r>
            <a:r>
              <a:rPr lang="en-GB" altLang="en-US" sz="2800" dirty="0">
                <a:solidFill>
                  <a:srgbClr val="FF0000"/>
                </a:solidFill>
                <a:latin typeface="Times New Roman" pitchFamily="18" charset="0"/>
                <a:cs typeface="Times New Roman" pitchFamily="18" charset="0"/>
              </a:rPr>
              <a:t>S</a:t>
            </a:r>
            <a:r>
              <a:rPr lang="en-GB" altLang="en-US" sz="2800" baseline="30000" dirty="0" smtClean="0">
                <a:solidFill>
                  <a:srgbClr val="FF0000"/>
                </a:solidFill>
              </a:rPr>
              <a:t> </a:t>
            </a:r>
            <a:r>
              <a:rPr lang="en-GB" altLang="en-US" sz="2800" dirty="0" smtClean="0">
                <a:solidFill>
                  <a:srgbClr val="FF0000"/>
                </a:solidFill>
              </a:rPr>
              <a:t> </a:t>
            </a:r>
            <a:r>
              <a:rPr lang="en-GB" altLang="en-US" sz="2800" dirty="0">
                <a:solidFill>
                  <a:srgbClr val="FF0000"/>
                </a:solidFill>
              </a:rPr>
              <a:t>distributed as </a:t>
            </a:r>
            <a:r>
              <a:rPr lang="el-GR" altLang="en-US" sz="2800" dirty="0">
                <a:solidFill>
                  <a:srgbClr val="FF0000"/>
                </a:solidFill>
                <a:latin typeface="Times New Roman" pitchFamily="18" charset="0"/>
                <a:cs typeface="Times New Roman" pitchFamily="18" charset="0"/>
              </a:rPr>
              <a:t>χ</a:t>
            </a:r>
            <a:r>
              <a:rPr lang="en-GB" altLang="en-US" sz="2800" baseline="30000" dirty="0">
                <a:solidFill>
                  <a:srgbClr val="FF0000"/>
                </a:solidFill>
              </a:rPr>
              <a:t>2</a:t>
            </a:r>
            <a:r>
              <a:rPr lang="en-GB" altLang="en-US" sz="2800" dirty="0">
                <a:solidFill>
                  <a:srgbClr val="FF0000"/>
                </a:solidFill>
              </a:rPr>
              <a:t> ?, contd.</a:t>
            </a:r>
          </a:p>
        </p:txBody>
      </p:sp>
    </p:spTree>
    <p:extLst>
      <p:ext uri="{BB962C8B-B14F-4D97-AF65-F5344CB8AC3E}">
        <p14:creationId xmlns:p14="http://schemas.microsoft.com/office/powerpoint/2010/main" val="3090234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GB" dirty="0"/>
              <a:t>Background systematics</a:t>
            </a:r>
          </a:p>
        </p:txBody>
      </p:sp>
      <p:sp>
        <p:nvSpPr>
          <p:cNvPr id="3" name="Content Placeholder 2"/>
          <p:cNvSpPr>
            <a:spLocks noGrp="1"/>
          </p:cNvSpPr>
          <p:nvPr>
            <p:ph idx="1"/>
          </p:nvPr>
        </p:nvSpPr>
        <p:spPr>
          <a:xfrm>
            <a:off x="457200" y="1600200"/>
            <a:ext cx="8229600" cy="4525963"/>
          </a:xfrm>
        </p:spPr>
        <p:txBody>
          <a:bodyPr/>
          <a:lstStyle/>
          <a:p>
            <a:pPr marL="0" indent="0">
              <a:buNone/>
            </a:pPr>
            <a:endParaRPr lang="en-GB" dirty="0">
              <a:sym typeface="Wingdings" panose="05000000000000000000" pitchFamily="2" charset="2"/>
            </a:endParaRPr>
          </a:p>
          <a:p>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54</a:t>
            </a:fld>
            <a:endParaRPr lang="en-US">
              <a:solidFill>
                <a:prstClr val="black">
                  <a:tint val="75000"/>
                </a:prstClr>
              </a:solidFill>
            </a:endParaRPr>
          </a:p>
        </p:txBody>
      </p:sp>
      <p:pic>
        <p:nvPicPr>
          <p:cNvPr id="1027" name="Picture 3" descr="C:\Users\Louis\Desktop\Fig3-MassFactSoBWeightedMass (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759030"/>
            <a:ext cx="6324600" cy="6098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585738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normAutofit fontScale="90000"/>
          </a:bodyPr>
          <a:lstStyle/>
          <a:p>
            <a:r>
              <a:rPr lang="en-GB" dirty="0" smtClean="0"/>
              <a:t>Background systematics, </a:t>
            </a:r>
            <a:r>
              <a:rPr lang="en-GB" dirty="0" err="1" smtClean="0"/>
              <a:t>contd</a:t>
            </a:r>
            <a:endParaRPr lang="en-GB" dirty="0"/>
          </a:p>
        </p:txBody>
      </p:sp>
      <p:sp>
        <p:nvSpPr>
          <p:cNvPr id="3" name="Content Placeholder 2"/>
          <p:cNvSpPr>
            <a:spLocks noGrp="1"/>
          </p:cNvSpPr>
          <p:nvPr>
            <p:ph idx="1"/>
          </p:nvPr>
        </p:nvSpPr>
        <p:spPr>
          <a:xfrm>
            <a:off x="309748" y="914400"/>
            <a:ext cx="8839200" cy="5791200"/>
          </a:xfrm>
        </p:spPr>
        <p:txBody>
          <a:bodyPr>
            <a:normAutofit fontScale="92500" lnSpcReduction="20000"/>
          </a:bodyPr>
          <a:lstStyle/>
          <a:p>
            <a:pPr marL="0" indent="0">
              <a:buNone/>
            </a:pPr>
            <a:r>
              <a:rPr lang="en-GB" sz="1900" dirty="0" err="1" smtClean="0">
                <a:sym typeface="Wingdings" panose="05000000000000000000" pitchFamily="2" charset="2"/>
              </a:rPr>
              <a:t>Signif</a:t>
            </a:r>
            <a:r>
              <a:rPr lang="en-GB" sz="1900" dirty="0" smtClean="0">
                <a:sym typeface="Wingdings" panose="05000000000000000000" pitchFamily="2" charset="2"/>
              </a:rPr>
              <a:t> from comparing </a:t>
            </a:r>
            <a:r>
              <a:rPr lang="el-GR" sz="1900" dirty="0" smtClean="0">
                <a:latin typeface="Calibri"/>
                <a:sym typeface="Wingdings" panose="05000000000000000000" pitchFamily="2" charset="2"/>
              </a:rPr>
              <a:t>χ</a:t>
            </a:r>
            <a:r>
              <a:rPr lang="en-GB" sz="1900" baseline="30000" dirty="0" smtClean="0">
                <a:latin typeface="Calibri"/>
                <a:sym typeface="Wingdings" panose="05000000000000000000" pitchFamily="2" charset="2"/>
              </a:rPr>
              <a:t>2</a:t>
            </a:r>
            <a:r>
              <a:rPr lang="en-GB" sz="1900" dirty="0" smtClean="0">
                <a:latin typeface="Calibri"/>
                <a:sym typeface="Wingdings" panose="05000000000000000000" pitchFamily="2" charset="2"/>
              </a:rPr>
              <a:t>’s for H0 (</a:t>
            </a:r>
            <a:r>
              <a:rPr lang="en-GB" sz="1900" dirty="0" err="1" smtClean="0">
                <a:latin typeface="Calibri"/>
                <a:sym typeface="Wingdings" panose="05000000000000000000" pitchFamily="2" charset="2"/>
              </a:rPr>
              <a:t>bgd</a:t>
            </a:r>
            <a:r>
              <a:rPr lang="en-GB" sz="1900" dirty="0" smtClean="0">
                <a:latin typeface="Calibri"/>
                <a:sym typeface="Wingdings" panose="05000000000000000000" pitchFamily="2" charset="2"/>
              </a:rPr>
              <a:t> only) and for H1 (</a:t>
            </a:r>
            <a:r>
              <a:rPr lang="en-GB" sz="1900" dirty="0" err="1" smtClean="0">
                <a:latin typeface="Calibri"/>
                <a:sym typeface="Wingdings" panose="05000000000000000000" pitchFamily="2" charset="2"/>
              </a:rPr>
              <a:t>bgd</a:t>
            </a:r>
            <a:r>
              <a:rPr lang="en-GB" sz="1900" dirty="0" smtClean="0">
                <a:latin typeface="Calibri"/>
                <a:sym typeface="Wingdings" panose="05000000000000000000" pitchFamily="2" charset="2"/>
              </a:rPr>
              <a:t> + signal)</a:t>
            </a:r>
          </a:p>
          <a:p>
            <a:pPr marL="0" indent="0">
              <a:buNone/>
            </a:pPr>
            <a:r>
              <a:rPr lang="en-GB" sz="1900" dirty="0" smtClean="0">
                <a:latin typeface="Calibri"/>
                <a:sym typeface="Wingdings" panose="05000000000000000000" pitchFamily="2" charset="2"/>
              </a:rPr>
              <a:t>Typically, </a:t>
            </a:r>
            <a:r>
              <a:rPr lang="en-GB" sz="1900" dirty="0" err="1" smtClean="0">
                <a:latin typeface="Calibri"/>
                <a:sym typeface="Wingdings" panose="05000000000000000000" pitchFamily="2" charset="2"/>
              </a:rPr>
              <a:t>bgd</a:t>
            </a:r>
            <a:r>
              <a:rPr lang="en-GB" sz="1900" dirty="0" smtClean="0">
                <a:latin typeface="Calibri"/>
                <a:sym typeface="Wingdings" panose="05000000000000000000" pitchFamily="2" charset="2"/>
              </a:rPr>
              <a:t> = functional form </a:t>
            </a:r>
            <a:r>
              <a:rPr lang="en-GB" sz="1900" dirty="0" err="1" smtClean="0">
                <a:latin typeface="Calibri"/>
                <a:sym typeface="Wingdings" panose="05000000000000000000" pitchFamily="2" charset="2"/>
              </a:rPr>
              <a:t>f</a:t>
            </a:r>
            <a:r>
              <a:rPr lang="en-GB" sz="1900" baseline="-25000" dirty="0" err="1" smtClean="0">
                <a:latin typeface="Calibri"/>
                <a:sym typeface="Wingdings" panose="05000000000000000000" pitchFamily="2" charset="2"/>
              </a:rPr>
              <a:t>a</a:t>
            </a:r>
            <a:r>
              <a:rPr lang="en-GB" sz="1900" dirty="0" smtClean="0">
                <a:latin typeface="Calibri"/>
                <a:sym typeface="Wingdings" panose="05000000000000000000" pitchFamily="2" charset="2"/>
              </a:rPr>
              <a:t> with free </a:t>
            </a:r>
            <a:r>
              <a:rPr lang="en-GB" sz="1900" dirty="0" err="1" smtClean="0">
                <a:latin typeface="Calibri"/>
                <a:sym typeface="Wingdings" panose="05000000000000000000" pitchFamily="2" charset="2"/>
              </a:rPr>
              <a:t>params</a:t>
            </a:r>
            <a:r>
              <a:rPr lang="en-GB" sz="1900" dirty="0" smtClean="0">
                <a:latin typeface="Calibri"/>
                <a:sym typeface="Wingdings" panose="05000000000000000000" pitchFamily="2" charset="2"/>
              </a:rPr>
              <a:t>  </a:t>
            </a:r>
          </a:p>
          <a:p>
            <a:pPr marL="0" indent="0">
              <a:buNone/>
            </a:pPr>
            <a:r>
              <a:rPr lang="en-GB" sz="1900" dirty="0">
                <a:latin typeface="Calibri"/>
                <a:sym typeface="Wingdings" panose="05000000000000000000" pitchFamily="2" charset="2"/>
              </a:rPr>
              <a:t> </a:t>
            </a:r>
            <a:r>
              <a:rPr lang="en-GB" sz="1900" dirty="0" smtClean="0">
                <a:latin typeface="Calibri"/>
                <a:sym typeface="Wingdings" panose="05000000000000000000" pitchFamily="2" charset="2"/>
              </a:rPr>
              <a:t>         e.g. 4</a:t>
            </a:r>
            <a:r>
              <a:rPr lang="en-GB" sz="1900" baseline="30000" dirty="0" smtClean="0">
                <a:latin typeface="Calibri"/>
                <a:sym typeface="Wingdings" panose="05000000000000000000" pitchFamily="2" charset="2"/>
              </a:rPr>
              <a:t>th</a:t>
            </a:r>
            <a:r>
              <a:rPr lang="en-GB" sz="1900" dirty="0" smtClean="0">
                <a:latin typeface="Calibri"/>
                <a:sym typeface="Wingdings" panose="05000000000000000000" pitchFamily="2" charset="2"/>
              </a:rPr>
              <a:t> order polynomial</a:t>
            </a:r>
          </a:p>
          <a:p>
            <a:pPr marL="0" indent="0">
              <a:buNone/>
            </a:pPr>
            <a:r>
              <a:rPr lang="en-GB" sz="1900" dirty="0" smtClean="0">
                <a:latin typeface="Calibri"/>
                <a:sym typeface="Wingdings" panose="05000000000000000000" pitchFamily="2" charset="2"/>
              </a:rPr>
              <a:t>Uncertainties in </a:t>
            </a:r>
            <a:r>
              <a:rPr lang="en-GB" sz="1900" dirty="0" err="1" smtClean="0">
                <a:latin typeface="Calibri"/>
                <a:sym typeface="Wingdings" panose="05000000000000000000" pitchFamily="2" charset="2"/>
              </a:rPr>
              <a:t>params</a:t>
            </a:r>
            <a:r>
              <a:rPr lang="en-GB" sz="1900" dirty="0" smtClean="0">
                <a:latin typeface="Calibri"/>
                <a:sym typeface="Wingdings" panose="05000000000000000000" pitchFamily="2" charset="2"/>
              </a:rPr>
              <a:t> included in </a:t>
            </a:r>
            <a:r>
              <a:rPr lang="en-GB" sz="1900" dirty="0" err="1" smtClean="0">
                <a:latin typeface="Calibri"/>
                <a:sym typeface="Wingdings" panose="05000000000000000000" pitchFamily="2" charset="2"/>
              </a:rPr>
              <a:t>signif</a:t>
            </a:r>
            <a:r>
              <a:rPr lang="en-GB" sz="1900" dirty="0" smtClean="0">
                <a:latin typeface="Calibri"/>
                <a:sym typeface="Wingdings" panose="05000000000000000000" pitchFamily="2" charset="2"/>
              </a:rPr>
              <a:t> calculation</a:t>
            </a:r>
          </a:p>
          <a:p>
            <a:pPr marL="0" indent="0">
              <a:buNone/>
            </a:pPr>
            <a:r>
              <a:rPr lang="en-GB" sz="1900" dirty="0">
                <a:latin typeface="Calibri"/>
                <a:sym typeface="Wingdings" panose="05000000000000000000" pitchFamily="2" charset="2"/>
              </a:rPr>
              <a:t> </a:t>
            </a:r>
            <a:r>
              <a:rPr lang="en-GB" sz="1900" dirty="0" smtClean="0">
                <a:latin typeface="Calibri"/>
                <a:sym typeface="Wingdings" panose="05000000000000000000" pitchFamily="2" charset="2"/>
              </a:rPr>
              <a:t>   But what if functional form is different ? e.g. f</a:t>
            </a:r>
            <a:r>
              <a:rPr lang="en-GB" sz="1900" baseline="-25000" dirty="0" smtClean="0">
                <a:latin typeface="Calibri"/>
                <a:sym typeface="Wingdings" panose="05000000000000000000" pitchFamily="2" charset="2"/>
              </a:rPr>
              <a:t>b </a:t>
            </a:r>
          </a:p>
          <a:p>
            <a:pPr marL="0" indent="0">
              <a:buNone/>
            </a:pPr>
            <a:r>
              <a:rPr lang="en-GB" sz="1900" dirty="0" smtClean="0">
                <a:latin typeface="Calibri"/>
                <a:sym typeface="Wingdings" panose="05000000000000000000" pitchFamily="2" charset="2"/>
              </a:rPr>
              <a:t>Typical approach:</a:t>
            </a:r>
          </a:p>
          <a:p>
            <a:pPr marL="0" indent="0">
              <a:buNone/>
            </a:pPr>
            <a:r>
              <a:rPr lang="en-GB" sz="1900" dirty="0">
                <a:solidFill>
                  <a:srgbClr val="00B0F0"/>
                </a:solidFill>
                <a:latin typeface="Calibri"/>
                <a:sym typeface="Wingdings" panose="05000000000000000000" pitchFamily="2" charset="2"/>
              </a:rPr>
              <a:t> </a:t>
            </a:r>
            <a:r>
              <a:rPr lang="en-GB" sz="1900" dirty="0" smtClean="0">
                <a:solidFill>
                  <a:srgbClr val="00B0F0"/>
                </a:solidFill>
                <a:latin typeface="Calibri"/>
                <a:sym typeface="Wingdings" panose="05000000000000000000" pitchFamily="2" charset="2"/>
              </a:rPr>
              <a:t>       If  f</a:t>
            </a:r>
            <a:r>
              <a:rPr lang="en-GB" sz="1900" baseline="-25000" dirty="0" smtClean="0">
                <a:solidFill>
                  <a:srgbClr val="00B0F0"/>
                </a:solidFill>
                <a:latin typeface="Calibri"/>
                <a:sym typeface="Wingdings" panose="05000000000000000000" pitchFamily="2" charset="2"/>
              </a:rPr>
              <a:t>b</a:t>
            </a:r>
            <a:r>
              <a:rPr lang="en-GB" sz="1900" dirty="0" smtClean="0">
                <a:solidFill>
                  <a:srgbClr val="00B0F0"/>
                </a:solidFill>
                <a:latin typeface="Calibri"/>
                <a:sym typeface="Wingdings" panose="05000000000000000000" pitchFamily="2" charset="2"/>
              </a:rPr>
              <a:t> best fit is bad, not relevant for systematics</a:t>
            </a:r>
          </a:p>
          <a:p>
            <a:pPr marL="0" indent="0">
              <a:buNone/>
            </a:pPr>
            <a:r>
              <a:rPr lang="en-GB" sz="1900" dirty="0" smtClean="0">
                <a:solidFill>
                  <a:srgbClr val="00B0F0"/>
                </a:solidFill>
                <a:latin typeface="Calibri"/>
                <a:sym typeface="Wingdings" panose="05000000000000000000" pitchFamily="2" charset="2"/>
              </a:rPr>
              <a:t>        </a:t>
            </a:r>
            <a:r>
              <a:rPr lang="en-GB" sz="1900" dirty="0">
                <a:solidFill>
                  <a:srgbClr val="00B0F0"/>
                </a:solidFill>
                <a:sym typeface="Wingdings" panose="05000000000000000000" pitchFamily="2" charset="2"/>
              </a:rPr>
              <a:t>If  f</a:t>
            </a:r>
            <a:r>
              <a:rPr lang="en-GB" sz="1900" baseline="-25000" dirty="0">
                <a:solidFill>
                  <a:srgbClr val="00B0F0"/>
                </a:solidFill>
                <a:sym typeface="Wingdings" panose="05000000000000000000" pitchFamily="2" charset="2"/>
              </a:rPr>
              <a:t>b</a:t>
            </a:r>
            <a:r>
              <a:rPr lang="en-GB" sz="1900" dirty="0">
                <a:solidFill>
                  <a:srgbClr val="00B0F0"/>
                </a:solidFill>
                <a:sym typeface="Wingdings" panose="05000000000000000000" pitchFamily="2" charset="2"/>
              </a:rPr>
              <a:t> best fit </a:t>
            </a:r>
            <a:r>
              <a:rPr lang="en-GB" sz="1900" dirty="0" smtClean="0">
                <a:solidFill>
                  <a:srgbClr val="00B0F0"/>
                </a:solidFill>
                <a:sym typeface="Wingdings" panose="05000000000000000000" pitchFamily="2" charset="2"/>
              </a:rPr>
              <a:t>is ~comparable to </a:t>
            </a:r>
            <a:r>
              <a:rPr lang="en-GB" sz="1900" dirty="0" err="1" smtClean="0">
                <a:solidFill>
                  <a:srgbClr val="00B0F0"/>
                </a:solidFill>
                <a:sym typeface="Wingdings" panose="05000000000000000000" pitchFamily="2" charset="2"/>
              </a:rPr>
              <a:t>f</a:t>
            </a:r>
            <a:r>
              <a:rPr lang="en-GB" sz="1900" baseline="-25000" dirty="0" err="1" smtClean="0">
                <a:solidFill>
                  <a:srgbClr val="00B0F0"/>
                </a:solidFill>
                <a:sym typeface="Wingdings" panose="05000000000000000000" pitchFamily="2" charset="2"/>
              </a:rPr>
              <a:t>a</a:t>
            </a:r>
            <a:r>
              <a:rPr lang="en-GB" sz="1900" dirty="0" smtClean="0">
                <a:solidFill>
                  <a:srgbClr val="00B0F0"/>
                </a:solidFill>
                <a:sym typeface="Wingdings" panose="05000000000000000000" pitchFamily="2" charset="2"/>
              </a:rPr>
              <a:t> fit, include contribution to systematics</a:t>
            </a:r>
          </a:p>
          <a:p>
            <a:pPr marL="0" indent="0">
              <a:buNone/>
            </a:pPr>
            <a:r>
              <a:rPr lang="en-GB" sz="1900" dirty="0">
                <a:solidFill>
                  <a:srgbClr val="00B0F0"/>
                </a:solidFill>
                <a:sym typeface="Wingdings" panose="05000000000000000000" pitchFamily="2" charset="2"/>
              </a:rPr>
              <a:t> </a:t>
            </a:r>
            <a:r>
              <a:rPr lang="en-GB" sz="1900" dirty="0" smtClean="0">
                <a:solidFill>
                  <a:srgbClr val="00B0F0"/>
                </a:solidFill>
                <a:sym typeface="Wingdings" panose="05000000000000000000" pitchFamily="2" charset="2"/>
              </a:rPr>
              <a:t>       But what is ‘~comparable’? </a:t>
            </a:r>
          </a:p>
          <a:p>
            <a:pPr marL="0" indent="0">
              <a:buNone/>
            </a:pPr>
            <a:r>
              <a:rPr lang="en-GB" sz="1900" dirty="0" smtClean="0">
                <a:sym typeface="Wingdings" panose="05000000000000000000" pitchFamily="2" charset="2"/>
              </a:rPr>
              <a:t>Other approaches:</a:t>
            </a:r>
          </a:p>
          <a:p>
            <a:pPr marL="0" indent="0">
              <a:buNone/>
            </a:pPr>
            <a:r>
              <a:rPr lang="en-GB" sz="1900" dirty="0">
                <a:sym typeface="Wingdings" panose="05000000000000000000" pitchFamily="2" charset="2"/>
              </a:rPr>
              <a:t> </a:t>
            </a:r>
            <a:r>
              <a:rPr lang="en-GB" sz="1900" dirty="0" smtClean="0">
                <a:sym typeface="Wingdings" panose="05000000000000000000" pitchFamily="2" charset="2"/>
              </a:rPr>
              <a:t>      </a:t>
            </a:r>
            <a:r>
              <a:rPr lang="en-GB" sz="1900" dirty="0" smtClean="0">
                <a:solidFill>
                  <a:srgbClr val="FF0000"/>
                </a:solidFill>
                <a:sym typeface="Wingdings" panose="05000000000000000000" pitchFamily="2" charset="2"/>
              </a:rPr>
              <a:t>Profile likelihood over different </a:t>
            </a:r>
            <a:r>
              <a:rPr lang="en-GB" sz="1900" dirty="0" err="1" smtClean="0">
                <a:solidFill>
                  <a:srgbClr val="FF0000"/>
                </a:solidFill>
                <a:sym typeface="Wingdings" panose="05000000000000000000" pitchFamily="2" charset="2"/>
              </a:rPr>
              <a:t>bgd</a:t>
            </a:r>
            <a:r>
              <a:rPr lang="en-GB" sz="1900" dirty="0" smtClean="0">
                <a:solidFill>
                  <a:srgbClr val="FF0000"/>
                </a:solidFill>
                <a:sym typeface="Wingdings" panose="05000000000000000000" pitchFamily="2" charset="2"/>
              </a:rPr>
              <a:t> parametric forms </a:t>
            </a:r>
          </a:p>
          <a:p>
            <a:pPr marL="0" indent="0">
              <a:buNone/>
            </a:pPr>
            <a:r>
              <a:rPr lang="en-GB" sz="1900" dirty="0" smtClean="0">
                <a:solidFill>
                  <a:srgbClr val="FF0000"/>
                </a:solidFill>
                <a:sym typeface="Wingdings" panose="05000000000000000000" pitchFamily="2" charset="2"/>
              </a:rPr>
              <a:t>                                  http</a:t>
            </a:r>
            <a:r>
              <a:rPr lang="en-GB" sz="1900" dirty="0">
                <a:solidFill>
                  <a:srgbClr val="FF0000"/>
                </a:solidFill>
                <a:sym typeface="Wingdings" panose="05000000000000000000" pitchFamily="2" charset="2"/>
              </a:rPr>
              <a:t>://</a:t>
            </a:r>
            <a:r>
              <a:rPr lang="en-GB" sz="1900" dirty="0" smtClean="0">
                <a:solidFill>
                  <a:srgbClr val="FF0000"/>
                </a:solidFill>
                <a:sym typeface="Wingdings" panose="05000000000000000000" pitchFamily="2" charset="2"/>
              </a:rPr>
              <a:t>arxiv.org/pdf/1408.6865v1.pdf?</a:t>
            </a:r>
          </a:p>
          <a:p>
            <a:pPr marL="0" indent="0">
              <a:buNone/>
            </a:pPr>
            <a:r>
              <a:rPr lang="en-GB" sz="1900" dirty="0">
                <a:solidFill>
                  <a:srgbClr val="669900"/>
                </a:solidFill>
                <a:sym typeface="Wingdings" panose="05000000000000000000" pitchFamily="2" charset="2"/>
              </a:rPr>
              <a:t> </a:t>
            </a:r>
            <a:r>
              <a:rPr lang="en-GB" sz="1900" dirty="0" smtClean="0">
                <a:solidFill>
                  <a:srgbClr val="669900"/>
                </a:solidFill>
                <a:sym typeface="Wingdings" panose="05000000000000000000" pitchFamily="2" charset="2"/>
              </a:rPr>
              <a:t>      Background subtraction</a:t>
            </a:r>
          </a:p>
          <a:p>
            <a:pPr marL="0" indent="0">
              <a:buNone/>
            </a:pPr>
            <a:r>
              <a:rPr lang="en-GB" sz="1900" dirty="0">
                <a:sym typeface="Wingdings" panose="05000000000000000000" pitchFamily="2" charset="2"/>
              </a:rPr>
              <a:t> </a:t>
            </a:r>
            <a:r>
              <a:rPr lang="en-GB" sz="1900" dirty="0" smtClean="0">
                <a:sym typeface="Wingdings" panose="05000000000000000000" pitchFamily="2" charset="2"/>
              </a:rPr>
              <a:t>      </a:t>
            </a:r>
            <a:r>
              <a:rPr lang="en-GB" sz="1900" dirty="0" err="1" smtClean="0">
                <a:solidFill>
                  <a:srgbClr val="C00000"/>
                </a:solidFill>
                <a:sym typeface="Wingdings" panose="05000000000000000000" pitchFamily="2" charset="2"/>
              </a:rPr>
              <a:t>sPlots</a:t>
            </a:r>
            <a:endParaRPr lang="en-GB" sz="1900" dirty="0" smtClean="0">
              <a:solidFill>
                <a:srgbClr val="C00000"/>
              </a:solidFill>
              <a:sym typeface="Wingdings" panose="05000000000000000000" pitchFamily="2" charset="2"/>
            </a:endParaRPr>
          </a:p>
          <a:p>
            <a:pPr marL="0" indent="0">
              <a:buNone/>
            </a:pPr>
            <a:r>
              <a:rPr lang="en-GB" sz="1900" dirty="0">
                <a:sym typeface="Wingdings" panose="05000000000000000000" pitchFamily="2" charset="2"/>
              </a:rPr>
              <a:t> </a:t>
            </a:r>
            <a:r>
              <a:rPr lang="en-GB" sz="1900" dirty="0" smtClean="0">
                <a:sym typeface="Wingdings" panose="05000000000000000000" pitchFamily="2" charset="2"/>
              </a:rPr>
              <a:t>      </a:t>
            </a:r>
            <a:r>
              <a:rPr lang="en-GB" sz="1900" dirty="0" smtClean="0">
                <a:solidFill>
                  <a:srgbClr val="CC00CC"/>
                </a:solidFill>
                <a:sym typeface="Wingdings" panose="05000000000000000000" pitchFamily="2" charset="2"/>
              </a:rPr>
              <a:t>Non-parametric background</a:t>
            </a:r>
          </a:p>
          <a:p>
            <a:pPr marL="0" indent="0">
              <a:buNone/>
            </a:pPr>
            <a:r>
              <a:rPr lang="en-GB" sz="1900" dirty="0">
                <a:sym typeface="Wingdings" panose="05000000000000000000" pitchFamily="2" charset="2"/>
              </a:rPr>
              <a:t> </a:t>
            </a:r>
            <a:r>
              <a:rPr lang="en-GB" sz="1900" dirty="0" smtClean="0">
                <a:sym typeface="Wingdings" panose="05000000000000000000" pitchFamily="2" charset="2"/>
              </a:rPr>
              <a:t>      </a:t>
            </a:r>
            <a:r>
              <a:rPr lang="en-GB" sz="1900" dirty="0" smtClean="0">
                <a:solidFill>
                  <a:srgbClr val="0000FF"/>
                </a:solidFill>
                <a:sym typeface="Wingdings" panose="05000000000000000000" pitchFamily="2" charset="2"/>
              </a:rPr>
              <a:t>Bayes</a:t>
            </a:r>
          </a:p>
          <a:p>
            <a:pPr marL="0" indent="0">
              <a:buNone/>
            </a:pPr>
            <a:r>
              <a:rPr lang="en-GB" sz="1900" dirty="0">
                <a:sym typeface="Wingdings" panose="05000000000000000000" pitchFamily="2" charset="2"/>
              </a:rPr>
              <a:t> </a:t>
            </a:r>
            <a:r>
              <a:rPr lang="en-GB" sz="1900" dirty="0" smtClean="0">
                <a:sym typeface="Wingdings" panose="05000000000000000000" pitchFamily="2" charset="2"/>
              </a:rPr>
              <a:t>          </a:t>
            </a:r>
            <a:r>
              <a:rPr lang="en-GB" sz="1900" dirty="0" err="1" smtClean="0">
                <a:sym typeface="Wingdings" panose="05000000000000000000" pitchFamily="2" charset="2"/>
              </a:rPr>
              <a:t>etc</a:t>
            </a:r>
            <a:endParaRPr lang="en-GB" sz="1900" dirty="0" smtClean="0">
              <a:sym typeface="Wingdings" panose="05000000000000000000" pitchFamily="2" charset="2"/>
            </a:endParaRPr>
          </a:p>
          <a:p>
            <a:pPr marL="0" indent="0">
              <a:buNone/>
            </a:pPr>
            <a:endParaRPr lang="en-GB" sz="1900" dirty="0" smtClean="0">
              <a:sym typeface="Wingdings" panose="05000000000000000000" pitchFamily="2" charset="2"/>
            </a:endParaRPr>
          </a:p>
          <a:p>
            <a:pPr marL="0" indent="0">
              <a:buNone/>
            </a:pPr>
            <a:r>
              <a:rPr lang="en-GB" sz="1900" dirty="0" smtClean="0">
                <a:sym typeface="Wingdings" panose="05000000000000000000" pitchFamily="2" charset="2"/>
              </a:rPr>
              <a:t>No common consensus yet among experiments on best approach</a:t>
            </a:r>
          </a:p>
          <a:p>
            <a:pPr marL="0" indent="0">
              <a:buNone/>
            </a:pPr>
            <a:r>
              <a:rPr lang="en-GB" sz="1900" dirty="0">
                <a:sym typeface="Wingdings" panose="05000000000000000000" pitchFamily="2" charset="2"/>
              </a:rPr>
              <a:t>{</a:t>
            </a:r>
            <a:r>
              <a:rPr lang="en-GB" sz="1900" dirty="0" smtClean="0">
                <a:sym typeface="Wingdings" panose="05000000000000000000" pitchFamily="2" charset="2"/>
              </a:rPr>
              <a:t>Spectra with multiple peaks are more difficult}</a:t>
            </a:r>
          </a:p>
          <a:p>
            <a:pPr marL="0" indent="0">
              <a:buNone/>
            </a:pPr>
            <a:endParaRPr lang="en-GB" sz="2200" dirty="0">
              <a:sym typeface="Wingdings" panose="05000000000000000000" pitchFamily="2" charset="2"/>
            </a:endParaRPr>
          </a:p>
          <a:p>
            <a:pPr marL="0" indent="0">
              <a:buNone/>
            </a:pPr>
            <a:endParaRPr lang="en-GB"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55</a:t>
            </a:fld>
            <a:endParaRPr lang="en-US">
              <a:solidFill>
                <a:prstClr val="black">
                  <a:tint val="75000"/>
                </a:prstClr>
              </a:solidFill>
            </a:endParaRPr>
          </a:p>
        </p:txBody>
      </p:sp>
    </p:spTree>
    <p:extLst>
      <p:ext uri="{BB962C8B-B14F-4D97-AF65-F5344CB8AC3E}">
        <p14:creationId xmlns:p14="http://schemas.microsoft.com/office/powerpoint/2010/main" val="149560088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spcBef>
                <a:spcPct val="20000"/>
              </a:spcBef>
            </a:pPr>
            <a:r>
              <a:rPr lang="en-GB" sz="3300" b="1" dirty="0" smtClean="0">
                <a:solidFill>
                  <a:prstClr val="black"/>
                </a:solidFill>
                <a:ea typeface="+mn-ea"/>
                <a:cs typeface="+mn-cs"/>
              </a:rPr>
              <a:t>“Handling </a:t>
            </a:r>
            <a:r>
              <a:rPr lang="en-GB" sz="3300" b="1" dirty="0">
                <a:solidFill>
                  <a:prstClr val="black"/>
                </a:solidFill>
                <a:ea typeface="+mn-ea"/>
                <a:cs typeface="+mn-cs"/>
              </a:rPr>
              <a:t>uncertainties in background shapes: the discrete profiling </a:t>
            </a:r>
            <a:r>
              <a:rPr lang="en-GB" sz="3300" b="1" dirty="0" smtClean="0">
                <a:solidFill>
                  <a:prstClr val="black"/>
                </a:solidFill>
                <a:ea typeface="+mn-ea"/>
                <a:cs typeface="+mn-cs"/>
              </a:rPr>
              <a:t>method”</a:t>
            </a:r>
            <a:endParaRPr lang="en-GB" dirty="0"/>
          </a:p>
        </p:txBody>
      </p:sp>
      <p:sp>
        <p:nvSpPr>
          <p:cNvPr id="3" name="Content Placeholder 2"/>
          <p:cNvSpPr>
            <a:spLocks noGrp="1"/>
          </p:cNvSpPr>
          <p:nvPr>
            <p:ph idx="1"/>
          </p:nvPr>
        </p:nvSpPr>
        <p:spPr>
          <a:xfrm>
            <a:off x="228600" y="1600200"/>
            <a:ext cx="8686800" cy="4525963"/>
          </a:xfrm>
        </p:spPr>
        <p:txBody>
          <a:bodyPr>
            <a:normAutofit fontScale="85000" lnSpcReduction="10000"/>
          </a:bodyPr>
          <a:lstStyle/>
          <a:p>
            <a:pPr marL="0" indent="0">
              <a:buNone/>
            </a:pPr>
            <a:r>
              <a:rPr lang="en-GB" dirty="0" err="1" smtClean="0"/>
              <a:t>Dauncey</a:t>
            </a:r>
            <a:r>
              <a:rPr lang="en-GB" dirty="0"/>
              <a:t>, Kenzie, Wardle and Davies </a:t>
            </a:r>
            <a:r>
              <a:rPr lang="en-GB" dirty="0" smtClean="0"/>
              <a:t>(Imperial College, CMS)</a:t>
            </a:r>
            <a:endParaRPr lang="en-GB" b="1" dirty="0" smtClean="0"/>
          </a:p>
          <a:p>
            <a:pPr marL="0" indent="0">
              <a:buNone/>
            </a:pPr>
            <a:r>
              <a:rPr lang="en-GB" b="1" dirty="0" smtClean="0">
                <a:hlinkClick r:id="rId2"/>
              </a:rPr>
              <a:t>arXiv:1408.6865v1</a:t>
            </a:r>
            <a:r>
              <a:rPr lang="en-GB" b="1" dirty="0"/>
              <a:t> [</a:t>
            </a:r>
            <a:r>
              <a:rPr lang="en-GB" b="1" dirty="0" err="1"/>
              <a:t>physics.data</a:t>
            </a:r>
            <a:r>
              <a:rPr lang="en-GB" b="1" dirty="0"/>
              <a:t>-an</a:t>
            </a:r>
            <a:r>
              <a:rPr lang="en-GB" b="1" dirty="0" smtClean="0"/>
              <a:t>] </a:t>
            </a:r>
            <a:endParaRPr lang="en-GB" b="1" dirty="0"/>
          </a:p>
          <a:p>
            <a:pPr marL="0" indent="0">
              <a:buNone/>
            </a:pPr>
            <a:r>
              <a:rPr lang="en-GB" b="1" dirty="0" smtClean="0"/>
              <a:t>Has been used in CMS analysis of H</a:t>
            </a:r>
            <a:r>
              <a:rPr lang="en-GB" b="1" dirty="0" smtClean="0">
                <a:sym typeface="Wingdings" panose="05000000000000000000" pitchFamily="2" charset="2"/>
              </a:rPr>
              <a:t></a:t>
            </a:r>
            <a:r>
              <a:rPr lang="el-GR" b="1" dirty="0" smtClean="0">
                <a:latin typeface="Times New Roman"/>
                <a:cs typeface="Times New Roman"/>
                <a:sym typeface="Wingdings" panose="05000000000000000000" pitchFamily="2" charset="2"/>
              </a:rPr>
              <a:t>γγ</a:t>
            </a:r>
            <a:endParaRPr lang="en-GB" b="1" dirty="0" smtClean="0">
              <a:latin typeface="Times New Roman"/>
              <a:cs typeface="Times New Roman"/>
              <a:sym typeface="Wingdings" panose="05000000000000000000" pitchFamily="2" charset="2"/>
            </a:endParaRPr>
          </a:p>
          <a:p>
            <a:pPr marL="0" indent="0">
              <a:buNone/>
            </a:pPr>
            <a:endParaRPr lang="en-GB" b="1" dirty="0"/>
          </a:p>
          <a:p>
            <a:pPr marL="0" indent="0">
              <a:buNone/>
            </a:pPr>
            <a:r>
              <a:rPr lang="en-GB" dirty="0" smtClean="0"/>
              <a:t>Problem with ‘Typical approach’: Alternative functional forms do or don’t contribute to systematics by hard cut, so systematics can change discontinuously </a:t>
            </a:r>
            <a:r>
              <a:rPr lang="en-GB" dirty="0" err="1" smtClean="0"/>
              <a:t>wrt</a:t>
            </a:r>
            <a:r>
              <a:rPr lang="en-GB" dirty="0" smtClean="0"/>
              <a:t> ∆</a:t>
            </a:r>
            <a:r>
              <a:rPr lang="el-GR" dirty="0" smtClean="0"/>
              <a:t>χ</a:t>
            </a:r>
            <a:r>
              <a:rPr lang="en-GB" baseline="30000" dirty="0" smtClean="0"/>
              <a:t>2</a:t>
            </a:r>
          </a:p>
          <a:p>
            <a:pPr marL="0" indent="0">
              <a:buNone/>
            </a:pPr>
            <a:endParaRPr lang="en-GB" baseline="30000" dirty="0"/>
          </a:p>
          <a:p>
            <a:pPr marL="0" indent="0">
              <a:buNone/>
            </a:pPr>
            <a:r>
              <a:rPr lang="en-GB" dirty="0" smtClean="0"/>
              <a:t>Method is like profile </a:t>
            </a:r>
            <a:r>
              <a:rPr lang="en-GB" dirty="0" smtClean="0">
                <a:latin typeface="Script MT Bold" panose="03040602040607080904" pitchFamily="66" charset="0"/>
              </a:rPr>
              <a:t>L</a:t>
            </a:r>
            <a:r>
              <a:rPr lang="en-GB" dirty="0" smtClean="0"/>
              <a:t> for continuous nuisance </a:t>
            </a:r>
            <a:r>
              <a:rPr lang="en-GB" dirty="0" err="1" smtClean="0"/>
              <a:t>params</a:t>
            </a:r>
            <a:endParaRPr lang="en-GB" dirty="0" smtClean="0"/>
          </a:p>
          <a:p>
            <a:pPr marL="0" indent="0">
              <a:buNone/>
            </a:pPr>
            <a:r>
              <a:rPr lang="en-GB" dirty="0" smtClean="0"/>
              <a:t>Here ‘profile’ over discrete functional forms</a:t>
            </a: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56</a:t>
            </a:fld>
            <a:endParaRPr lang="en-US">
              <a:solidFill>
                <a:prstClr val="black">
                  <a:tint val="75000"/>
                </a:prstClr>
              </a:solidFill>
            </a:endParaRPr>
          </a:p>
        </p:txBody>
      </p:sp>
    </p:spTree>
    <p:extLst>
      <p:ext uri="{BB962C8B-B14F-4D97-AF65-F5344CB8AC3E}">
        <p14:creationId xmlns:p14="http://schemas.microsoft.com/office/powerpoint/2010/main" val="24367852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Reminder of Profile </a:t>
            </a:r>
            <a:r>
              <a:rPr lang="en-GB" dirty="0" smtClean="0">
                <a:latin typeface="Script MT Bold" panose="03040602040607080904" pitchFamily="66" charset="0"/>
              </a:rPr>
              <a:t>L</a:t>
            </a:r>
            <a:endParaRPr lang="en-GB" dirty="0">
              <a:latin typeface="Script MT Bold" panose="03040602040607080904" pitchFamily="66"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57</a:t>
            </a:fld>
            <a:endParaRPr lang="en-US">
              <a:solidFill>
                <a:prstClr val="black">
                  <a:tint val="75000"/>
                </a:prstClr>
              </a:solidFill>
            </a:endParaRPr>
          </a:p>
        </p:txBody>
      </p:sp>
      <p:sp>
        <p:nvSpPr>
          <p:cNvPr id="5" name="Oval 4"/>
          <p:cNvSpPr/>
          <p:nvPr/>
        </p:nvSpPr>
        <p:spPr>
          <a:xfrm rot="2814634">
            <a:off x="1989909" y="2590800"/>
            <a:ext cx="609600" cy="914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ontent Placeholder 5"/>
          <p:cNvSpPr>
            <a:spLocks noGrp="1"/>
          </p:cNvSpPr>
          <p:nvPr>
            <p:ph idx="1"/>
          </p:nvPr>
        </p:nvSpPr>
        <p:spPr>
          <a:xfrm rot="2561457">
            <a:off x="1723209" y="2145109"/>
            <a:ext cx="1143000" cy="180578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7813" y="1879847"/>
            <a:ext cx="2253791" cy="2336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401" y="1511424"/>
            <a:ext cx="2964614" cy="3073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Connector 7"/>
          <p:cNvCxnSpPr/>
          <p:nvPr/>
        </p:nvCxnSpPr>
        <p:spPr>
          <a:xfrm>
            <a:off x="402771" y="1322614"/>
            <a:ext cx="0" cy="3581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02771" y="4904014"/>
            <a:ext cx="3864429"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91719" y="5175766"/>
            <a:ext cx="2964614" cy="1200329"/>
          </a:xfrm>
          <a:prstGeom prst="rect">
            <a:avLst/>
          </a:prstGeom>
          <a:noFill/>
        </p:spPr>
        <p:txBody>
          <a:bodyPr wrap="square" rtlCol="0">
            <a:spAutoFit/>
          </a:bodyPr>
          <a:lstStyle/>
          <a:p>
            <a:r>
              <a:rPr lang="en-GB" sz="2400" dirty="0" smtClean="0"/>
              <a:t>Contours of </a:t>
            </a:r>
            <a:r>
              <a:rPr lang="en-GB" sz="2400" dirty="0" err="1" smtClean="0"/>
              <a:t>ln</a:t>
            </a:r>
            <a:r>
              <a:rPr lang="en-GB" sz="2400" dirty="0" err="1" smtClean="0">
                <a:latin typeface="Script MT Bold" panose="03040602040607080904" pitchFamily="66" charset="0"/>
              </a:rPr>
              <a:t>L</a:t>
            </a:r>
            <a:r>
              <a:rPr lang="en-GB" sz="2400" dirty="0" smtClean="0"/>
              <a:t>(s,</a:t>
            </a:r>
            <a:r>
              <a:rPr lang="el-GR" sz="2400" dirty="0" smtClean="0">
                <a:latin typeface="Times New Roman"/>
                <a:cs typeface="Times New Roman"/>
              </a:rPr>
              <a:t>υ</a:t>
            </a:r>
            <a:r>
              <a:rPr lang="en-GB" sz="2400" dirty="0" smtClean="0">
                <a:latin typeface="Times New Roman"/>
                <a:cs typeface="Times New Roman"/>
              </a:rPr>
              <a:t>)</a:t>
            </a:r>
          </a:p>
          <a:p>
            <a:r>
              <a:rPr lang="en-GB" sz="2400" dirty="0" smtClean="0">
                <a:latin typeface="Times New Roman"/>
                <a:cs typeface="Times New Roman"/>
              </a:rPr>
              <a:t>s = physics </a:t>
            </a:r>
            <a:r>
              <a:rPr lang="en-GB" sz="2400" dirty="0" err="1" smtClean="0">
                <a:latin typeface="Times New Roman"/>
                <a:cs typeface="Times New Roman"/>
              </a:rPr>
              <a:t>param</a:t>
            </a:r>
            <a:endParaRPr lang="en-GB" sz="2400" dirty="0" smtClean="0">
              <a:latin typeface="Times New Roman"/>
              <a:cs typeface="Times New Roman"/>
            </a:endParaRPr>
          </a:p>
          <a:p>
            <a:r>
              <a:rPr lang="el-GR" sz="2400" dirty="0">
                <a:latin typeface="Times New Roman"/>
                <a:cs typeface="Times New Roman"/>
              </a:rPr>
              <a:t>υ</a:t>
            </a:r>
            <a:r>
              <a:rPr lang="en-GB" sz="2400" dirty="0" smtClean="0">
                <a:latin typeface="Times New Roman"/>
                <a:cs typeface="Times New Roman"/>
              </a:rPr>
              <a:t> = nuisance </a:t>
            </a:r>
            <a:r>
              <a:rPr lang="en-GB" sz="2400" dirty="0" err="1" smtClean="0">
                <a:latin typeface="Times New Roman"/>
                <a:cs typeface="Times New Roman"/>
              </a:rPr>
              <a:t>param</a:t>
            </a:r>
            <a:endParaRPr lang="en-GB" sz="2400" dirty="0"/>
          </a:p>
        </p:txBody>
      </p:sp>
      <p:sp>
        <p:nvSpPr>
          <p:cNvPr id="15" name="TextBox 14"/>
          <p:cNvSpPr txBox="1"/>
          <p:nvPr/>
        </p:nvSpPr>
        <p:spPr>
          <a:xfrm>
            <a:off x="507601" y="1340298"/>
            <a:ext cx="609600" cy="523220"/>
          </a:xfrm>
          <a:prstGeom prst="rect">
            <a:avLst/>
          </a:prstGeom>
          <a:noFill/>
        </p:spPr>
        <p:txBody>
          <a:bodyPr wrap="square" rtlCol="0">
            <a:spAutoFit/>
          </a:bodyPr>
          <a:lstStyle/>
          <a:p>
            <a:r>
              <a:rPr lang="el-GR" sz="2800" dirty="0" smtClean="0">
                <a:latin typeface="Times New Roman"/>
                <a:cs typeface="Times New Roman"/>
              </a:rPr>
              <a:t>υ</a:t>
            </a:r>
            <a:endParaRPr lang="en-GB" sz="2800" dirty="0"/>
          </a:p>
        </p:txBody>
      </p:sp>
      <p:sp>
        <p:nvSpPr>
          <p:cNvPr id="16" name="TextBox 15"/>
          <p:cNvSpPr txBox="1"/>
          <p:nvPr/>
        </p:nvSpPr>
        <p:spPr>
          <a:xfrm>
            <a:off x="3421604" y="4399910"/>
            <a:ext cx="762000" cy="461665"/>
          </a:xfrm>
          <a:prstGeom prst="rect">
            <a:avLst/>
          </a:prstGeom>
          <a:noFill/>
        </p:spPr>
        <p:txBody>
          <a:bodyPr wrap="square" rtlCol="0">
            <a:spAutoFit/>
          </a:bodyPr>
          <a:lstStyle/>
          <a:p>
            <a:r>
              <a:rPr lang="en-GB" sz="2400" dirty="0" smtClean="0"/>
              <a:t>s</a:t>
            </a:r>
            <a:endParaRPr lang="en-GB" sz="2400" dirty="0"/>
          </a:p>
        </p:txBody>
      </p:sp>
      <p:cxnSp>
        <p:nvCxnSpPr>
          <p:cNvPr id="18" name="Straight Arrow Connector 17"/>
          <p:cNvCxnSpPr/>
          <p:nvPr/>
        </p:nvCxnSpPr>
        <p:spPr>
          <a:xfrm>
            <a:off x="3756333" y="4630742"/>
            <a:ext cx="51086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685800" y="671956"/>
            <a:ext cx="0" cy="6683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6-Point Star 21"/>
          <p:cNvSpPr/>
          <p:nvPr/>
        </p:nvSpPr>
        <p:spPr>
          <a:xfrm>
            <a:off x="2182585" y="2939143"/>
            <a:ext cx="304800" cy="217714"/>
          </a:xfrm>
          <a:prstGeom prst="star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5" name="Straight Connector 24"/>
          <p:cNvCxnSpPr/>
          <p:nvPr/>
        </p:nvCxnSpPr>
        <p:spPr>
          <a:xfrm flipV="1">
            <a:off x="593272" y="1863518"/>
            <a:ext cx="4106092" cy="207150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4097" name="TextBox 4096"/>
          <p:cNvSpPr txBox="1"/>
          <p:nvPr/>
        </p:nvSpPr>
        <p:spPr>
          <a:xfrm>
            <a:off x="4419600" y="2362200"/>
            <a:ext cx="4419600" cy="5355312"/>
          </a:xfrm>
          <a:prstGeom prst="rect">
            <a:avLst/>
          </a:prstGeom>
          <a:noFill/>
        </p:spPr>
        <p:txBody>
          <a:bodyPr wrap="square" rtlCol="0">
            <a:spAutoFit/>
          </a:bodyPr>
          <a:lstStyle/>
          <a:p>
            <a:r>
              <a:rPr lang="en-GB" sz="2400" dirty="0" smtClean="0"/>
              <a:t>Stat  uncertainty on s from width of</a:t>
            </a:r>
            <a:r>
              <a:rPr lang="en-GB" sz="2400" dirty="0" smtClean="0">
                <a:latin typeface="Script MT Bold" panose="03040602040607080904" pitchFamily="66" charset="0"/>
              </a:rPr>
              <a:t> L </a:t>
            </a:r>
            <a:r>
              <a:rPr lang="en-GB" sz="2400" dirty="0" smtClean="0">
                <a:latin typeface="+mj-lt"/>
              </a:rPr>
              <a:t> fixed </a:t>
            </a:r>
            <a:r>
              <a:rPr lang="en-GB" sz="2400" dirty="0" smtClean="0"/>
              <a:t>at </a:t>
            </a:r>
            <a:r>
              <a:rPr lang="el-GR" sz="2400" dirty="0" smtClean="0">
                <a:latin typeface="Times New Roman"/>
                <a:cs typeface="Times New Roman"/>
              </a:rPr>
              <a:t>υ</a:t>
            </a:r>
            <a:r>
              <a:rPr lang="en-GB" sz="2400" baseline="-25000" dirty="0" smtClean="0">
                <a:latin typeface="Times New Roman"/>
                <a:cs typeface="Times New Roman"/>
              </a:rPr>
              <a:t>best</a:t>
            </a:r>
          </a:p>
          <a:p>
            <a:endParaRPr lang="en-GB" sz="2400" dirty="0">
              <a:latin typeface="Times New Roman"/>
              <a:cs typeface="Times New Roman"/>
            </a:endParaRPr>
          </a:p>
          <a:p>
            <a:r>
              <a:rPr lang="en-GB" sz="2400" dirty="0" smtClean="0">
                <a:latin typeface="Times New Roman"/>
                <a:cs typeface="Times New Roman"/>
              </a:rPr>
              <a:t>Total uncertainty on s from width of </a:t>
            </a:r>
            <a:r>
              <a:rPr lang="en-GB" sz="2400" dirty="0" smtClean="0">
                <a:latin typeface="Script MT Bold" panose="03040602040607080904" pitchFamily="66" charset="0"/>
                <a:cs typeface="Times New Roman"/>
              </a:rPr>
              <a:t>L</a:t>
            </a:r>
            <a:r>
              <a:rPr lang="en-GB" sz="2400" dirty="0" smtClean="0">
                <a:latin typeface="Times New Roman"/>
                <a:cs typeface="Times New Roman"/>
              </a:rPr>
              <a:t>(s,</a:t>
            </a:r>
            <a:r>
              <a:rPr lang="el-GR" sz="2400" dirty="0" smtClean="0">
                <a:latin typeface="Times New Roman"/>
                <a:cs typeface="Times New Roman"/>
              </a:rPr>
              <a:t>υ</a:t>
            </a:r>
            <a:r>
              <a:rPr lang="en-GB" sz="2400" baseline="-25000" dirty="0" smtClean="0">
                <a:latin typeface="Times New Roman"/>
                <a:cs typeface="Times New Roman"/>
              </a:rPr>
              <a:t>prof(s)</a:t>
            </a:r>
            <a:r>
              <a:rPr lang="en-GB" sz="2400" dirty="0" smtClean="0">
                <a:latin typeface="Times New Roman"/>
                <a:cs typeface="Times New Roman"/>
              </a:rPr>
              <a:t>) = </a:t>
            </a:r>
            <a:r>
              <a:rPr lang="en-GB" sz="2400" dirty="0" err="1" smtClean="0">
                <a:latin typeface="Script MT Bold" panose="03040602040607080904" pitchFamily="66" charset="0"/>
                <a:cs typeface="Times New Roman"/>
              </a:rPr>
              <a:t>L</a:t>
            </a:r>
            <a:r>
              <a:rPr lang="en-GB" sz="2400" baseline="-25000" dirty="0" err="1" smtClean="0">
                <a:latin typeface="Times New Roman"/>
                <a:cs typeface="Times New Roman"/>
              </a:rPr>
              <a:t>prof</a:t>
            </a:r>
            <a:endParaRPr lang="en-GB" sz="2400" baseline="-25000" dirty="0" smtClean="0">
              <a:latin typeface="Times New Roman"/>
              <a:cs typeface="Times New Roman"/>
            </a:endParaRPr>
          </a:p>
          <a:p>
            <a:r>
              <a:rPr lang="el-GR" sz="2400" dirty="0">
                <a:latin typeface="Times New Roman"/>
                <a:cs typeface="Times New Roman"/>
              </a:rPr>
              <a:t>υ</a:t>
            </a:r>
            <a:r>
              <a:rPr lang="en-GB" sz="2400" baseline="-25000" dirty="0" smtClean="0">
                <a:latin typeface="Times New Roman"/>
                <a:cs typeface="Times New Roman"/>
              </a:rPr>
              <a:t>prof(s)</a:t>
            </a:r>
            <a:r>
              <a:rPr lang="en-GB" sz="2400" dirty="0" smtClean="0">
                <a:latin typeface="Times New Roman"/>
                <a:cs typeface="Times New Roman"/>
              </a:rPr>
              <a:t> is best value of </a:t>
            </a:r>
            <a:r>
              <a:rPr lang="el-GR" sz="2400" dirty="0" smtClean="0">
                <a:latin typeface="Times New Roman"/>
                <a:cs typeface="Times New Roman"/>
              </a:rPr>
              <a:t>υ</a:t>
            </a:r>
            <a:r>
              <a:rPr lang="en-GB" sz="2400" dirty="0" smtClean="0">
                <a:latin typeface="Times New Roman"/>
                <a:cs typeface="Times New Roman"/>
              </a:rPr>
              <a:t> at that s</a:t>
            </a:r>
          </a:p>
          <a:p>
            <a:r>
              <a:rPr lang="el-GR" sz="2400" dirty="0" smtClean="0">
                <a:latin typeface="Times New Roman"/>
                <a:cs typeface="Times New Roman"/>
              </a:rPr>
              <a:t>υ</a:t>
            </a:r>
            <a:r>
              <a:rPr lang="en-GB" sz="2400" baseline="-25000" dirty="0" smtClean="0">
                <a:latin typeface="Times New Roman"/>
                <a:cs typeface="Times New Roman"/>
              </a:rPr>
              <a:t>prof(s)</a:t>
            </a:r>
            <a:r>
              <a:rPr lang="en-GB" sz="2400" dirty="0" smtClean="0">
                <a:latin typeface="Times New Roman"/>
                <a:cs typeface="Times New Roman"/>
              </a:rPr>
              <a:t> as </a:t>
            </a:r>
            <a:r>
              <a:rPr lang="en-GB" sz="2400" dirty="0" err="1" smtClean="0">
                <a:latin typeface="Times New Roman"/>
                <a:cs typeface="Times New Roman"/>
              </a:rPr>
              <a:t>fn</a:t>
            </a:r>
            <a:r>
              <a:rPr lang="en-GB" sz="2400" dirty="0" smtClean="0">
                <a:latin typeface="Times New Roman"/>
                <a:cs typeface="Times New Roman"/>
              </a:rPr>
              <a:t> of s lies on green line</a:t>
            </a:r>
          </a:p>
          <a:p>
            <a:endParaRPr lang="en-GB" sz="2400" dirty="0">
              <a:latin typeface="Times New Roman"/>
              <a:cs typeface="Times New Roman"/>
            </a:endParaRPr>
          </a:p>
          <a:p>
            <a:r>
              <a:rPr lang="en-GB" sz="2400" dirty="0" smtClean="0">
                <a:latin typeface="Times New Roman"/>
                <a:cs typeface="Times New Roman"/>
              </a:rPr>
              <a:t>Total </a:t>
            </a:r>
            <a:r>
              <a:rPr lang="en-GB" sz="2400" dirty="0" err="1" smtClean="0">
                <a:latin typeface="Times New Roman"/>
                <a:cs typeface="Times New Roman"/>
              </a:rPr>
              <a:t>uncert</a:t>
            </a:r>
            <a:r>
              <a:rPr lang="en-GB" sz="2400" dirty="0" smtClean="0">
                <a:latin typeface="Times New Roman"/>
                <a:cs typeface="Times New Roman"/>
              </a:rPr>
              <a:t> ≥ stat uncertainty</a:t>
            </a:r>
          </a:p>
          <a:p>
            <a:endParaRPr lang="en-GB" dirty="0" smtClean="0">
              <a:latin typeface="Times New Roman"/>
              <a:cs typeface="Times New Roman"/>
            </a:endParaRPr>
          </a:p>
          <a:p>
            <a:endParaRPr lang="en-GB" dirty="0" smtClean="0">
              <a:latin typeface="Times New Roman"/>
              <a:cs typeface="Times New Roman"/>
            </a:endParaRPr>
          </a:p>
          <a:p>
            <a:endParaRPr lang="en-GB" dirty="0">
              <a:latin typeface="Times New Roman"/>
              <a:cs typeface="Times New Roman"/>
            </a:endParaRPr>
          </a:p>
          <a:p>
            <a:endParaRPr lang="en-GB" dirty="0" smtClean="0">
              <a:latin typeface="Times New Roman"/>
              <a:cs typeface="Times New Roman"/>
            </a:endParaRPr>
          </a:p>
          <a:p>
            <a:endParaRPr lang="en-GB" dirty="0">
              <a:latin typeface="Times New Roman"/>
              <a:cs typeface="Times New Roman"/>
            </a:endParaRPr>
          </a:p>
          <a:p>
            <a:endParaRPr lang="en-GB" dirty="0" smtClean="0">
              <a:latin typeface="Times New Roman"/>
              <a:cs typeface="Times New Roman"/>
            </a:endParaRPr>
          </a:p>
          <a:p>
            <a:r>
              <a:rPr lang="en-GB" dirty="0" smtClean="0"/>
              <a:t>  </a:t>
            </a:r>
            <a:endParaRPr lang="en-GB" dirty="0"/>
          </a:p>
        </p:txBody>
      </p:sp>
    </p:spTree>
    <p:extLst>
      <p:ext uri="{BB962C8B-B14F-4D97-AF65-F5344CB8AC3E}">
        <p14:creationId xmlns:p14="http://schemas.microsoft.com/office/powerpoint/2010/main" val="289343514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213021" y="6183086"/>
            <a:ext cx="2133600" cy="365125"/>
          </a:xfrm>
        </p:spPr>
        <p:txBody>
          <a:bodyPr/>
          <a:lstStyle/>
          <a:p>
            <a:fld id="{B6F15528-21DE-4FAA-801E-634DDDAF4B2B}" type="slidenum">
              <a:rPr lang="en-US" smtClean="0">
                <a:solidFill>
                  <a:prstClr val="black">
                    <a:tint val="75000"/>
                  </a:prstClr>
                </a:solidFill>
              </a:rPr>
              <a:pPr/>
              <a:t>58</a:t>
            </a:fld>
            <a:endParaRPr lang="en-US">
              <a:solidFill>
                <a:prstClr val="black">
                  <a:tint val="75000"/>
                </a:prstClr>
              </a:solidFill>
            </a:endParaRPr>
          </a:p>
        </p:txBody>
      </p:sp>
      <p:sp>
        <p:nvSpPr>
          <p:cNvPr id="5" name="Content Placeholder 4"/>
          <p:cNvSpPr>
            <a:spLocks noGrp="1"/>
          </p:cNvSpPr>
          <p:nvPr>
            <p:ph idx="1"/>
          </p:nvPr>
        </p:nvSpPr>
        <p:spPr>
          <a:xfrm>
            <a:off x="2590800" y="1143000"/>
            <a:ext cx="4724400" cy="4373563"/>
          </a:xfrm>
          <a:custGeom>
            <a:avLst/>
            <a:gdLst>
              <a:gd name="connsiteX0" fmla="*/ 0 w 5257800"/>
              <a:gd name="connsiteY0" fmla="*/ 97971 h 3163948"/>
              <a:gd name="connsiteX1" fmla="*/ 228600 w 5257800"/>
              <a:gd name="connsiteY1" fmla="*/ 881743 h 3163948"/>
              <a:gd name="connsiteX2" fmla="*/ 489858 w 5257800"/>
              <a:gd name="connsiteY2" fmla="*/ 1420586 h 3163948"/>
              <a:gd name="connsiteX3" fmla="*/ 963386 w 5257800"/>
              <a:gd name="connsiteY3" fmla="*/ 2106386 h 3163948"/>
              <a:gd name="connsiteX4" fmla="*/ 963386 w 5257800"/>
              <a:gd name="connsiteY4" fmla="*/ 2106386 h 3163948"/>
              <a:gd name="connsiteX5" fmla="*/ 1845129 w 5257800"/>
              <a:gd name="connsiteY5" fmla="*/ 2841171 h 3163948"/>
              <a:gd name="connsiteX6" fmla="*/ 2694215 w 5257800"/>
              <a:gd name="connsiteY6" fmla="*/ 3151414 h 3163948"/>
              <a:gd name="connsiteX7" fmla="*/ 3657600 w 5257800"/>
              <a:gd name="connsiteY7" fmla="*/ 3020786 h 3163948"/>
              <a:gd name="connsiteX8" fmla="*/ 4327072 w 5257800"/>
              <a:gd name="connsiteY8" fmla="*/ 2286000 h 3163948"/>
              <a:gd name="connsiteX9" fmla="*/ 4474029 w 5257800"/>
              <a:gd name="connsiteY9" fmla="*/ 2057400 h 3163948"/>
              <a:gd name="connsiteX10" fmla="*/ 4963886 w 5257800"/>
              <a:gd name="connsiteY10" fmla="*/ 1126671 h 3163948"/>
              <a:gd name="connsiteX11" fmla="*/ 5208815 w 5257800"/>
              <a:gd name="connsiteY11" fmla="*/ 195943 h 3163948"/>
              <a:gd name="connsiteX12" fmla="*/ 5257800 w 5257800"/>
              <a:gd name="connsiteY12" fmla="*/ 0 h 3163948"/>
              <a:gd name="connsiteX0" fmla="*/ 0 w 5257800"/>
              <a:gd name="connsiteY0" fmla="*/ 97971 h 3163948"/>
              <a:gd name="connsiteX1" fmla="*/ 228600 w 5257800"/>
              <a:gd name="connsiteY1" fmla="*/ 881743 h 3163948"/>
              <a:gd name="connsiteX2" fmla="*/ 489858 w 5257800"/>
              <a:gd name="connsiteY2" fmla="*/ 1420586 h 3163948"/>
              <a:gd name="connsiteX3" fmla="*/ 963386 w 5257800"/>
              <a:gd name="connsiteY3" fmla="*/ 2106386 h 3163948"/>
              <a:gd name="connsiteX4" fmla="*/ 963386 w 5257800"/>
              <a:gd name="connsiteY4" fmla="*/ 2106386 h 3163948"/>
              <a:gd name="connsiteX5" fmla="*/ 1845129 w 5257800"/>
              <a:gd name="connsiteY5" fmla="*/ 2841171 h 3163948"/>
              <a:gd name="connsiteX6" fmla="*/ 2694215 w 5257800"/>
              <a:gd name="connsiteY6" fmla="*/ 3151414 h 3163948"/>
              <a:gd name="connsiteX7" fmla="*/ 3657600 w 5257800"/>
              <a:gd name="connsiteY7" fmla="*/ 3020786 h 3163948"/>
              <a:gd name="connsiteX8" fmla="*/ 4523014 w 5257800"/>
              <a:gd name="connsiteY8" fmla="*/ 2286000 h 3163948"/>
              <a:gd name="connsiteX9" fmla="*/ 4474029 w 5257800"/>
              <a:gd name="connsiteY9" fmla="*/ 2057400 h 3163948"/>
              <a:gd name="connsiteX10" fmla="*/ 4963886 w 5257800"/>
              <a:gd name="connsiteY10" fmla="*/ 1126671 h 3163948"/>
              <a:gd name="connsiteX11" fmla="*/ 5208815 w 5257800"/>
              <a:gd name="connsiteY11" fmla="*/ 195943 h 3163948"/>
              <a:gd name="connsiteX12" fmla="*/ 5257800 w 5257800"/>
              <a:gd name="connsiteY12" fmla="*/ 0 h 3163948"/>
              <a:gd name="connsiteX0" fmla="*/ 0 w 5257800"/>
              <a:gd name="connsiteY0" fmla="*/ 97971 h 3163948"/>
              <a:gd name="connsiteX1" fmla="*/ 228600 w 5257800"/>
              <a:gd name="connsiteY1" fmla="*/ 881743 h 3163948"/>
              <a:gd name="connsiteX2" fmla="*/ 489858 w 5257800"/>
              <a:gd name="connsiteY2" fmla="*/ 1420586 h 3163948"/>
              <a:gd name="connsiteX3" fmla="*/ 963386 w 5257800"/>
              <a:gd name="connsiteY3" fmla="*/ 2106386 h 3163948"/>
              <a:gd name="connsiteX4" fmla="*/ 963386 w 5257800"/>
              <a:gd name="connsiteY4" fmla="*/ 2106386 h 3163948"/>
              <a:gd name="connsiteX5" fmla="*/ 1845129 w 5257800"/>
              <a:gd name="connsiteY5" fmla="*/ 2841171 h 3163948"/>
              <a:gd name="connsiteX6" fmla="*/ 2694215 w 5257800"/>
              <a:gd name="connsiteY6" fmla="*/ 3151414 h 3163948"/>
              <a:gd name="connsiteX7" fmla="*/ 3657600 w 5257800"/>
              <a:gd name="connsiteY7" fmla="*/ 3020786 h 3163948"/>
              <a:gd name="connsiteX8" fmla="*/ 4523014 w 5257800"/>
              <a:gd name="connsiteY8" fmla="*/ 2286000 h 3163948"/>
              <a:gd name="connsiteX9" fmla="*/ 4718958 w 5257800"/>
              <a:gd name="connsiteY9" fmla="*/ 2057400 h 3163948"/>
              <a:gd name="connsiteX10" fmla="*/ 4963886 w 5257800"/>
              <a:gd name="connsiteY10" fmla="*/ 1126671 h 3163948"/>
              <a:gd name="connsiteX11" fmla="*/ 5208815 w 5257800"/>
              <a:gd name="connsiteY11" fmla="*/ 195943 h 3163948"/>
              <a:gd name="connsiteX12" fmla="*/ 5257800 w 5257800"/>
              <a:gd name="connsiteY12" fmla="*/ 0 h 3163948"/>
              <a:gd name="connsiteX0" fmla="*/ 0 w 5257800"/>
              <a:gd name="connsiteY0" fmla="*/ 97971 h 3163948"/>
              <a:gd name="connsiteX1" fmla="*/ 228600 w 5257800"/>
              <a:gd name="connsiteY1" fmla="*/ 881743 h 3163948"/>
              <a:gd name="connsiteX2" fmla="*/ 489858 w 5257800"/>
              <a:gd name="connsiteY2" fmla="*/ 1420586 h 3163948"/>
              <a:gd name="connsiteX3" fmla="*/ 963386 w 5257800"/>
              <a:gd name="connsiteY3" fmla="*/ 2106386 h 3163948"/>
              <a:gd name="connsiteX4" fmla="*/ 963386 w 5257800"/>
              <a:gd name="connsiteY4" fmla="*/ 2106386 h 3163948"/>
              <a:gd name="connsiteX5" fmla="*/ 1845129 w 5257800"/>
              <a:gd name="connsiteY5" fmla="*/ 2841171 h 3163948"/>
              <a:gd name="connsiteX6" fmla="*/ 2694215 w 5257800"/>
              <a:gd name="connsiteY6" fmla="*/ 3151414 h 3163948"/>
              <a:gd name="connsiteX7" fmla="*/ 3657600 w 5257800"/>
              <a:gd name="connsiteY7" fmla="*/ 3020786 h 3163948"/>
              <a:gd name="connsiteX8" fmla="*/ 4523014 w 5257800"/>
              <a:gd name="connsiteY8" fmla="*/ 2286000 h 3163948"/>
              <a:gd name="connsiteX9" fmla="*/ 4718958 w 5257800"/>
              <a:gd name="connsiteY9" fmla="*/ 2057400 h 3163948"/>
              <a:gd name="connsiteX10" fmla="*/ 5192486 w 5257800"/>
              <a:gd name="connsiteY10" fmla="*/ 1159328 h 3163948"/>
              <a:gd name="connsiteX11" fmla="*/ 5208815 w 5257800"/>
              <a:gd name="connsiteY11" fmla="*/ 195943 h 3163948"/>
              <a:gd name="connsiteX12" fmla="*/ 5257800 w 5257800"/>
              <a:gd name="connsiteY12" fmla="*/ 0 h 3163948"/>
              <a:gd name="connsiteX0" fmla="*/ 0 w 5291109"/>
              <a:gd name="connsiteY0" fmla="*/ 97971 h 3163948"/>
              <a:gd name="connsiteX1" fmla="*/ 228600 w 5291109"/>
              <a:gd name="connsiteY1" fmla="*/ 881743 h 3163948"/>
              <a:gd name="connsiteX2" fmla="*/ 489858 w 5291109"/>
              <a:gd name="connsiteY2" fmla="*/ 1420586 h 3163948"/>
              <a:gd name="connsiteX3" fmla="*/ 963386 w 5291109"/>
              <a:gd name="connsiteY3" fmla="*/ 2106386 h 3163948"/>
              <a:gd name="connsiteX4" fmla="*/ 963386 w 5291109"/>
              <a:gd name="connsiteY4" fmla="*/ 2106386 h 3163948"/>
              <a:gd name="connsiteX5" fmla="*/ 1845129 w 5291109"/>
              <a:gd name="connsiteY5" fmla="*/ 2841171 h 3163948"/>
              <a:gd name="connsiteX6" fmla="*/ 2694215 w 5291109"/>
              <a:gd name="connsiteY6" fmla="*/ 3151414 h 3163948"/>
              <a:gd name="connsiteX7" fmla="*/ 3657600 w 5291109"/>
              <a:gd name="connsiteY7" fmla="*/ 3020786 h 3163948"/>
              <a:gd name="connsiteX8" fmla="*/ 4523014 w 5291109"/>
              <a:gd name="connsiteY8" fmla="*/ 2286000 h 3163948"/>
              <a:gd name="connsiteX9" fmla="*/ 4718958 w 5291109"/>
              <a:gd name="connsiteY9" fmla="*/ 2057400 h 3163948"/>
              <a:gd name="connsiteX10" fmla="*/ 5192486 w 5291109"/>
              <a:gd name="connsiteY10" fmla="*/ 1159328 h 3163948"/>
              <a:gd name="connsiteX11" fmla="*/ 5208815 w 5291109"/>
              <a:gd name="connsiteY11" fmla="*/ 195943 h 3163948"/>
              <a:gd name="connsiteX12" fmla="*/ 5257800 w 5291109"/>
              <a:gd name="connsiteY12" fmla="*/ 0 h 3163948"/>
              <a:gd name="connsiteX0" fmla="*/ 0 w 5666223"/>
              <a:gd name="connsiteY0" fmla="*/ 97971 h 3163948"/>
              <a:gd name="connsiteX1" fmla="*/ 228600 w 5666223"/>
              <a:gd name="connsiteY1" fmla="*/ 881743 h 3163948"/>
              <a:gd name="connsiteX2" fmla="*/ 489858 w 5666223"/>
              <a:gd name="connsiteY2" fmla="*/ 1420586 h 3163948"/>
              <a:gd name="connsiteX3" fmla="*/ 963386 w 5666223"/>
              <a:gd name="connsiteY3" fmla="*/ 2106386 h 3163948"/>
              <a:gd name="connsiteX4" fmla="*/ 963386 w 5666223"/>
              <a:gd name="connsiteY4" fmla="*/ 2106386 h 3163948"/>
              <a:gd name="connsiteX5" fmla="*/ 1845129 w 5666223"/>
              <a:gd name="connsiteY5" fmla="*/ 2841171 h 3163948"/>
              <a:gd name="connsiteX6" fmla="*/ 2694215 w 5666223"/>
              <a:gd name="connsiteY6" fmla="*/ 3151414 h 3163948"/>
              <a:gd name="connsiteX7" fmla="*/ 3657600 w 5666223"/>
              <a:gd name="connsiteY7" fmla="*/ 3020786 h 3163948"/>
              <a:gd name="connsiteX8" fmla="*/ 4523014 w 5666223"/>
              <a:gd name="connsiteY8" fmla="*/ 2286000 h 3163948"/>
              <a:gd name="connsiteX9" fmla="*/ 4718958 w 5666223"/>
              <a:gd name="connsiteY9" fmla="*/ 2057400 h 3163948"/>
              <a:gd name="connsiteX10" fmla="*/ 5192486 w 5666223"/>
              <a:gd name="connsiteY10" fmla="*/ 1159328 h 3163948"/>
              <a:gd name="connsiteX11" fmla="*/ 5666015 w 5666223"/>
              <a:gd name="connsiteY11" fmla="*/ 179615 h 3163948"/>
              <a:gd name="connsiteX12" fmla="*/ 5257800 w 5666223"/>
              <a:gd name="connsiteY12" fmla="*/ 0 h 3163948"/>
              <a:gd name="connsiteX0" fmla="*/ 0 w 5812972"/>
              <a:gd name="connsiteY0" fmla="*/ 277585 h 3343562"/>
              <a:gd name="connsiteX1" fmla="*/ 228600 w 5812972"/>
              <a:gd name="connsiteY1" fmla="*/ 1061357 h 3343562"/>
              <a:gd name="connsiteX2" fmla="*/ 489858 w 5812972"/>
              <a:gd name="connsiteY2" fmla="*/ 1600200 h 3343562"/>
              <a:gd name="connsiteX3" fmla="*/ 963386 w 5812972"/>
              <a:gd name="connsiteY3" fmla="*/ 2286000 h 3343562"/>
              <a:gd name="connsiteX4" fmla="*/ 963386 w 5812972"/>
              <a:gd name="connsiteY4" fmla="*/ 2286000 h 3343562"/>
              <a:gd name="connsiteX5" fmla="*/ 1845129 w 5812972"/>
              <a:gd name="connsiteY5" fmla="*/ 3020785 h 3343562"/>
              <a:gd name="connsiteX6" fmla="*/ 2694215 w 5812972"/>
              <a:gd name="connsiteY6" fmla="*/ 3331028 h 3343562"/>
              <a:gd name="connsiteX7" fmla="*/ 3657600 w 5812972"/>
              <a:gd name="connsiteY7" fmla="*/ 3200400 h 3343562"/>
              <a:gd name="connsiteX8" fmla="*/ 4523014 w 5812972"/>
              <a:gd name="connsiteY8" fmla="*/ 2465614 h 3343562"/>
              <a:gd name="connsiteX9" fmla="*/ 4718958 w 5812972"/>
              <a:gd name="connsiteY9" fmla="*/ 2237014 h 3343562"/>
              <a:gd name="connsiteX10" fmla="*/ 5192486 w 5812972"/>
              <a:gd name="connsiteY10" fmla="*/ 1338942 h 3343562"/>
              <a:gd name="connsiteX11" fmla="*/ 5666015 w 5812972"/>
              <a:gd name="connsiteY11" fmla="*/ 359229 h 3343562"/>
              <a:gd name="connsiteX12" fmla="*/ 5812972 w 5812972"/>
              <a:gd name="connsiteY12" fmla="*/ 0 h 3343562"/>
              <a:gd name="connsiteX0" fmla="*/ 0 w 5812972"/>
              <a:gd name="connsiteY0" fmla="*/ 277585 h 3343562"/>
              <a:gd name="connsiteX1" fmla="*/ 228600 w 5812972"/>
              <a:gd name="connsiteY1" fmla="*/ 1061357 h 3343562"/>
              <a:gd name="connsiteX2" fmla="*/ 489858 w 5812972"/>
              <a:gd name="connsiteY2" fmla="*/ 1600200 h 3343562"/>
              <a:gd name="connsiteX3" fmla="*/ 963386 w 5812972"/>
              <a:gd name="connsiteY3" fmla="*/ 2286000 h 3343562"/>
              <a:gd name="connsiteX4" fmla="*/ 963386 w 5812972"/>
              <a:gd name="connsiteY4" fmla="*/ 2286000 h 3343562"/>
              <a:gd name="connsiteX5" fmla="*/ 1845129 w 5812972"/>
              <a:gd name="connsiteY5" fmla="*/ 3020785 h 3343562"/>
              <a:gd name="connsiteX6" fmla="*/ 2694215 w 5812972"/>
              <a:gd name="connsiteY6" fmla="*/ 3331028 h 3343562"/>
              <a:gd name="connsiteX7" fmla="*/ 3657600 w 5812972"/>
              <a:gd name="connsiteY7" fmla="*/ 3200400 h 3343562"/>
              <a:gd name="connsiteX8" fmla="*/ 4523014 w 5812972"/>
              <a:gd name="connsiteY8" fmla="*/ 2465614 h 3343562"/>
              <a:gd name="connsiteX9" fmla="*/ 4669972 w 5812972"/>
              <a:gd name="connsiteY9" fmla="*/ 2220685 h 3343562"/>
              <a:gd name="connsiteX10" fmla="*/ 5192486 w 5812972"/>
              <a:gd name="connsiteY10" fmla="*/ 1338942 h 3343562"/>
              <a:gd name="connsiteX11" fmla="*/ 5666015 w 5812972"/>
              <a:gd name="connsiteY11" fmla="*/ 359229 h 3343562"/>
              <a:gd name="connsiteX12" fmla="*/ 5812972 w 5812972"/>
              <a:gd name="connsiteY12" fmla="*/ 0 h 3343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12972" h="3343562">
                <a:moveTo>
                  <a:pt x="0" y="277585"/>
                </a:moveTo>
                <a:cubicBezTo>
                  <a:pt x="73478" y="559253"/>
                  <a:pt x="146957" y="840921"/>
                  <a:pt x="228600" y="1061357"/>
                </a:cubicBezTo>
                <a:cubicBezTo>
                  <a:pt x="310243" y="1281793"/>
                  <a:pt x="367394" y="1396093"/>
                  <a:pt x="489858" y="1600200"/>
                </a:cubicBezTo>
                <a:cubicBezTo>
                  <a:pt x="612322" y="1804307"/>
                  <a:pt x="963386" y="2286000"/>
                  <a:pt x="963386" y="2286000"/>
                </a:cubicBezTo>
                <a:lnTo>
                  <a:pt x="963386" y="2286000"/>
                </a:lnTo>
                <a:cubicBezTo>
                  <a:pt x="1110343" y="2408464"/>
                  <a:pt x="1556658" y="2846614"/>
                  <a:pt x="1845129" y="3020785"/>
                </a:cubicBezTo>
                <a:cubicBezTo>
                  <a:pt x="2133600" y="3194956"/>
                  <a:pt x="2392137" y="3301092"/>
                  <a:pt x="2694215" y="3331028"/>
                </a:cubicBezTo>
                <a:cubicBezTo>
                  <a:pt x="2996293" y="3360964"/>
                  <a:pt x="3352800" y="3344636"/>
                  <a:pt x="3657600" y="3200400"/>
                </a:cubicBezTo>
                <a:cubicBezTo>
                  <a:pt x="3962400" y="3056164"/>
                  <a:pt x="4354285" y="2628900"/>
                  <a:pt x="4523014" y="2465614"/>
                </a:cubicBezTo>
                <a:cubicBezTo>
                  <a:pt x="4691743" y="2302328"/>
                  <a:pt x="4558393" y="2408464"/>
                  <a:pt x="4669972" y="2220685"/>
                </a:cubicBezTo>
                <a:cubicBezTo>
                  <a:pt x="4781551" y="2032906"/>
                  <a:pt x="5026479" y="1649185"/>
                  <a:pt x="5192486" y="1338942"/>
                </a:cubicBezTo>
                <a:cubicBezTo>
                  <a:pt x="5358493" y="1028699"/>
                  <a:pt x="5562601" y="582386"/>
                  <a:pt x="5666015" y="359229"/>
                </a:cubicBezTo>
                <a:cubicBezTo>
                  <a:pt x="5769429" y="136072"/>
                  <a:pt x="5812972" y="4082"/>
                  <a:pt x="5812972"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cxnSp>
        <p:nvCxnSpPr>
          <p:cNvPr id="7" name="Straight Connector 6"/>
          <p:cNvCxnSpPr/>
          <p:nvPr/>
        </p:nvCxnSpPr>
        <p:spPr>
          <a:xfrm>
            <a:off x="762000" y="381000"/>
            <a:ext cx="76200" cy="5791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38200" y="6172200"/>
            <a:ext cx="76200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itle 9"/>
          <p:cNvSpPr>
            <a:spLocks noGrp="1"/>
          </p:cNvSpPr>
          <p:nvPr>
            <p:ph type="title"/>
          </p:nvPr>
        </p:nvSpPr>
        <p:spPr>
          <a:xfrm>
            <a:off x="2057400" y="575295"/>
            <a:ext cx="4191000" cy="4297362"/>
          </a:xfrm>
          <a:custGeom>
            <a:avLst/>
            <a:gdLst>
              <a:gd name="connsiteX0" fmla="*/ 0 w 5257800"/>
              <a:gd name="connsiteY0" fmla="*/ 97971 h 3163948"/>
              <a:gd name="connsiteX1" fmla="*/ 228600 w 5257800"/>
              <a:gd name="connsiteY1" fmla="*/ 881743 h 3163948"/>
              <a:gd name="connsiteX2" fmla="*/ 489858 w 5257800"/>
              <a:gd name="connsiteY2" fmla="*/ 1420586 h 3163948"/>
              <a:gd name="connsiteX3" fmla="*/ 963386 w 5257800"/>
              <a:gd name="connsiteY3" fmla="*/ 2106386 h 3163948"/>
              <a:gd name="connsiteX4" fmla="*/ 963386 w 5257800"/>
              <a:gd name="connsiteY4" fmla="*/ 2106386 h 3163948"/>
              <a:gd name="connsiteX5" fmla="*/ 1845129 w 5257800"/>
              <a:gd name="connsiteY5" fmla="*/ 2841171 h 3163948"/>
              <a:gd name="connsiteX6" fmla="*/ 2694215 w 5257800"/>
              <a:gd name="connsiteY6" fmla="*/ 3151414 h 3163948"/>
              <a:gd name="connsiteX7" fmla="*/ 3657600 w 5257800"/>
              <a:gd name="connsiteY7" fmla="*/ 3020786 h 3163948"/>
              <a:gd name="connsiteX8" fmla="*/ 4327072 w 5257800"/>
              <a:gd name="connsiteY8" fmla="*/ 2286000 h 3163948"/>
              <a:gd name="connsiteX9" fmla="*/ 4474029 w 5257800"/>
              <a:gd name="connsiteY9" fmla="*/ 2057400 h 3163948"/>
              <a:gd name="connsiteX10" fmla="*/ 4963886 w 5257800"/>
              <a:gd name="connsiteY10" fmla="*/ 1126671 h 3163948"/>
              <a:gd name="connsiteX11" fmla="*/ 5208815 w 5257800"/>
              <a:gd name="connsiteY11" fmla="*/ 195943 h 3163948"/>
              <a:gd name="connsiteX12" fmla="*/ 5257800 w 5257800"/>
              <a:gd name="connsiteY12" fmla="*/ 0 h 3163948"/>
              <a:gd name="connsiteX0" fmla="*/ 0 w 5257800"/>
              <a:gd name="connsiteY0" fmla="*/ 97971 h 3163948"/>
              <a:gd name="connsiteX1" fmla="*/ 228600 w 5257800"/>
              <a:gd name="connsiteY1" fmla="*/ 881743 h 3163948"/>
              <a:gd name="connsiteX2" fmla="*/ 489858 w 5257800"/>
              <a:gd name="connsiteY2" fmla="*/ 1420586 h 3163948"/>
              <a:gd name="connsiteX3" fmla="*/ 963386 w 5257800"/>
              <a:gd name="connsiteY3" fmla="*/ 2106386 h 3163948"/>
              <a:gd name="connsiteX4" fmla="*/ 963386 w 5257800"/>
              <a:gd name="connsiteY4" fmla="*/ 2106386 h 3163948"/>
              <a:gd name="connsiteX5" fmla="*/ 1845129 w 5257800"/>
              <a:gd name="connsiteY5" fmla="*/ 2841171 h 3163948"/>
              <a:gd name="connsiteX6" fmla="*/ 2694215 w 5257800"/>
              <a:gd name="connsiteY6" fmla="*/ 3151414 h 3163948"/>
              <a:gd name="connsiteX7" fmla="*/ 3657600 w 5257800"/>
              <a:gd name="connsiteY7" fmla="*/ 3020786 h 3163948"/>
              <a:gd name="connsiteX8" fmla="*/ 4523014 w 5257800"/>
              <a:gd name="connsiteY8" fmla="*/ 2286000 h 3163948"/>
              <a:gd name="connsiteX9" fmla="*/ 4474029 w 5257800"/>
              <a:gd name="connsiteY9" fmla="*/ 2057400 h 3163948"/>
              <a:gd name="connsiteX10" fmla="*/ 4963886 w 5257800"/>
              <a:gd name="connsiteY10" fmla="*/ 1126671 h 3163948"/>
              <a:gd name="connsiteX11" fmla="*/ 5208815 w 5257800"/>
              <a:gd name="connsiteY11" fmla="*/ 195943 h 3163948"/>
              <a:gd name="connsiteX12" fmla="*/ 5257800 w 5257800"/>
              <a:gd name="connsiteY12" fmla="*/ 0 h 3163948"/>
              <a:gd name="connsiteX0" fmla="*/ 0 w 5257800"/>
              <a:gd name="connsiteY0" fmla="*/ 97971 h 3163948"/>
              <a:gd name="connsiteX1" fmla="*/ 228600 w 5257800"/>
              <a:gd name="connsiteY1" fmla="*/ 881743 h 3163948"/>
              <a:gd name="connsiteX2" fmla="*/ 489858 w 5257800"/>
              <a:gd name="connsiteY2" fmla="*/ 1420586 h 3163948"/>
              <a:gd name="connsiteX3" fmla="*/ 963386 w 5257800"/>
              <a:gd name="connsiteY3" fmla="*/ 2106386 h 3163948"/>
              <a:gd name="connsiteX4" fmla="*/ 963386 w 5257800"/>
              <a:gd name="connsiteY4" fmla="*/ 2106386 h 3163948"/>
              <a:gd name="connsiteX5" fmla="*/ 1845129 w 5257800"/>
              <a:gd name="connsiteY5" fmla="*/ 2841171 h 3163948"/>
              <a:gd name="connsiteX6" fmla="*/ 2694215 w 5257800"/>
              <a:gd name="connsiteY6" fmla="*/ 3151414 h 3163948"/>
              <a:gd name="connsiteX7" fmla="*/ 3657600 w 5257800"/>
              <a:gd name="connsiteY7" fmla="*/ 3020786 h 3163948"/>
              <a:gd name="connsiteX8" fmla="*/ 4523014 w 5257800"/>
              <a:gd name="connsiteY8" fmla="*/ 2286000 h 3163948"/>
              <a:gd name="connsiteX9" fmla="*/ 4718958 w 5257800"/>
              <a:gd name="connsiteY9" fmla="*/ 2057400 h 3163948"/>
              <a:gd name="connsiteX10" fmla="*/ 4963886 w 5257800"/>
              <a:gd name="connsiteY10" fmla="*/ 1126671 h 3163948"/>
              <a:gd name="connsiteX11" fmla="*/ 5208815 w 5257800"/>
              <a:gd name="connsiteY11" fmla="*/ 195943 h 3163948"/>
              <a:gd name="connsiteX12" fmla="*/ 5257800 w 5257800"/>
              <a:gd name="connsiteY12" fmla="*/ 0 h 3163948"/>
              <a:gd name="connsiteX0" fmla="*/ 0 w 5257800"/>
              <a:gd name="connsiteY0" fmla="*/ 97971 h 3163948"/>
              <a:gd name="connsiteX1" fmla="*/ 228600 w 5257800"/>
              <a:gd name="connsiteY1" fmla="*/ 881743 h 3163948"/>
              <a:gd name="connsiteX2" fmla="*/ 489858 w 5257800"/>
              <a:gd name="connsiteY2" fmla="*/ 1420586 h 3163948"/>
              <a:gd name="connsiteX3" fmla="*/ 963386 w 5257800"/>
              <a:gd name="connsiteY3" fmla="*/ 2106386 h 3163948"/>
              <a:gd name="connsiteX4" fmla="*/ 963386 w 5257800"/>
              <a:gd name="connsiteY4" fmla="*/ 2106386 h 3163948"/>
              <a:gd name="connsiteX5" fmla="*/ 1845129 w 5257800"/>
              <a:gd name="connsiteY5" fmla="*/ 2841171 h 3163948"/>
              <a:gd name="connsiteX6" fmla="*/ 2694215 w 5257800"/>
              <a:gd name="connsiteY6" fmla="*/ 3151414 h 3163948"/>
              <a:gd name="connsiteX7" fmla="*/ 3657600 w 5257800"/>
              <a:gd name="connsiteY7" fmla="*/ 3020786 h 3163948"/>
              <a:gd name="connsiteX8" fmla="*/ 4523014 w 5257800"/>
              <a:gd name="connsiteY8" fmla="*/ 2286000 h 3163948"/>
              <a:gd name="connsiteX9" fmla="*/ 4718958 w 5257800"/>
              <a:gd name="connsiteY9" fmla="*/ 2057400 h 3163948"/>
              <a:gd name="connsiteX10" fmla="*/ 5192486 w 5257800"/>
              <a:gd name="connsiteY10" fmla="*/ 1159328 h 3163948"/>
              <a:gd name="connsiteX11" fmla="*/ 5208815 w 5257800"/>
              <a:gd name="connsiteY11" fmla="*/ 195943 h 3163948"/>
              <a:gd name="connsiteX12" fmla="*/ 5257800 w 5257800"/>
              <a:gd name="connsiteY12" fmla="*/ 0 h 3163948"/>
              <a:gd name="connsiteX0" fmla="*/ 0 w 5291109"/>
              <a:gd name="connsiteY0" fmla="*/ 97971 h 3163948"/>
              <a:gd name="connsiteX1" fmla="*/ 228600 w 5291109"/>
              <a:gd name="connsiteY1" fmla="*/ 881743 h 3163948"/>
              <a:gd name="connsiteX2" fmla="*/ 489858 w 5291109"/>
              <a:gd name="connsiteY2" fmla="*/ 1420586 h 3163948"/>
              <a:gd name="connsiteX3" fmla="*/ 963386 w 5291109"/>
              <a:gd name="connsiteY3" fmla="*/ 2106386 h 3163948"/>
              <a:gd name="connsiteX4" fmla="*/ 963386 w 5291109"/>
              <a:gd name="connsiteY4" fmla="*/ 2106386 h 3163948"/>
              <a:gd name="connsiteX5" fmla="*/ 1845129 w 5291109"/>
              <a:gd name="connsiteY5" fmla="*/ 2841171 h 3163948"/>
              <a:gd name="connsiteX6" fmla="*/ 2694215 w 5291109"/>
              <a:gd name="connsiteY6" fmla="*/ 3151414 h 3163948"/>
              <a:gd name="connsiteX7" fmla="*/ 3657600 w 5291109"/>
              <a:gd name="connsiteY7" fmla="*/ 3020786 h 3163948"/>
              <a:gd name="connsiteX8" fmla="*/ 4523014 w 5291109"/>
              <a:gd name="connsiteY8" fmla="*/ 2286000 h 3163948"/>
              <a:gd name="connsiteX9" fmla="*/ 4718958 w 5291109"/>
              <a:gd name="connsiteY9" fmla="*/ 2057400 h 3163948"/>
              <a:gd name="connsiteX10" fmla="*/ 5192486 w 5291109"/>
              <a:gd name="connsiteY10" fmla="*/ 1159328 h 3163948"/>
              <a:gd name="connsiteX11" fmla="*/ 5208815 w 5291109"/>
              <a:gd name="connsiteY11" fmla="*/ 195943 h 3163948"/>
              <a:gd name="connsiteX12" fmla="*/ 5257800 w 5291109"/>
              <a:gd name="connsiteY12" fmla="*/ 0 h 3163948"/>
              <a:gd name="connsiteX0" fmla="*/ 0 w 5666223"/>
              <a:gd name="connsiteY0" fmla="*/ 97971 h 3163948"/>
              <a:gd name="connsiteX1" fmla="*/ 228600 w 5666223"/>
              <a:gd name="connsiteY1" fmla="*/ 881743 h 3163948"/>
              <a:gd name="connsiteX2" fmla="*/ 489858 w 5666223"/>
              <a:gd name="connsiteY2" fmla="*/ 1420586 h 3163948"/>
              <a:gd name="connsiteX3" fmla="*/ 963386 w 5666223"/>
              <a:gd name="connsiteY3" fmla="*/ 2106386 h 3163948"/>
              <a:gd name="connsiteX4" fmla="*/ 963386 w 5666223"/>
              <a:gd name="connsiteY4" fmla="*/ 2106386 h 3163948"/>
              <a:gd name="connsiteX5" fmla="*/ 1845129 w 5666223"/>
              <a:gd name="connsiteY5" fmla="*/ 2841171 h 3163948"/>
              <a:gd name="connsiteX6" fmla="*/ 2694215 w 5666223"/>
              <a:gd name="connsiteY6" fmla="*/ 3151414 h 3163948"/>
              <a:gd name="connsiteX7" fmla="*/ 3657600 w 5666223"/>
              <a:gd name="connsiteY7" fmla="*/ 3020786 h 3163948"/>
              <a:gd name="connsiteX8" fmla="*/ 4523014 w 5666223"/>
              <a:gd name="connsiteY8" fmla="*/ 2286000 h 3163948"/>
              <a:gd name="connsiteX9" fmla="*/ 4718958 w 5666223"/>
              <a:gd name="connsiteY9" fmla="*/ 2057400 h 3163948"/>
              <a:gd name="connsiteX10" fmla="*/ 5192486 w 5666223"/>
              <a:gd name="connsiteY10" fmla="*/ 1159328 h 3163948"/>
              <a:gd name="connsiteX11" fmla="*/ 5666015 w 5666223"/>
              <a:gd name="connsiteY11" fmla="*/ 179615 h 3163948"/>
              <a:gd name="connsiteX12" fmla="*/ 5257800 w 5666223"/>
              <a:gd name="connsiteY12" fmla="*/ 0 h 3163948"/>
              <a:gd name="connsiteX0" fmla="*/ 0 w 5812972"/>
              <a:gd name="connsiteY0" fmla="*/ 277585 h 3343562"/>
              <a:gd name="connsiteX1" fmla="*/ 228600 w 5812972"/>
              <a:gd name="connsiteY1" fmla="*/ 1061357 h 3343562"/>
              <a:gd name="connsiteX2" fmla="*/ 489858 w 5812972"/>
              <a:gd name="connsiteY2" fmla="*/ 1600200 h 3343562"/>
              <a:gd name="connsiteX3" fmla="*/ 963386 w 5812972"/>
              <a:gd name="connsiteY3" fmla="*/ 2286000 h 3343562"/>
              <a:gd name="connsiteX4" fmla="*/ 963386 w 5812972"/>
              <a:gd name="connsiteY4" fmla="*/ 2286000 h 3343562"/>
              <a:gd name="connsiteX5" fmla="*/ 1845129 w 5812972"/>
              <a:gd name="connsiteY5" fmla="*/ 3020785 h 3343562"/>
              <a:gd name="connsiteX6" fmla="*/ 2694215 w 5812972"/>
              <a:gd name="connsiteY6" fmla="*/ 3331028 h 3343562"/>
              <a:gd name="connsiteX7" fmla="*/ 3657600 w 5812972"/>
              <a:gd name="connsiteY7" fmla="*/ 3200400 h 3343562"/>
              <a:gd name="connsiteX8" fmla="*/ 4523014 w 5812972"/>
              <a:gd name="connsiteY8" fmla="*/ 2465614 h 3343562"/>
              <a:gd name="connsiteX9" fmla="*/ 4718958 w 5812972"/>
              <a:gd name="connsiteY9" fmla="*/ 2237014 h 3343562"/>
              <a:gd name="connsiteX10" fmla="*/ 5192486 w 5812972"/>
              <a:gd name="connsiteY10" fmla="*/ 1338942 h 3343562"/>
              <a:gd name="connsiteX11" fmla="*/ 5666015 w 5812972"/>
              <a:gd name="connsiteY11" fmla="*/ 359229 h 3343562"/>
              <a:gd name="connsiteX12" fmla="*/ 5812972 w 5812972"/>
              <a:gd name="connsiteY12" fmla="*/ 0 h 3343562"/>
              <a:gd name="connsiteX0" fmla="*/ 0 w 5812972"/>
              <a:gd name="connsiteY0" fmla="*/ 277585 h 3343562"/>
              <a:gd name="connsiteX1" fmla="*/ 228600 w 5812972"/>
              <a:gd name="connsiteY1" fmla="*/ 1061357 h 3343562"/>
              <a:gd name="connsiteX2" fmla="*/ 489858 w 5812972"/>
              <a:gd name="connsiteY2" fmla="*/ 1600200 h 3343562"/>
              <a:gd name="connsiteX3" fmla="*/ 963386 w 5812972"/>
              <a:gd name="connsiteY3" fmla="*/ 2286000 h 3343562"/>
              <a:gd name="connsiteX4" fmla="*/ 963386 w 5812972"/>
              <a:gd name="connsiteY4" fmla="*/ 2286000 h 3343562"/>
              <a:gd name="connsiteX5" fmla="*/ 1845129 w 5812972"/>
              <a:gd name="connsiteY5" fmla="*/ 3020785 h 3343562"/>
              <a:gd name="connsiteX6" fmla="*/ 2694215 w 5812972"/>
              <a:gd name="connsiteY6" fmla="*/ 3331028 h 3343562"/>
              <a:gd name="connsiteX7" fmla="*/ 3657600 w 5812972"/>
              <a:gd name="connsiteY7" fmla="*/ 3200400 h 3343562"/>
              <a:gd name="connsiteX8" fmla="*/ 4523014 w 5812972"/>
              <a:gd name="connsiteY8" fmla="*/ 2465614 h 3343562"/>
              <a:gd name="connsiteX9" fmla="*/ 4669972 w 5812972"/>
              <a:gd name="connsiteY9" fmla="*/ 2220685 h 3343562"/>
              <a:gd name="connsiteX10" fmla="*/ 5192486 w 5812972"/>
              <a:gd name="connsiteY10" fmla="*/ 1338942 h 3343562"/>
              <a:gd name="connsiteX11" fmla="*/ 5666015 w 5812972"/>
              <a:gd name="connsiteY11" fmla="*/ 359229 h 3343562"/>
              <a:gd name="connsiteX12" fmla="*/ 5812972 w 5812972"/>
              <a:gd name="connsiteY12" fmla="*/ 0 h 3343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12972" h="3343562">
                <a:moveTo>
                  <a:pt x="0" y="277585"/>
                </a:moveTo>
                <a:cubicBezTo>
                  <a:pt x="73478" y="559253"/>
                  <a:pt x="146957" y="840921"/>
                  <a:pt x="228600" y="1061357"/>
                </a:cubicBezTo>
                <a:cubicBezTo>
                  <a:pt x="310243" y="1281793"/>
                  <a:pt x="367394" y="1396093"/>
                  <a:pt x="489858" y="1600200"/>
                </a:cubicBezTo>
                <a:cubicBezTo>
                  <a:pt x="612322" y="1804307"/>
                  <a:pt x="963386" y="2286000"/>
                  <a:pt x="963386" y="2286000"/>
                </a:cubicBezTo>
                <a:lnTo>
                  <a:pt x="963386" y="2286000"/>
                </a:lnTo>
                <a:cubicBezTo>
                  <a:pt x="1110343" y="2408464"/>
                  <a:pt x="1556658" y="2846614"/>
                  <a:pt x="1845129" y="3020785"/>
                </a:cubicBezTo>
                <a:cubicBezTo>
                  <a:pt x="2133600" y="3194956"/>
                  <a:pt x="2392137" y="3301092"/>
                  <a:pt x="2694215" y="3331028"/>
                </a:cubicBezTo>
                <a:cubicBezTo>
                  <a:pt x="2996293" y="3360964"/>
                  <a:pt x="3352800" y="3344636"/>
                  <a:pt x="3657600" y="3200400"/>
                </a:cubicBezTo>
                <a:cubicBezTo>
                  <a:pt x="3962400" y="3056164"/>
                  <a:pt x="4354285" y="2628900"/>
                  <a:pt x="4523014" y="2465614"/>
                </a:cubicBezTo>
                <a:cubicBezTo>
                  <a:pt x="4691743" y="2302328"/>
                  <a:pt x="4558393" y="2408464"/>
                  <a:pt x="4669972" y="2220685"/>
                </a:cubicBezTo>
                <a:cubicBezTo>
                  <a:pt x="4781551" y="2032906"/>
                  <a:pt x="5026479" y="1649185"/>
                  <a:pt x="5192486" y="1338942"/>
                </a:cubicBezTo>
                <a:cubicBezTo>
                  <a:pt x="5358493" y="1028699"/>
                  <a:pt x="5562601" y="582386"/>
                  <a:pt x="5666015" y="359229"/>
                </a:cubicBezTo>
                <a:cubicBezTo>
                  <a:pt x="5769429" y="136072"/>
                  <a:pt x="5812972" y="4082"/>
                  <a:pt x="581297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11" name="Freeform 10"/>
          <p:cNvSpPr/>
          <p:nvPr/>
        </p:nvSpPr>
        <p:spPr>
          <a:xfrm>
            <a:off x="4762501" y="580738"/>
            <a:ext cx="3695699" cy="3343562"/>
          </a:xfrm>
          <a:custGeom>
            <a:avLst/>
            <a:gdLst>
              <a:gd name="connsiteX0" fmla="*/ 0 w 5257800"/>
              <a:gd name="connsiteY0" fmla="*/ 97971 h 3163948"/>
              <a:gd name="connsiteX1" fmla="*/ 228600 w 5257800"/>
              <a:gd name="connsiteY1" fmla="*/ 881743 h 3163948"/>
              <a:gd name="connsiteX2" fmla="*/ 489858 w 5257800"/>
              <a:gd name="connsiteY2" fmla="*/ 1420586 h 3163948"/>
              <a:gd name="connsiteX3" fmla="*/ 963386 w 5257800"/>
              <a:gd name="connsiteY3" fmla="*/ 2106386 h 3163948"/>
              <a:gd name="connsiteX4" fmla="*/ 963386 w 5257800"/>
              <a:gd name="connsiteY4" fmla="*/ 2106386 h 3163948"/>
              <a:gd name="connsiteX5" fmla="*/ 1845129 w 5257800"/>
              <a:gd name="connsiteY5" fmla="*/ 2841171 h 3163948"/>
              <a:gd name="connsiteX6" fmla="*/ 2694215 w 5257800"/>
              <a:gd name="connsiteY6" fmla="*/ 3151414 h 3163948"/>
              <a:gd name="connsiteX7" fmla="*/ 3657600 w 5257800"/>
              <a:gd name="connsiteY7" fmla="*/ 3020786 h 3163948"/>
              <a:gd name="connsiteX8" fmla="*/ 4327072 w 5257800"/>
              <a:gd name="connsiteY8" fmla="*/ 2286000 h 3163948"/>
              <a:gd name="connsiteX9" fmla="*/ 4474029 w 5257800"/>
              <a:gd name="connsiteY9" fmla="*/ 2057400 h 3163948"/>
              <a:gd name="connsiteX10" fmla="*/ 4963886 w 5257800"/>
              <a:gd name="connsiteY10" fmla="*/ 1126671 h 3163948"/>
              <a:gd name="connsiteX11" fmla="*/ 5208815 w 5257800"/>
              <a:gd name="connsiteY11" fmla="*/ 195943 h 3163948"/>
              <a:gd name="connsiteX12" fmla="*/ 5257800 w 5257800"/>
              <a:gd name="connsiteY12" fmla="*/ 0 h 3163948"/>
              <a:gd name="connsiteX0" fmla="*/ 0 w 5257800"/>
              <a:gd name="connsiteY0" fmla="*/ 97971 h 3163948"/>
              <a:gd name="connsiteX1" fmla="*/ 228600 w 5257800"/>
              <a:gd name="connsiteY1" fmla="*/ 881743 h 3163948"/>
              <a:gd name="connsiteX2" fmla="*/ 489858 w 5257800"/>
              <a:gd name="connsiteY2" fmla="*/ 1420586 h 3163948"/>
              <a:gd name="connsiteX3" fmla="*/ 963386 w 5257800"/>
              <a:gd name="connsiteY3" fmla="*/ 2106386 h 3163948"/>
              <a:gd name="connsiteX4" fmla="*/ 963386 w 5257800"/>
              <a:gd name="connsiteY4" fmla="*/ 2106386 h 3163948"/>
              <a:gd name="connsiteX5" fmla="*/ 1845129 w 5257800"/>
              <a:gd name="connsiteY5" fmla="*/ 2841171 h 3163948"/>
              <a:gd name="connsiteX6" fmla="*/ 2694215 w 5257800"/>
              <a:gd name="connsiteY6" fmla="*/ 3151414 h 3163948"/>
              <a:gd name="connsiteX7" fmla="*/ 3657600 w 5257800"/>
              <a:gd name="connsiteY7" fmla="*/ 3020786 h 3163948"/>
              <a:gd name="connsiteX8" fmla="*/ 4523014 w 5257800"/>
              <a:gd name="connsiteY8" fmla="*/ 2286000 h 3163948"/>
              <a:gd name="connsiteX9" fmla="*/ 4474029 w 5257800"/>
              <a:gd name="connsiteY9" fmla="*/ 2057400 h 3163948"/>
              <a:gd name="connsiteX10" fmla="*/ 4963886 w 5257800"/>
              <a:gd name="connsiteY10" fmla="*/ 1126671 h 3163948"/>
              <a:gd name="connsiteX11" fmla="*/ 5208815 w 5257800"/>
              <a:gd name="connsiteY11" fmla="*/ 195943 h 3163948"/>
              <a:gd name="connsiteX12" fmla="*/ 5257800 w 5257800"/>
              <a:gd name="connsiteY12" fmla="*/ 0 h 3163948"/>
              <a:gd name="connsiteX0" fmla="*/ 0 w 5257800"/>
              <a:gd name="connsiteY0" fmla="*/ 97971 h 3163948"/>
              <a:gd name="connsiteX1" fmla="*/ 228600 w 5257800"/>
              <a:gd name="connsiteY1" fmla="*/ 881743 h 3163948"/>
              <a:gd name="connsiteX2" fmla="*/ 489858 w 5257800"/>
              <a:gd name="connsiteY2" fmla="*/ 1420586 h 3163948"/>
              <a:gd name="connsiteX3" fmla="*/ 963386 w 5257800"/>
              <a:gd name="connsiteY3" fmla="*/ 2106386 h 3163948"/>
              <a:gd name="connsiteX4" fmla="*/ 963386 w 5257800"/>
              <a:gd name="connsiteY4" fmla="*/ 2106386 h 3163948"/>
              <a:gd name="connsiteX5" fmla="*/ 1845129 w 5257800"/>
              <a:gd name="connsiteY5" fmla="*/ 2841171 h 3163948"/>
              <a:gd name="connsiteX6" fmla="*/ 2694215 w 5257800"/>
              <a:gd name="connsiteY6" fmla="*/ 3151414 h 3163948"/>
              <a:gd name="connsiteX7" fmla="*/ 3657600 w 5257800"/>
              <a:gd name="connsiteY7" fmla="*/ 3020786 h 3163948"/>
              <a:gd name="connsiteX8" fmla="*/ 4523014 w 5257800"/>
              <a:gd name="connsiteY8" fmla="*/ 2286000 h 3163948"/>
              <a:gd name="connsiteX9" fmla="*/ 4718958 w 5257800"/>
              <a:gd name="connsiteY9" fmla="*/ 2057400 h 3163948"/>
              <a:gd name="connsiteX10" fmla="*/ 4963886 w 5257800"/>
              <a:gd name="connsiteY10" fmla="*/ 1126671 h 3163948"/>
              <a:gd name="connsiteX11" fmla="*/ 5208815 w 5257800"/>
              <a:gd name="connsiteY11" fmla="*/ 195943 h 3163948"/>
              <a:gd name="connsiteX12" fmla="*/ 5257800 w 5257800"/>
              <a:gd name="connsiteY12" fmla="*/ 0 h 3163948"/>
              <a:gd name="connsiteX0" fmla="*/ 0 w 5257800"/>
              <a:gd name="connsiteY0" fmla="*/ 97971 h 3163948"/>
              <a:gd name="connsiteX1" fmla="*/ 228600 w 5257800"/>
              <a:gd name="connsiteY1" fmla="*/ 881743 h 3163948"/>
              <a:gd name="connsiteX2" fmla="*/ 489858 w 5257800"/>
              <a:gd name="connsiteY2" fmla="*/ 1420586 h 3163948"/>
              <a:gd name="connsiteX3" fmla="*/ 963386 w 5257800"/>
              <a:gd name="connsiteY3" fmla="*/ 2106386 h 3163948"/>
              <a:gd name="connsiteX4" fmla="*/ 963386 w 5257800"/>
              <a:gd name="connsiteY4" fmla="*/ 2106386 h 3163948"/>
              <a:gd name="connsiteX5" fmla="*/ 1845129 w 5257800"/>
              <a:gd name="connsiteY5" fmla="*/ 2841171 h 3163948"/>
              <a:gd name="connsiteX6" fmla="*/ 2694215 w 5257800"/>
              <a:gd name="connsiteY6" fmla="*/ 3151414 h 3163948"/>
              <a:gd name="connsiteX7" fmla="*/ 3657600 w 5257800"/>
              <a:gd name="connsiteY7" fmla="*/ 3020786 h 3163948"/>
              <a:gd name="connsiteX8" fmla="*/ 4523014 w 5257800"/>
              <a:gd name="connsiteY8" fmla="*/ 2286000 h 3163948"/>
              <a:gd name="connsiteX9" fmla="*/ 4718958 w 5257800"/>
              <a:gd name="connsiteY9" fmla="*/ 2057400 h 3163948"/>
              <a:gd name="connsiteX10" fmla="*/ 5192486 w 5257800"/>
              <a:gd name="connsiteY10" fmla="*/ 1159328 h 3163948"/>
              <a:gd name="connsiteX11" fmla="*/ 5208815 w 5257800"/>
              <a:gd name="connsiteY11" fmla="*/ 195943 h 3163948"/>
              <a:gd name="connsiteX12" fmla="*/ 5257800 w 5257800"/>
              <a:gd name="connsiteY12" fmla="*/ 0 h 3163948"/>
              <a:gd name="connsiteX0" fmla="*/ 0 w 5291109"/>
              <a:gd name="connsiteY0" fmla="*/ 97971 h 3163948"/>
              <a:gd name="connsiteX1" fmla="*/ 228600 w 5291109"/>
              <a:gd name="connsiteY1" fmla="*/ 881743 h 3163948"/>
              <a:gd name="connsiteX2" fmla="*/ 489858 w 5291109"/>
              <a:gd name="connsiteY2" fmla="*/ 1420586 h 3163948"/>
              <a:gd name="connsiteX3" fmla="*/ 963386 w 5291109"/>
              <a:gd name="connsiteY3" fmla="*/ 2106386 h 3163948"/>
              <a:gd name="connsiteX4" fmla="*/ 963386 w 5291109"/>
              <a:gd name="connsiteY4" fmla="*/ 2106386 h 3163948"/>
              <a:gd name="connsiteX5" fmla="*/ 1845129 w 5291109"/>
              <a:gd name="connsiteY5" fmla="*/ 2841171 h 3163948"/>
              <a:gd name="connsiteX6" fmla="*/ 2694215 w 5291109"/>
              <a:gd name="connsiteY6" fmla="*/ 3151414 h 3163948"/>
              <a:gd name="connsiteX7" fmla="*/ 3657600 w 5291109"/>
              <a:gd name="connsiteY7" fmla="*/ 3020786 h 3163948"/>
              <a:gd name="connsiteX8" fmla="*/ 4523014 w 5291109"/>
              <a:gd name="connsiteY8" fmla="*/ 2286000 h 3163948"/>
              <a:gd name="connsiteX9" fmla="*/ 4718958 w 5291109"/>
              <a:gd name="connsiteY9" fmla="*/ 2057400 h 3163948"/>
              <a:gd name="connsiteX10" fmla="*/ 5192486 w 5291109"/>
              <a:gd name="connsiteY10" fmla="*/ 1159328 h 3163948"/>
              <a:gd name="connsiteX11" fmla="*/ 5208815 w 5291109"/>
              <a:gd name="connsiteY11" fmla="*/ 195943 h 3163948"/>
              <a:gd name="connsiteX12" fmla="*/ 5257800 w 5291109"/>
              <a:gd name="connsiteY12" fmla="*/ 0 h 3163948"/>
              <a:gd name="connsiteX0" fmla="*/ 0 w 5666223"/>
              <a:gd name="connsiteY0" fmla="*/ 97971 h 3163948"/>
              <a:gd name="connsiteX1" fmla="*/ 228600 w 5666223"/>
              <a:gd name="connsiteY1" fmla="*/ 881743 h 3163948"/>
              <a:gd name="connsiteX2" fmla="*/ 489858 w 5666223"/>
              <a:gd name="connsiteY2" fmla="*/ 1420586 h 3163948"/>
              <a:gd name="connsiteX3" fmla="*/ 963386 w 5666223"/>
              <a:gd name="connsiteY3" fmla="*/ 2106386 h 3163948"/>
              <a:gd name="connsiteX4" fmla="*/ 963386 w 5666223"/>
              <a:gd name="connsiteY4" fmla="*/ 2106386 h 3163948"/>
              <a:gd name="connsiteX5" fmla="*/ 1845129 w 5666223"/>
              <a:gd name="connsiteY5" fmla="*/ 2841171 h 3163948"/>
              <a:gd name="connsiteX6" fmla="*/ 2694215 w 5666223"/>
              <a:gd name="connsiteY6" fmla="*/ 3151414 h 3163948"/>
              <a:gd name="connsiteX7" fmla="*/ 3657600 w 5666223"/>
              <a:gd name="connsiteY7" fmla="*/ 3020786 h 3163948"/>
              <a:gd name="connsiteX8" fmla="*/ 4523014 w 5666223"/>
              <a:gd name="connsiteY8" fmla="*/ 2286000 h 3163948"/>
              <a:gd name="connsiteX9" fmla="*/ 4718958 w 5666223"/>
              <a:gd name="connsiteY9" fmla="*/ 2057400 h 3163948"/>
              <a:gd name="connsiteX10" fmla="*/ 5192486 w 5666223"/>
              <a:gd name="connsiteY10" fmla="*/ 1159328 h 3163948"/>
              <a:gd name="connsiteX11" fmla="*/ 5666015 w 5666223"/>
              <a:gd name="connsiteY11" fmla="*/ 179615 h 3163948"/>
              <a:gd name="connsiteX12" fmla="*/ 5257800 w 5666223"/>
              <a:gd name="connsiteY12" fmla="*/ 0 h 3163948"/>
              <a:gd name="connsiteX0" fmla="*/ 0 w 5812972"/>
              <a:gd name="connsiteY0" fmla="*/ 277585 h 3343562"/>
              <a:gd name="connsiteX1" fmla="*/ 228600 w 5812972"/>
              <a:gd name="connsiteY1" fmla="*/ 1061357 h 3343562"/>
              <a:gd name="connsiteX2" fmla="*/ 489858 w 5812972"/>
              <a:gd name="connsiteY2" fmla="*/ 1600200 h 3343562"/>
              <a:gd name="connsiteX3" fmla="*/ 963386 w 5812972"/>
              <a:gd name="connsiteY3" fmla="*/ 2286000 h 3343562"/>
              <a:gd name="connsiteX4" fmla="*/ 963386 w 5812972"/>
              <a:gd name="connsiteY4" fmla="*/ 2286000 h 3343562"/>
              <a:gd name="connsiteX5" fmla="*/ 1845129 w 5812972"/>
              <a:gd name="connsiteY5" fmla="*/ 3020785 h 3343562"/>
              <a:gd name="connsiteX6" fmla="*/ 2694215 w 5812972"/>
              <a:gd name="connsiteY6" fmla="*/ 3331028 h 3343562"/>
              <a:gd name="connsiteX7" fmla="*/ 3657600 w 5812972"/>
              <a:gd name="connsiteY7" fmla="*/ 3200400 h 3343562"/>
              <a:gd name="connsiteX8" fmla="*/ 4523014 w 5812972"/>
              <a:gd name="connsiteY8" fmla="*/ 2465614 h 3343562"/>
              <a:gd name="connsiteX9" fmla="*/ 4718958 w 5812972"/>
              <a:gd name="connsiteY9" fmla="*/ 2237014 h 3343562"/>
              <a:gd name="connsiteX10" fmla="*/ 5192486 w 5812972"/>
              <a:gd name="connsiteY10" fmla="*/ 1338942 h 3343562"/>
              <a:gd name="connsiteX11" fmla="*/ 5666015 w 5812972"/>
              <a:gd name="connsiteY11" fmla="*/ 359229 h 3343562"/>
              <a:gd name="connsiteX12" fmla="*/ 5812972 w 5812972"/>
              <a:gd name="connsiteY12" fmla="*/ 0 h 3343562"/>
              <a:gd name="connsiteX0" fmla="*/ 0 w 5812972"/>
              <a:gd name="connsiteY0" fmla="*/ 277585 h 3343562"/>
              <a:gd name="connsiteX1" fmla="*/ 228600 w 5812972"/>
              <a:gd name="connsiteY1" fmla="*/ 1061357 h 3343562"/>
              <a:gd name="connsiteX2" fmla="*/ 489858 w 5812972"/>
              <a:gd name="connsiteY2" fmla="*/ 1600200 h 3343562"/>
              <a:gd name="connsiteX3" fmla="*/ 963386 w 5812972"/>
              <a:gd name="connsiteY3" fmla="*/ 2286000 h 3343562"/>
              <a:gd name="connsiteX4" fmla="*/ 963386 w 5812972"/>
              <a:gd name="connsiteY4" fmla="*/ 2286000 h 3343562"/>
              <a:gd name="connsiteX5" fmla="*/ 1845129 w 5812972"/>
              <a:gd name="connsiteY5" fmla="*/ 3020785 h 3343562"/>
              <a:gd name="connsiteX6" fmla="*/ 2694215 w 5812972"/>
              <a:gd name="connsiteY6" fmla="*/ 3331028 h 3343562"/>
              <a:gd name="connsiteX7" fmla="*/ 3657600 w 5812972"/>
              <a:gd name="connsiteY7" fmla="*/ 3200400 h 3343562"/>
              <a:gd name="connsiteX8" fmla="*/ 4523014 w 5812972"/>
              <a:gd name="connsiteY8" fmla="*/ 2465614 h 3343562"/>
              <a:gd name="connsiteX9" fmla="*/ 4669972 w 5812972"/>
              <a:gd name="connsiteY9" fmla="*/ 2220685 h 3343562"/>
              <a:gd name="connsiteX10" fmla="*/ 5192486 w 5812972"/>
              <a:gd name="connsiteY10" fmla="*/ 1338942 h 3343562"/>
              <a:gd name="connsiteX11" fmla="*/ 5666015 w 5812972"/>
              <a:gd name="connsiteY11" fmla="*/ 359229 h 3343562"/>
              <a:gd name="connsiteX12" fmla="*/ 5812972 w 5812972"/>
              <a:gd name="connsiteY12" fmla="*/ 0 h 3343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12972" h="3343562">
                <a:moveTo>
                  <a:pt x="0" y="277585"/>
                </a:moveTo>
                <a:cubicBezTo>
                  <a:pt x="73478" y="559253"/>
                  <a:pt x="146957" y="840921"/>
                  <a:pt x="228600" y="1061357"/>
                </a:cubicBezTo>
                <a:cubicBezTo>
                  <a:pt x="310243" y="1281793"/>
                  <a:pt x="367394" y="1396093"/>
                  <a:pt x="489858" y="1600200"/>
                </a:cubicBezTo>
                <a:cubicBezTo>
                  <a:pt x="612322" y="1804307"/>
                  <a:pt x="963386" y="2286000"/>
                  <a:pt x="963386" y="2286000"/>
                </a:cubicBezTo>
                <a:lnTo>
                  <a:pt x="963386" y="2286000"/>
                </a:lnTo>
                <a:cubicBezTo>
                  <a:pt x="1110343" y="2408464"/>
                  <a:pt x="1556658" y="2846614"/>
                  <a:pt x="1845129" y="3020785"/>
                </a:cubicBezTo>
                <a:cubicBezTo>
                  <a:pt x="2133600" y="3194956"/>
                  <a:pt x="2392137" y="3301092"/>
                  <a:pt x="2694215" y="3331028"/>
                </a:cubicBezTo>
                <a:cubicBezTo>
                  <a:pt x="2996293" y="3360964"/>
                  <a:pt x="3352800" y="3344636"/>
                  <a:pt x="3657600" y="3200400"/>
                </a:cubicBezTo>
                <a:cubicBezTo>
                  <a:pt x="3962400" y="3056164"/>
                  <a:pt x="4354285" y="2628900"/>
                  <a:pt x="4523014" y="2465614"/>
                </a:cubicBezTo>
                <a:cubicBezTo>
                  <a:pt x="4691743" y="2302328"/>
                  <a:pt x="4558393" y="2408464"/>
                  <a:pt x="4669972" y="2220685"/>
                </a:cubicBezTo>
                <a:cubicBezTo>
                  <a:pt x="4781551" y="2032906"/>
                  <a:pt x="5026479" y="1649185"/>
                  <a:pt x="5192486" y="1338942"/>
                </a:cubicBezTo>
                <a:cubicBezTo>
                  <a:pt x="5358493" y="1028699"/>
                  <a:pt x="5562601" y="582386"/>
                  <a:pt x="5666015" y="359229"/>
                </a:cubicBezTo>
                <a:cubicBezTo>
                  <a:pt x="5769429" y="136072"/>
                  <a:pt x="5812972" y="4082"/>
                  <a:pt x="581297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7424057" y="5648980"/>
            <a:ext cx="990600" cy="523220"/>
          </a:xfrm>
          <a:prstGeom prst="rect">
            <a:avLst/>
          </a:prstGeom>
          <a:noFill/>
        </p:spPr>
        <p:txBody>
          <a:bodyPr wrap="square" rtlCol="0">
            <a:spAutoFit/>
          </a:bodyPr>
          <a:lstStyle/>
          <a:p>
            <a:r>
              <a:rPr lang="en-GB" sz="2800" dirty="0" smtClean="0"/>
              <a:t>s</a:t>
            </a:r>
            <a:endParaRPr lang="en-GB" sz="2800" dirty="0"/>
          </a:p>
        </p:txBody>
      </p:sp>
      <p:sp>
        <p:nvSpPr>
          <p:cNvPr id="18" name="TextBox 17"/>
          <p:cNvSpPr txBox="1"/>
          <p:nvPr/>
        </p:nvSpPr>
        <p:spPr>
          <a:xfrm>
            <a:off x="838200" y="1219200"/>
            <a:ext cx="990600" cy="461665"/>
          </a:xfrm>
          <a:prstGeom prst="rect">
            <a:avLst/>
          </a:prstGeom>
          <a:noFill/>
        </p:spPr>
        <p:txBody>
          <a:bodyPr wrap="square" rtlCol="0">
            <a:spAutoFit/>
          </a:bodyPr>
          <a:lstStyle/>
          <a:p>
            <a:r>
              <a:rPr lang="en-GB" sz="2400" dirty="0" smtClean="0"/>
              <a:t>-2ln</a:t>
            </a:r>
            <a:r>
              <a:rPr lang="en-GB" sz="2400" dirty="0" smtClean="0">
                <a:latin typeface="Script MT Bold" panose="03040602040607080904" pitchFamily="66" charset="0"/>
              </a:rPr>
              <a:t>L</a:t>
            </a:r>
            <a:endParaRPr lang="en-GB" sz="2400" dirty="0">
              <a:latin typeface="Script MT Bold" panose="03040602040607080904" pitchFamily="66" charset="0"/>
            </a:endParaRPr>
          </a:p>
        </p:txBody>
      </p:sp>
      <p:cxnSp>
        <p:nvCxnSpPr>
          <p:cNvPr id="20" name="Straight Arrow Connector 19"/>
          <p:cNvCxnSpPr/>
          <p:nvPr/>
        </p:nvCxnSpPr>
        <p:spPr>
          <a:xfrm flipV="1">
            <a:off x="1197429" y="753835"/>
            <a:ext cx="0" cy="4408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7824107" y="5910590"/>
            <a:ext cx="495300" cy="0"/>
          </a:xfrm>
          <a:prstGeom prst="straightConnector1">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800100" y="4038600"/>
            <a:ext cx="8039100" cy="76200"/>
          </a:xfrm>
          <a:prstGeom prst="line">
            <a:avLst/>
          </a:prstGeom>
          <a:ln w="28575">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6610350" y="4114800"/>
            <a:ext cx="0" cy="13716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6610350" y="4431268"/>
            <a:ext cx="451757" cy="523220"/>
          </a:xfrm>
          <a:prstGeom prst="rect">
            <a:avLst/>
          </a:prstGeom>
          <a:noFill/>
        </p:spPr>
        <p:txBody>
          <a:bodyPr wrap="square" rtlCol="0">
            <a:spAutoFit/>
          </a:bodyPr>
          <a:lstStyle/>
          <a:p>
            <a:r>
              <a:rPr lang="en-GB" sz="2800" dirty="0" smtClean="0"/>
              <a:t>∆</a:t>
            </a:r>
            <a:endParaRPr lang="en-GB" sz="2800" dirty="0"/>
          </a:p>
        </p:txBody>
      </p:sp>
    </p:spTree>
    <p:extLst>
      <p:ext uri="{BB962C8B-B14F-4D97-AF65-F5344CB8AC3E}">
        <p14:creationId xmlns:p14="http://schemas.microsoft.com/office/powerpoint/2010/main" val="390893081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534400" cy="6096000"/>
          </a:xfrm>
        </p:spPr>
        <p:txBody>
          <a:bodyPr>
            <a:normAutofit/>
          </a:bodyPr>
          <a:lstStyle/>
          <a:p>
            <a:pPr marL="0" indent="0">
              <a:buNone/>
            </a:pPr>
            <a:r>
              <a:rPr lang="en-GB" sz="2400" dirty="0" smtClean="0"/>
              <a:t>Red curve: Best value of nuisance </a:t>
            </a:r>
            <a:r>
              <a:rPr lang="en-GB" sz="2400" dirty="0" err="1" smtClean="0"/>
              <a:t>param</a:t>
            </a:r>
            <a:r>
              <a:rPr lang="en-GB" sz="2400" dirty="0" smtClean="0"/>
              <a:t> </a:t>
            </a:r>
            <a:r>
              <a:rPr lang="el-GR" sz="2400" dirty="0" smtClean="0">
                <a:latin typeface="Times New Roman"/>
                <a:cs typeface="Times New Roman"/>
              </a:rPr>
              <a:t>υ</a:t>
            </a:r>
            <a:endParaRPr lang="en-GB" sz="2400" dirty="0" smtClean="0">
              <a:latin typeface="Times New Roman"/>
              <a:cs typeface="Times New Roman"/>
            </a:endParaRPr>
          </a:p>
          <a:p>
            <a:pPr marL="0" indent="0">
              <a:buNone/>
            </a:pPr>
            <a:r>
              <a:rPr lang="en-GB" sz="2400" dirty="0" smtClean="0">
                <a:latin typeface="Times New Roman"/>
                <a:cs typeface="Times New Roman"/>
              </a:rPr>
              <a:t>Blue curves: Other values of </a:t>
            </a:r>
            <a:r>
              <a:rPr lang="el-GR" sz="2400" dirty="0" smtClean="0">
                <a:latin typeface="Times New Roman"/>
                <a:cs typeface="Times New Roman"/>
              </a:rPr>
              <a:t>υ</a:t>
            </a:r>
            <a:r>
              <a:rPr lang="en-GB" sz="2400" dirty="0" smtClean="0"/>
              <a:t> </a:t>
            </a:r>
          </a:p>
          <a:p>
            <a:pPr marL="0" indent="0">
              <a:buNone/>
            </a:pPr>
            <a:r>
              <a:rPr lang="en-GB" sz="2400" dirty="0" smtClean="0"/>
              <a:t>Horizontal line:   Intersection with red curve</a:t>
            </a:r>
            <a:r>
              <a:rPr lang="en-GB" sz="2400" dirty="0" smtClean="0">
                <a:sym typeface="Wingdings" panose="05000000000000000000" pitchFamily="2" charset="2"/>
              </a:rPr>
              <a:t></a:t>
            </a:r>
          </a:p>
          <a:p>
            <a:pPr marL="0" indent="0">
              <a:buNone/>
            </a:pPr>
            <a:r>
              <a:rPr lang="en-GB" sz="2400" dirty="0">
                <a:sym typeface="Wingdings" panose="05000000000000000000" pitchFamily="2" charset="2"/>
              </a:rPr>
              <a:t> </a:t>
            </a:r>
            <a:r>
              <a:rPr lang="en-GB" sz="2400" dirty="0" smtClean="0">
                <a:sym typeface="Wingdings" panose="05000000000000000000" pitchFamily="2" charset="2"/>
              </a:rPr>
              <a:t>                                         statistical uncertainty</a:t>
            </a:r>
          </a:p>
          <a:p>
            <a:pPr marL="0" indent="0">
              <a:buNone/>
            </a:pPr>
            <a:endParaRPr lang="en-GB" sz="2400" dirty="0" smtClean="0">
              <a:sym typeface="Wingdings" panose="05000000000000000000" pitchFamily="2" charset="2"/>
            </a:endParaRPr>
          </a:p>
          <a:p>
            <a:pPr marL="0" indent="0">
              <a:buNone/>
            </a:pPr>
            <a:r>
              <a:rPr lang="en-GB" sz="2400" dirty="0" smtClean="0">
                <a:sym typeface="Wingdings" panose="05000000000000000000" pitchFamily="2" charset="2"/>
              </a:rPr>
              <a:t>‘Typical approach’: Decide which blue curves have small enough ∆</a:t>
            </a:r>
          </a:p>
          <a:p>
            <a:pPr marL="0" indent="0">
              <a:buNone/>
            </a:pPr>
            <a:r>
              <a:rPr lang="en-GB" sz="2400" dirty="0">
                <a:sym typeface="Wingdings" panose="05000000000000000000" pitchFamily="2" charset="2"/>
              </a:rPr>
              <a:t> </a:t>
            </a:r>
            <a:r>
              <a:rPr lang="en-GB" sz="2400" dirty="0" smtClean="0">
                <a:sym typeface="Wingdings" panose="05000000000000000000" pitchFamily="2" charset="2"/>
              </a:rPr>
              <a:t>                Systematic is largest change in minima </a:t>
            </a:r>
            <a:r>
              <a:rPr lang="en-GB" sz="2400" dirty="0" err="1" smtClean="0">
                <a:sym typeface="Wingdings" panose="05000000000000000000" pitchFamily="2" charset="2"/>
              </a:rPr>
              <a:t>wrt</a:t>
            </a:r>
            <a:r>
              <a:rPr lang="en-GB" sz="2400" dirty="0" smtClean="0">
                <a:sym typeface="Wingdings" panose="05000000000000000000" pitchFamily="2" charset="2"/>
              </a:rPr>
              <a:t> red curves’.</a:t>
            </a:r>
          </a:p>
          <a:p>
            <a:pPr marL="0" indent="0">
              <a:buNone/>
            </a:pPr>
            <a:endParaRPr lang="en-GB" sz="2400" dirty="0" smtClean="0">
              <a:sym typeface="Wingdings" panose="05000000000000000000" pitchFamily="2" charset="2"/>
            </a:endParaRPr>
          </a:p>
          <a:p>
            <a:pPr marL="0" indent="0">
              <a:buNone/>
            </a:pPr>
            <a:r>
              <a:rPr lang="en-GB" sz="2400" dirty="0" smtClean="0">
                <a:sym typeface="Wingdings" panose="05000000000000000000" pitchFamily="2" charset="2"/>
              </a:rPr>
              <a:t>Profile L: Envelope of lots of blue curves </a:t>
            </a:r>
          </a:p>
          <a:p>
            <a:pPr marL="0" indent="0">
              <a:buNone/>
            </a:pPr>
            <a:r>
              <a:rPr lang="en-GB" sz="2400" dirty="0">
                <a:sym typeface="Wingdings" panose="05000000000000000000" pitchFamily="2" charset="2"/>
              </a:rPr>
              <a:t> </a:t>
            </a:r>
            <a:r>
              <a:rPr lang="en-GB" sz="2400" dirty="0" smtClean="0">
                <a:sym typeface="Wingdings" panose="05000000000000000000" pitchFamily="2" charset="2"/>
              </a:rPr>
              <a:t>                Wider than red curve, because of systematics (</a:t>
            </a:r>
            <a:r>
              <a:rPr lang="el-GR" sz="2400" dirty="0" smtClean="0">
                <a:latin typeface="Times New Roman"/>
                <a:cs typeface="Times New Roman"/>
                <a:sym typeface="Wingdings" panose="05000000000000000000" pitchFamily="2" charset="2"/>
              </a:rPr>
              <a:t>υ</a:t>
            </a:r>
            <a:r>
              <a:rPr lang="en-GB" sz="2400" dirty="0" smtClean="0">
                <a:latin typeface="Times New Roman"/>
                <a:cs typeface="Times New Roman"/>
                <a:sym typeface="Wingdings" panose="05000000000000000000" pitchFamily="2" charset="2"/>
              </a:rPr>
              <a:t>)</a:t>
            </a:r>
          </a:p>
          <a:p>
            <a:pPr marL="0" indent="0">
              <a:buNone/>
            </a:pPr>
            <a:r>
              <a:rPr lang="en-GB" sz="2400" dirty="0">
                <a:latin typeface="Times New Roman"/>
                <a:cs typeface="Times New Roman"/>
                <a:sym typeface="Wingdings" panose="05000000000000000000" pitchFamily="2" charset="2"/>
              </a:rPr>
              <a:t> </a:t>
            </a:r>
            <a:r>
              <a:rPr lang="en-GB" sz="2400" dirty="0" smtClean="0">
                <a:latin typeface="Times New Roman"/>
                <a:cs typeface="Times New Roman"/>
                <a:sym typeface="Wingdings" panose="05000000000000000000" pitchFamily="2" charset="2"/>
              </a:rPr>
              <a:t>               For </a:t>
            </a:r>
            <a:r>
              <a:rPr lang="en-GB" sz="2400" dirty="0" smtClean="0">
                <a:latin typeface="Script MT Bold" panose="03040602040607080904" pitchFamily="66" charset="0"/>
                <a:cs typeface="Times New Roman"/>
                <a:sym typeface="Wingdings" panose="05000000000000000000" pitchFamily="2" charset="2"/>
              </a:rPr>
              <a:t>L</a:t>
            </a:r>
            <a:r>
              <a:rPr lang="en-GB" sz="2400" dirty="0" smtClean="0">
                <a:latin typeface="Times New Roman"/>
                <a:cs typeface="Times New Roman"/>
                <a:sym typeface="Wingdings" panose="05000000000000000000" pitchFamily="2" charset="2"/>
              </a:rPr>
              <a:t> = multi-D Gaussian, agrees with ‘Typical approach’</a:t>
            </a:r>
          </a:p>
          <a:p>
            <a:pPr marL="0" indent="0">
              <a:buNone/>
            </a:pPr>
            <a:endParaRPr lang="en-GB" sz="2400" dirty="0" smtClean="0">
              <a:latin typeface="Times New Roman"/>
              <a:cs typeface="Times New Roman"/>
              <a:sym typeface="Wingdings" panose="05000000000000000000" pitchFamily="2" charset="2"/>
            </a:endParaRPr>
          </a:p>
          <a:p>
            <a:pPr marL="0" indent="0">
              <a:buNone/>
            </a:pPr>
            <a:r>
              <a:rPr lang="en-GB" sz="2400" dirty="0" err="1" smtClean="0">
                <a:latin typeface="Times New Roman"/>
                <a:cs typeface="Times New Roman"/>
                <a:sym typeface="Wingdings" panose="05000000000000000000" pitchFamily="2" charset="2"/>
              </a:rPr>
              <a:t>Dauncey</a:t>
            </a:r>
            <a:r>
              <a:rPr lang="en-GB" sz="2400" dirty="0" smtClean="0">
                <a:latin typeface="Times New Roman"/>
                <a:cs typeface="Times New Roman"/>
                <a:sym typeface="Wingdings" panose="05000000000000000000" pitchFamily="2" charset="2"/>
              </a:rPr>
              <a:t> et al use envelope of finite number of  functional forms</a:t>
            </a:r>
            <a:endParaRPr lang="en-GB"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59</a:t>
            </a:fld>
            <a:endParaRPr lang="en-US">
              <a:solidFill>
                <a:prstClr val="black">
                  <a:tint val="75000"/>
                </a:prstClr>
              </a:solidFill>
            </a:endParaRPr>
          </a:p>
        </p:txBody>
      </p:sp>
    </p:spTree>
    <p:extLst>
      <p:ext uri="{BB962C8B-B14F-4D97-AF65-F5344CB8AC3E}">
        <p14:creationId xmlns:p14="http://schemas.microsoft.com/office/powerpoint/2010/main" val="12626468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egnaposto numero diapositiva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0865074F-C2B6-4868-A372-1DF8C212EB72}" type="slidenum">
              <a:rPr lang="en-GB" altLang="en-US" sz="1400" smtClean="0"/>
              <a:pPr eaLnBrk="1" hangingPunct="1">
                <a:spcBef>
                  <a:spcPct val="0"/>
                </a:spcBef>
                <a:buFontTx/>
                <a:buNone/>
              </a:pPr>
              <a:t>6</a:t>
            </a:fld>
            <a:endParaRPr lang="en-GB" altLang="en-US" sz="1400" smtClean="0"/>
          </a:p>
        </p:txBody>
      </p:sp>
      <p:sp>
        <p:nvSpPr>
          <p:cNvPr id="6147" name="Rectangle 4"/>
          <p:cNvSpPr>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GB" altLang="en-US" sz="4400">
                <a:solidFill>
                  <a:schemeClr val="hlink"/>
                </a:solidFill>
              </a:rPr>
              <a:t>How it works: Resonance</a:t>
            </a:r>
          </a:p>
        </p:txBody>
      </p:sp>
      <p:sp>
        <p:nvSpPr>
          <p:cNvPr id="6148" name="Rectangle 5"/>
          <p:cNvSpPr>
            <a:spLocks noChangeArrowheads="1"/>
          </p:cNvSpPr>
          <p:nvPr/>
        </p:nvSpPr>
        <p:spPr bwMode="auto">
          <a:xfrm>
            <a:off x="457200" y="1600200"/>
            <a:ext cx="8229600" cy="499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buFontTx/>
              <a:buNone/>
            </a:pPr>
            <a:r>
              <a:rPr lang="en-GB" altLang="en-US"/>
              <a:t>y ~               </a:t>
            </a:r>
            <a:r>
              <a:rPr lang="el-GR" altLang="en-US">
                <a:cs typeface="Arial" pitchFamily="34" charset="0"/>
              </a:rPr>
              <a:t>Γ</a:t>
            </a:r>
            <a:r>
              <a:rPr lang="en-GB" altLang="en-US">
                <a:cs typeface="Arial" pitchFamily="34" charset="0"/>
              </a:rPr>
              <a:t>/2</a:t>
            </a:r>
          </a:p>
          <a:p>
            <a:pPr eaLnBrk="1" hangingPunct="1">
              <a:buFontTx/>
              <a:buNone/>
            </a:pPr>
            <a:r>
              <a:rPr lang="en-GB" altLang="en-US">
                <a:cs typeface="Arial" pitchFamily="34" charset="0"/>
              </a:rPr>
              <a:t>        (m-M</a:t>
            </a:r>
            <a:r>
              <a:rPr lang="en-GB" altLang="en-US" baseline="-25000">
                <a:cs typeface="Arial" pitchFamily="34" charset="0"/>
              </a:rPr>
              <a:t>0</a:t>
            </a:r>
            <a:r>
              <a:rPr lang="en-GB" altLang="en-US">
                <a:cs typeface="Arial" pitchFamily="34" charset="0"/>
              </a:rPr>
              <a:t>)</a:t>
            </a:r>
            <a:r>
              <a:rPr lang="en-GB" altLang="en-US" baseline="30000">
                <a:cs typeface="Arial" pitchFamily="34" charset="0"/>
              </a:rPr>
              <a:t>2</a:t>
            </a:r>
            <a:r>
              <a:rPr lang="en-GB" altLang="en-US">
                <a:cs typeface="Arial" pitchFamily="34" charset="0"/>
              </a:rPr>
              <a:t> + (</a:t>
            </a:r>
            <a:r>
              <a:rPr lang="el-GR" altLang="en-US">
                <a:cs typeface="Arial" pitchFamily="34" charset="0"/>
              </a:rPr>
              <a:t>Γ</a:t>
            </a:r>
            <a:r>
              <a:rPr lang="en-GB" altLang="en-US">
                <a:cs typeface="Arial" pitchFamily="34" charset="0"/>
              </a:rPr>
              <a:t>/2)</a:t>
            </a:r>
            <a:r>
              <a:rPr lang="en-GB" altLang="en-US" baseline="30000">
                <a:cs typeface="Arial" pitchFamily="34" charset="0"/>
              </a:rPr>
              <a:t>2</a:t>
            </a:r>
          </a:p>
          <a:p>
            <a:pPr eaLnBrk="1" hangingPunct="1">
              <a:buFontTx/>
              <a:buNone/>
            </a:pPr>
            <a:endParaRPr lang="en-GB" altLang="en-US" baseline="30000">
              <a:cs typeface="Arial" pitchFamily="34" charset="0"/>
            </a:endParaRPr>
          </a:p>
          <a:p>
            <a:pPr eaLnBrk="1" hangingPunct="1">
              <a:buFontTx/>
              <a:buNone/>
            </a:pPr>
            <a:endParaRPr lang="en-GB" altLang="en-US" baseline="30000">
              <a:cs typeface="Arial" pitchFamily="34" charset="0"/>
            </a:endParaRPr>
          </a:p>
          <a:p>
            <a:pPr eaLnBrk="1" hangingPunct="1">
              <a:buFontTx/>
              <a:buNone/>
            </a:pPr>
            <a:endParaRPr lang="en-GB" altLang="en-US" baseline="30000">
              <a:cs typeface="Arial" pitchFamily="34" charset="0"/>
            </a:endParaRPr>
          </a:p>
          <a:p>
            <a:pPr eaLnBrk="1" hangingPunct="1">
              <a:buFontTx/>
              <a:buNone/>
            </a:pPr>
            <a:endParaRPr lang="en-GB" altLang="en-US" baseline="30000">
              <a:cs typeface="Arial" pitchFamily="34" charset="0"/>
            </a:endParaRPr>
          </a:p>
          <a:p>
            <a:pPr eaLnBrk="1" hangingPunct="1">
              <a:buFontTx/>
              <a:buNone/>
            </a:pPr>
            <a:endParaRPr lang="en-GB" altLang="en-US" baseline="30000">
              <a:cs typeface="Arial" pitchFamily="34" charset="0"/>
            </a:endParaRPr>
          </a:p>
          <a:p>
            <a:pPr eaLnBrk="1" hangingPunct="1">
              <a:buFontTx/>
              <a:buNone/>
            </a:pPr>
            <a:endParaRPr lang="en-GB" altLang="en-US" baseline="30000">
              <a:cs typeface="Arial" pitchFamily="34" charset="0"/>
            </a:endParaRPr>
          </a:p>
          <a:p>
            <a:pPr eaLnBrk="1" hangingPunct="1">
              <a:buFontTx/>
              <a:buNone/>
            </a:pPr>
            <a:r>
              <a:rPr lang="en-GB" altLang="en-US" baseline="30000">
                <a:cs typeface="Arial" pitchFamily="34" charset="0"/>
              </a:rPr>
              <a:t>                              m                                                           m</a:t>
            </a:r>
          </a:p>
          <a:p>
            <a:pPr eaLnBrk="1" hangingPunct="1">
              <a:buFontTx/>
              <a:buNone/>
            </a:pPr>
            <a:endParaRPr lang="en-GB" altLang="en-US" baseline="30000">
              <a:cs typeface="Arial" pitchFamily="34" charset="0"/>
            </a:endParaRPr>
          </a:p>
          <a:p>
            <a:pPr eaLnBrk="1" hangingPunct="1">
              <a:buFontTx/>
              <a:buNone/>
            </a:pPr>
            <a:r>
              <a:rPr lang="en-GB" altLang="en-US" baseline="30000">
                <a:cs typeface="Arial" pitchFamily="34" charset="0"/>
              </a:rPr>
              <a:t>            Vary M</a:t>
            </a:r>
            <a:r>
              <a:rPr lang="en-GB" altLang="en-US" baseline="-25000">
                <a:cs typeface="Arial" pitchFamily="34" charset="0"/>
              </a:rPr>
              <a:t>0</a:t>
            </a:r>
            <a:r>
              <a:rPr lang="en-GB" altLang="en-US" baseline="30000">
                <a:cs typeface="Arial" pitchFamily="34" charset="0"/>
              </a:rPr>
              <a:t>                                                       Vary </a:t>
            </a:r>
            <a:r>
              <a:rPr lang="el-GR" altLang="en-US" baseline="30000">
                <a:cs typeface="Arial" pitchFamily="34" charset="0"/>
              </a:rPr>
              <a:t>Γ</a:t>
            </a:r>
          </a:p>
        </p:txBody>
      </p:sp>
      <p:sp>
        <p:nvSpPr>
          <p:cNvPr id="6149" name="Line 6"/>
          <p:cNvSpPr>
            <a:spLocks noChangeShapeType="1"/>
          </p:cNvSpPr>
          <p:nvPr/>
        </p:nvSpPr>
        <p:spPr bwMode="auto">
          <a:xfrm>
            <a:off x="971550" y="4941888"/>
            <a:ext cx="28797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150" name="Line 7"/>
          <p:cNvSpPr>
            <a:spLocks noChangeShapeType="1"/>
          </p:cNvSpPr>
          <p:nvPr/>
        </p:nvSpPr>
        <p:spPr bwMode="auto">
          <a:xfrm flipV="1">
            <a:off x="2484438" y="4868863"/>
            <a:ext cx="0"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151" name="Line 8"/>
          <p:cNvSpPr>
            <a:spLocks noChangeShapeType="1"/>
          </p:cNvSpPr>
          <p:nvPr/>
        </p:nvSpPr>
        <p:spPr bwMode="auto">
          <a:xfrm flipV="1">
            <a:off x="2555875" y="4868863"/>
            <a:ext cx="0"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152" name="Line 9"/>
          <p:cNvSpPr>
            <a:spLocks noChangeShapeType="1"/>
          </p:cNvSpPr>
          <p:nvPr/>
        </p:nvSpPr>
        <p:spPr bwMode="auto">
          <a:xfrm flipV="1">
            <a:off x="2411413" y="4868863"/>
            <a:ext cx="0"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153" name="Line 10"/>
          <p:cNvSpPr>
            <a:spLocks noChangeShapeType="1"/>
          </p:cNvSpPr>
          <p:nvPr/>
        </p:nvSpPr>
        <p:spPr bwMode="auto">
          <a:xfrm flipV="1">
            <a:off x="1403350" y="4868863"/>
            <a:ext cx="0"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154" name="Line 11"/>
          <p:cNvSpPr>
            <a:spLocks noChangeShapeType="1"/>
          </p:cNvSpPr>
          <p:nvPr/>
        </p:nvSpPr>
        <p:spPr bwMode="auto">
          <a:xfrm flipV="1">
            <a:off x="3708400" y="4868863"/>
            <a:ext cx="0"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155" name="Line 12"/>
          <p:cNvSpPr>
            <a:spLocks noChangeShapeType="1"/>
          </p:cNvSpPr>
          <p:nvPr/>
        </p:nvSpPr>
        <p:spPr bwMode="auto">
          <a:xfrm flipV="1">
            <a:off x="3276600" y="4868863"/>
            <a:ext cx="0"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156" name="Line 13"/>
          <p:cNvSpPr>
            <a:spLocks noChangeShapeType="1"/>
          </p:cNvSpPr>
          <p:nvPr/>
        </p:nvSpPr>
        <p:spPr bwMode="auto">
          <a:xfrm flipV="1">
            <a:off x="1908175" y="4868863"/>
            <a:ext cx="0"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157" name="Line 14"/>
          <p:cNvSpPr>
            <a:spLocks noChangeShapeType="1"/>
          </p:cNvSpPr>
          <p:nvPr/>
        </p:nvSpPr>
        <p:spPr bwMode="auto">
          <a:xfrm flipV="1">
            <a:off x="2627313" y="4868863"/>
            <a:ext cx="0"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158" name="Line 15"/>
          <p:cNvSpPr>
            <a:spLocks noChangeShapeType="1"/>
          </p:cNvSpPr>
          <p:nvPr/>
        </p:nvSpPr>
        <p:spPr bwMode="auto">
          <a:xfrm flipV="1">
            <a:off x="2339975" y="4868863"/>
            <a:ext cx="0"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159" name="Line 16"/>
          <p:cNvSpPr>
            <a:spLocks noChangeShapeType="1"/>
          </p:cNvSpPr>
          <p:nvPr/>
        </p:nvSpPr>
        <p:spPr bwMode="auto">
          <a:xfrm flipV="1">
            <a:off x="2195513" y="4868863"/>
            <a:ext cx="0"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160" name="Line 17"/>
          <p:cNvSpPr>
            <a:spLocks noChangeShapeType="1"/>
          </p:cNvSpPr>
          <p:nvPr/>
        </p:nvSpPr>
        <p:spPr bwMode="auto">
          <a:xfrm flipV="1">
            <a:off x="2843213" y="4868863"/>
            <a:ext cx="0"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161" name="Freeform 18"/>
          <p:cNvSpPr>
            <a:spLocks/>
          </p:cNvSpPr>
          <p:nvPr/>
        </p:nvSpPr>
        <p:spPr bwMode="auto">
          <a:xfrm>
            <a:off x="1268413" y="3502025"/>
            <a:ext cx="2389187" cy="1423988"/>
          </a:xfrm>
          <a:custGeom>
            <a:avLst/>
            <a:gdLst>
              <a:gd name="T0" fmla="*/ 0 w 1505"/>
              <a:gd name="T1" fmla="*/ 2147483647 h 897"/>
              <a:gd name="T2" fmla="*/ 2147483647 w 1505"/>
              <a:gd name="T3" fmla="*/ 2147483647 h 897"/>
              <a:gd name="T4" fmla="*/ 2147483647 w 1505"/>
              <a:gd name="T5" fmla="*/ 2147483647 h 897"/>
              <a:gd name="T6" fmla="*/ 2147483647 w 1505"/>
              <a:gd name="T7" fmla="*/ 2147483647 h 897"/>
              <a:gd name="T8" fmla="*/ 2147483647 w 1505"/>
              <a:gd name="T9" fmla="*/ 2147483647 h 897"/>
              <a:gd name="T10" fmla="*/ 2147483647 w 1505"/>
              <a:gd name="T11" fmla="*/ 2147483647 h 897"/>
              <a:gd name="T12" fmla="*/ 2147483647 w 1505"/>
              <a:gd name="T13" fmla="*/ 2147483647 h 897"/>
              <a:gd name="T14" fmla="*/ 2147483647 w 1505"/>
              <a:gd name="T15" fmla="*/ 2147483647 h 897"/>
              <a:gd name="T16" fmla="*/ 2147483647 w 1505"/>
              <a:gd name="T17" fmla="*/ 2147483647 h 897"/>
              <a:gd name="T18" fmla="*/ 2147483647 w 1505"/>
              <a:gd name="T19" fmla="*/ 2147483647 h 897"/>
              <a:gd name="T20" fmla="*/ 2147483647 w 1505"/>
              <a:gd name="T21" fmla="*/ 2147483647 h 8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05"/>
              <a:gd name="T34" fmla="*/ 0 h 897"/>
              <a:gd name="T35" fmla="*/ 1505 w 1505"/>
              <a:gd name="T36" fmla="*/ 897 h 89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05" h="897">
                <a:moveTo>
                  <a:pt x="0" y="897"/>
                </a:moveTo>
                <a:cubicBezTo>
                  <a:pt x="37" y="893"/>
                  <a:pt x="154" y="897"/>
                  <a:pt x="221" y="861"/>
                </a:cubicBezTo>
                <a:cubicBezTo>
                  <a:pt x="288" y="825"/>
                  <a:pt x="350" y="756"/>
                  <a:pt x="403" y="680"/>
                </a:cubicBezTo>
                <a:cubicBezTo>
                  <a:pt x="456" y="604"/>
                  <a:pt x="501" y="506"/>
                  <a:pt x="539" y="408"/>
                </a:cubicBezTo>
                <a:cubicBezTo>
                  <a:pt x="577" y="310"/>
                  <a:pt x="592" y="150"/>
                  <a:pt x="630" y="90"/>
                </a:cubicBezTo>
                <a:cubicBezTo>
                  <a:pt x="668" y="30"/>
                  <a:pt x="721" y="0"/>
                  <a:pt x="766" y="45"/>
                </a:cubicBezTo>
                <a:cubicBezTo>
                  <a:pt x="811" y="90"/>
                  <a:pt x="872" y="287"/>
                  <a:pt x="902" y="362"/>
                </a:cubicBezTo>
                <a:cubicBezTo>
                  <a:pt x="932" y="437"/>
                  <a:pt x="924" y="453"/>
                  <a:pt x="947" y="498"/>
                </a:cubicBezTo>
                <a:cubicBezTo>
                  <a:pt x="970" y="543"/>
                  <a:pt x="993" y="581"/>
                  <a:pt x="1038" y="634"/>
                </a:cubicBezTo>
                <a:cubicBezTo>
                  <a:pt x="1083" y="687"/>
                  <a:pt x="1141" y="774"/>
                  <a:pt x="1219" y="816"/>
                </a:cubicBezTo>
                <a:cubicBezTo>
                  <a:pt x="1297" y="858"/>
                  <a:pt x="1446" y="872"/>
                  <a:pt x="1505" y="88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6162" name="Line 19"/>
          <p:cNvSpPr>
            <a:spLocks noChangeShapeType="1"/>
          </p:cNvSpPr>
          <p:nvPr/>
        </p:nvSpPr>
        <p:spPr bwMode="auto">
          <a:xfrm>
            <a:off x="2916238" y="4005263"/>
            <a:ext cx="503237"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6163" name="Line 20"/>
          <p:cNvSpPr>
            <a:spLocks noChangeShapeType="1"/>
          </p:cNvSpPr>
          <p:nvPr/>
        </p:nvSpPr>
        <p:spPr bwMode="auto">
          <a:xfrm flipH="1">
            <a:off x="1258888" y="4005263"/>
            <a:ext cx="576262" cy="0"/>
          </a:xfrm>
          <a:prstGeom prst="line">
            <a:avLst/>
          </a:prstGeom>
          <a:noFill/>
          <a:ln w="9525">
            <a:solidFill>
              <a:srgbClr val="0099FF"/>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6164" name="Line 21"/>
          <p:cNvSpPr>
            <a:spLocks noChangeShapeType="1"/>
          </p:cNvSpPr>
          <p:nvPr/>
        </p:nvSpPr>
        <p:spPr bwMode="auto">
          <a:xfrm>
            <a:off x="1476375" y="2060575"/>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165" name="Line 22"/>
          <p:cNvSpPr>
            <a:spLocks noChangeShapeType="1"/>
          </p:cNvSpPr>
          <p:nvPr/>
        </p:nvSpPr>
        <p:spPr bwMode="auto">
          <a:xfrm>
            <a:off x="1476375" y="2205038"/>
            <a:ext cx="287972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166" name="Line 23"/>
          <p:cNvSpPr>
            <a:spLocks noChangeShapeType="1"/>
          </p:cNvSpPr>
          <p:nvPr/>
        </p:nvSpPr>
        <p:spPr bwMode="auto">
          <a:xfrm>
            <a:off x="5219700" y="4868863"/>
            <a:ext cx="28082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167" name="Line 24"/>
          <p:cNvSpPr>
            <a:spLocks noChangeShapeType="1"/>
          </p:cNvSpPr>
          <p:nvPr/>
        </p:nvSpPr>
        <p:spPr bwMode="auto">
          <a:xfrm flipV="1">
            <a:off x="5580063" y="4797425"/>
            <a:ext cx="0" cy="714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168" name="Line 25"/>
          <p:cNvSpPr>
            <a:spLocks noChangeShapeType="1"/>
          </p:cNvSpPr>
          <p:nvPr/>
        </p:nvSpPr>
        <p:spPr bwMode="auto">
          <a:xfrm flipV="1">
            <a:off x="7812088" y="4797425"/>
            <a:ext cx="0" cy="714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169" name="Line 26"/>
          <p:cNvSpPr>
            <a:spLocks noChangeShapeType="1"/>
          </p:cNvSpPr>
          <p:nvPr/>
        </p:nvSpPr>
        <p:spPr bwMode="auto">
          <a:xfrm flipV="1">
            <a:off x="6588125" y="4797425"/>
            <a:ext cx="0" cy="714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170" name="Line 27"/>
          <p:cNvSpPr>
            <a:spLocks noChangeShapeType="1"/>
          </p:cNvSpPr>
          <p:nvPr/>
        </p:nvSpPr>
        <p:spPr bwMode="auto">
          <a:xfrm flipV="1">
            <a:off x="6732588" y="4797425"/>
            <a:ext cx="0" cy="714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171" name="Line 28"/>
          <p:cNvSpPr>
            <a:spLocks noChangeShapeType="1"/>
          </p:cNvSpPr>
          <p:nvPr/>
        </p:nvSpPr>
        <p:spPr bwMode="auto">
          <a:xfrm flipV="1">
            <a:off x="6516688" y="4797425"/>
            <a:ext cx="0" cy="714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172" name="Line 29"/>
          <p:cNvSpPr>
            <a:spLocks noChangeShapeType="1"/>
          </p:cNvSpPr>
          <p:nvPr/>
        </p:nvSpPr>
        <p:spPr bwMode="auto">
          <a:xfrm flipV="1">
            <a:off x="6372225" y="4797425"/>
            <a:ext cx="0" cy="714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173" name="Line 30"/>
          <p:cNvSpPr>
            <a:spLocks noChangeShapeType="1"/>
          </p:cNvSpPr>
          <p:nvPr/>
        </p:nvSpPr>
        <p:spPr bwMode="auto">
          <a:xfrm flipV="1">
            <a:off x="6443663" y="4797425"/>
            <a:ext cx="0" cy="714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174" name="Line 31"/>
          <p:cNvSpPr>
            <a:spLocks noChangeShapeType="1"/>
          </p:cNvSpPr>
          <p:nvPr/>
        </p:nvSpPr>
        <p:spPr bwMode="auto">
          <a:xfrm flipV="1">
            <a:off x="6804025" y="4797425"/>
            <a:ext cx="0" cy="714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175" name="Line 32"/>
          <p:cNvSpPr>
            <a:spLocks noChangeShapeType="1"/>
          </p:cNvSpPr>
          <p:nvPr/>
        </p:nvSpPr>
        <p:spPr bwMode="auto">
          <a:xfrm flipV="1">
            <a:off x="7092950" y="4797425"/>
            <a:ext cx="0" cy="714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176" name="Line 33"/>
          <p:cNvSpPr>
            <a:spLocks noChangeShapeType="1"/>
          </p:cNvSpPr>
          <p:nvPr/>
        </p:nvSpPr>
        <p:spPr bwMode="auto">
          <a:xfrm>
            <a:off x="7451725" y="4868863"/>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177" name="Line 34"/>
          <p:cNvSpPr>
            <a:spLocks noChangeShapeType="1"/>
          </p:cNvSpPr>
          <p:nvPr/>
        </p:nvSpPr>
        <p:spPr bwMode="auto">
          <a:xfrm flipV="1">
            <a:off x="7451725" y="4797425"/>
            <a:ext cx="0" cy="714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178" name="Line 35"/>
          <p:cNvSpPr>
            <a:spLocks noChangeShapeType="1"/>
          </p:cNvSpPr>
          <p:nvPr/>
        </p:nvSpPr>
        <p:spPr bwMode="auto">
          <a:xfrm flipV="1">
            <a:off x="6084888" y="4797425"/>
            <a:ext cx="0" cy="714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179" name="Freeform 36"/>
          <p:cNvSpPr>
            <a:spLocks/>
          </p:cNvSpPr>
          <p:nvPr/>
        </p:nvSpPr>
        <p:spPr bwMode="auto">
          <a:xfrm>
            <a:off x="4140200" y="4076700"/>
            <a:ext cx="5003800" cy="766763"/>
          </a:xfrm>
          <a:custGeom>
            <a:avLst/>
            <a:gdLst>
              <a:gd name="T0" fmla="*/ 0 w 1497"/>
              <a:gd name="T1" fmla="*/ 2147483647 h 891"/>
              <a:gd name="T2" fmla="*/ 2147483647 w 1497"/>
              <a:gd name="T3" fmla="*/ 2147483647 h 891"/>
              <a:gd name="T4" fmla="*/ 2147483647 w 1497"/>
              <a:gd name="T5" fmla="*/ 2147483647 h 891"/>
              <a:gd name="T6" fmla="*/ 2147483647 w 1497"/>
              <a:gd name="T7" fmla="*/ 2147483647 h 891"/>
              <a:gd name="T8" fmla="*/ 2147483647 w 1497"/>
              <a:gd name="T9" fmla="*/ 2147483647 h 891"/>
              <a:gd name="T10" fmla="*/ 2147483647 w 1497"/>
              <a:gd name="T11" fmla="*/ 2147483647 h 891"/>
              <a:gd name="T12" fmla="*/ 2147483647 w 1497"/>
              <a:gd name="T13" fmla="*/ 2147483647 h 891"/>
              <a:gd name="T14" fmla="*/ 2147483647 w 1497"/>
              <a:gd name="T15" fmla="*/ 2147483647 h 891"/>
              <a:gd name="T16" fmla="*/ 2147483647 w 1497"/>
              <a:gd name="T17" fmla="*/ 2147483647 h 891"/>
              <a:gd name="T18" fmla="*/ 2147483647 w 1497"/>
              <a:gd name="T19" fmla="*/ 2147483647 h 891"/>
              <a:gd name="T20" fmla="*/ 2147483647 w 1497"/>
              <a:gd name="T21" fmla="*/ 2147483647 h 89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97"/>
              <a:gd name="T34" fmla="*/ 0 h 891"/>
              <a:gd name="T35" fmla="*/ 1497 w 1497"/>
              <a:gd name="T36" fmla="*/ 891 h 89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97" h="891">
                <a:moveTo>
                  <a:pt x="0" y="861"/>
                </a:moveTo>
                <a:cubicBezTo>
                  <a:pt x="79" y="876"/>
                  <a:pt x="159" y="891"/>
                  <a:pt x="227" y="861"/>
                </a:cubicBezTo>
                <a:cubicBezTo>
                  <a:pt x="295" y="831"/>
                  <a:pt x="356" y="756"/>
                  <a:pt x="409" y="680"/>
                </a:cubicBezTo>
                <a:cubicBezTo>
                  <a:pt x="462" y="604"/>
                  <a:pt x="507" y="506"/>
                  <a:pt x="545" y="408"/>
                </a:cubicBezTo>
                <a:cubicBezTo>
                  <a:pt x="583" y="310"/>
                  <a:pt x="598" y="150"/>
                  <a:pt x="636" y="90"/>
                </a:cubicBezTo>
                <a:cubicBezTo>
                  <a:pt x="674" y="30"/>
                  <a:pt x="727" y="0"/>
                  <a:pt x="772" y="45"/>
                </a:cubicBezTo>
                <a:cubicBezTo>
                  <a:pt x="817" y="90"/>
                  <a:pt x="878" y="287"/>
                  <a:pt x="908" y="362"/>
                </a:cubicBezTo>
                <a:cubicBezTo>
                  <a:pt x="938" y="437"/>
                  <a:pt x="930" y="453"/>
                  <a:pt x="953" y="498"/>
                </a:cubicBezTo>
                <a:cubicBezTo>
                  <a:pt x="976" y="543"/>
                  <a:pt x="999" y="581"/>
                  <a:pt x="1044" y="634"/>
                </a:cubicBezTo>
                <a:cubicBezTo>
                  <a:pt x="1089" y="687"/>
                  <a:pt x="1150" y="778"/>
                  <a:pt x="1225" y="816"/>
                </a:cubicBezTo>
                <a:cubicBezTo>
                  <a:pt x="1300" y="854"/>
                  <a:pt x="1452" y="854"/>
                  <a:pt x="1497" y="861"/>
                </a:cubicBez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6180" name="Freeform 37"/>
          <p:cNvSpPr>
            <a:spLocks/>
          </p:cNvSpPr>
          <p:nvPr/>
        </p:nvSpPr>
        <p:spPr bwMode="auto">
          <a:xfrm>
            <a:off x="6008688" y="1773238"/>
            <a:ext cx="1250950" cy="3086100"/>
          </a:xfrm>
          <a:custGeom>
            <a:avLst/>
            <a:gdLst>
              <a:gd name="T0" fmla="*/ 0 w 788"/>
              <a:gd name="T1" fmla="*/ 2147483647 h 1944"/>
              <a:gd name="T2" fmla="*/ 2147483647 w 788"/>
              <a:gd name="T3" fmla="*/ 2147483647 h 1944"/>
              <a:gd name="T4" fmla="*/ 2147483647 w 788"/>
              <a:gd name="T5" fmla="*/ 2147483647 h 1944"/>
              <a:gd name="T6" fmla="*/ 2147483647 w 788"/>
              <a:gd name="T7" fmla="*/ 2147483647 h 1944"/>
              <a:gd name="T8" fmla="*/ 2147483647 w 788"/>
              <a:gd name="T9" fmla="*/ 2147483647 h 1944"/>
              <a:gd name="T10" fmla="*/ 2147483647 w 788"/>
              <a:gd name="T11" fmla="*/ 2147483647 h 1944"/>
              <a:gd name="T12" fmla="*/ 2147483647 w 788"/>
              <a:gd name="T13" fmla="*/ 2147483647 h 1944"/>
              <a:gd name="T14" fmla="*/ 2147483647 w 788"/>
              <a:gd name="T15" fmla="*/ 2147483647 h 1944"/>
              <a:gd name="T16" fmla="*/ 2147483647 w 788"/>
              <a:gd name="T17" fmla="*/ 2147483647 h 1944"/>
              <a:gd name="T18" fmla="*/ 2147483647 w 788"/>
              <a:gd name="T19" fmla="*/ 2147483647 h 1944"/>
              <a:gd name="T20" fmla="*/ 2147483647 w 788"/>
              <a:gd name="T21" fmla="*/ 2147483647 h 19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88"/>
              <a:gd name="T34" fmla="*/ 0 h 1944"/>
              <a:gd name="T35" fmla="*/ 788 w 788"/>
              <a:gd name="T36" fmla="*/ 1944 h 19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88" h="1944">
                <a:moveTo>
                  <a:pt x="0" y="1928"/>
                </a:moveTo>
                <a:cubicBezTo>
                  <a:pt x="20" y="1920"/>
                  <a:pt x="84" y="1944"/>
                  <a:pt x="119" y="1869"/>
                </a:cubicBezTo>
                <a:cubicBezTo>
                  <a:pt x="154" y="1794"/>
                  <a:pt x="186" y="1641"/>
                  <a:pt x="213" y="1476"/>
                </a:cubicBezTo>
                <a:cubicBezTo>
                  <a:pt x="240" y="1311"/>
                  <a:pt x="263" y="1098"/>
                  <a:pt x="283" y="886"/>
                </a:cubicBezTo>
                <a:cubicBezTo>
                  <a:pt x="303" y="673"/>
                  <a:pt x="310" y="326"/>
                  <a:pt x="330" y="195"/>
                </a:cubicBezTo>
                <a:cubicBezTo>
                  <a:pt x="350" y="65"/>
                  <a:pt x="377" y="0"/>
                  <a:pt x="400" y="98"/>
                </a:cubicBezTo>
                <a:cubicBezTo>
                  <a:pt x="423" y="195"/>
                  <a:pt x="455" y="623"/>
                  <a:pt x="470" y="786"/>
                </a:cubicBezTo>
                <a:cubicBezTo>
                  <a:pt x="486" y="949"/>
                  <a:pt x="482" y="983"/>
                  <a:pt x="493" y="1081"/>
                </a:cubicBezTo>
                <a:cubicBezTo>
                  <a:pt x="505" y="1179"/>
                  <a:pt x="517" y="1261"/>
                  <a:pt x="540" y="1376"/>
                </a:cubicBezTo>
                <a:cubicBezTo>
                  <a:pt x="564" y="1491"/>
                  <a:pt x="593" y="1679"/>
                  <a:pt x="634" y="1771"/>
                </a:cubicBezTo>
                <a:cubicBezTo>
                  <a:pt x="675" y="1863"/>
                  <a:pt x="756" y="1895"/>
                  <a:pt x="788" y="1928"/>
                </a:cubicBezTo>
              </a:path>
            </a:pathLst>
          </a:custGeom>
          <a:noFill/>
          <a:ln w="9525">
            <a:solidFill>
              <a:srgbClr val="0099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6181" name="Line 38"/>
          <p:cNvSpPr>
            <a:spLocks noChangeShapeType="1"/>
          </p:cNvSpPr>
          <p:nvPr/>
        </p:nvSpPr>
        <p:spPr bwMode="auto">
          <a:xfrm>
            <a:off x="3132138" y="5157788"/>
            <a:ext cx="3603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6182" name="Line 39"/>
          <p:cNvSpPr>
            <a:spLocks noChangeShapeType="1"/>
          </p:cNvSpPr>
          <p:nvPr/>
        </p:nvSpPr>
        <p:spPr bwMode="auto">
          <a:xfrm>
            <a:off x="7812088" y="5157788"/>
            <a:ext cx="3603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Tree>
    <p:extLst>
      <p:ext uri="{BB962C8B-B14F-4D97-AF65-F5344CB8AC3E}">
        <p14:creationId xmlns:p14="http://schemas.microsoft.com/office/powerpoint/2010/main" val="290444845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458200" cy="6019800"/>
          </a:xfrm>
        </p:spPr>
        <p:txBody>
          <a:bodyPr>
            <a:normAutofit fontScale="85000" lnSpcReduction="10000"/>
          </a:bodyPr>
          <a:lstStyle/>
          <a:p>
            <a:pPr marL="0" indent="0">
              <a:buNone/>
            </a:pPr>
            <a:r>
              <a:rPr lang="en-GB" dirty="0" smtClean="0"/>
              <a:t>                 Point of controversy!</a:t>
            </a:r>
          </a:p>
          <a:p>
            <a:pPr marL="0" indent="0">
              <a:buNone/>
            </a:pPr>
            <a:r>
              <a:rPr lang="en-GB" dirty="0" smtClean="0"/>
              <a:t>Two types of ‘other functions’:</a:t>
            </a:r>
          </a:p>
          <a:p>
            <a:pPr marL="514350" indent="-514350">
              <a:buAutoNum type="alphaLcParenR"/>
            </a:pPr>
            <a:r>
              <a:rPr lang="en-GB" dirty="0" smtClean="0"/>
              <a:t>Different function types e.g.</a:t>
            </a:r>
          </a:p>
          <a:p>
            <a:pPr marL="0" indent="0">
              <a:buNone/>
            </a:pPr>
            <a:r>
              <a:rPr lang="en-GB" dirty="0"/>
              <a:t> </a:t>
            </a:r>
            <a:r>
              <a:rPr lang="en-GB" dirty="0" smtClean="0"/>
              <a:t>             </a:t>
            </a:r>
            <a:r>
              <a:rPr lang="el-GR" dirty="0" smtClean="0"/>
              <a:t>Σ</a:t>
            </a:r>
            <a:r>
              <a:rPr lang="en-GB" dirty="0" err="1" smtClean="0"/>
              <a:t>a</a:t>
            </a:r>
            <a:r>
              <a:rPr lang="en-GB" baseline="-25000" dirty="0" err="1" smtClean="0"/>
              <a:t>i</a:t>
            </a:r>
            <a:r>
              <a:rPr lang="en-GB" baseline="-25000" dirty="0" smtClean="0"/>
              <a:t> </a:t>
            </a:r>
            <a:r>
              <a:rPr lang="en-GB" dirty="0" smtClean="0"/>
              <a:t>x</a:t>
            </a:r>
            <a:r>
              <a:rPr lang="en-GB" baseline="-25000" dirty="0" smtClean="0"/>
              <a:t>i</a:t>
            </a:r>
            <a:r>
              <a:rPr lang="en-GB" dirty="0" smtClean="0"/>
              <a:t>  versus   </a:t>
            </a:r>
            <a:r>
              <a:rPr lang="el-GR" dirty="0" smtClean="0"/>
              <a:t>Σ</a:t>
            </a:r>
            <a:r>
              <a:rPr lang="en-GB" dirty="0" err="1" smtClean="0"/>
              <a:t>a</a:t>
            </a:r>
            <a:r>
              <a:rPr lang="en-GB" baseline="-25000" dirty="0" err="1" smtClean="0"/>
              <a:t>i</a:t>
            </a:r>
            <a:r>
              <a:rPr lang="en-GB" dirty="0" smtClean="0"/>
              <a:t>/x</a:t>
            </a:r>
            <a:r>
              <a:rPr lang="en-GB" baseline="-25000" dirty="0" smtClean="0"/>
              <a:t>i</a:t>
            </a:r>
            <a:r>
              <a:rPr lang="en-GB" dirty="0" smtClean="0"/>
              <a:t> </a:t>
            </a:r>
          </a:p>
          <a:p>
            <a:pPr marL="0" indent="0">
              <a:buNone/>
            </a:pPr>
            <a:r>
              <a:rPr lang="en-GB" dirty="0" smtClean="0"/>
              <a:t>b) Given </a:t>
            </a:r>
            <a:r>
              <a:rPr lang="en-GB" dirty="0" err="1" smtClean="0"/>
              <a:t>fn</a:t>
            </a:r>
            <a:r>
              <a:rPr lang="en-GB" dirty="0" smtClean="0"/>
              <a:t> form but different number of terms</a:t>
            </a:r>
          </a:p>
          <a:p>
            <a:pPr marL="0" indent="0">
              <a:buNone/>
            </a:pPr>
            <a:r>
              <a:rPr lang="en-GB" dirty="0" smtClean="0"/>
              <a:t>DDKW deal with b) by -2lnL </a:t>
            </a:r>
            <a:r>
              <a:rPr lang="en-GB" dirty="0" smtClean="0">
                <a:sym typeface="Wingdings" panose="05000000000000000000" pitchFamily="2" charset="2"/>
              </a:rPr>
              <a:t> -2lnL + </a:t>
            </a:r>
            <a:r>
              <a:rPr lang="en-GB" dirty="0" err="1" smtClean="0">
                <a:sym typeface="Wingdings" panose="05000000000000000000" pitchFamily="2" charset="2"/>
              </a:rPr>
              <a:t>kn</a:t>
            </a:r>
            <a:endParaRPr lang="en-GB" dirty="0" smtClean="0">
              <a:sym typeface="Wingdings" panose="05000000000000000000" pitchFamily="2" charset="2"/>
            </a:endParaRPr>
          </a:p>
          <a:p>
            <a:pPr marL="0" indent="0">
              <a:buNone/>
            </a:pPr>
            <a:r>
              <a:rPr lang="en-GB" dirty="0">
                <a:sym typeface="Wingdings" panose="05000000000000000000" pitchFamily="2" charset="2"/>
              </a:rPr>
              <a:t> </a:t>
            </a:r>
            <a:r>
              <a:rPr lang="en-GB" dirty="0" smtClean="0">
                <a:sym typeface="Wingdings" panose="05000000000000000000" pitchFamily="2" charset="2"/>
              </a:rPr>
              <a:t>     n = number of extra free </a:t>
            </a:r>
            <a:r>
              <a:rPr lang="en-GB" dirty="0" err="1" smtClean="0">
                <a:sym typeface="Wingdings" panose="05000000000000000000" pitchFamily="2" charset="2"/>
              </a:rPr>
              <a:t>params</a:t>
            </a:r>
            <a:r>
              <a:rPr lang="en-GB" dirty="0" smtClean="0">
                <a:sym typeface="Wingdings" panose="05000000000000000000" pitchFamily="2" charset="2"/>
              </a:rPr>
              <a:t> </a:t>
            </a:r>
            <a:r>
              <a:rPr lang="en-GB" dirty="0" err="1" smtClean="0">
                <a:sym typeface="Wingdings" panose="05000000000000000000" pitchFamily="2" charset="2"/>
              </a:rPr>
              <a:t>wrt</a:t>
            </a:r>
            <a:r>
              <a:rPr lang="en-GB" dirty="0" smtClean="0">
                <a:sym typeface="Wingdings" panose="05000000000000000000" pitchFamily="2" charset="2"/>
              </a:rPr>
              <a:t> best </a:t>
            </a:r>
          </a:p>
          <a:p>
            <a:pPr marL="0" indent="0">
              <a:buNone/>
            </a:pPr>
            <a:r>
              <a:rPr lang="en-GB" dirty="0">
                <a:sym typeface="Wingdings" panose="05000000000000000000" pitchFamily="2" charset="2"/>
              </a:rPr>
              <a:t> </a:t>
            </a:r>
            <a:r>
              <a:rPr lang="en-GB" dirty="0" smtClean="0">
                <a:sym typeface="Wingdings" panose="05000000000000000000" pitchFamily="2" charset="2"/>
              </a:rPr>
              <a:t>     k = 1, as in AIC (= </a:t>
            </a:r>
            <a:r>
              <a:rPr lang="en-GB" dirty="0" err="1" smtClean="0">
                <a:sym typeface="Wingdings" panose="05000000000000000000" pitchFamily="2" charset="2"/>
              </a:rPr>
              <a:t>Akaike</a:t>
            </a:r>
            <a:r>
              <a:rPr lang="en-GB" dirty="0" smtClean="0">
                <a:sym typeface="Wingdings" panose="05000000000000000000" pitchFamily="2" charset="2"/>
              </a:rPr>
              <a:t> Information Criterion)</a:t>
            </a:r>
          </a:p>
          <a:p>
            <a:pPr marL="0" indent="0">
              <a:buNone/>
            </a:pPr>
            <a:endParaRPr lang="en-GB" dirty="0">
              <a:sym typeface="Wingdings" panose="05000000000000000000" pitchFamily="2" charset="2"/>
            </a:endParaRPr>
          </a:p>
          <a:p>
            <a:pPr marL="0" indent="0">
              <a:buNone/>
            </a:pPr>
            <a:r>
              <a:rPr lang="en-GB" dirty="0" smtClean="0">
                <a:sym typeface="Wingdings" panose="05000000000000000000" pitchFamily="2" charset="2"/>
              </a:rPr>
              <a:t>Opposition claim choice k=1 is arbitrary.</a:t>
            </a:r>
          </a:p>
          <a:p>
            <a:pPr marL="0" indent="0">
              <a:buNone/>
            </a:pPr>
            <a:r>
              <a:rPr lang="en-GB" dirty="0" smtClean="0">
                <a:sym typeface="Wingdings" panose="05000000000000000000" pitchFamily="2" charset="2"/>
              </a:rPr>
              <a:t>DDKW agree but have studied different values, and say k =1 is optimal for them.</a:t>
            </a:r>
          </a:p>
          <a:p>
            <a:pPr marL="0" indent="0">
              <a:buNone/>
            </a:pPr>
            <a:r>
              <a:rPr lang="en-GB" dirty="0" smtClean="0">
                <a:sym typeface="Wingdings" panose="05000000000000000000" pitchFamily="2" charset="2"/>
              </a:rPr>
              <a:t>Also, any parametric method needs to make such a choice </a:t>
            </a:r>
          </a:p>
          <a:p>
            <a:pPr marL="0" indent="0">
              <a:buNone/>
            </a:pPr>
            <a:endParaRPr lang="en-GB" dirty="0">
              <a:sym typeface="Wingdings" panose="05000000000000000000" pitchFamily="2" charset="2"/>
            </a:endParaRPr>
          </a:p>
          <a:p>
            <a:pPr marL="0" indent="0">
              <a:buNone/>
            </a:pP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60</a:t>
            </a:fld>
            <a:endParaRPr lang="en-US">
              <a:solidFill>
                <a:prstClr val="black">
                  <a:tint val="75000"/>
                </a:prstClr>
              </a:solidFill>
            </a:endParaRPr>
          </a:p>
        </p:txBody>
      </p:sp>
    </p:spTree>
    <p:extLst>
      <p:ext uri="{BB962C8B-B14F-4D97-AF65-F5344CB8AC3E}">
        <p14:creationId xmlns:p14="http://schemas.microsoft.com/office/powerpoint/2010/main" val="171890008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61</a:t>
            </a:fld>
            <a:endParaRPr lang="en-US">
              <a:solidFill>
                <a:prstClr val="black">
                  <a:tint val="75000"/>
                </a:prstClr>
              </a:solidFill>
            </a:endParaRPr>
          </a:p>
        </p:txBody>
      </p:sp>
      <p:pic>
        <p:nvPicPr>
          <p:cNvPr id="5"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5562600" y="2133600"/>
            <a:ext cx="3195137" cy="4525963"/>
          </a:xfrm>
        </p:spPr>
      </p:pic>
      <p:sp>
        <p:nvSpPr>
          <p:cNvPr id="7" name="TextBox 6"/>
          <p:cNvSpPr txBox="1"/>
          <p:nvPr/>
        </p:nvSpPr>
        <p:spPr>
          <a:xfrm>
            <a:off x="914400" y="4953000"/>
            <a:ext cx="2895600" cy="14496276"/>
          </a:xfrm>
          <a:prstGeom prst="rect">
            <a:avLst/>
          </a:prstGeom>
          <a:noFill/>
        </p:spPr>
        <p:txBody>
          <a:bodyPr wrap="square" rtlCol="0">
            <a:spAutoFit/>
          </a:bodyPr>
          <a:lstStyle/>
          <a:p>
            <a:endParaRPr lang="en-GB" dirty="0" smtClean="0">
              <a:solidFill>
                <a:prstClr val="black"/>
              </a:solidFill>
            </a:endParaRPr>
          </a:p>
          <a:p>
            <a:endParaRPr lang="en-GB" dirty="0">
              <a:solidFill>
                <a:prstClr val="black"/>
              </a:solidFill>
            </a:endParaRPr>
          </a:p>
          <a:p>
            <a:endParaRPr lang="en-GB" dirty="0" smtClean="0">
              <a:solidFill>
                <a:prstClr val="black"/>
              </a:solidFill>
            </a:endParaRPr>
          </a:p>
          <a:p>
            <a:endParaRPr lang="en-GB" dirty="0">
              <a:solidFill>
                <a:prstClr val="black"/>
              </a:solidFill>
            </a:endParaRPr>
          </a:p>
          <a:p>
            <a:endParaRPr lang="en-GB" dirty="0" smtClean="0">
              <a:solidFill>
                <a:prstClr val="black"/>
              </a:solidFill>
            </a:endParaRPr>
          </a:p>
          <a:p>
            <a:endParaRPr lang="en-GB" dirty="0">
              <a:solidFill>
                <a:prstClr val="black"/>
              </a:solidFill>
            </a:endParaRPr>
          </a:p>
          <a:p>
            <a:endParaRPr lang="en-GB" dirty="0" smtClean="0">
              <a:solidFill>
                <a:prstClr val="black"/>
              </a:solidFill>
            </a:endParaRPr>
          </a:p>
          <a:p>
            <a:endParaRPr lang="en-GB" dirty="0">
              <a:solidFill>
                <a:prstClr val="black"/>
              </a:solidFill>
            </a:endParaRPr>
          </a:p>
          <a:p>
            <a:endParaRPr lang="en-GB" dirty="0" smtClean="0">
              <a:solidFill>
                <a:prstClr val="black"/>
              </a:solidFill>
            </a:endParaRPr>
          </a:p>
          <a:p>
            <a:endParaRPr lang="en-GB" dirty="0">
              <a:solidFill>
                <a:prstClr val="black"/>
              </a:solidFill>
            </a:endParaRPr>
          </a:p>
          <a:p>
            <a:endParaRPr lang="en-GB" dirty="0" smtClean="0">
              <a:solidFill>
                <a:prstClr val="black"/>
              </a:solidFill>
            </a:endParaRPr>
          </a:p>
          <a:p>
            <a:endParaRPr lang="en-GB" dirty="0">
              <a:solidFill>
                <a:prstClr val="black"/>
              </a:solidFill>
            </a:endParaRPr>
          </a:p>
          <a:p>
            <a:endParaRPr lang="en-GB" dirty="0" smtClean="0">
              <a:solidFill>
                <a:prstClr val="black"/>
              </a:solidFill>
            </a:endParaRPr>
          </a:p>
          <a:p>
            <a:endParaRPr lang="en-GB" dirty="0">
              <a:solidFill>
                <a:prstClr val="black"/>
              </a:solidFill>
            </a:endParaRPr>
          </a:p>
          <a:p>
            <a:endParaRPr lang="en-GB" dirty="0" smtClean="0">
              <a:solidFill>
                <a:prstClr val="black"/>
              </a:solidFill>
            </a:endParaRPr>
          </a:p>
          <a:p>
            <a:endParaRPr lang="en-GB" dirty="0">
              <a:solidFill>
                <a:prstClr val="black"/>
              </a:solidFill>
            </a:endParaRPr>
          </a:p>
          <a:p>
            <a:endParaRPr lang="en-GB" dirty="0" smtClean="0">
              <a:solidFill>
                <a:prstClr val="black"/>
              </a:solidFill>
            </a:endParaRPr>
          </a:p>
          <a:p>
            <a:endParaRPr lang="en-GB" dirty="0">
              <a:solidFill>
                <a:prstClr val="black"/>
              </a:solidFill>
            </a:endParaRPr>
          </a:p>
          <a:p>
            <a:endParaRPr lang="en-GB" dirty="0" smtClean="0">
              <a:solidFill>
                <a:prstClr val="black"/>
              </a:solidFill>
            </a:endParaRPr>
          </a:p>
          <a:p>
            <a:endParaRPr lang="en-GB" dirty="0">
              <a:solidFill>
                <a:prstClr val="black"/>
              </a:solidFill>
            </a:endParaRPr>
          </a:p>
          <a:p>
            <a:endParaRPr lang="en-GB" dirty="0" smtClean="0">
              <a:solidFill>
                <a:prstClr val="black"/>
              </a:solidFill>
            </a:endParaRPr>
          </a:p>
          <a:p>
            <a:endParaRPr lang="en-GB" dirty="0">
              <a:solidFill>
                <a:prstClr val="black"/>
              </a:solidFill>
            </a:endParaRPr>
          </a:p>
          <a:p>
            <a:endParaRPr lang="en-GB" dirty="0" smtClean="0">
              <a:solidFill>
                <a:prstClr val="black"/>
              </a:solidFill>
            </a:endParaRPr>
          </a:p>
          <a:p>
            <a:endParaRPr lang="en-GB" dirty="0">
              <a:solidFill>
                <a:prstClr val="black"/>
              </a:solidFill>
            </a:endParaRPr>
          </a:p>
          <a:p>
            <a:endParaRPr lang="en-GB" dirty="0" smtClean="0">
              <a:solidFill>
                <a:prstClr val="black"/>
              </a:solidFill>
            </a:endParaRPr>
          </a:p>
          <a:p>
            <a:endParaRPr lang="en-GB" dirty="0">
              <a:solidFill>
                <a:prstClr val="black"/>
              </a:solidFill>
            </a:endParaRPr>
          </a:p>
          <a:p>
            <a:endParaRPr lang="en-GB" dirty="0" smtClean="0">
              <a:solidFill>
                <a:prstClr val="black"/>
              </a:solidFill>
            </a:endParaRPr>
          </a:p>
          <a:p>
            <a:endParaRPr lang="en-GB" dirty="0">
              <a:solidFill>
                <a:prstClr val="black"/>
              </a:solidFill>
            </a:endParaRPr>
          </a:p>
          <a:p>
            <a:endParaRPr lang="en-GB" dirty="0" smtClean="0">
              <a:solidFill>
                <a:prstClr val="black"/>
              </a:solidFill>
            </a:endParaRPr>
          </a:p>
          <a:p>
            <a:endParaRPr lang="en-GB" dirty="0">
              <a:solidFill>
                <a:prstClr val="black"/>
              </a:solidFill>
            </a:endParaRPr>
          </a:p>
          <a:p>
            <a:endParaRPr lang="en-GB" dirty="0" smtClean="0">
              <a:solidFill>
                <a:prstClr val="black"/>
              </a:solidFill>
            </a:endParaRPr>
          </a:p>
          <a:p>
            <a:endParaRPr lang="en-GB" dirty="0">
              <a:solidFill>
                <a:prstClr val="black"/>
              </a:solidFill>
            </a:endParaRPr>
          </a:p>
          <a:p>
            <a:endParaRPr lang="en-GB" dirty="0" smtClean="0">
              <a:solidFill>
                <a:prstClr val="black"/>
              </a:solidFill>
            </a:endParaRPr>
          </a:p>
          <a:p>
            <a:endParaRPr lang="en-GB" dirty="0">
              <a:solidFill>
                <a:prstClr val="black"/>
              </a:solidFill>
            </a:endParaRPr>
          </a:p>
          <a:p>
            <a:endParaRPr lang="en-GB" dirty="0" smtClean="0">
              <a:solidFill>
                <a:prstClr val="black"/>
              </a:solidFill>
            </a:endParaRPr>
          </a:p>
          <a:p>
            <a:endParaRPr lang="en-GB" dirty="0">
              <a:solidFill>
                <a:prstClr val="black"/>
              </a:solidFill>
            </a:endParaRPr>
          </a:p>
          <a:p>
            <a:endParaRPr lang="en-GB" dirty="0" smtClean="0">
              <a:solidFill>
                <a:prstClr val="black"/>
              </a:solidFill>
            </a:endParaRPr>
          </a:p>
          <a:p>
            <a:endParaRPr lang="en-GB" dirty="0">
              <a:solidFill>
                <a:prstClr val="black"/>
              </a:solidFill>
            </a:endParaRPr>
          </a:p>
          <a:p>
            <a:endParaRPr lang="en-GB" dirty="0" smtClean="0">
              <a:solidFill>
                <a:prstClr val="black"/>
              </a:solidFill>
            </a:endParaRPr>
          </a:p>
          <a:p>
            <a:endParaRPr lang="en-GB" dirty="0">
              <a:solidFill>
                <a:prstClr val="black"/>
              </a:solidFill>
            </a:endParaRPr>
          </a:p>
          <a:p>
            <a:endParaRPr lang="en-GB" dirty="0" smtClean="0">
              <a:solidFill>
                <a:prstClr val="black"/>
              </a:solidFill>
            </a:endParaRPr>
          </a:p>
          <a:p>
            <a:endParaRPr lang="en-GB" dirty="0">
              <a:solidFill>
                <a:prstClr val="black"/>
              </a:solidFill>
            </a:endParaRPr>
          </a:p>
          <a:p>
            <a:endParaRPr lang="en-GB" dirty="0" smtClean="0">
              <a:solidFill>
                <a:prstClr val="black"/>
              </a:solidFill>
            </a:endParaRPr>
          </a:p>
          <a:p>
            <a:endParaRPr lang="en-GB" dirty="0">
              <a:solidFill>
                <a:prstClr val="black"/>
              </a:solidFill>
            </a:endParaRPr>
          </a:p>
          <a:p>
            <a:endParaRPr lang="en-GB" dirty="0" smtClean="0">
              <a:solidFill>
                <a:prstClr val="black"/>
              </a:solidFill>
            </a:endParaRPr>
          </a:p>
          <a:p>
            <a:endParaRPr lang="en-GB" dirty="0">
              <a:solidFill>
                <a:prstClr val="black"/>
              </a:solidFill>
            </a:endParaRPr>
          </a:p>
          <a:p>
            <a:endParaRPr lang="en-GB" dirty="0" smtClean="0">
              <a:solidFill>
                <a:prstClr val="black"/>
              </a:solidFill>
            </a:endParaRPr>
          </a:p>
          <a:p>
            <a:endParaRPr lang="en-GB" dirty="0">
              <a:solidFill>
                <a:prstClr val="black"/>
              </a:solidFill>
            </a:endParaRPr>
          </a:p>
          <a:p>
            <a:endParaRPr lang="en-GB" dirty="0" smtClean="0">
              <a:solidFill>
                <a:prstClr val="black"/>
              </a:solidFill>
            </a:endParaRPr>
          </a:p>
          <a:p>
            <a:endParaRPr lang="en-GB" dirty="0">
              <a:solidFill>
                <a:prstClr val="black"/>
              </a:solidFill>
            </a:endParaRPr>
          </a:p>
          <a:p>
            <a:endParaRPr lang="en-GB" dirty="0" smtClean="0">
              <a:solidFill>
                <a:prstClr val="black"/>
              </a:solidFill>
            </a:endParaRPr>
          </a:p>
          <a:p>
            <a:endParaRPr lang="en-GB" dirty="0">
              <a:solidFill>
                <a:prstClr val="black"/>
              </a:solidFill>
            </a:endParaRPr>
          </a:p>
        </p:txBody>
      </p:sp>
      <p:sp>
        <p:nvSpPr>
          <p:cNvPr id="8" name="TextBox 7"/>
          <p:cNvSpPr txBox="1"/>
          <p:nvPr/>
        </p:nvSpPr>
        <p:spPr>
          <a:xfrm>
            <a:off x="609600" y="304800"/>
            <a:ext cx="4267200" cy="6155531"/>
          </a:xfrm>
          <a:prstGeom prst="rect">
            <a:avLst/>
          </a:prstGeom>
          <a:noFill/>
        </p:spPr>
        <p:txBody>
          <a:bodyPr wrap="square" rtlCol="0">
            <a:spAutoFit/>
          </a:bodyPr>
          <a:lstStyle/>
          <a:p>
            <a:r>
              <a:rPr lang="en-GB" sz="3600" dirty="0" smtClean="0">
                <a:solidFill>
                  <a:prstClr val="black"/>
                </a:solidFill>
              </a:rPr>
              <a:t>      p</a:t>
            </a:r>
            <a:r>
              <a:rPr lang="en-GB" sz="3600" baseline="-25000" dirty="0" smtClean="0">
                <a:solidFill>
                  <a:prstClr val="black"/>
                </a:solidFill>
              </a:rPr>
              <a:t>0</a:t>
            </a:r>
            <a:r>
              <a:rPr lang="en-GB" sz="3600" dirty="0" smtClean="0">
                <a:solidFill>
                  <a:prstClr val="black"/>
                </a:solidFill>
              </a:rPr>
              <a:t> v p</a:t>
            </a:r>
            <a:r>
              <a:rPr lang="en-GB" sz="3600" baseline="-25000" dirty="0" smtClean="0">
                <a:solidFill>
                  <a:prstClr val="black"/>
                </a:solidFill>
              </a:rPr>
              <a:t>1</a:t>
            </a:r>
            <a:r>
              <a:rPr lang="en-GB" sz="3600" dirty="0" smtClean="0">
                <a:solidFill>
                  <a:prstClr val="black"/>
                </a:solidFill>
              </a:rPr>
              <a:t> plots</a:t>
            </a:r>
          </a:p>
          <a:p>
            <a:endParaRPr lang="en-GB" sz="2000" dirty="0" smtClean="0">
              <a:solidFill>
                <a:prstClr val="black"/>
              </a:solidFill>
            </a:endParaRPr>
          </a:p>
          <a:p>
            <a:r>
              <a:rPr lang="en-GB" sz="2000" dirty="0" smtClean="0">
                <a:solidFill>
                  <a:prstClr val="black"/>
                </a:solidFill>
              </a:rPr>
              <a:t>Preprint by Luc </a:t>
            </a:r>
            <a:r>
              <a:rPr lang="en-GB" sz="2000" dirty="0" err="1" smtClean="0">
                <a:solidFill>
                  <a:prstClr val="black"/>
                </a:solidFill>
              </a:rPr>
              <a:t>Demortier</a:t>
            </a:r>
            <a:r>
              <a:rPr lang="en-GB" sz="2000" dirty="0" smtClean="0">
                <a:solidFill>
                  <a:prstClr val="black"/>
                </a:solidFill>
              </a:rPr>
              <a:t> and LL,</a:t>
            </a:r>
          </a:p>
          <a:p>
            <a:r>
              <a:rPr lang="en-GB" sz="2000" dirty="0" smtClean="0">
                <a:solidFill>
                  <a:prstClr val="black"/>
                </a:solidFill>
              </a:rPr>
              <a:t>“Testing Hypotheses in Particle Physics: Plots of p</a:t>
            </a:r>
            <a:r>
              <a:rPr lang="en-GB" sz="2000" baseline="-25000" dirty="0" smtClean="0">
                <a:solidFill>
                  <a:prstClr val="black"/>
                </a:solidFill>
              </a:rPr>
              <a:t>0</a:t>
            </a:r>
            <a:r>
              <a:rPr lang="en-GB" sz="2000" dirty="0" smtClean="0">
                <a:solidFill>
                  <a:prstClr val="black"/>
                </a:solidFill>
              </a:rPr>
              <a:t> versus p</a:t>
            </a:r>
            <a:r>
              <a:rPr lang="en-GB" sz="2000" baseline="-25000" dirty="0" smtClean="0">
                <a:solidFill>
                  <a:prstClr val="black"/>
                </a:solidFill>
              </a:rPr>
              <a:t>1</a:t>
            </a:r>
            <a:r>
              <a:rPr lang="en-GB" sz="2000" dirty="0" smtClean="0">
                <a:solidFill>
                  <a:prstClr val="black"/>
                </a:solidFill>
              </a:rPr>
              <a:t>”</a:t>
            </a:r>
          </a:p>
          <a:p>
            <a:r>
              <a:rPr lang="en-GB" sz="2000" dirty="0" smtClean="0">
                <a:solidFill>
                  <a:prstClr val="black"/>
                </a:solidFill>
              </a:rPr>
              <a:t>http</a:t>
            </a:r>
            <a:r>
              <a:rPr lang="en-GB" sz="2000" dirty="0">
                <a:solidFill>
                  <a:prstClr val="black"/>
                </a:solidFill>
              </a:rPr>
              <a:t>://arxiv.org/abs/1408.6123</a:t>
            </a:r>
            <a:endParaRPr lang="en-GB" sz="2000" dirty="0" smtClean="0">
              <a:solidFill>
                <a:prstClr val="black"/>
              </a:solidFill>
            </a:endParaRPr>
          </a:p>
          <a:p>
            <a:endParaRPr lang="en-GB" sz="2000" dirty="0">
              <a:solidFill>
                <a:prstClr val="black"/>
              </a:solidFill>
            </a:endParaRPr>
          </a:p>
          <a:p>
            <a:r>
              <a:rPr lang="en-GB" sz="2000" dirty="0" smtClean="0">
                <a:solidFill>
                  <a:prstClr val="black"/>
                </a:solidFill>
              </a:rPr>
              <a:t>For hypotheses H0 and H1, p</a:t>
            </a:r>
            <a:r>
              <a:rPr lang="en-GB" sz="2000" baseline="-25000" dirty="0" smtClean="0">
                <a:solidFill>
                  <a:prstClr val="black"/>
                </a:solidFill>
              </a:rPr>
              <a:t>0</a:t>
            </a:r>
            <a:r>
              <a:rPr lang="en-GB" sz="2000" dirty="0" smtClean="0">
                <a:solidFill>
                  <a:prstClr val="black"/>
                </a:solidFill>
              </a:rPr>
              <a:t> and p</a:t>
            </a:r>
            <a:r>
              <a:rPr lang="en-GB" sz="2000" baseline="-25000" dirty="0" smtClean="0">
                <a:solidFill>
                  <a:prstClr val="black"/>
                </a:solidFill>
              </a:rPr>
              <a:t>1</a:t>
            </a:r>
            <a:r>
              <a:rPr lang="en-GB" sz="2000" dirty="0" smtClean="0">
                <a:solidFill>
                  <a:prstClr val="black"/>
                </a:solidFill>
              </a:rPr>
              <a:t> are the tail probabilities for data statistic t</a:t>
            </a:r>
          </a:p>
          <a:p>
            <a:endParaRPr lang="en-GB" sz="2000" dirty="0">
              <a:solidFill>
                <a:prstClr val="black"/>
              </a:solidFill>
            </a:endParaRPr>
          </a:p>
          <a:p>
            <a:r>
              <a:rPr lang="en-GB" sz="2000" dirty="0" smtClean="0">
                <a:solidFill>
                  <a:prstClr val="black"/>
                </a:solidFill>
              </a:rPr>
              <a:t>Provide insights on:</a:t>
            </a:r>
          </a:p>
          <a:p>
            <a:r>
              <a:rPr lang="en-GB" sz="2000" dirty="0" smtClean="0">
                <a:solidFill>
                  <a:prstClr val="black"/>
                </a:solidFill>
              </a:rPr>
              <a:t>     </a:t>
            </a:r>
            <a:r>
              <a:rPr lang="en-GB" sz="2000" dirty="0" smtClean="0">
                <a:solidFill>
                  <a:srgbClr val="FF0000"/>
                </a:solidFill>
              </a:rPr>
              <a:t>CLs for exclusion </a:t>
            </a:r>
          </a:p>
          <a:p>
            <a:r>
              <a:rPr lang="en-GB" sz="2000" dirty="0" smtClean="0">
                <a:solidFill>
                  <a:srgbClr val="002060"/>
                </a:solidFill>
              </a:rPr>
              <a:t>     </a:t>
            </a:r>
            <a:r>
              <a:rPr lang="en-GB" sz="2000" dirty="0" err="1" smtClean="0">
                <a:solidFill>
                  <a:srgbClr val="0070C0"/>
                </a:solidFill>
              </a:rPr>
              <a:t>Punzi</a:t>
            </a:r>
            <a:r>
              <a:rPr lang="en-GB" sz="2000" dirty="0" smtClean="0">
                <a:solidFill>
                  <a:srgbClr val="0070C0"/>
                </a:solidFill>
              </a:rPr>
              <a:t> definition of sensitivity</a:t>
            </a:r>
          </a:p>
          <a:p>
            <a:r>
              <a:rPr lang="en-GB" sz="2000" dirty="0" smtClean="0">
                <a:solidFill>
                  <a:srgbClr val="47E232"/>
                </a:solidFill>
              </a:rPr>
              <a:t>     Relation of p-values and Likelihoods</a:t>
            </a:r>
          </a:p>
          <a:p>
            <a:r>
              <a:rPr lang="en-GB" sz="2000" dirty="0" smtClean="0">
                <a:solidFill>
                  <a:prstClr val="black"/>
                </a:solidFill>
              </a:rPr>
              <a:t>     </a:t>
            </a:r>
            <a:r>
              <a:rPr lang="en-GB" sz="2000" dirty="0" smtClean="0">
                <a:solidFill>
                  <a:srgbClr val="FF0000"/>
                </a:solidFill>
              </a:rPr>
              <a:t>Probability of misleading evidence</a:t>
            </a:r>
          </a:p>
          <a:p>
            <a:r>
              <a:rPr lang="en-GB" sz="2000" dirty="0" smtClean="0">
                <a:solidFill>
                  <a:prstClr val="black"/>
                </a:solidFill>
              </a:rPr>
              <a:t>     </a:t>
            </a:r>
            <a:r>
              <a:rPr lang="en-GB" sz="2000" dirty="0" smtClean="0">
                <a:solidFill>
                  <a:srgbClr val="0070C0"/>
                </a:solidFill>
              </a:rPr>
              <a:t>Sampling to foregone conclusion</a:t>
            </a:r>
          </a:p>
          <a:p>
            <a:r>
              <a:rPr lang="en-GB" sz="2000" dirty="0" smtClean="0">
                <a:solidFill>
                  <a:srgbClr val="47E232"/>
                </a:solidFill>
              </a:rPr>
              <a:t>     </a:t>
            </a:r>
            <a:r>
              <a:rPr lang="en-GB" sz="2000" dirty="0" err="1" smtClean="0">
                <a:solidFill>
                  <a:srgbClr val="47E232"/>
                </a:solidFill>
              </a:rPr>
              <a:t>Jeffreys</a:t>
            </a:r>
            <a:r>
              <a:rPr lang="en-GB" sz="2000" dirty="0" smtClean="0">
                <a:solidFill>
                  <a:srgbClr val="47E232"/>
                </a:solidFill>
              </a:rPr>
              <a:t>-Lindley paradox</a:t>
            </a:r>
          </a:p>
          <a:p>
            <a:endParaRPr lang="en-GB" dirty="0">
              <a:solidFill>
                <a:prstClr val="black"/>
              </a:solidFill>
            </a:endParaRPr>
          </a:p>
        </p:txBody>
      </p:sp>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685800"/>
            <a:ext cx="2938609" cy="2846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32043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62</a:t>
            </a:fld>
            <a:endParaRPr lang="en-US"/>
          </a:p>
        </p:txBody>
      </p:sp>
      <p:pic>
        <p:nvPicPr>
          <p:cNvPr id="5"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4114800" y="23812"/>
            <a:ext cx="4749827" cy="6728206"/>
          </a:xfrm>
        </p:spPr>
      </p:pic>
      <p:sp>
        <p:nvSpPr>
          <p:cNvPr id="6" name="TextBox 5"/>
          <p:cNvSpPr txBox="1"/>
          <p:nvPr/>
        </p:nvSpPr>
        <p:spPr>
          <a:xfrm>
            <a:off x="838200" y="243840"/>
            <a:ext cx="7162800" cy="1477328"/>
          </a:xfrm>
          <a:prstGeom prst="rect">
            <a:avLst/>
          </a:prstGeom>
          <a:noFill/>
        </p:spPr>
        <p:txBody>
          <a:bodyPr wrap="square" rtlCol="0">
            <a:spAutoFit/>
          </a:bodyPr>
          <a:lstStyle/>
          <a:p>
            <a:r>
              <a:rPr lang="en-GB" dirty="0" smtClean="0">
                <a:solidFill>
                  <a:srgbClr val="FF0000"/>
                </a:solidFill>
              </a:rPr>
              <a:t>CLs = p</a:t>
            </a:r>
            <a:r>
              <a:rPr lang="en-GB" baseline="-25000" dirty="0" smtClean="0">
                <a:solidFill>
                  <a:srgbClr val="FF0000"/>
                </a:solidFill>
              </a:rPr>
              <a:t>1</a:t>
            </a:r>
            <a:r>
              <a:rPr lang="en-GB" dirty="0" smtClean="0">
                <a:solidFill>
                  <a:srgbClr val="FF0000"/>
                </a:solidFill>
              </a:rPr>
              <a:t>/(1-p</a:t>
            </a:r>
            <a:r>
              <a:rPr lang="en-GB" baseline="-25000" dirty="0" smtClean="0">
                <a:solidFill>
                  <a:srgbClr val="FF0000"/>
                </a:solidFill>
              </a:rPr>
              <a:t>0</a:t>
            </a:r>
            <a:r>
              <a:rPr lang="en-GB" dirty="0" smtClean="0">
                <a:solidFill>
                  <a:srgbClr val="FF0000"/>
                </a:solidFill>
              </a:rPr>
              <a:t>)  </a:t>
            </a:r>
            <a:r>
              <a:rPr lang="en-GB" dirty="0" smtClean="0">
                <a:solidFill>
                  <a:srgbClr val="FF0000"/>
                </a:solidFill>
                <a:sym typeface="Wingdings" panose="05000000000000000000" pitchFamily="2" charset="2"/>
              </a:rPr>
              <a:t> diagonal line</a:t>
            </a:r>
          </a:p>
          <a:p>
            <a:r>
              <a:rPr lang="en-GB" dirty="0" smtClean="0">
                <a:solidFill>
                  <a:srgbClr val="FF0000"/>
                </a:solidFill>
                <a:sym typeface="Wingdings" panose="05000000000000000000" pitchFamily="2" charset="2"/>
              </a:rPr>
              <a:t>Provides protection against excluding H</a:t>
            </a:r>
            <a:r>
              <a:rPr lang="en-GB" baseline="-25000" dirty="0" smtClean="0">
                <a:solidFill>
                  <a:srgbClr val="FF0000"/>
                </a:solidFill>
                <a:sym typeface="Wingdings" panose="05000000000000000000" pitchFamily="2" charset="2"/>
              </a:rPr>
              <a:t>1</a:t>
            </a:r>
            <a:r>
              <a:rPr lang="en-GB" dirty="0" smtClean="0">
                <a:solidFill>
                  <a:srgbClr val="FF0000"/>
                </a:solidFill>
                <a:sym typeface="Wingdings" panose="05000000000000000000" pitchFamily="2" charset="2"/>
              </a:rPr>
              <a:t> when little  or no sensitivity</a:t>
            </a:r>
          </a:p>
          <a:p>
            <a:endParaRPr lang="en-GB" dirty="0">
              <a:sym typeface="Wingdings" panose="05000000000000000000" pitchFamily="2" charset="2"/>
            </a:endParaRPr>
          </a:p>
          <a:p>
            <a:r>
              <a:rPr lang="en-GB" dirty="0" err="1" smtClean="0">
                <a:solidFill>
                  <a:srgbClr val="0000FF"/>
                </a:solidFill>
                <a:sym typeface="Wingdings" panose="05000000000000000000" pitchFamily="2" charset="2"/>
              </a:rPr>
              <a:t>Punzi</a:t>
            </a:r>
            <a:r>
              <a:rPr lang="en-GB" dirty="0" smtClean="0">
                <a:solidFill>
                  <a:srgbClr val="0000FF"/>
                </a:solidFill>
                <a:sym typeface="Wingdings" panose="05000000000000000000" pitchFamily="2" charset="2"/>
              </a:rPr>
              <a:t> definition of sensitivity:  </a:t>
            </a:r>
          </a:p>
          <a:p>
            <a:r>
              <a:rPr lang="en-GB" dirty="0" smtClean="0">
                <a:solidFill>
                  <a:srgbClr val="0000FF"/>
                </a:solidFill>
                <a:sym typeface="Wingdings" panose="05000000000000000000" pitchFamily="2" charset="2"/>
              </a:rPr>
              <a:t>Enough separation of pdf’s for no chance of ambiguity</a:t>
            </a:r>
            <a:endParaRPr lang="en-GB" dirty="0">
              <a:solidFill>
                <a:srgbClr val="0000FF"/>
              </a:solidFill>
            </a:endParaRPr>
          </a:p>
        </p:txBody>
      </p:sp>
      <p:sp>
        <p:nvSpPr>
          <p:cNvPr id="7" name="Freeform 8"/>
          <p:cNvSpPr>
            <a:spLocks/>
          </p:cNvSpPr>
          <p:nvPr/>
        </p:nvSpPr>
        <p:spPr bwMode="auto">
          <a:xfrm>
            <a:off x="685800" y="2438400"/>
            <a:ext cx="1825625" cy="1849437"/>
          </a:xfrm>
          <a:custGeom>
            <a:avLst/>
            <a:gdLst>
              <a:gd name="T0" fmla="*/ 0 w 1179"/>
              <a:gd name="T1" fmla="*/ 2147483647 h 876"/>
              <a:gd name="T2" fmla="*/ 2147483647 w 1179"/>
              <a:gd name="T3" fmla="*/ 2147483647 h 876"/>
              <a:gd name="T4" fmla="*/ 2147483647 w 1179"/>
              <a:gd name="T5" fmla="*/ 2147483647 h 876"/>
              <a:gd name="T6" fmla="*/ 2147483647 w 1179"/>
              <a:gd name="T7" fmla="*/ 2147483647 h 876"/>
              <a:gd name="T8" fmla="*/ 2147483647 w 1179"/>
              <a:gd name="T9" fmla="*/ 2147483647 h 876"/>
              <a:gd name="T10" fmla="*/ 2147483647 w 1179"/>
              <a:gd name="T11" fmla="*/ 2147483647 h 876"/>
              <a:gd name="T12" fmla="*/ 2147483647 w 1179"/>
              <a:gd name="T13" fmla="*/ 2147483647 h 876"/>
              <a:gd name="T14" fmla="*/ 2147483647 w 1179"/>
              <a:gd name="T15" fmla="*/ 2147483647 h 876"/>
              <a:gd name="T16" fmla="*/ 2147483647 w 1179"/>
              <a:gd name="T17" fmla="*/ 2147483647 h 876"/>
              <a:gd name="T18" fmla="*/ 2147483647 w 1179"/>
              <a:gd name="T19" fmla="*/ 2147483647 h 876"/>
              <a:gd name="T20" fmla="*/ 2147483647 w 1179"/>
              <a:gd name="T21" fmla="*/ 2147483647 h 876"/>
              <a:gd name="T22" fmla="*/ 2147483647 w 1179"/>
              <a:gd name="T23" fmla="*/ 2147483647 h 8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79" h="876">
                <a:moveTo>
                  <a:pt x="0" y="869"/>
                </a:moveTo>
                <a:cubicBezTo>
                  <a:pt x="11" y="872"/>
                  <a:pt x="22" y="876"/>
                  <a:pt x="45" y="869"/>
                </a:cubicBezTo>
                <a:cubicBezTo>
                  <a:pt x="68" y="862"/>
                  <a:pt x="91" y="862"/>
                  <a:pt x="136" y="824"/>
                </a:cubicBezTo>
                <a:cubicBezTo>
                  <a:pt x="181" y="786"/>
                  <a:pt x="272" y="726"/>
                  <a:pt x="317" y="643"/>
                </a:cubicBezTo>
                <a:cubicBezTo>
                  <a:pt x="362" y="560"/>
                  <a:pt x="385" y="416"/>
                  <a:pt x="408" y="325"/>
                </a:cubicBezTo>
                <a:cubicBezTo>
                  <a:pt x="431" y="234"/>
                  <a:pt x="424" y="151"/>
                  <a:pt x="454" y="98"/>
                </a:cubicBezTo>
                <a:cubicBezTo>
                  <a:pt x="484" y="45"/>
                  <a:pt x="545" y="0"/>
                  <a:pt x="590" y="8"/>
                </a:cubicBezTo>
                <a:cubicBezTo>
                  <a:pt x="635" y="16"/>
                  <a:pt x="696" y="61"/>
                  <a:pt x="726" y="144"/>
                </a:cubicBezTo>
                <a:cubicBezTo>
                  <a:pt x="756" y="227"/>
                  <a:pt x="748" y="416"/>
                  <a:pt x="771" y="507"/>
                </a:cubicBezTo>
                <a:cubicBezTo>
                  <a:pt x="794" y="598"/>
                  <a:pt x="817" y="635"/>
                  <a:pt x="862" y="688"/>
                </a:cubicBezTo>
                <a:cubicBezTo>
                  <a:pt x="907" y="741"/>
                  <a:pt x="990" y="794"/>
                  <a:pt x="1043" y="824"/>
                </a:cubicBezTo>
                <a:cubicBezTo>
                  <a:pt x="1096" y="854"/>
                  <a:pt x="1137" y="861"/>
                  <a:pt x="1179" y="869"/>
                </a:cubicBezTo>
              </a:path>
            </a:pathLst>
          </a:cu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 name="Freeform 8"/>
          <p:cNvSpPr>
            <a:spLocks/>
          </p:cNvSpPr>
          <p:nvPr/>
        </p:nvSpPr>
        <p:spPr bwMode="auto">
          <a:xfrm>
            <a:off x="2055812" y="2438401"/>
            <a:ext cx="1754188" cy="1849436"/>
          </a:xfrm>
          <a:custGeom>
            <a:avLst/>
            <a:gdLst>
              <a:gd name="T0" fmla="*/ 0 w 1179"/>
              <a:gd name="T1" fmla="*/ 2147483647 h 876"/>
              <a:gd name="T2" fmla="*/ 2147483647 w 1179"/>
              <a:gd name="T3" fmla="*/ 2147483647 h 876"/>
              <a:gd name="T4" fmla="*/ 2147483647 w 1179"/>
              <a:gd name="T5" fmla="*/ 2147483647 h 876"/>
              <a:gd name="T6" fmla="*/ 2147483647 w 1179"/>
              <a:gd name="T7" fmla="*/ 2147483647 h 876"/>
              <a:gd name="T8" fmla="*/ 2147483647 w 1179"/>
              <a:gd name="T9" fmla="*/ 2147483647 h 876"/>
              <a:gd name="T10" fmla="*/ 2147483647 w 1179"/>
              <a:gd name="T11" fmla="*/ 2147483647 h 876"/>
              <a:gd name="T12" fmla="*/ 2147483647 w 1179"/>
              <a:gd name="T13" fmla="*/ 2147483647 h 876"/>
              <a:gd name="T14" fmla="*/ 2147483647 w 1179"/>
              <a:gd name="T15" fmla="*/ 2147483647 h 876"/>
              <a:gd name="T16" fmla="*/ 2147483647 w 1179"/>
              <a:gd name="T17" fmla="*/ 2147483647 h 876"/>
              <a:gd name="T18" fmla="*/ 2147483647 w 1179"/>
              <a:gd name="T19" fmla="*/ 2147483647 h 876"/>
              <a:gd name="T20" fmla="*/ 2147483647 w 1179"/>
              <a:gd name="T21" fmla="*/ 2147483647 h 876"/>
              <a:gd name="T22" fmla="*/ 2147483647 w 1179"/>
              <a:gd name="T23" fmla="*/ 2147483647 h 8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79" h="876">
                <a:moveTo>
                  <a:pt x="0" y="869"/>
                </a:moveTo>
                <a:cubicBezTo>
                  <a:pt x="11" y="872"/>
                  <a:pt x="22" y="876"/>
                  <a:pt x="45" y="869"/>
                </a:cubicBezTo>
                <a:cubicBezTo>
                  <a:pt x="68" y="862"/>
                  <a:pt x="91" y="862"/>
                  <a:pt x="136" y="824"/>
                </a:cubicBezTo>
                <a:cubicBezTo>
                  <a:pt x="181" y="786"/>
                  <a:pt x="272" y="726"/>
                  <a:pt x="317" y="643"/>
                </a:cubicBezTo>
                <a:cubicBezTo>
                  <a:pt x="362" y="560"/>
                  <a:pt x="385" y="416"/>
                  <a:pt x="408" y="325"/>
                </a:cubicBezTo>
                <a:cubicBezTo>
                  <a:pt x="431" y="234"/>
                  <a:pt x="424" y="151"/>
                  <a:pt x="454" y="98"/>
                </a:cubicBezTo>
                <a:cubicBezTo>
                  <a:pt x="484" y="45"/>
                  <a:pt x="545" y="0"/>
                  <a:pt x="590" y="8"/>
                </a:cubicBezTo>
                <a:cubicBezTo>
                  <a:pt x="635" y="16"/>
                  <a:pt x="696" y="61"/>
                  <a:pt x="726" y="144"/>
                </a:cubicBezTo>
                <a:cubicBezTo>
                  <a:pt x="756" y="227"/>
                  <a:pt x="748" y="416"/>
                  <a:pt x="771" y="507"/>
                </a:cubicBezTo>
                <a:cubicBezTo>
                  <a:pt x="794" y="598"/>
                  <a:pt x="817" y="635"/>
                  <a:pt x="862" y="688"/>
                </a:cubicBezTo>
                <a:cubicBezTo>
                  <a:pt x="907" y="741"/>
                  <a:pt x="990" y="794"/>
                  <a:pt x="1043" y="824"/>
                </a:cubicBezTo>
                <a:cubicBezTo>
                  <a:pt x="1096" y="854"/>
                  <a:pt x="1137" y="861"/>
                  <a:pt x="1179" y="869"/>
                </a:cubicBezTo>
              </a:path>
            </a:pathLst>
          </a:custGeom>
          <a:noFill/>
          <a:ln w="952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cxnSp>
        <p:nvCxnSpPr>
          <p:cNvPr id="10" name="Straight Connector 9"/>
          <p:cNvCxnSpPr/>
          <p:nvPr/>
        </p:nvCxnSpPr>
        <p:spPr>
          <a:xfrm>
            <a:off x="381000" y="4287837"/>
            <a:ext cx="3657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381000" y="1981200"/>
            <a:ext cx="0" cy="2306637"/>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965199" y="2433638"/>
            <a:ext cx="2181225" cy="369332"/>
          </a:xfrm>
          <a:prstGeom prst="rect">
            <a:avLst/>
          </a:prstGeom>
          <a:noFill/>
        </p:spPr>
        <p:txBody>
          <a:bodyPr wrap="square" rtlCol="0">
            <a:spAutoFit/>
          </a:bodyPr>
          <a:lstStyle/>
          <a:p>
            <a:r>
              <a:rPr lang="en-GB" dirty="0" smtClean="0">
                <a:solidFill>
                  <a:srgbClr val="FF0000"/>
                </a:solidFill>
              </a:rPr>
              <a:t>H</a:t>
            </a:r>
            <a:r>
              <a:rPr lang="en-GB" baseline="-25000" dirty="0" smtClean="0">
                <a:solidFill>
                  <a:srgbClr val="FF0000"/>
                </a:solidFill>
              </a:rPr>
              <a:t>0</a:t>
            </a:r>
            <a:r>
              <a:rPr lang="en-GB" dirty="0" smtClean="0"/>
              <a:t>                      </a:t>
            </a:r>
            <a:r>
              <a:rPr lang="en-GB" dirty="0" smtClean="0">
                <a:solidFill>
                  <a:srgbClr val="0000FF"/>
                </a:solidFill>
              </a:rPr>
              <a:t>H</a:t>
            </a:r>
            <a:r>
              <a:rPr lang="en-GB" baseline="-25000" dirty="0" smtClean="0">
                <a:solidFill>
                  <a:srgbClr val="0000FF"/>
                </a:solidFill>
              </a:rPr>
              <a:t>1</a:t>
            </a:r>
            <a:endParaRPr lang="en-GB" baseline="-25000" dirty="0">
              <a:solidFill>
                <a:srgbClr val="0000FF"/>
              </a:solidFill>
            </a:endParaRPr>
          </a:p>
        </p:txBody>
      </p:sp>
      <p:sp>
        <p:nvSpPr>
          <p:cNvPr id="14" name="TextBox 13"/>
          <p:cNvSpPr txBox="1"/>
          <p:nvPr/>
        </p:nvSpPr>
        <p:spPr>
          <a:xfrm>
            <a:off x="2690811" y="4402693"/>
            <a:ext cx="455613" cy="369332"/>
          </a:xfrm>
          <a:prstGeom prst="rect">
            <a:avLst/>
          </a:prstGeom>
          <a:noFill/>
        </p:spPr>
        <p:txBody>
          <a:bodyPr wrap="square" rtlCol="0">
            <a:spAutoFit/>
          </a:bodyPr>
          <a:lstStyle/>
          <a:p>
            <a:r>
              <a:rPr lang="en-GB" dirty="0" smtClean="0"/>
              <a:t>t</a:t>
            </a:r>
            <a:endParaRPr lang="en-GB" dirty="0"/>
          </a:p>
        </p:txBody>
      </p:sp>
      <p:cxnSp>
        <p:nvCxnSpPr>
          <p:cNvPr id="16" name="Straight Arrow Connector 15"/>
          <p:cNvCxnSpPr/>
          <p:nvPr/>
        </p:nvCxnSpPr>
        <p:spPr>
          <a:xfrm>
            <a:off x="2960686" y="4587359"/>
            <a:ext cx="3810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1528763" y="2286000"/>
            <a:ext cx="1362074"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933575" y="1916668"/>
            <a:ext cx="533399" cy="369332"/>
          </a:xfrm>
          <a:prstGeom prst="rect">
            <a:avLst/>
          </a:prstGeom>
          <a:noFill/>
        </p:spPr>
        <p:txBody>
          <a:bodyPr wrap="square" rtlCol="0">
            <a:spAutoFit/>
          </a:bodyPr>
          <a:lstStyle/>
          <a:p>
            <a:r>
              <a:rPr lang="el-GR" dirty="0" smtClean="0"/>
              <a:t>Δµ</a:t>
            </a:r>
            <a:endParaRPr lang="en-GB" dirty="0"/>
          </a:p>
        </p:txBody>
      </p:sp>
      <p:sp>
        <p:nvSpPr>
          <p:cNvPr id="20" name="TextBox 19"/>
          <p:cNvSpPr txBox="1"/>
          <p:nvPr/>
        </p:nvSpPr>
        <p:spPr>
          <a:xfrm>
            <a:off x="685800" y="5029200"/>
            <a:ext cx="2655886" cy="1754326"/>
          </a:xfrm>
          <a:prstGeom prst="rect">
            <a:avLst/>
          </a:prstGeom>
          <a:noFill/>
        </p:spPr>
        <p:txBody>
          <a:bodyPr wrap="square" rtlCol="0">
            <a:spAutoFit/>
          </a:bodyPr>
          <a:lstStyle/>
          <a:p>
            <a:r>
              <a:rPr lang="en-GB" dirty="0" smtClean="0">
                <a:solidFill>
                  <a:srgbClr val="00B050"/>
                </a:solidFill>
              </a:rPr>
              <a:t>Can read off power of test</a:t>
            </a:r>
          </a:p>
          <a:p>
            <a:r>
              <a:rPr lang="en-GB" dirty="0" smtClean="0">
                <a:solidFill>
                  <a:srgbClr val="00B050"/>
                </a:solidFill>
              </a:rPr>
              <a:t>e.g. If H</a:t>
            </a:r>
            <a:r>
              <a:rPr lang="en-GB" baseline="-25000" dirty="0" smtClean="0">
                <a:solidFill>
                  <a:srgbClr val="00B050"/>
                </a:solidFill>
              </a:rPr>
              <a:t>0</a:t>
            </a:r>
            <a:r>
              <a:rPr lang="en-GB" dirty="0" smtClean="0">
                <a:solidFill>
                  <a:srgbClr val="00B050"/>
                </a:solidFill>
              </a:rPr>
              <a:t> is true, what is </a:t>
            </a:r>
            <a:r>
              <a:rPr lang="en-GB" dirty="0" err="1" smtClean="0">
                <a:solidFill>
                  <a:srgbClr val="00B050"/>
                </a:solidFill>
              </a:rPr>
              <a:t>prob</a:t>
            </a:r>
            <a:r>
              <a:rPr lang="en-GB" dirty="0" smtClean="0">
                <a:solidFill>
                  <a:srgbClr val="00B050"/>
                </a:solidFill>
              </a:rPr>
              <a:t> of rejecting H</a:t>
            </a:r>
            <a:r>
              <a:rPr lang="en-GB" baseline="-25000" dirty="0" smtClean="0">
                <a:solidFill>
                  <a:srgbClr val="00B050"/>
                </a:solidFill>
              </a:rPr>
              <a:t>1</a:t>
            </a:r>
            <a:r>
              <a:rPr lang="en-GB" dirty="0" smtClean="0">
                <a:solidFill>
                  <a:srgbClr val="00B050"/>
                </a:solidFill>
              </a:rPr>
              <a:t>?</a:t>
            </a:r>
          </a:p>
          <a:p>
            <a:endParaRPr lang="en-GB" dirty="0">
              <a:solidFill>
                <a:srgbClr val="00B050"/>
              </a:solidFill>
            </a:endParaRPr>
          </a:p>
          <a:p>
            <a:r>
              <a:rPr lang="en-GB" b="1" dirty="0" smtClean="0"/>
              <a:t>N.B. p</a:t>
            </a:r>
            <a:r>
              <a:rPr lang="en-GB" b="1" baseline="-25000" dirty="0" smtClean="0"/>
              <a:t>0</a:t>
            </a:r>
            <a:r>
              <a:rPr lang="en-GB" b="1" dirty="0" smtClean="0"/>
              <a:t> = tail towards H</a:t>
            </a:r>
            <a:r>
              <a:rPr lang="en-GB" b="1" baseline="-25000" dirty="0" smtClean="0"/>
              <a:t>1</a:t>
            </a:r>
          </a:p>
          <a:p>
            <a:r>
              <a:rPr lang="en-GB" b="1" dirty="0"/>
              <a:t> </a:t>
            </a:r>
            <a:r>
              <a:rPr lang="en-GB" b="1" dirty="0" smtClean="0"/>
              <a:t>        p</a:t>
            </a:r>
            <a:r>
              <a:rPr lang="en-GB" b="1" baseline="-25000" dirty="0" smtClean="0"/>
              <a:t>1</a:t>
            </a:r>
            <a:r>
              <a:rPr lang="en-GB" b="1" dirty="0" smtClean="0"/>
              <a:t> = tail towards H</a:t>
            </a:r>
            <a:r>
              <a:rPr lang="en-GB" b="1" baseline="-25000" dirty="0" smtClean="0"/>
              <a:t>0</a:t>
            </a:r>
            <a:endParaRPr lang="en-GB" b="1" baseline="-25000" dirty="0"/>
          </a:p>
        </p:txBody>
      </p:sp>
    </p:spTree>
    <p:extLst>
      <p:ext uri="{BB962C8B-B14F-4D97-AF65-F5344CB8AC3E}">
        <p14:creationId xmlns:p14="http://schemas.microsoft.com/office/powerpoint/2010/main" val="127554736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F9BB593-4052-4079-8949-34BAE558EBF9}" type="slidenum">
              <a:rPr lang="en-GB" altLang="en-US" smtClean="0"/>
              <a:pPr eaLnBrk="1" hangingPunct="1"/>
              <a:t>63</a:t>
            </a:fld>
            <a:endParaRPr lang="en-GB" altLang="en-US" smtClean="0"/>
          </a:p>
        </p:txBody>
      </p:sp>
      <p:sp>
        <p:nvSpPr>
          <p:cNvPr id="58371" name="Rectangle 2"/>
          <p:cNvSpPr>
            <a:spLocks noGrp="1" noChangeArrowheads="1"/>
          </p:cNvSpPr>
          <p:nvPr>
            <p:ph type="title"/>
          </p:nvPr>
        </p:nvSpPr>
        <p:spPr>
          <a:xfrm>
            <a:off x="76200" y="228600"/>
            <a:ext cx="5029200" cy="1143000"/>
          </a:xfrm>
        </p:spPr>
        <p:txBody>
          <a:bodyPr>
            <a:normAutofit/>
          </a:bodyPr>
          <a:lstStyle/>
          <a:p>
            <a:pPr eaLnBrk="1" hangingPunct="1"/>
            <a:r>
              <a:rPr lang="en-GB" altLang="en-US" sz="3600" dirty="0" smtClean="0"/>
              <a:t>Why p </a:t>
            </a:r>
            <a:r>
              <a:rPr lang="en-GB" altLang="en-US" sz="3600" dirty="0" smtClean="0">
                <a:latin typeface="Times New Roman" pitchFamily="18" charset="0"/>
              </a:rPr>
              <a:t>≠ </a:t>
            </a:r>
            <a:r>
              <a:rPr lang="en-GB" altLang="en-US" sz="3600" dirty="0" smtClean="0"/>
              <a:t>Likelihood ratio</a:t>
            </a:r>
            <a:endParaRPr lang="en-GB" altLang="en-US" sz="3600" dirty="0" smtClean="0">
              <a:cs typeface="Times New Roman" pitchFamily="18" charset="0"/>
            </a:endParaRPr>
          </a:p>
        </p:txBody>
      </p:sp>
      <p:sp>
        <p:nvSpPr>
          <p:cNvPr id="58372" name="Rectangle 3"/>
          <p:cNvSpPr>
            <a:spLocks noGrp="1" noChangeArrowheads="1"/>
          </p:cNvSpPr>
          <p:nvPr>
            <p:ph type="body" idx="1"/>
          </p:nvPr>
        </p:nvSpPr>
        <p:spPr>
          <a:xfrm>
            <a:off x="76200" y="2057400"/>
            <a:ext cx="8229600" cy="4191000"/>
          </a:xfrm>
        </p:spPr>
        <p:txBody>
          <a:bodyPr>
            <a:normAutofit/>
          </a:bodyPr>
          <a:lstStyle/>
          <a:p>
            <a:pPr eaLnBrk="1" hangingPunct="1">
              <a:buFontTx/>
              <a:buNone/>
            </a:pPr>
            <a:r>
              <a:rPr lang="en-GB" altLang="en-US" sz="2000" dirty="0" smtClean="0">
                <a:solidFill>
                  <a:srgbClr val="FF0000"/>
                </a:solidFill>
              </a:rPr>
              <a:t>Measure different things:</a:t>
            </a:r>
          </a:p>
          <a:p>
            <a:pPr eaLnBrk="1" hangingPunct="1">
              <a:buFontTx/>
              <a:buNone/>
            </a:pPr>
            <a:r>
              <a:rPr lang="en-GB" altLang="en-US" sz="2000" dirty="0" smtClean="0">
                <a:solidFill>
                  <a:srgbClr val="FF0000"/>
                </a:solidFill>
              </a:rPr>
              <a:t>p</a:t>
            </a:r>
            <a:r>
              <a:rPr lang="en-GB" altLang="en-US" sz="2000" baseline="-25000" dirty="0" smtClean="0">
                <a:solidFill>
                  <a:srgbClr val="FF0000"/>
                </a:solidFill>
              </a:rPr>
              <a:t>0</a:t>
            </a:r>
            <a:r>
              <a:rPr lang="en-GB" altLang="en-US" sz="2000" dirty="0" smtClean="0">
                <a:solidFill>
                  <a:srgbClr val="FF0000"/>
                </a:solidFill>
              </a:rPr>
              <a:t> refers just to H0; </a:t>
            </a:r>
            <a:r>
              <a:rPr lang="en-GB" altLang="en-US" sz="2000" dirty="0" smtClean="0">
                <a:solidFill>
                  <a:srgbClr val="FF0000"/>
                </a:solidFill>
                <a:latin typeface="Script MT Bold" panose="03040602040607080904" pitchFamily="66" charset="0"/>
              </a:rPr>
              <a:t>L</a:t>
            </a:r>
            <a:r>
              <a:rPr lang="en-GB" altLang="en-US" sz="2000" baseline="-25000" dirty="0" smtClean="0">
                <a:solidFill>
                  <a:srgbClr val="FF0000"/>
                </a:solidFill>
              </a:rPr>
              <a:t>01</a:t>
            </a:r>
            <a:r>
              <a:rPr lang="en-GB" altLang="en-US" sz="2000" dirty="0" smtClean="0">
                <a:solidFill>
                  <a:srgbClr val="FF0000"/>
                </a:solidFill>
              </a:rPr>
              <a:t> compares H0 and H1</a:t>
            </a:r>
          </a:p>
          <a:p>
            <a:pPr eaLnBrk="1" hangingPunct="1">
              <a:buFontTx/>
              <a:buNone/>
            </a:pPr>
            <a:endParaRPr lang="en-GB" altLang="en-US" sz="2000" dirty="0">
              <a:solidFill>
                <a:srgbClr val="FF0000"/>
              </a:solidFill>
            </a:endParaRPr>
          </a:p>
          <a:p>
            <a:pPr eaLnBrk="1" hangingPunct="1">
              <a:buFontTx/>
              <a:buNone/>
            </a:pPr>
            <a:endParaRPr lang="en-GB" altLang="en-US" sz="2000" dirty="0" smtClean="0">
              <a:solidFill>
                <a:srgbClr val="FF0000"/>
              </a:solidFill>
            </a:endParaRPr>
          </a:p>
          <a:p>
            <a:pPr eaLnBrk="1" hangingPunct="1">
              <a:buFontTx/>
              <a:buNone/>
            </a:pPr>
            <a:endParaRPr lang="en-GB" altLang="en-US" sz="2000" dirty="0" smtClean="0"/>
          </a:p>
          <a:p>
            <a:pPr eaLnBrk="1" hangingPunct="1">
              <a:buFontTx/>
              <a:buNone/>
            </a:pPr>
            <a:r>
              <a:rPr lang="en-GB" altLang="en-US" sz="2000" dirty="0" smtClean="0">
                <a:solidFill>
                  <a:srgbClr val="0000FF"/>
                </a:solidFill>
              </a:rPr>
              <a:t>Depends on amount of data:</a:t>
            </a:r>
          </a:p>
          <a:p>
            <a:pPr eaLnBrk="1" hangingPunct="1">
              <a:buFontTx/>
              <a:buNone/>
            </a:pPr>
            <a:r>
              <a:rPr lang="en-GB" altLang="en-US" sz="2000" dirty="0" smtClean="0">
                <a:solidFill>
                  <a:srgbClr val="0000FF"/>
                </a:solidFill>
              </a:rPr>
              <a:t>e.g. Poisson counting </a:t>
            </a:r>
            <a:r>
              <a:rPr lang="en-GB" altLang="en-US" sz="2000" dirty="0" err="1" smtClean="0">
                <a:solidFill>
                  <a:srgbClr val="0000FF"/>
                </a:solidFill>
              </a:rPr>
              <a:t>expt</a:t>
            </a:r>
            <a:r>
              <a:rPr lang="en-GB" altLang="en-US" sz="2000" dirty="0" smtClean="0">
                <a:solidFill>
                  <a:srgbClr val="0000FF"/>
                </a:solidFill>
              </a:rPr>
              <a:t> little data:</a:t>
            </a:r>
          </a:p>
          <a:p>
            <a:pPr eaLnBrk="1" hangingPunct="1">
              <a:buFontTx/>
              <a:buNone/>
            </a:pPr>
            <a:r>
              <a:rPr lang="en-GB" altLang="en-US" sz="2000" dirty="0" smtClean="0">
                <a:solidFill>
                  <a:srgbClr val="0000FF"/>
                </a:solidFill>
              </a:rPr>
              <a:t>     For H0, </a:t>
            </a:r>
            <a:r>
              <a:rPr lang="el-GR" altLang="en-US" sz="2000" dirty="0" smtClean="0">
                <a:solidFill>
                  <a:srgbClr val="0000FF"/>
                </a:solidFill>
                <a:cs typeface="Times New Roman" pitchFamily="18" charset="0"/>
              </a:rPr>
              <a:t>μ</a:t>
            </a:r>
            <a:r>
              <a:rPr lang="en-GB" altLang="en-US" sz="2000" baseline="-25000" dirty="0" smtClean="0">
                <a:solidFill>
                  <a:srgbClr val="0000FF"/>
                </a:solidFill>
                <a:cs typeface="Times New Roman" pitchFamily="18" charset="0"/>
              </a:rPr>
              <a:t>0</a:t>
            </a:r>
            <a:r>
              <a:rPr lang="en-GB" altLang="en-US" sz="2000" dirty="0" smtClean="0">
                <a:solidFill>
                  <a:srgbClr val="0000FF"/>
                </a:solidFill>
                <a:cs typeface="Times New Roman" pitchFamily="18" charset="0"/>
              </a:rPr>
              <a:t> = 1.0.     For H1, </a:t>
            </a:r>
            <a:r>
              <a:rPr lang="el-GR" altLang="en-US" sz="2000" dirty="0" smtClean="0">
                <a:solidFill>
                  <a:srgbClr val="0000FF"/>
                </a:solidFill>
                <a:cs typeface="Times New Roman" pitchFamily="18" charset="0"/>
              </a:rPr>
              <a:t>μ</a:t>
            </a:r>
            <a:r>
              <a:rPr lang="en-GB" altLang="en-US" sz="2000" baseline="-25000" dirty="0" smtClean="0">
                <a:solidFill>
                  <a:srgbClr val="0000FF"/>
                </a:solidFill>
                <a:cs typeface="Times New Roman" pitchFamily="18" charset="0"/>
              </a:rPr>
              <a:t>1</a:t>
            </a:r>
            <a:r>
              <a:rPr lang="en-GB" altLang="en-US" sz="2000" dirty="0" smtClean="0">
                <a:solidFill>
                  <a:srgbClr val="0000FF"/>
                </a:solidFill>
                <a:cs typeface="Times New Roman" pitchFamily="18" charset="0"/>
              </a:rPr>
              <a:t> =10.0        </a:t>
            </a:r>
          </a:p>
          <a:p>
            <a:pPr eaLnBrk="1" hangingPunct="1">
              <a:buFontTx/>
              <a:buNone/>
            </a:pPr>
            <a:r>
              <a:rPr lang="en-GB" altLang="en-US" sz="2000" dirty="0" smtClean="0">
                <a:solidFill>
                  <a:srgbClr val="0000FF"/>
                </a:solidFill>
                <a:cs typeface="Times New Roman" pitchFamily="18" charset="0"/>
              </a:rPr>
              <a:t>     Observe n = 10     p</a:t>
            </a:r>
            <a:r>
              <a:rPr lang="en-GB" altLang="en-US" sz="2000" baseline="-25000" dirty="0" smtClean="0">
                <a:solidFill>
                  <a:srgbClr val="0000FF"/>
                </a:solidFill>
                <a:cs typeface="Times New Roman" pitchFamily="18" charset="0"/>
              </a:rPr>
              <a:t>0</a:t>
            </a:r>
            <a:r>
              <a:rPr lang="en-GB" altLang="en-US" sz="2000" dirty="0" smtClean="0">
                <a:solidFill>
                  <a:srgbClr val="0000FF"/>
                </a:solidFill>
                <a:cs typeface="Times New Roman" pitchFamily="18" charset="0"/>
              </a:rPr>
              <a:t> ~ 10</a:t>
            </a:r>
            <a:r>
              <a:rPr lang="en-GB" altLang="en-US" sz="2000" baseline="30000" dirty="0" smtClean="0">
                <a:solidFill>
                  <a:srgbClr val="0000FF"/>
                </a:solidFill>
                <a:cs typeface="Times New Roman" pitchFamily="18" charset="0"/>
              </a:rPr>
              <a:t>-7</a:t>
            </a:r>
            <a:r>
              <a:rPr lang="en-GB" altLang="en-US" sz="2000" dirty="0" smtClean="0">
                <a:solidFill>
                  <a:srgbClr val="0000FF"/>
                </a:solidFill>
                <a:cs typeface="Times New Roman" pitchFamily="18" charset="0"/>
              </a:rPr>
              <a:t>      </a:t>
            </a:r>
            <a:r>
              <a:rPr lang="en-GB" altLang="en-US" sz="2000" dirty="0" smtClean="0">
                <a:solidFill>
                  <a:srgbClr val="0000FF"/>
                </a:solidFill>
                <a:latin typeface="Script MT Bold" panose="03040602040607080904" pitchFamily="66" charset="0"/>
                <a:cs typeface="Times New Roman" pitchFamily="18" charset="0"/>
              </a:rPr>
              <a:t>L</a:t>
            </a:r>
            <a:r>
              <a:rPr lang="en-GB" altLang="en-US" sz="2000" baseline="-25000" dirty="0" smtClean="0">
                <a:solidFill>
                  <a:srgbClr val="0000FF"/>
                </a:solidFill>
                <a:cs typeface="Times New Roman" pitchFamily="18" charset="0"/>
              </a:rPr>
              <a:t>01</a:t>
            </a:r>
            <a:r>
              <a:rPr lang="en-GB" altLang="en-US" sz="2000" dirty="0" smtClean="0">
                <a:solidFill>
                  <a:srgbClr val="0000FF"/>
                </a:solidFill>
                <a:cs typeface="Times New Roman" pitchFamily="18" charset="0"/>
              </a:rPr>
              <a:t> ~10</a:t>
            </a:r>
            <a:r>
              <a:rPr lang="en-GB" altLang="en-US" sz="2000" baseline="30000" dirty="0" smtClean="0">
                <a:solidFill>
                  <a:srgbClr val="0000FF"/>
                </a:solidFill>
                <a:cs typeface="Times New Roman" pitchFamily="18" charset="0"/>
              </a:rPr>
              <a:t>-5</a:t>
            </a:r>
          </a:p>
          <a:p>
            <a:pPr eaLnBrk="1" hangingPunct="1">
              <a:buFontTx/>
              <a:buNone/>
            </a:pPr>
            <a:r>
              <a:rPr lang="en-GB" altLang="en-US" sz="2000" dirty="0" smtClean="0">
                <a:solidFill>
                  <a:srgbClr val="0000FF"/>
                </a:solidFill>
                <a:cs typeface="Times New Roman" pitchFamily="18" charset="0"/>
              </a:rPr>
              <a:t>Now with 100 times as much data, </a:t>
            </a:r>
            <a:r>
              <a:rPr lang="el-GR" altLang="en-US" sz="2000" dirty="0" smtClean="0">
                <a:solidFill>
                  <a:srgbClr val="0000FF"/>
                </a:solidFill>
                <a:cs typeface="Times New Roman" pitchFamily="18" charset="0"/>
              </a:rPr>
              <a:t>μ</a:t>
            </a:r>
            <a:r>
              <a:rPr lang="en-GB" altLang="en-US" sz="2000" baseline="-25000" dirty="0" smtClean="0">
                <a:solidFill>
                  <a:srgbClr val="0000FF"/>
                </a:solidFill>
                <a:cs typeface="Times New Roman" pitchFamily="18" charset="0"/>
              </a:rPr>
              <a:t>0</a:t>
            </a:r>
            <a:r>
              <a:rPr lang="en-GB" altLang="en-US" sz="2000" dirty="0" smtClean="0">
                <a:solidFill>
                  <a:srgbClr val="0000FF"/>
                </a:solidFill>
                <a:cs typeface="Times New Roman" pitchFamily="18" charset="0"/>
              </a:rPr>
              <a:t> = 100.0    </a:t>
            </a:r>
            <a:r>
              <a:rPr lang="el-GR" altLang="en-US" sz="2000" dirty="0" smtClean="0">
                <a:solidFill>
                  <a:srgbClr val="0000FF"/>
                </a:solidFill>
                <a:cs typeface="Times New Roman" pitchFamily="18" charset="0"/>
              </a:rPr>
              <a:t>μ</a:t>
            </a:r>
            <a:r>
              <a:rPr lang="en-GB" altLang="en-US" sz="2000" baseline="-25000" dirty="0" smtClean="0">
                <a:solidFill>
                  <a:srgbClr val="0000FF"/>
                </a:solidFill>
                <a:cs typeface="Times New Roman" pitchFamily="18" charset="0"/>
              </a:rPr>
              <a:t>1</a:t>
            </a:r>
            <a:r>
              <a:rPr lang="en-GB" altLang="en-US" sz="2000" dirty="0" smtClean="0">
                <a:solidFill>
                  <a:srgbClr val="0000FF"/>
                </a:solidFill>
                <a:cs typeface="Times New Roman" pitchFamily="18" charset="0"/>
              </a:rPr>
              <a:t> =1000.0</a:t>
            </a:r>
            <a:r>
              <a:rPr lang="en-GB" altLang="en-US" sz="2000" dirty="0" smtClean="0">
                <a:solidFill>
                  <a:srgbClr val="0000FF"/>
                </a:solidFill>
                <a:latin typeface="Times New Roman" pitchFamily="18" charset="0"/>
                <a:cs typeface="Times New Roman" pitchFamily="18" charset="0"/>
              </a:rPr>
              <a:t> </a:t>
            </a:r>
          </a:p>
          <a:p>
            <a:pPr eaLnBrk="1" hangingPunct="1">
              <a:buFontTx/>
              <a:buNone/>
            </a:pPr>
            <a:r>
              <a:rPr lang="en-GB" altLang="en-US" sz="2000" dirty="0" smtClean="0">
                <a:solidFill>
                  <a:srgbClr val="0000FF"/>
                </a:solidFill>
                <a:cs typeface="Times New Roman" pitchFamily="18" charset="0"/>
              </a:rPr>
              <a:t>     Observe n = 160    p</a:t>
            </a:r>
            <a:r>
              <a:rPr lang="en-GB" altLang="en-US" sz="2000" baseline="-25000" dirty="0" smtClean="0">
                <a:solidFill>
                  <a:srgbClr val="0000FF"/>
                </a:solidFill>
                <a:cs typeface="Times New Roman" pitchFamily="18" charset="0"/>
              </a:rPr>
              <a:t>0</a:t>
            </a:r>
            <a:r>
              <a:rPr lang="en-GB" altLang="en-US" sz="2000" dirty="0" smtClean="0">
                <a:solidFill>
                  <a:srgbClr val="0000FF"/>
                </a:solidFill>
                <a:cs typeface="Times New Roman" pitchFamily="18" charset="0"/>
              </a:rPr>
              <a:t> ~ 10</a:t>
            </a:r>
            <a:r>
              <a:rPr lang="en-GB" altLang="en-US" sz="2000" baseline="30000" dirty="0" smtClean="0">
                <a:solidFill>
                  <a:srgbClr val="0000FF"/>
                </a:solidFill>
                <a:cs typeface="Times New Roman" pitchFamily="18" charset="0"/>
              </a:rPr>
              <a:t>-7</a:t>
            </a:r>
            <a:r>
              <a:rPr lang="en-GB" altLang="en-US" sz="2000" dirty="0" smtClean="0">
                <a:solidFill>
                  <a:srgbClr val="0000FF"/>
                </a:solidFill>
                <a:cs typeface="Times New Roman" pitchFamily="18" charset="0"/>
              </a:rPr>
              <a:t>      </a:t>
            </a:r>
            <a:r>
              <a:rPr lang="en-GB" altLang="en-US" sz="2000" dirty="0" smtClean="0">
                <a:solidFill>
                  <a:srgbClr val="0000FF"/>
                </a:solidFill>
                <a:latin typeface="Script MT Bold" panose="03040602040607080904" pitchFamily="66" charset="0"/>
                <a:cs typeface="Times New Roman" pitchFamily="18" charset="0"/>
              </a:rPr>
              <a:t>L</a:t>
            </a:r>
            <a:r>
              <a:rPr lang="en-GB" altLang="en-US" sz="2000" baseline="-25000" dirty="0" smtClean="0">
                <a:solidFill>
                  <a:srgbClr val="0000FF"/>
                </a:solidFill>
                <a:cs typeface="Times New Roman" pitchFamily="18" charset="0"/>
              </a:rPr>
              <a:t>01</a:t>
            </a:r>
            <a:r>
              <a:rPr lang="en-GB" altLang="en-US" sz="2000" dirty="0" smtClean="0">
                <a:solidFill>
                  <a:srgbClr val="0000FF"/>
                </a:solidFill>
                <a:cs typeface="Times New Roman" pitchFamily="18" charset="0"/>
              </a:rPr>
              <a:t> ~10</a:t>
            </a:r>
            <a:r>
              <a:rPr lang="en-GB" altLang="en-US" sz="2000" baseline="30000" dirty="0" smtClean="0">
                <a:solidFill>
                  <a:srgbClr val="0000FF"/>
                </a:solidFill>
                <a:cs typeface="Times New Roman" pitchFamily="18" charset="0"/>
              </a:rPr>
              <a:t>+14</a:t>
            </a:r>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3020" y="228600"/>
            <a:ext cx="3932989"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25756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F9BB593-4052-4079-8949-34BAE558EBF9}" type="slidenum">
              <a:rPr lang="en-GB" altLang="en-US" smtClean="0">
                <a:solidFill>
                  <a:prstClr val="black"/>
                </a:solidFill>
              </a:rPr>
              <a:pPr eaLnBrk="1" hangingPunct="1"/>
              <a:t>64</a:t>
            </a:fld>
            <a:endParaRPr lang="en-GB" altLang="en-US" smtClean="0">
              <a:solidFill>
                <a:prstClr val="black"/>
              </a:solidFill>
            </a:endParaRPr>
          </a:p>
        </p:txBody>
      </p:sp>
      <p:sp>
        <p:nvSpPr>
          <p:cNvPr id="58371" name="Rectangle 2"/>
          <p:cNvSpPr>
            <a:spLocks noGrp="1" noChangeArrowheads="1"/>
          </p:cNvSpPr>
          <p:nvPr>
            <p:ph type="title"/>
          </p:nvPr>
        </p:nvSpPr>
        <p:spPr>
          <a:xfrm>
            <a:off x="0" y="228600"/>
            <a:ext cx="4891087" cy="1143000"/>
          </a:xfrm>
        </p:spPr>
        <p:txBody>
          <a:bodyPr>
            <a:normAutofit/>
          </a:bodyPr>
          <a:lstStyle/>
          <a:p>
            <a:pPr eaLnBrk="1" hangingPunct="1"/>
            <a:r>
              <a:rPr lang="en-GB" altLang="en-US" sz="3600" dirty="0" err="1" smtClean="0">
                <a:cs typeface="Times New Roman" pitchFamily="18" charset="0"/>
              </a:rPr>
              <a:t>Jeffreys</a:t>
            </a:r>
            <a:r>
              <a:rPr lang="en-GB" altLang="en-US" sz="3600" dirty="0" smtClean="0">
                <a:cs typeface="Times New Roman" pitchFamily="18" charset="0"/>
              </a:rPr>
              <a:t>-Lindley Paradox</a:t>
            </a:r>
          </a:p>
        </p:txBody>
      </p:sp>
      <p:sp>
        <p:nvSpPr>
          <p:cNvPr id="58372" name="Rectangle 3"/>
          <p:cNvSpPr>
            <a:spLocks noGrp="1" noChangeArrowheads="1"/>
          </p:cNvSpPr>
          <p:nvPr>
            <p:ph type="body" idx="1"/>
          </p:nvPr>
        </p:nvSpPr>
        <p:spPr>
          <a:xfrm>
            <a:off x="304800" y="1219200"/>
            <a:ext cx="8229600" cy="5334000"/>
          </a:xfrm>
        </p:spPr>
        <p:txBody>
          <a:bodyPr>
            <a:normAutofit fontScale="92500" lnSpcReduction="20000"/>
          </a:bodyPr>
          <a:lstStyle/>
          <a:p>
            <a:pPr eaLnBrk="1" hangingPunct="1">
              <a:buFontTx/>
              <a:buNone/>
            </a:pPr>
            <a:r>
              <a:rPr lang="en-GB" altLang="en-US" sz="2000" dirty="0" smtClean="0">
                <a:solidFill>
                  <a:srgbClr val="FF0000"/>
                </a:solidFill>
              </a:rPr>
              <a:t>H0 = simple,       H1 has </a:t>
            </a:r>
            <a:r>
              <a:rPr lang="el-GR" altLang="en-US" sz="2000" dirty="0" smtClean="0">
                <a:solidFill>
                  <a:srgbClr val="FF0000"/>
                </a:solidFill>
                <a:latin typeface="Verdana"/>
                <a:ea typeface="Verdana"/>
                <a:cs typeface="Verdana"/>
              </a:rPr>
              <a:t>μ</a:t>
            </a:r>
            <a:r>
              <a:rPr lang="en-GB" altLang="en-US" sz="2000" dirty="0" smtClean="0">
                <a:solidFill>
                  <a:srgbClr val="FF0000"/>
                </a:solidFill>
                <a:latin typeface="Verdana"/>
                <a:ea typeface="Verdana"/>
                <a:cs typeface="Verdana"/>
              </a:rPr>
              <a:t> </a:t>
            </a:r>
            <a:r>
              <a:rPr lang="en-GB" altLang="en-US" sz="2000" dirty="0" smtClean="0">
                <a:solidFill>
                  <a:srgbClr val="FF0000"/>
                </a:solidFill>
                <a:ea typeface="Verdana"/>
                <a:cs typeface="Verdana"/>
              </a:rPr>
              <a:t>free</a:t>
            </a:r>
            <a:r>
              <a:rPr lang="en-GB" altLang="en-US" sz="2000" dirty="0" smtClean="0">
                <a:solidFill>
                  <a:srgbClr val="FF0000"/>
                </a:solidFill>
              </a:rPr>
              <a:t> </a:t>
            </a:r>
          </a:p>
          <a:p>
            <a:pPr eaLnBrk="1" hangingPunct="1">
              <a:buFontTx/>
              <a:buNone/>
            </a:pPr>
            <a:r>
              <a:rPr lang="en-GB" altLang="en-US" sz="2000" dirty="0" smtClean="0">
                <a:solidFill>
                  <a:srgbClr val="FF0000"/>
                </a:solidFill>
              </a:rPr>
              <a:t>p</a:t>
            </a:r>
            <a:r>
              <a:rPr lang="en-GB" altLang="en-US" sz="2000" baseline="-25000" dirty="0" smtClean="0">
                <a:solidFill>
                  <a:srgbClr val="FF0000"/>
                </a:solidFill>
              </a:rPr>
              <a:t>0</a:t>
            </a:r>
            <a:r>
              <a:rPr lang="en-GB" altLang="en-US" sz="2000" dirty="0" smtClean="0">
                <a:solidFill>
                  <a:srgbClr val="FF0000"/>
                </a:solidFill>
              </a:rPr>
              <a:t> can favour H</a:t>
            </a:r>
            <a:r>
              <a:rPr lang="en-GB" altLang="en-US" sz="2000" baseline="-25000" dirty="0" smtClean="0">
                <a:solidFill>
                  <a:srgbClr val="FF0000"/>
                </a:solidFill>
              </a:rPr>
              <a:t>1</a:t>
            </a:r>
            <a:r>
              <a:rPr lang="en-GB" altLang="en-US" sz="2000" dirty="0" smtClean="0">
                <a:solidFill>
                  <a:srgbClr val="FF0000"/>
                </a:solidFill>
              </a:rPr>
              <a:t>, while B</a:t>
            </a:r>
            <a:r>
              <a:rPr lang="en-GB" altLang="en-US" sz="2000" baseline="-25000" dirty="0" smtClean="0">
                <a:solidFill>
                  <a:srgbClr val="FF0000"/>
                </a:solidFill>
              </a:rPr>
              <a:t>01</a:t>
            </a:r>
            <a:r>
              <a:rPr lang="en-GB" altLang="en-US" sz="2000" dirty="0" smtClean="0">
                <a:solidFill>
                  <a:srgbClr val="FF0000"/>
                </a:solidFill>
              </a:rPr>
              <a:t> can favour H</a:t>
            </a:r>
            <a:r>
              <a:rPr lang="en-GB" altLang="en-US" sz="2000" baseline="-25000" dirty="0" smtClean="0">
                <a:solidFill>
                  <a:srgbClr val="FF0000"/>
                </a:solidFill>
              </a:rPr>
              <a:t>0</a:t>
            </a:r>
            <a:r>
              <a:rPr lang="en-GB" altLang="en-US" sz="2000" dirty="0" smtClean="0">
                <a:solidFill>
                  <a:srgbClr val="0000FF"/>
                </a:solidFill>
              </a:rPr>
              <a:t>     </a:t>
            </a:r>
          </a:p>
          <a:p>
            <a:pPr eaLnBrk="1" hangingPunct="1">
              <a:buFontTx/>
              <a:buNone/>
            </a:pPr>
            <a:r>
              <a:rPr lang="en-GB" altLang="en-US" sz="2000" dirty="0" smtClean="0">
                <a:solidFill>
                  <a:srgbClr val="0000FF"/>
                </a:solidFill>
              </a:rPr>
              <a:t>    B</a:t>
            </a:r>
            <a:r>
              <a:rPr lang="en-GB" altLang="en-US" sz="2000" baseline="-25000" dirty="0" smtClean="0">
                <a:solidFill>
                  <a:srgbClr val="0000FF"/>
                </a:solidFill>
              </a:rPr>
              <a:t>01</a:t>
            </a:r>
            <a:r>
              <a:rPr lang="en-GB" altLang="en-US" sz="2000" dirty="0" smtClean="0">
                <a:solidFill>
                  <a:srgbClr val="0000FF"/>
                </a:solidFill>
              </a:rPr>
              <a:t> = L</a:t>
            </a:r>
            <a:r>
              <a:rPr lang="en-GB" altLang="en-US" sz="2000" baseline="-25000" dirty="0" smtClean="0">
                <a:solidFill>
                  <a:srgbClr val="0000FF"/>
                </a:solidFill>
              </a:rPr>
              <a:t>0  </a:t>
            </a:r>
            <a:r>
              <a:rPr lang="en-GB" altLang="en-US" sz="2000" dirty="0" smtClean="0">
                <a:solidFill>
                  <a:srgbClr val="0000FF"/>
                </a:solidFill>
              </a:rPr>
              <a:t>/ </a:t>
            </a:r>
            <a:r>
              <a:rPr lang="en-GB" altLang="en-US" sz="2000" dirty="0" smtClean="0">
                <a:solidFill>
                  <a:srgbClr val="0000FF"/>
                </a:solidFill>
                <a:sym typeface="Symbol"/>
              </a:rPr>
              <a:t>L</a:t>
            </a:r>
            <a:r>
              <a:rPr lang="en-GB" altLang="en-US" sz="2000" baseline="-25000" dirty="0" smtClean="0">
                <a:solidFill>
                  <a:srgbClr val="0000FF"/>
                </a:solidFill>
                <a:sym typeface="Symbol"/>
              </a:rPr>
              <a:t>1</a:t>
            </a:r>
            <a:r>
              <a:rPr lang="en-GB" altLang="en-US" sz="2000" dirty="0" smtClean="0">
                <a:solidFill>
                  <a:srgbClr val="0000FF"/>
                </a:solidFill>
                <a:sym typeface="Symbol"/>
              </a:rPr>
              <a:t>(s) (s) ds</a:t>
            </a:r>
          </a:p>
          <a:p>
            <a:pPr eaLnBrk="1" hangingPunct="1">
              <a:buFontTx/>
              <a:buNone/>
            </a:pPr>
            <a:endParaRPr lang="en-GB" altLang="en-US" sz="2000" dirty="0" smtClean="0">
              <a:solidFill>
                <a:srgbClr val="0000FF"/>
              </a:solidFill>
            </a:endParaRPr>
          </a:p>
          <a:p>
            <a:pPr eaLnBrk="1" hangingPunct="1">
              <a:buFontTx/>
              <a:buNone/>
            </a:pPr>
            <a:endParaRPr lang="en-GB" altLang="en-US" sz="2000" dirty="0" smtClean="0">
              <a:solidFill>
                <a:srgbClr val="0000FF"/>
              </a:solidFill>
            </a:endParaRPr>
          </a:p>
          <a:p>
            <a:pPr eaLnBrk="1" hangingPunct="1">
              <a:buFontTx/>
              <a:buNone/>
            </a:pPr>
            <a:endParaRPr lang="en-GB" altLang="en-US" sz="2000" dirty="0" smtClean="0">
              <a:solidFill>
                <a:srgbClr val="0000FF"/>
              </a:solidFill>
            </a:endParaRPr>
          </a:p>
          <a:p>
            <a:pPr eaLnBrk="1" hangingPunct="1">
              <a:buFontTx/>
              <a:buNone/>
            </a:pPr>
            <a:endParaRPr lang="en-GB" altLang="en-US" sz="2000" dirty="0" smtClean="0">
              <a:solidFill>
                <a:srgbClr val="0000FF"/>
              </a:solidFill>
            </a:endParaRPr>
          </a:p>
          <a:p>
            <a:pPr eaLnBrk="1" hangingPunct="1">
              <a:buFontTx/>
              <a:buNone/>
            </a:pPr>
            <a:r>
              <a:rPr lang="en-GB" altLang="en-US" sz="2000" dirty="0" smtClean="0">
                <a:solidFill>
                  <a:srgbClr val="0000FF"/>
                </a:solidFill>
              </a:rPr>
              <a:t>Likelihood ratio depends on signal :</a:t>
            </a:r>
          </a:p>
          <a:p>
            <a:pPr eaLnBrk="1" hangingPunct="1">
              <a:buFontTx/>
              <a:buNone/>
            </a:pPr>
            <a:r>
              <a:rPr lang="en-GB" altLang="en-US" sz="2000" dirty="0" smtClean="0">
                <a:solidFill>
                  <a:srgbClr val="0000FF"/>
                </a:solidFill>
              </a:rPr>
              <a:t>e.g. Poisson counting </a:t>
            </a:r>
            <a:r>
              <a:rPr lang="en-GB" altLang="en-US" sz="2000" dirty="0" err="1" smtClean="0">
                <a:solidFill>
                  <a:srgbClr val="0000FF"/>
                </a:solidFill>
              </a:rPr>
              <a:t>expt</a:t>
            </a:r>
            <a:r>
              <a:rPr lang="en-GB" altLang="en-US" sz="2000" dirty="0" smtClean="0">
                <a:solidFill>
                  <a:srgbClr val="0000FF"/>
                </a:solidFill>
              </a:rPr>
              <a:t> small signal s:</a:t>
            </a:r>
          </a:p>
          <a:p>
            <a:pPr eaLnBrk="1" hangingPunct="1">
              <a:buFontTx/>
              <a:buNone/>
            </a:pPr>
            <a:r>
              <a:rPr lang="en-GB" altLang="en-US" sz="2000" dirty="0" smtClean="0">
                <a:solidFill>
                  <a:srgbClr val="0000FF"/>
                </a:solidFill>
              </a:rPr>
              <a:t>     For H</a:t>
            </a:r>
            <a:r>
              <a:rPr lang="en-GB" altLang="en-US" sz="2000" baseline="-25000" dirty="0" smtClean="0">
                <a:solidFill>
                  <a:srgbClr val="0000FF"/>
                </a:solidFill>
              </a:rPr>
              <a:t>0</a:t>
            </a:r>
            <a:r>
              <a:rPr lang="en-GB" altLang="en-US" sz="2000" dirty="0" smtClean="0">
                <a:solidFill>
                  <a:srgbClr val="0000FF"/>
                </a:solidFill>
              </a:rPr>
              <a:t>, </a:t>
            </a:r>
            <a:r>
              <a:rPr lang="el-GR" altLang="en-US" sz="2000" dirty="0" smtClean="0">
                <a:solidFill>
                  <a:srgbClr val="0000FF"/>
                </a:solidFill>
                <a:cs typeface="Times New Roman" pitchFamily="18" charset="0"/>
              </a:rPr>
              <a:t>μ</a:t>
            </a:r>
            <a:r>
              <a:rPr lang="en-GB" altLang="en-US" sz="2000" baseline="-25000" dirty="0" smtClean="0">
                <a:solidFill>
                  <a:srgbClr val="0000FF"/>
                </a:solidFill>
                <a:cs typeface="Times New Roman" pitchFamily="18" charset="0"/>
              </a:rPr>
              <a:t>0</a:t>
            </a:r>
            <a:r>
              <a:rPr lang="en-GB" altLang="en-US" sz="2000" dirty="0" smtClean="0">
                <a:solidFill>
                  <a:srgbClr val="0000FF"/>
                </a:solidFill>
                <a:cs typeface="Times New Roman" pitchFamily="18" charset="0"/>
              </a:rPr>
              <a:t> = 1.0.     For H</a:t>
            </a:r>
            <a:r>
              <a:rPr lang="en-GB" altLang="en-US" sz="2000" baseline="-25000" dirty="0" smtClean="0">
                <a:solidFill>
                  <a:srgbClr val="0000FF"/>
                </a:solidFill>
                <a:cs typeface="Times New Roman" pitchFamily="18" charset="0"/>
              </a:rPr>
              <a:t>1</a:t>
            </a:r>
            <a:r>
              <a:rPr lang="en-GB" altLang="en-US" sz="2000" dirty="0" smtClean="0">
                <a:solidFill>
                  <a:srgbClr val="0000FF"/>
                </a:solidFill>
                <a:cs typeface="Times New Roman" pitchFamily="18" charset="0"/>
              </a:rPr>
              <a:t>, </a:t>
            </a:r>
            <a:r>
              <a:rPr lang="el-GR" altLang="en-US" sz="2000" dirty="0" smtClean="0">
                <a:solidFill>
                  <a:srgbClr val="0000FF"/>
                </a:solidFill>
                <a:cs typeface="Times New Roman" pitchFamily="18" charset="0"/>
              </a:rPr>
              <a:t>μ</a:t>
            </a:r>
            <a:r>
              <a:rPr lang="en-GB" altLang="en-US" sz="2000" baseline="-25000" dirty="0" smtClean="0">
                <a:solidFill>
                  <a:srgbClr val="0000FF"/>
                </a:solidFill>
                <a:cs typeface="Times New Roman" pitchFamily="18" charset="0"/>
              </a:rPr>
              <a:t>1</a:t>
            </a:r>
            <a:r>
              <a:rPr lang="en-GB" altLang="en-US" sz="2000" dirty="0" smtClean="0">
                <a:solidFill>
                  <a:srgbClr val="0000FF"/>
                </a:solidFill>
                <a:cs typeface="Times New Roman" pitchFamily="18" charset="0"/>
              </a:rPr>
              <a:t> =10.0        </a:t>
            </a:r>
          </a:p>
          <a:p>
            <a:pPr eaLnBrk="1" hangingPunct="1">
              <a:buFontTx/>
              <a:buNone/>
            </a:pPr>
            <a:r>
              <a:rPr lang="en-GB" altLang="en-US" sz="2000" dirty="0" smtClean="0">
                <a:solidFill>
                  <a:srgbClr val="0000FF"/>
                </a:solidFill>
                <a:cs typeface="Times New Roman" pitchFamily="18" charset="0"/>
              </a:rPr>
              <a:t>     Observe n = 10     p</a:t>
            </a:r>
            <a:r>
              <a:rPr lang="en-GB" altLang="en-US" sz="2000" baseline="-25000" dirty="0" smtClean="0">
                <a:solidFill>
                  <a:srgbClr val="0000FF"/>
                </a:solidFill>
                <a:cs typeface="Times New Roman" pitchFamily="18" charset="0"/>
              </a:rPr>
              <a:t>0</a:t>
            </a:r>
            <a:r>
              <a:rPr lang="en-GB" altLang="en-US" sz="2000" dirty="0" smtClean="0">
                <a:solidFill>
                  <a:srgbClr val="0000FF"/>
                </a:solidFill>
                <a:cs typeface="Times New Roman" pitchFamily="18" charset="0"/>
              </a:rPr>
              <a:t> ~ 10</a:t>
            </a:r>
            <a:r>
              <a:rPr lang="en-GB" altLang="en-US" sz="2000" baseline="30000" dirty="0" smtClean="0">
                <a:solidFill>
                  <a:srgbClr val="0000FF"/>
                </a:solidFill>
                <a:cs typeface="Times New Roman" pitchFamily="18" charset="0"/>
              </a:rPr>
              <a:t>-7</a:t>
            </a:r>
            <a:r>
              <a:rPr lang="en-GB" altLang="en-US" sz="2000" dirty="0" smtClean="0">
                <a:solidFill>
                  <a:srgbClr val="0000FF"/>
                </a:solidFill>
                <a:cs typeface="Times New Roman" pitchFamily="18" charset="0"/>
              </a:rPr>
              <a:t>         L</a:t>
            </a:r>
            <a:r>
              <a:rPr lang="en-GB" altLang="en-US" sz="2000" baseline="-25000" dirty="0" smtClean="0">
                <a:solidFill>
                  <a:srgbClr val="0000FF"/>
                </a:solidFill>
                <a:cs typeface="Times New Roman" pitchFamily="18" charset="0"/>
              </a:rPr>
              <a:t>01</a:t>
            </a:r>
            <a:r>
              <a:rPr lang="en-GB" altLang="en-US" sz="2000" dirty="0" smtClean="0">
                <a:solidFill>
                  <a:srgbClr val="0000FF"/>
                </a:solidFill>
                <a:cs typeface="Times New Roman" pitchFamily="18" charset="0"/>
              </a:rPr>
              <a:t> ~10</a:t>
            </a:r>
            <a:r>
              <a:rPr lang="en-GB" altLang="en-US" sz="2000" baseline="30000" dirty="0" smtClean="0">
                <a:solidFill>
                  <a:srgbClr val="0000FF"/>
                </a:solidFill>
                <a:cs typeface="Times New Roman" pitchFamily="18" charset="0"/>
              </a:rPr>
              <a:t>-5   </a:t>
            </a:r>
            <a:r>
              <a:rPr lang="en-GB" altLang="en-US" sz="2000" baseline="-25000" dirty="0" smtClean="0">
                <a:solidFill>
                  <a:srgbClr val="0000FF"/>
                </a:solidFill>
                <a:cs typeface="Times New Roman" pitchFamily="18" charset="0"/>
              </a:rPr>
              <a:t> </a:t>
            </a:r>
            <a:r>
              <a:rPr lang="en-GB" altLang="en-US" sz="2000" dirty="0" smtClean="0">
                <a:solidFill>
                  <a:srgbClr val="FF0000"/>
                </a:solidFill>
                <a:cs typeface="Times New Roman" pitchFamily="18" charset="0"/>
              </a:rPr>
              <a:t>and favours H</a:t>
            </a:r>
            <a:r>
              <a:rPr lang="en-GB" altLang="en-US" sz="2000" baseline="-25000" dirty="0" smtClean="0">
                <a:solidFill>
                  <a:srgbClr val="FF0000"/>
                </a:solidFill>
                <a:cs typeface="Times New Roman" pitchFamily="18" charset="0"/>
              </a:rPr>
              <a:t>1</a:t>
            </a:r>
            <a:endParaRPr lang="en-GB" altLang="en-US" sz="2000" dirty="0" smtClean="0">
              <a:solidFill>
                <a:srgbClr val="FF0000"/>
              </a:solidFill>
              <a:cs typeface="Times New Roman" pitchFamily="18" charset="0"/>
            </a:endParaRPr>
          </a:p>
          <a:p>
            <a:pPr eaLnBrk="1" hangingPunct="1">
              <a:buFontTx/>
              <a:buNone/>
            </a:pPr>
            <a:r>
              <a:rPr lang="en-GB" altLang="en-US" sz="2000" dirty="0" smtClean="0">
                <a:solidFill>
                  <a:srgbClr val="0000FF"/>
                </a:solidFill>
                <a:cs typeface="Times New Roman" pitchFamily="18" charset="0"/>
              </a:rPr>
              <a:t>Now with 100 times as much signal s, </a:t>
            </a:r>
            <a:r>
              <a:rPr lang="el-GR" altLang="en-US" sz="2000" dirty="0" smtClean="0">
                <a:solidFill>
                  <a:srgbClr val="0000FF"/>
                </a:solidFill>
                <a:cs typeface="Times New Roman" pitchFamily="18" charset="0"/>
              </a:rPr>
              <a:t>μ</a:t>
            </a:r>
            <a:r>
              <a:rPr lang="en-GB" altLang="en-US" sz="2000" baseline="-25000" dirty="0" smtClean="0">
                <a:solidFill>
                  <a:srgbClr val="0000FF"/>
                </a:solidFill>
                <a:cs typeface="Times New Roman" pitchFamily="18" charset="0"/>
              </a:rPr>
              <a:t>0</a:t>
            </a:r>
            <a:r>
              <a:rPr lang="en-GB" altLang="en-US" sz="2000" dirty="0" smtClean="0">
                <a:solidFill>
                  <a:srgbClr val="0000FF"/>
                </a:solidFill>
                <a:cs typeface="Times New Roman" pitchFamily="18" charset="0"/>
              </a:rPr>
              <a:t> = 100.0    </a:t>
            </a:r>
            <a:r>
              <a:rPr lang="el-GR" altLang="en-US" sz="2000" dirty="0" smtClean="0">
                <a:solidFill>
                  <a:srgbClr val="0000FF"/>
                </a:solidFill>
                <a:cs typeface="Times New Roman" pitchFamily="18" charset="0"/>
              </a:rPr>
              <a:t>μ</a:t>
            </a:r>
            <a:r>
              <a:rPr lang="en-GB" altLang="en-US" sz="2000" baseline="-25000" dirty="0" smtClean="0">
                <a:solidFill>
                  <a:srgbClr val="0000FF"/>
                </a:solidFill>
                <a:cs typeface="Times New Roman" pitchFamily="18" charset="0"/>
              </a:rPr>
              <a:t>1</a:t>
            </a:r>
            <a:r>
              <a:rPr lang="en-GB" altLang="en-US" sz="2000" dirty="0" smtClean="0">
                <a:solidFill>
                  <a:srgbClr val="0000FF"/>
                </a:solidFill>
                <a:cs typeface="Times New Roman" pitchFamily="18" charset="0"/>
              </a:rPr>
              <a:t> =1000.0</a:t>
            </a:r>
            <a:r>
              <a:rPr lang="en-GB" altLang="en-US" sz="2000" dirty="0" smtClean="0">
                <a:solidFill>
                  <a:srgbClr val="0000FF"/>
                </a:solidFill>
                <a:latin typeface="Times New Roman" pitchFamily="18" charset="0"/>
                <a:cs typeface="Times New Roman" pitchFamily="18" charset="0"/>
              </a:rPr>
              <a:t> </a:t>
            </a:r>
          </a:p>
          <a:p>
            <a:pPr>
              <a:buNone/>
            </a:pPr>
            <a:r>
              <a:rPr lang="en-GB" altLang="en-US" sz="2000" dirty="0" smtClean="0">
                <a:solidFill>
                  <a:srgbClr val="0000FF"/>
                </a:solidFill>
                <a:cs typeface="Times New Roman" pitchFamily="18" charset="0"/>
              </a:rPr>
              <a:t>     Observe n = 160    p</a:t>
            </a:r>
            <a:r>
              <a:rPr lang="en-GB" altLang="en-US" sz="2000" baseline="-25000" dirty="0" smtClean="0">
                <a:solidFill>
                  <a:srgbClr val="0000FF"/>
                </a:solidFill>
                <a:cs typeface="Times New Roman" pitchFamily="18" charset="0"/>
              </a:rPr>
              <a:t>0</a:t>
            </a:r>
            <a:r>
              <a:rPr lang="en-GB" altLang="en-US" sz="2000" dirty="0" smtClean="0">
                <a:solidFill>
                  <a:srgbClr val="0000FF"/>
                </a:solidFill>
                <a:cs typeface="Times New Roman" pitchFamily="18" charset="0"/>
              </a:rPr>
              <a:t> ~ 10</a:t>
            </a:r>
            <a:r>
              <a:rPr lang="en-GB" altLang="en-US" sz="2000" baseline="30000" dirty="0" smtClean="0">
                <a:solidFill>
                  <a:srgbClr val="0000FF"/>
                </a:solidFill>
                <a:cs typeface="Times New Roman" pitchFamily="18" charset="0"/>
              </a:rPr>
              <a:t>-7</a:t>
            </a:r>
            <a:r>
              <a:rPr lang="en-GB" altLang="en-US" sz="2000" dirty="0" smtClean="0">
                <a:solidFill>
                  <a:srgbClr val="0000FF"/>
                </a:solidFill>
                <a:cs typeface="Times New Roman" pitchFamily="18" charset="0"/>
              </a:rPr>
              <a:t>        L</a:t>
            </a:r>
            <a:r>
              <a:rPr lang="en-GB" altLang="en-US" sz="2000" baseline="-25000" dirty="0" smtClean="0">
                <a:solidFill>
                  <a:srgbClr val="0000FF"/>
                </a:solidFill>
                <a:cs typeface="Times New Roman" pitchFamily="18" charset="0"/>
              </a:rPr>
              <a:t>01</a:t>
            </a:r>
            <a:r>
              <a:rPr lang="en-GB" altLang="en-US" sz="2000" dirty="0" smtClean="0">
                <a:solidFill>
                  <a:srgbClr val="0000FF"/>
                </a:solidFill>
                <a:cs typeface="Times New Roman" pitchFamily="18" charset="0"/>
              </a:rPr>
              <a:t> ~10</a:t>
            </a:r>
            <a:r>
              <a:rPr lang="en-GB" altLang="en-US" sz="2000" baseline="30000" dirty="0" smtClean="0">
                <a:solidFill>
                  <a:srgbClr val="0000FF"/>
                </a:solidFill>
                <a:cs typeface="Times New Roman" pitchFamily="18" charset="0"/>
              </a:rPr>
              <a:t>+14 </a:t>
            </a:r>
            <a:r>
              <a:rPr lang="en-GB" altLang="en-US" sz="2000" dirty="0">
                <a:solidFill>
                  <a:srgbClr val="FF0000"/>
                </a:solidFill>
                <a:cs typeface="Times New Roman" pitchFamily="18" charset="0"/>
              </a:rPr>
              <a:t>and favours </a:t>
            </a:r>
            <a:r>
              <a:rPr lang="en-GB" altLang="en-US" sz="2000" dirty="0" smtClean="0">
                <a:solidFill>
                  <a:srgbClr val="FF0000"/>
                </a:solidFill>
                <a:cs typeface="Times New Roman" pitchFamily="18" charset="0"/>
              </a:rPr>
              <a:t>H</a:t>
            </a:r>
            <a:r>
              <a:rPr lang="en-GB" altLang="en-US" sz="2000" baseline="-25000" dirty="0" smtClean="0">
                <a:solidFill>
                  <a:srgbClr val="FF0000"/>
                </a:solidFill>
                <a:cs typeface="Times New Roman" pitchFamily="18" charset="0"/>
              </a:rPr>
              <a:t>0</a:t>
            </a:r>
            <a:endParaRPr lang="en-GB" altLang="en-US" sz="2000" baseline="30000" dirty="0" smtClean="0">
              <a:solidFill>
                <a:srgbClr val="FF0000"/>
              </a:solidFill>
              <a:cs typeface="Times New Roman" pitchFamily="18" charset="0"/>
            </a:endParaRPr>
          </a:p>
          <a:p>
            <a:pPr eaLnBrk="1" hangingPunct="1">
              <a:buFontTx/>
              <a:buNone/>
            </a:pPr>
            <a:endParaRPr lang="en-GB" altLang="en-US" sz="2000" baseline="30000" dirty="0">
              <a:solidFill>
                <a:srgbClr val="0000FF"/>
              </a:solidFill>
              <a:cs typeface="Times New Roman" pitchFamily="18" charset="0"/>
            </a:endParaRPr>
          </a:p>
          <a:p>
            <a:pPr eaLnBrk="1" hangingPunct="1">
              <a:buFontTx/>
              <a:buNone/>
            </a:pPr>
            <a:r>
              <a:rPr lang="en-GB" altLang="en-US" sz="2000" dirty="0" smtClean="0">
                <a:solidFill>
                  <a:srgbClr val="0000FF"/>
                </a:solidFill>
                <a:cs typeface="Times New Roman" pitchFamily="18" charset="0"/>
              </a:rPr>
              <a:t>B</a:t>
            </a:r>
            <a:r>
              <a:rPr lang="en-GB" altLang="en-US" sz="2000" baseline="-25000" dirty="0" smtClean="0">
                <a:solidFill>
                  <a:srgbClr val="0000FF"/>
                </a:solidFill>
                <a:cs typeface="Times New Roman" pitchFamily="18" charset="0"/>
              </a:rPr>
              <a:t>01</a:t>
            </a:r>
            <a:r>
              <a:rPr lang="en-GB" altLang="en-US" sz="2000" dirty="0" smtClean="0">
                <a:solidFill>
                  <a:srgbClr val="0000FF"/>
                </a:solidFill>
                <a:cs typeface="Times New Roman" pitchFamily="18" charset="0"/>
              </a:rPr>
              <a:t> involves </a:t>
            </a:r>
            <a:r>
              <a:rPr lang="en-GB" altLang="en-US" sz="2000" dirty="0" err="1" smtClean="0">
                <a:solidFill>
                  <a:srgbClr val="0000FF"/>
                </a:solidFill>
                <a:cs typeface="Times New Roman" pitchFamily="18" charset="0"/>
              </a:rPr>
              <a:t>intergration</a:t>
            </a:r>
            <a:r>
              <a:rPr lang="en-GB" altLang="en-US" sz="2000" dirty="0" smtClean="0">
                <a:solidFill>
                  <a:srgbClr val="0000FF"/>
                </a:solidFill>
                <a:cs typeface="Times New Roman" pitchFamily="18" charset="0"/>
              </a:rPr>
              <a:t> over s in denominator, so a wide enough range </a:t>
            </a:r>
          </a:p>
          <a:p>
            <a:pPr eaLnBrk="1" hangingPunct="1">
              <a:buFontTx/>
              <a:buNone/>
            </a:pPr>
            <a:r>
              <a:rPr lang="en-GB" altLang="en-US" sz="2000" dirty="0">
                <a:solidFill>
                  <a:srgbClr val="0000FF"/>
                </a:solidFill>
                <a:cs typeface="Times New Roman" pitchFamily="18" charset="0"/>
              </a:rPr>
              <a:t>w</a:t>
            </a:r>
            <a:r>
              <a:rPr lang="en-GB" altLang="en-US" sz="2000" dirty="0" smtClean="0">
                <a:solidFill>
                  <a:srgbClr val="0000FF"/>
                </a:solidFill>
                <a:cs typeface="Times New Roman" pitchFamily="18" charset="0"/>
              </a:rPr>
              <a:t>ill result in </a:t>
            </a:r>
            <a:r>
              <a:rPr lang="en-GB" altLang="en-US" sz="2000" dirty="0" smtClean="0">
                <a:solidFill>
                  <a:srgbClr val="FF0000"/>
                </a:solidFill>
                <a:cs typeface="Times New Roman" pitchFamily="18" charset="0"/>
              </a:rPr>
              <a:t>favouring H</a:t>
            </a:r>
            <a:r>
              <a:rPr lang="en-GB" altLang="en-US" sz="2000" baseline="-25000" dirty="0" smtClean="0">
                <a:solidFill>
                  <a:srgbClr val="FF0000"/>
                </a:solidFill>
                <a:cs typeface="Times New Roman" pitchFamily="18" charset="0"/>
              </a:rPr>
              <a:t>0</a:t>
            </a:r>
            <a:r>
              <a:rPr lang="en-GB" altLang="en-US" sz="2000" dirty="0" smtClean="0">
                <a:solidFill>
                  <a:srgbClr val="FF0000"/>
                </a:solidFill>
                <a:cs typeface="Times New Roman" pitchFamily="18" charset="0"/>
              </a:rPr>
              <a:t>    </a:t>
            </a:r>
          </a:p>
          <a:p>
            <a:pPr eaLnBrk="1" hangingPunct="1">
              <a:buFontTx/>
              <a:buNone/>
            </a:pPr>
            <a:r>
              <a:rPr lang="en-GB" altLang="en-US" sz="2000" dirty="0" smtClean="0">
                <a:solidFill>
                  <a:srgbClr val="00B050"/>
                </a:solidFill>
                <a:cs typeface="Times New Roman" pitchFamily="18" charset="0"/>
              </a:rPr>
              <a:t>However, for  B</a:t>
            </a:r>
            <a:r>
              <a:rPr lang="en-GB" altLang="en-US" sz="2000" baseline="-25000" dirty="0" smtClean="0">
                <a:solidFill>
                  <a:srgbClr val="00B050"/>
                </a:solidFill>
                <a:cs typeface="Times New Roman" pitchFamily="18" charset="0"/>
              </a:rPr>
              <a:t>01</a:t>
            </a:r>
            <a:r>
              <a:rPr lang="en-GB" altLang="en-US" sz="2000" dirty="0" smtClean="0">
                <a:solidFill>
                  <a:srgbClr val="00B050"/>
                </a:solidFill>
                <a:cs typeface="Times New Roman" pitchFamily="18" charset="0"/>
              </a:rPr>
              <a:t> to favour H</a:t>
            </a:r>
            <a:r>
              <a:rPr lang="en-GB" altLang="en-US" sz="2000" baseline="-25000" dirty="0" smtClean="0">
                <a:solidFill>
                  <a:srgbClr val="00B050"/>
                </a:solidFill>
                <a:cs typeface="Times New Roman" pitchFamily="18" charset="0"/>
              </a:rPr>
              <a:t>0</a:t>
            </a:r>
            <a:r>
              <a:rPr lang="en-GB" altLang="en-US" sz="2000" dirty="0" smtClean="0">
                <a:solidFill>
                  <a:srgbClr val="00B050"/>
                </a:solidFill>
                <a:cs typeface="Times New Roman" pitchFamily="18" charset="0"/>
              </a:rPr>
              <a:t> when p</a:t>
            </a:r>
            <a:r>
              <a:rPr lang="en-GB" altLang="en-US" sz="2000" baseline="-25000" dirty="0" smtClean="0">
                <a:solidFill>
                  <a:srgbClr val="00B050"/>
                </a:solidFill>
                <a:cs typeface="Times New Roman" pitchFamily="18" charset="0"/>
              </a:rPr>
              <a:t>0</a:t>
            </a:r>
            <a:r>
              <a:rPr lang="en-GB" altLang="en-US" sz="2000" dirty="0" smtClean="0">
                <a:solidFill>
                  <a:srgbClr val="00B050"/>
                </a:solidFill>
                <a:cs typeface="Times New Roman" pitchFamily="18" charset="0"/>
              </a:rPr>
              <a:t> is equivalent to 5</a:t>
            </a:r>
            <a:r>
              <a:rPr lang="en-GB" altLang="en-US" sz="2000" dirty="0" smtClean="0">
                <a:solidFill>
                  <a:srgbClr val="00B050"/>
                </a:solidFill>
                <a:cs typeface="Times New Roman" pitchFamily="18" charset="0"/>
                <a:sym typeface="Symbol"/>
              </a:rPr>
              <a:t>, integration </a:t>
            </a:r>
          </a:p>
          <a:p>
            <a:pPr eaLnBrk="1" hangingPunct="1">
              <a:buFontTx/>
              <a:buNone/>
            </a:pPr>
            <a:r>
              <a:rPr lang="en-GB" altLang="en-US" sz="2000" dirty="0" smtClean="0">
                <a:solidFill>
                  <a:srgbClr val="00B050"/>
                </a:solidFill>
                <a:cs typeface="Times New Roman" pitchFamily="18" charset="0"/>
                <a:sym typeface="Symbol"/>
              </a:rPr>
              <a:t>range for s has to be O(10</a:t>
            </a:r>
            <a:r>
              <a:rPr lang="en-GB" altLang="en-US" sz="2000" baseline="30000" dirty="0" smtClean="0">
                <a:solidFill>
                  <a:srgbClr val="00B050"/>
                </a:solidFill>
                <a:cs typeface="Times New Roman" pitchFamily="18" charset="0"/>
                <a:sym typeface="Symbol"/>
              </a:rPr>
              <a:t>6</a:t>
            </a:r>
            <a:r>
              <a:rPr lang="en-GB" altLang="en-US" sz="2000" dirty="0" smtClean="0">
                <a:solidFill>
                  <a:srgbClr val="00B050"/>
                </a:solidFill>
                <a:cs typeface="Times New Roman" pitchFamily="18" charset="0"/>
                <a:sym typeface="Symbol"/>
              </a:rPr>
              <a:t>) times Gaussian widths</a:t>
            </a:r>
            <a:endParaRPr lang="en-GB" altLang="en-US" sz="2000" baseline="30000" dirty="0" smtClean="0">
              <a:solidFill>
                <a:srgbClr val="0000FF"/>
              </a:solidFill>
              <a:cs typeface="Times New Roman" pitchFamily="18" charset="0"/>
            </a:endParaRPr>
          </a:p>
          <a:p>
            <a:pPr eaLnBrk="1" hangingPunct="1">
              <a:buFontTx/>
              <a:buNone/>
            </a:pPr>
            <a:endParaRPr lang="en-GB" altLang="en-US" sz="2000" dirty="0" smtClean="0">
              <a:solidFill>
                <a:srgbClr val="0000FF"/>
              </a:solidFill>
              <a:latin typeface="Times New Roman" pitchFamily="18" charset="0"/>
              <a:cs typeface="Times New Roman" pitchFamily="18" charset="0"/>
            </a:endParaRPr>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3020" y="228600"/>
            <a:ext cx="3932989"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170079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A4F26D6-825E-400F-86C6-D73247C5F517}" type="slidenum">
              <a:rPr lang="en-GB" altLang="en-US" smtClean="0"/>
              <a:pPr eaLnBrk="1" hangingPunct="1"/>
              <a:t>65</a:t>
            </a:fld>
            <a:endParaRPr lang="en-GB" altLang="en-US" smtClean="0"/>
          </a:p>
        </p:txBody>
      </p:sp>
      <p:sp>
        <p:nvSpPr>
          <p:cNvPr id="63491" name="Rectangle 2"/>
          <p:cNvSpPr>
            <a:spLocks noGrp="1" noChangeArrowheads="1"/>
          </p:cNvSpPr>
          <p:nvPr>
            <p:ph type="title"/>
          </p:nvPr>
        </p:nvSpPr>
        <p:spPr/>
        <p:txBody>
          <a:bodyPr/>
          <a:lstStyle/>
          <a:p>
            <a:pPr eaLnBrk="1" hangingPunct="1"/>
            <a:r>
              <a:rPr lang="en-US" altLang="en-US" smtClean="0"/>
              <a:t>WHY LIMITS?</a:t>
            </a:r>
          </a:p>
        </p:txBody>
      </p:sp>
      <p:sp>
        <p:nvSpPr>
          <p:cNvPr id="63492" name="Rectangle 3"/>
          <p:cNvSpPr>
            <a:spLocks noGrp="1" noChangeArrowheads="1"/>
          </p:cNvSpPr>
          <p:nvPr>
            <p:ph type="body" idx="1"/>
          </p:nvPr>
        </p:nvSpPr>
        <p:spPr/>
        <p:txBody>
          <a:bodyPr/>
          <a:lstStyle/>
          <a:p>
            <a:pPr eaLnBrk="1" hangingPunct="1">
              <a:buFontTx/>
              <a:buNone/>
            </a:pPr>
            <a:r>
              <a:rPr lang="en-US" altLang="en-US" sz="2800" smtClean="0"/>
              <a:t>Michelson-Morley experiment </a:t>
            </a:r>
            <a:r>
              <a:rPr lang="en-US" altLang="en-US" sz="2800" smtClean="0">
                <a:sym typeface="Wingdings" pitchFamily="2" charset="2"/>
              </a:rPr>
              <a:t> death of aether</a:t>
            </a:r>
          </a:p>
          <a:p>
            <a:pPr eaLnBrk="1" hangingPunct="1">
              <a:buFontTx/>
              <a:buNone/>
            </a:pPr>
            <a:endParaRPr lang="en-US" altLang="en-US" sz="2800" smtClean="0">
              <a:sym typeface="Wingdings" pitchFamily="2" charset="2"/>
            </a:endParaRPr>
          </a:p>
          <a:p>
            <a:pPr eaLnBrk="1" hangingPunct="1">
              <a:buFontTx/>
              <a:buNone/>
            </a:pPr>
            <a:r>
              <a:rPr lang="en-US" altLang="en-US" sz="2800" smtClean="0">
                <a:sym typeface="Wingdings" pitchFamily="2" charset="2"/>
              </a:rPr>
              <a:t>HEP experiments: If UL on expected rate for new particle </a:t>
            </a:r>
            <a:r>
              <a:rPr lang="en-US" altLang="en-US" sz="3000" smtClean="0">
                <a:sym typeface="Symbol" pitchFamily="18" charset="2"/>
              </a:rPr>
              <a:t></a:t>
            </a:r>
            <a:r>
              <a:rPr lang="en-US" altLang="en-US" sz="2800" smtClean="0">
                <a:sym typeface="Symbol" pitchFamily="18" charset="2"/>
              </a:rPr>
              <a:t> expected, exclude particle</a:t>
            </a:r>
            <a:endParaRPr lang="en-US" altLang="en-US" sz="2800" smtClean="0">
              <a:sym typeface="Wingdings" pitchFamily="2" charset="2"/>
            </a:endParaRPr>
          </a:p>
          <a:p>
            <a:pPr eaLnBrk="1" hangingPunct="1">
              <a:buFontTx/>
              <a:buNone/>
            </a:pPr>
            <a:endParaRPr lang="en-US" altLang="en-US" sz="2800" smtClean="0">
              <a:sym typeface="Wingdings" pitchFamily="2" charset="2"/>
            </a:endParaRPr>
          </a:p>
          <a:p>
            <a:pPr eaLnBrk="1" hangingPunct="1">
              <a:buFontTx/>
              <a:buNone/>
            </a:pPr>
            <a:r>
              <a:rPr lang="en-US" altLang="en-US" sz="2800" smtClean="0">
                <a:sym typeface="Wingdings" pitchFamily="2" charset="2"/>
              </a:rPr>
              <a:t>CERN CLW (Jan 2000)</a:t>
            </a:r>
          </a:p>
          <a:p>
            <a:pPr eaLnBrk="1" hangingPunct="1">
              <a:buFontTx/>
              <a:buNone/>
            </a:pPr>
            <a:r>
              <a:rPr lang="en-US" altLang="en-US" sz="2800" smtClean="0">
                <a:sym typeface="Wingdings" pitchFamily="2" charset="2"/>
              </a:rPr>
              <a:t>FNAL CLW (March 2000)</a:t>
            </a:r>
          </a:p>
          <a:p>
            <a:pPr eaLnBrk="1" hangingPunct="1">
              <a:buFontTx/>
              <a:buNone/>
            </a:pPr>
            <a:r>
              <a:rPr lang="en-US" altLang="en-US" sz="2800" smtClean="0">
                <a:sym typeface="Wingdings" pitchFamily="2" charset="2"/>
              </a:rPr>
              <a:t>Heinrich, PHYSTAT-LHC, “Review of Banff Challenge”</a:t>
            </a:r>
            <a:endParaRPr lang="en-US" altLang="en-US" sz="2800" smtClean="0"/>
          </a:p>
        </p:txBody>
      </p:sp>
    </p:spTree>
    <p:extLst>
      <p:ext uri="{BB962C8B-B14F-4D97-AF65-F5344CB8AC3E}">
        <p14:creationId xmlns:p14="http://schemas.microsoft.com/office/powerpoint/2010/main" val="329339874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A2D8982-0D12-47B9-A561-1D890871C477}" type="slidenum">
              <a:rPr lang="en-GB" altLang="en-US" smtClean="0"/>
              <a:pPr eaLnBrk="1" hangingPunct="1"/>
              <a:t>66</a:t>
            </a:fld>
            <a:endParaRPr lang="en-GB" altLang="en-US" smtClean="0"/>
          </a:p>
        </p:txBody>
      </p:sp>
      <p:sp>
        <p:nvSpPr>
          <p:cNvPr id="65539" name="Rectangle 3"/>
          <p:cNvSpPr>
            <a:spLocks noGrp="1" noChangeArrowheads="1"/>
          </p:cNvSpPr>
          <p:nvPr>
            <p:ph type="body" idx="1"/>
          </p:nvPr>
        </p:nvSpPr>
        <p:spPr/>
        <p:txBody>
          <a:bodyPr/>
          <a:lstStyle/>
          <a:p>
            <a:pPr eaLnBrk="1" hangingPunct="1">
              <a:lnSpc>
                <a:spcPct val="90000"/>
              </a:lnSpc>
              <a:buFontTx/>
              <a:buNone/>
            </a:pPr>
            <a:r>
              <a:rPr lang="en-US" altLang="en-US" sz="2800" dirty="0" smtClean="0"/>
              <a:t>Bayes (needs priors e.g. </a:t>
            </a:r>
            <a:r>
              <a:rPr lang="en-US" altLang="en-US" sz="2800" dirty="0" err="1" smtClean="0"/>
              <a:t>const</a:t>
            </a:r>
            <a:r>
              <a:rPr lang="en-US" altLang="en-US" sz="2800" dirty="0" smtClean="0"/>
              <a:t>, 1/</a:t>
            </a:r>
            <a:r>
              <a:rPr lang="el-GR" altLang="en-US" sz="2800" dirty="0" smtClean="0"/>
              <a:t>μ</a:t>
            </a:r>
            <a:r>
              <a:rPr lang="en-US" altLang="en-US" sz="2800" dirty="0" smtClean="0"/>
              <a:t>,  1/</a:t>
            </a:r>
            <a:r>
              <a:rPr lang="en-US" altLang="en-US" sz="2800" dirty="0" smtClean="0">
                <a:latin typeface="Times New Roman" pitchFamily="18" charset="0"/>
              </a:rPr>
              <a:t>√</a:t>
            </a:r>
            <a:r>
              <a:rPr lang="el-GR" altLang="en-US" sz="2800" dirty="0" smtClean="0"/>
              <a:t>μ</a:t>
            </a:r>
            <a:r>
              <a:rPr lang="en-US" altLang="en-US" sz="2800" dirty="0" smtClean="0"/>
              <a:t>,  </a:t>
            </a:r>
            <a:r>
              <a:rPr lang="el-GR" altLang="en-US" sz="2800" dirty="0" smtClean="0"/>
              <a:t>μ</a:t>
            </a:r>
            <a:r>
              <a:rPr lang="en-US" altLang="en-US" sz="2800" dirty="0" smtClean="0"/>
              <a:t>, …..)</a:t>
            </a:r>
          </a:p>
          <a:p>
            <a:pPr eaLnBrk="1" hangingPunct="1">
              <a:lnSpc>
                <a:spcPct val="90000"/>
              </a:lnSpc>
              <a:buFontTx/>
              <a:buNone/>
            </a:pPr>
            <a:r>
              <a:rPr lang="en-US" altLang="en-US" sz="2800" dirty="0" err="1" smtClean="0"/>
              <a:t>Frequentist</a:t>
            </a:r>
            <a:r>
              <a:rPr lang="en-US" altLang="en-US" sz="2800" dirty="0" smtClean="0"/>
              <a:t> (needs ordering rule, </a:t>
            </a:r>
          </a:p>
          <a:p>
            <a:pPr eaLnBrk="1" hangingPunct="1">
              <a:lnSpc>
                <a:spcPct val="90000"/>
              </a:lnSpc>
              <a:buFontTx/>
              <a:buNone/>
            </a:pPr>
            <a:r>
              <a:rPr lang="en-US" altLang="en-US" sz="2800" dirty="0" smtClean="0"/>
              <a:t>                   possible empty intervals, F-C)</a:t>
            </a:r>
          </a:p>
          <a:p>
            <a:pPr eaLnBrk="1" hangingPunct="1">
              <a:lnSpc>
                <a:spcPct val="90000"/>
              </a:lnSpc>
              <a:buFontTx/>
              <a:buNone/>
            </a:pPr>
            <a:r>
              <a:rPr lang="en-US" altLang="en-US" sz="2800" dirty="0" smtClean="0"/>
              <a:t>Likelihood (DON’T integrate your L)</a:t>
            </a:r>
          </a:p>
          <a:p>
            <a:pPr eaLnBrk="1" hangingPunct="1">
              <a:lnSpc>
                <a:spcPct val="90000"/>
              </a:lnSpc>
              <a:buFontTx/>
              <a:buNone/>
            </a:pPr>
            <a:r>
              <a:rPr lang="el-GR" altLang="en-US" sz="2800" dirty="0" smtClean="0">
                <a:latin typeface="Times New Roman" pitchFamily="18" charset="0"/>
                <a:cs typeface="Times New Roman" pitchFamily="18" charset="0"/>
              </a:rPr>
              <a:t>χ</a:t>
            </a:r>
            <a:r>
              <a:rPr lang="en-US" altLang="en-US" sz="2800" baseline="30000" dirty="0" smtClean="0">
                <a:latin typeface="Times New Roman" pitchFamily="18" charset="0"/>
                <a:cs typeface="Times New Roman" pitchFamily="18" charset="0"/>
              </a:rPr>
              <a:t>2 </a:t>
            </a:r>
            <a:r>
              <a:rPr lang="en-US" altLang="en-US" sz="2800" dirty="0" smtClean="0">
                <a:latin typeface="Times New Roman" pitchFamily="18" charset="0"/>
                <a:cs typeface="Times New Roman" pitchFamily="18" charset="0"/>
              </a:rPr>
              <a:t>(</a:t>
            </a:r>
            <a:r>
              <a:rPr lang="el-GR" altLang="en-US" sz="2800" dirty="0" smtClean="0"/>
              <a:t>σ</a:t>
            </a:r>
            <a:r>
              <a:rPr lang="en-US" altLang="en-US" sz="2800" baseline="30000" dirty="0" smtClean="0"/>
              <a:t>2</a:t>
            </a:r>
            <a:r>
              <a:rPr lang="en-US" altLang="en-US" sz="2800" dirty="0" smtClean="0"/>
              <a:t> =</a:t>
            </a:r>
            <a:r>
              <a:rPr lang="el-GR" altLang="en-US" sz="2800" dirty="0" smtClean="0"/>
              <a:t>μ</a:t>
            </a:r>
            <a:r>
              <a:rPr lang="en-US" altLang="en-US" sz="2800" dirty="0" smtClean="0"/>
              <a:t>)</a:t>
            </a:r>
          </a:p>
          <a:p>
            <a:pPr eaLnBrk="1" hangingPunct="1">
              <a:lnSpc>
                <a:spcPct val="90000"/>
              </a:lnSpc>
              <a:buFontTx/>
              <a:buNone/>
            </a:pPr>
            <a:r>
              <a:rPr lang="el-GR" altLang="en-US" sz="2800" dirty="0" smtClean="0">
                <a:latin typeface="Times New Roman" pitchFamily="18" charset="0"/>
                <a:cs typeface="Times New Roman" pitchFamily="18" charset="0"/>
              </a:rPr>
              <a:t>χ</a:t>
            </a:r>
            <a:r>
              <a:rPr lang="en-US" altLang="en-US" sz="2800" baseline="30000" dirty="0" smtClean="0">
                <a:latin typeface="Times New Roman" pitchFamily="18" charset="0"/>
                <a:cs typeface="Times New Roman" pitchFamily="18" charset="0"/>
              </a:rPr>
              <a:t>2</a:t>
            </a:r>
            <a:r>
              <a:rPr lang="en-US" altLang="en-US" sz="2800" dirty="0" smtClean="0">
                <a:latin typeface="Times New Roman" pitchFamily="18" charset="0"/>
                <a:cs typeface="Times New Roman" pitchFamily="18" charset="0"/>
              </a:rPr>
              <a:t>(</a:t>
            </a:r>
            <a:r>
              <a:rPr lang="el-GR" altLang="en-US" sz="2800" dirty="0" smtClean="0"/>
              <a:t>σ</a:t>
            </a:r>
            <a:r>
              <a:rPr lang="en-US" altLang="en-US" sz="2800" baseline="30000" dirty="0" smtClean="0"/>
              <a:t>2</a:t>
            </a:r>
            <a:r>
              <a:rPr lang="en-US" altLang="en-US" sz="2800" dirty="0" smtClean="0"/>
              <a:t> = n)</a:t>
            </a:r>
          </a:p>
          <a:p>
            <a:pPr eaLnBrk="1" hangingPunct="1">
              <a:lnSpc>
                <a:spcPct val="90000"/>
              </a:lnSpc>
              <a:buFontTx/>
              <a:buNone/>
            </a:pPr>
            <a:endParaRPr lang="en-US" altLang="en-US" sz="2800" dirty="0" smtClean="0"/>
          </a:p>
          <a:p>
            <a:pPr eaLnBrk="1" hangingPunct="1">
              <a:lnSpc>
                <a:spcPct val="90000"/>
              </a:lnSpc>
              <a:buFontTx/>
              <a:buNone/>
            </a:pPr>
            <a:r>
              <a:rPr lang="en-US" altLang="en-US" sz="2400" dirty="0" smtClean="0"/>
              <a:t>Recommendation 7 from CERN CLW (2000): </a:t>
            </a:r>
            <a:r>
              <a:rPr lang="en-GB" altLang="en-US" sz="2400" dirty="0" smtClean="0">
                <a:solidFill>
                  <a:srgbClr val="0000FF"/>
                </a:solidFill>
              </a:rPr>
              <a:t>“Show your</a:t>
            </a:r>
            <a:r>
              <a:rPr lang="en-GB" altLang="en-US" sz="2400" b="1" dirty="0" smtClean="0">
                <a:solidFill>
                  <a:srgbClr val="0000FF"/>
                </a:solidFill>
              </a:rPr>
              <a:t> </a:t>
            </a:r>
            <a:r>
              <a:rPr lang="en-GB" altLang="en-US" sz="2400" b="1" dirty="0" smtClean="0">
                <a:solidFill>
                  <a:srgbClr val="0000FF"/>
                </a:solidFill>
                <a:latin typeface="Script MT Bold" panose="03040602040607080904" pitchFamily="66" charset="0"/>
              </a:rPr>
              <a:t>L</a:t>
            </a:r>
            <a:r>
              <a:rPr lang="en-GB" altLang="en-US" sz="2400" dirty="0" smtClean="0">
                <a:solidFill>
                  <a:srgbClr val="0000FF"/>
                </a:solidFill>
              </a:rPr>
              <a:t>”</a:t>
            </a:r>
          </a:p>
          <a:p>
            <a:pPr eaLnBrk="1" hangingPunct="1">
              <a:lnSpc>
                <a:spcPct val="90000"/>
              </a:lnSpc>
              <a:buFontTx/>
              <a:buNone/>
            </a:pPr>
            <a:r>
              <a:rPr lang="en-GB" altLang="en-US" sz="2400" dirty="0" smtClean="0"/>
              <a:t>       </a:t>
            </a:r>
            <a:r>
              <a:rPr lang="en-GB" altLang="en-US" sz="2400" dirty="0" smtClean="0">
                <a:solidFill>
                  <a:srgbClr val="FF0000"/>
                </a:solidFill>
              </a:rPr>
              <a:t>1) Not always practical</a:t>
            </a:r>
          </a:p>
          <a:p>
            <a:pPr eaLnBrk="1" hangingPunct="1">
              <a:lnSpc>
                <a:spcPct val="90000"/>
              </a:lnSpc>
              <a:buFontTx/>
              <a:buNone/>
            </a:pPr>
            <a:r>
              <a:rPr lang="en-GB" altLang="en-US" sz="2400" dirty="0" smtClean="0">
                <a:solidFill>
                  <a:srgbClr val="FF0000"/>
                </a:solidFill>
              </a:rPr>
              <a:t>       2) Not sufficient for </a:t>
            </a:r>
            <a:r>
              <a:rPr lang="en-GB" altLang="en-US" sz="2400" dirty="0" err="1" smtClean="0">
                <a:solidFill>
                  <a:srgbClr val="FF0000"/>
                </a:solidFill>
              </a:rPr>
              <a:t>frequentist</a:t>
            </a:r>
            <a:r>
              <a:rPr lang="en-GB" altLang="en-US" sz="2400" dirty="0" smtClean="0">
                <a:solidFill>
                  <a:srgbClr val="FF0000"/>
                </a:solidFill>
              </a:rPr>
              <a:t> methods </a:t>
            </a:r>
            <a:endParaRPr lang="en-US" altLang="en-US" sz="2400" dirty="0" smtClean="0"/>
          </a:p>
        </p:txBody>
      </p:sp>
      <p:sp>
        <p:nvSpPr>
          <p:cNvPr id="65540" name="Rectangle 4"/>
          <p:cNvSpPr>
            <a:spLocks noGrp="1" noChangeArrowheads="1"/>
          </p:cNvSpPr>
          <p:nvPr>
            <p:ph type="title"/>
          </p:nvPr>
        </p:nvSpPr>
        <p:spPr/>
        <p:txBody>
          <a:bodyPr/>
          <a:lstStyle/>
          <a:p>
            <a:pPr eaLnBrk="1" hangingPunct="1"/>
            <a:r>
              <a:rPr lang="en-US" altLang="en-US" smtClean="0"/>
              <a:t>Methods (no systematics)</a:t>
            </a:r>
          </a:p>
        </p:txBody>
      </p:sp>
    </p:spTree>
    <p:extLst>
      <p:ext uri="{BB962C8B-B14F-4D97-AF65-F5344CB8AC3E}">
        <p14:creationId xmlns:p14="http://schemas.microsoft.com/office/powerpoint/2010/main" val="318459071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77A1B30-B147-4D83-8CDF-D9D25FA0B533}" type="slidenum">
              <a:rPr lang="en-GB" altLang="en-US" smtClean="0"/>
              <a:pPr eaLnBrk="1" hangingPunct="1"/>
              <a:t>67</a:t>
            </a:fld>
            <a:endParaRPr lang="en-GB" altLang="en-US" smtClean="0"/>
          </a:p>
        </p:txBody>
      </p:sp>
      <p:pic>
        <p:nvPicPr>
          <p:cNvPr id="6963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1125538"/>
            <a:ext cx="6551612" cy="549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6" name="Text Box 3"/>
          <p:cNvSpPr txBox="1">
            <a:spLocks noChangeArrowheads="1"/>
          </p:cNvSpPr>
          <p:nvPr/>
        </p:nvSpPr>
        <p:spPr bwMode="auto">
          <a:xfrm>
            <a:off x="2268538" y="476250"/>
            <a:ext cx="4895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GB" altLang="en-US" sz="2400">
                <a:solidFill>
                  <a:srgbClr val="3333FF"/>
                </a:solidFill>
              </a:rPr>
              <a:t>Ilya Narsky, FNAL CLW 2000</a:t>
            </a:r>
          </a:p>
        </p:txBody>
      </p:sp>
    </p:spTree>
    <p:extLst>
      <p:ext uri="{BB962C8B-B14F-4D97-AF65-F5344CB8AC3E}">
        <p14:creationId xmlns:p14="http://schemas.microsoft.com/office/powerpoint/2010/main" val="274018235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760217E-1E41-49A0-980E-5435891774B1}" type="slidenum">
              <a:rPr lang="en-GB" altLang="en-US" smtClean="0"/>
              <a:pPr eaLnBrk="1" hangingPunct="1"/>
              <a:t>68</a:t>
            </a:fld>
            <a:endParaRPr lang="en-GB" altLang="en-US" smtClean="0"/>
          </a:p>
        </p:txBody>
      </p:sp>
      <p:sp>
        <p:nvSpPr>
          <p:cNvPr id="70659" name="Rectangle 2"/>
          <p:cNvSpPr>
            <a:spLocks noGrp="1" noChangeArrowheads="1"/>
          </p:cNvSpPr>
          <p:nvPr>
            <p:ph type="title"/>
          </p:nvPr>
        </p:nvSpPr>
        <p:spPr/>
        <p:txBody>
          <a:bodyPr/>
          <a:lstStyle/>
          <a:p>
            <a:pPr eaLnBrk="1" hangingPunct="1"/>
            <a:r>
              <a:rPr lang="en-US" altLang="en-US" smtClean="0">
                <a:solidFill>
                  <a:srgbClr val="FF0000"/>
                </a:solidFill>
              </a:rPr>
              <a:t>DESIRABLE PROPERTIES</a:t>
            </a:r>
          </a:p>
        </p:txBody>
      </p:sp>
      <p:sp>
        <p:nvSpPr>
          <p:cNvPr id="70660" name="Rectangle 3"/>
          <p:cNvSpPr>
            <a:spLocks noGrp="1" noChangeArrowheads="1"/>
          </p:cNvSpPr>
          <p:nvPr>
            <p:ph type="body" idx="1"/>
          </p:nvPr>
        </p:nvSpPr>
        <p:spPr>
          <a:xfrm>
            <a:off x="285750" y="1600200"/>
            <a:ext cx="8643938" cy="4525963"/>
          </a:xfrm>
        </p:spPr>
        <p:txBody>
          <a:bodyPr/>
          <a:lstStyle/>
          <a:p>
            <a:pPr eaLnBrk="1" hangingPunct="1"/>
            <a:r>
              <a:rPr lang="en-US" altLang="en-US" dirty="0" smtClean="0"/>
              <a:t>Coverage</a:t>
            </a:r>
          </a:p>
          <a:p>
            <a:pPr eaLnBrk="1" hangingPunct="1"/>
            <a:r>
              <a:rPr lang="en-US" altLang="en-US" dirty="0" smtClean="0"/>
              <a:t>Interval length</a:t>
            </a:r>
          </a:p>
          <a:p>
            <a:pPr eaLnBrk="1" hangingPunct="1"/>
            <a:r>
              <a:rPr lang="en-US" altLang="en-US" dirty="0" err="1" smtClean="0"/>
              <a:t>Behaviour</a:t>
            </a:r>
            <a:r>
              <a:rPr lang="en-US" altLang="en-US" dirty="0" smtClean="0"/>
              <a:t> when n &lt; b</a:t>
            </a:r>
          </a:p>
          <a:p>
            <a:pPr eaLnBrk="1" hangingPunct="1"/>
            <a:r>
              <a:rPr lang="en-US" altLang="en-US" dirty="0" smtClean="0"/>
              <a:t>Limit increases as </a:t>
            </a:r>
            <a:r>
              <a:rPr lang="el-GR" altLang="en-US" dirty="0" smtClean="0"/>
              <a:t>σ</a:t>
            </a:r>
            <a:r>
              <a:rPr lang="en-US" altLang="en-US" baseline="-25000" dirty="0" smtClean="0"/>
              <a:t>b</a:t>
            </a:r>
            <a:r>
              <a:rPr lang="en-US" altLang="en-US" dirty="0" smtClean="0"/>
              <a:t> increases  </a:t>
            </a:r>
          </a:p>
          <a:p>
            <a:pPr eaLnBrk="1" hangingPunct="1"/>
            <a:r>
              <a:rPr lang="en-GB" altLang="en-US" dirty="0" smtClean="0"/>
              <a:t>Unified with discovery and interval estimation</a:t>
            </a:r>
            <a:endParaRPr lang="en-US" altLang="en-US" dirty="0" smtClean="0"/>
          </a:p>
        </p:txBody>
      </p:sp>
    </p:spTree>
    <p:extLst>
      <p:ext uri="{BB962C8B-B14F-4D97-AF65-F5344CB8AC3E}">
        <p14:creationId xmlns:p14="http://schemas.microsoft.com/office/powerpoint/2010/main" val="99596082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Number Placeholder 1"/>
          <p:cNvSpPr>
            <a:spLocks noGrp="1"/>
          </p:cNvSpPr>
          <p:nvPr>
            <p:ph type="sldNum" sz="quarter" idx="12"/>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81D1210-CF81-48C5-9E22-58CF37EDED12}" type="slidenum">
              <a:rPr lang="en-GB" altLang="en-US" smtClean="0"/>
              <a:pPr eaLnBrk="1" hangingPunct="1"/>
              <a:t>69</a:t>
            </a:fld>
            <a:endParaRPr lang="en-GB" altLang="en-US" smtClean="0"/>
          </a:p>
        </p:txBody>
      </p:sp>
      <p:pic>
        <p:nvPicPr>
          <p:cNvPr id="89091" name="Picture 2" descr="https://twiki.cern.ch/twiki/pub/CMSPublic/Hig12028TWiki/fig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1413" y="1520825"/>
            <a:ext cx="5122862"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2" name="TextBox 2"/>
          <p:cNvSpPr txBox="1">
            <a:spLocks noChangeArrowheads="1"/>
          </p:cNvSpPr>
          <p:nvPr/>
        </p:nvSpPr>
        <p:spPr bwMode="auto">
          <a:xfrm>
            <a:off x="1876424" y="304800"/>
            <a:ext cx="619283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tLang="en-US" sz="3200" dirty="0" smtClean="0"/>
              <a:t>        Search for Higgs:</a:t>
            </a:r>
          </a:p>
          <a:p>
            <a:pPr eaLnBrk="1" hangingPunct="1"/>
            <a:r>
              <a:rPr lang="en-GB" altLang="en-US" sz="3200" dirty="0" smtClean="0"/>
              <a:t>H</a:t>
            </a:r>
            <a:r>
              <a:rPr lang="en-GB" altLang="en-US" sz="3200" dirty="0">
                <a:sym typeface="Wingdings" pitchFamily="2" charset="2"/>
              </a:rPr>
              <a:t> </a:t>
            </a:r>
            <a:r>
              <a:rPr lang="en-GB" altLang="en-US" sz="3200" dirty="0">
                <a:sym typeface="Symbol" pitchFamily="18" charset="2"/>
              </a:rPr>
              <a:t> : low S/B, high statistics</a:t>
            </a:r>
            <a:endParaRPr lang="en-GB" altLang="en-US" sz="3200" dirty="0"/>
          </a:p>
        </p:txBody>
      </p:sp>
    </p:spTree>
    <p:extLst>
      <p:ext uri="{BB962C8B-B14F-4D97-AF65-F5344CB8AC3E}">
        <p14:creationId xmlns:p14="http://schemas.microsoft.com/office/powerpoint/2010/main" val="30198071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egnaposto numero diapositiva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AF3958F3-0A35-450C-B963-B1A6D8DA0337}" type="slidenum">
              <a:rPr lang="en-GB" altLang="en-US" sz="1400" smtClean="0"/>
              <a:pPr eaLnBrk="1" hangingPunct="1">
                <a:spcBef>
                  <a:spcPct val="0"/>
                </a:spcBef>
                <a:buFontTx/>
                <a:buNone/>
              </a:pPr>
              <a:t>7</a:t>
            </a:fld>
            <a:endParaRPr lang="en-GB" altLang="en-US" sz="1400" smtClean="0"/>
          </a:p>
        </p:txBody>
      </p:sp>
      <p:pic>
        <p:nvPicPr>
          <p:cNvPr id="819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940441"/>
            <a:ext cx="5005387" cy="5584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209800" y="152400"/>
            <a:ext cx="4572000" cy="1200329"/>
          </a:xfrm>
          <a:prstGeom prst="rect">
            <a:avLst/>
          </a:prstGeom>
        </p:spPr>
        <p:txBody>
          <a:bodyPr>
            <a:spAutoFit/>
          </a:bodyPr>
          <a:lstStyle/>
          <a:p>
            <a:pPr lvl="0"/>
            <a:r>
              <a:rPr lang="en-GB" altLang="en-US" sz="2400" dirty="0">
                <a:solidFill>
                  <a:prstClr val="black"/>
                </a:solidFill>
              </a:rPr>
              <a:t>Conventional to consider</a:t>
            </a:r>
          </a:p>
          <a:p>
            <a:pPr lvl="0"/>
            <a:r>
              <a:rPr lang="en-GB" altLang="en-US" sz="2400" dirty="0">
                <a:solidFill>
                  <a:srgbClr val="FF0000"/>
                </a:solidFill>
              </a:rPr>
              <a:t>               </a:t>
            </a:r>
            <a:r>
              <a:rPr lang="en-GB" altLang="en-US" sz="2400" dirty="0">
                <a:solidFill>
                  <a:srgbClr val="FF0000"/>
                </a:solidFill>
                <a:latin typeface="Script MT Bold" pitchFamily="66" charset="0"/>
              </a:rPr>
              <a:t>l</a:t>
            </a:r>
            <a:r>
              <a:rPr lang="en-GB" altLang="en-US" sz="2400" dirty="0">
                <a:solidFill>
                  <a:srgbClr val="FF0000"/>
                </a:solidFill>
              </a:rPr>
              <a:t> = ln(</a:t>
            </a:r>
            <a:r>
              <a:rPr lang="en-GB" altLang="en-US" sz="2400" dirty="0">
                <a:solidFill>
                  <a:srgbClr val="FF0000"/>
                </a:solidFill>
                <a:latin typeface="Script MT Bold" pitchFamily="66" charset="0"/>
              </a:rPr>
              <a:t>L</a:t>
            </a:r>
            <a:r>
              <a:rPr lang="en-GB" altLang="en-US" sz="2400" dirty="0">
                <a:solidFill>
                  <a:srgbClr val="FF0000"/>
                </a:solidFill>
              </a:rPr>
              <a:t>) = </a:t>
            </a:r>
            <a:r>
              <a:rPr lang="el-GR" altLang="en-US" sz="2400" dirty="0">
                <a:solidFill>
                  <a:srgbClr val="FF0000"/>
                </a:solidFill>
                <a:latin typeface="Calibri" pitchFamily="34" charset="0"/>
              </a:rPr>
              <a:t>Σ</a:t>
            </a:r>
            <a:r>
              <a:rPr lang="en-GB" altLang="en-US" sz="2400" dirty="0">
                <a:solidFill>
                  <a:srgbClr val="FF0000"/>
                </a:solidFill>
                <a:latin typeface="Calibri" pitchFamily="34" charset="0"/>
              </a:rPr>
              <a:t> ln(</a:t>
            </a:r>
            <a:r>
              <a:rPr lang="en-GB" altLang="en-US" sz="2400" dirty="0" err="1">
                <a:solidFill>
                  <a:srgbClr val="FF0000"/>
                </a:solidFill>
                <a:latin typeface="Calibri" pitchFamily="34" charset="0"/>
              </a:rPr>
              <a:t>y</a:t>
            </a:r>
            <a:r>
              <a:rPr lang="en-GB" altLang="en-US" sz="2400" baseline="-25000" dirty="0" err="1">
                <a:solidFill>
                  <a:srgbClr val="FF0000"/>
                </a:solidFill>
                <a:latin typeface="Calibri" pitchFamily="34" charset="0"/>
              </a:rPr>
              <a:t>i</a:t>
            </a:r>
            <a:r>
              <a:rPr lang="en-GB" altLang="en-US" sz="2400" dirty="0">
                <a:solidFill>
                  <a:srgbClr val="FF0000"/>
                </a:solidFill>
                <a:latin typeface="Calibri" pitchFamily="34" charset="0"/>
              </a:rPr>
              <a:t>)</a:t>
            </a:r>
          </a:p>
          <a:p>
            <a:pPr lvl="0"/>
            <a:r>
              <a:rPr lang="en-GB" altLang="en-US" sz="2400" dirty="0">
                <a:solidFill>
                  <a:srgbClr val="002060"/>
                </a:solidFill>
                <a:latin typeface="Calibri" pitchFamily="34" charset="0"/>
              </a:rPr>
              <a:t>For large N, </a:t>
            </a:r>
            <a:r>
              <a:rPr lang="en-GB" altLang="en-US" sz="2400" dirty="0">
                <a:solidFill>
                  <a:srgbClr val="002060"/>
                </a:solidFill>
                <a:latin typeface="Script MT Bold" pitchFamily="66" charset="0"/>
              </a:rPr>
              <a:t>L </a:t>
            </a:r>
            <a:r>
              <a:rPr lang="en-GB" altLang="en-US" sz="2400" dirty="0">
                <a:solidFill>
                  <a:srgbClr val="002060"/>
                </a:solidFill>
                <a:latin typeface="Calibri" pitchFamily="34" charset="0"/>
                <a:sym typeface="Wingdings" pitchFamily="2" charset="2"/>
              </a:rPr>
              <a:t> Gaussian</a:t>
            </a:r>
            <a:endParaRPr lang="en-GB" altLang="en-US" sz="2400" dirty="0">
              <a:solidFill>
                <a:srgbClr val="002060"/>
              </a:solidFill>
            </a:endParaRPr>
          </a:p>
        </p:txBody>
      </p:sp>
    </p:spTree>
    <p:extLst>
      <p:ext uri="{BB962C8B-B14F-4D97-AF65-F5344CB8AC3E}">
        <p14:creationId xmlns:p14="http://schemas.microsoft.com/office/powerpoint/2010/main" val="100694481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Number Placeholder 1"/>
          <p:cNvSpPr>
            <a:spLocks noGrp="1"/>
          </p:cNvSpPr>
          <p:nvPr>
            <p:ph type="sldNum" sz="quarter" idx="12"/>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6F3F2D6-A690-4DE6-A6AD-F4826D228290}" type="slidenum">
              <a:rPr lang="en-GB" altLang="en-US" smtClean="0"/>
              <a:pPr eaLnBrk="1" hangingPunct="1"/>
              <a:t>70</a:t>
            </a:fld>
            <a:endParaRPr lang="en-GB" altLang="en-US" smtClean="0"/>
          </a:p>
        </p:txBody>
      </p:sp>
      <p:pic>
        <p:nvPicPr>
          <p:cNvPr id="91139" name="Picture 2" descr="https://twiki.cern.ch/twiki/pub/CMSPublic/Hig12028TWiki/fig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1050" y="1700213"/>
            <a:ext cx="5459413" cy="515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0" name="TextBox 2"/>
          <p:cNvSpPr txBox="1">
            <a:spLocks noChangeArrowheads="1"/>
          </p:cNvSpPr>
          <p:nvPr/>
        </p:nvSpPr>
        <p:spPr bwMode="auto">
          <a:xfrm>
            <a:off x="900113" y="352425"/>
            <a:ext cx="72723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tLang="en-US" sz="3200"/>
              <a:t>H</a:t>
            </a:r>
            <a:r>
              <a:rPr lang="en-GB" altLang="en-US" sz="3200">
                <a:sym typeface="Wingdings" pitchFamily="2" charset="2"/>
              </a:rPr>
              <a:t>Z Z  4 l: high S/B, low statistics</a:t>
            </a:r>
            <a:endParaRPr lang="en-GB" altLang="en-US" sz="3200"/>
          </a:p>
        </p:txBody>
      </p:sp>
    </p:spTree>
    <p:extLst>
      <p:ext uri="{BB962C8B-B14F-4D97-AF65-F5344CB8AC3E}">
        <p14:creationId xmlns:p14="http://schemas.microsoft.com/office/powerpoint/2010/main" val="152923311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Number Placeholder 1"/>
          <p:cNvSpPr>
            <a:spLocks noGrp="1"/>
          </p:cNvSpPr>
          <p:nvPr>
            <p:ph type="sldNum" sz="quarter" idx="12"/>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C798E17-B62A-424E-90DA-07D216AC4455}" type="slidenum">
              <a:rPr lang="en-GB" altLang="en-US" smtClean="0"/>
              <a:pPr eaLnBrk="1" hangingPunct="1"/>
              <a:t>71</a:t>
            </a:fld>
            <a:endParaRPr lang="en-GB" altLang="en-US" smtClean="0"/>
          </a:p>
        </p:txBody>
      </p:sp>
      <p:pic>
        <p:nvPicPr>
          <p:cNvPr id="95235" name="Picture 2" descr="https://twiki.cern.ch/twiki/pub/CMSPublic/Hig12028TWiki/fig1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088" y="2025650"/>
            <a:ext cx="7008812"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6" name="TextBox 1"/>
          <p:cNvSpPr txBox="1">
            <a:spLocks noChangeArrowheads="1"/>
          </p:cNvSpPr>
          <p:nvPr/>
        </p:nvSpPr>
        <p:spPr bwMode="auto">
          <a:xfrm>
            <a:off x="1476375" y="642938"/>
            <a:ext cx="61674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tLang="en-US" sz="3200"/>
              <a:t>p-value for ‘No Higgs’ versus m</a:t>
            </a:r>
            <a:r>
              <a:rPr lang="en-GB" altLang="en-US" sz="3200" baseline="-25000"/>
              <a:t>H</a:t>
            </a:r>
            <a:r>
              <a:rPr lang="en-GB" altLang="en-US" sz="3200"/>
              <a:t> </a:t>
            </a:r>
          </a:p>
        </p:txBody>
      </p:sp>
    </p:spTree>
    <p:extLst>
      <p:ext uri="{BB962C8B-B14F-4D97-AF65-F5344CB8AC3E}">
        <p14:creationId xmlns:p14="http://schemas.microsoft.com/office/powerpoint/2010/main" val="3777287937"/>
      </p:ext>
    </p:extLst>
  </p:cSld>
  <p:clrMapOvr>
    <a:masterClrMapping/>
  </p:clrMapOvr>
  <p:transition spd="slow"/>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1"/>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fld id="{ABD74E35-5F4D-46D6-95F4-93C06E93F914}" type="slidenum">
              <a:rPr lang="en-GB" altLang="en-US" sz="1400" smtClean="0"/>
              <a:pPr eaLnBrk="1" hangingPunct="1">
                <a:spcBef>
                  <a:spcPct val="0"/>
                </a:spcBef>
                <a:buFontTx/>
                <a:buNone/>
              </a:pPr>
              <a:t>72</a:t>
            </a:fld>
            <a:endParaRPr lang="en-GB" altLang="en-US" sz="1400" smtClean="0"/>
          </a:p>
        </p:txBody>
      </p:sp>
      <p:pic>
        <p:nvPicPr>
          <p:cNvPr id="46083" name="Picture 2" descr="http://cms-higgs-results.web.cern.ch/cms-higgs-results/Comb/HIG-12-045/sqr_mass_scan_1d_al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404813"/>
            <a:ext cx="4208462" cy="403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4" name="Picture 4" descr="http://cms-higgs-results.web.cern.ch/cms-higgs-results/Comb/HIG-12-045/sqr_mass_scan_1d_hires_com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8950" y="2101850"/>
            <a:ext cx="4878388"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TextBox 2"/>
          <p:cNvSpPr txBox="1">
            <a:spLocks noChangeArrowheads="1"/>
          </p:cNvSpPr>
          <p:nvPr/>
        </p:nvSpPr>
        <p:spPr bwMode="auto">
          <a:xfrm>
            <a:off x="4732338" y="620713"/>
            <a:ext cx="416083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n-GB" altLang="en-US" sz="2800" dirty="0" smtClean="0">
                <a:solidFill>
                  <a:srgbClr val="FF0000"/>
                </a:solidFill>
              </a:rPr>
              <a:t>      Mass of Higgs:</a:t>
            </a:r>
          </a:p>
          <a:p>
            <a:pPr eaLnBrk="1" hangingPunct="1">
              <a:spcBef>
                <a:spcPct val="0"/>
              </a:spcBef>
              <a:buFontTx/>
              <a:buNone/>
            </a:pPr>
            <a:r>
              <a:rPr lang="en-GB" altLang="en-US" sz="2800" dirty="0" smtClean="0">
                <a:solidFill>
                  <a:srgbClr val="FF0000"/>
                </a:solidFill>
              </a:rPr>
              <a:t>Likelihood  </a:t>
            </a:r>
            <a:r>
              <a:rPr lang="en-GB" altLang="en-US" sz="2800" dirty="0">
                <a:solidFill>
                  <a:srgbClr val="FF0000"/>
                </a:solidFill>
              </a:rPr>
              <a:t>versus mass</a:t>
            </a:r>
          </a:p>
        </p:txBody>
      </p:sp>
    </p:spTree>
    <p:extLst>
      <p:ext uri="{BB962C8B-B14F-4D97-AF65-F5344CB8AC3E}">
        <p14:creationId xmlns:p14="http://schemas.microsoft.com/office/powerpoint/2010/main" val="228688966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274638"/>
            <a:ext cx="8507413" cy="1143000"/>
          </a:xfrm>
        </p:spPr>
        <p:txBody>
          <a:bodyPr>
            <a:normAutofit fontScale="90000"/>
          </a:bodyPr>
          <a:lstStyle/>
          <a:p>
            <a:r>
              <a:rPr lang="en-US" altLang="en-US" dirty="0" smtClean="0"/>
              <a:t>Comparing 0</a:t>
            </a:r>
            <a:r>
              <a:rPr lang="en-US" altLang="en-US" baseline="30000" dirty="0" smtClean="0"/>
              <a:t>+</a:t>
            </a:r>
            <a:r>
              <a:rPr lang="en-US" altLang="en-US" dirty="0" smtClean="0"/>
              <a:t> versus 0</a:t>
            </a:r>
            <a:r>
              <a:rPr lang="en-US" altLang="en-US" baseline="30000" dirty="0" smtClean="0"/>
              <a:t>-</a:t>
            </a:r>
            <a:r>
              <a:rPr lang="en-US" altLang="en-US" dirty="0" smtClean="0"/>
              <a:t> for Higgs</a:t>
            </a:r>
            <a:br>
              <a:rPr lang="en-US" altLang="en-US" dirty="0" smtClean="0"/>
            </a:br>
            <a:r>
              <a:rPr lang="en-US" altLang="en-US" sz="3600" dirty="0" smtClean="0">
                <a:solidFill>
                  <a:srgbClr val="FF0000"/>
                </a:solidFill>
              </a:rPr>
              <a:t>(like Neutrino Mass Hierarchy)</a:t>
            </a:r>
          </a:p>
        </p:txBody>
      </p:sp>
      <p:sp>
        <p:nvSpPr>
          <p:cNvPr id="47107" name="Content Placeholder 2"/>
          <p:cNvSpPr>
            <a:spLocks noGrp="1"/>
          </p:cNvSpPr>
          <p:nvPr>
            <p:ph idx="1"/>
          </p:nvPr>
        </p:nvSpPr>
        <p:spPr>
          <a:xfrm>
            <a:off x="465138" y="1625600"/>
            <a:ext cx="8229600" cy="4525963"/>
          </a:xfrm>
        </p:spPr>
        <p:txBody>
          <a:bodyPr/>
          <a:lstStyle/>
          <a:p>
            <a:pPr marL="0" indent="0">
              <a:buFontTx/>
              <a:buNone/>
            </a:pPr>
            <a:endParaRPr lang="en-US" altLang="en-US" dirty="0" smtClean="0"/>
          </a:p>
        </p:txBody>
      </p:sp>
      <p:sp>
        <p:nvSpPr>
          <p:cNvPr id="47108"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fld id="{97317537-7961-43DC-8E8F-666410155007}" type="slidenum">
              <a:rPr lang="en-GB" altLang="en-US" sz="1400" smtClean="0"/>
              <a:pPr eaLnBrk="1" hangingPunct="1">
                <a:spcBef>
                  <a:spcPct val="0"/>
                </a:spcBef>
                <a:buFontTx/>
                <a:buNone/>
              </a:pPr>
              <a:t>73</a:t>
            </a:fld>
            <a:endParaRPr lang="en-GB" altLang="en-US" sz="1400" smtClean="0"/>
          </a:p>
        </p:txBody>
      </p:sp>
      <p:pic>
        <p:nvPicPr>
          <p:cNvPr id="4710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7738" y="1625600"/>
            <a:ext cx="4724400" cy="451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110" name="TextBox 4"/>
          <p:cNvSpPr txBox="1">
            <a:spLocks noChangeArrowheads="1"/>
          </p:cNvSpPr>
          <p:nvPr/>
        </p:nvSpPr>
        <p:spPr bwMode="auto">
          <a:xfrm>
            <a:off x="1187450" y="6140450"/>
            <a:ext cx="69135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n-GB" altLang="en-US" sz="1800"/>
              <a:t>http://cms.web.cern.ch/news/highlights-cms-results-presented-hcp</a:t>
            </a:r>
          </a:p>
        </p:txBody>
      </p:sp>
    </p:spTree>
    <p:extLst>
      <p:ext uri="{BB962C8B-B14F-4D97-AF65-F5344CB8AC3E}">
        <p14:creationId xmlns:p14="http://schemas.microsoft.com/office/powerpoint/2010/main" val="50003243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GB" dirty="0" smtClean="0"/>
              <a:t>Conclusions</a:t>
            </a:r>
            <a:endParaRPr lang="en-GB" dirty="0"/>
          </a:p>
        </p:txBody>
      </p:sp>
      <p:sp>
        <p:nvSpPr>
          <p:cNvPr id="3" name="Content Placeholder 2"/>
          <p:cNvSpPr>
            <a:spLocks noGrp="1"/>
          </p:cNvSpPr>
          <p:nvPr>
            <p:ph idx="1"/>
          </p:nvPr>
        </p:nvSpPr>
        <p:spPr>
          <a:xfrm>
            <a:off x="304800" y="1295400"/>
            <a:ext cx="8229600" cy="5410200"/>
          </a:xfrm>
        </p:spPr>
        <p:txBody>
          <a:bodyPr>
            <a:normAutofit lnSpcReduction="10000"/>
          </a:bodyPr>
          <a:lstStyle/>
          <a:p>
            <a:pPr marL="0" indent="0">
              <a:buNone/>
            </a:pPr>
            <a:r>
              <a:rPr lang="en-GB" sz="20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Resources:</a:t>
            </a:r>
          </a:p>
          <a:p>
            <a:pPr marL="0" indent="0">
              <a:buNone/>
            </a:pPr>
            <a:r>
              <a:rPr lang="en-GB"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t>Software exists:     e.g. </a:t>
            </a:r>
            <a:r>
              <a:rPr lang="en-GB" sz="20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RooStats</a:t>
            </a:r>
            <a:endParaRPr lang="en-GB" sz="2000"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GB"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t>Books exist: Barlow, Cowan, James, </a:t>
            </a:r>
            <a:r>
              <a:rPr lang="en-GB" sz="20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Lista</a:t>
            </a:r>
            <a:r>
              <a:rPr lang="en-GB"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t>, Lyons, Roe,…..</a:t>
            </a:r>
          </a:p>
          <a:p>
            <a:pPr marL="0" indent="0">
              <a:buNone/>
            </a:pPr>
            <a:r>
              <a:rPr lang="en-GB" sz="200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GB" sz="2000" smtClean="0">
                <a:solidFill>
                  <a:srgbClr val="FF0000"/>
                </a:solidFill>
                <a:latin typeface="Tahoma" panose="020B0604030504040204" pitchFamily="34" charset="0"/>
                <a:ea typeface="Tahoma" panose="020B0604030504040204" pitchFamily="34" charset="0"/>
                <a:cs typeface="Tahoma" panose="020B0604030504040204" pitchFamily="34" charset="0"/>
              </a:rPr>
              <a:t>                    `Data</a:t>
            </a:r>
            <a:r>
              <a:rPr lang="en-GB"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GB" sz="2000" dirty="0">
                <a:solidFill>
                  <a:srgbClr val="FF0000"/>
                </a:solidFill>
                <a:latin typeface="Tahoma" panose="020B0604030504040204" pitchFamily="34" charset="0"/>
                <a:ea typeface="Tahoma" panose="020B0604030504040204" pitchFamily="34" charset="0"/>
                <a:cs typeface="Tahoma" panose="020B0604030504040204" pitchFamily="34" charset="0"/>
              </a:rPr>
              <a:t>Analysis in </a:t>
            </a:r>
            <a:r>
              <a:rPr lang="en-GB"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t>HEP: </a:t>
            </a:r>
            <a:r>
              <a:rPr lang="en-GB" sz="2000" dirty="0">
                <a:solidFill>
                  <a:srgbClr val="FF0000"/>
                </a:solidFill>
                <a:latin typeface="Tahoma" panose="020B0604030504040204" pitchFamily="34" charset="0"/>
                <a:ea typeface="Tahoma" panose="020B0604030504040204" pitchFamily="34" charset="0"/>
                <a:cs typeface="Tahoma" panose="020B0604030504040204" pitchFamily="34" charset="0"/>
              </a:rPr>
              <a:t>A Practical Guide </a:t>
            </a:r>
            <a:r>
              <a:rPr lang="en-GB"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t>to   </a:t>
            </a:r>
          </a:p>
          <a:p>
            <a:pPr marL="0" indent="0">
              <a:buNone/>
            </a:pPr>
            <a:r>
              <a:rPr lang="en-GB" sz="20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GB"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GB" sz="20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GB"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t>Statistical Methods’ , </a:t>
            </a:r>
            <a:r>
              <a:rPr lang="en-GB" sz="20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Behnke</a:t>
            </a:r>
            <a:r>
              <a:rPr lang="en-GB" sz="20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GB"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t>et al. </a:t>
            </a:r>
            <a:endParaRPr lang="en-GB" sz="200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GB"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t>PDG sections on </a:t>
            </a:r>
            <a:r>
              <a:rPr lang="en-GB" sz="20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Prob</a:t>
            </a:r>
            <a:r>
              <a:rPr lang="en-GB"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t>, Statistics, Monte Carlo</a:t>
            </a:r>
            <a:endParaRPr lang="en-GB" sz="200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GB"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t>CMS and ATLAS have Statistics Committees (and </a:t>
            </a:r>
            <a:r>
              <a:rPr lang="en-GB" sz="20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BaBar</a:t>
            </a:r>
            <a:r>
              <a:rPr lang="en-GB"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and CDF earlier) – see their websites</a:t>
            </a:r>
          </a:p>
          <a:p>
            <a:pPr marL="0" indent="0">
              <a:buNone/>
            </a:pPr>
            <a:endParaRPr lang="en-GB" sz="20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GB" sz="20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GB" sz="2000" dirty="0" smtClean="0">
                <a:solidFill>
                  <a:srgbClr val="0070C0"/>
                </a:solidFill>
                <a:latin typeface="Tahoma" panose="020B0604030504040204" pitchFamily="34" charset="0"/>
                <a:ea typeface="Tahoma" panose="020B0604030504040204" pitchFamily="34" charset="0"/>
                <a:cs typeface="Tahoma" panose="020B0604030504040204" pitchFamily="34" charset="0"/>
              </a:rPr>
              <a:t>Before re-inventing the wheel, try to see if Statisticians have already found a solution to your statistics analysis problem. </a:t>
            </a:r>
          </a:p>
          <a:p>
            <a:pPr marL="0" indent="0">
              <a:buNone/>
            </a:pPr>
            <a:r>
              <a:rPr lang="en-GB" sz="2000" dirty="0" smtClean="0">
                <a:solidFill>
                  <a:srgbClr val="0070C0"/>
                </a:solidFill>
                <a:latin typeface="Tahoma" panose="020B0604030504040204" pitchFamily="34" charset="0"/>
                <a:ea typeface="Tahoma" panose="020B0604030504040204" pitchFamily="34" charset="0"/>
                <a:cs typeface="Tahoma" panose="020B0604030504040204" pitchFamily="34" charset="0"/>
              </a:rPr>
              <a:t>Don’t use a square wheel if a circular one already exists.</a:t>
            </a:r>
          </a:p>
          <a:p>
            <a:pPr marL="0" indent="0">
              <a:buNone/>
            </a:pPr>
            <a:endParaRPr lang="en-GB" sz="20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GB" sz="2000" dirty="0" smtClean="0">
                <a:solidFill>
                  <a:srgbClr val="00B050"/>
                </a:solidFill>
                <a:latin typeface="Tahoma" panose="020B0604030504040204" pitchFamily="34" charset="0"/>
                <a:ea typeface="Tahoma" panose="020B0604030504040204" pitchFamily="34" charset="0"/>
                <a:cs typeface="Tahoma" panose="020B0604030504040204" pitchFamily="34" charset="0"/>
              </a:rPr>
              <a:t>    </a:t>
            </a:r>
            <a:r>
              <a:rPr lang="en-GB" b="1" dirty="0" smtClean="0">
                <a:solidFill>
                  <a:srgbClr val="00B050"/>
                </a:solidFill>
                <a:latin typeface="Tahoma" panose="020B0604030504040204" pitchFamily="34" charset="0"/>
                <a:ea typeface="Tahoma" panose="020B0604030504040204" pitchFamily="34" charset="0"/>
                <a:cs typeface="Tahoma" panose="020B0604030504040204" pitchFamily="34" charset="0"/>
              </a:rPr>
              <a:t>“Good luck”, and enjoy PHYSTAT-</a:t>
            </a:r>
            <a:r>
              <a:rPr lang="el-GR" b="1" dirty="0" smtClean="0">
                <a:solidFill>
                  <a:srgbClr val="00B050"/>
                </a:solidFill>
                <a:latin typeface="Times New Roman"/>
                <a:ea typeface="Tahoma" panose="020B0604030504040204" pitchFamily="34" charset="0"/>
                <a:cs typeface="Times New Roman"/>
              </a:rPr>
              <a:t>ν</a:t>
            </a:r>
            <a:endParaRPr lang="en-GB" b="1" dirty="0">
              <a:solidFill>
                <a:srgbClr val="00B050"/>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GB" sz="2400" dirty="0" smtClean="0"/>
          </a:p>
          <a:p>
            <a:pPr marL="0" indent="0">
              <a:buNone/>
            </a:pPr>
            <a:endParaRPr lang="en-GB" dirty="0" smtClean="0"/>
          </a:p>
          <a:p>
            <a:pPr marL="0" indent="0">
              <a:buNone/>
            </a:pP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74</a:t>
            </a:fld>
            <a:endParaRPr lang="en-US"/>
          </a:p>
        </p:txBody>
      </p:sp>
    </p:spTree>
    <p:extLst>
      <p:ext uri="{BB962C8B-B14F-4D97-AF65-F5344CB8AC3E}">
        <p14:creationId xmlns:p14="http://schemas.microsoft.com/office/powerpoint/2010/main" val="19691185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egnaposto numero diapositiva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AD3ED0D4-F610-4CC1-A40F-F4A5AF5E8DE2}" type="slidenum">
              <a:rPr lang="en-GB" altLang="en-US" sz="1400" smtClean="0"/>
              <a:pPr eaLnBrk="1" hangingPunct="1">
                <a:spcBef>
                  <a:spcPct val="0"/>
                </a:spcBef>
                <a:buFontTx/>
                <a:buNone/>
              </a:pPr>
              <a:t>8</a:t>
            </a:fld>
            <a:endParaRPr lang="en-GB" altLang="en-US" sz="1400" smtClean="0"/>
          </a:p>
        </p:txBody>
      </p:sp>
      <p:sp>
        <p:nvSpPr>
          <p:cNvPr id="20483" name="Rectangle 2"/>
          <p:cNvSpPr>
            <a:spLocks noGrp="1" noChangeArrowheads="1"/>
          </p:cNvSpPr>
          <p:nvPr>
            <p:ph type="title"/>
          </p:nvPr>
        </p:nvSpPr>
        <p:spPr>
          <a:xfrm>
            <a:off x="541338" y="115888"/>
            <a:ext cx="7772400" cy="792162"/>
          </a:xfrm>
        </p:spPr>
        <p:txBody>
          <a:bodyPr/>
          <a:lstStyle/>
          <a:p>
            <a:pPr eaLnBrk="1" hangingPunct="1"/>
            <a:r>
              <a:rPr lang="el-GR" altLang="en-US" sz="3600" smtClean="0">
                <a:cs typeface="Times New Roman" pitchFamily="18" charset="0"/>
              </a:rPr>
              <a:t>Δ</a:t>
            </a:r>
            <a:r>
              <a:rPr lang="en-GB" altLang="en-US" sz="3600" smtClean="0">
                <a:cs typeface="Times New Roman" pitchFamily="18" charset="0"/>
              </a:rPr>
              <a:t>ln</a:t>
            </a:r>
            <a:r>
              <a:rPr lang="en-GB" altLang="en-US" sz="3600" smtClean="0">
                <a:latin typeface="Script MT Bold" pitchFamily="66" charset="0"/>
                <a:cs typeface="Times New Roman" pitchFamily="18" charset="0"/>
              </a:rPr>
              <a:t>L</a:t>
            </a:r>
            <a:r>
              <a:rPr lang="en-GB" altLang="en-US" sz="3600" smtClean="0">
                <a:cs typeface="Times New Roman" pitchFamily="18" charset="0"/>
              </a:rPr>
              <a:t> = -1/2 rule</a:t>
            </a:r>
            <a:endParaRPr lang="el-GR" altLang="en-US" sz="3600" smtClean="0">
              <a:cs typeface="Times New Roman" pitchFamily="18" charset="0"/>
            </a:endParaRPr>
          </a:p>
        </p:txBody>
      </p:sp>
      <p:sp>
        <p:nvSpPr>
          <p:cNvPr id="20484" name="Rectangle 3"/>
          <p:cNvSpPr>
            <a:spLocks noGrp="1" noChangeArrowheads="1"/>
          </p:cNvSpPr>
          <p:nvPr>
            <p:ph type="body" idx="1"/>
          </p:nvPr>
        </p:nvSpPr>
        <p:spPr>
          <a:xfrm>
            <a:off x="684213" y="835025"/>
            <a:ext cx="7772400" cy="5473700"/>
          </a:xfrm>
        </p:spPr>
        <p:txBody>
          <a:bodyPr/>
          <a:lstStyle/>
          <a:p>
            <a:pPr eaLnBrk="1" hangingPunct="1">
              <a:buFontTx/>
              <a:buNone/>
            </a:pPr>
            <a:r>
              <a:rPr lang="en-GB" altLang="en-US" sz="2400" dirty="0" smtClean="0"/>
              <a:t>If </a:t>
            </a:r>
            <a:r>
              <a:rPr lang="en-GB" altLang="en-US" sz="2400" dirty="0" smtClean="0">
                <a:latin typeface="Script MT Bold" pitchFamily="66" charset="0"/>
              </a:rPr>
              <a:t>L</a:t>
            </a:r>
            <a:r>
              <a:rPr lang="en-GB" altLang="en-US" sz="2400" dirty="0" smtClean="0"/>
              <a:t>(</a:t>
            </a:r>
            <a:r>
              <a:rPr lang="el-GR" altLang="en-US" sz="2400" dirty="0" smtClean="0">
                <a:cs typeface="Times New Roman" pitchFamily="18" charset="0"/>
              </a:rPr>
              <a:t>μ</a:t>
            </a:r>
            <a:r>
              <a:rPr lang="en-GB" altLang="en-US" sz="2400" dirty="0" smtClean="0">
                <a:cs typeface="Times New Roman" pitchFamily="18" charset="0"/>
              </a:rPr>
              <a:t>) is Gaussian, following definitions of </a:t>
            </a:r>
            <a:r>
              <a:rPr lang="el-GR" altLang="en-US" sz="2400" dirty="0" smtClean="0">
                <a:cs typeface="Times New Roman" pitchFamily="18" charset="0"/>
              </a:rPr>
              <a:t>σ</a:t>
            </a:r>
            <a:r>
              <a:rPr lang="en-GB" altLang="en-US" sz="2400" dirty="0" smtClean="0">
                <a:cs typeface="Times New Roman" pitchFamily="18" charset="0"/>
              </a:rPr>
              <a:t> are equivalent:</a:t>
            </a:r>
          </a:p>
          <a:p>
            <a:pPr eaLnBrk="1" hangingPunct="1">
              <a:buFontTx/>
              <a:buNone/>
            </a:pPr>
            <a:r>
              <a:rPr lang="en-GB" altLang="en-US" sz="2400" dirty="0" smtClean="0">
                <a:solidFill>
                  <a:srgbClr val="336600"/>
                </a:solidFill>
                <a:cs typeface="Times New Roman" pitchFamily="18" charset="0"/>
              </a:rPr>
              <a:t>1) RMS of </a:t>
            </a:r>
            <a:r>
              <a:rPr lang="en-GB" altLang="en-US" sz="2400" dirty="0" smtClean="0">
                <a:solidFill>
                  <a:srgbClr val="336600"/>
                </a:solidFill>
                <a:latin typeface="Script MT Bold" pitchFamily="66" charset="0"/>
                <a:cs typeface="Times New Roman" pitchFamily="18" charset="0"/>
              </a:rPr>
              <a:t>L</a:t>
            </a:r>
            <a:r>
              <a:rPr lang="en-GB" altLang="en-US" sz="2400" dirty="0" smtClean="0">
                <a:solidFill>
                  <a:srgbClr val="336600"/>
                </a:solidFill>
                <a:cs typeface="Times New Roman" pitchFamily="18" charset="0"/>
              </a:rPr>
              <a:t>(</a:t>
            </a:r>
            <a:r>
              <a:rPr lang="en-US" altLang="en-US" sz="2400" dirty="0" smtClean="0">
                <a:solidFill>
                  <a:srgbClr val="336600"/>
                </a:solidFill>
                <a:latin typeface="Times New Roman" pitchFamily="18" charset="0"/>
                <a:cs typeface="Times New Roman" pitchFamily="18" charset="0"/>
              </a:rPr>
              <a:t>µ</a:t>
            </a:r>
            <a:r>
              <a:rPr lang="en-US" altLang="en-US" sz="2400" dirty="0" smtClean="0">
                <a:solidFill>
                  <a:srgbClr val="336600"/>
                </a:solidFill>
                <a:cs typeface="Times New Roman" pitchFamily="18" charset="0"/>
              </a:rPr>
              <a:t>)</a:t>
            </a:r>
          </a:p>
          <a:p>
            <a:pPr eaLnBrk="1" hangingPunct="1">
              <a:buFontTx/>
              <a:buNone/>
            </a:pPr>
            <a:r>
              <a:rPr lang="en-US" altLang="en-US" sz="2400" dirty="0" smtClean="0">
                <a:solidFill>
                  <a:srgbClr val="336600"/>
                </a:solidFill>
                <a:cs typeface="Times New Roman" pitchFamily="18" charset="0"/>
              </a:rPr>
              <a:t>2) 1/√(-</a:t>
            </a:r>
            <a:r>
              <a:rPr lang="en-US" altLang="en-US" sz="2400" dirty="0" smtClean="0">
                <a:solidFill>
                  <a:srgbClr val="336600"/>
                </a:solidFill>
                <a:cs typeface="Times New Roman" pitchFamily="18" charset="0"/>
              </a:rPr>
              <a:t>d</a:t>
            </a:r>
            <a:r>
              <a:rPr lang="en-US" altLang="en-US" sz="2400" baseline="30000" dirty="0" smtClean="0">
                <a:solidFill>
                  <a:srgbClr val="336600"/>
                </a:solidFill>
                <a:cs typeface="Times New Roman" pitchFamily="18" charset="0"/>
              </a:rPr>
              <a:t>2</a:t>
            </a:r>
            <a:r>
              <a:rPr lang="en-US" altLang="en-US" sz="2400" dirty="0" smtClean="0">
                <a:solidFill>
                  <a:srgbClr val="336600"/>
                </a:solidFill>
                <a:cs typeface="Times New Roman" pitchFamily="18" charset="0"/>
              </a:rPr>
              <a:t>ln</a:t>
            </a:r>
            <a:r>
              <a:rPr lang="en-US" altLang="en-US" sz="2400" dirty="0" smtClean="0">
                <a:solidFill>
                  <a:srgbClr val="336600"/>
                </a:solidFill>
                <a:latin typeface="Script MT Bold" pitchFamily="66" charset="0"/>
                <a:cs typeface="Times New Roman" pitchFamily="18" charset="0"/>
              </a:rPr>
              <a:t>L</a:t>
            </a:r>
            <a:r>
              <a:rPr lang="en-US" altLang="en-US" sz="2400" dirty="0" smtClean="0">
                <a:solidFill>
                  <a:srgbClr val="336600"/>
                </a:solidFill>
                <a:cs typeface="Times New Roman" pitchFamily="18" charset="0"/>
              </a:rPr>
              <a:t>/d</a:t>
            </a:r>
            <a:r>
              <a:rPr lang="en-US" altLang="en-US" sz="2400" dirty="0" smtClean="0">
                <a:solidFill>
                  <a:srgbClr val="336600"/>
                </a:solidFill>
                <a:latin typeface="Times New Roman" pitchFamily="18" charset="0"/>
                <a:cs typeface="Times New Roman" pitchFamily="18" charset="0"/>
              </a:rPr>
              <a:t>µ</a:t>
            </a:r>
            <a:r>
              <a:rPr lang="en-US" altLang="en-US" sz="2400" baseline="30000" dirty="0" smtClean="0">
                <a:solidFill>
                  <a:srgbClr val="336600"/>
                </a:solidFill>
                <a:cs typeface="Times New Roman" pitchFamily="18" charset="0"/>
              </a:rPr>
              <a:t>2</a:t>
            </a:r>
            <a:r>
              <a:rPr lang="en-US" altLang="en-US" sz="2400" dirty="0" smtClean="0">
                <a:solidFill>
                  <a:srgbClr val="336600"/>
                </a:solidFill>
                <a:cs typeface="Times New Roman" pitchFamily="18" charset="0"/>
              </a:rPr>
              <a:t>)</a:t>
            </a:r>
            <a:r>
              <a:rPr lang="en-GB" altLang="en-US" dirty="0" smtClean="0">
                <a:solidFill>
                  <a:srgbClr val="336600"/>
                </a:solidFill>
                <a:cs typeface="Times New Roman" pitchFamily="18" charset="0"/>
              </a:rPr>
              <a:t>  </a:t>
            </a:r>
          </a:p>
          <a:p>
            <a:pPr eaLnBrk="1" hangingPunct="1">
              <a:buFontTx/>
              <a:buNone/>
            </a:pPr>
            <a:r>
              <a:rPr lang="en-GB" altLang="en-US" sz="2800" dirty="0" smtClean="0">
                <a:solidFill>
                  <a:srgbClr val="336600"/>
                </a:solidFill>
                <a:cs typeface="Times New Roman" pitchFamily="18" charset="0"/>
              </a:rPr>
              <a:t>3) </a:t>
            </a:r>
            <a:r>
              <a:rPr lang="en-GB" altLang="en-US" sz="2800" dirty="0" err="1" smtClean="0">
                <a:solidFill>
                  <a:srgbClr val="336600"/>
                </a:solidFill>
                <a:cs typeface="Times New Roman" pitchFamily="18" charset="0"/>
              </a:rPr>
              <a:t>ln</a:t>
            </a:r>
            <a:r>
              <a:rPr lang="en-GB" altLang="en-US" sz="2800" dirty="0" smtClean="0">
                <a:solidFill>
                  <a:srgbClr val="336600"/>
                </a:solidFill>
                <a:cs typeface="Times New Roman" pitchFamily="18" charset="0"/>
              </a:rPr>
              <a:t>(</a:t>
            </a:r>
            <a:r>
              <a:rPr lang="en-GB" altLang="en-US" sz="2800" dirty="0" smtClean="0">
                <a:solidFill>
                  <a:srgbClr val="336600"/>
                </a:solidFill>
                <a:latin typeface="Script MT Bold" pitchFamily="66" charset="0"/>
                <a:cs typeface="Times New Roman" pitchFamily="18" charset="0"/>
              </a:rPr>
              <a:t>L</a:t>
            </a:r>
            <a:r>
              <a:rPr lang="en-GB" altLang="en-US" sz="2800" dirty="0" smtClean="0">
                <a:solidFill>
                  <a:srgbClr val="336600"/>
                </a:solidFill>
                <a:cs typeface="Times New Roman" pitchFamily="18" charset="0"/>
              </a:rPr>
              <a:t>(</a:t>
            </a:r>
            <a:r>
              <a:rPr lang="el-GR" altLang="en-US" sz="2800" dirty="0" smtClean="0">
                <a:solidFill>
                  <a:srgbClr val="336600"/>
                </a:solidFill>
                <a:cs typeface="Times New Roman" pitchFamily="18" charset="0"/>
              </a:rPr>
              <a:t>μ</a:t>
            </a:r>
            <a:r>
              <a:rPr lang="en-GB" altLang="en-US" sz="2800" baseline="-25000" dirty="0" smtClean="0">
                <a:solidFill>
                  <a:srgbClr val="336600"/>
                </a:solidFill>
                <a:cs typeface="Times New Roman" pitchFamily="18" charset="0"/>
              </a:rPr>
              <a:t>0</a:t>
            </a:r>
            <a:r>
              <a:rPr lang="en-US" altLang="en-US" sz="2800" dirty="0" smtClean="0">
                <a:solidFill>
                  <a:srgbClr val="336600"/>
                </a:solidFill>
                <a:cs typeface="Times New Roman" pitchFamily="18" charset="0"/>
              </a:rPr>
              <a:t>±</a:t>
            </a:r>
            <a:r>
              <a:rPr lang="el-GR" altLang="en-US" sz="2800" dirty="0" smtClean="0">
                <a:solidFill>
                  <a:srgbClr val="336600"/>
                </a:solidFill>
                <a:cs typeface="Times New Roman" pitchFamily="18" charset="0"/>
              </a:rPr>
              <a:t>σ</a:t>
            </a:r>
            <a:r>
              <a:rPr lang="en-GB" altLang="en-US" sz="2800" dirty="0" smtClean="0">
                <a:solidFill>
                  <a:srgbClr val="336600"/>
                </a:solidFill>
                <a:cs typeface="Times New Roman" pitchFamily="18" charset="0"/>
              </a:rPr>
              <a:t>) = </a:t>
            </a:r>
            <a:r>
              <a:rPr lang="en-GB" altLang="en-US" sz="2800" dirty="0" err="1" smtClean="0">
                <a:solidFill>
                  <a:srgbClr val="336600"/>
                </a:solidFill>
                <a:cs typeface="Times New Roman" pitchFamily="18" charset="0"/>
              </a:rPr>
              <a:t>ln</a:t>
            </a:r>
            <a:r>
              <a:rPr lang="en-GB" altLang="en-US" sz="2800" dirty="0" smtClean="0">
                <a:solidFill>
                  <a:srgbClr val="336600"/>
                </a:solidFill>
                <a:cs typeface="Times New Roman" pitchFamily="18" charset="0"/>
              </a:rPr>
              <a:t>(</a:t>
            </a:r>
            <a:r>
              <a:rPr lang="en-GB" altLang="en-US" sz="2800" dirty="0" smtClean="0">
                <a:solidFill>
                  <a:srgbClr val="336600"/>
                </a:solidFill>
                <a:latin typeface="Script MT Bold" pitchFamily="66" charset="0"/>
                <a:cs typeface="Times New Roman" pitchFamily="18" charset="0"/>
              </a:rPr>
              <a:t>L</a:t>
            </a:r>
            <a:r>
              <a:rPr lang="en-GB" altLang="en-US" sz="2800" dirty="0" smtClean="0">
                <a:solidFill>
                  <a:srgbClr val="336600"/>
                </a:solidFill>
                <a:cs typeface="Times New Roman" pitchFamily="18" charset="0"/>
              </a:rPr>
              <a:t>(</a:t>
            </a:r>
            <a:r>
              <a:rPr lang="el-GR" altLang="en-US" sz="2800" dirty="0" smtClean="0">
                <a:solidFill>
                  <a:srgbClr val="336600"/>
                </a:solidFill>
                <a:cs typeface="Times New Roman" pitchFamily="18" charset="0"/>
              </a:rPr>
              <a:t>μ</a:t>
            </a:r>
            <a:r>
              <a:rPr lang="en-GB" altLang="en-US" sz="2800" baseline="-25000" dirty="0" smtClean="0">
                <a:solidFill>
                  <a:srgbClr val="336600"/>
                </a:solidFill>
                <a:cs typeface="Times New Roman" pitchFamily="18" charset="0"/>
              </a:rPr>
              <a:t>0</a:t>
            </a:r>
            <a:r>
              <a:rPr lang="en-GB" altLang="en-US" sz="2800" dirty="0" smtClean="0">
                <a:solidFill>
                  <a:srgbClr val="336600"/>
                </a:solidFill>
                <a:cs typeface="Times New Roman" pitchFamily="18" charset="0"/>
              </a:rPr>
              <a:t>)) -1/2</a:t>
            </a:r>
          </a:p>
          <a:p>
            <a:pPr eaLnBrk="1" hangingPunct="1">
              <a:buFontTx/>
              <a:buNone/>
            </a:pPr>
            <a:r>
              <a:rPr lang="en-GB" altLang="en-US" sz="2400" dirty="0" smtClean="0">
                <a:solidFill>
                  <a:srgbClr val="0000FF"/>
                </a:solidFill>
                <a:cs typeface="Times New Roman" pitchFamily="18" charset="0"/>
              </a:rPr>
              <a:t>If </a:t>
            </a:r>
            <a:r>
              <a:rPr lang="en-GB" altLang="en-US" sz="2400" dirty="0" smtClean="0">
                <a:solidFill>
                  <a:srgbClr val="0000FF"/>
                </a:solidFill>
                <a:latin typeface="Script MT Bold" pitchFamily="66" charset="0"/>
                <a:cs typeface="Times New Roman" pitchFamily="18" charset="0"/>
              </a:rPr>
              <a:t>L</a:t>
            </a:r>
            <a:r>
              <a:rPr lang="en-GB" altLang="en-US" sz="2400" dirty="0" smtClean="0">
                <a:solidFill>
                  <a:srgbClr val="0000FF"/>
                </a:solidFill>
                <a:cs typeface="Times New Roman" pitchFamily="18" charset="0"/>
              </a:rPr>
              <a:t>(</a:t>
            </a:r>
            <a:r>
              <a:rPr lang="el-GR" altLang="en-US" sz="2400" dirty="0" smtClean="0">
                <a:solidFill>
                  <a:srgbClr val="0000FF"/>
                </a:solidFill>
                <a:cs typeface="Times New Roman" pitchFamily="18" charset="0"/>
              </a:rPr>
              <a:t>μ</a:t>
            </a:r>
            <a:r>
              <a:rPr lang="en-GB" altLang="en-US" sz="2400" dirty="0" smtClean="0">
                <a:solidFill>
                  <a:srgbClr val="0000FF"/>
                </a:solidFill>
                <a:cs typeface="Times New Roman" pitchFamily="18" charset="0"/>
              </a:rPr>
              <a:t>) is non-Gaussian, these are no longer the same</a:t>
            </a:r>
            <a:endParaRPr lang="el-GR" altLang="en-US" sz="2400" dirty="0" smtClean="0">
              <a:solidFill>
                <a:srgbClr val="0000FF"/>
              </a:solidFill>
              <a:cs typeface="Times New Roman" pitchFamily="18" charset="0"/>
            </a:endParaRPr>
          </a:p>
          <a:p>
            <a:pPr eaLnBrk="1" hangingPunct="1">
              <a:buFontTx/>
              <a:buNone/>
            </a:pPr>
            <a:r>
              <a:rPr lang="en-GB" altLang="en-US" sz="2400" dirty="0" smtClean="0">
                <a:solidFill>
                  <a:srgbClr val="FF3300"/>
                </a:solidFill>
                <a:latin typeface="Times New Roman" pitchFamily="18" charset="0"/>
                <a:cs typeface="Times New Roman" pitchFamily="18" charset="0"/>
              </a:rPr>
              <a:t>“</a:t>
            </a:r>
            <a:r>
              <a:rPr lang="en-GB" altLang="en-US" sz="2400" dirty="0" smtClean="0">
                <a:solidFill>
                  <a:srgbClr val="FF3300"/>
                </a:solidFill>
                <a:cs typeface="Times New Roman" pitchFamily="18" charset="0"/>
              </a:rPr>
              <a:t>Procedure 3) above still gives interval that contains the true value of parameter </a:t>
            </a:r>
            <a:r>
              <a:rPr lang="el-GR" altLang="en-US" sz="2400" dirty="0" smtClean="0">
                <a:solidFill>
                  <a:srgbClr val="FF3300"/>
                </a:solidFill>
                <a:cs typeface="Times New Roman" pitchFamily="18" charset="0"/>
              </a:rPr>
              <a:t>μ</a:t>
            </a:r>
            <a:r>
              <a:rPr lang="en-GB" altLang="en-US" sz="2400" dirty="0" smtClean="0">
                <a:solidFill>
                  <a:srgbClr val="FF3300"/>
                </a:solidFill>
                <a:cs typeface="Times New Roman" pitchFamily="18" charset="0"/>
              </a:rPr>
              <a:t> with 68% probability</a:t>
            </a:r>
            <a:r>
              <a:rPr lang="en-GB" altLang="en-US" sz="2400" dirty="0" smtClean="0">
                <a:solidFill>
                  <a:srgbClr val="FF3300"/>
                </a:solidFill>
                <a:latin typeface="Times New Roman" pitchFamily="18" charset="0"/>
                <a:cs typeface="Times New Roman" pitchFamily="18" charset="0"/>
              </a:rPr>
              <a:t>”</a:t>
            </a:r>
            <a:endParaRPr lang="en-GB" altLang="en-US" sz="2400" dirty="0" smtClean="0">
              <a:solidFill>
                <a:srgbClr val="FF3300"/>
              </a:solidFill>
              <a:cs typeface="Times New Roman" pitchFamily="18" charset="0"/>
            </a:endParaRPr>
          </a:p>
          <a:p>
            <a:pPr eaLnBrk="1" hangingPunct="1">
              <a:buFontTx/>
              <a:buNone/>
            </a:pPr>
            <a:endParaRPr lang="en-GB" altLang="en-US" sz="2400" dirty="0" smtClean="0">
              <a:solidFill>
                <a:srgbClr val="FF3300"/>
              </a:solidFill>
              <a:cs typeface="Times New Roman" pitchFamily="18" charset="0"/>
            </a:endParaRPr>
          </a:p>
          <a:p>
            <a:pPr eaLnBrk="1" hangingPunct="1">
              <a:buFontTx/>
              <a:buNone/>
            </a:pPr>
            <a:r>
              <a:rPr lang="en-GB" altLang="en-US" sz="2400" dirty="0" smtClean="0">
                <a:cs typeface="Times New Roman" pitchFamily="18" charset="0"/>
              </a:rPr>
              <a:t>Heinrich: CDF note 6438 (see CDF Statistics Committee Web-page)</a:t>
            </a:r>
          </a:p>
          <a:p>
            <a:pPr eaLnBrk="1" hangingPunct="1">
              <a:buFontTx/>
              <a:buNone/>
            </a:pPr>
            <a:r>
              <a:rPr lang="en-GB" altLang="en-US" sz="2400" dirty="0" smtClean="0">
                <a:cs typeface="Times New Roman" pitchFamily="18" charset="0"/>
              </a:rPr>
              <a:t>Barlow: Phystat05</a:t>
            </a:r>
            <a:endParaRPr lang="el-GR" altLang="en-US" sz="2400" dirty="0" smtClean="0">
              <a:cs typeface="Times New Roman" pitchFamily="18" charset="0"/>
            </a:endParaRPr>
          </a:p>
          <a:p>
            <a:pPr eaLnBrk="1" hangingPunct="1">
              <a:buFontTx/>
              <a:buNone/>
            </a:pPr>
            <a:endParaRPr lang="el-GR" altLang="en-US" sz="2400" dirty="0" smtClean="0">
              <a:cs typeface="Times New Roman" pitchFamily="18" charset="0"/>
            </a:endParaRPr>
          </a:p>
        </p:txBody>
      </p:sp>
      <p:sp>
        <p:nvSpPr>
          <p:cNvPr id="20485" name="Line 4"/>
          <p:cNvSpPr>
            <a:spLocks noChangeShapeType="1"/>
          </p:cNvSpPr>
          <p:nvPr/>
        </p:nvSpPr>
        <p:spPr bwMode="auto">
          <a:xfrm flipV="1">
            <a:off x="1066800" y="3186113"/>
            <a:ext cx="6769100" cy="107950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486" name="Line 5"/>
          <p:cNvSpPr>
            <a:spLocks noChangeShapeType="1"/>
          </p:cNvSpPr>
          <p:nvPr/>
        </p:nvSpPr>
        <p:spPr bwMode="auto">
          <a:xfrm>
            <a:off x="1187450" y="3352800"/>
            <a:ext cx="6769100" cy="1008063"/>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a:lstStyle/>
          <a:p>
            <a:endParaRPr lang="en-GB"/>
          </a:p>
        </p:txBody>
      </p:sp>
    </p:spTree>
    <p:extLst>
      <p:ext uri="{BB962C8B-B14F-4D97-AF65-F5344CB8AC3E}">
        <p14:creationId xmlns:p14="http://schemas.microsoft.com/office/powerpoint/2010/main" val="111188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egnaposto numero diapositiva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76FE213C-6EB1-48BB-8811-193BFB7804B0}" type="slidenum">
              <a:rPr lang="en-GB" altLang="en-US" sz="1400" smtClean="0"/>
              <a:pPr eaLnBrk="1" hangingPunct="1">
                <a:spcBef>
                  <a:spcPct val="0"/>
                </a:spcBef>
                <a:buFontTx/>
                <a:buNone/>
              </a:pPr>
              <a:t>9</a:t>
            </a:fld>
            <a:endParaRPr lang="en-GB" altLang="en-US" sz="1400" smtClean="0"/>
          </a:p>
        </p:txBody>
      </p:sp>
      <p:sp>
        <p:nvSpPr>
          <p:cNvPr id="21507" name="Text Box 2"/>
          <p:cNvSpPr txBox="1">
            <a:spLocks noChangeArrowheads="1"/>
          </p:cNvSpPr>
          <p:nvPr/>
        </p:nvSpPr>
        <p:spPr bwMode="auto">
          <a:xfrm>
            <a:off x="250825" y="260350"/>
            <a:ext cx="8569325" cy="698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GB" altLang="en-US" sz="2000" dirty="0">
                <a:cs typeface="Arial" pitchFamily="34" charset="0"/>
              </a:rPr>
              <a:t>                                     </a:t>
            </a:r>
            <a:r>
              <a:rPr lang="en-GB" altLang="en-US" sz="2000" dirty="0">
                <a:solidFill>
                  <a:srgbClr val="FF0000"/>
                </a:solidFill>
                <a:cs typeface="Arial" pitchFamily="34" charset="0"/>
              </a:rPr>
              <a:t>COVERAGE</a:t>
            </a:r>
          </a:p>
          <a:p>
            <a:pPr eaLnBrk="1" hangingPunct="1">
              <a:spcBef>
                <a:spcPct val="50000"/>
              </a:spcBef>
              <a:buFontTx/>
              <a:buNone/>
            </a:pPr>
            <a:r>
              <a:rPr lang="en-GB" altLang="en-US" sz="2000" dirty="0">
                <a:cs typeface="Arial" pitchFamily="34" charset="0"/>
              </a:rPr>
              <a:t>How often does quoted range for parameter include </a:t>
            </a:r>
            <a:r>
              <a:rPr lang="en-GB" altLang="en-US" sz="2000" dirty="0" err="1">
                <a:cs typeface="Arial" pitchFamily="34" charset="0"/>
              </a:rPr>
              <a:t>param’s</a:t>
            </a:r>
            <a:r>
              <a:rPr lang="en-GB" altLang="en-US" sz="2000" dirty="0">
                <a:cs typeface="Arial" pitchFamily="34" charset="0"/>
              </a:rPr>
              <a:t> true value?</a:t>
            </a:r>
          </a:p>
          <a:p>
            <a:pPr eaLnBrk="1" hangingPunct="1">
              <a:spcBef>
                <a:spcPct val="50000"/>
              </a:spcBef>
              <a:buFontTx/>
              <a:buNone/>
            </a:pPr>
            <a:endParaRPr lang="en-GB" altLang="en-US" sz="2000" dirty="0">
              <a:cs typeface="Arial" pitchFamily="34" charset="0"/>
            </a:endParaRPr>
          </a:p>
          <a:p>
            <a:pPr eaLnBrk="1" hangingPunct="1">
              <a:spcBef>
                <a:spcPct val="50000"/>
              </a:spcBef>
              <a:buFontTx/>
              <a:buNone/>
            </a:pPr>
            <a:r>
              <a:rPr lang="en-GB" altLang="en-US" sz="2000" dirty="0">
                <a:cs typeface="Arial" pitchFamily="34" charset="0"/>
              </a:rPr>
              <a:t>N.B. Coverage is a property of </a:t>
            </a:r>
            <a:r>
              <a:rPr lang="en-GB" altLang="en-US" sz="2000" dirty="0">
                <a:solidFill>
                  <a:srgbClr val="0033CC"/>
                </a:solidFill>
                <a:cs typeface="Arial" pitchFamily="34" charset="0"/>
              </a:rPr>
              <a:t>METHOD</a:t>
            </a:r>
            <a:r>
              <a:rPr lang="en-GB" altLang="en-US" sz="2000" dirty="0">
                <a:cs typeface="Arial" pitchFamily="34" charset="0"/>
              </a:rPr>
              <a:t>, not of a particular </a:t>
            </a:r>
            <a:r>
              <a:rPr lang="en-GB" altLang="en-US" sz="2000" dirty="0" err="1">
                <a:cs typeface="Arial" pitchFamily="34" charset="0"/>
              </a:rPr>
              <a:t>exptl</a:t>
            </a:r>
            <a:r>
              <a:rPr lang="en-GB" altLang="en-US" sz="2000" dirty="0">
                <a:cs typeface="Arial" pitchFamily="34" charset="0"/>
              </a:rPr>
              <a:t> result</a:t>
            </a:r>
          </a:p>
          <a:p>
            <a:pPr eaLnBrk="1" hangingPunct="1">
              <a:spcBef>
                <a:spcPct val="50000"/>
              </a:spcBef>
              <a:buFontTx/>
              <a:buNone/>
            </a:pPr>
            <a:endParaRPr lang="en-GB" altLang="en-US" sz="2000" dirty="0">
              <a:cs typeface="Arial" pitchFamily="34" charset="0"/>
            </a:endParaRPr>
          </a:p>
          <a:p>
            <a:pPr eaLnBrk="1" hangingPunct="1">
              <a:spcBef>
                <a:spcPct val="50000"/>
              </a:spcBef>
              <a:buFontTx/>
              <a:buNone/>
            </a:pPr>
            <a:r>
              <a:rPr lang="en-GB" altLang="en-US" sz="2000" dirty="0">
                <a:cs typeface="Arial" pitchFamily="34" charset="0"/>
              </a:rPr>
              <a:t>Coverage can vary with </a:t>
            </a:r>
            <a:r>
              <a:rPr lang="el-GR" altLang="en-US" sz="2400" dirty="0">
                <a:cs typeface="Times New Roman" pitchFamily="18" charset="0"/>
              </a:rPr>
              <a:t>μ</a:t>
            </a:r>
          </a:p>
          <a:p>
            <a:pPr eaLnBrk="1" hangingPunct="1">
              <a:spcBef>
                <a:spcPct val="50000"/>
              </a:spcBef>
              <a:buFontTx/>
              <a:buNone/>
            </a:pPr>
            <a:endParaRPr lang="en-GB" altLang="en-US" sz="2400" dirty="0">
              <a:cs typeface="Arial" pitchFamily="34" charset="0"/>
            </a:endParaRPr>
          </a:p>
          <a:p>
            <a:pPr eaLnBrk="1" hangingPunct="1">
              <a:spcBef>
                <a:spcPct val="50000"/>
              </a:spcBef>
              <a:buFontTx/>
              <a:buNone/>
            </a:pPr>
            <a:r>
              <a:rPr lang="en-GB" altLang="en-US" sz="2000" dirty="0">
                <a:cs typeface="Arial" pitchFamily="34" charset="0"/>
              </a:rPr>
              <a:t>Study coverage of different methods </a:t>
            </a:r>
            <a:r>
              <a:rPr lang="en-GB" altLang="en-US" sz="2000" dirty="0" smtClean="0">
                <a:cs typeface="Arial" pitchFamily="34" charset="0"/>
              </a:rPr>
              <a:t>for </a:t>
            </a:r>
            <a:r>
              <a:rPr lang="en-GB" altLang="en-US" sz="2000" dirty="0">
                <a:cs typeface="Arial" pitchFamily="34" charset="0"/>
              </a:rPr>
              <a:t>Poisson parameter  </a:t>
            </a:r>
            <a:r>
              <a:rPr lang="el-GR" altLang="en-US" sz="2400" dirty="0">
                <a:latin typeface="Times New Roman" pitchFamily="18" charset="0"/>
                <a:cs typeface="Times New Roman" pitchFamily="18" charset="0"/>
              </a:rPr>
              <a:t>μ</a:t>
            </a:r>
            <a:r>
              <a:rPr lang="en-GB" altLang="en-US" sz="2000" dirty="0">
                <a:cs typeface="Arial" pitchFamily="34" charset="0"/>
              </a:rPr>
              <a:t>, from observation of number of events n</a:t>
            </a:r>
          </a:p>
          <a:p>
            <a:pPr eaLnBrk="1" hangingPunct="1">
              <a:spcBef>
                <a:spcPct val="50000"/>
              </a:spcBef>
              <a:buFontTx/>
              <a:buNone/>
            </a:pPr>
            <a:endParaRPr lang="en-GB" altLang="en-US" sz="2000" dirty="0">
              <a:cs typeface="Arial" pitchFamily="34" charset="0"/>
            </a:endParaRPr>
          </a:p>
          <a:p>
            <a:pPr eaLnBrk="1" hangingPunct="1">
              <a:spcBef>
                <a:spcPct val="50000"/>
              </a:spcBef>
              <a:buFontTx/>
              <a:buNone/>
            </a:pPr>
            <a:r>
              <a:rPr lang="en-GB" altLang="en-US" sz="2000" dirty="0" smtClean="0">
                <a:cs typeface="Arial" pitchFamily="34" charset="0"/>
              </a:rPr>
              <a:t>                 Hope </a:t>
            </a:r>
            <a:r>
              <a:rPr lang="en-GB" altLang="en-US" sz="2000" dirty="0">
                <a:cs typeface="Arial" pitchFamily="34" charset="0"/>
              </a:rPr>
              <a:t>for:</a:t>
            </a:r>
          </a:p>
          <a:p>
            <a:pPr eaLnBrk="1" hangingPunct="1">
              <a:spcBef>
                <a:spcPct val="50000"/>
              </a:spcBef>
              <a:buFontTx/>
              <a:buNone/>
            </a:pPr>
            <a:endParaRPr lang="en-GB" altLang="en-US" sz="2000" dirty="0">
              <a:cs typeface="Arial" pitchFamily="34" charset="0"/>
            </a:endParaRPr>
          </a:p>
          <a:p>
            <a:pPr eaLnBrk="1" hangingPunct="1">
              <a:spcBef>
                <a:spcPct val="50000"/>
              </a:spcBef>
              <a:buFontTx/>
              <a:buNone/>
            </a:pPr>
            <a:endParaRPr lang="en-GB" altLang="en-US" sz="2000" dirty="0">
              <a:cs typeface="Arial" pitchFamily="34" charset="0"/>
            </a:endParaRPr>
          </a:p>
          <a:p>
            <a:pPr eaLnBrk="1" hangingPunct="1">
              <a:spcBef>
                <a:spcPct val="50000"/>
              </a:spcBef>
              <a:buFontTx/>
              <a:buNone/>
            </a:pPr>
            <a:endParaRPr lang="en-GB" altLang="en-US" sz="2000" dirty="0">
              <a:cs typeface="Arial" pitchFamily="34" charset="0"/>
            </a:endParaRPr>
          </a:p>
          <a:p>
            <a:pPr eaLnBrk="1" hangingPunct="1">
              <a:spcBef>
                <a:spcPct val="50000"/>
              </a:spcBef>
              <a:buFontTx/>
              <a:buNone/>
            </a:pPr>
            <a:endParaRPr lang="en-GB" altLang="en-US" sz="2000" dirty="0">
              <a:cs typeface="Arial" pitchFamily="34" charset="0"/>
            </a:endParaRPr>
          </a:p>
        </p:txBody>
      </p:sp>
      <p:sp>
        <p:nvSpPr>
          <p:cNvPr id="21508" name="Line 5"/>
          <p:cNvSpPr>
            <a:spLocks noChangeShapeType="1"/>
          </p:cNvSpPr>
          <p:nvPr/>
        </p:nvSpPr>
        <p:spPr bwMode="auto">
          <a:xfrm>
            <a:off x="3851275" y="4652963"/>
            <a:ext cx="0" cy="17287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509" name="Line 6"/>
          <p:cNvSpPr>
            <a:spLocks noChangeShapeType="1"/>
          </p:cNvSpPr>
          <p:nvPr/>
        </p:nvSpPr>
        <p:spPr bwMode="auto">
          <a:xfrm>
            <a:off x="3851275" y="6381750"/>
            <a:ext cx="35290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510" name="Line 7"/>
          <p:cNvSpPr>
            <a:spLocks noChangeShapeType="1"/>
          </p:cNvSpPr>
          <p:nvPr/>
        </p:nvSpPr>
        <p:spPr bwMode="auto">
          <a:xfrm>
            <a:off x="3851275" y="5084763"/>
            <a:ext cx="3097213"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511" name="Line 8"/>
          <p:cNvSpPr>
            <a:spLocks noChangeShapeType="1"/>
          </p:cNvSpPr>
          <p:nvPr/>
        </p:nvSpPr>
        <p:spPr bwMode="auto">
          <a:xfrm flipH="1">
            <a:off x="7235825" y="5084763"/>
            <a:ext cx="360363"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1512" name="Text Box 9"/>
          <p:cNvSpPr txBox="1">
            <a:spLocks noChangeArrowheads="1"/>
          </p:cNvSpPr>
          <p:nvPr/>
        </p:nvSpPr>
        <p:spPr bwMode="auto">
          <a:xfrm>
            <a:off x="7596188" y="4797425"/>
            <a:ext cx="13319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GB" altLang="en-US" sz="1800">
                <a:solidFill>
                  <a:srgbClr val="FF0000"/>
                </a:solidFill>
                <a:cs typeface="Arial" pitchFamily="34" charset="0"/>
              </a:rPr>
              <a:t>Nominal</a:t>
            </a:r>
            <a:r>
              <a:rPr lang="en-GB" altLang="en-US" sz="1800">
                <a:cs typeface="Arial" pitchFamily="34" charset="0"/>
              </a:rPr>
              <a:t> </a:t>
            </a:r>
            <a:r>
              <a:rPr lang="en-GB" altLang="en-US" sz="1800">
                <a:solidFill>
                  <a:srgbClr val="FF0000"/>
                </a:solidFill>
                <a:cs typeface="Arial" pitchFamily="34" charset="0"/>
              </a:rPr>
              <a:t>value</a:t>
            </a:r>
          </a:p>
        </p:txBody>
      </p:sp>
      <p:sp>
        <p:nvSpPr>
          <p:cNvPr id="21513" name="Line 10"/>
          <p:cNvSpPr>
            <a:spLocks noChangeShapeType="1"/>
          </p:cNvSpPr>
          <p:nvPr/>
        </p:nvSpPr>
        <p:spPr bwMode="auto">
          <a:xfrm>
            <a:off x="3851275" y="4724400"/>
            <a:ext cx="730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514" name="Text Box 11"/>
          <p:cNvSpPr txBox="1">
            <a:spLocks noChangeArrowheads="1"/>
          </p:cNvSpPr>
          <p:nvPr/>
        </p:nvSpPr>
        <p:spPr bwMode="auto">
          <a:xfrm>
            <a:off x="3851275" y="4508500"/>
            <a:ext cx="863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GB" altLang="en-US" sz="1800">
                <a:cs typeface="Arial" pitchFamily="34" charset="0"/>
              </a:rPr>
              <a:t>100%</a:t>
            </a:r>
          </a:p>
        </p:txBody>
      </p:sp>
      <p:graphicFrame>
        <p:nvGraphicFramePr>
          <p:cNvPr id="21515" name="Object 12"/>
          <p:cNvGraphicFramePr>
            <a:graphicFrameLocks noChangeAspect="1"/>
          </p:cNvGraphicFramePr>
          <p:nvPr/>
        </p:nvGraphicFramePr>
        <p:xfrm>
          <a:off x="4859338" y="6394450"/>
          <a:ext cx="298450" cy="322263"/>
        </p:xfrm>
        <a:graphic>
          <a:graphicData uri="http://schemas.openxmlformats.org/presentationml/2006/ole">
            <mc:AlternateContent xmlns:mc="http://schemas.openxmlformats.org/markup-compatibility/2006">
              <mc:Choice xmlns:v="urn:schemas-microsoft-com:vml" Requires="v">
                <p:oleObj spid="_x0000_s3140" name="Equation" r:id="rId3" imgW="152268" imgH="164957" progId="Equation.3">
                  <p:embed/>
                </p:oleObj>
              </mc:Choice>
              <mc:Fallback>
                <p:oleObj name="Equation" r:id="rId3" imgW="152268" imgH="164957"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9338" y="6394450"/>
                        <a:ext cx="298450" cy="32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516" name="Line 13"/>
          <p:cNvSpPr>
            <a:spLocks noChangeShapeType="1"/>
          </p:cNvSpPr>
          <p:nvPr/>
        </p:nvSpPr>
        <p:spPr bwMode="auto">
          <a:xfrm>
            <a:off x="5292725" y="6524625"/>
            <a:ext cx="5746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aphicFrame>
        <p:nvGraphicFramePr>
          <p:cNvPr id="21517" name="Object 14"/>
          <p:cNvGraphicFramePr>
            <a:graphicFrameLocks noChangeAspect="1"/>
          </p:cNvGraphicFramePr>
          <p:nvPr/>
        </p:nvGraphicFramePr>
        <p:xfrm>
          <a:off x="3203575" y="5300663"/>
          <a:ext cx="720725" cy="466725"/>
        </p:xfrm>
        <a:graphic>
          <a:graphicData uri="http://schemas.openxmlformats.org/presentationml/2006/ole">
            <mc:AlternateContent xmlns:mc="http://schemas.openxmlformats.org/markup-compatibility/2006">
              <mc:Choice xmlns:v="urn:schemas-microsoft-com:vml" Requires="v">
                <p:oleObj spid="_x0000_s3141" name="Equation" r:id="rId5" imgW="215713" imgH="139579" progId="Equation.3">
                  <p:embed/>
                </p:oleObj>
              </mc:Choice>
              <mc:Fallback>
                <p:oleObj name="Equation" r:id="rId5" imgW="215713" imgH="13957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3575" y="5300663"/>
                        <a:ext cx="72072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518" name="Line 15"/>
          <p:cNvSpPr>
            <a:spLocks noChangeShapeType="1"/>
          </p:cNvSpPr>
          <p:nvPr/>
        </p:nvSpPr>
        <p:spPr bwMode="auto">
          <a:xfrm flipV="1">
            <a:off x="3563938" y="5013325"/>
            <a:ext cx="0" cy="2873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Tree>
    <p:extLst>
      <p:ext uri="{BB962C8B-B14F-4D97-AF65-F5344CB8AC3E}">
        <p14:creationId xmlns:p14="http://schemas.microsoft.com/office/powerpoint/2010/main" val="39998541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3157</TotalTime>
  <Words>4867</Words>
  <Application>Microsoft Office PowerPoint</Application>
  <PresentationFormat>On-screen Show (4:3)</PresentationFormat>
  <Paragraphs>1008</Paragraphs>
  <Slides>74</Slides>
  <Notes>6</Notes>
  <HiddenSlides>0</HiddenSlides>
  <MMClips>0</MMClips>
  <ScaleCrop>false</ScaleCrop>
  <HeadingPairs>
    <vt:vector size="6" baseType="variant">
      <vt:variant>
        <vt:lpstr>Theme</vt:lpstr>
      </vt:variant>
      <vt:variant>
        <vt:i4>4</vt:i4>
      </vt:variant>
      <vt:variant>
        <vt:lpstr>Embedded OLE Servers</vt:lpstr>
      </vt:variant>
      <vt:variant>
        <vt:i4>2</vt:i4>
      </vt:variant>
      <vt:variant>
        <vt:lpstr>Slide Titles</vt:lpstr>
      </vt:variant>
      <vt:variant>
        <vt:i4>74</vt:i4>
      </vt:variant>
    </vt:vector>
  </HeadingPairs>
  <TitlesOfParts>
    <vt:vector size="80" baseType="lpstr">
      <vt:lpstr>Office Theme</vt:lpstr>
      <vt:lpstr>1_Office Theme</vt:lpstr>
      <vt:lpstr>2_Office Theme</vt:lpstr>
      <vt:lpstr>4_Office Theme</vt:lpstr>
      <vt:lpstr>Equation</vt:lpstr>
      <vt:lpstr>Microsoft Graph Chart</vt:lpstr>
      <vt:lpstr>Introduction to Statistical Issues for Phystat-ν</vt:lpstr>
      <vt:lpstr>Statistical Procedures</vt:lpstr>
      <vt:lpstr>TOPICS</vt:lpstr>
      <vt:lpstr>Likelihoods</vt:lpstr>
      <vt:lpstr>PowerPoint Presentation</vt:lpstr>
      <vt:lpstr>PowerPoint Presentation</vt:lpstr>
      <vt:lpstr>PowerPoint Presentation</vt:lpstr>
      <vt:lpstr>ΔlnL = -1/2 rule</vt:lpstr>
      <vt:lpstr>PowerPoint Presentation</vt:lpstr>
      <vt:lpstr>PowerPoint Presentation</vt:lpstr>
      <vt:lpstr>Coverage : L approach (Not frequentist)</vt:lpstr>
      <vt:lpstr>Feldman-Cousins Unified intervals  Neyman construction so NEVER undercovers</vt:lpstr>
      <vt:lpstr>PowerPoint Presentation</vt:lpstr>
      <vt:lpstr>BAYES and FREQUENTISM:  Different views of probability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Bayes: Specific example</vt:lpstr>
      <vt:lpstr>PowerPoint Presentation</vt:lpstr>
      <vt:lpstr>PowerPoint Presentation</vt:lpstr>
      <vt:lpstr>PowerPoint Presentation</vt:lpstr>
      <vt:lpstr>PowerPoint Presentation</vt:lpstr>
      <vt:lpstr>FELDMAN - COUSINS </vt:lpstr>
      <vt:lpstr>PowerPoint Presentation</vt:lpstr>
      <vt:lpstr>Frequentism: Specific example</vt:lpstr>
      <vt:lpstr>PowerPoint Presentation</vt:lpstr>
      <vt:lpstr>Choosing between 2 hypotheses</vt:lpstr>
      <vt:lpstr>PowerPoint Presentation</vt:lpstr>
      <vt:lpstr>Examples of Hypotheses</vt:lpstr>
      <vt:lpstr>Errors of 1st and 2nd Kind</vt:lpstr>
      <vt:lpstr>H0   or   H0 versus H1 ?</vt:lpstr>
      <vt:lpstr>Choosing between 2 hypotheses</vt:lpstr>
      <vt:lpstr>PowerPoint Presentation</vt:lpstr>
      <vt:lpstr>PowerPoint Presentation</vt:lpstr>
      <vt:lpstr>Significance</vt:lpstr>
      <vt:lpstr>P(A|B) ≠ P(B|A)</vt:lpstr>
      <vt:lpstr>What p-values are (and are not)  </vt:lpstr>
      <vt:lpstr>Combining different p-values</vt:lpstr>
      <vt:lpstr>BLIND ANALYSES</vt:lpstr>
      <vt:lpstr>Look Elsewhere Effect  (LEE)</vt:lpstr>
      <vt:lpstr>Example of LEE: Stonehenge</vt:lpstr>
      <vt:lpstr>PowerPoint Presentation</vt:lpstr>
      <vt:lpstr>Are alignments significant?</vt:lpstr>
      <vt:lpstr>Why 5σ for Discovery?</vt:lpstr>
      <vt:lpstr>PowerPoint Presentation</vt:lpstr>
      <vt:lpstr>Wilks’ Theorem</vt:lpstr>
      <vt:lpstr>Wilks’ Theorem, contd</vt:lpstr>
      <vt:lpstr>Is difference in S  distributed as χ2 ? </vt:lpstr>
      <vt:lpstr>PowerPoint Presentation</vt:lpstr>
      <vt:lpstr>Background systematics</vt:lpstr>
      <vt:lpstr>Background systematics, contd</vt:lpstr>
      <vt:lpstr>“Handling uncertainties in background shapes: the discrete profiling method”</vt:lpstr>
      <vt:lpstr>Reminder of Profile L</vt:lpstr>
      <vt:lpstr>PowerPoint Presentation</vt:lpstr>
      <vt:lpstr>PowerPoint Presentation</vt:lpstr>
      <vt:lpstr>PowerPoint Presentation</vt:lpstr>
      <vt:lpstr>PowerPoint Presentation</vt:lpstr>
      <vt:lpstr>PowerPoint Presentation</vt:lpstr>
      <vt:lpstr>Why p ≠ Likelihood ratio</vt:lpstr>
      <vt:lpstr>Jeffreys-Lindley Paradox</vt:lpstr>
      <vt:lpstr>WHY LIMITS?</vt:lpstr>
      <vt:lpstr>Methods (no systematics)</vt:lpstr>
      <vt:lpstr>PowerPoint Presentation</vt:lpstr>
      <vt:lpstr>DESIRABLE PROPERTIES</vt:lpstr>
      <vt:lpstr>PowerPoint Presentation</vt:lpstr>
      <vt:lpstr>PowerPoint Presentation</vt:lpstr>
      <vt:lpstr>PowerPoint Presentation</vt:lpstr>
      <vt:lpstr>PowerPoint Presentation</vt:lpstr>
      <vt:lpstr>Comparing 0+ versus 0- for Higgs (like Neutrino Mass Hierarchy)</vt:lpstr>
      <vt:lpstr>Conclusions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Statistical Issues in Searches for New Physics</dc:title>
  <dc:creator>Louis</dc:creator>
  <cp:lastModifiedBy>Lyons, Louis</cp:lastModifiedBy>
  <cp:revision>187</cp:revision>
  <cp:lastPrinted>2014-10-29T19:26:40Z</cp:lastPrinted>
  <dcterms:created xsi:type="dcterms:W3CDTF">2006-08-16T00:00:00Z</dcterms:created>
  <dcterms:modified xsi:type="dcterms:W3CDTF">2016-09-13T15:34:09Z</dcterms:modified>
</cp:coreProperties>
</file>