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notesMasterIdLst>
    <p:notesMasterId r:id="rId29"/>
  </p:notesMasterIdLst>
  <p:handoutMasterIdLst>
    <p:handoutMasterId r:id="rId30"/>
  </p:handoutMasterIdLst>
  <p:sldIdLst>
    <p:sldId id="256" r:id="rId2"/>
    <p:sldId id="418" r:id="rId3"/>
    <p:sldId id="386" r:id="rId4"/>
    <p:sldId id="422" r:id="rId5"/>
    <p:sldId id="361" r:id="rId6"/>
    <p:sldId id="362" r:id="rId7"/>
    <p:sldId id="411" r:id="rId8"/>
    <p:sldId id="392" r:id="rId9"/>
    <p:sldId id="393" r:id="rId10"/>
    <p:sldId id="394" r:id="rId11"/>
    <p:sldId id="412" r:id="rId12"/>
    <p:sldId id="395" r:id="rId13"/>
    <p:sldId id="396" r:id="rId14"/>
    <p:sldId id="397" r:id="rId15"/>
    <p:sldId id="398" r:id="rId16"/>
    <p:sldId id="399" r:id="rId17"/>
    <p:sldId id="408" r:id="rId18"/>
    <p:sldId id="401" r:id="rId19"/>
    <p:sldId id="417" r:id="rId20"/>
    <p:sldId id="403" r:id="rId21"/>
    <p:sldId id="413" r:id="rId22"/>
    <p:sldId id="404" r:id="rId23"/>
    <p:sldId id="405" r:id="rId24"/>
    <p:sldId id="419" r:id="rId25"/>
    <p:sldId id="420" r:id="rId26"/>
    <p:sldId id="421" r:id="rId27"/>
    <p:sldId id="40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03" autoAdjust="0"/>
    <p:restoredTop sz="94654" autoAdjust="0"/>
  </p:normalViewPr>
  <p:slideViewPr>
    <p:cSldViewPr snapToGrid="0" snapToObjects="1">
      <p:cViewPr>
        <p:scale>
          <a:sx n="100" d="100"/>
          <a:sy n="100" d="100"/>
        </p:scale>
        <p:origin x="1000" y="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3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A2B66D-8A41-E24E-83D6-3FC05C108625}" type="datetimeFigureOut">
              <a:rPr lang="en-US" smtClean="0"/>
              <a:pPr/>
              <a:t>2/14/17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D4F2FF-4BE9-7340-90C3-D35098DBA7D7}" type="slidenum">
              <a:rPr lang="en-US" smtClean="0"/>
              <a:pPr/>
              <a:t>‹#›</a:t>
            </a:fld>
            <a:endParaRPr lang="en-US"/>
          </a:p>
        </p:txBody>
      </p:sp>
    </p:spTree>
    <p:extLst>
      <p:ext uri="{BB962C8B-B14F-4D97-AF65-F5344CB8AC3E}">
        <p14:creationId xmlns:p14="http://schemas.microsoft.com/office/powerpoint/2010/main" val="1485402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C2910-B359-2A40-803E-2BD8C7B76DC1}" type="datetimeFigureOut">
              <a:rPr lang="en-US" smtClean="0"/>
              <a:pPr/>
              <a:t>2/14/17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B2E896-011C-7649-96A2-10D0D07238EC}" type="slidenum">
              <a:rPr lang="en-US" smtClean="0"/>
              <a:pPr/>
              <a:t>‹#›</a:t>
            </a:fld>
            <a:endParaRPr lang="en-US"/>
          </a:p>
        </p:txBody>
      </p:sp>
    </p:spTree>
    <p:extLst>
      <p:ext uri="{BB962C8B-B14F-4D97-AF65-F5344CB8AC3E}">
        <p14:creationId xmlns:p14="http://schemas.microsoft.com/office/powerpoint/2010/main" val="12408306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B2E896-011C-7649-96A2-10D0D07238EC}" type="slidenum">
              <a:rPr lang="en-US" smtClean="0"/>
              <a:pPr/>
              <a:t>1</a:t>
            </a:fld>
            <a:endParaRPr lang="en-US"/>
          </a:p>
        </p:txBody>
      </p:sp>
    </p:spTree>
    <p:extLst>
      <p:ext uri="{BB962C8B-B14F-4D97-AF65-F5344CB8AC3E}">
        <p14:creationId xmlns:p14="http://schemas.microsoft.com/office/powerpoint/2010/main" val="720061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B2E896-011C-7649-96A2-10D0D07238EC}" type="slidenum">
              <a:rPr lang="en-US" smtClean="0"/>
              <a:pPr/>
              <a:t>10</a:t>
            </a:fld>
            <a:endParaRPr lang="en-US"/>
          </a:p>
        </p:txBody>
      </p:sp>
    </p:spTree>
    <p:extLst>
      <p:ext uri="{BB962C8B-B14F-4D97-AF65-F5344CB8AC3E}">
        <p14:creationId xmlns:p14="http://schemas.microsoft.com/office/powerpoint/2010/main" val="2122741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a:solidFill>
                  <a:schemeClr val="tx1"/>
                </a:solidFill>
                <a:latin typeface="Arial" charset="0"/>
                <a:ea typeface="SimSun" charset="0"/>
                <a:cs typeface="SimSun" charset="0"/>
              </a:defRPr>
            </a:lvl1pPr>
            <a:lvl2pPr marL="34039930" indent="-33629639" eaLnBrk="0">
              <a:tabLst>
                <a:tab pos="649628" algn="l"/>
                <a:tab pos="1299256" algn="l"/>
                <a:tab pos="1948884" algn="l"/>
                <a:tab pos="2598511" algn="l"/>
              </a:tabLst>
              <a:defRPr sz="2200">
                <a:solidFill>
                  <a:schemeClr val="tx1"/>
                </a:solidFill>
                <a:latin typeface="Arial" charset="0"/>
                <a:ea typeface="SimSun" charset="0"/>
                <a:cs typeface="SimSun" charset="0"/>
              </a:defRPr>
            </a:lvl2pPr>
            <a:lvl3pPr eaLnBrk="0">
              <a:tabLst>
                <a:tab pos="649628" algn="l"/>
                <a:tab pos="1299256" algn="l"/>
                <a:tab pos="1948884" algn="l"/>
                <a:tab pos="2598511" algn="l"/>
              </a:tabLst>
              <a:defRPr sz="2200">
                <a:solidFill>
                  <a:schemeClr val="tx1"/>
                </a:solidFill>
                <a:latin typeface="Arial" charset="0"/>
                <a:ea typeface="SimSun" charset="0"/>
                <a:cs typeface="SimSun" charset="0"/>
              </a:defRPr>
            </a:lvl3pPr>
            <a:lvl4pPr eaLnBrk="0">
              <a:tabLst>
                <a:tab pos="649628" algn="l"/>
                <a:tab pos="1299256" algn="l"/>
                <a:tab pos="1948884" algn="l"/>
                <a:tab pos="2598511" algn="l"/>
              </a:tabLst>
              <a:defRPr sz="2200">
                <a:solidFill>
                  <a:schemeClr val="tx1"/>
                </a:solidFill>
                <a:latin typeface="Arial" charset="0"/>
                <a:ea typeface="SimSun" charset="0"/>
                <a:cs typeface="SimSun" charset="0"/>
              </a:defRPr>
            </a:lvl4pPr>
            <a:lvl5pPr eaLnBrk="0">
              <a:tabLst>
                <a:tab pos="649628" algn="l"/>
                <a:tab pos="1299256" algn="l"/>
                <a:tab pos="1948884" algn="l"/>
                <a:tab pos="2598511" algn="l"/>
              </a:tabLst>
              <a:defRPr sz="2200">
                <a:solidFill>
                  <a:schemeClr val="tx1"/>
                </a:solidFill>
                <a:latin typeface="Arial" charset="0"/>
                <a:ea typeface="SimSun" charset="0"/>
                <a:cs typeface="SimSun" charset="0"/>
              </a:defRPr>
            </a:lvl5pPr>
            <a:lvl6pPr marL="410291" eaLnBrk="0" fontAlgn="base" hangingPunct="0">
              <a:lnSpc>
                <a:spcPct val="93000"/>
              </a:lnSpc>
              <a:spcBef>
                <a:spcPct val="0"/>
              </a:spcBef>
              <a:spcAft>
                <a:spcPct val="0"/>
              </a:spcAft>
              <a:tabLst>
                <a:tab pos="649628" algn="l"/>
                <a:tab pos="1299256" algn="l"/>
                <a:tab pos="1948884" algn="l"/>
                <a:tab pos="2598511" algn="l"/>
              </a:tabLst>
              <a:defRPr sz="2200">
                <a:solidFill>
                  <a:schemeClr val="tx1"/>
                </a:solidFill>
                <a:latin typeface="Arial" charset="0"/>
                <a:ea typeface="SimSun" charset="0"/>
                <a:cs typeface="SimSun" charset="0"/>
              </a:defRPr>
            </a:lvl6pPr>
            <a:lvl7pPr marL="820583" eaLnBrk="0" fontAlgn="base" hangingPunct="0">
              <a:lnSpc>
                <a:spcPct val="93000"/>
              </a:lnSpc>
              <a:spcBef>
                <a:spcPct val="0"/>
              </a:spcBef>
              <a:spcAft>
                <a:spcPct val="0"/>
              </a:spcAft>
              <a:tabLst>
                <a:tab pos="649628" algn="l"/>
                <a:tab pos="1299256" algn="l"/>
                <a:tab pos="1948884" algn="l"/>
                <a:tab pos="2598511" algn="l"/>
              </a:tabLst>
              <a:defRPr sz="2200">
                <a:solidFill>
                  <a:schemeClr val="tx1"/>
                </a:solidFill>
                <a:latin typeface="Arial" charset="0"/>
                <a:ea typeface="SimSun" charset="0"/>
                <a:cs typeface="SimSun" charset="0"/>
              </a:defRPr>
            </a:lvl7pPr>
            <a:lvl8pPr marL="1230874" eaLnBrk="0" fontAlgn="base" hangingPunct="0">
              <a:lnSpc>
                <a:spcPct val="93000"/>
              </a:lnSpc>
              <a:spcBef>
                <a:spcPct val="0"/>
              </a:spcBef>
              <a:spcAft>
                <a:spcPct val="0"/>
              </a:spcAft>
              <a:tabLst>
                <a:tab pos="649628" algn="l"/>
                <a:tab pos="1299256" algn="l"/>
                <a:tab pos="1948884" algn="l"/>
                <a:tab pos="2598511" algn="l"/>
              </a:tabLst>
              <a:defRPr sz="2200">
                <a:solidFill>
                  <a:schemeClr val="tx1"/>
                </a:solidFill>
                <a:latin typeface="Arial" charset="0"/>
                <a:ea typeface="SimSun" charset="0"/>
                <a:cs typeface="SimSun" charset="0"/>
              </a:defRPr>
            </a:lvl8pPr>
            <a:lvl9pPr marL="1641165" eaLnBrk="0" fontAlgn="base" hangingPunct="0">
              <a:lnSpc>
                <a:spcPct val="93000"/>
              </a:lnSpc>
              <a:spcBef>
                <a:spcPct val="0"/>
              </a:spcBef>
              <a:spcAft>
                <a:spcPct val="0"/>
              </a:spcAft>
              <a:tabLst>
                <a:tab pos="649628" algn="l"/>
                <a:tab pos="1299256" algn="l"/>
                <a:tab pos="1948884" algn="l"/>
                <a:tab pos="2598511" algn="l"/>
              </a:tabLst>
              <a:defRPr sz="2200">
                <a:solidFill>
                  <a:schemeClr val="tx1"/>
                </a:solidFill>
                <a:latin typeface="Arial" charset="0"/>
                <a:ea typeface="SimSun" charset="0"/>
                <a:cs typeface="SimSun" charset="0"/>
              </a:defRPr>
            </a:lvl9pPr>
          </a:lstStyle>
          <a:p>
            <a:pPr eaLnBrk="1"/>
            <a:fld id="{2E846C1B-B33E-0143-9878-FB3BEECDD212}" type="slidenum">
              <a:rPr lang="en-US" sz="1300">
                <a:solidFill>
                  <a:srgbClr val="000000"/>
                </a:solidFill>
                <a:latin typeface="Times New Roman" charset="0"/>
                <a:cs typeface="Arial Unicode MS" charset="0"/>
              </a:rPr>
              <a:pPr eaLnBrk="1"/>
              <a:t>27</a:t>
            </a:fld>
            <a:endParaRPr lang="en-US" sz="1300">
              <a:solidFill>
                <a:srgbClr val="000000"/>
              </a:solidFill>
              <a:latin typeface="Times New Roman" charset="0"/>
              <a:cs typeface="Arial Unicode MS" charset="0"/>
            </a:endParaRPr>
          </a:p>
        </p:txBody>
      </p:sp>
      <p:sp>
        <p:nvSpPr>
          <p:cNvPr id="28675" name="Text Box 1"/>
          <p:cNvSpPr>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p:spPr>
      </p:sp>
      <p:sp>
        <p:nvSpPr>
          <p:cNvPr id="28676" name="Text Box 2"/>
          <p:cNvSpPr>
            <a:spLocks noGrp="1" noChangeArrowheads="1"/>
          </p:cNvSpPr>
          <p:nvPr>
            <p:ph type="body" idx="1"/>
          </p:nvPr>
        </p:nvSpPr>
        <p:spPr>
          <a:xfrm>
            <a:off x="686360" y="4342535"/>
            <a:ext cx="5486681" cy="4114511"/>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80232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Santa Fe Workshopn on Jets and HF</a:t>
            </a:r>
            <a:endParaRPr lang="en-US"/>
          </a:p>
        </p:txBody>
      </p:sp>
      <p:sp>
        <p:nvSpPr>
          <p:cNvPr id="5" name="Footer Placeholder 4"/>
          <p:cNvSpPr>
            <a:spLocks noGrp="1"/>
          </p:cNvSpPr>
          <p:nvPr>
            <p:ph type="ftr" sz="quarter" idx="11"/>
          </p:nvPr>
        </p:nvSpPr>
        <p:spPr/>
        <p:txBody>
          <a:bodyPr/>
          <a:lstStyle/>
          <a:p>
            <a:r>
              <a:rPr lang="en-US" smtClean="0"/>
              <a:t>Feb 13-15 2017</a:t>
            </a:r>
            <a:endParaRPr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Santa Fe Workshopn on Jets and HF</a:t>
            </a:r>
            <a:endParaRPr lang="en-US"/>
          </a:p>
        </p:txBody>
      </p:sp>
      <p:sp>
        <p:nvSpPr>
          <p:cNvPr id="5" name="Footer Placeholder 4"/>
          <p:cNvSpPr>
            <a:spLocks noGrp="1"/>
          </p:cNvSpPr>
          <p:nvPr>
            <p:ph type="ftr" sz="quarter" idx="11"/>
          </p:nvPr>
        </p:nvSpPr>
        <p:spPr/>
        <p:txBody>
          <a:bodyPr/>
          <a:lstStyle/>
          <a:p>
            <a:r>
              <a:rPr lang="en-US" smtClean="0"/>
              <a:t>Feb 13-15 2017</a:t>
            </a:r>
            <a:endParaRPr lang="en-US"/>
          </a:p>
        </p:txBody>
      </p:sp>
      <p:sp>
        <p:nvSpPr>
          <p:cNvPr id="6" name="Slide Number Placeholder 5"/>
          <p:cNvSpPr>
            <a:spLocks noGrp="1"/>
          </p:cNvSpPr>
          <p:nvPr>
            <p:ph type="sldNum" sz="quarter" idx="12"/>
          </p:nvPr>
        </p:nvSpPr>
        <p:spPr/>
        <p:txBody>
          <a:bodyPr/>
          <a:lstStyle/>
          <a:p>
            <a:fld id="{3D5DE84E-4CEA-AD46-B381-E607889127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Santa Fe Workshopn on Jets and HF</a:t>
            </a:r>
            <a:endParaRPr lang="en-US"/>
          </a:p>
        </p:txBody>
      </p:sp>
      <p:sp>
        <p:nvSpPr>
          <p:cNvPr id="5" name="Footer Placeholder 4"/>
          <p:cNvSpPr>
            <a:spLocks noGrp="1"/>
          </p:cNvSpPr>
          <p:nvPr>
            <p:ph type="ftr" sz="quarter" idx="11"/>
          </p:nvPr>
        </p:nvSpPr>
        <p:spPr/>
        <p:txBody>
          <a:bodyPr/>
          <a:lstStyle/>
          <a:p>
            <a:r>
              <a:rPr lang="en-US" smtClean="0"/>
              <a:t>Feb 13-15 2017</a:t>
            </a:r>
            <a:endParaRPr lang="en-US"/>
          </a:p>
        </p:txBody>
      </p:sp>
      <p:sp>
        <p:nvSpPr>
          <p:cNvPr id="6" name="Slide Number Placeholder 5"/>
          <p:cNvSpPr>
            <a:spLocks noGrp="1"/>
          </p:cNvSpPr>
          <p:nvPr>
            <p:ph type="sldNum" sz="quarter" idx="12"/>
          </p:nvPr>
        </p:nvSpPr>
        <p:spPr/>
        <p:txBody>
          <a:bodyPr/>
          <a:lstStyle/>
          <a:p>
            <a:fld id="{3D5DE84E-4CEA-AD46-B381-E6078891277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80772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25400" y="6083300"/>
            <a:ext cx="1752600" cy="749300"/>
          </a:xfrm>
        </p:spPr>
        <p:txBody>
          <a:bodyPr/>
          <a:lstStyle>
            <a:lvl1pPr>
              <a:defRPr/>
            </a:lvl1pPr>
          </a:lstStyle>
          <a:p>
            <a:r>
              <a:rPr lang="en-US" smtClean="0"/>
              <a:t>Santa Fe Workshopn on Jets and HF</a:t>
            </a:r>
            <a:endParaRPr lang="en-US"/>
          </a:p>
        </p:txBody>
      </p:sp>
      <p:sp>
        <p:nvSpPr>
          <p:cNvPr id="4" name="Footer Placeholder 3"/>
          <p:cNvSpPr>
            <a:spLocks noGrp="1"/>
          </p:cNvSpPr>
          <p:nvPr>
            <p:ph type="ftr" sz="quarter" idx="11"/>
          </p:nvPr>
        </p:nvSpPr>
        <p:spPr>
          <a:xfrm>
            <a:off x="2971800" y="6553200"/>
            <a:ext cx="3429000" cy="304800"/>
          </a:xfrm>
        </p:spPr>
        <p:txBody>
          <a:bodyPr/>
          <a:lstStyle>
            <a:lvl1pPr>
              <a:defRPr/>
            </a:lvl1pPr>
          </a:lstStyle>
          <a:p>
            <a:r>
              <a:rPr lang="en-US" smtClean="0"/>
              <a:t>Feb 13-15 2017</a:t>
            </a:r>
            <a:endParaRPr lang="en-US"/>
          </a:p>
        </p:txBody>
      </p:sp>
      <p:sp>
        <p:nvSpPr>
          <p:cNvPr id="5" name="Slide Number Placeholder 4"/>
          <p:cNvSpPr>
            <a:spLocks noGrp="1"/>
          </p:cNvSpPr>
          <p:nvPr>
            <p:ph type="sldNum" sz="quarter" idx="12"/>
          </p:nvPr>
        </p:nvSpPr>
        <p:spPr>
          <a:xfrm>
            <a:off x="7239000" y="6553200"/>
            <a:ext cx="1905000" cy="304800"/>
          </a:xfrm>
        </p:spPr>
        <p:txBody>
          <a:bodyPr/>
          <a:lstStyle>
            <a:lvl1pPr>
              <a:defRPr/>
            </a:lvl1pPr>
          </a:lstStyle>
          <a:p>
            <a:fld id="{9828F344-5DC5-44AF-9E4A-286FB24657B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Santa Fe Workshopn on Jets and HF</a:t>
            </a:r>
            <a:endParaRPr lang="en-US"/>
          </a:p>
        </p:txBody>
      </p:sp>
      <p:sp>
        <p:nvSpPr>
          <p:cNvPr id="5" name="Footer Placeholder 4"/>
          <p:cNvSpPr>
            <a:spLocks noGrp="1"/>
          </p:cNvSpPr>
          <p:nvPr>
            <p:ph type="ftr" sz="quarter" idx="11"/>
          </p:nvPr>
        </p:nvSpPr>
        <p:spPr/>
        <p:txBody>
          <a:bodyPr/>
          <a:lstStyle/>
          <a:p>
            <a:r>
              <a:rPr lang="en-US" smtClean="0"/>
              <a:t>Feb 13-15 2017</a:t>
            </a:r>
            <a:endParaRPr lang="en-US"/>
          </a:p>
        </p:txBody>
      </p:sp>
      <p:sp>
        <p:nvSpPr>
          <p:cNvPr id="6" name="Slide Number Placeholder 5"/>
          <p:cNvSpPr>
            <a:spLocks noGrp="1"/>
          </p:cNvSpPr>
          <p:nvPr>
            <p:ph type="sldNum" sz="quarter" idx="12"/>
          </p:nvPr>
        </p:nvSpPr>
        <p:spPr/>
        <p:txBody>
          <a:bodyPr/>
          <a:lstStyle/>
          <a:p>
            <a:fld id="{3D5DE84E-4CEA-AD46-B381-E6078891277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Santa Fe Workshopn on Jets and HF</a:t>
            </a:r>
            <a:endParaRPr lang="en-US"/>
          </a:p>
        </p:txBody>
      </p:sp>
      <p:sp>
        <p:nvSpPr>
          <p:cNvPr id="5" name="Footer Placeholder 4"/>
          <p:cNvSpPr>
            <a:spLocks noGrp="1"/>
          </p:cNvSpPr>
          <p:nvPr>
            <p:ph type="ftr" sz="quarter" idx="11"/>
          </p:nvPr>
        </p:nvSpPr>
        <p:spPr/>
        <p:txBody>
          <a:bodyPr/>
          <a:lstStyle/>
          <a:p>
            <a:r>
              <a:rPr lang="en-US" smtClean="0"/>
              <a:t>Feb 13-15 2017</a:t>
            </a:r>
            <a:endParaRPr lang="en-US"/>
          </a:p>
        </p:txBody>
      </p:sp>
      <p:sp>
        <p:nvSpPr>
          <p:cNvPr id="6" name="Slide Number Placeholder 5"/>
          <p:cNvSpPr>
            <a:spLocks noGrp="1"/>
          </p:cNvSpPr>
          <p:nvPr>
            <p:ph type="sldNum" sz="quarter" idx="12"/>
          </p:nvPr>
        </p:nvSpPr>
        <p:spPr/>
        <p:txBody>
          <a:bodyPr/>
          <a:lstStyle/>
          <a:p>
            <a:fld id="{3D5DE84E-4CEA-AD46-B381-E6078891277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Santa Fe Workshopn on Jets and HF</a:t>
            </a:r>
            <a:endParaRPr lang="en-US"/>
          </a:p>
        </p:txBody>
      </p:sp>
      <p:sp>
        <p:nvSpPr>
          <p:cNvPr id="6" name="Footer Placeholder 5"/>
          <p:cNvSpPr>
            <a:spLocks noGrp="1"/>
          </p:cNvSpPr>
          <p:nvPr>
            <p:ph type="ftr" sz="quarter" idx="11"/>
          </p:nvPr>
        </p:nvSpPr>
        <p:spPr/>
        <p:txBody>
          <a:bodyPr/>
          <a:lstStyle/>
          <a:p>
            <a:r>
              <a:rPr lang="en-US" smtClean="0"/>
              <a:t>Feb 13-15 2017</a:t>
            </a:r>
            <a:endParaRPr lang="en-US"/>
          </a:p>
        </p:txBody>
      </p:sp>
      <p:sp>
        <p:nvSpPr>
          <p:cNvPr id="7" name="Slide Number Placeholder 6"/>
          <p:cNvSpPr>
            <a:spLocks noGrp="1"/>
          </p:cNvSpPr>
          <p:nvPr>
            <p:ph type="sldNum" sz="quarter" idx="12"/>
          </p:nvPr>
        </p:nvSpPr>
        <p:spPr/>
        <p:txBody>
          <a:bodyPr/>
          <a:lstStyle/>
          <a:p>
            <a:fld id="{3D5DE84E-4CEA-AD46-B381-E6078891277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Santa Fe Workshopn on Jets and HF</a:t>
            </a:r>
            <a:endParaRPr lang="en-US"/>
          </a:p>
        </p:txBody>
      </p:sp>
      <p:sp>
        <p:nvSpPr>
          <p:cNvPr id="8" name="Footer Placeholder 7"/>
          <p:cNvSpPr>
            <a:spLocks noGrp="1"/>
          </p:cNvSpPr>
          <p:nvPr>
            <p:ph type="ftr" sz="quarter" idx="11"/>
          </p:nvPr>
        </p:nvSpPr>
        <p:spPr/>
        <p:txBody>
          <a:bodyPr/>
          <a:lstStyle/>
          <a:p>
            <a:r>
              <a:rPr lang="en-US" smtClean="0"/>
              <a:t>Feb 13-15 2017</a:t>
            </a:r>
            <a:endParaRPr lang="en-US"/>
          </a:p>
        </p:txBody>
      </p:sp>
      <p:sp>
        <p:nvSpPr>
          <p:cNvPr id="9" name="Slide Number Placeholder 8"/>
          <p:cNvSpPr>
            <a:spLocks noGrp="1"/>
          </p:cNvSpPr>
          <p:nvPr>
            <p:ph type="sldNum" sz="quarter" idx="12"/>
          </p:nvPr>
        </p:nvSpPr>
        <p:spPr/>
        <p:txBody>
          <a:bodyPr/>
          <a:lstStyle/>
          <a:p>
            <a:fld id="{3D5DE84E-4CEA-AD46-B381-E6078891277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Santa Fe Workshopn on Jets and HF</a:t>
            </a:r>
            <a:endParaRPr lang="en-US"/>
          </a:p>
        </p:txBody>
      </p:sp>
      <p:sp>
        <p:nvSpPr>
          <p:cNvPr id="4" name="Footer Placeholder 3"/>
          <p:cNvSpPr>
            <a:spLocks noGrp="1"/>
          </p:cNvSpPr>
          <p:nvPr>
            <p:ph type="ftr" sz="quarter" idx="11"/>
          </p:nvPr>
        </p:nvSpPr>
        <p:spPr/>
        <p:txBody>
          <a:bodyPr/>
          <a:lstStyle/>
          <a:p>
            <a:r>
              <a:rPr lang="en-US" smtClean="0"/>
              <a:t>Feb 13-15 2017</a:t>
            </a:r>
            <a:endParaRPr lang="en-US"/>
          </a:p>
        </p:txBody>
      </p:sp>
      <p:sp>
        <p:nvSpPr>
          <p:cNvPr id="5" name="Slide Number Placeholder 4"/>
          <p:cNvSpPr>
            <a:spLocks noGrp="1"/>
          </p:cNvSpPr>
          <p:nvPr>
            <p:ph type="sldNum" sz="quarter" idx="12"/>
          </p:nvPr>
        </p:nvSpPr>
        <p:spPr/>
        <p:txBody>
          <a:bodyPr/>
          <a:lstStyle/>
          <a:p>
            <a:fld id="{3D5DE84E-4CEA-AD46-B381-E6078891277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Santa Fe Workshopn on Jets and HF</a:t>
            </a:r>
            <a:endParaRPr lang="en-US"/>
          </a:p>
        </p:txBody>
      </p:sp>
      <p:sp>
        <p:nvSpPr>
          <p:cNvPr id="3" name="Footer Placeholder 2"/>
          <p:cNvSpPr>
            <a:spLocks noGrp="1"/>
          </p:cNvSpPr>
          <p:nvPr>
            <p:ph type="ftr" sz="quarter" idx="11"/>
          </p:nvPr>
        </p:nvSpPr>
        <p:spPr/>
        <p:txBody>
          <a:bodyPr/>
          <a:lstStyle/>
          <a:p>
            <a:r>
              <a:rPr lang="en-US" smtClean="0"/>
              <a:t>Feb 13-15 2017</a:t>
            </a:r>
            <a:endParaRPr lang="en-US"/>
          </a:p>
        </p:txBody>
      </p:sp>
      <p:sp>
        <p:nvSpPr>
          <p:cNvPr id="4" name="Slide Number Placeholder 3"/>
          <p:cNvSpPr>
            <a:spLocks noGrp="1"/>
          </p:cNvSpPr>
          <p:nvPr>
            <p:ph type="sldNum" sz="quarter" idx="12"/>
          </p:nvPr>
        </p:nvSpPr>
        <p:spPr/>
        <p:txBody>
          <a:bodyPr/>
          <a:lstStyle/>
          <a:p>
            <a:fld id="{3D5DE84E-4CEA-AD46-B381-E607889127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Santa Fe Workshopn on Jets and HF</a:t>
            </a:r>
            <a:endParaRPr lang="en-US"/>
          </a:p>
        </p:txBody>
      </p:sp>
      <p:sp>
        <p:nvSpPr>
          <p:cNvPr id="6" name="Footer Placeholder 5"/>
          <p:cNvSpPr>
            <a:spLocks noGrp="1"/>
          </p:cNvSpPr>
          <p:nvPr>
            <p:ph type="ftr" sz="quarter" idx="11"/>
          </p:nvPr>
        </p:nvSpPr>
        <p:spPr/>
        <p:txBody>
          <a:bodyPr/>
          <a:lstStyle/>
          <a:p>
            <a:r>
              <a:rPr lang="en-US" smtClean="0"/>
              <a:t>Feb 13-15 2017</a:t>
            </a:r>
            <a:endParaRPr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Santa Fe Workshopn on Jets and HF</a:t>
            </a:r>
            <a:endParaRPr lang="en-US"/>
          </a:p>
        </p:txBody>
      </p:sp>
      <p:sp>
        <p:nvSpPr>
          <p:cNvPr id="6" name="Footer Placeholder 5"/>
          <p:cNvSpPr>
            <a:spLocks noGrp="1"/>
          </p:cNvSpPr>
          <p:nvPr>
            <p:ph type="ftr" sz="quarter" idx="11"/>
          </p:nvPr>
        </p:nvSpPr>
        <p:spPr/>
        <p:txBody>
          <a:bodyPr/>
          <a:lstStyle/>
          <a:p>
            <a:r>
              <a:rPr lang="en-US" smtClean="0"/>
              <a:t>Feb 13-15 2017</a:t>
            </a:r>
            <a:endParaRPr lang="en-US"/>
          </a:p>
        </p:txBody>
      </p:sp>
      <p:sp>
        <p:nvSpPr>
          <p:cNvPr id="7" name="Slide Number Placeholder 6"/>
          <p:cNvSpPr>
            <a:spLocks noGrp="1"/>
          </p:cNvSpPr>
          <p:nvPr>
            <p:ph type="sldNum" sz="quarter" idx="12"/>
          </p:nvPr>
        </p:nvSpPr>
        <p:spPr/>
        <p:txBody>
          <a:bodyPr/>
          <a:lstStyle/>
          <a:p>
            <a:fld id="{3D5DE84E-4CEA-AD46-B381-E607889127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6289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70102"/>
            <a:ext cx="8229600" cy="485606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429159"/>
            <a:ext cx="2895600" cy="365125"/>
          </a:xfrm>
          <a:prstGeom prst="rect">
            <a:avLst/>
          </a:prstGeom>
        </p:spPr>
        <p:txBody>
          <a:bodyPr vert="horz" lIns="91440" tIns="45720" rIns="91440" bIns="45720" rtlCol="0" anchor="ctr"/>
          <a:lstStyle>
            <a:lvl1pPr algn="ctr">
              <a:defRPr sz="1200">
                <a:solidFill>
                  <a:schemeClr val="tx1">
                    <a:lumMod val="50000"/>
                    <a:lumOff val="50000"/>
                  </a:schemeClr>
                </a:solidFill>
                <a:latin typeface="Times New Roman"/>
              </a:defRPr>
            </a:lvl1pPr>
          </a:lstStyle>
          <a:p>
            <a:r>
              <a:rPr lang="en-US" smtClean="0"/>
              <a:t>Feb 13-15 2017</a:t>
            </a:r>
            <a:endParaRPr lang="en-US" dirty="0"/>
          </a:p>
        </p:txBody>
      </p:sp>
      <p:sp>
        <p:nvSpPr>
          <p:cNvPr id="6" name="Slide Number Placeholder 5"/>
          <p:cNvSpPr>
            <a:spLocks noGrp="1"/>
          </p:cNvSpPr>
          <p:nvPr>
            <p:ph type="sldNum" sz="quarter" idx="4"/>
          </p:nvPr>
        </p:nvSpPr>
        <p:spPr>
          <a:xfrm>
            <a:off x="6945907" y="6431552"/>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a:defRPr>
            </a:lvl1pPr>
          </a:lstStyle>
          <a:p>
            <a:fld id="{3D5DE84E-4CEA-AD46-B381-E60788912773}" type="slidenum">
              <a:rPr lang="en-US" smtClean="0"/>
              <a:pPr/>
              <a:t>‹#›</a:t>
            </a:fld>
            <a:endParaRPr lang="en-US" dirty="0"/>
          </a:p>
        </p:txBody>
      </p:sp>
      <p:sp>
        <p:nvSpPr>
          <p:cNvPr id="4" name="Date Placeholder 3"/>
          <p:cNvSpPr>
            <a:spLocks noGrp="1"/>
          </p:cNvSpPr>
          <p:nvPr>
            <p:ph type="dt" sz="half" idx="2"/>
          </p:nvPr>
        </p:nvSpPr>
        <p:spPr>
          <a:xfrm>
            <a:off x="131336" y="6431552"/>
            <a:ext cx="2453487" cy="365125"/>
          </a:xfrm>
          <a:prstGeom prst="rect">
            <a:avLst/>
          </a:prstGeom>
        </p:spPr>
        <p:txBody>
          <a:bodyPr vert="horz" lIns="91440" tIns="45720" rIns="91440" bIns="45720" rtlCol="0" anchor="ctr"/>
          <a:lstStyle>
            <a:lvl1pPr algn="l">
              <a:defRPr sz="1200">
                <a:solidFill>
                  <a:schemeClr val="tx1">
                    <a:tint val="75000"/>
                  </a:schemeClr>
                </a:solidFill>
                <a:latin typeface="Times New Roman"/>
              </a:defRPr>
            </a:lvl1pPr>
          </a:lstStyle>
          <a:p>
            <a:r>
              <a:rPr lang="en-US" smtClean="0"/>
              <a:t>Santa Fe Workshopn on Jets and HF</a:t>
            </a:r>
            <a:endParaRPr lang="en-US" dirty="0"/>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6" r:id="rId12"/>
  </p:sldLayoutIdLst>
  <p:hf hdr="0"/>
  <p:txStyles>
    <p:titleStyle>
      <a:lvl1pPr algn="ctr" defTabSz="457200" rtl="0" eaLnBrk="1" latinLnBrk="0" hangingPunct="1">
        <a:spcBef>
          <a:spcPct val="0"/>
        </a:spcBef>
        <a:buNone/>
        <a:defRPr sz="3600" kern="1200">
          <a:solidFill>
            <a:srgbClr val="FF0000"/>
          </a:solidFill>
          <a:latin typeface="Times New Roman"/>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Times New Roman"/>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Times New Roman"/>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Times New Roman"/>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Times New Roman"/>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png"/><Relationship Id="rId7"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 Id="rId3" Type="http://schemas.openxmlformats.org/officeDocument/2006/relationships/image" Target="../media/image20.tif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emf"/><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26.emf"/><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0.tiff"/><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22.png"/><Relationship Id="rId5"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4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21.png"/><Relationship Id="rId7"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91196" y="1729013"/>
            <a:ext cx="6621511" cy="1118442"/>
          </a:xfrm>
        </p:spPr>
        <p:txBody>
          <a:bodyPr>
            <a:normAutofit/>
          </a:bodyPr>
          <a:lstStyle/>
          <a:p>
            <a:r>
              <a:rPr lang="en-US" i="1" dirty="0" smtClean="0"/>
              <a:t>Peter Jacobs</a:t>
            </a:r>
            <a:endParaRPr lang="en-US" i="1" dirty="0"/>
          </a:p>
          <a:p>
            <a:r>
              <a:rPr lang="en-US" i="1" dirty="0" smtClean="0"/>
              <a:t>Lawrence Berkeley National Laboratory</a:t>
            </a:r>
          </a:p>
        </p:txBody>
      </p:sp>
      <p:sp>
        <p:nvSpPr>
          <p:cNvPr id="14" name="Title 13"/>
          <p:cNvSpPr>
            <a:spLocks noGrp="1"/>
          </p:cNvSpPr>
          <p:nvPr>
            <p:ph type="ctrTitle"/>
          </p:nvPr>
        </p:nvSpPr>
        <p:spPr>
          <a:xfrm>
            <a:off x="131337" y="60641"/>
            <a:ext cx="7260064" cy="1413243"/>
          </a:xfrm>
        </p:spPr>
        <p:txBody>
          <a:bodyPr>
            <a:normAutofit/>
          </a:bodyPr>
          <a:lstStyle/>
          <a:p>
            <a:r>
              <a:rPr lang="en-US" dirty="0"/>
              <a:t>Heavy ion jets at RHIC and LHC: </a:t>
            </a:r>
            <a:r>
              <a:rPr lang="en-US" dirty="0" smtClean="0"/>
              <a:t/>
            </a:r>
            <a:br>
              <a:rPr lang="en-US" dirty="0" smtClean="0"/>
            </a:br>
            <a:r>
              <a:rPr lang="en-US" dirty="0" smtClean="0"/>
              <a:t>a </a:t>
            </a:r>
            <a:r>
              <a:rPr lang="en-US" dirty="0"/>
              <a:t>common approach </a:t>
            </a:r>
            <a:endParaRPr lang="en-US" i="1" dirty="0">
              <a:solidFill>
                <a:srgbClr val="0000FF"/>
              </a:solidFill>
            </a:endParaRPr>
          </a:p>
        </p:txBody>
      </p:sp>
      <p:sp>
        <p:nvSpPr>
          <p:cNvPr id="6" name="Date Placeholder 5"/>
          <p:cNvSpPr>
            <a:spLocks noGrp="1"/>
          </p:cNvSpPr>
          <p:nvPr>
            <p:ph type="dt" sz="half" idx="10"/>
          </p:nvPr>
        </p:nvSpPr>
        <p:spPr/>
        <p:txBody>
          <a:bodyPr/>
          <a:lstStyle/>
          <a:p>
            <a:r>
              <a:rPr lang="en-US" smtClean="0"/>
              <a:t>Santa Fe Workshopn on Jets and HF</a:t>
            </a:r>
            <a:endParaRPr lang="en-US"/>
          </a:p>
        </p:txBody>
      </p:sp>
      <p:sp>
        <p:nvSpPr>
          <p:cNvPr id="7" name="Footer Placeholder 6"/>
          <p:cNvSpPr>
            <a:spLocks noGrp="1"/>
          </p:cNvSpPr>
          <p:nvPr>
            <p:ph type="ftr" sz="quarter" idx="11"/>
          </p:nvPr>
        </p:nvSpPr>
        <p:spPr/>
        <p:txBody>
          <a:bodyPr/>
          <a:lstStyle/>
          <a:p>
            <a:r>
              <a:rPr lang="en-US" smtClean="0"/>
              <a:t>Feb 13-15 2017</a:t>
            </a:r>
            <a:endParaRPr lang="en-US"/>
          </a:p>
        </p:txBody>
      </p:sp>
      <p:sp>
        <p:nvSpPr>
          <p:cNvPr id="8" name="Slide Number Placeholder 7"/>
          <p:cNvSpPr>
            <a:spLocks noGrp="1"/>
          </p:cNvSpPr>
          <p:nvPr>
            <p:ph type="sldNum" sz="quarter" idx="12"/>
          </p:nvPr>
        </p:nvSpPr>
        <p:spPr/>
        <p:txBody>
          <a:bodyPr/>
          <a:lstStyle/>
          <a:p>
            <a:fld id="{69E29E33-B620-47F9-BB04-8846C2A5AFCC}" type="slidenum">
              <a:rPr kumimoji="0" lang="en-US" smtClean="0"/>
              <a:pPr/>
              <a:t>1</a:t>
            </a:fld>
            <a:endParaRPr kumimoji="0" lang="en-US"/>
          </a:p>
        </p:txBody>
      </p:sp>
      <p:pic>
        <p:nvPicPr>
          <p:cNvPr id="9" name="Picture 7" descr="LBNL logo.bmp"/>
          <p:cNvPicPr>
            <a:picLocks noChangeAspect="1"/>
          </p:cNvPicPr>
          <p:nvPr/>
        </p:nvPicPr>
        <p:blipFill>
          <a:blip r:embed="rId3"/>
          <a:srcRect/>
          <a:stretch>
            <a:fillRect/>
          </a:stretch>
        </p:blipFill>
        <p:spPr bwMode="auto">
          <a:xfrm>
            <a:off x="7391400" y="58187"/>
            <a:ext cx="1752600" cy="1060450"/>
          </a:xfrm>
          <a:prstGeom prst="rect">
            <a:avLst/>
          </a:prstGeom>
          <a:noFill/>
          <a:ln w="9525">
            <a:noFill/>
            <a:miter lim="800000"/>
            <a:headEnd/>
            <a:tailEnd/>
          </a:ln>
        </p:spPr>
      </p:pic>
      <p:pic>
        <p:nvPicPr>
          <p:cNvPr id="10" name="Picture 9"/>
          <p:cNvPicPr>
            <a:picLocks noChangeAspect="1"/>
          </p:cNvPicPr>
          <p:nvPr/>
        </p:nvPicPr>
        <p:blipFill>
          <a:blip r:embed="rId4"/>
          <a:stretch>
            <a:fillRect/>
          </a:stretch>
        </p:blipFill>
        <p:spPr>
          <a:xfrm>
            <a:off x="6560524" y="3979551"/>
            <a:ext cx="2173901" cy="1505262"/>
          </a:xfrm>
          <a:prstGeom prst="rect">
            <a:avLst/>
          </a:prstGeom>
        </p:spPr>
      </p:pic>
      <p:pic>
        <p:nvPicPr>
          <p:cNvPr id="12" name="Picture 11"/>
          <p:cNvPicPr>
            <a:picLocks noChangeAspect="1"/>
          </p:cNvPicPr>
          <p:nvPr/>
        </p:nvPicPr>
        <p:blipFill rotWithShape="1">
          <a:blip r:embed="rId5"/>
          <a:srcRect r="35031"/>
          <a:stretch/>
        </p:blipFill>
        <p:spPr>
          <a:xfrm>
            <a:off x="275576" y="3679256"/>
            <a:ext cx="2848624" cy="2466328"/>
          </a:xfrm>
          <a:prstGeom prst="rect">
            <a:avLst/>
          </a:prstGeom>
        </p:spPr>
      </p:pic>
      <p:pic>
        <p:nvPicPr>
          <p:cNvPr id="11" name="Picture 10" descr="download.png"/>
          <p:cNvPicPr>
            <a:picLocks noChangeAspect="1"/>
          </p:cNvPicPr>
          <p:nvPr/>
        </p:nvPicPr>
        <p:blipFill rotWithShape="1">
          <a:blip r:embed="rId6">
            <a:extLst>
              <a:ext uri="{28A0092B-C50C-407E-A947-70E740481C1C}">
                <a14:useLocalDpi xmlns:a14="http://schemas.microsoft.com/office/drawing/2010/main" val="0"/>
              </a:ext>
            </a:extLst>
          </a:blip>
          <a:srcRect t="47783" r="67750"/>
          <a:stretch/>
        </p:blipFill>
        <p:spPr>
          <a:xfrm>
            <a:off x="3528206" y="3742257"/>
            <a:ext cx="2491594" cy="2506250"/>
          </a:xfrm>
          <a:prstGeom prst="rect">
            <a:avLst/>
          </a:prstGeom>
        </p:spPr>
      </p:pic>
      <p:pic>
        <p:nvPicPr>
          <p:cNvPr id="13" name="Picture 12" descr="imgr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1676" y="3449198"/>
            <a:ext cx="1744434" cy="46011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105028" y="2567927"/>
            <a:ext cx="549775" cy="4877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59"/>
          <p:cNvGrpSpPr/>
          <p:nvPr/>
        </p:nvGrpSpPr>
        <p:grpSpPr>
          <a:xfrm rot="13272948">
            <a:off x="549862" y="2474393"/>
            <a:ext cx="1511300" cy="1162611"/>
            <a:chOff x="317500" y="2031067"/>
            <a:chExt cx="2291773" cy="2179544"/>
          </a:xfrm>
        </p:grpSpPr>
        <p:sp>
          <p:nvSpPr>
            <p:cNvPr id="61" name="Line 9"/>
            <p:cNvSpPr>
              <a:spLocks noChangeShapeType="1"/>
            </p:cNvSpPr>
            <p:nvPr/>
          </p:nvSpPr>
          <p:spPr bwMode="auto">
            <a:xfrm flipV="1">
              <a:off x="1495137" y="2031067"/>
              <a:ext cx="66386" cy="215993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62" name="Line 10"/>
            <p:cNvSpPr>
              <a:spLocks noChangeShapeType="1"/>
            </p:cNvSpPr>
            <p:nvPr/>
          </p:nvSpPr>
          <p:spPr bwMode="auto">
            <a:xfrm flipV="1">
              <a:off x="1466273" y="2435880"/>
              <a:ext cx="496455" cy="1755121"/>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63" name="Line 11"/>
            <p:cNvSpPr>
              <a:spLocks noChangeShapeType="1"/>
            </p:cNvSpPr>
            <p:nvPr/>
          </p:nvSpPr>
          <p:spPr bwMode="auto">
            <a:xfrm flipH="1" flipV="1">
              <a:off x="972705" y="2412066"/>
              <a:ext cx="502227" cy="1755122"/>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64" name="Line 12"/>
            <p:cNvSpPr>
              <a:spLocks noChangeShapeType="1"/>
            </p:cNvSpPr>
            <p:nvPr/>
          </p:nvSpPr>
          <p:spPr bwMode="auto">
            <a:xfrm flipH="1" flipV="1">
              <a:off x="1102591" y="3874434"/>
              <a:ext cx="363682" cy="29275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65" name="Line 13"/>
            <p:cNvSpPr>
              <a:spLocks noChangeShapeType="1"/>
            </p:cNvSpPr>
            <p:nvPr/>
          </p:nvSpPr>
          <p:spPr bwMode="auto">
            <a:xfrm flipV="1">
              <a:off x="1495137" y="4048125"/>
              <a:ext cx="458932" cy="142875"/>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66" name="Line 14"/>
            <p:cNvSpPr>
              <a:spLocks noChangeShapeType="1"/>
            </p:cNvSpPr>
            <p:nvPr/>
          </p:nvSpPr>
          <p:spPr bwMode="auto">
            <a:xfrm flipV="1">
              <a:off x="1466273" y="2840691"/>
              <a:ext cx="750455" cy="1350309"/>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67" name="Oval 15"/>
            <p:cNvSpPr>
              <a:spLocks noChangeArrowheads="1"/>
            </p:cNvSpPr>
            <p:nvPr/>
          </p:nvSpPr>
          <p:spPr bwMode="auto">
            <a:xfrm>
              <a:off x="841376" y="2347632"/>
              <a:ext cx="1244023" cy="190500"/>
            </a:xfrm>
            <a:prstGeom prst="ellipse">
              <a:avLst/>
            </a:prstGeom>
            <a:noFill/>
            <a:ln w="6350">
              <a:solidFill>
                <a:schemeClr val="bg2"/>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68" name="Line 16"/>
            <p:cNvSpPr>
              <a:spLocks noChangeShapeType="1"/>
            </p:cNvSpPr>
            <p:nvPr/>
          </p:nvSpPr>
          <p:spPr bwMode="auto">
            <a:xfrm flipV="1">
              <a:off x="1496580" y="3794592"/>
              <a:ext cx="523875" cy="381000"/>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69" name="Oval 17"/>
            <p:cNvSpPr>
              <a:spLocks noChangeArrowheads="1"/>
            </p:cNvSpPr>
            <p:nvPr/>
          </p:nvSpPr>
          <p:spPr bwMode="auto">
            <a:xfrm>
              <a:off x="580159" y="2307012"/>
              <a:ext cx="1766455" cy="271743"/>
            </a:xfrm>
            <a:prstGeom prst="ellipse">
              <a:avLst/>
            </a:prstGeom>
            <a:noFill/>
            <a:ln w="6350">
              <a:solidFill>
                <a:srgbClr val="00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70" name="Oval 18"/>
            <p:cNvSpPr>
              <a:spLocks noChangeArrowheads="1"/>
            </p:cNvSpPr>
            <p:nvPr/>
          </p:nvSpPr>
          <p:spPr bwMode="auto">
            <a:xfrm>
              <a:off x="317500" y="2286000"/>
              <a:ext cx="2291773" cy="350184"/>
            </a:xfrm>
            <a:prstGeom prst="ellipse">
              <a:avLst/>
            </a:prstGeom>
            <a:noFill/>
            <a:ln w="6350">
              <a:solidFill>
                <a:srgbClr val="0000FF"/>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lgn="ctr" defTabSz="820583"/>
              <a:endParaRPr lang="zh-TW" altLang="en-US">
                <a:solidFill>
                  <a:srgbClr val="0000FF"/>
                </a:solidFill>
                <a:ea typeface="微軟正黑體" charset="0"/>
                <a:cs typeface="微軟正黑體" charset="0"/>
              </a:endParaRPr>
            </a:p>
          </p:txBody>
        </p:sp>
        <p:sp>
          <p:nvSpPr>
            <p:cNvPr id="71" name="Line 19"/>
            <p:cNvSpPr>
              <a:spLocks noChangeShapeType="1"/>
            </p:cNvSpPr>
            <p:nvPr/>
          </p:nvSpPr>
          <p:spPr bwMode="auto">
            <a:xfrm flipH="1">
              <a:off x="1496580" y="2476500"/>
              <a:ext cx="588818" cy="17145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72" name="Line 20"/>
            <p:cNvSpPr>
              <a:spLocks noChangeShapeType="1"/>
            </p:cNvSpPr>
            <p:nvPr/>
          </p:nvSpPr>
          <p:spPr bwMode="auto">
            <a:xfrm>
              <a:off x="841376" y="2475100"/>
              <a:ext cx="655205" cy="17159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73" name="Line 21"/>
            <p:cNvSpPr>
              <a:spLocks noChangeShapeType="1"/>
            </p:cNvSpPr>
            <p:nvPr/>
          </p:nvSpPr>
          <p:spPr bwMode="auto">
            <a:xfrm>
              <a:off x="580159" y="2475100"/>
              <a:ext cx="916421" cy="1715900"/>
            </a:xfrm>
            <a:prstGeom prst="line">
              <a:avLst/>
            </a:prstGeom>
            <a:noFill/>
            <a:ln w="31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74" name="Line 22"/>
            <p:cNvSpPr>
              <a:spLocks noChangeShapeType="1"/>
            </p:cNvSpPr>
            <p:nvPr/>
          </p:nvSpPr>
          <p:spPr bwMode="auto">
            <a:xfrm flipH="1">
              <a:off x="1496580" y="2475100"/>
              <a:ext cx="850034" cy="1715900"/>
            </a:xfrm>
            <a:prstGeom prst="line">
              <a:avLst/>
            </a:prstGeom>
            <a:noFill/>
            <a:ln w="31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75" name="Line 23"/>
            <p:cNvSpPr>
              <a:spLocks noChangeShapeType="1"/>
            </p:cNvSpPr>
            <p:nvPr/>
          </p:nvSpPr>
          <p:spPr bwMode="auto">
            <a:xfrm flipH="1">
              <a:off x="1496580" y="2475100"/>
              <a:ext cx="1112693" cy="1715900"/>
            </a:xfrm>
            <a:prstGeom prst="line">
              <a:avLst/>
            </a:prstGeom>
            <a:noFill/>
            <a:ln w="3175">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76" name="Line 24"/>
            <p:cNvSpPr>
              <a:spLocks noChangeShapeType="1"/>
            </p:cNvSpPr>
            <p:nvPr/>
          </p:nvSpPr>
          <p:spPr bwMode="auto">
            <a:xfrm>
              <a:off x="317500" y="2494711"/>
              <a:ext cx="1179080" cy="1715900"/>
            </a:xfrm>
            <a:prstGeom prst="line">
              <a:avLst/>
            </a:prstGeom>
            <a:noFill/>
            <a:ln w="3175">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77" name="Line 26"/>
            <p:cNvSpPr>
              <a:spLocks noChangeShapeType="1"/>
            </p:cNvSpPr>
            <p:nvPr/>
          </p:nvSpPr>
          <p:spPr bwMode="auto">
            <a:xfrm flipH="1" flipV="1">
              <a:off x="1366694" y="2221567"/>
              <a:ext cx="129886" cy="196943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78" name="Oval 27"/>
            <p:cNvSpPr>
              <a:spLocks noChangeArrowheads="1"/>
            </p:cNvSpPr>
            <p:nvPr/>
          </p:nvSpPr>
          <p:spPr bwMode="auto">
            <a:xfrm>
              <a:off x="841376" y="2349034"/>
              <a:ext cx="1244023" cy="190500"/>
            </a:xfrm>
            <a:prstGeom prst="ellipse">
              <a:avLst/>
            </a:prstGeom>
            <a:noFill/>
            <a:ln w="6350">
              <a:solidFill>
                <a:schemeClr val="bg2"/>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79" name="Line 28"/>
            <p:cNvSpPr>
              <a:spLocks noChangeShapeType="1"/>
            </p:cNvSpPr>
            <p:nvPr/>
          </p:nvSpPr>
          <p:spPr bwMode="auto">
            <a:xfrm flipH="1">
              <a:off x="1496580" y="2477901"/>
              <a:ext cx="588818" cy="17145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80" name="Line 29"/>
            <p:cNvSpPr>
              <a:spLocks noChangeShapeType="1"/>
            </p:cNvSpPr>
            <p:nvPr/>
          </p:nvSpPr>
          <p:spPr bwMode="auto">
            <a:xfrm>
              <a:off x="841376" y="2476500"/>
              <a:ext cx="655205" cy="1715901"/>
            </a:xfrm>
            <a:prstGeom prst="line">
              <a:avLst/>
            </a:prstGeom>
            <a:noFill/>
            <a:ln w="3175">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81" name="Oval 30"/>
            <p:cNvSpPr>
              <a:spLocks noChangeArrowheads="1"/>
            </p:cNvSpPr>
            <p:nvPr/>
          </p:nvSpPr>
          <p:spPr bwMode="auto">
            <a:xfrm>
              <a:off x="841376" y="2350434"/>
              <a:ext cx="1244023" cy="190500"/>
            </a:xfrm>
            <a:prstGeom prst="ellipse">
              <a:avLst/>
            </a:prstGeom>
            <a:noFill/>
            <a:ln w="6350">
              <a:solidFill>
                <a:srgbClr val="FF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82" name="Line 31"/>
            <p:cNvSpPr>
              <a:spLocks noChangeShapeType="1"/>
            </p:cNvSpPr>
            <p:nvPr/>
          </p:nvSpPr>
          <p:spPr bwMode="auto">
            <a:xfrm flipH="1">
              <a:off x="1496580" y="2479301"/>
              <a:ext cx="588818" cy="1714500"/>
            </a:xfrm>
            <a:prstGeom prst="line">
              <a:avLst/>
            </a:prstGeom>
            <a:noFill/>
            <a:ln w="3175">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grpSp>
      <p:pic>
        <p:nvPicPr>
          <p:cNvPr id="6" name="Picture 5"/>
          <p:cNvPicPr>
            <a:picLocks noChangeAspect="1"/>
          </p:cNvPicPr>
          <p:nvPr/>
        </p:nvPicPr>
        <p:blipFill>
          <a:blip r:embed="rId3"/>
          <a:stretch>
            <a:fillRect/>
          </a:stretch>
        </p:blipFill>
        <p:spPr>
          <a:xfrm>
            <a:off x="3063368" y="2835926"/>
            <a:ext cx="5912864" cy="2549365"/>
          </a:xfrm>
          <a:prstGeom prst="rect">
            <a:avLst/>
          </a:prstGeom>
        </p:spPr>
      </p:pic>
      <p:sp>
        <p:nvSpPr>
          <p:cNvPr id="45" name="TextBox 44"/>
          <p:cNvSpPr txBox="1"/>
          <p:nvPr/>
        </p:nvSpPr>
        <p:spPr>
          <a:xfrm>
            <a:off x="2703425" y="1647012"/>
            <a:ext cx="6272807" cy="707886"/>
          </a:xfrm>
          <a:prstGeom prst="rect">
            <a:avLst/>
          </a:prstGeom>
          <a:noFill/>
          <a:ln>
            <a:noFill/>
          </a:ln>
        </p:spPr>
        <p:txBody>
          <a:bodyPr wrap="square" rtlCol="0">
            <a:spAutoFit/>
          </a:bodyPr>
          <a:lstStyle/>
          <a:p>
            <a:r>
              <a:rPr lang="en-US" sz="2000" dirty="0" smtClean="0">
                <a:latin typeface="Times New Roman"/>
                <a:cs typeface="Times New Roman"/>
              </a:rPr>
              <a:t>Semi-inclusive </a:t>
            </a:r>
            <a:r>
              <a:rPr lang="en-US" sz="2000" dirty="0" err="1" smtClean="0">
                <a:latin typeface="Times New Roman"/>
                <a:cs typeface="Times New Roman"/>
              </a:rPr>
              <a:t>h+jet</a:t>
            </a:r>
            <a:r>
              <a:rPr lang="en-US" sz="2000" dirty="0" smtClean="0">
                <a:latin typeface="Times New Roman"/>
                <a:cs typeface="Times New Roman"/>
              </a:rPr>
              <a:t>, pp √</a:t>
            </a:r>
            <a:r>
              <a:rPr lang="en-US" sz="2000" dirty="0">
                <a:latin typeface="Times New Roman"/>
                <a:cs typeface="Times New Roman"/>
              </a:rPr>
              <a:t>s</a:t>
            </a:r>
            <a:r>
              <a:rPr lang="en-US" sz="2000" dirty="0" smtClean="0">
                <a:latin typeface="Times New Roman"/>
                <a:cs typeface="Times New Roman"/>
              </a:rPr>
              <a:t>=7 </a:t>
            </a:r>
            <a:r>
              <a:rPr lang="en-US" sz="2000" dirty="0" err="1" smtClean="0">
                <a:latin typeface="Times New Roman"/>
                <a:cs typeface="Times New Roman"/>
              </a:rPr>
              <a:t>TeV</a:t>
            </a:r>
            <a:r>
              <a:rPr lang="en-US" sz="2000" dirty="0" smtClean="0">
                <a:latin typeface="Times New Roman"/>
                <a:cs typeface="Times New Roman"/>
              </a:rPr>
              <a:t> (</a:t>
            </a:r>
            <a:r>
              <a:rPr lang="en-US" sz="2000" dirty="0" err="1" smtClean="0">
                <a:latin typeface="Times New Roman"/>
                <a:cs typeface="Times New Roman"/>
              </a:rPr>
              <a:t>unpolarized</a:t>
            </a:r>
            <a:r>
              <a:rPr lang="en-US" sz="2000" dirty="0" smtClean="0">
                <a:latin typeface="Times New Roman"/>
                <a:cs typeface="Times New Roman"/>
              </a:rPr>
              <a:t>, of course)</a:t>
            </a:r>
            <a:endParaRPr lang="en-US" sz="2000" dirty="0">
              <a:latin typeface="Times New Roman"/>
              <a:cs typeface="Times New Roman"/>
            </a:endParaRPr>
          </a:p>
          <a:p>
            <a:pPr marL="342900" indent="-342900">
              <a:buFont typeface="Arial" charset="0"/>
              <a:buChar char="•"/>
            </a:pPr>
            <a:r>
              <a:rPr lang="en-US" sz="2000" dirty="0">
                <a:latin typeface="Times New Roman"/>
                <a:cs typeface="Times New Roman"/>
              </a:rPr>
              <a:t>per-trigger recoil yield vs R</a:t>
            </a:r>
          </a:p>
        </p:txBody>
      </p:sp>
      <p:sp>
        <p:nvSpPr>
          <p:cNvPr id="48" name="Oval 47"/>
          <p:cNvSpPr/>
          <p:nvPr/>
        </p:nvSpPr>
        <p:spPr>
          <a:xfrm rot="16200000">
            <a:off x="2434396" y="3464901"/>
            <a:ext cx="1775641" cy="517694"/>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2804178">
            <a:off x="856040" y="3615474"/>
            <a:ext cx="370347" cy="175852"/>
          </a:xfrm>
          <a:prstGeom prst="rightArrow">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rot="3111487">
            <a:off x="1213648" y="3844059"/>
            <a:ext cx="364202" cy="400110"/>
          </a:xfrm>
          <a:prstGeom prst="rect">
            <a:avLst/>
          </a:prstGeom>
          <a:noFill/>
        </p:spPr>
        <p:txBody>
          <a:bodyPr wrap="none" rtlCol="0">
            <a:spAutoFit/>
          </a:bodyPr>
          <a:lstStyle/>
          <a:p>
            <a:r>
              <a:rPr lang="en-US" sz="2000" dirty="0" smtClean="0">
                <a:latin typeface="Times New Roman"/>
                <a:cs typeface="Times New Roman"/>
              </a:rPr>
              <a:t>R</a:t>
            </a:r>
          </a:p>
        </p:txBody>
      </p:sp>
      <p:sp>
        <p:nvSpPr>
          <p:cNvPr id="51" name="Date Placeholder 50"/>
          <p:cNvSpPr>
            <a:spLocks noGrp="1"/>
          </p:cNvSpPr>
          <p:nvPr>
            <p:ph type="dt" sz="half" idx="10"/>
          </p:nvPr>
        </p:nvSpPr>
        <p:spPr/>
        <p:txBody>
          <a:bodyPr/>
          <a:lstStyle/>
          <a:p>
            <a:r>
              <a:rPr lang="en-US" smtClean="0"/>
              <a:t>Santa Fe Workshopn on Jets and HF</a:t>
            </a:r>
            <a:endParaRPr lang="en-US"/>
          </a:p>
        </p:txBody>
      </p:sp>
      <p:sp>
        <p:nvSpPr>
          <p:cNvPr id="52" name="Footer Placeholder 51"/>
          <p:cNvSpPr>
            <a:spLocks noGrp="1"/>
          </p:cNvSpPr>
          <p:nvPr>
            <p:ph type="ftr" sz="quarter" idx="11"/>
          </p:nvPr>
        </p:nvSpPr>
        <p:spPr/>
        <p:txBody>
          <a:bodyPr/>
          <a:lstStyle/>
          <a:p>
            <a:r>
              <a:rPr lang="en-US" smtClean="0"/>
              <a:t>Feb 13-15 2017</a:t>
            </a:r>
            <a:endParaRPr lang="en-US"/>
          </a:p>
        </p:txBody>
      </p:sp>
      <p:sp>
        <p:nvSpPr>
          <p:cNvPr id="53" name="Slide Number Placeholder 52"/>
          <p:cNvSpPr>
            <a:spLocks noGrp="1"/>
          </p:cNvSpPr>
          <p:nvPr>
            <p:ph type="sldNum" sz="quarter" idx="12"/>
          </p:nvPr>
        </p:nvSpPr>
        <p:spPr/>
        <p:txBody>
          <a:bodyPr/>
          <a:lstStyle/>
          <a:p>
            <a:fld id="{3D5DE84E-4CEA-AD46-B381-E60788912773}" type="slidenum">
              <a:rPr lang="en-US" smtClean="0"/>
              <a:pPr/>
              <a:t>10</a:t>
            </a:fld>
            <a:endParaRPr lang="en-US"/>
          </a:p>
        </p:txBody>
      </p:sp>
      <p:sp>
        <p:nvSpPr>
          <p:cNvPr id="83" name="TextBox 82"/>
          <p:cNvSpPr txBox="1"/>
          <p:nvPr/>
        </p:nvSpPr>
        <p:spPr>
          <a:xfrm>
            <a:off x="5742433" y="2459390"/>
            <a:ext cx="2681832" cy="307777"/>
          </a:xfrm>
          <a:prstGeom prst="rect">
            <a:avLst/>
          </a:prstGeom>
          <a:solidFill>
            <a:srgbClr val="FFFFFF"/>
          </a:solidFill>
          <a:ln>
            <a:solidFill>
              <a:schemeClr val="tx1"/>
            </a:solidFill>
          </a:ln>
        </p:spPr>
        <p:txBody>
          <a:bodyPr wrap="square" rtlCol="0">
            <a:spAutoFit/>
          </a:bodyPr>
          <a:lstStyle/>
          <a:p>
            <a:r>
              <a:rPr lang="en-US" sz="1400" i="1" dirty="0" smtClean="0">
                <a:latin typeface="Times New Roman"/>
                <a:cs typeface="Times New Roman"/>
              </a:rPr>
              <a:t>ALICE: JHEP 09 (2015) 170</a:t>
            </a:r>
          </a:p>
        </p:txBody>
      </p:sp>
      <p:sp>
        <p:nvSpPr>
          <p:cNvPr id="3" name="TextBox 2"/>
          <p:cNvSpPr txBox="1"/>
          <p:nvPr/>
        </p:nvSpPr>
        <p:spPr>
          <a:xfrm>
            <a:off x="1590930" y="5433239"/>
            <a:ext cx="5796780" cy="1015663"/>
          </a:xfrm>
          <a:prstGeom prst="rect">
            <a:avLst/>
          </a:prstGeom>
          <a:noFill/>
        </p:spPr>
        <p:txBody>
          <a:bodyPr wrap="none" rtlCol="0">
            <a:spAutoFit/>
          </a:bodyPr>
          <a:lstStyle/>
          <a:p>
            <a:r>
              <a:rPr lang="en-US" sz="2000" dirty="0" smtClean="0">
                <a:latin typeface="Times New Roman"/>
                <a:cs typeface="Times New Roman"/>
              </a:rPr>
              <a:t>Picture similar to inclusive jet cross section ratio:</a:t>
            </a:r>
          </a:p>
          <a:p>
            <a:pPr marL="342900" indent="-342900">
              <a:buFont typeface="Arial"/>
              <a:buChar char="•"/>
            </a:pPr>
            <a:r>
              <a:rPr lang="en-US" sz="2000" dirty="0">
                <a:latin typeface="Times New Roman"/>
                <a:cs typeface="Times New Roman"/>
              </a:rPr>
              <a:t>w</a:t>
            </a:r>
            <a:r>
              <a:rPr lang="en-US" sz="2000" dirty="0" smtClean="0">
                <a:latin typeface="Times New Roman"/>
                <a:cs typeface="Times New Roman"/>
              </a:rPr>
              <a:t>ell-described by PYTHIA </a:t>
            </a:r>
          </a:p>
          <a:p>
            <a:pPr marL="342900" indent="-342900">
              <a:buFont typeface="Arial"/>
              <a:buChar char="•"/>
            </a:pPr>
            <a:r>
              <a:rPr lang="en-US" sz="2000" dirty="0" smtClean="0">
                <a:latin typeface="Times New Roman"/>
                <a:cs typeface="Times New Roman"/>
              </a:rPr>
              <a:t>less well-described by </a:t>
            </a:r>
            <a:r>
              <a:rPr lang="en-US" sz="2000" dirty="0" err="1" smtClean="0">
                <a:latin typeface="Times New Roman"/>
                <a:cs typeface="Times New Roman"/>
              </a:rPr>
              <a:t>pQCD@NLO</a:t>
            </a:r>
            <a:r>
              <a:rPr lang="en-US" sz="2000" dirty="0" smtClean="0">
                <a:latin typeface="Times New Roman"/>
                <a:cs typeface="Times New Roman"/>
              </a:rPr>
              <a:t>, needs NNLO</a:t>
            </a:r>
          </a:p>
        </p:txBody>
      </p:sp>
      <p:cxnSp>
        <p:nvCxnSpPr>
          <p:cNvPr id="5" name="Straight Arrow Connector 4"/>
          <p:cNvCxnSpPr>
            <a:stCxn id="65" idx="0"/>
          </p:cNvCxnSpPr>
          <p:nvPr/>
        </p:nvCxnSpPr>
        <p:spPr>
          <a:xfrm flipV="1">
            <a:off x="1665890" y="1742787"/>
            <a:ext cx="918933" cy="86970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274755" y="1220453"/>
            <a:ext cx="909699" cy="707886"/>
          </a:xfrm>
          <a:prstGeom prst="rect">
            <a:avLst/>
          </a:prstGeom>
          <a:noFill/>
        </p:spPr>
        <p:txBody>
          <a:bodyPr wrap="none" rtlCol="0">
            <a:spAutoFit/>
          </a:bodyPr>
          <a:lstStyle/>
          <a:p>
            <a:r>
              <a:rPr lang="en-US" sz="2000" dirty="0">
                <a:solidFill>
                  <a:srgbClr val="FF0000"/>
                </a:solidFill>
                <a:latin typeface="Times New Roman"/>
                <a:cs typeface="Times New Roman"/>
              </a:rPr>
              <a:t>t</a:t>
            </a:r>
            <a:r>
              <a:rPr lang="en-US" sz="2000" dirty="0" smtClean="0">
                <a:solidFill>
                  <a:srgbClr val="FF0000"/>
                </a:solidFill>
                <a:latin typeface="Times New Roman"/>
                <a:cs typeface="Times New Roman"/>
              </a:rPr>
              <a:t>rigger </a:t>
            </a:r>
          </a:p>
          <a:p>
            <a:r>
              <a:rPr lang="en-US" sz="2000" dirty="0" smtClean="0">
                <a:solidFill>
                  <a:srgbClr val="FF0000"/>
                </a:solidFill>
                <a:latin typeface="Times New Roman"/>
                <a:cs typeface="Times New Roman"/>
              </a:rPr>
              <a:t>hadron</a:t>
            </a:r>
          </a:p>
        </p:txBody>
      </p:sp>
      <p:sp>
        <p:nvSpPr>
          <p:cNvPr id="4" name="Title 3"/>
          <p:cNvSpPr>
            <a:spLocks noGrp="1"/>
          </p:cNvSpPr>
          <p:nvPr>
            <p:ph type="title"/>
          </p:nvPr>
        </p:nvSpPr>
        <p:spPr>
          <a:xfrm>
            <a:off x="475880" y="218117"/>
            <a:ext cx="8229600" cy="962896"/>
          </a:xfrm>
        </p:spPr>
        <p:txBody>
          <a:bodyPr>
            <a:normAutofit/>
          </a:bodyPr>
          <a:lstStyle/>
          <a:p>
            <a:r>
              <a:rPr lang="en-US" dirty="0" smtClean="0"/>
              <a:t>Shape of recoil </a:t>
            </a:r>
            <a:r>
              <a:rPr lang="en-US" dirty="0"/>
              <a:t>jets in vacuum </a:t>
            </a:r>
          </a:p>
        </p:txBody>
      </p:sp>
    </p:spTree>
    <p:extLst>
      <p:ext uri="{BB962C8B-B14F-4D97-AF65-F5344CB8AC3E}">
        <p14:creationId xmlns:p14="http://schemas.microsoft.com/office/powerpoint/2010/main" val="1332800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Santa Fe Workshopn on Jets and HF</a:t>
            </a:r>
            <a:endParaRPr lang="en-US"/>
          </a:p>
        </p:txBody>
      </p:sp>
      <p:sp>
        <p:nvSpPr>
          <p:cNvPr id="4" name="Footer Placeholder 3"/>
          <p:cNvSpPr>
            <a:spLocks noGrp="1"/>
          </p:cNvSpPr>
          <p:nvPr>
            <p:ph type="ftr" sz="quarter" idx="11"/>
          </p:nvPr>
        </p:nvSpPr>
        <p:spPr/>
        <p:txBody>
          <a:bodyPr/>
          <a:lstStyle/>
          <a:p>
            <a:r>
              <a:rPr lang="en-US" smtClean="0"/>
              <a:t>Feb 13-15 2017</a:t>
            </a:r>
            <a:endParaRPr lang="en-US"/>
          </a:p>
        </p:txBody>
      </p:sp>
      <p:sp>
        <p:nvSpPr>
          <p:cNvPr id="5" name="Slide Number Placeholder 4"/>
          <p:cNvSpPr>
            <a:spLocks noGrp="1"/>
          </p:cNvSpPr>
          <p:nvPr>
            <p:ph type="sldNum" sz="quarter" idx="12"/>
          </p:nvPr>
        </p:nvSpPr>
        <p:spPr/>
        <p:txBody>
          <a:bodyPr/>
          <a:lstStyle/>
          <a:p>
            <a:fld id="{3D5DE84E-4CEA-AD46-B381-E60788912773}" type="slidenum">
              <a:rPr lang="en-US" smtClean="0"/>
              <a:pPr/>
              <a:t>11</a:t>
            </a:fld>
            <a:endParaRPr lang="en-US"/>
          </a:p>
        </p:txBody>
      </p:sp>
      <p:pic>
        <p:nvPicPr>
          <p:cNvPr id="6" name="Picture 5"/>
          <p:cNvPicPr>
            <a:picLocks noChangeAspect="1"/>
          </p:cNvPicPr>
          <p:nvPr/>
        </p:nvPicPr>
        <p:blipFill>
          <a:blip r:embed="rId2"/>
          <a:stretch>
            <a:fillRect/>
          </a:stretch>
        </p:blipFill>
        <p:spPr>
          <a:xfrm>
            <a:off x="350040" y="4624753"/>
            <a:ext cx="8443913" cy="1293458"/>
          </a:xfrm>
          <a:prstGeom prst="rect">
            <a:avLst/>
          </a:prstGeom>
          <a:ln>
            <a:solidFill>
              <a:schemeClr val="tx1"/>
            </a:solidFill>
          </a:ln>
        </p:spPr>
      </p:pic>
      <p:sp>
        <p:nvSpPr>
          <p:cNvPr id="7" name="TextBox 6"/>
          <p:cNvSpPr txBox="1"/>
          <p:nvPr/>
        </p:nvSpPr>
        <p:spPr>
          <a:xfrm>
            <a:off x="2430001" y="6029049"/>
            <a:ext cx="4283993" cy="400110"/>
          </a:xfrm>
          <a:prstGeom prst="rect">
            <a:avLst/>
          </a:prstGeom>
          <a:solidFill>
            <a:srgbClr val="FFFF00"/>
          </a:solidFill>
          <a:ln>
            <a:solidFill>
              <a:schemeClr val="tx1"/>
            </a:solidFill>
          </a:ln>
        </p:spPr>
        <p:txBody>
          <a:bodyPr wrap="none" rtlCol="0">
            <a:spAutoFit/>
          </a:bodyPr>
          <a:lstStyle/>
          <a:p>
            <a:r>
              <a:rPr lang="en-US" sz="2000" dirty="0" smtClean="0">
                <a:latin typeface="Times New Roman"/>
                <a:cs typeface="Times New Roman"/>
              </a:rPr>
              <a:t>STAR Collaboration, arXiv:1702.01108</a:t>
            </a:r>
          </a:p>
        </p:txBody>
      </p:sp>
      <p:pic>
        <p:nvPicPr>
          <p:cNvPr id="8" name="Picture 7"/>
          <p:cNvPicPr>
            <a:picLocks noChangeAspect="1"/>
          </p:cNvPicPr>
          <p:nvPr/>
        </p:nvPicPr>
        <p:blipFill>
          <a:blip r:embed="rId3"/>
          <a:stretch>
            <a:fillRect/>
          </a:stretch>
        </p:blipFill>
        <p:spPr>
          <a:xfrm>
            <a:off x="227386" y="307715"/>
            <a:ext cx="5000846" cy="3438082"/>
          </a:xfrm>
          <a:prstGeom prst="rect">
            <a:avLst/>
          </a:prstGeom>
          <a:ln>
            <a:solidFill>
              <a:schemeClr val="tx1"/>
            </a:solidFill>
          </a:ln>
        </p:spPr>
      </p:pic>
      <p:sp>
        <p:nvSpPr>
          <p:cNvPr id="9" name="TextBox 8"/>
          <p:cNvSpPr txBox="1"/>
          <p:nvPr/>
        </p:nvSpPr>
        <p:spPr>
          <a:xfrm flipH="1">
            <a:off x="5522594" y="1626646"/>
            <a:ext cx="2592706" cy="707886"/>
          </a:xfrm>
          <a:prstGeom prst="rect">
            <a:avLst/>
          </a:prstGeom>
          <a:solidFill>
            <a:srgbClr val="FFFF00"/>
          </a:solidFill>
          <a:ln>
            <a:solidFill>
              <a:schemeClr val="tx1"/>
            </a:solidFill>
          </a:ln>
        </p:spPr>
        <p:txBody>
          <a:bodyPr wrap="square" rtlCol="0">
            <a:spAutoFit/>
          </a:bodyPr>
          <a:lstStyle/>
          <a:p>
            <a:r>
              <a:rPr lang="en-US" sz="2000" dirty="0" smtClean="0">
                <a:latin typeface="Times New Roman"/>
                <a:cs typeface="Times New Roman"/>
              </a:rPr>
              <a:t>ALICE Collaboration</a:t>
            </a:r>
          </a:p>
          <a:p>
            <a:r>
              <a:rPr lang="en-US" sz="2000" dirty="0" smtClean="0">
                <a:latin typeface="Times New Roman"/>
                <a:cs typeface="Times New Roman"/>
              </a:rPr>
              <a:t>JHEP 09 (2015) 170</a:t>
            </a:r>
          </a:p>
        </p:txBody>
      </p:sp>
    </p:spTree>
    <p:extLst>
      <p:ext uri="{BB962C8B-B14F-4D97-AF65-F5344CB8AC3E}">
        <p14:creationId xmlns:p14="http://schemas.microsoft.com/office/powerpoint/2010/main" val="1225648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3285" cy="851647"/>
          </a:xfrm>
        </p:spPr>
        <p:txBody>
          <a:bodyPr>
            <a:normAutofit fontScale="90000"/>
          </a:bodyPr>
          <a:lstStyle/>
          <a:p>
            <a:r>
              <a:rPr lang="en-US" dirty="0" smtClean="0"/>
              <a:t>Measuring jet quenching with </a:t>
            </a:r>
            <a:r>
              <a:rPr lang="en-US" dirty="0" err="1" smtClean="0"/>
              <a:t>h+jet</a:t>
            </a:r>
            <a:r>
              <a:rPr lang="en-US" dirty="0" smtClean="0"/>
              <a:t>: </a:t>
            </a:r>
            <a:br>
              <a:rPr lang="en-US" dirty="0" smtClean="0"/>
            </a:br>
            <a:r>
              <a:rPr lang="en-US" dirty="0" smtClean="0"/>
              <a:t>semi</a:t>
            </a:r>
            <a:r>
              <a:rPr lang="en-US" dirty="0"/>
              <a:t>-</a:t>
            </a:r>
            <a:r>
              <a:rPr lang="en-US" dirty="0" smtClean="0"/>
              <a:t>inclusive recoil jet yield</a:t>
            </a:r>
            <a:endParaRPr lang="en-US" dirty="0"/>
          </a:p>
        </p:txBody>
      </p:sp>
      <p:grpSp>
        <p:nvGrpSpPr>
          <p:cNvPr id="6" name="Group 5"/>
          <p:cNvGrpSpPr/>
          <p:nvPr/>
        </p:nvGrpSpPr>
        <p:grpSpPr>
          <a:xfrm rot="10800000">
            <a:off x="131336" y="3594877"/>
            <a:ext cx="1967969" cy="2255801"/>
            <a:chOff x="174295" y="1007682"/>
            <a:chExt cx="3618420" cy="3575834"/>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l="28268" t="9280" r="27443" b="9509"/>
            <a:stretch>
              <a:fillRect/>
            </a:stretch>
          </p:blipFill>
          <p:spPr bwMode="auto">
            <a:xfrm>
              <a:off x="174295" y="1007682"/>
              <a:ext cx="3618420" cy="3575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 name="Line 2"/>
            <p:cNvSpPr>
              <a:spLocks noChangeShapeType="1"/>
            </p:cNvSpPr>
            <p:nvPr/>
          </p:nvSpPr>
          <p:spPr bwMode="auto">
            <a:xfrm flipH="1">
              <a:off x="458066" y="3014410"/>
              <a:ext cx="1610426" cy="1468337"/>
            </a:xfrm>
            <a:prstGeom prst="line">
              <a:avLst/>
            </a:prstGeom>
            <a:noFill/>
            <a:ln w="18360">
              <a:solidFill>
                <a:srgbClr val="FFFFFF"/>
              </a:solidFill>
              <a:round/>
              <a:headEnd/>
              <a:tailEnd type="triangle" w="med" len="me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9" name="Line 3"/>
            <p:cNvSpPr>
              <a:spLocks noChangeShapeType="1"/>
            </p:cNvSpPr>
            <p:nvPr/>
          </p:nvSpPr>
          <p:spPr bwMode="auto">
            <a:xfrm flipV="1">
              <a:off x="2067053" y="1699746"/>
              <a:ext cx="48976" cy="1313225"/>
            </a:xfrm>
            <a:prstGeom prst="line">
              <a:avLst/>
            </a:prstGeom>
            <a:noFill/>
            <a:ln w="18360">
              <a:solidFill>
                <a:srgbClr val="FFFF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0" name="Line 4"/>
            <p:cNvSpPr>
              <a:spLocks noChangeShapeType="1"/>
            </p:cNvSpPr>
            <p:nvPr/>
          </p:nvSpPr>
          <p:spPr bwMode="auto">
            <a:xfrm>
              <a:off x="2067051" y="3011532"/>
              <a:ext cx="1381395" cy="38868"/>
            </a:xfrm>
            <a:prstGeom prst="line">
              <a:avLst/>
            </a:prstGeom>
            <a:noFill/>
            <a:ln w="18360">
              <a:solidFill>
                <a:srgbClr val="FFFFFF"/>
              </a:solidFill>
              <a:round/>
              <a:headEnd/>
              <a:tailEn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11" name="AutoShape 5"/>
            <p:cNvSpPr>
              <a:spLocks noChangeArrowheads="1"/>
            </p:cNvSpPr>
            <p:nvPr/>
          </p:nvSpPr>
          <p:spPr bwMode="auto">
            <a:xfrm>
              <a:off x="967985" y="1924674"/>
              <a:ext cx="2234144" cy="212908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63 w 21600"/>
                <a:gd name="T13" fmla="*/ 3163 h 21600"/>
                <a:gd name="T14" fmla="*/ 18437 w 21600"/>
                <a:gd name="T15" fmla="*/ 18437 h 21600"/>
              </a:gdLst>
              <a:ahLst/>
              <a:cxnLst>
                <a:cxn ang="T8">
                  <a:pos x="T0" y="T1"/>
                </a:cxn>
                <a:cxn ang="T9">
                  <a:pos x="T2" y="T3"/>
                </a:cxn>
                <a:cxn ang="T10">
                  <a:pos x="T4" y="T5"/>
                </a:cxn>
                <a:cxn ang="T11">
                  <a:pos x="T6" y="T7"/>
                </a:cxn>
              </a:cxnLst>
              <a:rect l="T12" t="T13" r="T14" b="T15"/>
              <a:pathLst>
                <a:path w="21600" h="21600">
                  <a:moveTo>
                    <a:pt x="11242" y="9"/>
                  </a:moveTo>
                  <a:cubicBezTo>
                    <a:pt x="17030" y="246"/>
                    <a:pt x="21600" y="5007"/>
                    <a:pt x="21600" y="10800"/>
                  </a:cubicBezTo>
                  <a:cubicBezTo>
                    <a:pt x="21600" y="10901"/>
                    <a:pt x="21598" y="11002"/>
                    <a:pt x="21595" y="11103"/>
                  </a:cubicBezTo>
                  <a:lnTo>
                    <a:pt x="10800" y="10800"/>
                  </a:lnTo>
                  <a:close/>
                </a:path>
              </a:pathLst>
            </a:custGeom>
            <a:solidFill>
              <a:srgbClr val="280099">
                <a:alpha val="45097"/>
              </a:srgbClr>
            </a:solidFill>
            <a:ln w="9525">
              <a:solidFill>
                <a:srgbClr val="000000"/>
              </a:solidFill>
              <a:round/>
              <a:headEnd/>
              <a:tailEnd/>
            </a:ln>
          </p:spPr>
          <p:txBody>
            <a:bodyPr wrap="none" lIns="82945" tIns="41473" rIns="82945" bIns="41473" anchor="ctr"/>
            <a:lstStyle/>
            <a:p>
              <a:endParaRPr lang="en-US"/>
            </a:p>
          </p:txBody>
        </p:sp>
        <p:sp>
          <p:nvSpPr>
            <p:cNvPr id="12" name="Text Box 6"/>
            <p:cNvSpPr txBox="1">
              <a:spLocks noChangeArrowheads="1"/>
            </p:cNvSpPr>
            <p:nvPr/>
          </p:nvSpPr>
          <p:spPr bwMode="auto">
            <a:xfrm rot="10800000">
              <a:off x="1044573" y="4019419"/>
              <a:ext cx="815297" cy="526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0820" rIns="81639" bIns="40820"/>
            <a:lstStyle>
              <a:lvl1pPr eaLnBrk="0">
                <a:tabLst>
                  <a:tab pos="723900" algn="l"/>
                </a:tabLst>
                <a:defRPr sz="2400">
                  <a:solidFill>
                    <a:schemeClr val="tx1"/>
                  </a:solidFill>
                  <a:latin typeface="Arial" charset="0"/>
                  <a:ea typeface="SimSun" charset="0"/>
                  <a:cs typeface="SimSun" charset="0"/>
                </a:defRPr>
              </a:lvl1pPr>
              <a:lvl2pPr marL="37931725" indent="-37474525" eaLnBrk="0">
                <a:tabLst>
                  <a:tab pos="723900" algn="l"/>
                </a:tabLst>
                <a:defRPr sz="2400">
                  <a:solidFill>
                    <a:schemeClr val="tx1"/>
                  </a:solidFill>
                  <a:latin typeface="Arial" charset="0"/>
                  <a:ea typeface="SimSun" charset="0"/>
                  <a:cs typeface="SimSun" charset="0"/>
                </a:defRPr>
              </a:lvl2pPr>
              <a:lvl3pPr eaLnBrk="0">
                <a:tabLst>
                  <a:tab pos="723900" algn="l"/>
                </a:tabLst>
                <a:defRPr sz="2400">
                  <a:solidFill>
                    <a:schemeClr val="tx1"/>
                  </a:solidFill>
                  <a:latin typeface="Arial" charset="0"/>
                  <a:ea typeface="SimSun" charset="0"/>
                  <a:cs typeface="SimSun" charset="0"/>
                </a:defRPr>
              </a:lvl3pPr>
              <a:lvl4pPr eaLnBrk="0">
                <a:tabLst>
                  <a:tab pos="723900" algn="l"/>
                </a:tabLst>
                <a:defRPr sz="2400">
                  <a:solidFill>
                    <a:schemeClr val="tx1"/>
                  </a:solidFill>
                  <a:latin typeface="Arial" charset="0"/>
                  <a:ea typeface="SimSun" charset="0"/>
                  <a:cs typeface="SimSun" charset="0"/>
                </a:defRPr>
              </a:lvl4pPr>
              <a:lvl5pPr eaLnBrk="0">
                <a:tabLst>
                  <a:tab pos="723900" algn="l"/>
                </a:tabLst>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9pPr>
            </a:lstStyle>
            <a:p>
              <a:pPr eaLnBrk="1">
                <a:lnSpc>
                  <a:spcPct val="100000"/>
                </a:lnSpc>
              </a:pPr>
              <a:r>
                <a:rPr lang="en-US" sz="1500" dirty="0">
                  <a:solidFill>
                    <a:srgbClr val="FFFFFF"/>
                  </a:solidFill>
                  <a:latin typeface="Book Antiqua" charset="0"/>
                </a:rPr>
                <a:t>Trigger </a:t>
              </a:r>
            </a:p>
            <a:p>
              <a:pPr eaLnBrk="1">
                <a:lnSpc>
                  <a:spcPct val="100000"/>
                </a:lnSpc>
              </a:pPr>
              <a:r>
                <a:rPr lang="en-US" sz="1500" dirty="0" smtClean="0">
                  <a:solidFill>
                    <a:srgbClr val="FFFFFF"/>
                  </a:solidFill>
                  <a:latin typeface="Book Antiqua" charset="0"/>
                </a:rPr>
                <a:t>hadron</a:t>
              </a:r>
              <a:endParaRPr lang="en-US" sz="1500" dirty="0">
                <a:solidFill>
                  <a:srgbClr val="FFFFFF"/>
                </a:solidFill>
                <a:latin typeface="Book Antiqua" charset="0"/>
              </a:endParaRPr>
            </a:p>
          </p:txBody>
        </p:sp>
        <p:sp>
          <p:nvSpPr>
            <p:cNvPr id="13" name="Text Box 7"/>
            <p:cNvSpPr txBox="1">
              <a:spLocks noChangeArrowheads="1"/>
            </p:cNvSpPr>
            <p:nvPr/>
          </p:nvSpPr>
          <p:spPr bwMode="auto">
            <a:xfrm rot="10800000">
              <a:off x="2437409" y="2392149"/>
              <a:ext cx="1103387" cy="526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0820" rIns="81639" bIns="40820"/>
            <a:lstStyle>
              <a:lvl1pPr eaLnBrk="0">
                <a:tabLst>
                  <a:tab pos="723900" algn="l"/>
                </a:tabLst>
                <a:defRPr sz="2400">
                  <a:solidFill>
                    <a:schemeClr val="tx1"/>
                  </a:solidFill>
                  <a:latin typeface="Arial" charset="0"/>
                  <a:ea typeface="SimSun" charset="0"/>
                  <a:cs typeface="SimSun" charset="0"/>
                </a:defRPr>
              </a:lvl1pPr>
              <a:lvl2pPr marL="37931725" indent="-37474525" eaLnBrk="0">
                <a:tabLst>
                  <a:tab pos="723900" algn="l"/>
                </a:tabLst>
                <a:defRPr sz="2400">
                  <a:solidFill>
                    <a:schemeClr val="tx1"/>
                  </a:solidFill>
                  <a:latin typeface="Arial" charset="0"/>
                  <a:ea typeface="SimSun" charset="0"/>
                  <a:cs typeface="SimSun" charset="0"/>
                </a:defRPr>
              </a:lvl2pPr>
              <a:lvl3pPr eaLnBrk="0">
                <a:tabLst>
                  <a:tab pos="723900" algn="l"/>
                </a:tabLst>
                <a:defRPr sz="2400">
                  <a:solidFill>
                    <a:schemeClr val="tx1"/>
                  </a:solidFill>
                  <a:latin typeface="Arial" charset="0"/>
                  <a:ea typeface="SimSun" charset="0"/>
                  <a:cs typeface="SimSun" charset="0"/>
                </a:defRPr>
              </a:lvl3pPr>
              <a:lvl4pPr eaLnBrk="0">
                <a:tabLst>
                  <a:tab pos="723900" algn="l"/>
                </a:tabLst>
                <a:defRPr sz="2400">
                  <a:solidFill>
                    <a:schemeClr val="tx1"/>
                  </a:solidFill>
                  <a:latin typeface="Arial" charset="0"/>
                  <a:ea typeface="SimSun" charset="0"/>
                  <a:cs typeface="SimSun" charset="0"/>
                </a:defRPr>
              </a:lvl4pPr>
              <a:lvl5pPr eaLnBrk="0">
                <a:tabLst>
                  <a:tab pos="723900" algn="l"/>
                </a:tabLst>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9pPr>
            </a:lstStyle>
            <a:p>
              <a:pPr eaLnBrk="1">
                <a:lnSpc>
                  <a:spcPct val="100000"/>
                </a:lnSpc>
              </a:pPr>
              <a:r>
                <a:rPr lang="en-US" sz="1500" dirty="0">
                  <a:solidFill>
                    <a:srgbClr val="FFFFFF"/>
                  </a:solidFill>
                  <a:latin typeface="Book Antiqua" charset="0"/>
                </a:rPr>
                <a:t>Recoil </a:t>
              </a:r>
              <a:r>
                <a:rPr lang="en-US" sz="1500" dirty="0" smtClean="0">
                  <a:solidFill>
                    <a:srgbClr val="FFFFFF"/>
                  </a:solidFill>
                  <a:latin typeface="Book Antiqua" charset="0"/>
                </a:rPr>
                <a:t>jet</a:t>
              </a:r>
              <a:endParaRPr lang="en-US" sz="1500" dirty="0">
                <a:solidFill>
                  <a:srgbClr val="FFFFFF"/>
                </a:solidFill>
                <a:latin typeface="Book Antiqua" charset="0"/>
              </a:endParaRPr>
            </a:p>
            <a:p>
              <a:pPr eaLnBrk="1">
                <a:lnSpc>
                  <a:spcPct val="100000"/>
                </a:lnSpc>
              </a:pPr>
              <a:r>
                <a:rPr lang="en-US" sz="1500" dirty="0" smtClean="0">
                  <a:solidFill>
                    <a:srgbClr val="FFFFFF"/>
                  </a:solidFill>
                  <a:latin typeface="Book Antiqua" charset="0"/>
                </a:rPr>
                <a:t>acceptance</a:t>
              </a:r>
              <a:endParaRPr lang="en-US" sz="1500" dirty="0">
                <a:solidFill>
                  <a:srgbClr val="FFFFFF"/>
                </a:solidFill>
                <a:latin typeface="Book Antiqua" charset="0"/>
              </a:endParaRPr>
            </a:p>
          </p:txBody>
        </p:sp>
      </p:grpSp>
      <p:sp>
        <p:nvSpPr>
          <p:cNvPr id="14" name="TextBox 14"/>
          <p:cNvSpPr txBox="1">
            <a:spLocks noChangeArrowheads="1"/>
          </p:cNvSpPr>
          <p:nvPr/>
        </p:nvSpPr>
        <p:spPr bwMode="auto">
          <a:xfrm>
            <a:off x="2106764" y="956844"/>
            <a:ext cx="6926521" cy="360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945" tIns="41473" rIns="82945" bIns="41473">
            <a:spAutoFit/>
          </a:bodyPr>
          <a:lstStyle>
            <a:lvl1pPr eaLnBrk="0">
              <a:defRPr sz="2400">
                <a:solidFill>
                  <a:schemeClr val="tx1"/>
                </a:solidFill>
                <a:latin typeface="Arial" charset="0"/>
                <a:ea typeface="SimSun" charset="0"/>
                <a:cs typeface="SimSun" charset="0"/>
              </a:defRPr>
            </a:lvl1pPr>
            <a:lvl2pPr marL="37931725" indent="-37474525" eaLnBrk="0">
              <a:defRPr sz="2400">
                <a:solidFill>
                  <a:schemeClr val="tx1"/>
                </a:solidFill>
                <a:latin typeface="Arial" charset="0"/>
                <a:ea typeface="SimSun" charset="0"/>
                <a:cs typeface="SimSun" charset="0"/>
              </a:defRPr>
            </a:lvl2pPr>
            <a:lvl3pPr eaLnBrk="0">
              <a:defRPr sz="2400">
                <a:solidFill>
                  <a:schemeClr val="tx1"/>
                </a:solidFill>
                <a:latin typeface="Arial" charset="0"/>
                <a:ea typeface="SimSun" charset="0"/>
                <a:cs typeface="SimSun" charset="0"/>
              </a:defRPr>
            </a:lvl3pPr>
            <a:lvl4pPr eaLnBrk="0">
              <a:defRPr sz="2400">
                <a:solidFill>
                  <a:schemeClr val="tx1"/>
                </a:solidFill>
                <a:latin typeface="Arial" charset="0"/>
                <a:ea typeface="SimSun" charset="0"/>
                <a:cs typeface="SimSun" charset="0"/>
              </a:defRPr>
            </a:lvl4pPr>
            <a:lvl5pPr eaLnBrk="0">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9pPr>
          </a:lstStyle>
          <a:p>
            <a:pPr eaLnBrk="1"/>
            <a:r>
              <a:rPr lang="en-US" sz="1800" dirty="0" smtClean="0">
                <a:latin typeface="Times New Roman"/>
                <a:cs typeface="Times New Roman"/>
              </a:rPr>
              <a:t>Trigger-normalized yield </a:t>
            </a:r>
            <a:r>
              <a:rPr lang="en-US" sz="1800" dirty="0">
                <a:latin typeface="Times New Roman"/>
                <a:cs typeface="Times New Roman"/>
              </a:rPr>
              <a:t>of </a:t>
            </a:r>
            <a:r>
              <a:rPr lang="en-US" sz="1800" dirty="0" smtClean="0">
                <a:latin typeface="Times New Roman"/>
                <a:cs typeface="Times New Roman"/>
              </a:rPr>
              <a:t>jets </a:t>
            </a:r>
            <a:r>
              <a:rPr lang="en-US" sz="1800" dirty="0">
                <a:latin typeface="Times New Roman"/>
                <a:cs typeface="Times New Roman"/>
              </a:rPr>
              <a:t>recoiling from a </a:t>
            </a:r>
            <a:r>
              <a:rPr lang="en-US" sz="1800" dirty="0" smtClean="0">
                <a:latin typeface="Times New Roman"/>
                <a:cs typeface="Times New Roman"/>
              </a:rPr>
              <a:t>high </a:t>
            </a:r>
            <a:r>
              <a:rPr lang="en-US" sz="1800" dirty="0" err="1">
                <a:latin typeface="Times New Roman"/>
                <a:cs typeface="Times New Roman"/>
              </a:rPr>
              <a:t>p</a:t>
            </a:r>
            <a:r>
              <a:rPr lang="en-US" sz="1800" baseline="-25000" dirty="0" err="1">
                <a:latin typeface="Times New Roman"/>
                <a:cs typeface="Times New Roman"/>
              </a:rPr>
              <a:t>T</a:t>
            </a:r>
            <a:r>
              <a:rPr lang="en-US" sz="1800" dirty="0">
                <a:latin typeface="Times New Roman"/>
                <a:cs typeface="Times New Roman"/>
              </a:rPr>
              <a:t> hadron trigger</a:t>
            </a:r>
          </a:p>
        </p:txBody>
      </p:sp>
      <p:sp>
        <p:nvSpPr>
          <p:cNvPr id="15" name="TextBox 14"/>
          <p:cNvSpPr txBox="1"/>
          <p:nvPr/>
        </p:nvSpPr>
        <p:spPr>
          <a:xfrm>
            <a:off x="3940063" y="2342473"/>
            <a:ext cx="1244728" cy="360755"/>
          </a:xfrm>
          <a:prstGeom prst="rect">
            <a:avLst/>
          </a:prstGeom>
          <a:noFill/>
        </p:spPr>
        <p:txBody>
          <a:bodyPr wrap="none" lIns="82945" tIns="41473" rIns="82945" bIns="41473">
            <a:spAutoFit/>
          </a:bodyPr>
          <a:lstStyle>
            <a:lvl1pPr eaLnBrk="0">
              <a:defRPr sz="2400">
                <a:solidFill>
                  <a:schemeClr val="tx1"/>
                </a:solidFill>
                <a:latin typeface="Arial" charset="0"/>
                <a:ea typeface="SimSun" charset="0"/>
                <a:cs typeface="SimSun" charset="0"/>
              </a:defRPr>
            </a:lvl1pPr>
            <a:lvl2pPr marL="37931725" indent="-37474525" eaLnBrk="0">
              <a:defRPr sz="2400">
                <a:solidFill>
                  <a:schemeClr val="tx1"/>
                </a:solidFill>
                <a:latin typeface="Arial" charset="0"/>
                <a:ea typeface="SimSun" charset="0"/>
                <a:cs typeface="SimSun" charset="0"/>
              </a:defRPr>
            </a:lvl2pPr>
            <a:lvl3pPr eaLnBrk="0">
              <a:defRPr sz="2400">
                <a:solidFill>
                  <a:schemeClr val="tx1"/>
                </a:solidFill>
                <a:latin typeface="Arial" charset="0"/>
                <a:ea typeface="SimSun" charset="0"/>
                <a:cs typeface="SimSun" charset="0"/>
              </a:defRPr>
            </a:lvl3pPr>
            <a:lvl4pPr eaLnBrk="0">
              <a:defRPr sz="2400">
                <a:solidFill>
                  <a:schemeClr val="tx1"/>
                </a:solidFill>
                <a:latin typeface="Arial" charset="0"/>
                <a:ea typeface="SimSun" charset="0"/>
                <a:cs typeface="SimSun" charset="0"/>
              </a:defRPr>
            </a:lvl4pPr>
            <a:lvl5pPr eaLnBrk="0">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9pPr>
          </a:lstStyle>
          <a:p>
            <a:pPr eaLnBrk="1"/>
            <a:r>
              <a:rPr lang="en-US" sz="1800" dirty="0" smtClean="0">
                <a:solidFill>
                  <a:srgbClr val="008000"/>
                </a:solidFill>
                <a:latin typeface="Times New Roman"/>
                <a:cs typeface="Times New Roman"/>
              </a:rPr>
              <a:t>Measurable</a:t>
            </a:r>
            <a:endParaRPr lang="en-US" sz="1800" dirty="0">
              <a:solidFill>
                <a:srgbClr val="008000"/>
              </a:solidFill>
              <a:latin typeface="Times New Roman"/>
              <a:cs typeface="Times New Roman"/>
            </a:endParaRPr>
          </a:p>
        </p:txBody>
      </p:sp>
      <p:sp>
        <p:nvSpPr>
          <p:cNvPr id="16" name="TextBox 15"/>
          <p:cNvSpPr txBox="1"/>
          <p:nvPr/>
        </p:nvSpPr>
        <p:spPr>
          <a:xfrm>
            <a:off x="5457357" y="2328018"/>
            <a:ext cx="3231675" cy="360755"/>
          </a:xfrm>
          <a:prstGeom prst="rect">
            <a:avLst/>
          </a:prstGeom>
          <a:noFill/>
          <a:ln>
            <a:noFill/>
          </a:ln>
        </p:spPr>
        <p:txBody>
          <a:bodyPr wrap="none" lIns="82945" tIns="41473" rIns="82945" bIns="41473">
            <a:spAutoFit/>
          </a:bodyPr>
          <a:lstStyle>
            <a:lvl1pPr eaLnBrk="0">
              <a:defRPr sz="2400">
                <a:solidFill>
                  <a:schemeClr val="tx1"/>
                </a:solidFill>
                <a:latin typeface="Arial" charset="0"/>
                <a:ea typeface="SimSun" charset="0"/>
                <a:cs typeface="SimSun" charset="0"/>
              </a:defRPr>
            </a:lvl1pPr>
            <a:lvl2pPr marL="37931725" indent="-37474525" eaLnBrk="0">
              <a:defRPr sz="2400">
                <a:solidFill>
                  <a:schemeClr val="tx1"/>
                </a:solidFill>
                <a:latin typeface="Arial" charset="0"/>
                <a:ea typeface="SimSun" charset="0"/>
                <a:cs typeface="SimSun" charset="0"/>
              </a:defRPr>
            </a:lvl2pPr>
            <a:lvl3pPr eaLnBrk="0">
              <a:defRPr sz="2400">
                <a:solidFill>
                  <a:schemeClr val="tx1"/>
                </a:solidFill>
                <a:latin typeface="Arial" charset="0"/>
                <a:ea typeface="SimSun" charset="0"/>
                <a:cs typeface="SimSun" charset="0"/>
              </a:defRPr>
            </a:lvl3pPr>
            <a:lvl4pPr eaLnBrk="0">
              <a:defRPr sz="2400">
                <a:solidFill>
                  <a:schemeClr val="tx1"/>
                </a:solidFill>
                <a:latin typeface="Arial" charset="0"/>
                <a:ea typeface="SimSun" charset="0"/>
                <a:cs typeface="SimSun" charset="0"/>
              </a:defRPr>
            </a:lvl4pPr>
            <a:lvl5pPr eaLnBrk="0">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9pPr>
          </a:lstStyle>
          <a:p>
            <a:pPr eaLnBrk="1"/>
            <a:r>
              <a:rPr lang="en-US" sz="1800" dirty="0">
                <a:solidFill>
                  <a:srgbClr val="000090"/>
                </a:solidFill>
                <a:latin typeface="Times New Roman"/>
                <a:cs typeface="Times New Roman"/>
              </a:rPr>
              <a:t>Calculable </a:t>
            </a:r>
            <a:r>
              <a:rPr lang="en-US" sz="1800" dirty="0" smtClean="0">
                <a:solidFill>
                  <a:srgbClr val="000090"/>
                </a:solidFill>
                <a:latin typeface="Times New Roman"/>
                <a:cs typeface="Times New Roman"/>
              </a:rPr>
              <a:t>in </a:t>
            </a:r>
            <a:r>
              <a:rPr lang="en-US" sz="1800" dirty="0" err="1" smtClean="0">
                <a:solidFill>
                  <a:srgbClr val="000090"/>
                </a:solidFill>
                <a:latin typeface="Times New Roman"/>
                <a:cs typeface="Times New Roman"/>
              </a:rPr>
              <a:t>pQCD</a:t>
            </a:r>
            <a:r>
              <a:rPr lang="en-US" sz="1800" dirty="0" smtClean="0">
                <a:solidFill>
                  <a:srgbClr val="000090"/>
                </a:solidFill>
                <a:latin typeface="Times New Roman"/>
                <a:cs typeface="Times New Roman"/>
              </a:rPr>
              <a:t> (in vacuum)</a:t>
            </a:r>
            <a:endParaRPr lang="en-US" sz="1800" dirty="0">
              <a:solidFill>
                <a:srgbClr val="000090"/>
              </a:solidFill>
              <a:latin typeface="Times New Roman"/>
              <a:cs typeface="Times New Roman"/>
            </a:endParaRPr>
          </a:p>
        </p:txBody>
      </p:sp>
      <p:pic>
        <p:nvPicPr>
          <p:cNvPr id="17" name="Picture 16"/>
          <p:cNvPicPr>
            <a:picLocks noChangeAspect="1"/>
          </p:cNvPicPr>
          <p:nvPr/>
        </p:nvPicPr>
        <p:blipFill>
          <a:blip r:embed="rId3"/>
          <a:stretch>
            <a:fillRect/>
          </a:stretch>
        </p:blipFill>
        <p:spPr>
          <a:xfrm>
            <a:off x="-1" y="1415868"/>
            <a:ext cx="2488298" cy="1853209"/>
          </a:xfrm>
          <a:prstGeom prst="rect">
            <a:avLst/>
          </a:prstGeom>
        </p:spPr>
      </p:pic>
      <p:sp>
        <p:nvSpPr>
          <p:cNvPr id="18" name="TextBox 17"/>
          <p:cNvSpPr txBox="1"/>
          <p:nvPr/>
        </p:nvSpPr>
        <p:spPr>
          <a:xfrm>
            <a:off x="3124200" y="2898079"/>
            <a:ext cx="5677036" cy="2585323"/>
          </a:xfrm>
          <a:prstGeom prst="rect">
            <a:avLst/>
          </a:prstGeom>
          <a:noFill/>
        </p:spPr>
        <p:txBody>
          <a:bodyPr wrap="square" rtlCol="0">
            <a:spAutoFit/>
          </a:bodyPr>
          <a:lstStyle/>
          <a:p>
            <a:r>
              <a:rPr lang="en-US" dirty="0" smtClean="0">
                <a:latin typeface="Times New Roman"/>
                <a:cs typeface="Times New Roman"/>
              </a:rPr>
              <a:t>Semi-inclusive: event selection only requires trigger hadron</a:t>
            </a:r>
          </a:p>
          <a:p>
            <a:pPr marL="285750" indent="-285750">
              <a:buFont typeface="Arial"/>
              <a:buChar char="•"/>
            </a:pPr>
            <a:r>
              <a:rPr lang="en-US" dirty="0" smtClean="0">
                <a:latin typeface="Times New Roman"/>
                <a:cs typeface="Times New Roman"/>
              </a:rPr>
              <a:t>Trigger hadron selected “inclusively”</a:t>
            </a:r>
          </a:p>
          <a:p>
            <a:pPr marL="285750" indent="-285750">
              <a:buFont typeface="Arial"/>
              <a:buChar char="•"/>
            </a:pPr>
            <a:r>
              <a:rPr lang="en-US" dirty="0" smtClean="0">
                <a:latin typeface="Times New Roman"/>
                <a:cs typeface="Times New Roman"/>
              </a:rPr>
              <a:t>experimentally clean in heavy ion collisions: trigger bias theoretically</a:t>
            </a:r>
            <a:r>
              <a:rPr lang="en-US" dirty="0">
                <a:latin typeface="Times New Roman"/>
                <a:cs typeface="Times New Roman"/>
              </a:rPr>
              <a:t> </a:t>
            </a:r>
            <a:r>
              <a:rPr lang="en-US" dirty="0" smtClean="0">
                <a:latin typeface="Times New Roman"/>
                <a:cs typeface="Times New Roman"/>
              </a:rPr>
              <a:t>calculable</a:t>
            </a:r>
          </a:p>
          <a:p>
            <a:pPr marL="285750" indent="-285750">
              <a:buFont typeface="Arial"/>
              <a:buChar char="•"/>
            </a:pPr>
            <a:endParaRPr lang="en-US" dirty="0" smtClean="0">
              <a:latin typeface="Times New Roman"/>
              <a:cs typeface="Times New Roman"/>
            </a:endParaRPr>
          </a:p>
          <a:p>
            <a:r>
              <a:rPr lang="en-US" dirty="0" smtClean="0">
                <a:latin typeface="Times New Roman"/>
                <a:cs typeface="Times New Roman"/>
              </a:rPr>
              <a:t>Count all recoil jet candidates: </a:t>
            </a:r>
          </a:p>
          <a:p>
            <a:pPr marL="285750" indent="-285750">
              <a:buFont typeface="Arial"/>
              <a:buChar char="•"/>
            </a:pPr>
            <a:r>
              <a:rPr lang="en-US" dirty="0" smtClean="0">
                <a:latin typeface="Times New Roman"/>
                <a:cs typeface="Times New Roman"/>
              </a:rPr>
              <a:t>uncorrelated background corrected at level of ensemble-averaged distributions </a:t>
            </a:r>
          </a:p>
          <a:p>
            <a:pPr marL="285750" indent="-285750">
              <a:buFont typeface="Arial"/>
              <a:buChar char="•"/>
            </a:pPr>
            <a:r>
              <a:rPr lang="en-US" dirty="0">
                <a:latin typeface="Times New Roman"/>
                <a:cs typeface="Times New Roman"/>
              </a:rPr>
              <a:t>j</a:t>
            </a:r>
            <a:r>
              <a:rPr lang="en-US" dirty="0" smtClean="0">
                <a:latin typeface="Times New Roman"/>
                <a:cs typeface="Times New Roman"/>
              </a:rPr>
              <a:t>et </a:t>
            </a:r>
            <a:r>
              <a:rPr lang="en-US" dirty="0">
                <a:latin typeface="Times New Roman"/>
                <a:cs typeface="Times New Roman"/>
              </a:rPr>
              <a:t>selection does not impose fragmentation </a:t>
            </a:r>
            <a:r>
              <a:rPr lang="en-US" dirty="0" smtClean="0">
                <a:latin typeface="Times New Roman"/>
                <a:cs typeface="Times New Roman"/>
              </a:rPr>
              <a:t>bias</a:t>
            </a:r>
            <a:endParaRPr lang="en-US" dirty="0">
              <a:latin typeface="Times New Roman"/>
              <a:cs typeface="Times New Roman"/>
            </a:endParaRPr>
          </a:p>
        </p:txBody>
      </p:sp>
      <p:pic>
        <p:nvPicPr>
          <p:cNvPr id="19" name="Picture 1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1090" y="1616568"/>
            <a:ext cx="4290664" cy="636743"/>
          </a:xfrm>
          <a:prstGeom prst="rect">
            <a:avLst/>
          </a:prstGeom>
        </p:spPr>
      </p:pic>
      <p:sp>
        <p:nvSpPr>
          <p:cNvPr id="20" name="TextBox 19"/>
          <p:cNvSpPr txBox="1"/>
          <p:nvPr/>
        </p:nvSpPr>
        <p:spPr>
          <a:xfrm>
            <a:off x="2264937" y="5729879"/>
            <a:ext cx="5994963" cy="800219"/>
          </a:xfrm>
          <a:prstGeom prst="rect">
            <a:avLst/>
          </a:prstGeom>
          <a:solidFill>
            <a:schemeClr val="bg1"/>
          </a:solidFill>
        </p:spPr>
        <p:txBody>
          <a:bodyPr wrap="square" rtlCol="0">
            <a:spAutoFit/>
          </a:bodyPr>
          <a:lstStyle/>
          <a:p>
            <a:r>
              <a:rPr lang="en-US" dirty="0" smtClean="0">
                <a:latin typeface="Times New Roman"/>
                <a:cs typeface="Times New Roman"/>
              </a:rPr>
              <a:t>Expected geometric bias: surface, not tangential</a:t>
            </a:r>
          </a:p>
          <a:p>
            <a:pPr marL="342900" indent="-342900">
              <a:buFont typeface="Arial"/>
              <a:buChar char="•"/>
            </a:pPr>
            <a:r>
              <a:rPr lang="en-US" sz="1400" dirty="0" smtClean="0">
                <a:latin typeface="Times New Roman"/>
                <a:cs typeface="Times New Roman"/>
              </a:rPr>
              <a:t>Large path length for recoil </a:t>
            </a:r>
          </a:p>
          <a:p>
            <a:pPr marL="342900" indent="-342900">
              <a:buFont typeface="Arial"/>
              <a:buChar char="•"/>
            </a:pPr>
            <a:r>
              <a:rPr lang="en-US" sz="1400" dirty="0" smtClean="0">
                <a:latin typeface="Times New Roman"/>
                <a:cs typeface="Times New Roman"/>
              </a:rPr>
              <a:t>Model studies: T. </a:t>
            </a:r>
            <a:r>
              <a:rPr lang="en-US" sz="1400" dirty="0" err="1" smtClean="0">
                <a:latin typeface="Times New Roman"/>
                <a:cs typeface="Times New Roman"/>
              </a:rPr>
              <a:t>Renk</a:t>
            </a:r>
            <a:r>
              <a:rPr lang="en-US" sz="1400" dirty="0" smtClean="0">
                <a:latin typeface="Times New Roman"/>
                <a:cs typeface="Times New Roman"/>
              </a:rPr>
              <a:t>, PRC74, 024903; H. Zhang et al., PRL98 212301</a:t>
            </a:r>
            <a:r>
              <a:rPr lang="en-US" sz="1400" dirty="0">
                <a:latin typeface="Times New Roman"/>
                <a:cs typeface="Times New Roman"/>
              </a:rPr>
              <a:t>;</a:t>
            </a:r>
            <a:r>
              <a:rPr lang="en-US" sz="1400" dirty="0" smtClean="0">
                <a:latin typeface="Times New Roman"/>
                <a:cs typeface="Times New Roman"/>
              </a:rPr>
              <a:t>…</a:t>
            </a:r>
          </a:p>
        </p:txBody>
      </p:sp>
      <p:sp>
        <p:nvSpPr>
          <p:cNvPr id="21" name="Date Placeholder 20"/>
          <p:cNvSpPr>
            <a:spLocks noGrp="1"/>
          </p:cNvSpPr>
          <p:nvPr>
            <p:ph type="dt" sz="half" idx="10"/>
          </p:nvPr>
        </p:nvSpPr>
        <p:spPr/>
        <p:txBody>
          <a:bodyPr/>
          <a:lstStyle/>
          <a:p>
            <a:r>
              <a:rPr lang="en-US" smtClean="0"/>
              <a:t>Santa Fe Workshopn on Jets and HF</a:t>
            </a:r>
            <a:endParaRPr lang="en-US"/>
          </a:p>
        </p:txBody>
      </p:sp>
      <p:sp>
        <p:nvSpPr>
          <p:cNvPr id="22" name="Footer Placeholder 21"/>
          <p:cNvSpPr>
            <a:spLocks noGrp="1"/>
          </p:cNvSpPr>
          <p:nvPr>
            <p:ph type="ftr" sz="quarter" idx="11"/>
          </p:nvPr>
        </p:nvSpPr>
        <p:spPr/>
        <p:txBody>
          <a:bodyPr/>
          <a:lstStyle/>
          <a:p>
            <a:r>
              <a:rPr lang="en-US" smtClean="0"/>
              <a:t>Feb 13-15 2017</a:t>
            </a:r>
            <a:endParaRPr lang="en-US"/>
          </a:p>
        </p:txBody>
      </p:sp>
      <p:sp>
        <p:nvSpPr>
          <p:cNvPr id="23" name="Slide Number Placeholder 22"/>
          <p:cNvSpPr>
            <a:spLocks noGrp="1"/>
          </p:cNvSpPr>
          <p:nvPr>
            <p:ph type="sldNum" sz="quarter" idx="12"/>
          </p:nvPr>
        </p:nvSpPr>
        <p:spPr/>
        <p:txBody>
          <a:bodyPr/>
          <a:lstStyle/>
          <a:p>
            <a:fld id="{3D5DE84E-4CEA-AD46-B381-E60788912773}" type="slidenum">
              <a:rPr lang="en-US" smtClean="0"/>
              <a:pPr/>
              <a:t>12</a:t>
            </a:fld>
            <a:endParaRPr lang="en-US"/>
          </a:p>
        </p:txBody>
      </p:sp>
    </p:spTree>
    <p:extLst>
      <p:ext uri="{BB962C8B-B14F-4D97-AF65-F5344CB8AC3E}">
        <p14:creationId xmlns:p14="http://schemas.microsoft.com/office/powerpoint/2010/main" val="77471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74" y="1903496"/>
            <a:ext cx="3776721" cy="4887521"/>
          </a:xfrm>
          <a:prstGeom prst="rect">
            <a:avLst/>
          </a:prstGeom>
        </p:spPr>
      </p:pic>
      <p:sp>
        <p:nvSpPr>
          <p:cNvPr id="2" name="Title 1"/>
          <p:cNvSpPr>
            <a:spLocks noGrp="1"/>
          </p:cNvSpPr>
          <p:nvPr>
            <p:ph type="title"/>
          </p:nvPr>
        </p:nvSpPr>
        <p:spPr>
          <a:xfrm>
            <a:off x="0" y="0"/>
            <a:ext cx="5988636" cy="1152741"/>
          </a:xfrm>
        </p:spPr>
        <p:txBody>
          <a:bodyPr>
            <a:normAutofit fontScale="90000"/>
          </a:bodyPr>
          <a:lstStyle/>
          <a:p>
            <a:r>
              <a:rPr lang="en-US" dirty="0" err="1" smtClean="0"/>
              <a:t>h+jet</a:t>
            </a:r>
            <a:r>
              <a:rPr lang="en-US" dirty="0" smtClean="0"/>
              <a:t> in heavy ions: </a:t>
            </a:r>
            <a:br>
              <a:rPr lang="en-US" dirty="0" smtClean="0"/>
            </a:br>
            <a:r>
              <a:rPr lang="en-US" dirty="0" smtClean="0"/>
              <a:t>raw recoil spectrum @ RHIC/LHC</a:t>
            </a:r>
            <a:endParaRPr lang="en-US" dirty="0"/>
          </a:p>
        </p:txBody>
      </p:sp>
      <p:pic>
        <p:nvPicPr>
          <p:cNvPr id="9" name="Picture 8"/>
          <p:cNvPicPr>
            <a:picLocks noChangeAspect="1"/>
          </p:cNvPicPr>
          <p:nvPr/>
        </p:nvPicPr>
        <p:blipFill>
          <a:blip r:embed="rId3"/>
          <a:stretch>
            <a:fillRect/>
          </a:stretch>
        </p:blipFill>
        <p:spPr>
          <a:xfrm>
            <a:off x="3982188" y="2779674"/>
            <a:ext cx="5191894" cy="3825607"/>
          </a:xfrm>
          <a:prstGeom prst="rect">
            <a:avLst/>
          </a:prstGeom>
        </p:spPr>
      </p:pic>
      <p:sp>
        <p:nvSpPr>
          <p:cNvPr id="10" name="TextBox 9"/>
          <p:cNvSpPr txBox="1"/>
          <p:nvPr/>
        </p:nvSpPr>
        <p:spPr>
          <a:xfrm>
            <a:off x="1582515" y="2046169"/>
            <a:ext cx="1304268" cy="276999"/>
          </a:xfrm>
          <a:prstGeom prst="rect">
            <a:avLst/>
          </a:prstGeom>
          <a:noFill/>
          <a:ln>
            <a:solidFill>
              <a:schemeClr val="tx1"/>
            </a:solidFill>
          </a:ln>
        </p:spPr>
        <p:txBody>
          <a:bodyPr wrap="none" rtlCol="0">
            <a:spAutoFit/>
          </a:bodyPr>
          <a:lstStyle/>
          <a:p>
            <a:r>
              <a:rPr lang="en-US" sz="1200" i="1" dirty="0">
                <a:latin typeface="Times New Roman"/>
                <a:cs typeface="Times New Roman"/>
              </a:rPr>
              <a:t>arXiv:1702.01108</a:t>
            </a:r>
          </a:p>
        </p:txBody>
      </p:sp>
      <p:sp>
        <p:nvSpPr>
          <p:cNvPr id="11" name="TextBox 10"/>
          <p:cNvSpPr txBox="1"/>
          <p:nvPr/>
        </p:nvSpPr>
        <p:spPr>
          <a:xfrm>
            <a:off x="7111038" y="2681978"/>
            <a:ext cx="1700309" cy="307777"/>
          </a:xfrm>
          <a:prstGeom prst="rect">
            <a:avLst/>
          </a:prstGeom>
          <a:solidFill>
            <a:srgbClr val="FFFFFF"/>
          </a:solidFill>
          <a:ln>
            <a:solidFill>
              <a:schemeClr val="tx1"/>
            </a:solidFill>
          </a:ln>
        </p:spPr>
        <p:txBody>
          <a:bodyPr wrap="square" rtlCol="0">
            <a:spAutoFit/>
          </a:bodyPr>
          <a:lstStyle/>
          <a:p>
            <a:r>
              <a:rPr lang="en-US" sz="1400" i="1" dirty="0" smtClean="0">
                <a:latin typeface="Times New Roman"/>
                <a:cs typeface="Times New Roman"/>
              </a:rPr>
              <a:t>JHEP 09 (2015) 170</a:t>
            </a:r>
          </a:p>
        </p:txBody>
      </p:sp>
      <p:sp>
        <p:nvSpPr>
          <p:cNvPr id="7" name="Date Placeholder 6"/>
          <p:cNvSpPr>
            <a:spLocks noGrp="1"/>
          </p:cNvSpPr>
          <p:nvPr>
            <p:ph type="dt" sz="half" idx="10"/>
          </p:nvPr>
        </p:nvSpPr>
        <p:spPr/>
        <p:txBody>
          <a:bodyPr/>
          <a:lstStyle/>
          <a:p>
            <a:r>
              <a:rPr lang="en-US" smtClean="0"/>
              <a:t>Santa Fe Workshopn on Jets and HF</a:t>
            </a:r>
            <a:endParaRPr lang="en-US"/>
          </a:p>
        </p:txBody>
      </p:sp>
      <p:sp>
        <p:nvSpPr>
          <p:cNvPr id="8" name="Footer Placeholder 7"/>
          <p:cNvSpPr>
            <a:spLocks noGrp="1"/>
          </p:cNvSpPr>
          <p:nvPr>
            <p:ph type="ftr" sz="quarter" idx="11"/>
          </p:nvPr>
        </p:nvSpPr>
        <p:spPr/>
        <p:txBody>
          <a:bodyPr/>
          <a:lstStyle/>
          <a:p>
            <a:r>
              <a:rPr lang="en-US" smtClean="0"/>
              <a:t>Feb 13-15 2017</a:t>
            </a:r>
            <a:endParaRPr lang="en-US" dirty="0"/>
          </a:p>
        </p:txBody>
      </p:sp>
      <p:sp>
        <p:nvSpPr>
          <p:cNvPr id="13" name="Slide Number Placeholder 12"/>
          <p:cNvSpPr>
            <a:spLocks noGrp="1"/>
          </p:cNvSpPr>
          <p:nvPr>
            <p:ph type="sldNum" sz="quarter" idx="12"/>
          </p:nvPr>
        </p:nvSpPr>
        <p:spPr/>
        <p:txBody>
          <a:bodyPr/>
          <a:lstStyle/>
          <a:p>
            <a:fld id="{3D5DE84E-4CEA-AD46-B381-E60788912773}" type="slidenum">
              <a:rPr lang="en-US" smtClean="0"/>
              <a:pPr/>
              <a:t>13</a:t>
            </a:fld>
            <a:endParaRPr lang="en-US"/>
          </a:p>
        </p:txBody>
      </p:sp>
      <p:grpSp>
        <p:nvGrpSpPr>
          <p:cNvPr id="23" name="Group 22"/>
          <p:cNvGrpSpPr/>
          <p:nvPr/>
        </p:nvGrpSpPr>
        <p:grpSpPr>
          <a:xfrm>
            <a:off x="5813298" y="121662"/>
            <a:ext cx="2842760" cy="2406291"/>
            <a:chOff x="-14965" y="962896"/>
            <a:chExt cx="2842760" cy="2406291"/>
          </a:xfrm>
        </p:grpSpPr>
        <p:pic>
          <p:nvPicPr>
            <p:cNvPr id="28" name="Picture 27"/>
            <p:cNvPicPr>
              <a:picLocks noChangeAspect="1"/>
            </p:cNvPicPr>
            <p:nvPr/>
          </p:nvPicPr>
          <p:blipFill>
            <a:blip r:embed="rId4"/>
            <a:stretch>
              <a:fillRect/>
            </a:stretch>
          </p:blipFill>
          <p:spPr>
            <a:xfrm>
              <a:off x="339497" y="962896"/>
              <a:ext cx="2488298" cy="1853209"/>
            </a:xfrm>
            <a:prstGeom prst="rect">
              <a:avLst/>
            </a:prstGeom>
          </p:spPr>
        </p:pic>
        <p:sp>
          <p:nvSpPr>
            <p:cNvPr id="29" name="Rectangle 28"/>
            <p:cNvSpPr/>
            <p:nvPr/>
          </p:nvSpPr>
          <p:spPr>
            <a:xfrm>
              <a:off x="540201" y="2300110"/>
              <a:ext cx="549775" cy="4877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rot="13272948">
              <a:off x="-14965" y="2206576"/>
              <a:ext cx="1511300" cy="1162611"/>
              <a:chOff x="317500" y="2031067"/>
              <a:chExt cx="2291773" cy="2179544"/>
            </a:xfrm>
          </p:grpSpPr>
          <p:sp>
            <p:nvSpPr>
              <p:cNvPr id="31" name="Line 9"/>
              <p:cNvSpPr>
                <a:spLocks noChangeShapeType="1"/>
              </p:cNvSpPr>
              <p:nvPr/>
            </p:nvSpPr>
            <p:spPr bwMode="auto">
              <a:xfrm flipV="1">
                <a:off x="1495137" y="2031067"/>
                <a:ext cx="66386" cy="215993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2" name="Line 10"/>
              <p:cNvSpPr>
                <a:spLocks noChangeShapeType="1"/>
              </p:cNvSpPr>
              <p:nvPr/>
            </p:nvSpPr>
            <p:spPr bwMode="auto">
              <a:xfrm flipV="1">
                <a:off x="1466273" y="2435880"/>
                <a:ext cx="496455" cy="1755121"/>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3" name="Line 11"/>
              <p:cNvSpPr>
                <a:spLocks noChangeShapeType="1"/>
              </p:cNvSpPr>
              <p:nvPr/>
            </p:nvSpPr>
            <p:spPr bwMode="auto">
              <a:xfrm flipH="1" flipV="1">
                <a:off x="972705" y="2412066"/>
                <a:ext cx="502227" cy="1755122"/>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4" name="Line 12"/>
              <p:cNvSpPr>
                <a:spLocks noChangeShapeType="1"/>
              </p:cNvSpPr>
              <p:nvPr/>
            </p:nvSpPr>
            <p:spPr bwMode="auto">
              <a:xfrm flipH="1" flipV="1">
                <a:off x="1102591" y="3874434"/>
                <a:ext cx="363682" cy="29275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5" name="Line 13"/>
              <p:cNvSpPr>
                <a:spLocks noChangeShapeType="1"/>
              </p:cNvSpPr>
              <p:nvPr/>
            </p:nvSpPr>
            <p:spPr bwMode="auto">
              <a:xfrm flipV="1">
                <a:off x="1495137" y="4048125"/>
                <a:ext cx="458932" cy="142875"/>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6" name="Line 14"/>
              <p:cNvSpPr>
                <a:spLocks noChangeShapeType="1"/>
              </p:cNvSpPr>
              <p:nvPr/>
            </p:nvSpPr>
            <p:spPr bwMode="auto">
              <a:xfrm flipV="1">
                <a:off x="1466273" y="2840691"/>
                <a:ext cx="750455" cy="1350309"/>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7" name="Oval 15"/>
              <p:cNvSpPr>
                <a:spLocks noChangeArrowheads="1"/>
              </p:cNvSpPr>
              <p:nvPr/>
            </p:nvSpPr>
            <p:spPr bwMode="auto">
              <a:xfrm>
                <a:off x="841376" y="2347632"/>
                <a:ext cx="1244023" cy="190500"/>
              </a:xfrm>
              <a:prstGeom prst="ellipse">
                <a:avLst/>
              </a:prstGeom>
              <a:noFill/>
              <a:ln w="6350">
                <a:solidFill>
                  <a:schemeClr val="bg2"/>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38" name="Line 16"/>
              <p:cNvSpPr>
                <a:spLocks noChangeShapeType="1"/>
              </p:cNvSpPr>
              <p:nvPr/>
            </p:nvSpPr>
            <p:spPr bwMode="auto">
              <a:xfrm flipV="1">
                <a:off x="1496580" y="3794592"/>
                <a:ext cx="523875" cy="381000"/>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9" name="Oval 17"/>
              <p:cNvSpPr>
                <a:spLocks noChangeArrowheads="1"/>
              </p:cNvSpPr>
              <p:nvPr/>
            </p:nvSpPr>
            <p:spPr bwMode="auto">
              <a:xfrm>
                <a:off x="580159" y="2307012"/>
                <a:ext cx="1766455" cy="271743"/>
              </a:xfrm>
              <a:prstGeom prst="ellipse">
                <a:avLst/>
              </a:prstGeom>
              <a:noFill/>
              <a:ln w="6350">
                <a:solidFill>
                  <a:srgbClr val="00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 name="Oval 18"/>
              <p:cNvSpPr>
                <a:spLocks noChangeArrowheads="1"/>
              </p:cNvSpPr>
              <p:nvPr/>
            </p:nvSpPr>
            <p:spPr bwMode="auto">
              <a:xfrm>
                <a:off x="317500" y="2286000"/>
                <a:ext cx="2291773" cy="350184"/>
              </a:xfrm>
              <a:prstGeom prst="ellipse">
                <a:avLst/>
              </a:prstGeom>
              <a:noFill/>
              <a:ln w="6350">
                <a:solidFill>
                  <a:srgbClr val="0000FF"/>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lgn="ctr" defTabSz="820583"/>
                <a:endParaRPr lang="zh-TW" altLang="en-US">
                  <a:solidFill>
                    <a:srgbClr val="0000FF"/>
                  </a:solidFill>
                  <a:ea typeface="微軟正黑體" charset="0"/>
                  <a:cs typeface="微軟正黑體" charset="0"/>
                </a:endParaRPr>
              </a:p>
            </p:txBody>
          </p:sp>
          <p:sp>
            <p:nvSpPr>
              <p:cNvPr id="41" name="Line 19"/>
              <p:cNvSpPr>
                <a:spLocks noChangeShapeType="1"/>
              </p:cNvSpPr>
              <p:nvPr/>
            </p:nvSpPr>
            <p:spPr bwMode="auto">
              <a:xfrm flipH="1">
                <a:off x="1496580" y="2476500"/>
                <a:ext cx="588818" cy="17145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2" name="Line 20"/>
              <p:cNvSpPr>
                <a:spLocks noChangeShapeType="1"/>
              </p:cNvSpPr>
              <p:nvPr/>
            </p:nvSpPr>
            <p:spPr bwMode="auto">
              <a:xfrm>
                <a:off x="841376" y="2475100"/>
                <a:ext cx="655205" cy="17159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3" name="Line 21"/>
              <p:cNvSpPr>
                <a:spLocks noChangeShapeType="1"/>
              </p:cNvSpPr>
              <p:nvPr/>
            </p:nvSpPr>
            <p:spPr bwMode="auto">
              <a:xfrm>
                <a:off x="580159" y="2475100"/>
                <a:ext cx="916421" cy="1715900"/>
              </a:xfrm>
              <a:prstGeom prst="line">
                <a:avLst/>
              </a:prstGeom>
              <a:noFill/>
              <a:ln w="31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4" name="Line 22"/>
              <p:cNvSpPr>
                <a:spLocks noChangeShapeType="1"/>
              </p:cNvSpPr>
              <p:nvPr/>
            </p:nvSpPr>
            <p:spPr bwMode="auto">
              <a:xfrm flipH="1">
                <a:off x="1496580" y="2475100"/>
                <a:ext cx="850034" cy="1715900"/>
              </a:xfrm>
              <a:prstGeom prst="line">
                <a:avLst/>
              </a:prstGeom>
              <a:noFill/>
              <a:ln w="31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5" name="Line 23"/>
              <p:cNvSpPr>
                <a:spLocks noChangeShapeType="1"/>
              </p:cNvSpPr>
              <p:nvPr/>
            </p:nvSpPr>
            <p:spPr bwMode="auto">
              <a:xfrm flipH="1">
                <a:off x="1496580" y="2475100"/>
                <a:ext cx="1112693" cy="1715900"/>
              </a:xfrm>
              <a:prstGeom prst="line">
                <a:avLst/>
              </a:prstGeom>
              <a:noFill/>
              <a:ln w="3175">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6" name="Line 24"/>
              <p:cNvSpPr>
                <a:spLocks noChangeShapeType="1"/>
              </p:cNvSpPr>
              <p:nvPr/>
            </p:nvSpPr>
            <p:spPr bwMode="auto">
              <a:xfrm>
                <a:off x="317500" y="2494711"/>
                <a:ext cx="1179080" cy="1715900"/>
              </a:xfrm>
              <a:prstGeom prst="line">
                <a:avLst/>
              </a:prstGeom>
              <a:noFill/>
              <a:ln w="3175">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7" name="Line 26"/>
              <p:cNvSpPr>
                <a:spLocks noChangeShapeType="1"/>
              </p:cNvSpPr>
              <p:nvPr/>
            </p:nvSpPr>
            <p:spPr bwMode="auto">
              <a:xfrm flipH="1" flipV="1">
                <a:off x="1366694" y="2221567"/>
                <a:ext cx="129886" cy="196943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8" name="Oval 27"/>
              <p:cNvSpPr>
                <a:spLocks noChangeArrowheads="1"/>
              </p:cNvSpPr>
              <p:nvPr/>
            </p:nvSpPr>
            <p:spPr bwMode="auto">
              <a:xfrm>
                <a:off x="841376" y="2349034"/>
                <a:ext cx="1244023" cy="190500"/>
              </a:xfrm>
              <a:prstGeom prst="ellipse">
                <a:avLst/>
              </a:prstGeom>
              <a:noFill/>
              <a:ln w="6350">
                <a:solidFill>
                  <a:schemeClr val="bg2"/>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9" name="Line 28"/>
              <p:cNvSpPr>
                <a:spLocks noChangeShapeType="1"/>
              </p:cNvSpPr>
              <p:nvPr/>
            </p:nvSpPr>
            <p:spPr bwMode="auto">
              <a:xfrm flipH="1">
                <a:off x="1496580" y="2477901"/>
                <a:ext cx="588818" cy="17145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50" name="Line 29"/>
              <p:cNvSpPr>
                <a:spLocks noChangeShapeType="1"/>
              </p:cNvSpPr>
              <p:nvPr/>
            </p:nvSpPr>
            <p:spPr bwMode="auto">
              <a:xfrm>
                <a:off x="841376" y="2476500"/>
                <a:ext cx="655205" cy="1715901"/>
              </a:xfrm>
              <a:prstGeom prst="line">
                <a:avLst/>
              </a:prstGeom>
              <a:noFill/>
              <a:ln w="3175">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51" name="Oval 30"/>
              <p:cNvSpPr>
                <a:spLocks noChangeArrowheads="1"/>
              </p:cNvSpPr>
              <p:nvPr/>
            </p:nvSpPr>
            <p:spPr bwMode="auto">
              <a:xfrm>
                <a:off x="841376" y="2350434"/>
                <a:ext cx="1244023" cy="190500"/>
              </a:xfrm>
              <a:prstGeom prst="ellipse">
                <a:avLst/>
              </a:prstGeom>
              <a:noFill/>
              <a:ln w="6350">
                <a:solidFill>
                  <a:srgbClr val="FF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52" name="Line 31"/>
              <p:cNvSpPr>
                <a:spLocks noChangeShapeType="1"/>
              </p:cNvSpPr>
              <p:nvPr/>
            </p:nvSpPr>
            <p:spPr bwMode="auto">
              <a:xfrm flipH="1">
                <a:off x="1496580" y="2479301"/>
                <a:ext cx="588818" cy="1714500"/>
              </a:xfrm>
              <a:prstGeom prst="line">
                <a:avLst/>
              </a:prstGeom>
              <a:noFill/>
              <a:ln w="3175">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grpSp>
      </p:grpSp>
      <p:sp>
        <p:nvSpPr>
          <p:cNvPr id="3" name="TextBox 2"/>
          <p:cNvSpPr txBox="1"/>
          <p:nvPr/>
        </p:nvSpPr>
        <p:spPr>
          <a:xfrm>
            <a:off x="1358079" y="4089969"/>
            <a:ext cx="995785" cy="461665"/>
          </a:xfrm>
          <a:prstGeom prst="rect">
            <a:avLst/>
          </a:prstGeom>
          <a:solidFill>
            <a:schemeClr val="bg1"/>
          </a:solidFill>
          <a:ln>
            <a:solidFill>
              <a:schemeClr val="tx1"/>
            </a:solidFill>
          </a:ln>
        </p:spPr>
        <p:txBody>
          <a:bodyPr wrap="none" rtlCol="0">
            <a:spAutoFit/>
          </a:bodyPr>
          <a:lstStyle/>
          <a:p>
            <a:r>
              <a:rPr lang="en-US" sz="1200" dirty="0">
                <a:latin typeface="Times New Roman"/>
                <a:cs typeface="Times New Roman"/>
              </a:rPr>
              <a:t>u</a:t>
            </a:r>
            <a:r>
              <a:rPr lang="en-US" sz="1200" dirty="0" smtClean="0">
                <a:latin typeface="Times New Roman"/>
                <a:cs typeface="Times New Roman"/>
              </a:rPr>
              <a:t>ncorrelated </a:t>
            </a:r>
          </a:p>
          <a:p>
            <a:r>
              <a:rPr lang="en-US" sz="1200" dirty="0" smtClean="0">
                <a:latin typeface="Times New Roman"/>
                <a:cs typeface="Times New Roman"/>
              </a:rPr>
              <a:t>background</a:t>
            </a:r>
          </a:p>
        </p:txBody>
      </p:sp>
      <p:sp>
        <p:nvSpPr>
          <p:cNvPr id="53" name="TextBox 52"/>
          <p:cNvSpPr txBox="1"/>
          <p:nvPr/>
        </p:nvSpPr>
        <p:spPr>
          <a:xfrm>
            <a:off x="2945403" y="3611991"/>
            <a:ext cx="665567" cy="461665"/>
          </a:xfrm>
          <a:prstGeom prst="rect">
            <a:avLst/>
          </a:prstGeom>
          <a:solidFill>
            <a:schemeClr val="bg1"/>
          </a:solidFill>
          <a:ln>
            <a:solidFill>
              <a:schemeClr val="tx1"/>
            </a:solidFill>
          </a:ln>
        </p:spPr>
        <p:txBody>
          <a:bodyPr wrap="none" rtlCol="0">
            <a:spAutoFit/>
          </a:bodyPr>
          <a:lstStyle/>
          <a:p>
            <a:r>
              <a:rPr lang="en-US" sz="1200" dirty="0" smtClean="0">
                <a:latin typeface="Times New Roman"/>
                <a:cs typeface="Times New Roman"/>
              </a:rPr>
              <a:t>Signal+</a:t>
            </a:r>
          </a:p>
          <a:p>
            <a:r>
              <a:rPr lang="en-US" sz="1200" dirty="0" err="1" smtClean="0">
                <a:latin typeface="Times New Roman"/>
                <a:cs typeface="Times New Roman"/>
              </a:rPr>
              <a:t>bkgd</a:t>
            </a:r>
            <a:endParaRPr lang="en-US" sz="1200" dirty="0" smtClean="0">
              <a:latin typeface="Times New Roman"/>
              <a:cs typeface="Times New Roman"/>
            </a:endParaRPr>
          </a:p>
        </p:txBody>
      </p:sp>
      <p:pic>
        <p:nvPicPr>
          <p:cNvPr id="54" name="Picture 5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8629" y="1286354"/>
            <a:ext cx="3162300" cy="431800"/>
          </a:xfrm>
          <a:prstGeom prst="rect">
            <a:avLst/>
          </a:prstGeom>
          <a:solidFill>
            <a:srgbClr val="FFFF00"/>
          </a:solidFill>
          <a:ln>
            <a:solidFill>
              <a:schemeClr val="tx1"/>
            </a:solidFill>
          </a:ln>
        </p:spPr>
      </p:pic>
      <p:pic>
        <p:nvPicPr>
          <p:cNvPr id="25" name="Star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4766" y="5374997"/>
            <a:ext cx="359643" cy="313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428510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057" y="0"/>
            <a:ext cx="7424743" cy="441751"/>
          </a:xfrm>
        </p:spPr>
        <p:txBody>
          <a:bodyPr>
            <a:normAutofit fontScale="90000"/>
          </a:bodyPr>
          <a:lstStyle/>
          <a:p>
            <a:r>
              <a:rPr lang="en-US" dirty="0"/>
              <a:t>C</a:t>
            </a:r>
            <a:r>
              <a:rPr lang="en-US" dirty="0" smtClean="0"/>
              <a:t>orrected recoil jet spectra</a:t>
            </a:r>
            <a:endParaRPr lang="en-US" baseline="-25000" dirty="0"/>
          </a:p>
        </p:txBody>
      </p:sp>
      <p:sp>
        <p:nvSpPr>
          <p:cNvPr id="8" name="TextBox 7"/>
          <p:cNvSpPr txBox="1"/>
          <p:nvPr/>
        </p:nvSpPr>
        <p:spPr>
          <a:xfrm>
            <a:off x="2967544" y="2868378"/>
            <a:ext cx="756938" cy="369332"/>
          </a:xfrm>
          <a:prstGeom prst="rect">
            <a:avLst/>
          </a:prstGeom>
          <a:noFill/>
        </p:spPr>
        <p:txBody>
          <a:bodyPr wrap="none" rtlCol="0">
            <a:spAutoFit/>
          </a:bodyPr>
          <a:lstStyle/>
          <a:p>
            <a:r>
              <a:rPr lang="en-US" dirty="0" smtClean="0">
                <a:latin typeface="Times New Roman"/>
                <a:cs typeface="Times New Roman"/>
              </a:rPr>
              <a:t>R=0.2</a:t>
            </a:r>
          </a:p>
        </p:txBody>
      </p:sp>
      <p:sp>
        <p:nvSpPr>
          <p:cNvPr id="9" name="TextBox 8"/>
          <p:cNvSpPr txBox="1"/>
          <p:nvPr/>
        </p:nvSpPr>
        <p:spPr>
          <a:xfrm>
            <a:off x="6104177" y="2982092"/>
            <a:ext cx="757351" cy="369332"/>
          </a:xfrm>
          <a:prstGeom prst="rect">
            <a:avLst/>
          </a:prstGeom>
          <a:noFill/>
        </p:spPr>
        <p:txBody>
          <a:bodyPr wrap="none" rtlCol="0">
            <a:spAutoFit/>
          </a:bodyPr>
          <a:lstStyle/>
          <a:p>
            <a:r>
              <a:rPr lang="en-US" dirty="0" smtClean="0">
                <a:latin typeface="Times New Roman"/>
                <a:cs typeface="Times New Roman"/>
              </a:rPr>
              <a:t>R=0.5</a:t>
            </a:r>
          </a:p>
        </p:txBody>
      </p:sp>
      <p:grpSp>
        <p:nvGrpSpPr>
          <p:cNvPr id="5" name="Group 4"/>
          <p:cNvGrpSpPr/>
          <p:nvPr/>
        </p:nvGrpSpPr>
        <p:grpSpPr>
          <a:xfrm>
            <a:off x="1640217" y="3204782"/>
            <a:ext cx="3100861" cy="3300400"/>
            <a:chOff x="1640217" y="3204782"/>
            <a:chExt cx="3100861" cy="3300400"/>
          </a:xfrm>
        </p:grpSpPr>
        <p:pic>
          <p:nvPicPr>
            <p:cNvPr id="53" name="Picture 52"/>
            <p:cNvPicPr>
              <a:picLocks noChangeAspect="1"/>
            </p:cNvPicPr>
            <p:nvPr/>
          </p:nvPicPr>
          <p:blipFill rotWithShape="1">
            <a:blip r:embed="rId2">
              <a:extLst>
                <a:ext uri="{28A0092B-C50C-407E-A947-70E740481C1C}">
                  <a14:useLocalDpi xmlns:a14="http://schemas.microsoft.com/office/drawing/2010/main" val="0"/>
                </a:ext>
              </a:extLst>
            </a:blip>
            <a:srcRect l="3492" b="6930"/>
            <a:stretch/>
          </p:blipFill>
          <p:spPr>
            <a:xfrm>
              <a:off x="1640217" y="3204782"/>
              <a:ext cx="3100861" cy="3300400"/>
            </a:xfrm>
            <a:prstGeom prst="rect">
              <a:avLst/>
            </a:prstGeom>
          </p:spPr>
        </p:pic>
        <p:pic>
          <p:nvPicPr>
            <p:cNvPr id="16" name="Star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362" y="4946918"/>
              <a:ext cx="310293" cy="315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grpSp>
      <p:sp>
        <p:nvSpPr>
          <p:cNvPr id="14" name="Date Placeholder 13"/>
          <p:cNvSpPr>
            <a:spLocks noGrp="1"/>
          </p:cNvSpPr>
          <p:nvPr>
            <p:ph type="dt" sz="half" idx="10"/>
          </p:nvPr>
        </p:nvSpPr>
        <p:spPr/>
        <p:txBody>
          <a:bodyPr/>
          <a:lstStyle/>
          <a:p>
            <a:r>
              <a:rPr lang="en-US" smtClean="0"/>
              <a:t>Santa Fe Workshopn on Jets and HF</a:t>
            </a:r>
            <a:endParaRPr lang="en-US"/>
          </a:p>
        </p:txBody>
      </p:sp>
      <p:sp>
        <p:nvSpPr>
          <p:cNvPr id="22" name="Footer Placeholder 21"/>
          <p:cNvSpPr>
            <a:spLocks noGrp="1"/>
          </p:cNvSpPr>
          <p:nvPr>
            <p:ph type="ftr" sz="quarter" idx="11"/>
          </p:nvPr>
        </p:nvSpPr>
        <p:spPr/>
        <p:txBody>
          <a:bodyPr/>
          <a:lstStyle/>
          <a:p>
            <a:r>
              <a:rPr lang="en-US" smtClean="0"/>
              <a:t>Feb 13-15 2017</a:t>
            </a:r>
            <a:endParaRPr lang="en-US"/>
          </a:p>
        </p:txBody>
      </p:sp>
      <p:sp>
        <p:nvSpPr>
          <p:cNvPr id="23" name="Slide Number Placeholder 22"/>
          <p:cNvSpPr>
            <a:spLocks noGrp="1"/>
          </p:cNvSpPr>
          <p:nvPr>
            <p:ph type="sldNum" sz="quarter" idx="12"/>
          </p:nvPr>
        </p:nvSpPr>
        <p:spPr/>
        <p:txBody>
          <a:bodyPr/>
          <a:lstStyle/>
          <a:p>
            <a:fld id="{3D5DE84E-4CEA-AD46-B381-E60788912773}" type="slidenum">
              <a:rPr lang="en-US" smtClean="0"/>
              <a:pPr/>
              <a:t>14</a:t>
            </a:fld>
            <a:endParaRPr lang="en-US"/>
          </a:p>
        </p:txBody>
      </p:sp>
      <p:grpSp>
        <p:nvGrpSpPr>
          <p:cNvPr id="24" name="Group 23"/>
          <p:cNvGrpSpPr/>
          <p:nvPr/>
        </p:nvGrpSpPr>
        <p:grpSpPr>
          <a:xfrm>
            <a:off x="220831" y="845873"/>
            <a:ext cx="2842760" cy="2406291"/>
            <a:chOff x="-14965" y="962896"/>
            <a:chExt cx="2842760" cy="2406291"/>
          </a:xfrm>
        </p:grpSpPr>
        <p:pic>
          <p:nvPicPr>
            <p:cNvPr id="25" name="Picture 24"/>
            <p:cNvPicPr>
              <a:picLocks noChangeAspect="1"/>
            </p:cNvPicPr>
            <p:nvPr/>
          </p:nvPicPr>
          <p:blipFill>
            <a:blip r:embed="rId4"/>
            <a:stretch>
              <a:fillRect/>
            </a:stretch>
          </p:blipFill>
          <p:spPr>
            <a:xfrm>
              <a:off x="339497" y="962896"/>
              <a:ext cx="2488298" cy="1853209"/>
            </a:xfrm>
            <a:prstGeom prst="rect">
              <a:avLst/>
            </a:prstGeom>
          </p:spPr>
        </p:pic>
        <p:sp>
          <p:nvSpPr>
            <p:cNvPr id="26" name="Rectangle 25"/>
            <p:cNvSpPr/>
            <p:nvPr/>
          </p:nvSpPr>
          <p:spPr>
            <a:xfrm>
              <a:off x="540201" y="2300110"/>
              <a:ext cx="549775" cy="4877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rot="13272948">
              <a:off x="-14965" y="2206576"/>
              <a:ext cx="1511300" cy="1162611"/>
              <a:chOff x="317500" y="2031067"/>
              <a:chExt cx="2291773" cy="2179544"/>
            </a:xfrm>
          </p:grpSpPr>
          <p:sp>
            <p:nvSpPr>
              <p:cNvPr id="28" name="Line 9"/>
              <p:cNvSpPr>
                <a:spLocks noChangeShapeType="1"/>
              </p:cNvSpPr>
              <p:nvPr/>
            </p:nvSpPr>
            <p:spPr bwMode="auto">
              <a:xfrm flipV="1">
                <a:off x="1495137" y="2031067"/>
                <a:ext cx="66386" cy="2159934"/>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9" name="Line 10"/>
              <p:cNvSpPr>
                <a:spLocks noChangeShapeType="1"/>
              </p:cNvSpPr>
              <p:nvPr/>
            </p:nvSpPr>
            <p:spPr bwMode="auto">
              <a:xfrm flipV="1">
                <a:off x="1466273" y="2435880"/>
                <a:ext cx="496455" cy="1755121"/>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0" name="Line 11"/>
              <p:cNvSpPr>
                <a:spLocks noChangeShapeType="1"/>
              </p:cNvSpPr>
              <p:nvPr/>
            </p:nvSpPr>
            <p:spPr bwMode="auto">
              <a:xfrm flipH="1" flipV="1">
                <a:off x="972705" y="2412066"/>
                <a:ext cx="502227" cy="1755122"/>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1" name="Line 12"/>
              <p:cNvSpPr>
                <a:spLocks noChangeShapeType="1"/>
              </p:cNvSpPr>
              <p:nvPr/>
            </p:nvSpPr>
            <p:spPr bwMode="auto">
              <a:xfrm flipH="1" flipV="1">
                <a:off x="1102591" y="3874434"/>
                <a:ext cx="363682" cy="292754"/>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2" name="Line 13"/>
              <p:cNvSpPr>
                <a:spLocks noChangeShapeType="1"/>
              </p:cNvSpPr>
              <p:nvPr/>
            </p:nvSpPr>
            <p:spPr bwMode="auto">
              <a:xfrm flipV="1">
                <a:off x="1495137" y="4048125"/>
                <a:ext cx="458932" cy="142875"/>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3" name="Line 14"/>
              <p:cNvSpPr>
                <a:spLocks noChangeShapeType="1"/>
              </p:cNvSpPr>
              <p:nvPr/>
            </p:nvSpPr>
            <p:spPr bwMode="auto">
              <a:xfrm flipV="1">
                <a:off x="1466273" y="2840691"/>
                <a:ext cx="750455" cy="1350309"/>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4" name="Oval 15"/>
              <p:cNvSpPr>
                <a:spLocks noChangeArrowheads="1"/>
              </p:cNvSpPr>
              <p:nvPr/>
            </p:nvSpPr>
            <p:spPr bwMode="auto">
              <a:xfrm>
                <a:off x="841376" y="2347632"/>
                <a:ext cx="1244023" cy="190500"/>
              </a:xfrm>
              <a:prstGeom prst="ellipse">
                <a:avLst/>
              </a:prstGeom>
              <a:noFill/>
              <a:ln w="6350">
                <a:solidFill>
                  <a:schemeClr val="bg2"/>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35" name="Line 16"/>
              <p:cNvSpPr>
                <a:spLocks noChangeShapeType="1"/>
              </p:cNvSpPr>
              <p:nvPr/>
            </p:nvSpPr>
            <p:spPr bwMode="auto">
              <a:xfrm flipV="1">
                <a:off x="1496580" y="3794592"/>
                <a:ext cx="523875" cy="381000"/>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6" name="Oval 17"/>
              <p:cNvSpPr>
                <a:spLocks noChangeArrowheads="1"/>
              </p:cNvSpPr>
              <p:nvPr/>
            </p:nvSpPr>
            <p:spPr bwMode="auto">
              <a:xfrm>
                <a:off x="580159" y="2307012"/>
                <a:ext cx="1766455" cy="271743"/>
              </a:xfrm>
              <a:prstGeom prst="ellipse">
                <a:avLst/>
              </a:prstGeom>
              <a:noFill/>
              <a:ln w="6350">
                <a:solidFill>
                  <a:srgbClr val="000000"/>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37" name="Oval 18"/>
              <p:cNvSpPr>
                <a:spLocks noChangeArrowheads="1"/>
              </p:cNvSpPr>
              <p:nvPr/>
            </p:nvSpPr>
            <p:spPr bwMode="auto">
              <a:xfrm>
                <a:off x="317500" y="2286000"/>
                <a:ext cx="2291773" cy="350184"/>
              </a:xfrm>
              <a:prstGeom prst="ellipse">
                <a:avLst/>
              </a:prstGeom>
              <a:noFill/>
              <a:ln w="6350">
                <a:solidFill>
                  <a:srgbClr val="0000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lgn="ctr" defTabSz="820583"/>
                <a:endParaRPr lang="zh-TW" altLang="en-US">
                  <a:solidFill>
                    <a:srgbClr val="0000FF"/>
                  </a:solidFill>
                  <a:ea typeface="微軟正黑體" charset="0"/>
                  <a:cs typeface="微軟正黑體" charset="0"/>
                </a:endParaRPr>
              </a:p>
            </p:txBody>
          </p:sp>
          <p:sp>
            <p:nvSpPr>
              <p:cNvPr id="38" name="Line 19"/>
              <p:cNvSpPr>
                <a:spLocks noChangeShapeType="1"/>
              </p:cNvSpPr>
              <p:nvPr/>
            </p:nvSpPr>
            <p:spPr bwMode="auto">
              <a:xfrm flipH="1">
                <a:off x="1496580" y="2476500"/>
                <a:ext cx="588818" cy="1714500"/>
              </a:xfrm>
              <a:prstGeom prst="line">
                <a:avLst/>
              </a:prstGeom>
              <a:noFill/>
              <a:ln w="3175">
                <a:solidFill>
                  <a:schemeClr val="bg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9" name="Line 20"/>
              <p:cNvSpPr>
                <a:spLocks noChangeShapeType="1"/>
              </p:cNvSpPr>
              <p:nvPr/>
            </p:nvSpPr>
            <p:spPr bwMode="auto">
              <a:xfrm>
                <a:off x="841376" y="2475100"/>
                <a:ext cx="655205" cy="1715900"/>
              </a:xfrm>
              <a:prstGeom prst="line">
                <a:avLst/>
              </a:prstGeom>
              <a:noFill/>
              <a:ln w="3175">
                <a:solidFill>
                  <a:schemeClr val="bg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0" name="Line 21"/>
              <p:cNvSpPr>
                <a:spLocks noChangeShapeType="1"/>
              </p:cNvSpPr>
              <p:nvPr/>
            </p:nvSpPr>
            <p:spPr bwMode="auto">
              <a:xfrm>
                <a:off x="580159" y="2475100"/>
                <a:ext cx="916421" cy="1715900"/>
              </a:xfrm>
              <a:prstGeom prst="line">
                <a:avLst/>
              </a:prstGeom>
              <a:noFill/>
              <a:ln w="31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1" name="Line 22"/>
              <p:cNvSpPr>
                <a:spLocks noChangeShapeType="1"/>
              </p:cNvSpPr>
              <p:nvPr/>
            </p:nvSpPr>
            <p:spPr bwMode="auto">
              <a:xfrm flipH="1">
                <a:off x="1496580" y="2475100"/>
                <a:ext cx="850034" cy="1715900"/>
              </a:xfrm>
              <a:prstGeom prst="line">
                <a:avLst/>
              </a:prstGeom>
              <a:noFill/>
              <a:ln w="31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2" name="Line 23"/>
              <p:cNvSpPr>
                <a:spLocks noChangeShapeType="1"/>
              </p:cNvSpPr>
              <p:nvPr/>
            </p:nvSpPr>
            <p:spPr bwMode="auto">
              <a:xfrm flipH="1">
                <a:off x="1496580" y="2475100"/>
                <a:ext cx="1112693" cy="1715900"/>
              </a:xfrm>
              <a:prstGeom prst="line">
                <a:avLst/>
              </a:prstGeom>
              <a:noFill/>
              <a:ln w="3175">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3" name="Line 24"/>
              <p:cNvSpPr>
                <a:spLocks noChangeShapeType="1"/>
              </p:cNvSpPr>
              <p:nvPr/>
            </p:nvSpPr>
            <p:spPr bwMode="auto">
              <a:xfrm>
                <a:off x="317500" y="2494711"/>
                <a:ext cx="1179080" cy="1715900"/>
              </a:xfrm>
              <a:prstGeom prst="line">
                <a:avLst/>
              </a:prstGeom>
              <a:noFill/>
              <a:ln w="3175">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4" name="Line 26"/>
              <p:cNvSpPr>
                <a:spLocks noChangeShapeType="1"/>
              </p:cNvSpPr>
              <p:nvPr/>
            </p:nvSpPr>
            <p:spPr bwMode="auto">
              <a:xfrm flipH="1" flipV="1">
                <a:off x="1366694" y="2221567"/>
                <a:ext cx="129886" cy="1969434"/>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5" name="Oval 27"/>
              <p:cNvSpPr>
                <a:spLocks noChangeArrowheads="1"/>
              </p:cNvSpPr>
              <p:nvPr/>
            </p:nvSpPr>
            <p:spPr bwMode="auto">
              <a:xfrm>
                <a:off x="841376" y="2349034"/>
                <a:ext cx="1244023" cy="190500"/>
              </a:xfrm>
              <a:prstGeom prst="ellipse">
                <a:avLst/>
              </a:prstGeom>
              <a:noFill/>
              <a:ln w="6350">
                <a:solidFill>
                  <a:schemeClr val="bg2"/>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6" name="Line 28"/>
              <p:cNvSpPr>
                <a:spLocks noChangeShapeType="1"/>
              </p:cNvSpPr>
              <p:nvPr/>
            </p:nvSpPr>
            <p:spPr bwMode="auto">
              <a:xfrm flipH="1">
                <a:off x="1496580" y="2477901"/>
                <a:ext cx="588818" cy="1714500"/>
              </a:xfrm>
              <a:prstGeom prst="line">
                <a:avLst/>
              </a:prstGeom>
              <a:noFill/>
              <a:ln w="3175">
                <a:solidFill>
                  <a:schemeClr val="bg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7" name="Line 29"/>
              <p:cNvSpPr>
                <a:spLocks noChangeShapeType="1"/>
              </p:cNvSpPr>
              <p:nvPr/>
            </p:nvSpPr>
            <p:spPr bwMode="auto">
              <a:xfrm>
                <a:off x="841376" y="2476500"/>
                <a:ext cx="655205" cy="1715901"/>
              </a:xfrm>
              <a:prstGeom prst="line">
                <a:avLst/>
              </a:prstGeom>
              <a:noFill/>
              <a:ln w="31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8" name="Oval 30"/>
              <p:cNvSpPr>
                <a:spLocks noChangeArrowheads="1"/>
              </p:cNvSpPr>
              <p:nvPr/>
            </p:nvSpPr>
            <p:spPr bwMode="auto">
              <a:xfrm>
                <a:off x="841376" y="2350434"/>
                <a:ext cx="1244023" cy="190500"/>
              </a:xfrm>
              <a:prstGeom prst="ellipse">
                <a:avLst/>
              </a:prstGeom>
              <a:noFill/>
              <a:ln w="6350">
                <a:solidFill>
                  <a:srgbClr val="FF0000"/>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9" name="Line 31"/>
              <p:cNvSpPr>
                <a:spLocks noChangeShapeType="1"/>
              </p:cNvSpPr>
              <p:nvPr/>
            </p:nvSpPr>
            <p:spPr bwMode="auto">
              <a:xfrm flipH="1">
                <a:off x="1496580" y="2479301"/>
                <a:ext cx="588818" cy="1714500"/>
              </a:xfrm>
              <a:prstGeom prst="line">
                <a:avLst/>
              </a:prstGeom>
              <a:noFill/>
              <a:ln w="31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grpSp>
      </p:grpSp>
      <p:sp>
        <p:nvSpPr>
          <p:cNvPr id="50" name="Right Arrow 49"/>
          <p:cNvSpPr/>
          <p:nvPr/>
        </p:nvSpPr>
        <p:spPr>
          <a:xfrm rot="2804178">
            <a:off x="510082" y="3273938"/>
            <a:ext cx="370347" cy="175852"/>
          </a:xfrm>
          <a:prstGeom prst="rightArrow">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rot="3111487">
            <a:off x="867690" y="3502523"/>
            <a:ext cx="364202" cy="400110"/>
          </a:xfrm>
          <a:prstGeom prst="rect">
            <a:avLst/>
          </a:prstGeom>
          <a:noFill/>
        </p:spPr>
        <p:txBody>
          <a:bodyPr wrap="none" rtlCol="0">
            <a:spAutoFit/>
          </a:bodyPr>
          <a:lstStyle/>
          <a:p>
            <a:r>
              <a:rPr lang="en-US" sz="2000" dirty="0" smtClean="0">
                <a:latin typeface="Times New Roman"/>
                <a:cs typeface="Times New Roman"/>
              </a:rPr>
              <a:t>R</a:t>
            </a:r>
          </a:p>
        </p:txBody>
      </p:sp>
      <p:sp>
        <p:nvSpPr>
          <p:cNvPr id="3" name="TextBox 2"/>
          <p:cNvSpPr txBox="1"/>
          <p:nvPr/>
        </p:nvSpPr>
        <p:spPr>
          <a:xfrm>
            <a:off x="3425243" y="1062650"/>
            <a:ext cx="5493275" cy="1323439"/>
          </a:xfrm>
          <a:prstGeom prst="rect">
            <a:avLst/>
          </a:prstGeom>
          <a:noFill/>
        </p:spPr>
        <p:txBody>
          <a:bodyPr wrap="square" rtlCol="0">
            <a:spAutoFit/>
          </a:bodyPr>
          <a:lstStyle/>
          <a:p>
            <a:r>
              <a:rPr lang="en-US" sz="2000" dirty="0" smtClean="0">
                <a:latin typeface="Times New Roman"/>
                <a:cs typeface="Times New Roman"/>
              </a:rPr>
              <a:t>Measurements of full recoil jet spectra:</a:t>
            </a:r>
          </a:p>
          <a:p>
            <a:pPr marL="342900" indent="-342900">
              <a:buFont typeface="Arial"/>
              <a:buChar char="•"/>
            </a:pPr>
            <a:r>
              <a:rPr lang="en-US" sz="2000" dirty="0">
                <a:latin typeface="Times New Roman"/>
                <a:cs typeface="Times New Roman"/>
              </a:rPr>
              <a:t>a</a:t>
            </a:r>
            <a:r>
              <a:rPr lang="en-US" sz="2000" dirty="0" smtClean="0">
                <a:latin typeface="Times New Roman"/>
                <a:cs typeface="Times New Roman"/>
              </a:rPr>
              <a:t>ll centralities, </a:t>
            </a:r>
            <a:r>
              <a:rPr lang="en-US" sz="2000" dirty="0" err="1" smtClean="0">
                <a:latin typeface="Times New Roman"/>
                <a:cs typeface="Times New Roman"/>
              </a:rPr>
              <a:t>p</a:t>
            </a:r>
            <a:r>
              <a:rPr lang="en-US" sz="2000" baseline="-25000" dirty="0" err="1" smtClean="0">
                <a:latin typeface="Times New Roman"/>
                <a:cs typeface="Times New Roman"/>
              </a:rPr>
              <a:t>T</a:t>
            </a:r>
            <a:r>
              <a:rPr lang="en-US" sz="2000" dirty="0" smtClean="0">
                <a:latin typeface="Times New Roman"/>
                <a:cs typeface="Times New Roman"/>
              </a:rPr>
              <a:t>, R</a:t>
            </a:r>
          </a:p>
          <a:p>
            <a:pPr marL="342900" indent="-342900">
              <a:buFont typeface="Arial"/>
              <a:buChar char="•"/>
            </a:pPr>
            <a:r>
              <a:rPr lang="en-US" sz="2000" dirty="0" smtClean="0">
                <a:latin typeface="Times New Roman"/>
                <a:cs typeface="Times New Roman"/>
              </a:rPr>
              <a:t>No bias imposed by </a:t>
            </a:r>
            <a:r>
              <a:rPr lang="en-US" sz="2000" dirty="0" err="1" smtClean="0">
                <a:latin typeface="Times New Roman"/>
                <a:cs typeface="Times New Roman"/>
              </a:rPr>
              <a:t>bkdg</a:t>
            </a:r>
            <a:r>
              <a:rPr lang="en-US" sz="2000" dirty="0" smtClean="0">
                <a:latin typeface="Times New Roman"/>
                <a:cs typeface="Times New Roman"/>
              </a:rPr>
              <a:t> suppression</a:t>
            </a:r>
          </a:p>
          <a:p>
            <a:pPr marL="342900" indent="-342900">
              <a:buFont typeface="Arial"/>
              <a:buChar char="•"/>
            </a:pPr>
            <a:r>
              <a:rPr lang="en-US" sz="2000" dirty="0">
                <a:latin typeface="Times New Roman"/>
                <a:cs typeface="Times New Roman"/>
              </a:rPr>
              <a:t>I</a:t>
            </a:r>
            <a:r>
              <a:rPr lang="en-US" sz="2000" dirty="0" smtClean="0">
                <a:latin typeface="Times New Roman"/>
                <a:cs typeface="Times New Roman"/>
              </a:rPr>
              <a:t>mprovable systematic uncertainties</a:t>
            </a:r>
          </a:p>
        </p:txBody>
      </p:sp>
      <p:grpSp>
        <p:nvGrpSpPr>
          <p:cNvPr id="10" name="Group 9"/>
          <p:cNvGrpSpPr/>
          <p:nvPr/>
        </p:nvGrpSpPr>
        <p:grpSpPr>
          <a:xfrm>
            <a:off x="5349406" y="3302521"/>
            <a:ext cx="3193001" cy="3340500"/>
            <a:chOff x="5349406" y="3302521"/>
            <a:chExt cx="3193001" cy="3340500"/>
          </a:xfrm>
        </p:grpSpPr>
        <p:pic>
          <p:nvPicPr>
            <p:cNvPr id="54" name="Picture 53"/>
            <p:cNvPicPr>
              <a:picLocks noChangeAspect="1"/>
            </p:cNvPicPr>
            <p:nvPr/>
          </p:nvPicPr>
          <p:blipFill rotWithShape="1">
            <a:blip r:embed="rId5">
              <a:extLst>
                <a:ext uri="{28A0092B-C50C-407E-A947-70E740481C1C}">
                  <a14:useLocalDpi xmlns:a14="http://schemas.microsoft.com/office/drawing/2010/main" val="0"/>
                </a:ext>
              </a:extLst>
            </a:blip>
            <a:srcRect l="3557" b="8579"/>
            <a:stretch/>
          </p:blipFill>
          <p:spPr>
            <a:xfrm>
              <a:off x="5349406" y="3302521"/>
              <a:ext cx="3193001" cy="3340500"/>
            </a:xfrm>
            <a:prstGeom prst="rect">
              <a:avLst/>
            </a:prstGeom>
          </p:spPr>
        </p:pic>
        <p:pic>
          <p:nvPicPr>
            <p:cNvPr id="55" name="Star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742" y="5057838"/>
              <a:ext cx="310293" cy="240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grpSp>
      <p:sp>
        <p:nvSpPr>
          <p:cNvPr id="4" name="TextBox 3"/>
          <p:cNvSpPr txBox="1"/>
          <p:nvPr/>
        </p:nvSpPr>
        <p:spPr>
          <a:xfrm>
            <a:off x="1746807" y="6061977"/>
            <a:ext cx="6596871" cy="400110"/>
          </a:xfrm>
          <a:prstGeom prst="rect">
            <a:avLst/>
          </a:prstGeom>
          <a:solidFill>
            <a:srgbClr val="FFFF00"/>
          </a:solidFill>
          <a:ln>
            <a:solidFill>
              <a:schemeClr val="tx1"/>
            </a:solidFill>
          </a:ln>
        </p:spPr>
        <p:txBody>
          <a:bodyPr wrap="none" rtlCol="0">
            <a:spAutoFit/>
          </a:bodyPr>
          <a:lstStyle/>
          <a:p>
            <a:r>
              <a:rPr lang="en-US" sz="2000" dirty="0" smtClean="0">
                <a:latin typeface="Times New Roman"/>
                <a:cs typeface="Times New Roman"/>
              </a:rPr>
              <a:t>Effectively: IRC-safe jet measurements in heavy ion collisions</a:t>
            </a:r>
          </a:p>
        </p:txBody>
      </p:sp>
    </p:spTree>
    <p:extLst>
      <p:ext uri="{BB962C8B-B14F-4D97-AF65-F5344CB8AC3E}">
        <p14:creationId xmlns:p14="http://schemas.microsoft.com/office/powerpoint/2010/main" val="145767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532647" y="808660"/>
            <a:ext cx="3193001" cy="3340500"/>
            <a:chOff x="5349406" y="3302521"/>
            <a:chExt cx="3193001" cy="3340500"/>
          </a:xfrm>
        </p:grpSpPr>
        <p:pic>
          <p:nvPicPr>
            <p:cNvPr id="28" name="Picture 27"/>
            <p:cNvPicPr>
              <a:picLocks noChangeAspect="1"/>
            </p:cNvPicPr>
            <p:nvPr/>
          </p:nvPicPr>
          <p:blipFill rotWithShape="1">
            <a:blip r:embed="rId2">
              <a:extLst>
                <a:ext uri="{28A0092B-C50C-407E-A947-70E740481C1C}">
                  <a14:useLocalDpi xmlns:a14="http://schemas.microsoft.com/office/drawing/2010/main" val="0"/>
                </a:ext>
              </a:extLst>
            </a:blip>
            <a:srcRect l="3557" b="8579"/>
            <a:stretch/>
          </p:blipFill>
          <p:spPr>
            <a:xfrm>
              <a:off x="5349406" y="3302521"/>
              <a:ext cx="3193001" cy="3340500"/>
            </a:xfrm>
            <a:prstGeom prst="rect">
              <a:avLst/>
            </a:prstGeom>
          </p:spPr>
        </p:pic>
        <p:pic>
          <p:nvPicPr>
            <p:cNvPr id="29" name="Star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742" y="5057838"/>
              <a:ext cx="310293" cy="240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grpSp>
      <p:grpSp>
        <p:nvGrpSpPr>
          <p:cNvPr id="24" name="Group 23"/>
          <p:cNvGrpSpPr/>
          <p:nvPr/>
        </p:nvGrpSpPr>
        <p:grpSpPr>
          <a:xfrm>
            <a:off x="1358079" y="828710"/>
            <a:ext cx="3277716" cy="3438608"/>
            <a:chOff x="1640217" y="3204782"/>
            <a:chExt cx="3100861" cy="3300400"/>
          </a:xfrm>
        </p:grpSpPr>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3492" b="6930"/>
            <a:stretch/>
          </p:blipFill>
          <p:spPr>
            <a:xfrm>
              <a:off x="1640217" y="3204782"/>
              <a:ext cx="3100861" cy="3300400"/>
            </a:xfrm>
            <a:prstGeom prst="rect">
              <a:avLst/>
            </a:prstGeom>
          </p:spPr>
        </p:pic>
        <p:pic>
          <p:nvPicPr>
            <p:cNvPr id="26" name="Star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362" y="4946918"/>
              <a:ext cx="310293" cy="315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grpSp>
      <p:sp>
        <p:nvSpPr>
          <p:cNvPr id="2" name="Title 1"/>
          <p:cNvSpPr>
            <a:spLocks noGrp="1"/>
          </p:cNvSpPr>
          <p:nvPr>
            <p:ph type="title"/>
          </p:nvPr>
        </p:nvSpPr>
        <p:spPr>
          <a:xfrm>
            <a:off x="1262057" y="0"/>
            <a:ext cx="7424743" cy="441751"/>
          </a:xfrm>
        </p:spPr>
        <p:txBody>
          <a:bodyPr>
            <a:normAutofit fontScale="90000"/>
          </a:bodyPr>
          <a:lstStyle/>
          <a:p>
            <a:r>
              <a:rPr lang="en-US" dirty="0" smtClean="0"/>
              <a:t>Recoil jet yield suppression</a:t>
            </a:r>
            <a:endParaRPr lang="en-US" baseline="-25000" dirty="0"/>
          </a:p>
        </p:txBody>
      </p:sp>
      <p:sp>
        <p:nvSpPr>
          <p:cNvPr id="8" name="TextBox 7"/>
          <p:cNvSpPr txBox="1"/>
          <p:nvPr/>
        </p:nvSpPr>
        <p:spPr>
          <a:xfrm>
            <a:off x="2348445" y="462769"/>
            <a:ext cx="757351" cy="369332"/>
          </a:xfrm>
          <a:prstGeom prst="rect">
            <a:avLst/>
          </a:prstGeom>
          <a:noFill/>
        </p:spPr>
        <p:txBody>
          <a:bodyPr wrap="none" rtlCol="0">
            <a:spAutoFit/>
          </a:bodyPr>
          <a:lstStyle/>
          <a:p>
            <a:r>
              <a:rPr lang="en-US" dirty="0" smtClean="0">
                <a:latin typeface="Times New Roman"/>
                <a:cs typeface="Times New Roman"/>
              </a:rPr>
              <a:t>R=0.3</a:t>
            </a:r>
          </a:p>
        </p:txBody>
      </p:sp>
      <p:sp>
        <p:nvSpPr>
          <p:cNvPr id="9" name="TextBox 8"/>
          <p:cNvSpPr txBox="1"/>
          <p:nvPr/>
        </p:nvSpPr>
        <p:spPr>
          <a:xfrm>
            <a:off x="6750473" y="476541"/>
            <a:ext cx="757351" cy="369332"/>
          </a:xfrm>
          <a:prstGeom prst="rect">
            <a:avLst/>
          </a:prstGeom>
          <a:noFill/>
        </p:spPr>
        <p:txBody>
          <a:bodyPr wrap="none" rtlCol="0">
            <a:spAutoFit/>
          </a:bodyPr>
          <a:lstStyle/>
          <a:p>
            <a:r>
              <a:rPr lang="en-US" dirty="0" smtClean="0">
                <a:latin typeface="Times New Roman"/>
                <a:cs typeface="Times New Roman"/>
              </a:rPr>
              <a:t>R=0.5</a:t>
            </a:r>
          </a:p>
        </p:txBody>
      </p:sp>
      <p:sp>
        <p:nvSpPr>
          <p:cNvPr id="10" name="TextBox 9"/>
          <p:cNvSpPr txBox="1"/>
          <p:nvPr/>
        </p:nvSpPr>
        <p:spPr>
          <a:xfrm>
            <a:off x="808074" y="4296613"/>
            <a:ext cx="4805916" cy="369332"/>
          </a:xfrm>
          <a:prstGeom prst="rect">
            <a:avLst/>
          </a:prstGeom>
          <a:solidFill>
            <a:schemeClr val="bg1"/>
          </a:solidFill>
        </p:spPr>
        <p:txBody>
          <a:bodyPr wrap="square" rtlCol="0">
            <a:spAutoFit/>
          </a:bodyPr>
          <a:lstStyle/>
          <a:p>
            <a:r>
              <a:rPr lang="en-US" dirty="0">
                <a:solidFill>
                  <a:srgbClr val="FF0000"/>
                </a:solidFill>
                <a:latin typeface="Times New Roman"/>
                <a:cs typeface="Times New Roman"/>
              </a:rPr>
              <a:t>S</a:t>
            </a:r>
            <a:r>
              <a:rPr lang="en-US" dirty="0" smtClean="0">
                <a:solidFill>
                  <a:srgbClr val="FF0000"/>
                </a:solidFill>
                <a:latin typeface="Times New Roman"/>
                <a:cs typeface="Times New Roman"/>
              </a:rPr>
              <a:t>pectrum shift → energy transport out-of-cone</a:t>
            </a:r>
          </a:p>
        </p:txBody>
      </p:sp>
      <p:sp>
        <p:nvSpPr>
          <p:cNvPr id="11" name="Left Arrow 10"/>
          <p:cNvSpPr/>
          <p:nvPr/>
        </p:nvSpPr>
        <p:spPr>
          <a:xfrm>
            <a:off x="2800853" y="1865244"/>
            <a:ext cx="304944" cy="186840"/>
          </a:xfrm>
          <a:prstGeom prst="leftArrow">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7309388" y="1890001"/>
            <a:ext cx="198436" cy="172716"/>
          </a:xfrm>
          <a:prstGeom prst="leftArrow">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124153" y="4607895"/>
            <a:ext cx="2817828" cy="2092881"/>
          </a:xfrm>
          <a:prstGeom prst="rect">
            <a:avLst/>
          </a:prstGeom>
          <a:solidFill>
            <a:schemeClr val="bg1"/>
          </a:solidFill>
        </p:spPr>
        <p:txBody>
          <a:bodyPr wrap="square" rtlCol="0">
            <a:spAutoFit/>
          </a:bodyPr>
          <a:lstStyle/>
          <a:p>
            <a:r>
              <a:rPr lang="en-US" sz="1600" dirty="0" smtClean="0">
                <a:solidFill>
                  <a:srgbClr val="008000"/>
                </a:solidFill>
                <a:latin typeface="Times New Roman"/>
                <a:cs typeface="Times New Roman"/>
                <a:sym typeface="Wingdings"/>
              </a:rPr>
              <a:t>RHIC: no significant dependence of shift on R for R&lt;0.5</a:t>
            </a:r>
          </a:p>
          <a:p>
            <a:endParaRPr lang="en-US" sz="1600" dirty="0">
              <a:solidFill>
                <a:srgbClr val="008000"/>
              </a:solidFill>
              <a:latin typeface="Times New Roman"/>
              <a:cs typeface="Times New Roman"/>
              <a:sym typeface="Wingdings"/>
            </a:endParaRPr>
          </a:p>
          <a:p>
            <a:r>
              <a:rPr lang="en-US" sz="1600" dirty="0" smtClean="0">
                <a:solidFill>
                  <a:srgbClr val="FF0000"/>
                </a:solidFill>
                <a:latin typeface="Times New Roman"/>
                <a:cs typeface="Times New Roman"/>
                <a:sym typeface="Wingdings"/>
              </a:rPr>
              <a:t>R=0.5: smaller shift at RHIC than LHC </a:t>
            </a:r>
            <a:r>
              <a:rPr lang="en-US" sz="1600" dirty="0">
                <a:solidFill>
                  <a:srgbClr val="FF0000"/>
                </a:solidFill>
                <a:latin typeface="Times New Roman"/>
                <a:cs typeface="Times New Roman"/>
              </a:rPr>
              <a:t>→ </a:t>
            </a:r>
            <a:r>
              <a:rPr lang="en-US" sz="1600" dirty="0" smtClean="0">
                <a:solidFill>
                  <a:srgbClr val="FF0000"/>
                </a:solidFill>
                <a:latin typeface="Times New Roman"/>
                <a:cs typeface="Times New Roman"/>
                <a:sym typeface="Wingdings"/>
              </a:rPr>
              <a:t>lower energy loss at RHIC</a:t>
            </a:r>
          </a:p>
          <a:p>
            <a:endParaRPr lang="en-US" sz="1600" dirty="0" smtClean="0">
              <a:solidFill>
                <a:srgbClr val="008000"/>
              </a:solidFill>
              <a:latin typeface="Times New Roman"/>
              <a:cs typeface="Times New Roman"/>
            </a:endParaRPr>
          </a:p>
        </p:txBody>
      </p:sp>
      <p:sp>
        <p:nvSpPr>
          <p:cNvPr id="14" name="Date Placeholder 13"/>
          <p:cNvSpPr>
            <a:spLocks noGrp="1"/>
          </p:cNvSpPr>
          <p:nvPr>
            <p:ph type="dt" sz="half" idx="10"/>
          </p:nvPr>
        </p:nvSpPr>
        <p:spPr/>
        <p:txBody>
          <a:bodyPr/>
          <a:lstStyle/>
          <a:p>
            <a:r>
              <a:rPr lang="en-US" smtClean="0"/>
              <a:t>Santa Fe Workshopn on Jets and HF</a:t>
            </a:r>
            <a:endParaRPr lang="en-US"/>
          </a:p>
        </p:txBody>
      </p:sp>
      <p:sp>
        <p:nvSpPr>
          <p:cNvPr id="22" name="Footer Placeholder 21"/>
          <p:cNvSpPr>
            <a:spLocks noGrp="1"/>
          </p:cNvSpPr>
          <p:nvPr>
            <p:ph type="ftr" sz="quarter" idx="11"/>
          </p:nvPr>
        </p:nvSpPr>
        <p:spPr/>
        <p:txBody>
          <a:bodyPr/>
          <a:lstStyle/>
          <a:p>
            <a:r>
              <a:rPr lang="en-US" smtClean="0"/>
              <a:t>Feb 13-15 2017</a:t>
            </a:r>
            <a:endParaRPr lang="en-US"/>
          </a:p>
        </p:txBody>
      </p:sp>
      <p:sp>
        <p:nvSpPr>
          <p:cNvPr id="23" name="Slide Number Placeholder 22"/>
          <p:cNvSpPr>
            <a:spLocks noGrp="1"/>
          </p:cNvSpPr>
          <p:nvPr>
            <p:ph type="sldNum" sz="quarter" idx="12"/>
          </p:nvPr>
        </p:nvSpPr>
        <p:spPr/>
        <p:txBody>
          <a:bodyPr/>
          <a:lstStyle/>
          <a:p>
            <a:fld id="{3D5DE84E-4CEA-AD46-B381-E60788912773}" type="slidenum">
              <a:rPr lang="en-US" smtClean="0"/>
              <a:pPr/>
              <a:t>15</a:t>
            </a:fld>
            <a:endParaRPr lang="en-US"/>
          </a:p>
        </p:txBody>
      </p:sp>
      <p:pic>
        <p:nvPicPr>
          <p:cNvPr id="30" name="Picture 29"/>
          <p:cNvPicPr>
            <a:picLocks noChangeAspect="1"/>
          </p:cNvPicPr>
          <p:nvPr/>
        </p:nvPicPr>
        <p:blipFill>
          <a:blip r:embed="rId5"/>
          <a:stretch>
            <a:fillRect/>
          </a:stretch>
        </p:blipFill>
        <p:spPr>
          <a:xfrm>
            <a:off x="235689" y="4662814"/>
            <a:ext cx="5784111" cy="1910880"/>
          </a:xfrm>
          <a:prstGeom prst="rect">
            <a:avLst/>
          </a:prstGeom>
        </p:spPr>
      </p:pic>
      <p:sp>
        <p:nvSpPr>
          <p:cNvPr id="3" name="Rectangle 2"/>
          <p:cNvSpPr/>
          <p:nvPr/>
        </p:nvSpPr>
        <p:spPr>
          <a:xfrm>
            <a:off x="935665" y="6145619"/>
            <a:ext cx="4293338" cy="20201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31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1"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860570"/>
          </a:xfrm>
        </p:spPr>
        <p:txBody>
          <a:bodyPr>
            <a:normAutofit/>
          </a:bodyPr>
          <a:lstStyle/>
          <a:p>
            <a:r>
              <a:rPr lang="en-US" dirty="0" smtClean="0"/>
              <a:t>Jet quenching: intra-jet broadening</a:t>
            </a:r>
            <a:endParaRPr lang="en-US" dirty="0"/>
          </a:p>
        </p:txBody>
      </p:sp>
      <p:pic>
        <p:nvPicPr>
          <p:cNvPr id="11" name="Picture 10"/>
          <p:cNvPicPr>
            <a:picLocks noChangeAspect="1"/>
          </p:cNvPicPr>
          <p:nvPr/>
        </p:nvPicPr>
        <p:blipFill>
          <a:blip r:embed="rId2"/>
          <a:stretch>
            <a:fillRect/>
          </a:stretch>
        </p:blipFill>
        <p:spPr>
          <a:xfrm>
            <a:off x="89819" y="4215606"/>
            <a:ext cx="3348566" cy="2427568"/>
          </a:xfrm>
          <a:prstGeom prst="rect">
            <a:avLst/>
          </a:prstGeom>
        </p:spPr>
      </p:pic>
      <p:grpSp>
        <p:nvGrpSpPr>
          <p:cNvPr id="3" name="Group 2"/>
          <p:cNvGrpSpPr/>
          <p:nvPr/>
        </p:nvGrpSpPr>
        <p:grpSpPr>
          <a:xfrm>
            <a:off x="112034" y="892341"/>
            <a:ext cx="2842760" cy="2406291"/>
            <a:chOff x="-14965" y="962896"/>
            <a:chExt cx="2842760" cy="2406291"/>
          </a:xfrm>
        </p:grpSpPr>
        <p:pic>
          <p:nvPicPr>
            <p:cNvPr id="35" name="Picture 34"/>
            <p:cNvPicPr>
              <a:picLocks noChangeAspect="1"/>
            </p:cNvPicPr>
            <p:nvPr/>
          </p:nvPicPr>
          <p:blipFill>
            <a:blip r:embed="rId3"/>
            <a:stretch>
              <a:fillRect/>
            </a:stretch>
          </p:blipFill>
          <p:spPr>
            <a:xfrm>
              <a:off x="339497" y="962896"/>
              <a:ext cx="2488298" cy="1853209"/>
            </a:xfrm>
            <a:prstGeom prst="rect">
              <a:avLst/>
            </a:prstGeom>
          </p:spPr>
        </p:pic>
        <p:sp>
          <p:nvSpPr>
            <p:cNvPr id="2" name="Rectangle 1"/>
            <p:cNvSpPr/>
            <p:nvPr/>
          </p:nvSpPr>
          <p:spPr>
            <a:xfrm>
              <a:off x="540201" y="2300110"/>
              <a:ext cx="549775" cy="4877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rot="13272948">
              <a:off x="-14965" y="2206576"/>
              <a:ext cx="1511300" cy="1162611"/>
              <a:chOff x="317500" y="2031067"/>
              <a:chExt cx="2291773" cy="2179544"/>
            </a:xfrm>
          </p:grpSpPr>
          <p:sp>
            <p:nvSpPr>
              <p:cNvPr id="38" name="Line 9"/>
              <p:cNvSpPr>
                <a:spLocks noChangeShapeType="1"/>
              </p:cNvSpPr>
              <p:nvPr/>
            </p:nvSpPr>
            <p:spPr bwMode="auto">
              <a:xfrm flipV="1">
                <a:off x="1495137" y="2031067"/>
                <a:ext cx="66386" cy="215993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9" name="Line 10"/>
              <p:cNvSpPr>
                <a:spLocks noChangeShapeType="1"/>
              </p:cNvSpPr>
              <p:nvPr/>
            </p:nvSpPr>
            <p:spPr bwMode="auto">
              <a:xfrm flipV="1">
                <a:off x="1466273" y="2435880"/>
                <a:ext cx="496455" cy="1755121"/>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0" name="Line 11"/>
              <p:cNvSpPr>
                <a:spLocks noChangeShapeType="1"/>
              </p:cNvSpPr>
              <p:nvPr/>
            </p:nvSpPr>
            <p:spPr bwMode="auto">
              <a:xfrm flipH="1" flipV="1">
                <a:off x="972705" y="2412066"/>
                <a:ext cx="502227" cy="1755122"/>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1" name="Line 12"/>
              <p:cNvSpPr>
                <a:spLocks noChangeShapeType="1"/>
              </p:cNvSpPr>
              <p:nvPr/>
            </p:nvSpPr>
            <p:spPr bwMode="auto">
              <a:xfrm flipH="1" flipV="1">
                <a:off x="1102591" y="3874434"/>
                <a:ext cx="363682" cy="29275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2" name="Line 13"/>
              <p:cNvSpPr>
                <a:spLocks noChangeShapeType="1"/>
              </p:cNvSpPr>
              <p:nvPr/>
            </p:nvSpPr>
            <p:spPr bwMode="auto">
              <a:xfrm flipV="1">
                <a:off x="1495137" y="4048125"/>
                <a:ext cx="458932" cy="142875"/>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3" name="Line 14"/>
              <p:cNvSpPr>
                <a:spLocks noChangeShapeType="1"/>
              </p:cNvSpPr>
              <p:nvPr/>
            </p:nvSpPr>
            <p:spPr bwMode="auto">
              <a:xfrm flipV="1">
                <a:off x="1466273" y="2840691"/>
                <a:ext cx="750455" cy="1350309"/>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4" name="Oval 15"/>
              <p:cNvSpPr>
                <a:spLocks noChangeArrowheads="1"/>
              </p:cNvSpPr>
              <p:nvPr/>
            </p:nvSpPr>
            <p:spPr bwMode="auto">
              <a:xfrm>
                <a:off x="841376" y="2347632"/>
                <a:ext cx="1244023" cy="190500"/>
              </a:xfrm>
              <a:prstGeom prst="ellipse">
                <a:avLst/>
              </a:prstGeom>
              <a:noFill/>
              <a:ln w="6350">
                <a:solidFill>
                  <a:schemeClr val="bg2"/>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5" name="Line 16"/>
              <p:cNvSpPr>
                <a:spLocks noChangeShapeType="1"/>
              </p:cNvSpPr>
              <p:nvPr/>
            </p:nvSpPr>
            <p:spPr bwMode="auto">
              <a:xfrm flipV="1">
                <a:off x="1496580" y="3794592"/>
                <a:ext cx="523875" cy="381000"/>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6" name="Oval 17"/>
              <p:cNvSpPr>
                <a:spLocks noChangeArrowheads="1"/>
              </p:cNvSpPr>
              <p:nvPr/>
            </p:nvSpPr>
            <p:spPr bwMode="auto">
              <a:xfrm>
                <a:off x="580159" y="2307012"/>
                <a:ext cx="1766455" cy="271743"/>
              </a:xfrm>
              <a:prstGeom prst="ellipse">
                <a:avLst/>
              </a:prstGeom>
              <a:noFill/>
              <a:ln w="6350">
                <a:solidFill>
                  <a:srgbClr val="00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7" name="Oval 18"/>
              <p:cNvSpPr>
                <a:spLocks noChangeArrowheads="1"/>
              </p:cNvSpPr>
              <p:nvPr/>
            </p:nvSpPr>
            <p:spPr bwMode="auto">
              <a:xfrm>
                <a:off x="317500" y="2286000"/>
                <a:ext cx="2291773" cy="350184"/>
              </a:xfrm>
              <a:prstGeom prst="ellipse">
                <a:avLst/>
              </a:prstGeom>
              <a:noFill/>
              <a:ln w="6350">
                <a:solidFill>
                  <a:srgbClr val="0000FF"/>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lgn="ctr" defTabSz="820583"/>
                <a:endParaRPr lang="zh-TW" altLang="en-US">
                  <a:solidFill>
                    <a:srgbClr val="0000FF"/>
                  </a:solidFill>
                  <a:ea typeface="微軟正黑體" charset="0"/>
                  <a:cs typeface="微軟正黑體" charset="0"/>
                </a:endParaRPr>
              </a:p>
            </p:txBody>
          </p:sp>
          <p:sp>
            <p:nvSpPr>
              <p:cNvPr id="48" name="Line 19"/>
              <p:cNvSpPr>
                <a:spLocks noChangeShapeType="1"/>
              </p:cNvSpPr>
              <p:nvPr/>
            </p:nvSpPr>
            <p:spPr bwMode="auto">
              <a:xfrm flipH="1">
                <a:off x="1496580" y="2476500"/>
                <a:ext cx="588818" cy="17145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49" name="Line 20"/>
              <p:cNvSpPr>
                <a:spLocks noChangeShapeType="1"/>
              </p:cNvSpPr>
              <p:nvPr/>
            </p:nvSpPr>
            <p:spPr bwMode="auto">
              <a:xfrm>
                <a:off x="841376" y="2475100"/>
                <a:ext cx="655205" cy="17159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50" name="Line 21"/>
              <p:cNvSpPr>
                <a:spLocks noChangeShapeType="1"/>
              </p:cNvSpPr>
              <p:nvPr/>
            </p:nvSpPr>
            <p:spPr bwMode="auto">
              <a:xfrm>
                <a:off x="580159" y="2475100"/>
                <a:ext cx="916421" cy="1715900"/>
              </a:xfrm>
              <a:prstGeom prst="line">
                <a:avLst/>
              </a:prstGeom>
              <a:noFill/>
              <a:ln w="31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51" name="Line 22"/>
              <p:cNvSpPr>
                <a:spLocks noChangeShapeType="1"/>
              </p:cNvSpPr>
              <p:nvPr/>
            </p:nvSpPr>
            <p:spPr bwMode="auto">
              <a:xfrm flipH="1">
                <a:off x="1496580" y="2475100"/>
                <a:ext cx="850034" cy="1715900"/>
              </a:xfrm>
              <a:prstGeom prst="line">
                <a:avLst/>
              </a:prstGeom>
              <a:noFill/>
              <a:ln w="31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52" name="Line 23"/>
              <p:cNvSpPr>
                <a:spLocks noChangeShapeType="1"/>
              </p:cNvSpPr>
              <p:nvPr/>
            </p:nvSpPr>
            <p:spPr bwMode="auto">
              <a:xfrm flipH="1">
                <a:off x="1496580" y="2475100"/>
                <a:ext cx="1112693" cy="1715900"/>
              </a:xfrm>
              <a:prstGeom prst="line">
                <a:avLst/>
              </a:prstGeom>
              <a:noFill/>
              <a:ln w="3175">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53" name="Line 24"/>
              <p:cNvSpPr>
                <a:spLocks noChangeShapeType="1"/>
              </p:cNvSpPr>
              <p:nvPr/>
            </p:nvSpPr>
            <p:spPr bwMode="auto">
              <a:xfrm>
                <a:off x="317500" y="2494711"/>
                <a:ext cx="1179080" cy="1715900"/>
              </a:xfrm>
              <a:prstGeom prst="line">
                <a:avLst/>
              </a:prstGeom>
              <a:noFill/>
              <a:ln w="3175">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54" name="Line 26"/>
              <p:cNvSpPr>
                <a:spLocks noChangeShapeType="1"/>
              </p:cNvSpPr>
              <p:nvPr/>
            </p:nvSpPr>
            <p:spPr bwMode="auto">
              <a:xfrm flipH="1" flipV="1">
                <a:off x="1366694" y="2221567"/>
                <a:ext cx="129886" cy="196943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55" name="Oval 27"/>
              <p:cNvSpPr>
                <a:spLocks noChangeArrowheads="1"/>
              </p:cNvSpPr>
              <p:nvPr/>
            </p:nvSpPr>
            <p:spPr bwMode="auto">
              <a:xfrm>
                <a:off x="841376" y="2349034"/>
                <a:ext cx="1244023" cy="190500"/>
              </a:xfrm>
              <a:prstGeom prst="ellipse">
                <a:avLst/>
              </a:prstGeom>
              <a:noFill/>
              <a:ln w="6350">
                <a:solidFill>
                  <a:schemeClr val="bg2"/>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56" name="Line 28"/>
              <p:cNvSpPr>
                <a:spLocks noChangeShapeType="1"/>
              </p:cNvSpPr>
              <p:nvPr/>
            </p:nvSpPr>
            <p:spPr bwMode="auto">
              <a:xfrm flipH="1">
                <a:off x="1496580" y="2477901"/>
                <a:ext cx="588818" cy="17145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57" name="Line 29"/>
              <p:cNvSpPr>
                <a:spLocks noChangeShapeType="1"/>
              </p:cNvSpPr>
              <p:nvPr/>
            </p:nvSpPr>
            <p:spPr bwMode="auto">
              <a:xfrm>
                <a:off x="841376" y="2476500"/>
                <a:ext cx="655205" cy="1715901"/>
              </a:xfrm>
              <a:prstGeom prst="line">
                <a:avLst/>
              </a:prstGeom>
              <a:noFill/>
              <a:ln w="3175">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58" name="Oval 30"/>
              <p:cNvSpPr>
                <a:spLocks noChangeArrowheads="1"/>
              </p:cNvSpPr>
              <p:nvPr/>
            </p:nvSpPr>
            <p:spPr bwMode="auto">
              <a:xfrm>
                <a:off x="841376" y="2350434"/>
                <a:ext cx="1244023" cy="190500"/>
              </a:xfrm>
              <a:prstGeom prst="ellipse">
                <a:avLst/>
              </a:prstGeom>
              <a:noFill/>
              <a:ln w="6350">
                <a:solidFill>
                  <a:srgbClr val="FF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59" name="Line 31"/>
              <p:cNvSpPr>
                <a:spLocks noChangeShapeType="1"/>
              </p:cNvSpPr>
              <p:nvPr/>
            </p:nvSpPr>
            <p:spPr bwMode="auto">
              <a:xfrm flipH="1">
                <a:off x="1496580" y="2479301"/>
                <a:ext cx="588818" cy="1714500"/>
              </a:xfrm>
              <a:prstGeom prst="line">
                <a:avLst/>
              </a:prstGeom>
              <a:noFill/>
              <a:ln w="3175">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grpSp>
      </p:grpSp>
      <p:sp>
        <p:nvSpPr>
          <p:cNvPr id="60" name="TextBox 59"/>
          <p:cNvSpPr txBox="1"/>
          <p:nvPr/>
        </p:nvSpPr>
        <p:spPr>
          <a:xfrm>
            <a:off x="3514055" y="860570"/>
            <a:ext cx="1970971" cy="369332"/>
          </a:xfrm>
          <a:prstGeom prst="rect">
            <a:avLst/>
          </a:prstGeom>
          <a:noFill/>
        </p:spPr>
        <p:txBody>
          <a:bodyPr wrap="none" rtlCol="0">
            <a:spAutoFit/>
          </a:bodyPr>
          <a:lstStyle/>
          <a:p>
            <a:r>
              <a:rPr lang="en-US" i="1" dirty="0" err="1" smtClean="0">
                <a:latin typeface="Times New Roman"/>
                <a:cs typeface="Times New Roman"/>
              </a:rPr>
              <a:t>Au+Au</a:t>
            </a:r>
            <a:r>
              <a:rPr lang="en-US" i="1" dirty="0" smtClean="0">
                <a:latin typeface="Times New Roman"/>
                <a:cs typeface="Times New Roman"/>
              </a:rPr>
              <a:t> peripheral</a:t>
            </a:r>
          </a:p>
        </p:txBody>
      </p:sp>
      <p:sp>
        <p:nvSpPr>
          <p:cNvPr id="61" name="TextBox 60"/>
          <p:cNvSpPr txBox="1"/>
          <p:nvPr/>
        </p:nvSpPr>
        <p:spPr>
          <a:xfrm>
            <a:off x="6555665" y="875907"/>
            <a:ext cx="1650307" cy="369332"/>
          </a:xfrm>
          <a:prstGeom prst="rect">
            <a:avLst/>
          </a:prstGeom>
          <a:noFill/>
        </p:spPr>
        <p:txBody>
          <a:bodyPr wrap="none" rtlCol="0">
            <a:spAutoFit/>
          </a:bodyPr>
          <a:lstStyle/>
          <a:p>
            <a:r>
              <a:rPr lang="en-US" i="1" dirty="0" err="1" smtClean="0">
                <a:latin typeface="Times New Roman"/>
                <a:cs typeface="Times New Roman"/>
              </a:rPr>
              <a:t>Au+Au</a:t>
            </a:r>
            <a:r>
              <a:rPr lang="en-US" i="1" dirty="0" smtClean="0">
                <a:latin typeface="Times New Roman"/>
                <a:cs typeface="Times New Roman"/>
              </a:rPr>
              <a:t> central</a:t>
            </a:r>
          </a:p>
        </p:txBody>
      </p:sp>
      <p:sp>
        <p:nvSpPr>
          <p:cNvPr id="72" name="TextBox 71"/>
          <p:cNvSpPr txBox="1"/>
          <p:nvPr/>
        </p:nvSpPr>
        <p:spPr>
          <a:xfrm>
            <a:off x="3221880" y="4784433"/>
            <a:ext cx="5832834" cy="1323439"/>
          </a:xfrm>
          <a:prstGeom prst="rect">
            <a:avLst/>
          </a:prstGeom>
          <a:noFill/>
        </p:spPr>
        <p:txBody>
          <a:bodyPr wrap="square" rtlCol="0">
            <a:spAutoFit/>
          </a:bodyPr>
          <a:lstStyle/>
          <a:p>
            <a:r>
              <a:rPr lang="en-US" sz="2000" dirty="0" smtClean="0">
                <a:solidFill>
                  <a:srgbClr val="FF0000"/>
                </a:solidFill>
                <a:latin typeface="Times New Roman"/>
                <a:cs typeface="Times New Roman"/>
              </a:rPr>
              <a:t>Ratio 0.2/0.5 for </a:t>
            </a:r>
            <a:r>
              <a:rPr lang="en-US" sz="2000" dirty="0">
                <a:solidFill>
                  <a:srgbClr val="FF0000"/>
                </a:solidFill>
                <a:latin typeface="Times New Roman"/>
                <a:cs typeface="Times New Roman"/>
              </a:rPr>
              <a:t>peripheral and central consistent within uncertainties </a:t>
            </a:r>
            <a:endParaRPr lang="en-US" sz="2000" dirty="0" smtClean="0">
              <a:solidFill>
                <a:srgbClr val="FF0000"/>
              </a:solidFill>
              <a:latin typeface="Times New Roman"/>
              <a:cs typeface="Times New Roman"/>
            </a:endParaRPr>
          </a:p>
          <a:p>
            <a:pPr marL="342900" indent="-342900">
              <a:buFont typeface="Arial"/>
              <a:buChar char="•"/>
            </a:pPr>
            <a:r>
              <a:rPr lang="en-US" sz="2000" dirty="0">
                <a:solidFill>
                  <a:srgbClr val="FF0000"/>
                </a:solidFill>
                <a:latin typeface="Times New Roman"/>
                <a:cs typeface="Times New Roman"/>
              </a:rPr>
              <a:t>c</a:t>
            </a:r>
            <a:r>
              <a:rPr lang="en-US" sz="2000" dirty="0" smtClean="0">
                <a:solidFill>
                  <a:srgbClr val="FF0000"/>
                </a:solidFill>
                <a:latin typeface="Times New Roman"/>
                <a:cs typeface="Times New Roman"/>
              </a:rPr>
              <a:t>ompatible with some broadening within R&lt;0.5</a:t>
            </a:r>
          </a:p>
          <a:p>
            <a:pPr marL="342900" indent="-342900">
              <a:buFont typeface="Arial"/>
              <a:buChar char="•"/>
            </a:pPr>
            <a:r>
              <a:rPr lang="en-US" sz="2000" dirty="0" smtClean="0">
                <a:solidFill>
                  <a:srgbClr val="FF0000"/>
                </a:solidFill>
                <a:latin typeface="Times New Roman"/>
                <a:cs typeface="Times New Roman"/>
              </a:rPr>
              <a:t>future measurements will reduce </a:t>
            </a:r>
            <a:r>
              <a:rPr lang="en-US" sz="2000" dirty="0" err="1" smtClean="0">
                <a:solidFill>
                  <a:srgbClr val="FF0000"/>
                </a:solidFill>
                <a:latin typeface="Times New Roman"/>
                <a:cs typeface="Times New Roman"/>
              </a:rPr>
              <a:t>uncert</a:t>
            </a:r>
            <a:r>
              <a:rPr lang="en-US" sz="2000" dirty="0" smtClean="0">
                <a:solidFill>
                  <a:srgbClr val="FF0000"/>
                </a:solidFill>
                <a:latin typeface="Times New Roman"/>
                <a:cs typeface="Times New Roman"/>
              </a:rPr>
              <a:t>.</a:t>
            </a:r>
          </a:p>
        </p:txBody>
      </p:sp>
      <p:sp>
        <p:nvSpPr>
          <p:cNvPr id="74" name="TextBox 73"/>
          <p:cNvSpPr txBox="1"/>
          <p:nvPr/>
        </p:nvSpPr>
        <p:spPr>
          <a:xfrm>
            <a:off x="3323967" y="6206077"/>
            <a:ext cx="5115406" cy="400110"/>
          </a:xfrm>
          <a:prstGeom prst="rect">
            <a:avLst/>
          </a:prstGeom>
          <a:solidFill>
            <a:schemeClr val="bg1"/>
          </a:solidFill>
        </p:spPr>
        <p:txBody>
          <a:bodyPr wrap="square" rtlCol="0">
            <a:spAutoFit/>
          </a:bodyPr>
          <a:lstStyle/>
          <a:p>
            <a:r>
              <a:rPr lang="en-US" sz="2000" dirty="0" smtClean="0">
                <a:solidFill>
                  <a:srgbClr val="008000"/>
                </a:solidFill>
                <a:latin typeface="Times New Roman"/>
                <a:cs typeface="Times New Roman"/>
              </a:rPr>
              <a:t>ALICE: similar picture in overlapping </a:t>
            </a:r>
            <a:r>
              <a:rPr lang="en-US" sz="2000" dirty="0" err="1" smtClean="0">
                <a:solidFill>
                  <a:srgbClr val="008000"/>
                </a:solidFill>
                <a:latin typeface="Times New Roman"/>
                <a:cs typeface="Times New Roman"/>
              </a:rPr>
              <a:t>p</a:t>
            </a:r>
            <a:r>
              <a:rPr lang="en-US" sz="2000" baseline="-25000" dirty="0" err="1" smtClean="0">
                <a:solidFill>
                  <a:srgbClr val="008000"/>
                </a:solidFill>
                <a:latin typeface="Times New Roman"/>
                <a:cs typeface="Times New Roman"/>
              </a:rPr>
              <a:t>T</a:t>
            </a:r>
            <a:r>
              <a:rPr lang="en-US" sz="2000" dirty="0" smtClean="0">
                <a:solidFill>
                  <a:srgbClr val="008000"/>
                </a:solidFill>
                <a:latin typeface="Times New Roman"/>
                <a:cs typeface="Times New Roman"/>
              </a:rPr>
              <a:t> range</a:t>
            </a:r>
          </a:p>
        </p:txBody>
      </p:sp>
      <p:sp>
        <p:nvSpPr>
          <p:cNvPr id="14" name="Date Placeholder 13"/>
          <p:cNvSpPr>
            <a:spLocks noGrp="1"/>
          </p:cNvSpPr>
          <p:nvPr>
            <p:ph type="dt" sz="half" idx="10"/>
          </p:nvPr>
        </p:nvSpPr>
        <p:spPr/>
        <p:txBody>
          <a:bodyPr/>
          <a:lstStyle/>
          <a:p>
            <a:r>
              <a:rPr lang="en-US" smtClean="0"/>
              <a:t>Santa Fe Workshopn on Jets and HF</a:t>
            </a:r>
            <a:endParaRPr lang="en-US"/>
          </a:p>
        </p:txBody>
      </p:sp>
      <p:sp>
        <p:nvSpPr>
          <p:cNvPr id="15" name="Footer Placeholder 14"/>
          <p:cNvSpPr>
            <a:spLocks noGrp="1"/>
          </p:cNvSpPr>
          <p:nvPr>
            <p:ph type="ftr" sz="quarter" idx="11"/>
          </p:nvPr>
        </p:nvSpPr>
        <p:spPr/>
        <p:txBody>
          <a:bodyPr/>
          <a:lstStyle/>
          <a:p>
            <a:r>
              <a:rPr lang="en-US" smtClean="0"/>
              <a:t>Feb 13-15 2017</a:t>
            </a:r>
            <a:endParaRPr lang="en-US"/>
          </a:p>
        </p:txBody>
      </p:sp>
      <p:sp>
        <p:nvSpPr>
          <p:cNvPr id="16" name="Slide Number Placeholder 15"/>
          <p:cNvSpPr>
            <a:spLocks noGrp="1"/>
          </p:cNvSpPr>
          <p:nvPr>
            <p:ph type="sldNum" sz="quarter" idx="12"/>
          </p:nvPr>
        </p:nvSpPr>
        <p:spPr/>
        <p:txBody>
          <a:bodyPr/>
          <a:lstStyle/>
          <a:p>
            <a:fld id="{3D5DE84E-4CEA-AD46-B381-E60788912773}" type="slidenum">
              <a:rPr lang="en-US" smtClean="0"/>
              <a:pPr/>
              <a:t>16</a:t>
            </a:fld>
            <a:endParaRPr lang="en-US"/>
          </a:p>
        </p:txBody>
      </p:sp>
      <p:sp>
        <p:nvSpPr>
          <p:cNvPr id="79" name="TextBox 78"/>
          <p:cNvSpPr txBox="1"/>
          <p:nvPr/>
        </p:nvSpPr>
        <p:spPr>
          <a:xfrm>
            <a:off x="457200" y="4061717"/>
            <a:ext cx="2454250" cy="307777"/>
          </a:xfrm>
          <a:prstGeom prst="rect">
            <a:avLst/>
          </a:prstGeom>
          <a:solidFill>
            <a:srgbClr val="FFFFFF"/>
          </a:solidFill>
          <a:ln>
            <a:solidFill>
              <a:schemeClr val="tx1"/>
            </a:solidFill>
          </a:ln>
        </p:spPr>
        <p:txBody>
          <a:bodyPr wrap="square" rtlCol="0">
            <a:spAutoFit/>
          </a:bodyPr>
          <a:lstStyle/>
          <a:p>
            <a:r>
              <a:rPr lang="en-US" sz="1400" i="1" dirty="0" smtClean="0">
                <a:latin typeface="Times New Roman"/>
                <a:cs typeface="Times New Roman"/>
              </a:rPr>
              <a:t>ALICE: JHEP 09 (2015) 170</a:t>
            </a:r>
          </a:p>
        </p:txBody>
      </p:sp>
      <p:sp>
        <p:nvSpPr>
          <p:cNvPr id="80" name="Right Arrow 79"/>
          <p:cNvSpPr/>
          <p:nvPr/>
        </p:nvSpPr>
        <p:spPr>
          <a:xfrm rot="2804178">
            <a:off x="401285" y="3320406"/>
            <a:ext cx="370347" cy="175852"/>
          </a:xfrm>
          <a:prstGeom prst="rightArrow">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rot="3111487">
            <a:off x="758893" y="3548991"/>
            <a:ext cx="364202" cy="400110"/>
          </a:xfrm>
          <a:prstGeom prst="rect">
            <a:avLst/>
          </a:prstGeom>
          <a:noFill/>
        </p:spPr>
        <p:txBody>
          <a:bodyPr wrap="none" rtlCol="0">
            <a:spAutoFit/>
          </a:bodyPr>
          <a:lstStyle/>
          <a:p>
            <a:r>
              <a:rPr lang="en-US" sz="2000" dirty="0" smtClean="0">
                <a:latin typeface="Times New Roman"/>
                <a:cs typeface="Times New Roman"/>
              </a:rPr>
              <a:t>R</a:t>
            </a:r>
          </a:p>
        </p:txBody>
      </p:sp>
      <p:pic>
        <p:nvPicPr>
          <p:cNvPr id="73" name="Picture 72"/>
          <p:cNvPicPr>
            <a:picLocks noChangeAspect="1"/>
          </p:cNvPicPr>
          <p:nvPr/>
        </p:nvPicPr>
        <p:blipFill rotWithShape="1">
          <a:blip r:embed="rId4">
            <a:extLst>
              <a:ext uri="{28A0092B-C50C-407E-A947-70E740481C1C}">
                <a14:useLocalDpi xmlns:a14="http://schemas.microsoft.com/office/drawing/2010/main" val="0"/>
              </a:ext>
            </a:extLst>
          </a:blip>
          <a:srcRect l="5210" b="9198"/>
          <a:stretch/>
        </p:blipFill>
        <p:spPr>
          <a:xfrm>
            <a:off x="3221225" y="1266718"/>
            <a:ext cx="2757499" cy="2915339"/>
          </a:xfrm>
          <a:prstGeom prst="rect">
            <a:avLst/>
          </a:prstGeom>
        </p:spPr>
      </p:pic>
      <p:pic>
        <p:nvPicPr>
          <p:cNvPr id="83" name="Picture 82"/>
          <p:cNvPicPr>
            <a:picLocks noChangeAspect="1"/>
          </p:cNvPicPr>
          <p:nvPr/>
        </p:nvPicPr>
        <p:blipFill rotWithShape="1">
          <a:blip r:embed="rId5">
            <a:extLst>
              <a:ext uri="{28A0092B-C50C-407E-A947-70E740481C1C}">
                <a14:useLocalDpi xmlns:a14="http://schemas.microsoft.com/office/drawing/2010/main" val="0"/>
              </a:ext>
            </a:extLst>
          </a:blip>
          <a:srcRect l="4728" r="3518" b="8136"/>
          <a:stretch/>
        </p:blipFill>
        <p:spPr>
          <a:xfrm>
            <a:off x="6019800" y="1229902"/>
            <a:ext cx="2817475" cy="3113309"/>
          </a:xfrm>
          <a:prstGeom prst="rect">
            <a:avLst/>
          </a:prstGeom>
        </p:spPr>
      </p:pic>
      <p:grpSp>
        <p:nvGrpSpPr>
          <p:cNvPr id="84" name="Group 83"/>
          <p:cNvGrpSpPr/>
          <p:nvPr/>
        </p:nvGrpSpPr>
        <p:grpSpPr>
          <a:xfrm>
            <a:off x="3113050" y="1521121"/>
            <a:ext cx="3223413" cy="1307361"/>
            <a:chOff x="457199" y="2591360"/>
            <a:chExt cx="4289793" cy="1746723"/>
          </a:xfrm>
        </p:grpSpPr>
        <p:pic>
          <p:nvPicPr>
            <p:cNvPr id="85" name="Picture 84"/>
            <p:cNvPicPr>
              <a:picLocks noChangeAspect="1"/>
            </p:cNvPicPr>
            <p:nvPr/>
          </p:nvPicPr>
          <p:blipFill rotWithShape="1">
            <a:blip r:embed="rId4">
              <a:extLst>
                <a:ext uri="{28A0092B-C50C-407E-A947-70E740481C1C}">
                  <a14:useLocalDpi xmlns:a14="http://schemas.microsoft.com/office/drawing/2010/main" val="0"/>
                </a:ext>
              </a:extLst>
            </a:blip>
            <a:srcRect l="5210" t="55831" b="9198"/>
            <a:stretch/>
          </p:blipFill>
          <p:spPr>
            <a:xfrm>
              <a:off x="457199" y="2591360"/>
              <a:ext cx="4289793" cy="1746723"/>
            </a:xfrm>
            <a:prstGeom prst="rect">
              <a:avLst/>
            </a:prstGeom>
          </p:spPr>
        </p:pic>
        <p:cxnSp>
          <p:nvCxnSpPr>
            <p:cNvPr id="86" name="Straight Connector 85"/>
            <p:cNvCxnSpPr/>
            <p:nvPr/>
          </p:nvCxnSpPr>
          <p:spPr>
            <a:xfrm>
              <a:off x="1257040" y="3390843"/>
              <a:ext cx="3109576" cy="0"/>
            </a:xfrm>
            <a:prstGeom prst="line">
              <a:avLst/>
            </a:prstGeom>
            <a:ln>
              <a:solidFill>
                <a:srgbClr val="008000"/>
              </a:solidFill>
              <a:prstDash val="dash"/>
            </a:ln>
          </p:spPr>
          <p:style>
            <a:lnRef idx="2">
              <a:schemeClr val="accent1"/>
            </a:lnRef>
            <a:fillRef idx="0">
              <a:schemeClr val="accent1"/>
            </a:fillRef>
            <a:effectRef idx="1">
              <a:schemeClr val="accent1"/>
            </a:effectRef>
            <a:fontRef idx="minor">
              <a:schemeClr val="tx1"/>
            </a:fontRef>
          </p:style>
        </p:cxnSp>
      </p:grpSp>
      <p:grpSp>
        <p:nvGrpSpPr>
          <p:cNvPr id="87" name="Group 86"/>
          <p:cNvGrpSpPr/>
          <p:nvPr/>
        </p:nvGrpSpPr>
        <p:grpSpPr>
          <a:xfrm>
            <a:off x="5712542" y="3156818"/>
            <a:ext cx="3069261" cy="1058787"/>
            <a:chOff x="4848164" y="2591360"/>
            <a:chExt cx="4195485" cy="1775193"/>
          </a:xfrm>
        </p:grpSpPr>
        <p:pic>
          <p:nvPicPr>
            <p:cNvPr id="88" name="Picture 87"/>
            <p:cNvPicPr>
              <a:picLocks noChangeAspect="1"/>
            </p:cNvPicPr>
            <p:nvPr/>
          </p:nvPicPr>
          <p:blipFill rotWithShape="1">
            <a:blip r:embed="rId5">
              <a:extLst>
                <a:ext uri="{28A0092B-C50C-407E-A947-70E740481C1C}">
                  <a14:useLocalDpi xmlns:a14="http://schemas.microsoft.com/office/drawing/2010/main" val="0"/>
                </a:ext>
              </a:extLst>
            </a:blip>
            <a:srcRect l="4728" t="56688" r="3518" b="8136"/>
            <a:stretch/>
          </p:blipFill>
          <p:spPr>
            <a:xfrm>
              <a:off x="4848164" y="2591360"/>
              <a:ext cx="4195485" cy="1775193"/>
            </a:xfrm>
            <a:prstGeom prst="rect">
              <a:avLst/>
            </a:prstGeom>
          </p:spPr>
        </p:pic>
        <p:cxnSp>
          <p:nvCxnSpPr>
            <p:cNvPr id="89" name="Straight Connector 88"/>
            <p:cNvCxnSpPr/>
            <p:nvPr/>
          </p:nvCxnSpPr>
          <p:spPr>
            <a:xfrm>
              <a:off x="5673757" y="3426283"/>
              <a:ext cx="3109576" cy="0"/>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688460" y="3320982"/>
              <a:ext cx="3109576" cy="0"/>
            </a:xfrm>
            <a:prstGeom prst="line">
              <a:avLst/>
            </a:prstGeom>
            <a:ln w="19050" cmpd="sng">
              <a:solidFill>
                <a:srgbClr val="008000"/>
              </a:solidFill>
              <a:prstDash val="dash"/>
            </a:ln>
          </p:spPr>
          <p:style>
            <a:lnRef idx="2">
              <a:schemeClr val="accent1"/>
            </a:lnRef>
            <a:fillRef idx="0">
              <a:schemeClr val="accent1"/>
            </a:fillRef>
            <a:effectRef idx="1">
              <a:schemeClr val="accent1"/>
            </a:effectRef>
            <a:fontRef idx="minor">
              <a:schemeClr val="tx1"/>
            </a:fontRef>
          </p:style>
        </p:cxnSp>
      </p:grpSp>
      <p:sp>
        <p:nvSpPr>
          <p:cNvPr id="66" name="TextBox 65"/>
          <p:cNvSpPr txBox="1"/>
          <p:nvPr/>
        </p:nvSpPr>
        <p:spPr>
          <a:xfrm>
            <a:off x="6696579" y="2400449"/>
            <a:ext cx="1650307" cy="369332"/>
          </a:xfrm>
          <a:prstGeom prst="rect">
            <a:avLst/>
          </a:prstGeom>
          <a:noFill/>
        </p:spPr>
        <p:txBody>
          <a:bodyPr wrap="none" rtlCol="0">
            <a:spAutoFit/>
          </a:bodyPr>
          <a:lstStyle/>
          <a:p>
            <a:r>
              <a:rPr lang="en-US" i="1" dirty="0" err="1" smtClean="0">
                <a:latin typeface="Times New Roman"/>
                <a:cs typeface="Times New Roman"/>
              </a:rPr>
              <a:t>Au+Au</a:t>
            </a:r>
            <a:r>
              <a:rPr lang="en-US" i="1" dirty="0" smtClean="0">
                <a:latin typeface="Times New Roman"/>
                <a:cs typeface="Times New Roman"/>
              </a:rPr>
              <a:t> central</a:t>
            </a:r>
          </a:p>
        </p:txBody>
      </p:sp>
      <p:sp>
        <p:nvSpPr>
          <p:cNvPr id="4" name="Oval 3"/>
          <p:cNvSpPr/>
          <p:nvPr/>
        </p:nvSpPr>
        <p:spPr>
          <a:xfrm>
            <a:off x="3221225" y="3120178"/>
            <a:ext cx="367549" cy="81272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91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2" grpId="0"/>
      <p:bldP spid="74" grpId="0" animBg="1"/>
      <p:bldP spid="79" grpId="0" animBg="1"/>
      <p:bldP spid="6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576"/>
            <a:ext cx="9144000" cy="605243"/>
          </a:xfrm>
        </p:spPr>
        <p:txBody>
          <a:bodyPr>
            <a:normAutofit fontScale="90000"/>
          </a:bodyPr>
          <a:lstStyle/>
          <a:p>
            <a:r>
              <a:rPr lang="en-US" dirty="0" smtClean="0"/>
              <a:t>Inter-jet broadening: </a:t>
            </a:r>
            <a:br>
              <a:rPr lang="en-US" dirty="0" smtClean="0"/>
            </a:br>
            <a:r>
              <a:rPr lang="en-US" dirty="0" smtClean="0"/>
              <a:t>secondary scattering off the QGP</a:t>
            </a:r>
            <a:endParaRPr lang="en-US" dirty="0"/>
          </a:p>
        </p:txBody>
      </p:sp>
      <p:sp>
        <p:nvSpPr>
          <p:cNvPr id="10" name="TextBox 9"/>
          <p:cNvSpPr txBox="1"/>
          <p:nvPr/>
        </p:nvSpPr>
        <p:spPr>
          <a:xfrm>
            <a:off x="4939789" y="1212746"/>
            <a:ext cx="2624886" cy="276999"/>
          </a:xfrm>
          <a:prstGeom prst="rect">
            <a:avLst/>
          </a:prstGeom>
          <a:noFill/>
          <a:ln>
            <a:noFill/>
          </a:ln>
        </p:spPr>
        <p:txBody>
          <a:bodyPr wrap="none" rtlCol="0">
            <a:spAutoFit/>
          </a:bodyPr>
          <a:lstStyle/>
          <a:p>
            <a:r>
              <a:rPr lang="en-US" sz="1200" i="1" dirty="0" err="1">
                <a:latin typeface="Times New Roman"/>
                <a:cs typeface="Times New Roman"/>
              </a:rPr>
              <a:t>d</a:t>
            </a:r>
            <a:r>
              <a:rPr lang="en-US" sz="1200" i="1" dirty="0" err="1" smtClean="0">
                <a:latin typeface="Times New Roman"/>
                <a:cs typeface="Times New Roman"/>
              </a:rPr>
              <a:t>’Eramo</a:t>
            </a:r>
            <a:r>
              <a:rPr lang="en-US" sz="1200" i="1" dirty="0" smtClean="0">
                <a:latin typeface="Times New Roman"/>
                <a:cs typeface="Times New Roman"/>
              </a:rPr>
              <a:t> et al., JHEP 1305 (2013) 031 </a:t>
            </a:r>
          </a:p>
        </p:txBody>
      </p:sp>
      <p:sp>
        <p:nvSpPr>
          <p:cNvPr id="40" name="Rectangle 39"/>
          <p:cNvSpPr/>
          <p:nvPr/>
        </p:nvSpPr>
        <p:spPr>
          <a:xfrm>
            <a:off x="228600" y="4309472"/>
            <a:ext cx="609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60951" y="1191057"/>
            <a:ext cx="3276600" cy="646331"/>
          </a:xfrm>
          <a:prstGeom prst="rect">
            <a:avLst/>
          </a:prstGeom>
          <a:noFill/>
        </p:spPr>
        <p:txBody>
          <a:bodyPr wrap="square" rtlCol="0">
            <a:spAutoFit/>
          </a:bodyPr>
          <a:lstStyle/>
          <a:p>
            <a:r>
              <a:rPr lang="en-US" dirty="0" smtClean="0">
                <a:latin typeface="Times New Roman"/>
                <a:cs typeface="Times New Roman"/>
              </a:rPr>
              <a:t>Discrete scattering centers or effectively continuous medium?</a:t>
            </a:r>
          </a:p>
        </p:txBody>
      </p:sp>
      <p:sp>
        <p:nvSpPr>
          <p:cNvPr id="12" name="TextBox 11"/>
          <p:cNvSpPr txBox="1"/>
          <p:nvPr/>
        </p:nvSpPr>
        <p:spPr>
          <a:xfrm>
            <a:off x="4421594" y="1574296"/>
            <a:ext cx="3773891" cy="369332"/>
          </a:xfrm>
          <a:prstGeom prst="rect">
            <a:avLst/>
          </a:prstGeom>
          <a:noFill/>
          <a:ln>
            <a:noFill/>
          </a:ln>
        </p:spPr>
        <p:txBody>
          <a:bodyPr wrap="square" rtlCol="0">
            <a:spAutoFit/>
          </a:bodyPr>
          <a:lstStyle/>
          <a:p>
            <a:r>
              <a:rPr lang="en-US" dirty="0" smtClean="0">
                <a:latin typeface="Times New Roman"/>
                <a:cs typeface="Times New Roman"/>
              </a:rPr>
              <a:t>Distribution of momentum transfer </a:t>
            </a:r>
            <a:r>
              <a:rPr lang="en-US" i="1" dirty="0" err="1" smtClean="0">
                <a:latin typeface="Times New Roman"/>
                <a:cs typeface="Times New Roman"/>
              </a:rPr>
              <a:t>k</a:t>
            </a:r>
            <a:r>
              <a:rPr lang="en-US" i="1" baseline="-25000" dirty="0" err="1" smtClean="0">
                <a:latin typeface="Times New Roman"/>
                <a:cs typeface="Times New Roman"/>
              </a:rPr>
              <a:t>T</a:t>
            </a:r>
            <a:endParaRPr lang="en-US" i="1" baseline="-25000" dirty="0" smtClean="0">
              <a:latin typeface="Times New Roman"/>
              <a:cs typeface="Times New Roman"/>
            </a:endParaRPr>
          </a:p>
        </p:txBody>
      </p:sp>
      <p:grpSp>
        <p:nvGrpSpPr>
          <p:cNvPr id="15" name="Group 14"/>
          <p:cNvGrpSpPr/>
          <p:nvPr/>
        </p:nvGrpSpPr>
        <p:grpSpPr>
          <a:xfrm>
            <a:off x="4634990" y="2084324"/>
            <a:ext cx="3352861" cy="2462207"/>
            <a:chOff x="228600" y="4215829"/>
            <a:chExt cx="3352861" cy="2462207"/>
          </a:xfrm>
        </p:grpSpPr>
        <p:grpSp>
          <p:nvGrpSpPr>
            <p:cNvPr id="14" name="Group 13"/>
            <p:cNvGrpSpPr/>
            <p:nvPr/>
          </p:nvGrpSpPr>
          <p:grpSpPr>
            <a:xfrm>
              <a:off x="228600" y="4215829"/>
              <a:ext cx="3352861" cy="2462207"/>
              <a:chOff x="228600" y="4215829"/>
              <a:chExt cx="3352861" cy="2462207"/>
            </a:xfrm>
          </p:grpSpPr>
          <p:grpSp>
            <p:nvGrpSpPr>
              <p:cNvPr id="11" name="Group 10"/>
              <p:cNvGrpSpPr/>
              <p:nvPr/>
            </p:nvGrpSpPr>
            <p:grpSpPr>
              <a:xfrm>
                <a:off x="228600" y="4215829"/>
                <a:ext cx="3352861" cy="1981200"/>
                <a:chOff x="5410200" y="4572000"/>
                <a:chExt cx="3352861" cy="1981200"/>
              </a:xfrm>
            </p:grpSpPr>
            <p:pic>
              <p:nvPicPr>
                <p:cNvPr id="7" name="Picture 6"/>
                <p:cNvPicPr>
                  <a:picLocks noChangeAspect="1"/>
                </p:cNvPicPr>
                <p:nvPr/>
              </p:nvPicPr>
              <p:blipFill rotWithShape="1">
                <a:blip r:embed="rId2"/>
                <a:srcRect t="48242"/>
                <a:stretch/>
              </p:blipFill>
              <p:spPr>
                <a:xfrm>
                  <a:off x="5410200" y="4572000"/>
                  <a:ext cx="3352861" cy="1981200"/>
                </a:xfrm>
                <a:prstGeom prst="rect">
                  <a:avLst/>
                </a:prstGeom>
              </p:spPr>
            </p:pic>
            <p:sp>
              <p:nvSpPr>
                <p:cNvPr id="34" name="Oval 33"/>
                <p:cNvSpPr/>
                <p:nvPr/>
              </p:nvSpPr>
              <p:spPr>
                <a:xfrm rot="20160462">
                  <a:off x="5853460" y="5594258"/>
                  <a:ext cx="381000" cy="7620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rot="18224133">
                  <a:off x="6710700" y="5535717"/>
                  <a:ext cx="381000" cy="762000"/>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p:cNvSpPr txBox="1"/>
              <p:nvPr/>
            </p:nvSpPr>
            <p:spPr>
              <a:xfrm>
                <a:off x="360951" y="6093260"/>
                <a:ext cx="2010544" cy="584776"/>
              </a:xfrm>
              <a:prstGeom prst="rect">
                <a:avLst/>
              </a:prstGeom>
              <a:solidFill>
                <a:srgbClr val="FFFFFF"/>
              </a:solidFill>
            </p:spPr>
            <p:txBody>
              <a:bodyPr wrap="square" rtlCol="0">
                <a:spAutoFit/>
              </a:bodyPr>
              <a:lstStyle/>
              <a:p>
                <a:r>
                  <a:rPr lang="en-US" sz="1600" dirty="0" smtClean="0">
                    <a:solidFill>
                      <a:srgbClr val="FF0000"/>
                    </a:solidFill>
                    <a:latin typeface="Times New Roman"/>
                    <a:cs typeface="Times New Roman"/>
                  </a:rPr>
                  <a:t>Strong coupling: </a:t>
                </a:r>
              </a:p>
              <a:p>
                <a:r>
                  <a:rPr lang="en-US" sz="1600" dirty="0" smtClean="0">
                    <a:solidFill>
                      <a:srgbClr val="FF0000"/>
                    </a:solidFill>
                    <a:latin typeface="Times New Roman"/>
                    <a:cs typeface="Times New Roman"/>
                  </a:rPr>
                  <a:t>Gaussian distribution</a:t>
                </a:r>
              </a:p>
            </p:txBody>
          </p:sp>
        </p:grpSp>
        <p:pic>
          <p:nvPicPr>
            <p:cNvPr id="19" name="Picture 1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248" y="4484542"/>
              <a:ext cx="1409700" cy="774700"/>
            </a:xfrm>
            <a:prstGeom prst="rect">
              <a:avLst/>
            </a:prstGeom>
            <a:solidFill>
              <a:schemeClr val="bg1"/>
            </a:solidFill>
          </p:spPr>
        </p:pic>
      </p:grpSp>
      <p:pic>
        <p:nvPicPr>
          <p:cNvPr id="42" name="Picture 41"/>
          <p:cNvPicPr>
            <a:picLocks noChangeAspect="1"/>
          </p:cNvPicPr>
          <p:nvPr/>
        </p:nvPicPr>
        <p:blipFill>
          <a:blip r:embed="rId4"/>
          <a:stretch>
            <a:fillRect/>
          </a:stretch>
        </p:blipFill>
        <p:spPr>
          <a:xfrm>
            <a:off x="2361690" y="4878254"/>
            <a:ext cx="2273300" cy="1693086"/>
          </a:xfrm>
          <a:prstGeom prst="rect">
            <a:avLst/>
          </a:prstGeom>
        </p:spPr>
      </p:pic>
      <p:sp>
        <p:nvSpPr>
          <p:cNvPr id="46" name="Arc 45"/>
          <p:cNvSpPr/>
          <p:nvPr/>
        </p:nvSpPr>
        <p:spPr>
          <a:xfrm rot="7392430">
            <a:off x="2696514" y="4734357"/>
            <a:ext cx="1441049" cy="1835085"/>
          </a:xfrm>
          <a:prstGeom prst="arc">
            <a:avLst>
              <a:gd name="adj1" fmla="val 11786445"/>
              <a:gd name="adj2" fmla="val 78111"/>
            </a:avLst>
          </a:prstGeom>
          <a:ln>
            <a:solidFill>
              <a:srgbClr val="008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TextBox 46"/>
          <p:cNvSpPr txBox="1"/>
          <p:nvPr/>
        </p:nvSpPr>
        <p:spPr>
          <a:xfrm>
            <a:off x="4223602" y="5853900"/>
            <a:ext cx="543739" cy="461666"/>
          </a:xfrm>
          <a:prstGeom prst="rect">
            <a:avLst/>
          </a:prstGeom>
          <a:noFill/>
        </p:spPr>
        <p:txBody>
          <a:bodyPr wrap="none" rtlCol="0">
            <a:spAutoFit/>
          </a:bodyPr>
          <a:lstStyle/>
          <a:p>
            <a:r>
              <a:rPr lang="en-US" sz="2400" b="1" dirty="0" err="1" smtClean="0">
                <a:solidFill>
                  <a:srgbClr val="008000"/>
                </a:solidFill>
                <a:latin typeface="Symbol" charset="2"/>
                <a:cs typeface="Symbol" charset="2"/>
              </a:rPr>
              <a:t>Df</a:t>
            </a:r>
            <a:endParaRPr lang="en-US" sz="2400" b="1" dirty="0" smtClean="0">
              <a:solidFill>
                <a:srgbClr val="008000"/>
              </a:solidFill>
              <a:latin typeface="Symbol" charset="2"/>
              <a:cs typeface="Symbol" charset="2"/>
            </a:endParaRPr>
          </a:p>
        </p:txBody>
      </p:sp>
      <p:pic>
        <p:nvPicPr>
          <p:cNvPr id="6" name="Picture 5"/>
          <p:cNvPicPr>
            <a:picLocks noChangeAspect="1"/>
          </p:cNvPicPr>
          <p:nvPr/>
        </p:nvPicPr>
        <p:blipFill>
          <a:blip r:embed="rId5"/>
          <a:stretch>
            <a:fillRect/>
          </a:stretch>
        </p:blipFill>
        <p:spPr>
          <a:xfrm>
            <a:off x="581715" y="1943628"/>
            <a:ext cx="2542485" cy="2253665"/>
          </a:xfrm>
          <a:prstGeom prst="rect">
            <a:avLst/>
          </a:prstGeom>
        </p:spPr>
      </p:pic>
      <p:grpSp>
        <p:nvGrpSpPr>
          <p:cNvPr id="57" name="Group 56"/>
          <p:cNvGrpSpPr/>
          <p:nvPr/>
        </p:nvGrpSpPr>
        <p:grpSpPr>
          <a:xfrm>
            <a:off x="581715" y="4197293"/>
            <a:ext cx="2959933" cy="1829445"/>
            <a:chOff x="581715" y="3850221"/>
            <a:chExt cx="2959933" cy="1829445"/>
          </a:xfrm>
        </p:grpSpPr>
        <p:sp>
          <p:nvSpPr>
            <p:cNvPr id="28" name="Oval 27"/>
            <p:cNvSpPr/>
            <p:nvPr/>
          </p:nvSpPr>
          <p:spPr>
            <a:xfrm>
              <a:off x="3124200" y="5245802"/>
              <a:ext cx="417448" cy="43386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a:endCxn id="28" idx="3"/>
            </p:cNvCxnSpPr>
            <p:nvPr/>
          </p:nvCxnSpPr>
          <p:spPr>
            <a:xfrm>
              <a:off x="581715" y="3850221"/>
              <a:ext cx="2603619" cy="176590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endCxn id="28" idx="7"/>
            </p:cNvCxnSpPr>
            <p:nvPr/>
          </p:nvCxnSpPr>
          <p:spPr>
            <a:xfrm>
              <a:off x="3124200" y="3850221"/>
              <a:ext cx="356314" cy="145911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3185334" y="5238348"/>
              <a:ext cx="298504" cy="400110"/>
            </a:xfrm>
            <a:prstGeom prst="rect">
              <a:avLst/>
            </a:prstGeom>
            <a:noFill/>
          </p:spPr>
          <p:txBody>
            <a:bodyPr wrap="none" rtlCol="0">
              <a:spAutoFit/>
            </a:bodyPr>
            <a:lstStyle/>
            <a:p>
              <a:r>
                <a:rPr lang="en-US" sz="2000" dirty="0" smtClean="0">
                  <a:latin typeface="Times New Roman"/>
                  <a:cs typeface="Times New Roman"/>
                </a:rPr>
                <a:t>?</a:t>
              </a:r>
            </a:p>
          </p:txBody>
        </p:sp>
      </p:grpSp>
      <p:sp>
        <p:nvSpPr>
          <p:cNvPr id="58" name="TextBox 57"/>
          <p:cNvSpPr txBox="1"/>
          <p:nvPr/>
        </p:nvSpPr>
        <p:spPr>
          <a:xfrm>
            <a:off x="4762876" y="4877534"/>
            <a:ext cx="4316631" cy="1415772"/>
          </a:xfrm>
          <a:prstGeom prst="rect">
            <a:avLst/>
          </a:prstGeom>
          <a:noFill/>
        </p:spPr>
        <p:txBody>
          <a:bodyPr wrap="square" rtlCol="0">
            <a:spAutoFit/>
          </a:bodyPr>
          <a:lstStyle/>
          <a:p>
            <a:r>
              <a:rPr lang="en-US" dirty="0" smtClean="0">
                <a:solidFill>
                  <a:srgbClr val="0000FF"/>
                </a:solidFill>
                <a:latin typeface="Times New Roman"/>
                <a:cs typeface="Times New Roman"/>
              </a:rPr>
              <a:t>Conjecture for weak coupling: </a:t>
            </a:r>
            <a:r>
              <a:rPr lang="en-US" dirty="0" err="1" smtClean="0">
                <a:solidFill>
                  <a:srgbClr val="0000FF"/>
                </a:solidFill>
                <a:latin typeface="Symbol" charset="2"/>
                <a:cs typeface="Symbol" charset="2"/>
              </a:rPr>
              <a:t>Df</a:t>
            </a:r>
            <a:r>
              <a:rPr lang="en-US" dirty="0" smtClean="0">
                <a:solidFill>
                  <a:srgbClr val="0000FF"/>
                </a:solidFill>
                <a:latin typeface="Symbol" charset="2"/>
                <a:cs typeface="Symbol" charset="2"/>
              </a:rPr>
              <a:t> </a:t>
            </a:r>
            <a:r>
              <a:rPr lang="en-US" dirty="0" smtClean="0">
                <a:solidFill>
                  <a:srgbClr val="0000FF"/>
                </a:solidFill>
                <a:latin typeface="Times New Roman"/>
                <a:cs typeface="Times New Roman"/>
              </a:rPr>
              <a:t>distribution dominated by single hard Molière scattering at “sufficiently large” </a:t>
            </a:r>
            <a:r>
              <a:rPr lang="en-US" dirty="0" err="1" smtClean="0">
                <a:solidFill>
                  <a:srgbClr val="0000FF"/>
                </a:solidFill>
                <a:latin typeface="Symbol" charset="2"/>
                <a:cs typeface="Symbol" charset="2"/>
              </a:rPr>
              <a:t>Df</a:t>
            </a:r>
            <a:endParaRPr lang="en-US" dirty="0" smtClean="0">
              <a:solidFill>
                <a:srgbClr val="0000FF"/>
              </a:solidFill>
              <a:latin typeface="Symbol" charset="2"/>
              <a:cs typeface="Symbol" charset="2"/>
            </a:endParaRPr>
          </a:p>
          <a:p>
            <a:pPr marL="285750" indent="-285750">
              <a:buFont typeface="Arial"/>
              <a:buChar char="•"/>
            </a:pPr>
            <a:r>
              <a:rPr lang="en-US" sz="1600" dirty="0">
                <a:latin typeface="Times New Roman"/>
                <a:cs typeface="Times New Roman"/>
              </a:rPr>
              <a:t>v</a:t>
            </a:r>
            <a:r>
              <a:rPr lang="en-US" sz="1600" dirty="0" smtClean="0">
                <a:latin typeface="Times New Roman"/>
                <a:cs typeface="Times New Roman"/>
              </a:rPr>
              <a:t>acuum QCD effects fall off more rapidly</a:t>
            </a:r>
          </a:p>
          <a:p>
            <a:pPr marL="285750" indent="-285750">
              <a:buFont typeface="Arial"/>
              <a:buChar char="•"/>
            </a:pPr>
            <a:r>
              <a:rPr lang="en-US" sz="1600" dirty="0">
                <a:latin typeface="Times New Roman"/>
                <a:cs typeface="Times New Roman"/>
              </a:rPr>
              <a:t> “sufficiently large” </a:t>
            </a:r>
            <a:r>
              <a:rPr lang="en-US" sz="1600" dirty="0" smtClean="0">
                <a:latin typeface="Times New Roman"/>
                <a:cs typeface="Times New Roman"/>
              </a:rPr>
              <a:t>not yet known  </a:t>
            </a:r>
          </a:p>
        </p:txBody>
      </p:sp>
      <p:sp>
        <p:nvSpPr>
          <p:cNvPr id="9" name="Date Placeholder 8"/>
          <p:cNvSpPr>
            <a:spLocks noGrp="1"/>
          </p:cNvSpPr>
          <p:nvPr>
            <p:ph type="dt" sz="half" idx="10"/>
          </p:nvPr>
        </p:nvSpPr>
        <p:spPr/>
        <p:txBody>
          <a:bodyPr/>
          <a:lstStyle/>
          <a:p>
            <a:r>
              <a:rPr lang="en-US" smtClean="0"/>
              <a:t>Santa Fe Workshopn on Jets and HF</a:t>
            </a:r>
            <a:endParaRPr lang="en-US"/>
          </a:p>
        </p:txBody>
      </p:sp>
      <p:sp>
        <p:nvSpPr>
          <p:cNvPr id="13" name="Footer Placeholder 12"/>
          <p:cNvSpPr>
            <a:spLocks noGrp="1"/>
          </p:cNvSpPr>
          <p:nvPr>
            <p:ph type="ftr" sz="quarter" idx="11"/>
          </p:nvPr>
        </p:nvSpPr>
        <p:spPr/>
        <p:txBody>
          <a:bodyPr/>
          <a:lstStyle/>
          <a:p>
            <a:r>
              <a:rPr lang="en-US" smtClean="0"/>
              <a:t>Feb 13-15 2017</a:t>
            </a:r>
            <a:endParaRPr lang="en-US"/>
          </a:p>
        </p:txBody>
      </p:sp>
      <p:sp>
        <p:nvSpPr>
          <p:cNvPr id="16" name="Slide Number Placeholder 15"/>
          <p:cNvSpPr>
            <a:spLocks noGrp="1"/>
          </p:cNvSpPr>
          <p:nvPr>
            <p:ph type="sldNum" sz="quarter" idx="12"/>
          </p:nvPr>
        </p:nvSpPr>
        <p:spPr/>
        <p:txBody>
          <a:bodyPr/>
          <a:lstStyle/>
          <a:p>
            <a:fld id="{3D5DE84E-4CEA-AD46-B381-E60788912773}" type="slidenum">
              <a:rPr lang="en-US" smtClean="0"/>
              <a:pPr/>
              <a:t>17</a:t>
            </a:fld>
            <a:endParaRPr lang="en-US"/>
          </a:p>
        </p:txBody>
      </p:sp>
    </p:spTree>
    <p:extLst>
      <p:ext uri="{BB962C8B-B14F-4D97-AF65-F5344CB8AC3E}">
        <p14:creationId xmlns:p14="http://schemas.microsoft.com/office/powerpoint/2010/main" val="132714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46" grpId="0" animBg="1"/>
      <p:bldP spid="4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lstStyle/>
          <a:p>
            <a:r>
              <a:rPr lang="en-US" dirty="0" err="1" smtClean="0"/>
              <a:t>Interjet</a:t>
            </a:r>
            <a:r>
              <a:rPr lang="en-US" dirty="0" smtClean="0"/>
              <a:t> broadening: RHIC and LHC</a:t>
            </a:r>
            <a:endParaRPr lang="en-US" dirty="0"/>
          </a:p>
        </p:txBody>
      </p:sp>
      <p:sp>
        <p:nvSpPr>
          <p:cNvPr id="3" name="Date Placeholder 2"/>
          <p:cNvSpPr>
            <a:spLocks noGrp="1"/>
          </p:cNvSpPr>
          <p:nvPr>
            <p:ph type="dt" sz="half" idx="10"/>
          </p:nvPr>
        </p:nvSpPr>
        <p:spPr/>
        <p:txBody>
          <a:bodyPr/>
          <a:lstStyle/>
          <a:p>
            <a:pPr>
              <a:defRPr/>
            </a:pPr>
            <a:r>
              <a:rPr lang="en-US" smtClean="0"/>
              <a:t>Santa Fe Workshopn on Jets and HF</a:t>
            </a:r>
            <a:endParaRPr lang="en-US"/>
          </a:p>
        </p:txBody>
      </p:sp>
      <p:sp>
        <p:nvSpPr>
          <p:cNvPr id="4" name="Footer Placeholder 3"/>
          <p:cNvSpPr>
            <a:spLocks noGrp="1"/>
          </p:cNvSpPr>
          <p:nvPr>
            <p:ph type="ftr" sz="quarter" idx="11"/>
          </p:nvPr>
        </p:nvSpPr>
        <p:spPr/>
        <p:txBody>
          <a:bodyPr/>
          <a:lstStyle/>
          <a:p>
            <a:pPr>
              <a:defRPr/>
            </a:pPr>
            <a:r>
              <a:rPr lang="en-US" smtClean="0"/>
              <a:t>Feb 13-15 2017</a:t>
            </a:r>
            <a:endParaRPr lang="en-US"/>
          </a:p>
        </p:txBody>
      </p:sp>
      <p:sp>
        <p:nvSpPr>
          <p:cNvPr id="5" name="Slide Number Placeholder 4"/>
          <p:cNvSpPr>
            <a:spLocks noGrp="1"/>
          </p:cNvSpPr>
          <p:nvPr>
            <p:ph type="sldNum" sz="quarter" idx="12"/>
          </p:nvPr>
        </p:nvSpPr>
        <p:spPr/>
        <p:txBody>
          <a:bodyPr/>
          <a:lstStyle/>
          <a:p>
            <a:pPr>
              <a:defRPr/>
            </a:pPr>
            <a:fld id="{63D64CBD-586A-492E-8A96-7A647CC9940D}" type="slidenum">
              <a:rPr lang="en-US" smtClean="0"/>
              <a:pPr>
                <a:defRPr/>
              </a:pPr>
              <a:t>18</a:t>
            </a:fld>
            <a:endParaRPr lang="en-US"/>
          </a:p>
        </p:txBody>
      </p:sp>
      <p:pic>
        <p:nvPicPr>
          <p:cNvPr id="8" name="Picture 7"/>
          <p:cNvPicPr>
            <a:picLocks noChangeAspect="1"/>
          </p:cNvPicPr>
          <p:nvPr/>
        </p:nvPicPr>
        <p:blipFill rotWithShape="1">
          <a:blip r:embed="rId2"/>
          <a:srcRect r="10824"/>
          <a:stretch/>
        </p:blipFill>
        <p:spPr>
          <a:xfrm>
            <a:off x="5410110" y="1707102"/>
            <a:ext cx="3669397" cy="2857162"/>
          </a:xfrm>
          <a:prstGeom prst="rect">
            <a:avLst/>
          </a:prstGeom>
        </p:spPr>
      </p:pic>
      <p:sp>
        <p:nvSpPr>
          <p:cNvPr id="22" name="TextBox 21"/>
          <p:cNvSpPr txBox="1"/>
          <p:nvPr/>
        </p:nvSpPr>
        <p:spPr>
          <a:xfrm>
            <a:off x="6945907" y="1399325"/>
            <a:ext cx="1740097" cy="307777"/>
          </a:xfrm>
          <a:prstGeom prst="rect">
            <a:avLst/>
          </a:prstGeom>
          <a:solidFill>
            <a:srgbClr val="FFFFFF"/>
          </a:solidFill>
          <a:ln>
            <a:solidFill>
              <a:schemeClr val="tx1"/>
            </a:solidFill>
          </a:ln>
        </p:spPr>
        <p:txBody>
          <a:bodyPr wrap="square" rtlCol="0">
            <a:spAutoFit/>
          </a:bodyPr>
          <a:lstStyle/>
          <a:p>
            <a:r>
              <a:rPr lang="en-US" sz="1400" i="1" dirty="0" smtClean="0">
                <a:latin typeface="Times New Roman"/>
                <a:cs typeface="Times New Roman"/>
              </a:rPr>
              <a:t>JHEP 09 (2015) 170</a:t>
            </a:r>
          </a:p>
        </p:txBody>
      </p:sp>
      <p:sp>
        <p:nvSpPr>
          <p:cNvPr id="24" name="TextBox 23"/>
          <p:cNvSpPr txBox="1"/>
          <p:nvPr/>
        </p:nvSpPr>
        <p:spPr>
          <a:xfrm>
            <a:off x="370143" y="1963405"/>
            <a:ext cx="1482650" cy="307777"/>
          </a:xfrm>
          <a:prstGeom prst="rect">
            <a:avLst/>
          </a:prstGeom>
          <a:noFill/>
          <a:ln>
            <a:solidFill>
              <a:schemeClr val="tx1"/>
            </a:solidFill>
          </a:ln>
        </p:spPr>
        <p:txBody>
          <a:bodyPr wrap="none" rtlCol="0">
            <a:spAutoFit/>
          </a:bodyPr>
          <a:lstStyle/>
          <a:p>
            <a:r>
              <a:rPr lang="en-US" sz="1400" i="1" dirty="0">
                <a:latin typeface="Times New Roman"/>
                <a:cs typeface="Times New Roman"/>
              </a:rPr>
              <a:t>arXiv:1702.01108</a:t>
            </a:r>
          </a:p>
        </p:txBody>
      </p:sp>
      <p:sp>
        <p:nvSpPr>
          <p:cNvPr id="25" name="TextBox 24"/>
          <p:cNvSpPr txBox="1"/>
          <p:nvPr/>
        </p:nvSpPr>
        <p:spPr>
          <a:xfrm>
            <a:off x="75434" y="945422"/>
            <a:ext cx="2443298" cy="400110"/>
          </a:xfrm>
          <a:prstGeom prst="rect">
            <a:avLst/>
          </a:prstGeom>
          <a:solidFill>
            <a:srgbClr val="FFFF00"/>
          </a:solidFill>
          <a:ln>
            <a:solidFill>
              <a:schemeClr val="tx1"/>
            </a:solidFill>
          </a:ln>
        </p:spPr>
        <p:txBody>
          <a:bodyPr wrap="none" rtlCol="0">
            <a:spAutoFit/>
          </a:bodyPr>
          <a:lstStyle/>
          <a:p>
            <a:r>
              <a:rPr lang="en-US" sz="2000" dirty="0" err="1" smtClean="0">
                <a:latin typeface="Times New Roman"/>
                <a:cs typeface="Times New Roman"/>
              </a:rPr>
              <a:t>AuAu</a:t>
            </a:r>
            <a:r>
              <a:rPr lang="en-US" sz="2000" dirty="0" smtClean="0">
                <a:latin typeface="Times New Roman"/>
                <a:cs typeface="Times New Roman"/>
              </a:rPr>
              <a:t> √</a:t>
            </a:r>
            <a:r>
              <a:rPr lang="en-US" sz="2000" dirty="0" err="1" smtClean="0">
                <a:latin typeface="Times New Roman"/>
                <a:cs typeface="Times New Roman"/>
              </a:rPr>
              <a:t>s</a:t>
            </a:r>
            <a:r>
              <a:rPr lang="en-US" sz="2000" baseline="-25000" dirty="0" err="1" smtClean="0">
                <a:latin typeface="Times New Roman"/>
                <a:cs typeface="Times New Roman"/>
              </a:rPr>
              <a:t>NN</a:t>
            </a:r>
            <a:r>
              <a:rPr lang="en-US" sz="2000" dirty="0" smtClean="0">
                <a:latin typeface="Times New Roman"/>
                <a:cs typeface="Times New Roman"/>
              </a:rPr>
              <a:t>=200 GeV</a:t>
            </a:r>
          </a:p>
        </p:txBody>
      </p:sp>
      <p:sp>
        <p:nvSpPr>
          <p:cNvPr id="26" name="TextBox 25"/>
          <p:cNvSpPr txBox="1"/>
          <p:nvPr/>
        </p:nvSpPr>
        <p:spPr>
          <a:xfrm>
            <a:off x="6019800" y="762987"/>
            <a:ext cx="2369688" cy="400110"/>
          </a:xfrm>
          <a:prstGeom prst="rect">
            <a:avLst/>
          </a:prstGeom>
          <a:solidFill>
            <a:srgbClr val="FFFF00"/>
          </a:solidFill>
          <a:ln>
            <a:solidFill>
              <a:schemeClr val="tx1"/>
            </a:solidFill>
          </a:ln>
        </p:spPr>
        <p:txBody>
          <a:bodyPr wrap="none" rtlCol="0">
            <a:spAutoFit/>
          </a:bodyPr>
          <a:lstStyle/>
          <a:p>
            <a:r>
              <a:rPr lang="en-US" sz="2000" dirty="0" err="1" smtClean="0">
                <a:latin typeface="Times New Roman"/>
                <a:cs typeface="Times New Roman"/>
              </a:rPr>
              <a:t>PbPb</a:t>
            </a:r>
            <a:r>
              <a:rPr lang="en-US" sz="2000" dirty="0" smtClean="0">
                <a:latin typeface="Times New Roman"/>
                <a:cs typeface="Times New Roman"/>
              </a:rPr>
              <a:t> √</a:t>
            </a:r>
            <a:r>
              <a:rPr lang="en-US" sz="2000" dirty="0" err="1" smtClean="0">
                <a:latin typeface="Times New Roman"/>
                <a:cs typeface="Times New Roman"/>
              </a:rPr>
              <a:t>s</a:t>
            </a:r>
            <a:r>
              <a:rPr lang="en-US" sz="2000" baseline="-25000" dirty="0" err="1" smtClean="0">
                <a:latin typeface="Times New Roman"/>
                <a:cs typeface="Times New Roman"/>
              </a:rPr>
              <a:t>NN</a:t>
            </a:r>
            <a:r>
              <a:rPr lang="en-US" sz="2000" dirty="0" smtClean="0">
                <a:latin typeface="Times New Roman"/>
                <a:cs typeface="Times New Roman"/>
              </a:rPr>
              <a:t>=2.76 </a:t>
            </a:r>
            <a:r>
              <a:rPr lang="en-US" sz="2000" dirty="0" err="1">
                <a:latin typeface="Times New Roman"/>
                <a:cs typeface="Times New Roman"/>
              </a:rPr>
              <a:t>T</a:t>
            </a:r>
            <a:r>
              <a:rPr lang="en-US" sz="2000" dirty="0" err="1" smtClean="0">
                <a:latin typeface="Times New Roman"/>
                <a:cs typeface="Times New Roman"/>
              </a:rPr>
              <a:t>eV</a:t>
            </a:r>
            <a:endParaRPr lang="en-US" sz="2000" dirty="0" smtClean="0">
              <a:latin typeface="Times New Roman"/>
              <a:cs typeface="Times New Roman"/>
            </a:endParaRPr>
          </a:p>
        </p:txBody>
      </p:sp>
      <p:pic>
        <p:nvPicPr>
          <p:cNvPr id="28" name="Picture 27"/>
          <p:cNvPicPr>
            <a:picLocks noChangeAspect="1"/>
          </p:cNvPicPr>
          <p:nvPr/>
        </p:nvPicPr>
        <p:blipFill>
          <a:blip r:embed="rId3"/>
          <a:stretch>
            <a:fillRect/>
          </a:stretch>
        </p:blipFill>
        <p:spPr>
          <a:xfrm>
            <a:off x="75434" y="4846170"/>
            <a:ext cx="2273300" cy="1693086"/>
          </a:xfrm>
          <a:prstGeom prst="rect">
            <a:avLst/>
          </a:prstGeom>
        </p:spPr>
      </p:pic>
      <p:sp>
        <p:nvSpPr>
          <p:cNvPr id="29" name="Arc 28"/>
          <p:cNvSpPr/>
          <p:nvPr/>
        </p:nvSpPr>
        <p:spPr>
          <a:xfrm rot="7392430">
            <a:off x="410258" y="4734357"/>
            <a:ext cx="1441049" cy="1835085"/>
          </a:xfrm>
          <a:prstGeom prst="arc">
            <a:avLst>
              <a:gd name="adj1" fmla="val 11786445"/>
              <a:gd name="adj2" fmla="val 78111"/>
            </a:avLst>
          </a:prstGeom>
          <a:ln>
            <a:solidFill>
              <a:srgbClr val="008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1937346" y="5853900"/>
            <a:ext cx="543739" cy="461666"/>
          </a:xfrm>
          <a:prstGeom prst="rect">
            <a:avLst/>
          </a:prstGeom>
          <a:noFill/>
        </p:spPr>
        <p:txBody>
          <a:bodyPr wrap="none" rtlCol="0">
            <a:spAutoFit/>
          </a:bodyPr>
          <a:lstStyle/>
          <a:p>
            <a:r>
              <a:rPr lang="en-US" sz="2400" b="1" dirty="0" err="1" smtClean="0">
                <a:solidFill>
                  <a:srgbClr val="008000"/>
                </a:solidFill>
                <a:latin typeface="Symbol" charset="2"/>
                <a:cs typeface="Symbol" charset="2"/>
              </a:rPr>
              <a:t>Df</a:t>
            </a:r>
            <a:endParaRPr lang="en-US" sz="2400" b="1" dirty="0" smtClean="0">
              <a:solidFill>
                <a:srgbClr val="008000"/>
              </a:solidFill>
              <a:latin typeface="Symbol" charset="2"/>
              <a:cs typeface="Symbol" charset="2"/>
            </a:endParaRPr>
          </a:p>
        </p:txBody>
      </p:sp>
      <p:sp>
        <p:nvSpPr>
          <p:cNvPr id="32" name="Oval 31"/>
          <p:cNvSpPr/>
          <p:nvPr/>
        </p:nvSpPr>
        <p:spPr>
          <a:xfrm>
            <a:off x="6075713" y="3441032"/>
            <a:ext cx="1367824" cy="497306"/>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2690705" y="4872041"/>
            <a:ext cx="6307732" cy="1631216"/>
          </a:xfrm>
          <a:prstGeom prst="rect">
            <a:avLst/>
          </a:prstGeom>
          <a:noFill/>
        </p:spPr>
        <p:txBody>
          <a:bodyPr wrap="square" rtlCol="0">
            <a:spAutoFit/>
          </a:bodyPr>
          <a:lstStyle/>
          <a:p>
            <a:r>
              <a:rPr lang="en-US" sz="2000" dirty="0" smtClean="0">
                <a:solidFill>
                  <a:srgbClr val="FF0000"/>
                </a:solidFill>
                <a:latin typeface="Times New Roman"/>
                <a:cs typeface="Times New Roman"/>
              </a:rPr>
              <a:t>Low jet </a:t>
            </a:r>
            <a:r>
              <a:rPr lang="en-US" sz="2000" dirty="0" err="1" smtClean="0">
                <a:solidFill>
                  <a:srgbClr val="FF0000"/>
                </a:solidFill>
                <a:latin typeface="Times New Roman"/>
                <a:cs typeface="Times New Roman"/>
              </a:rPr>
              <a:t>p</a:t>
            </a:r>
            <a:r>
              <a:rPr lang="en-US" sz="2000" baseline="-25000" dirty="0" err="1" smtClean="0">
                <a:solidFill>
                  <a:srgbClr val="FF0000"/>
                </a:solidFill>
                <a:latin typeface="Times New Roman"/>
                <a:cs typeface="Times New Roman"/>
              </a:rPr>
              <a:t>T</a:t>
            </a:r>
            <a:r>
              <a:rPr lang="en-US" sz="2000" dirty="0" smtClean="0">
                <a:solidFill>
                  <a:srgbClr val="FF0000"/>
                </a:solidFill>
                <a:latin typeface="Times New Roman"/>
                <a:cs typeface="Times New Roman"/>
              </a:rPr>
              <a:t> of special interest: largest effects expected </a:t>
            </a:r>
            <a:endParaRPr lang="en-US" sz="2000" dirty="0">
              <a:solidFill>
                <a:srgbClr val="FF0000"/>
              </a:solidFill>
              <a:latin typeface="Times New Roman"/>
              <a:cs typeface="Times New Roman"/>
            </a:endParaRPr>
          </a:p>
          <a:p>
            <a:pPr marL="342900" indent="-342900">
              <a:buFont typeface="Arial" charset="0"/>
              <a:buChar char="•"/>
            </a:pPr>
            <a:r>
              <a:rPr lang="en-US" sz="2000" dirty="0" smtClean="0">
                <a:latin typeface="Times New Roman"/>
                <a:cs typeface="Times New Roman"/>
              </a:rPr>
              <a:t>current </a:t>
            </a:r>
            <a:r>
              <a:rPr lang="en-US" sz="2000" dirty="0">
                <a:latin typeface="Times New Roman"/>
                <a:cs typeface="Times New Roman"/>
              </a:rPr>
              <a:t>measurements consistent with </a:t>
            </a:r>
            <a:r>
              <a:rPr lang="en-US" sz="2000" dirty="0" smtClean="0">
                <a:latin typeface="Times New Roman"/>
                <a:cs typeface="Times New Roman"/>
              </a:rPr>
              <a:t>zero yield</a:t>
            </a:r>
          </a:p>
          <a:p>
            <a:endParaRPr lang="en-US" sz="2000" dirty="0" smtClean="0">
              <a:solidFill>
                <a:srgbClr val="0000FF"/>
              </a:solidFill>
              <a:latin typeface="Times New Roman"/>
              <a:cs typeface="Times New Roman"/>
            </a:endParaRPr>
          </a:p>
          <a:p>
            <a:r>
              <a:rPr lang="en-US" sz="2000" dirty="0" smtClean="0">
                <a:solidFill>
                  <a:srgbClr val="0000FF"/>
                </a:solidFill>
                <a:latin typeface="Times New Roman"/>
                <a:cs typeface="Times New Roman"/>
              </a:rPr>
              <a:t>QCD </a:t>
            </a:r>
            <a:r>
              <a:rPr lang="en-US" sz="2000" dirty="0">
                <a:solidFill>
                  <a:srgbClr val="0000FF"/>
                </a:solidFill>
                <a:latin typeface="Times New Roman"/>
                <a:cs typeface="Times New Roman"/>
              </a:rPr>
              <a:t>calculation of scattering in q/g gas </a:t>
            </a:r>
            <a:r>
              <a:rPr lang="en-US" sz="2000" dirty="0" smtClean="0">
                <a:solidFill>
                  <a:srgbClr val="0000FF"/>
                </a:solidFill>
                <a:latin typeface="Times New Roman"/>
                <a:cs typeface="Times New Roman"/>
              </a:rPr>
              <a:t>needed to estimate integrated </a:t>
            </a:r>
            <a:r>
              <a:rPr lang="en-US" sz="2000" dirty="0">
                <a:solidFill>
                  <a:srgbClr val="0000FF"/>
                </a:solidFill>
                <a:latin typeface="Times New Roman"/>
                <a:cs typeface="Times New Roman"/>
              </a:rPr>
              <a:t>luminosity needed for significant </a:t>
            </a:r>
            <a:r>
              <a:rPr lang="en-US" sz="2000" dirty="0" smtClean="0">
                <a:solidFill>
                  <a:srgbClr val="0000FF"/>
                </a:solidFill>
                <a:latin typeface="Times New Roman"/>
                <a:cs typeface="Times New Roman"/>
              </a:rPr>
              <a:t>measurement</a:t>
            </a:r>
            <a:endParaRPr lang="en-US" sz="2000" dirty="0">
              <a:solidFill>
                <a:srgbClr val="0000FF"/>
              </a:solidFill>
              <a:latin typeface="Times New Roman"/>
              <a:cs typeface="Times New Roman"/>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705" y="655170"/>
            <a:ext cx="2136419" cy="4191000"/>
          </a:xfrm>
          <a:prstGeom prst="rect">
            <a:avLst/>
          </a:prstGeom>
        </p:spPr>
      </p:pic>
      <p:cxnSp>
        <p:nvCxnSpPr>
          <p:cNvPr id="7" name="Straight Connector 6"/>
          <p:cNvCxnSpPr/>
          <p:nvPr/>
        </p:nvCxnSpPr>
        <p:spPr>
          <a:xfrm flipH="1" flipV="1">
            <a:off x="4076700" y="2489200"/>
            <a:ext cx="203200" cy="647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4559300" y="2489200"/>
            <a:ext cx="25400" cy="647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9639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Acoplanarity</a:t>
            </a:r>
            <a:r>
              <a:rPr lang="en-US" dirty="0" smtClean="0"/>
              <a:t> in </a:t>
            </a:r>
            <a:r>
              <a:rPr lang="en-US" dirty="0" err="1" smtClean="0"/>
              <a:t>Z+jet</a:t>
            </a:r>
            <a:endParaRPr lang="en-US" dirty="0"/>
          </a:p>
        </p:txBody>
      </p:sp>
      <p:sp>
        <p:nvSpPr>
          <p:cNvPr id="3" name="Date Placeholder 2"/>
          <p:cNvSpPr>
            <a:spLocks noGrp="1"/>
          </p:cNvSpPr>
          <p:nvPr>
            <p:ph type="dt" sz="half" idx="10"/>
          </p:nvPr>
        </p:nvSpPr>
        <p:spPr/>
        <p:txBody>
          <a:bodyPr/>
          <a:lstStyle/>
          <a:p>
            <a:r>
              <a:rPr lang="en-US" smtClean="0"/>
              <a:t>Santa Fe Workshopn on Jets and HF</a:t>
            </a:r>
            <a:endParaRPr lang="en-US"/>
          </a:p>
        </p:txBody>
      </p:sp>
      <p:sp>
        <p:nvSpPr>
          <p:cNvPr id="4" name="Footer Placeholder 3"/>
          <p:cNvSpPr>
            <a:spLocks noGrp="1"/>
          </p:cNvSpPr>
          <p:nvPr>
            <p:ph type="ftr" sz="quarter" idx="11"/>
          </p:nvPr>
        </p:nvSpPr>
        <p:spPr/>
        <p:txBody>
          <a:bodyPr/>
          <a:lstStyle/>
          <a:p>
            <a:r>
              <a:rPr lang="en-US" smtClean="0"/>
              <a:t>Feb 13-15 2017</a:t>
            </a:r>
            <a:endParaRPr lang="en-US"/>
          </a:p>
        </p:txBody>
      </p:sp>
      <p:sp>
        <p:nvSpPr>
          <p:cNvPr id="5" name="Slide Number Placeholder 4"/>
          <p:cNvSpPr>
            <a:spLocks noGrp="1"/>
          </p:cNvSpPr>
          <p:nvPr>
            <p:ph type="sldNum" sz="quarter" idx="12"/>
          </p:nvPr>
        </p:nvSpPr>
        <p:spPr/>
        <p:txBody>
          <a:bodyPr/>
          <a:lstStyle/>
          <a:p>
            <a:fld id="{3D5DE84E-4CEA-AD46-B381-E60788912773}" type="slidenum">
              <a:rPr lang="en-US" smtClean="0"/>
              <a:pPr/>
              <a:t>19</a:t>
            </a:fld>
            <a:endParaRPr lang="en-US"/>
          </a:p>
        </p:txBody>
      </p:sp>
      <p:pic>
        <p:nvPicPr>
          <p:cNvPr id="8" name="Picture 7"/>
          <p:cNvPicPr>
            <a:picLocks noChangeAspect="1"/>
          </p:cNvPicPr>
          <p:nvPr/>
        </p:nvPicPr>
        <p:blipFill>
          <a:blip r:embed="rId2"/>
          <a:stretch>
            <a:fillRect/>
          </a:stretch>
        </p:blipFill>
        <p:spPr>
          <a:xfrm>
            <a:off x="885515" y="1037377"/>
            <a:ext cx="7759700" cy="5756907"/>
          </a:xfrm>
          <a:prstGeom prst="rect">
            <a:avLst/>
          </a:prstGeom>
          <a:ln>
            <a:solidFill>
              <a:schemeClr val="tx1"/>
            </a:solidFill>
          </a:ln>
        </p:spPr>
      </p:pic>
      <p:sp>
        <p:nvSpPr>
          <p:cNvPr id="7" name="TextBox 6"/>
          <p:cNvSpPr txBox="1"/>
          <p:nvPr/>
        </p:nvSpPr>
        <p:spPr>
          <a:xfrm>
            <a:off x="7295203" y="640927"/>
            <a:ext cx="1435008" cy="646331"/>
          </a:xfrm>
          <a:prstGeom prst="rect">
            <a:avLst/>
          </a:prstGeom>
          <a:solidFill>
            <a:schemeClr val="bg1"/>
          </a:solidFill>
          <a:ln>
            <a:solidFill>
              <a:schemeClr val="tx1"/>
            </a:solidFill>
          </a:ln>
        </p:spPr>
        <p:txBody>
          <a:bodyPr wrap="none" rtlCol="0">
            <a:spAutoFit/>
          </a:bodyPr>
          <a:lstStyle/>
          <a:p>
            <a:r>
              <a:rPr lang="en-US" dirty="0" smtClean="0">
                <a:latin typeface="Times New Roman"/>
                <a:cs typeface="Times New Roman"/>
              </a:rPr>
              <a:t>Ran Bi, CMS</a:t>
            </a:r>
          </a:p>
          <a:p>
            <a:r>
              <a:rPr lang="en-US" dirty="0" smtClean="0">
                <a:latin typeface="Times New Roman"/>
                <a:cs typeface="Times New Roman"/>
              </a:rPr>
              <a:t>QM17</a:t>
            </a:r>
          </a:p>
        </p:txBody>
      </p:sp>
    </p:spTree>
    <p:extLst>
      <p:ext uri="{BB962C8B-B14F-4D97-AF65-F5344CB8AC3E}">
        <p14:creationId xmlns:p14="http://schemas.microsoft.com/office/powerpoint/2010/main" val="576968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5422E79-E1AF-364B-8E7B-44F5146B90D3}" type="slidenum">
              <a:rPr lang="en-US" smtClean="0"/>
              <a:pPr/>
              <a:t>2</a:t>
            </a:fld>
            <a:endParaRPr lang="en-US"/>
          </a:p>
        </p:txBody>
      </p:sp>
      <p:sp>
        <p:nvSpPr>
          <p:cNvPr id="10" name="Footer Placeholder 9"/>
          <p:cNvSpPr>
            <a:spLocks noGrp="1"/>
          </p:cNvSpPr>
          <p:nvPr>
            <p:ph type="ftr" sz="quarter" idx="11"/>
          </p:nvPr>
        </p:nvSpPr>
        <p:spPr/>
        <p:txBody>
          <a:bodyPr/>
          <a:lstStyle/>
          <a:p>
            <a:r>
              <a:rPr lang="en-US" smtClean="0"/>
              <a:t>Feb 13-15 2017</a:t>
            </a:r>
            <a:endParaRPr lang="en-US"/>
          </a:p>
        </p:txBody>
      </p:sp>
      <p:sp>
        <p:nvSpPr>
          <p:cNvPr id="9" name="Date Placeholder 8"/>
          <p:cNvSpPr>
            <a:spLocks noGrp="1"/>
          </p:cNvSpPr>
          <p:nvPr>
            <p:ph type="dt" sz="half" idx="10"/>
          </p:nvPr>
        </p:nvSpPr>
        <p:spPr/>
        <p:txBody>
          <a:bodyPr/>
          <a:lstStyle/>
          <a:p>
            <a:pPr>
              <a:defRPr/>
            </a:pPr>
            <a:r>
              <a:rPr lang="en-US" smtClean="0"/>
              <a:t>Santa Fe Workshopn on Jets and HF</a:t>
            </a:r>
            <a:endParaRPr lang="en-US"/>
          </a:p>
        </p:txBody>
      </p:sp>
      <p:sp>
        <p:nvSpPr>
          <p:cNvPr id="5" name="Title 4"/>
          <p:cNvSpPr>
            <a:spLocks noGrp="1"/>
          </p:cNvSpPr>
          <p:nvPr>
            <p:ph type="title"/>
          </p:nvPr>
        </p:nvSpPr>
        <p:spPr>
          <a:xfrm>
            <a:off x="457200" y="0"/>
            <a:ext cx="8229600" cy="809007"/>
          </a:xfrm>
        </p:spPr>
        <p:txBody>
          <a:bodyPr/>
          <a:lstStyle/>
          <a:p>
            <a:r>
              <a:rPr lang="en-US" dirty="0" smtClean="0"/>
              <a:t>Jets in vacuum</a:t>
            </a:r>
            <a:endParaRPr lang="en-US" dirty="0"/>
          </a:p>
        </p:txBody>
      </p:sp>
      <p:sp>
        <p:nvSpPr>
          <p:cNvPr id="2" name="TextBox 1"/>
          <p:cNvSpPr txBox="1"/>
          <p:nvPr/>
        </p:nvSpPr>
        <p:spPr>
          <a:xfrm>
            <a:off x="131337" y="4026398"/>
            <a:ext cx="8948170" cy="2585323"/>
          </a:xfrm>
          <a:prstGeom prst="rect">
            <a:avLst/>
          </a:prstGeom>
          <a:noFill/>
        </p:spPr>
        <p:txBody>
          <a:bodyPr wrap="square" rtlCol="0">
            <a:spAutoFit/>
          </a:bodyPr>
          <a:lstStyle/>
          <a:p>
            <a:r>
              <a:rPr lang="en-US" dirty="0" smtClean="0">
                <a:solidFill>
                  <a:srgbClr val="008000"/>
                </a:solidFill>
                <a:latin typeface="Times New Roman"/>
                <a:cs typeface="Times New Roman"/>
              </a:rPr>
              <a:t>Magnificent achievement of QCD</a:t>
            </a:r>
          </a:p>
          <a:p>
            <a:pPr marL="342900" indent="-342900">
              <a:buFont typeface="Arial"/>
              <a:buChar char="•"/>
            </a:pPr>
            <a:r>
              <a:rPr lang="en-US" dirty="0" smtClean="0">
                <a:solidFill>
                  <a:srgbClr val="008000"/>
                </a:solidFill>
                <a:latin typeface="Times New Roman"/>
                <a:cs typeface="Times New Roman"/>
              </a:rPr>
              <a:t>needed 30 years of development in theory, experiment, and algorithms to connect the two</a:t>
            </a:r>
          </a:p>
          <a:p>
            <a:r>
              <a:rPr lang="en-US" dirty="0">
                <a:latin typeface="Times New Roman"/>
                <a:cs typeface="Times New Roman"/>
              </a:rPr>
              <a:t/>
            </a:r>
            <a:br>
              <a:rPr lang="en-US" dirty="0">
                <a:latin typeface="Times New Roman"/>
                <a:cs typeface="Times New Roman"/>
              </a:rPr>
            </a:br>
            <a:r>
              <a:rPr lang="en-US" dirty="0" smtClean="0">
                <a:solidFill>
                  <a:srgbClr val="0070C0"/>
                </a:solidFill>
                <a:latin typeface="Times New Roman"/>
                <a:cs typeface="Times New Roman"/>
              </a:rPr>
              <a:t>Infrared and </a:t>
            </a:r>
            <a:r>
              <a:rPr lang="en-US" dirty="0" err="1" smtClean="0">
                <a:solidFill>
                  <a:srgbClr val="0070C0"/>
                </a:solidFill>
                <a:latin typeface="Times New Roman"/>
                <a:cs typeface="Times New Roman"/>
              </a:rPr>
              <a:t>colinear</a:t>
            </a:r>
            <a:r>
              <a:rPr lang="en-US" dirty="0" smtClean="0">
                <a:solidFill>
                  <a:srgbClr val="0070C0"/>
                </a:solidFill>
                <a:latin typeface="Times New Roman"/>
                <a:cs typeface="Times New Roman"/>
              </a:rPr>
              <a:t>-safe (IRC) jet reconstruction algorithms: </a:t>
            </a:r>
          </a:p>
          <a:p>
            <a:pPr marL="342900" indent="-342900">
              <a:buFont typeface="Arial"/>
              <a:buChar char="•"/>
            </a:pPr>
            <a:r>
              <a:rPr lang="en-US" dirty="0" smtClean="0">
                <a:solidFill>
                  <a:srgbClr val="0070C0"/>
                </a:solidFill>
                <a:latin typeface="Times New Roman"/>
                <a:cs typeface="Times New Roman"/>
              </a:rPr>
              <a:t>Integrate out all hadron degrees of freedom</a:t>
            </a:r>
          </a:p>
          <a:p>
            <a:pPr marL="342900" indent="-342900">
              <a:buFont typeface="Arial"/>
              <a:buChar char="•"/>
            </a:pPr>
            <a:r>
              <a:rPr lang="en-US" dirty="0" smtClean="0">
                <a:solidFill>
                  <a:srgbClr val="0070C0"/>
                </a:solidFill>
                <a:latin typeface="Times New Roman"/>
                <a:cs typeface="Times New Roman"/>
              </a:rPr>
              <a:t>Same procedures applied </a:t>
            </a:r>
            <a:r>
              <a:rPr lang="en-US" dirty="0" err="1" smtClean="0">
                <a:solidFill>
                  <a:srgbClr val="0070C0"/>
                </a:solidFill>
                <a:latin typeface="Times New Roman"/>
                <a:cs typeface="Times New Roman"/>
              </a:rPr>
              <a:t>pQCD</a:t>
            </a:r>
            <a:r>
              <a:rPr lang="en-US" dirty="0" smtClean="0">
                <a:solidFill>
                  <a:srgbClr val="0070C0"/>
                </a:solidFill>
                <a:latin typeface="Times New Roman"/>
                <a:cs typeface="Times New Roman"/>
              </a:rPr>
              <a:t> theory and experiment</a:t>
            </a:r>
          </a:p>
          <a:p>
            <a:pPr marL="342900" indent="-342900">
              <a:buFont typeface="Arial"/>
              <a:buChar char="•"/>
            </a:pPr>
            <a:r>
              <a:rPr lang="en-US" dirty="0" smtClean="0">
                <a:solidFill>
                  <a:srgbClr val="0070C0"/>
                </a:solidFill>
                <a:latin typeface="Times New Roman"/>
                <a:cs typeface="Times New Roman"/>
              </a:rPr>
              <a:t>Enables direct, precise and improvable comparison of theory/experiment</a:t>
            </a:r>
          </a:p>
          <a:p>
            <a:endParaRPr lang="en-US" dirty="0">
              <a:latin typeface="Times New Roman"/>
              <a:cs typeface="Times New Roman"/>
            </a:endParaRPr>
          </a:p>
          <a:p>
            <a:pPr lvl="1"/>
            <a:r>
              <a:rPr lang="en-US" dirty="0" smtClean="0">
                <a:solidFill>
                  <a:srgbClr val="FF0000"/>
                </a:solidFill>
                <a:latin typeface="Wingdings"/>
                <a:ea typeface="Wingdings"/>
                <a:cs typeface="Wingdings"/>
                <a:sym typeface="Wingdings"/>
              </a:rPr>
              <a:t></a:t>
            </a:r>
            <a:r>
              <a:rPr lang="en-US" dirty="0">
                <a:solidFill>
                  <a:srgbClr val="FF0000"/>
                </a:solidFill>
                <a:latin typeface="Times New Roman"/>
                <a:cs typeface="Times New Roman"/>
                <a:sym typeface="Wingdings"/>
              </a:rPr>
              <a:t> </a:t>
            </a:r>
            <a:r>
              <a:rPr lang="en-US" dirty="0" smtClean="0">
                <a:solidFill>
                  <a:srgbClr val="FF0000"/>
                </a:solidFill>
                <a:latin typeface="Times New Roman"/>
                <a:cs typeface="Times New Roman"/>
                <a:sym typeface="Wingdings"/>
              </a:rPr>
              <a:t>j</a:t>
            </a:r>
            <a:r>
              <a:rPr lang="en-US" dirty="0" smtClean="0">
                <a:solidFill>
                  <a:srgbClr val="FF0000"/>
                </a:solidFill>
                <a:latin typeface="Times New Roman"/>
                <a:cs typeface="Times New Roman"/>
              </a:rPr>
              <a:t>ets measure </a:t>
            </a:r>
            <a:r>
              <a:rPr lang="en-US" dirty="0" err="1" smtClean="0">
                <a:solidFill>
                  <a:srgbClr val="FF0000"/>
                </a:solidFill>
                <a:latin typeface="Times New Roman"/>
                <a:cs typeface="Times New Roman"/>
              </a:rPr>
              <a:t>partons</a:t>
            </a:r>
            <a:endParaRPr lang="en-US" dirty="0">
              <a:solidFill>
                <a:srgbClr val="FF0000"/>
              </a:solidFill>
              <a:latin typeface="Times New Roman"/>
              <a:cs typeface="Times New Roman"/>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666" t="19012" r="3611" b="17532"/>
          <a:stretch/>
        </p:blipFill>
        <p:spPr>
          <a:xfrm>
            <a:off x="615950" y="836524"/>
            <a:ext cx="7912100" cy="3147693"/>
          </a:xfrm>
          <a:prstGeom prst="rect">
            <a:avLst/>
          </a:prstGeom>
        </p:spPr>
      </p:pic>
      <p:sp>
        <p:nvSpPr>
          <p:cNvPr id="11" name="TextBox 10"/>
          <p:cNvSpPr txBox="1"/>
          <p:nvPr/>
        </p:nvSpPr>
        <p:spPr>
          <a:xfrm>
            <a:off x="6120636" y="577410"/>
            <a:ext cx="2673617" cy="307777"/>
          </a:xfrm>
          <a:prstGeom prst="rect">
            <a:avLst/>
          </a:prstGeom>
          <a:noFill/>
        </p:spPr>
        <p:txBody>
          <a:bodyPr wrap="none" rtlCol="0">
            <a:spAutoFit/>
          </a:bodyPr>
          <a:lstStyle/>
          <a:p>
            <a:r>
              <a:rPr lang="en-US" sz="1400" i="1" dirty="0" smtClean="0">
                <a:latin typeface="Times New Roman"/>
                <a:cs typeface="Times New Roman"/>
              </a:rPr>
              <a:t>CMS, Eur. Phys. J C76 (2016) 451</a:t>
            </a:r>
          </a:p>
        </p:txBody>
      </p:sp>
    </p:spTree>
    <p:extLst>
      <p:ext uri="{BB962C8B-B14F-4D97-AF65-F5344CB8AC3E}">
        <p14:creationId xmlns:p14="http://schemas.microsoft.com/office/powerpoint/2010/main" val="1427284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Santa Fe Workshopn on Jets and HF</a:t>
            </a:r>
            <a:endParaRPr lang="en-US"/>
          </a:p>
        </p:txBody>
      </p:sp>
      <p:sp>
        <p:nvSpPr>
          <p:cNvPr id="4" name="Footer Placeholder 3"/>
          <p:cNvSpPr>
            <a:spLocks noGrp="1"/>
          </p:cNvSpPr>
          <p:nvPr>
            <p:ph type="ftr" sz="quarter" idx="11"/>
          </p:nvPr>
        </p:nvSpPr>
        <p:spPr/>
        <p:txBody>
          <a:bodyPr/>
          <a:lstStyle/>
          <a:p>
            <a:r>
              <a:rPr lang="en-US" smtClean="0"/>
              <a:t>Feb 13-15 2017</a:t>
            </a:r>
            <a:endParaRPr lang="en-US"/>
          </a:p>
        </p:txBody>
      </p:sp>
      <p:sp>
        <p:nvSpPr>
          <p:cNvPr id="5" name="Slide Number Placeholder 4"/>
          <p:cNvSpPr>
            <a:spLocks noGrp="1"/>
          </p:cNvSpPr>
          <p:nvPr>
            <p:ph type="sldNum" sz="quarter" idx="12"/>
          </p:nvPr>
        </p:nvSpPr>
        <p:spPr/>
        <p:txBody>
          <a:bodyPr/>
          <a:lstStyle/>
          <a:p>
            <a:fld id="{3D5DE84E-4CEA-AD46-B381-E60788912773}" type="slidenum">
              <a:rPr lang="en-US" smtClean="0"/>
              <a:pPr/>
              <a:t>20</a:t>
            </a:fld>
            <a:endParaRPr lang="en-US"/>
          </a:p>
        </p:txBody>
      </p:sp>
      <p:pic>
        <p:nvPicPr>
          <p:cNvPr id="6" name="Picture 5"/>
          <p:cNvPicPr>
            <a:picLocks noChangeAspect="1"/>
          </p:cNvPicPr>
          <p:nvPr/>
        </p:nvPicPr>
        <p:blipFill>
          <a:blip r:embed="rId2"/>
          <a:stretch>
            <a:fillRect/>
          </a:stretch>
        </p:blipFill>
        <p:spPr>
          <a:xfrm>
            <a:off x="743913" y="180498"/>
            <a:ext cx="7910479" cy="1306256"/>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336126" y="3660867"/>
            <a:ext cx="8535910" cy="2976838"/>
          </a:xfrm>
          <a:prstGeom prst="rect">
            <a:avLst/>
          </a:prstGeom>
          <a:ln>
            <a:solidFill>
              <a:schemeClr val="tx1"/>
            </a:solidFill>
          </a:ln>
        </p:spPr>
      </p:pic>
      <p:sp>
        <p:nvSpPr>
          <p:cNvPr id="2" name="TextBox 1"/>
          <p:cNvSpPr txBox="1"/>
          <p:nvPr/>
        </p:nvSpPr>
        <p:spPr>
          <a:xfrm>
            <a:off x="255786" y="1660823"/>
            <a:ext cx="5307863" cy="1938992"/>
          </a:xfrm>
          <a:prstGeom prst="rect">
            <a:avLst/>
          </a:prstGeom>
          <a:noFill/>
        </p:spPr>
        <p:txBody>
          <a:bodyPr wrap="none" rtlCol="0">
            <a:spAutoFit/>
          </a:bodyPr>
          <a:lstStyle/>
          <a:p>
            <a:r>
              <a:rPr lang="en-US" sz="2000" dirty="0" smtClean="0">
                <a:latin typeface="Times New Roman"/>
                <a:cs typeface="Times New Roman"/>
              </a:rPr>
              <a:t>Vacuum </a:t>
            </a:r>
            <a:r>
              <a:rPr lang="en-US" sz="2000" dirty="0" err="1" smtClean="0">
                <a:latin typeface="Times New Roman"/>
                <a:cs typeface="Times New Roman"/>
              </a:rPr>
              <a:t>parton</a:t>
            </a:r>
            <a:r>
              <a:rPr lang="en-US" sz="2000" dirty="0" smtClean="0">
                <a:latin typeface="Times New Roman"/>
                <a:cs typeface="Times New Roman"/>
              </a:rPr>
              <a:t> shower: </a:t>
            </a:r>
            <a:r>
              <a:rPr lang="en-US" sz="2000" dirty="0" err="1" smtClean="0">
                <a:latin typeface="Times New Roman"/>
                <a:cs typeface="Times New Roman"/>
              </a:rPr>
              <a:t>Sudakov</a:t>
            </a:r>
            <a:r>
              <a:rPr lang="en-US" sz="2000" dirty="0" smtClean="0">
                <a:latin typeface="Times New Roman"/>
                <a:cs typeface="Times New Roman"/>
              </a:rPr>
              <a:t> </a:t>
            </a:r>
            <a:r>
              <a:rPr lang="en-US" sz="2000" dirty="0" err="1" smtClean="0">
                <a:latin typeface="Times New Roman"/>
                <a:cs typeface="Times New Roman"/>
              </a:rPr>
              <a:t>resummation</a:t>
            </a:r>
            <a:endParaRPr lang="en-US" sz="2000" dirty="0" smtClean="0">
              <a:latin typeface="Times New Roman"/>
              <a:cs typeface="Times New Roman"/>
            </a:endParaRPr>
          </a:p>
          <a:p>
            <a:r>
              <a:rPr lang="en-US" sz="2000" dirty="0" smtClean="0">
                <a:latin typeface="Times New Roman"/>
                <a:cs typeface="Times New Roman"/>
              </a:rPr>
              <a:t>➞broadening of main recoil peak at |</a:t>
            </a:r>
            <a:r>
              <a:rPr lang="en-US" sz="2000" dirty="0" err="1" smtClean="0">
                <a:latin typeface="Symbol" charset="2"/>
                <a:ea typeface="Symbol" charset="2"/>
                <a:cs typeface="Symbol" charset="2"/>
              </a:rPr>
              <a:t>Df</a:t>
            </a:r>
            <a:r>
              <a:rPr lang="en-US" sz="2000" dirty="0" smtClean="0">
                <a:latin typeface="Times New Roman"/>
                <a:cs typeface="Times New Roman"/>
              </a:rPr>
              <a:t>-</a:t>
            </a:r>
            <a:r>
              <a:rPr lang="en-US" sz="2000" dirty="0" smtClean="0">
                <a:latin typeface="Symbol" charset="2"/>
                <a:ea typeface="Symbol" charset="2"/>
                <a:cs typeface="Symbol" charset="2"/>
              </a:rPr>
              <a:t>p</a:t>
            </a:r>
            <a:r>
              <a:rPr lang="en-US" sz="2000" dirty="0" smtClean="0">
                <a:latin typeface="Times New Roman"/>
                <a:cs typeface="Times New Roman"/>
              </a:rPr>
              <a:t>|~small</a:t>
            </a:r>
          </a:p>
          <a:p>
            <a:endParaRPr lang="en-US" sz="2000" dirty="0">
              <a:latin typeface="Times New Roman"/>
              <a:cs typeface="Times New Roman"/>
            </a:endParaRPr>
          </a:p>
          <a:p>
            <a:r>
              <a:rPr lang="en-US" sz="2000" dirty="0" smtClean="0">
                <a:latin typeface="Times New Roman"/>
                <a:cs typeface="Times New Roman"/>
              </a:rPr>
              <a:t>Medium-induced broadening: &lt;</a:t>
            </a:r>
            <a:r>
              <a:rPr lang="en-US" sz="2000" dirty="0" err="1" smtClean="0">
                <a:latin typeface="Times New Roman"/>
                <a:cs typeface="Times New Roman"/>
              </a:rPr>
              <a:t>qhat</a:t>
            </a:r>
            <a:r>
              <a:rPr lang="en-US" sz="2000" dirty="0" smtClean="0">
                <a:latin typeface="Times New Roman"/>
                <a:cs typeface="Times New Roman"/>
              </a:rPr>
              <a:t>*L&gt;</a:t>
            </a:r>
          </a:p>
          <a:p>
            <a:endParaRPr lang="en-US" sz="2000" dirty="0">
              <a:latin typeface="Times New Roman"/>
              <a:cs typeface="Times New Roman"/>
            </a:endParaRPr>
          </a:p>
          <a:p>
            <a:r>
              <a:rPr lang="en-US" sz="2000" dirty="0" smtClean="0">
                <a:latin typeface="Times New Roman"/>
                <a:cs typeface="Times New Roman"/>
              </a:rPr>
              <a:t>Optimal kinematics: low jet </a:t>
            </a:r>
            <a:r>
              <a:rPr lang="en-US" sz="2000" dirty="0" err="1" smtClean="0">
                <a:latin typeface="Times New Roman"/>
                <a:cs typeface="Times New Roman"/>
              </a:rPr>
              <a:t>p</a:t>
            </a:r>
            <a:r>
              <a:rPr lang="en-US" sz="2000" baseline="-25000" dirty="0" err="1" smtClean="0">
                <a:latin typeface="Times New Roman"/>
                <a:cs typeface="Times New Roman"/>
              </a:rPr>
              <a:t>T</a:t>
            </a:r>
            <a:r>
              <a:rPr lang="en-US" sz="2000" dirty="0">
                <a:latin typeface="Times New Roman"/>
                <a:cs typeface="Times New Roman"/>
              </a:rPr>
              <a:t> </a:t>
            </a:r>
            <a:r>
              <a:rPr lang="en-US" sz="2000" dirty="0" smtClean="0">
                <a:latin typeface="Times New Roman"/>
                <a:cs typeface="Times New Roman"/>
              </a:rPr>
              <a:t>~ 10 GeV</a:t>
            </a:r>
          </a:p>
        </p:txBody>
      </p:sp>
      <p:sp>
        <p:nvSpPr>
          <p:cNvPr id="8" name="TextBox 7"/>
          <p:cNvSpPr txBox="1"/>
          <p:nvPr/>
        </p:nvSpPr>
        <p:spPr>
          <a:xfrm>
            <a:off x="2287052" y="4030092"/>
            <a:ext cx="756938" cy="369332"/>
          </a:xfrm>
          <a:prstGeom prst="rect">
            <a:avLst/>
          </a:prstGeom>
          <a:noFill/>
        </p:spPr>
        <p:txBody>
          <a:bodyPr wrap="none" rtlCol="0">
            <a:spAutoFit/>
          </a:bodyPr>
          <a:lstStyle/>
          <a:p>
            <a:r>
              <a:rPr lang="en-US" dirty="0" smtClean="0">
                <a:latin typeface="Times New Roman"/>
                <a:cs typeface="Times New Roman"/>
              </a:rPr>
              <a:t>R=0.3</a:t>
            </a:r>
          </a:p>
        </p:txBody>
      </p:sp>
      <p:sp>
        <p:nvSpPr>
          <p:cNvPr id="9" name="TextBox 8"/>
          <p:cNvSpPr txBox="1"/>
          <p:nvPr/>
        </p:nvSpPr>
        <p:spPr>
          <a:xfrm>
            <a:off x="4750505" y="3933840"/>
            <a:ext cx="756938" cy="369332"/>
          </a:xfrm>
          <a:prstGeom prst="rect">
            <a:avLst/>
          </a:prstGeom>
          <a:noFill/>
        </p:spPr>
        <p:txBody>
          <a:bodyPr wrap="none" rtlCol="0">
            <a:spAutoFit/>
          </a:bodyPr>
          <a:lstStyle/>
          <a:p>
            <a:r>
              <a:rPr lang="en-US" dirty="0" smtClean="0">
                <a:latin typeface="Times New Roman"/>
                <a:cs typeface="Times New Roman"/>
              </a:rPr>
              <a:t>R=0.3</a:t>
            </a:r>
          </a:p>
        </p:txBody>
      </p:sp>
      <p:sp>
        <p:nvSpPr>
          <p:cNvPr id="10" name="TextBox 9"/>
          <p:cNvSpPr txBox="1"/>
          <p:nvPr/>
        </p:nvSpPr>
        <p:spPr>
          <a:xfrm>
            <a:off x="7403432" y="3926613"/>
            <a:ext cx="756938" cy="369332"/>
          </a:xfrm>
          <a:prstGeom prst="rect">
            <a:avLst/>
          </a:prstGeom>
          <a:noFill/>
        </p:spPr>
        <p:txBody>
          <a:bodyPr wrap="none" rtlCol="0">
            <a:spAutoFit/>
          </a:bodyPr>
          <a:lstStyle/>
          <a:p>
            <a:r>
              <a:rPr lang="en-US" smtClean="0">
                <a:latin typeface="Times New Roman"/>
                <a:cs typeface="Times New Roman"/>
              </a:rPr>
              <a:t>R=0.4</a:t>
            </a:r>
            <a:endParaRPr lang="en-US" dirty="0" smtClean="0">
              <a:latin typeface="Times New Roman"/>
              <a:cs typeface="Times New Roman"/>
            </a:endParaRPr>
          </a:p>
        </p:txBody>
      </p:sp>
      <p:grpSp>
        <p:nvGrpSpPr>
          <p:cNvPr id="11" name="Group 10"/>
          <p:cNvGrpSpPr/>
          <p:nvPr/>
        </p:nvGrpSpPr>
        <p:grpSpPr>
          <a:xfrm>
            <a:off x="6200606" y="1662988"/>
            <a:ext cx="2405651" cy="1693086"/>
            <a:chOff x="2361690" y="4878254"/>
            <a:chExt cx="2405651" cy="1693086"/>
          </a:xfrm>
        </p:grpSpPr>
        <p:pic>
          <p:nvPicPr>
            <p:cNvPr id="12" name="Picture 11"/>
            <p:cNvPicPr>
              <a:picLocks noChangeAspect="1"/>
            </p:cNvPicPr>
            <p:nvPr/>
          </p:nvPicPr>
          <p:blipFill>
            <a:blip r:embed="rId4"/>
            <a:stretch>
              <a:fillRect/>
            </a:stretch>
          </p:blipFill>
          <p:spPr>
            <a:xfrm>
              <a:off x="2361690" y="4878254"/>
              <a:ext cx="2273300" cy="1693086"/>
            </a:xfrm>
            <a:prstGeom prst="rect">
              <a:avLst/>
            </a:prstGeom>
          </p:spPr>
        </p:pic>
        <p:sp>
          <p:nvSpPr>
            <p:cNvPr id="13" name="Arc 12"/>
            <p:cNvSpPr/>
            <p:nvPr/>
          </p:nvSpPr>
          <p:spPr>
            <a:xfrm rot="7392430">
              <a:off x="2696514" y="4734357"/>
              <a:ext cx="1441049" cy="1835085"/>
            </a:xfrm>
            <a:prstGeom prst="arc">
              <a:avLst>
                <a:gd name="adj1" fmla="val 11786445"/>
                <a:gd name="adj2" fmla="val 78111"/>
              </a:avLst>
            </a:prstGeom>
            <a:ln>
              <a:solidFill>
                <a:srgbClr val="008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223602" y="5853900"/>
              <a:ext cx="543739" cy="461666"/>
            </a:xfrm>
            <a:prstGeom prst="rect">
              <a:avLst/>
            </a:prstGeom>
            <a:noFill/>
          </p:spPr>
          <p:txBody>
            <a:bodyPr wrap="none" rtlCol="0">
              <a:spAutoFit/>
            </a:bodyPr>
            <a:lstStyle/>
            <a:p>
              <a:r>
                <a:rPr lang="en-US" sz="2400" b="1" dirty="0" err="1" smtClean="0">
                  <a:solidFill>
                    <a:srgbClr val="008000"/>
                  </a:solidFill>
                  <a:latin typeface="Symbol" charset="2"/>
                  <a:cs typeface="Symbol" charset="2"/>
                </a:rPr>
                <a:t>Df</a:t>
              </a:r>
              <a:endParaRPr lang="en-US" sz="2400" b="1" dirty="0" smtClean="0">
                <a:solidFill>
                  <a:srgbClr val="008000"/>
                </a:solidFill>
                <a:latin typeface="Symbol" charset="2"/>
                <a:cs typeface="Symbol" charset="2"/>
              </a:endParaRPr>
            </a:p>
          </p:txBody>
        </p:sp>
      </p:grpSp>
      <p:sp>
        <p:nvSpPr>
          <p:cNvPr id="15" name="Oval 14"/>
          <p:cNvSpPr/>
          <p:nvPr/>
        </p:nvSpPr>
        <p:spPr>
          <a:xfrm rot="20213717">
            <a:off x="1069323" y="4748464"/>
            <a:ext cx="2187226" cy="75397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64095" y="5858779"/>
            <a:ext cx="4241867" cy="707886"/>
          </a:xfrm>
          <a:prstGeom prst="rect">
            <a:avLst/>
          </a:prstGeom>
          <a:solidFill>
            <a:schemeClr val="bg1"/>
          </a:solidFill>
          <a:ln>
            <a:solidFill>
              <a:schemeClr val="tx1"/>
            </a:solidFill>
          </a:ln>
        </p:spPr>
        <p:txBody>
          <a:bodyPr wrap="none" rtlCol="0">
            <a:spAutoFit/>
          </a:bodyPr>
          <a:lstStyle/>
          <a:p>
            <a:r>
              <a:rPr lang="en-US" sz="2000" dirty="0" smtClean="0">
                <a:latin typeface="Times New Roman"/>
                <a:cs typeface="Times New Roman"/>
              </a:rPr>
              <a:t>Predicts small but observable effect </a:t>
            </a:r>
          </a:p>
          <a:p>
            <a:r>
              <a:rPr lang="en-US" sz="2000" dirty="0" smtClean="0">
                <a:latin typeface="Times New Roman"/>
                <a:cs typeface="Times New Roman"/>
              </a:rPr>
              <a:t>→ direct measurement of &lt;</a:t>
            </a:r>
            <a:r>
              <a:rPr lang="en-US" sz="2000" dirty="0" err="1" smtClean="0">
                <a:latin typeface="Times New Roman"/>
                <a:cs typeface="Times New Roman"/>
              </a:rPr>
              <a:t>qhat</a:t>
            </a:r>
            <a:r>
              <a:rPr lang="en-US" sz="2000" dirty="0" smtClean="0">
                <a:latin typeface="Times New Roman"/>
                <a:cs typeface="Times New Roman"/>
              </a:rPr>
              <a:t>*L&gt;</a:t>
            </a:r>
            <a:r>
              <a:rPr lang="is-IS" sz="2000" dirty="0" smtClean="0">
                <a:latin typeface="Times New Roman"/>
                <a:cs typeface="Times New Roman"/>
              </a:rPr>
              <a:t>…?</a:t>
            </a:r>
            <a:endParaRPr lang="en-US" sz="2000" dirty="0" smtClean="0">
              <a:latin typeface="Times New Roman"/>
              <a:cs typeface="Times New Roman"/>
            </a:endParaRPr>
          </a:p>
        </p:txBody>
      </p:sp>
      <p:sp>
        <p:nvSpPr>
          <p:cNvPr id="17" name="TextBox 16"/>
          <p:cNvSpPr txBox="1"/>
          <p:nvPr/>
        </p:nvSpPr>
        <p:spPr>
          <a:xfrm>
            <a:off x="5918471" y="1469874"/>
            <a:ext cx="1685077" cy="338554"/>
          </a:xfrm>
          <a:prstGeom prst="rect">
            <a:avLst/>
          </a:prstGeom>
          <a:noFill/>
        </p:spPr>
        <p:txBody>
          <a:bodyPr wrap="none" rtlCol="0">
            <a:spAutoFit/>
          </a:bodyPr>
          <a:lstStyle/>
          <a:p>
            <a:r>
              <a:rPr lang="en-US" sz="1600" i="1" dirty="0" smtClean="0">
                <a:latin typeface="Times New Roman"/>
                <a:cs typeface="Times New Roman"/>
              </a:rPr>
              <a:t>arXiv:1607.01932</a:t>
            </a:r>
          </a:p>
        </p:txBody>
      </p:sp>
    </p:spTree>
    <p:extLst>
      <p:ext uri="{BB962C8B-B14F-4D97-AF65-F5344CB8AC3E}">
        <p14:creationId xmlns:p14="http://schemas.microsoft.com/office/powerpoint/2010/main" val="55068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11113" r="9360" b="18667"/>
          <a:stretch/>
        </p:blipFill>
        <p:spPr>
          <a:xfrm>
            <a:off x="163686" y="1974412"/>
            <a:ext cx="4842274" cy="3997762"/>
          </a:xfrm>
          <a:prstGeom prst="rect">
            <a:avLst/>
          </a:prstGeom>
        </p:spPr>
      </p:pic>
      <p:sp>
        <p:nvSpPr>
          <p:cNvPr id="8" name="Title 7"/>
          <p:cNvSpPr>
            <a:spLocks noGrp="1"/>
          </p:cNvSpPr>
          <p:nvPr>
            <p:ph type="title"/>
          </p:nvPr>
        </p:nvSpPr>
        <p:spPr>
          <a:xfrm>
            <a:off x="457200" y="119470"/>
            <a:ext cx="8229600" cy="962896"/>
          </a:xfrm>
        </p:spPr>
        <p:txBody>
          <a:bodyPr>
            <a:normAutofit/>
          </a:bodyPr>
          <a:lstStyle/>
          <a:p>
            <a:r>
              <a:rPr lang="en-US" dirty="0" err="1" smtClean="0"/>
              <a:t>Sudakov</a:t>
            </a:r>
            <a:r>
              <a:rPr lang="en-US" dirty="0" smtClean="0"/>
              <a:t> broadening: RHIC vs LHC</a:t>
            </a:r>
            <a:endParaRPr lang="en-US" dirty="0"/>
          </a:p>
        </p:txBody>
      </p:sp>
      <p:sp>
        <p:nvSpPr>
          <p:cNvPr id="2" name="Date Placeholder 1"/>
          <p:cNvSpPr>
            <a:spLocks noGrp="1"/>
          </p:cNvSpPr>
          <p:nvPr>
            <p:ph type="dt" sz="half" idx="10"/>
          </p:nvPr>
        </p:nvSpPr>
        <p:spPr/>
        <p:txBody>
          <a:bodyPr/>
          <a:lstStyle/>
          <a:p>
            <a:r>
              <a:rPr lang="en-US" smtClean="0"/>
              <a:t>Santa Fe Workshopn on Jets and HF</a:t>
            </a:r>
            <a:endParaRPr lang="en-US"/>
          </a:p>
        </p:txBody>
      </p:sp>
      <p:sp>
        <p:nvSpPr>
          <p:cNvPr id="3" name="Footer Placeholder 2"/>
          <p:cNvSpPr>
            <a:spLocks noGrp="1"/>
          </p:cNvSpPr>
          <p:nvPr>
            <p:ph type="ftr" sz="quarter" idx="11"/>
          </p:nvPr>
        </p:nvSpPr>
        <p:spPr/>
        <p:txBody>
          <a:bodyPr/>
          <a:lstStyle/>
          <a:p>
            <a:r>
              <a:rPr lang="en-US" smtClean="0"/>
              <a:t>Feb 13-15 2017</a:t>
            </a:r>
            <a:endParaRPr lang="en-US"/>
          </a:p>
        </p:txBody>
      </p:sp>
      <p:sp>
        <p:nvSpPr>
          <p:cNvPr id="4" name="Slide Number Placeholder 3"/>
          <p:cNvSpPr>
            <a:spLocks noGrp="1"/>
          </p:cNvSpPr>
          <p:nvPr>
            <p:ph type="sldNum" sz="quarter" idx="12"/>
          </p:nvPr>
        </p:nvSpPr>
        <p:spPr/>
        <p:txBody>
          <a:bodyPr/>
          <a:lstStyle/>
          <a:p>
            <a:fld id="{3D5DE84E-4CEA-AD46-B381-E60788912773}" type="slidenum">
              <a:rPr lang="en-US" smtClean="0"/>
              <a:pPr/>
              <a:t>21</a:t>
            </a:fld>
            <a:endParaRPr lang="en-US" dirty="0"/>
          </a:p>
        </p:txBody>
      </p:sp>
      <p:sp>
        <p:nvSpPr>
          <p:cNvPr id="7" name="TextBox 6"/>
          <p:cNvSpPr txBox="1"/>
          <p:nvPr/>
        </p:nvSpPr>
        <p:spPr>
          <a:xfrm>
            <a:off x="5903936" y="1168699"/>
            <a:ext cx="2993127" cy="369332"/>
          </a:xfrm>
          <a:prstGeom prst="rect">
            <a:avLst/>
          </a:prstGeom>
          <a:noFill/>
        </p:spPr>
        <p:txBody>
          <a:bodyPr wrap="none" rtlCol="0">
            <a:spAutoFit/>
          </a:bodyPr>
          <a:lstStyle/>
          <a:p>
            <a:r>
              <a:rPr lang="en-US" dirty="0" smtClean="0">
                <a:latin typeface="Times New Roman"/>
                <a:cs typeface="Times New Roman"/>
              </a:rPr>
              <a:t>Chen et al., </a:t>
            </a:r>
            <a:r>
              <a:rPr lang="en-US" i="1" dirty="0" smtClean="0">
                <a:latin typeface="Times New Roman"/>
                <a:cs typeface="Times New Roman"/>
              </a:rPr>
              <a:t>arXiv:1607.01932</a:t>
            </a:r>
          </a:p>
        </p:txBody>
      </p:sp>
      <p:sp>
        <p:nvSpPr>
          <p:cNvPr id="9" name="TextBox 8"/>
          <p:cNvSpPr txBox="1"/>
          <p:nvPr/>
        </p:nvSpPr>
        <p:spPr>
          <a:xfrm>
            <a:off x="392044" y="1353365"/>
            <a:ext cx="4766386" cy="707886"/>
          </a:xfrm>
          <a:prstGeom prst="rect">
            <a:avLst/>
          </a:prstGeom>
          <a:noFill/>
        </p:spPr>
        <p:txBody>
          <a:bodyPr wrap="square" rtlCol="0">
            <a:spAutoFit/>
          </a:bodyPr>
          <a:lstStyle/>
          <a:p>
            <a:r>
              <a:rPr lang="en-US" sz="2000" dirty="0" err="1" smtClean="0">
                <a:latin typeface="Times New Roman"/>
                <a:cs typeface="Times New Roman"/>
              </a:rPr>
              <a:t>Sudakov</a:t>
            </a:r>
            <a:r>
              <a:rPr lang="en-US" sz="2000" dirty="0" smtClean="0">
                <a:latin typeface="Times New Roman"/>
                <a:cs typeface="Times New Roman"/>
              </a:rPr>
              <a:t> broadening for the same kinematic objects in </a:t>
            </a:r>
            <a:r>
              <a:rPr lang="en-US" sz="2000" dirty="0" err="1" smtClean="0">
                <a:latin typeface="Times New Roman"/>
                <a:cs typeface="Times New Roman"/>
              </a:rPr>
              <a:t>p+p</a:t>
            </a:r>
            <a:r>
              <a:rPr lang="en-US" sz="2000" dirty="0" smtClean="0">
                <a:latin typeface="Times New Roman"/>
                <a:cs typeface="Times New Roman"/>
              </a:rPr>
              <a:t> collisions at RHIC and LHC</a:t>
            </a:r>
          </a:p>
        </p:txBody>
      </p:sp>
      <p:sp>
        <p:nvSpPr>
          <p:cNvPr id="12" name="TextBox 11"/>
          <p:cNvSpPr txBox="1"/>
          <p:nvPr/>
        </p:nvSpPr>
        <p:spPr>
          <a:xfrm>
            <a:off x="1929943" y="2519523"/>
            <a:ext cx="854721" cy="400110"/>
          </a:xfrm>
          <a:prstGeom prst="rect">
            <a:avLst/>
          </a:prstGeom>
          <a:noFill/>
          <a:ln>
            <a:solidFill>
              <a:schemeClr val="tx1"/>
            </a:solidFill>
          </a:ln>
        </p:spPr>
        <p:txBody>
          <a:bodyPr wrap="none" rtlCol="0">
            <a:spAutoFit/>
          </a:bodyPr>
          <a:lstStyle/>
          <a:p>
            <a:r>
              <a:rPr lang="en-US" sz="2000" b="1" dirty="0" smtClean="0">
                <a:solidFill>
                  <a:schemeClr val="accent2">
                    <a:lumMod val="75000"/>
                  </a:schemeClr>
                </a:solidFill>
                <a:latin typeface="Times New Roman"/>
                <a:cs typeface="Times New Roman"/>
              </a:rPr>
              <a:t>RHIC</a:t>
            </a:r>
          </a:p>
        </p:txBody>
      </p:sp>
      <p:sp>
        <p:nvSpPr>
          <p:cNvPr id="13" name="TextBox 12"/>
          <p:cNvSpPr txBox="1"/>
          <p:nvPr/>
        </p:nvSpPr>
        <p:spPr>
          <a:xfrm>
            <a:off x="2214369" y="3267861"/>
            <a:ext cx="740908" cy="400110"/>
          </a:xfrm>
          <a:prstGeom prst="rect">
            <a:avLst/>
          </a:prstGeom>
          <a:noFill/>
          <a:ln>
            <a:solidFill>
              <a:schemeClr val="tx1"/>
            </a:solidFill>
          </a:ln>
        </p:spPr>
        <p:txBody>
          <a:bodyPr wrap="none" rtlCol="0">
            <a:spAutoFit/>
          </a:bodyPr>
          <a:lstStyle/>
          <a:p>
            <a:r>
              <a:rPr lang="en-US" sz="2000" b="1" dirty="0" smtClean="0">
                <a:solidFill>
                  <a:srgbClr val="00B050"/>
                </a:solidFill>
                <a:latin typeface="Times New Roman"/>
                <a:cs typeface="Times New Roman"/>
              </a:rPr>
              <a:t>LHC</a:t>
            </a:r>
          </a:p>
        </p:txBody>
      </p:sp>
      <p:cxnSp>
        <p:nvCxnSpPr>
          <p:cNvPr id="15" name="Straight Arrow Connector 14"/>
          <p:cNvCxnSpPr>
            <a:stCxn id="12" idx="1"/>
          </p:cNvCxnSpPr>
          <p:nvPr/>
        </p:nvCxnSpPr>
        <p:spPr>
          <a:xfrm flipH="1">
            <a:off x="1471613" y="2719578"/>
            <a:ext cx="458330" cy="528535"/>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744481" y="3523451"/>
            <a:ext cx="492958" cy="42418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2948351" y="2808483"/>
            <a:ext cx="1523066" cy="35534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948351" y="3755016"/>
            <a:ext cx="1523066" cy="35534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855752" y="3380125"/>
            <a:ext cx="4262847" cy="3139321"/>
          </a:xfrm>
          <a:prstGeom prst="rect">
            <a:avLst/>
          </a:prstGeom>
          <a:noFill/>
          <a:ln>
            <a:solidFill>
              <a:schemeClr val="tx1"/>
            </a:solidFill>
          </a:ln>
        </p:spPr>
        <p:txBody>
          <a:bodyPr wrap="square" rtlCol="0">
            <a:spAutoFit/>
          </a:bodyPr>
          <a:lstStyle/>
          <a:p>
            <a:r>
              <a:rPr lang="en-US" dirty="0" smtClean="0">
                <a:solidFill>
                  <a:srgbClr val="FF0000"/>
                </a:solidFill>
                <a:latin typeface="Times New Roman"/>
                <a:cs typeface="Times New Roman"/>
              </a:rPr>
              <a:t>Significantly larger broadening at LHC than RHIC</a:t>
            </a:r>
          </a:p>
          <a:p>
            <a:pPr lvl="1"/>
            <a:r>
              <a:rPr lang="en-US" dirty="0" smtClean="0">
                <a:solidFill>
                  <a:srgbClr val="FF0000"/>
                </a:solidFill>
                <a:latin typeface="Times New Roman"/>
                <a:cs typeface="Times New Roman"/>
              </a:rPr>
              <a:t>→harder to pull out broadening </a:t>
            </a:r>
            <a:r>
              <a:rPr lang="en-US" dirty="0" smtClean="0">
                <a:solidFill>
                  <a:srgbClr val="FF0000"/>
                </a:solidFill>
                <a:latin typeface="Times New Roman"/>
                <a:cs typeface="Times New Roman"/>
              </a:rPr>
              <a:t>due to</a:t>
            </a:r>
            <a:r>
              <a:rPr lang="en-US" dirty="0" smtClean="0">
                <a:solidFill>
                  <a:srgbClr val="FF0000"/>
                </a:solidFill>
                <a:latin typeface="Times New Roman"/>
                <a:cs typeface="Times New Roman"/>
              </a:rPr>
              <a:t> </a:t>
            </a:r>
            <a:r>
              <a:rPr lang="en-US" dirty="0" smtClean="0">
                <a:solidFill>
                  <a:srgbClr val="FF0000"/>
                </a:solidFill>
                <a:latin typeface="Times New Roman"/>
                <a:cs typeface="Times New Roman"/>
              </a:rPr>
              <a:t>&lt;</a:t>
            </a:r>
            <a:r>
              <a:rPr lang="en-US" dirty="0" err="1" smtClean="0">
                <a:solidFill>
                  <a:srgbClr val="FF0000"/>
                </a:solidFill>
                <a:latin typeface="Times New Roman"/>
                <a:cs typeface="Times New Roman"/>
              </a:rPr>
              <a:t>qhat</a:t>
            </a:r>
            <a:r>
              <a:rPr lang="en-US" dirty="0" smtClean="0">
                <a:solidFill>
                  <a:srgbClr val="FF0000"/>
                </a:solidFill>
                <a:latin typeface="Times New Roman"/>
                <a:cs typeface="Times New Roman"/>
              </a:rPr>
              <a:t>*L&gt;</a:t>
            </a:r>
          </a:p>
          <a:p>
            <a:endParaRPr lang="en-US" dirty="0">
              <a:solidFill>
                <a:srgbClr val="FF0000"/>
              </a:solidFill>
              <a:latin typeface="Times New Roman"/>
              <a:cs typeface="Times New Roman"/>
            </a:endParaRPr>
          </a:p>
          <a:p>
            <a:r>
              <a:rPr lang="en-US" dirty="0" smtClean="0">
                <a:latin typeface="Times New Roman"/>
                <a:cs typeface="Times New Roman"/>
              </a:rPr>
              <a:t>Challenging measurement at both colliders</a:t>
            </a:r>
          </a:p>
          <a:p>
            <a:pPr marL="342900" indent="-342900">
              <a:buFont typeface="Arial" charset="0"/>
              <a:buChar char="•"/>
            </a:pPr>
            <a:r>
              <a:rPr lang="en-US" dirty="0" smtClean="0">
                <a:latin typeface="Times New Roman"/>
                <a:cs typeface="Times New Roman"/>
              </a:rPr>
              <a:t>Needs high statistical and systematic precision for low </a:t>
            </a:r>
            <a:r>
              <a:rPr lang="en-US" dirty="0" err="1" smtClean="0">
                <a:latin typeface="Times New Roman"/>
                <a:cs typeface="Times New Roman"/>
              </a:rPr>
              <a:t>p</a:t>
            </a:r>
            <a:r>
              <a:rPr lang="en-US" baseline="-25000" dirty="0" err="1" smtClean="0">
                <a:latin typeface="Times New Roman"/>
                <a:cs typeface="Times New Roman"/>
              </a:rPr>
              <a:t>T</a:t>
            </a:r>
            <a:r>
              <a:rPr lang="en-US" dirty="0" smtClean="0">
                <a:latin typeface="Times New Roman"/>
                <a:cs typeface="Times New Roman"/>
              </a:rPr>
              <a:t> jets</a:t>
            </a:r>
            <a:endParaRPr lang="en-US" dirty="0">
              <a:latin typeface="Times New Roman"/>
              <a:cs typeface="Times New Roman"/>
            </a:endParaRPr>
          </a:p>
          <a:p>
            <a:endParaRPr lang="en-US" dirty="0" smtClean="0">
              <a:solidFill>
                <a:srgbClr val="00B050"/>
              </a:solidFill>
              <a:latin typeface="Times New Roman"/>
              <a:cs typeface="Times New Roman"/>
            </a:endParaRPr>
          </a:p>
          <a:p>
            <a:pPr marL="0" lvl="1"/>
            <a:r>
              <a:rPr lang="en-US" dirty="0" smtClean="0">
                <a:solidFill>
                  <a:srgbClr val="FF0000"/>
                </a:solidFill>
                <a:latin typeface="Times New Roman"/>
                <a:cs typeface="Times New Roman"/>
              </a:rPr>
              <a:t>At minimum can set limit on &lt;</a:t>
            </a:r>
            <a:r>
              <a:rPr lang="en-US" dirty="0" err="1">
                <a:solidFill>
                  <a:srgbClr val="FF0000"/>
                </a:solidFill>
                <a:latin typeface="Times New Roman"/>
                <a:cs typeface="Times New Roman"/>
              </a:rPr>
              <a:t>qhat</a:t>
            </a:r>
            <a:r>
              <a:rPr lang="en-US" dirty="0">
                <a:solidFill>
                  <a:srgbClr val="FF0000"/>
                </a:solidFill>
                <a:latin typeface="Times New Roman"/>
                <a:cs typeface="Times New Roman"/>
              </a:rPr>
              <a:t>*L</a:t>
            </a:r>
            <a:r>
              <a:rPr lang="en-US" dirty="0" smtClean="0">
                <a:solidFill>
                  <a:srgbClr val="FF0000"/>
                </a:solidFill>
                <a:latin typeface="Times New Roman"/>
                <a:cs typeface="Times New Roman"/>
              </a:rPr>
              <a:t>&gt;</a:t>
            </a:r>
          </a:p>
          <a:p>
            <a:pPr marL="457200" lvl="2"/>
            <a:r>
              <a:rPr lang="en-US" dirty="0">
                <a:solidFill>
                  <a:srgbClr val="FF0000"/>
                </a:solidFill>
                <a:latin typeface="Times New Roman"/>
                <a:cs typeface="Times New Roman"/>
              </a:rPr>
              <a:t>→ </a:t>
            </a:r>
            <a:r>
              <a:rPr lang="en-US" dirty="0" smtClean="0">
                <a:solidFill>
                  <a:srgbClr val="FF0000"/>
                </a:solidFill>
                <a:latin typeface="Times New Roman"/>
                <a:cs typeface="Times New Roman"/>
              </a:rPr>
              <a:t>positive measurement possible?</a:t>
            </a:r>
            <a:endParaRPr lang="en-US" dirty="0">
              <a:solidFill>
                <a:srgbClr val="FF0000"/>
              </a:solidFill>
              <a:latin typeface="Times New Roman"/>
              <a:cs typeface="Times New Roman"/>
            </a:endParaRPr>
          </a:p>
        </p:txBody>
      </p:sp>
      <p:sp>
        <p:nvSpPr>
          <p:cNvPr id="10" name="TextBox 9"/>
          <p:cNvSpPr txBox="1"/>
          <p:nvPr/>
        </p:nvSpPr>
        <p:spPr>
          <a:xfrm>
            <a:off x="4756345" y="2053938"/>
            <a:ext cx="3115084" cy="1015663"/>
          </a:xfrm>
          <a:prstGeom prst="rect">
            <a:avLst/>
          </a:prstGeom>
          <a:noFill/>
          <a:ln>
            <a:solidFill>
              <a:schemeClr val="tx1"/>
            </a:solidFill>
          </a:ln>
        </p:spPr>
        <p:txBody>
          <a:bodyPr wrap="none" rtlCol="0">
            <a:spAutoFit/>
          </a:bodyPr>
          <a:lstStyle/>
          <a:p>
            <a:r>
              <a:rPr lang="en-US" sz="2000" dirty="0" err="1">
                <a:latin typeface="Times New Roman"/>
                <a:cs typeface="Times New Roman"/>
              </a:rPr>
              <a:t>h</a:t>
            </a:r>
            <a:r>
              <a:rPr lang="en-US" sz="2000" dirty="0" err="1" smtClean="0">
                <a:latin typeface="Times New Roman"/>
                <a:cs typeface="Times New Roman"/>
              </a:rPr>
              <a:t>+jet</a:t>
            </a:r>
            <a:r>
              <a:rPr lang="en-US" sz="2000" dirty="0" smtClean="0">
                <a:latin typeface="Times New Roman"/>
                <a:cs typeface="Times New Roman"/>
              </a:rPr>
              <a:t>:</a:t>
            </a:r>
          </a:p>
          <a:p>
            <a:pPr marL="342900" indent="-342900">
              <a:buFont typeface="Arial" charset="0"/>
              <a:buChar char="•"/>
            </a:pPr>
            <a:r>
              <a:rPr lang="en-US" sz="2000" dirty="0" smtClean="0">
                <a:latin typeface="Times New Roman"/>
                <a:cs typeface="Times New Roman"/>
              </a:rPr>
              <a:t>9&lt;</a:t>
            </a:r>
            <a:r>
              <a:rPr lang="en-US" sz="2000" dirty="0" err="1" smtClean="0">
                <a:latin typeface="Times New Roman"/>
                <a:cs typeface="Times New Roman"/>
              </a:rPr>
              <a:t>p</a:t>
            </a:r>
            <a:r>
              <a:rPr lang="en-US" sz="2000" baseline="-25000" dirty="0" err="1" smtClean="0">
                <a:latin typeface="Times New Roman"/>
                <a:cs typeface="Times New Roman"/>
              </a:rPr>
              <a:t>T</a:t>
            </a:r>
            <a:r>
              <a:rPr lang="en-US" sz="2000" baseline="30000" dirty="0" err="1" smtClean="0">
                <a:latin typeface="Times New Roman"/>
                <a:cs typeface="Times New Roman"/>
              </a:rPr>
              <a:t>trig</a:t>
            </a:r>
            <a:r>
              <a:rPr lang="en-US" sz="2000" dirty="0" smtClean="0">
                <a:latin typeface="Times New Roman"/>
                <a:cs typeface="Times New Roman"/>
              </a:rPr>
              <a:t>&lt;30 GeV/c</a:t>
            </a:r>
          </a:p>
          <a:p>
            <a:pPr marL="342900" indent="-342900">
              <a:buFont typeface="Arial" charset="0"/>
              <a:buChar char="•"/>
            </a:pPr>
            <a:r>
              <a:rPr lang="en-US" sz="2000" dirty="0" smtClean="0">
                <a:latin typeface="Times New Roman"/>
                <a:cs typeface="Times New Roman"/>
              </a:rPr>
              <a:t>18&lt; </a:t>
            </a:r>
            <a:r>
              <a:rPr lang="en-US" sz="2000" dirty="0" err="1" smtClean="0">
                <a:latin typeface="Times New Roman"/>
                <a:cs typeface="Times New Roman"/>
              </a:rPr>
              <a:t>p</a:t>
            </a:r>
            <a:r>
              <a:rPr lang="en-US" sz="2000" baseline="-25000" dirty="0" err="1" smtClean="0">
                <a:latin typeface="Times New Roman"/>
                <a:cs typeface="Times New Roman"/>
              </a:rPr>
              <a:t>T</a:t>
            </a:r>
            <a:r>
              <a:rPr lang="en-US" sz="2000" baseline="-25000" dirty="0" smtClean="0">
                <a:latin typeface="Times New Roman"/>
                <a:cs typeface="Times New Roman"/>
              </a:rPr>
              <a:t> </a:t>
            </a:r>
            <a:r>
              <a:rPr lang="en-US" sz="2000" baseline="30000" dirty="0" smtClean="0">
                <a:latin typeface="Times New Roman"/>
                <a:cs typeface="Times New Roman"/>
              </a:rPr>
              <a:t>recoil jet </a:t>
            </a:r>
            <a:r>
              <a:rPr lang="en-US" sz="2000" dirty="0" smtClean="0">
                <a:latin typeface="Times New Roman"/>
                <a:cs typeface="Times New Roman"/>
              </a:rPr>
              <a:t>&lt;48 GeV/c </a:t>
            </a:r>
          </a:p>
        </p:txBody>
      </p:sp>
      <p:pic>
        <p:nvPicPr>
          <p:cNvPr id="5" name="Picture 4"/>
          <p:cNvPicPr>
            <a:picLocks noChangeAspect="1"/>
          </p:cNvPicPr>
          <p:nvPr/>
        </p:nvPicPr>
        <p:blipFill rotWithShape="1">
          <a:blip r:embed="rId2"/>
          <a:srcRect t="87288"/>
          <a:stretch/>
        </p:blipFill>
        <p:spPr>
          <a:xfrm>
            <a:off x="199593" y="5897417"/>
            <a:ext cx="4592659" cy="471279"/>
          </a:xfrm>
          <a:prstGeom prst="rect">
            <a:avLst/>
          </a:prstGeom>
        </p:spPr>
      </p:pic>
    </p:spTree>
    <p:extLst>
      <p:ext uri="{BB962C8B-B14F-4D97-AF65-F5344CB8AC3E}">
        <p14:creationId xmlns:p14="http://schemas.microsoft.com/office/powerpoint/2010/main" val="121924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1" grpId="0" animBg="1"/>
      <p:bldP spid="22" grpId="0" animBg="1"/>
      <p:bldP spid="23"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0008"/>
          </a:xfrm>
        </p:spPr>
        <p:txBody>
          <a:bodyPr/>
          <a:lstStyle/>
          <a:p>
            <a:r>
              <a:rPr lang="en-US" dirty="0" smtClean="0"/>
              <a:t>Summary and Outlook</a:t>
            </a:r>
            <a:endParaRPr lang="en-US" dirty="0"/>
          </a:p>
        </p:txBody>
      </p:sp>
      <p:sp>
        <p:nvSpPr>
          <p:cNvPr id="3" name="Date Placeholder 2"/>
          <p:cNvSpPr>
            <a:spLocks noGrp="1"/>
          </p:cNvSpPr>
          <p:nvPr>
            <p:ph type="dt" sz="half" idx="10"/>
          </p:nvPr>
        </p:nvSpPr>
        <p:spPr/>
        <p:txBody>
          <a:bodyPr/>
          <a:lstStyle/>
          <a:p>
            <a:r>
              <a:rPr lang="en-US" smtClean="0"/>
              <a:t>Santa Fe Workshopn on Jets and HF</a:t>
            </a:r>
            <a:endParaRPr lang="en-US"/>
          </a:p>
        </p:txBody>
      </p:sp>
      <p:sp>
        <p:nvSpPr>
          <p:cNvPr id="4" name="Footer Placeholder 3"/>
          <p:cNvSpPr>
            <a:spLocks noGrp="1"/>
          </p:cNvSpPr>
          <p:nvPr>
            <p:ph type="ftr" sz="quarter" idx="11"/>
          </p:nvPr>
        </p:nvSpPr>
        <p:spPr/>
        <p:txBody>
          <a:bodyPr/>
          <a:lstStyle/>
          <a:p>
            <a:r>
              <a:rPr lang="en-US" smtClean="0"/>
              <a:t>Feb 13-15 2017</a:t>
            </a:r>
            <a:endParaRPr lang="en-US"/>
          </a:p>
        </p:txBody>
      </p:sp>
      <p:sp>
        <p:nvSpPr>
          <p:cNvPr id="5" name="Slide Number Placeholder 4"/>
          <p:cNvSpPr>
            <a:spLocks noGrp="1"/>
          </p:cNvSpPr>
          <p:nvPr>
            <p:ph type="sldNum" sz="quarter" idx="12"/>
          </p:nvPr>
        </p:nvSpPr>
        <p:spPr/>
        <p:txBody>
          <a:bodyPr/>
          <a:lstStyle/>
          <a:p>
            <a:fld id="{3D5DE84E-4CEA-AD46-B381-E60788912773}" type="slidenum">
              <a:rPr lang="en-US" smtClean="0"/>
              <a:pPr/>
              <a:t>22</a:t>
            </a:fld>
            <a:endParaRPr lang="en-US"/>
          </a:p>
        </p:txBody>
      </p:sp>
      <p:sp>
        <p:nvSpPr>
          <p:cNvPr id="6" name="TextBox 5"/>
          <p:cNvSpPr txBox="1"/>
          <p:nvPr/>
        </p:nvSpPr>
        <p:spPr>
          <a:xfrm>
            <a:off x="281608" y="711541"/>
            <a:ext cx="8580783" cy="5940088"/>
          </a:xfrm>
          <a:prstGeom prst="rect">
            <a:avLst/>
          </a:prstGeom>
          <a:solidFill>
            <a:schemeClr val="bg1"/>
          </a:solidFill>
        </p:spPr>
        <p:txBody>
          <a:bodyPr wrap="square" rtlCol="0">
            <a:spAutoFit/>
          </a:bodyPr>
          <a:lstStyle/>
          <a:p>
            <a:r>
              <a:rPr lang="en-US" sz="2000" dirty="0" smtClean="0">
                <a:latin typeface="Times New Roman"/>
                <a:cs typeface="Times New Roman"/>
              </a:rPr>
              <a:t>Jet measurements in vacuum: precise comparison to QCD requires IRC-safe observables </a:t>
            </a:r>
            <a:r>
              <a:rPr lang="en-US" sz="2000" dirty="0" smtClean="0">
                <a:latin typeface="Wingdings"/>
                <a:ea typeface="Wingdings"/>
                <a:cs typeface="Wingdings"/>
                <a:sym typeface="Wingdings"/>
              </a:rPr>
              <a:t>➞</a:t>
            </a:r>
            <a:r>
              <a:rPr lang="en-US" sz="2000" dirty="0" smtClean="0">
                <a:latin typeface="Times New Roman"/>
                <a:cs typeface="Times New Roman"/>
              </a:rPr>
              <a:t>integrate out hadronic degrees of freedom</a:t>
            </a:r>
          </a:p>
          <a:p>
            <a:endParaRPr lang="en-US" sz="2000" dirty="0" smtClean="0">
              <a:latin typeface="Times New Roman"/>
              <a:cs typeface="Times New Roman"/>
            </a:endParaRPr>
          </a:p>
          <a:p>
            <a:r>
              <a:rPr lang="en-US" sz="2000" dirty="0" smtClean="0">
                <a:solidFill>
                  <a:srgbClr val="0070C0"/>
                </a:solidFill>
                <a:latin typeface="Times New Roman"/>
                <a:cs typeface="Times New Roman"/>
              </a:rPr>
              <a:t>Rigorous jet quenching measurements in heavy ion collisions: </a:t>
            </a:r>
          </a:p>
          <a:p>
            <a:pPr marL="342900" indent="-342900">
              <a:buFont typeface="Arial"/>
              <a:buChar char="•"/>
            </a:pPr>
            <a:r>
              <a:rPr lang="en-US" sz="2000" dirty="0" smtClean="0">
                <a:solidFill>
                  <a:srgbClr val="0070C0"/>
                </a:solidFill>
                <a:latin typeface="Times New Roman"/>
                <a:cs typeface="Times New Roman"/>
              </a:rPr>
              <a:t>observables that are theoretically </a:t>
            </a:r>
            <a:r>
              <a:rPr lang="en-US" sz="2000" dirty="0">
                <a:solidFill>
                  <a:srgbClr val="0070C0"/>
                </a:solidFill>
                <a:latin typeface="Times New Roman"/>
                <a:cs typeface="Times New Roman"/>
              </a:rPr>
              <a:t>well-founded in </a:t>
            </a:r>
            <a:r>
              <a:rPr lang="en-US" sz="2000" dirty="0" smtClean="0">
                <a:solidFill>
                  <a:srgbClr val="0070C0"/>
                </a:solidFill>
                <a:latin typeface="Times New Roman"/>
                <a:cs typeface="Times New Roman"/>
              </a:rPr>
              <a:t>vacuum</a:t>
            </a:r>
            <a:endParaRPr lang="en-US" sz="2000" dirty="0">
              <a:solidFill>
                <a:srgbClr val="0070C0"/>
              </a:solidFill>
              <a:latin typeface="Times New Roman"/>
              <a:cs typeface="Times New Roman"/>
            </a:endParaRPr>
          </a:p>
          <a:p>
            <a:pPr marL="342900" indent="-342900">
              <a:buFont typeface="Arial"/>
              <a:buChar char="•"/>
            </a:pPr>
            <a:r>
              <a:rPr lang="en-US" sz="2000" dirty="0" smtClean="0">
                <a:solidFill>
                  <a:srgbClr val="0070C0"/>
                </a:solidFill>
                <a:latin typeface="Times New Roman"/>
                <a:cs typeface="Times New Roman"/>
              </a:rPr>
              <a:t>what changes in-vacuum ➞in-medium?</a:t>
            </a:r>
          </a:p>
          <a:p>
            <a:pPr marL="342900" indent="-342900">
              <a:buFont typeface="Arial"/>
              <a:buChar char="•"/>
            </a:pPr>
            <a:r>
              <a:rPr lang="en-US" sz="2000" dirty="0">
                <a:solidFill>
                  <a:srgbClr val="0070C0"/>
                </a:solidFill>
                <a:latin typeface="Times New Roman"/>
                <a:cs typeface="Times New Roman"/>
              </a:rPr>
              <a:t>r</a:t>
            </a:r>
            <a:r>
              <a:rPr lang="en-US" sz="2000" dirty="0" smtClean="0">
                <a:solidFill>
                  <a:srgbClr val="0070C0"/>
                </a:solidFill>
                <a:latin typeface="Times New Roman"/>
                <a:cs typeface="Times New Roman"/>
              </a:rPr>
              <a:t>equires similar approaches in theory</a:t>
            </a:r>
            <a:endParaRPr lang="en-US" sz="2000" dirty="0">
              <a:solidFill>
                <a:srgbClr val="0070C0"/>
              </a:solidFill>
              <a:latin typeface="Times New Roman"/>
              <a:cs typeface="Times New Roman"/>
            </a:endParaRPr>
          </a:p>
          <a:p>
            <a:pPr marL="342900" indent="-342900">
              <a:buFont typeface="Arial"/>
              <a:buChar char="•"/>
            </a:pPr>
            <a:endParaRPr lang="en-US" sz="2000" dirty="0">
              <a:latin typeface="Times New Roman"/>
              <a:cs typeface="Times New Roman"/>
            </a:endParaRPr>
          </a:p>
          <a:p>
            <a:r>
              <a:rPr lang="en-US" sz="2000" dirty="0" smtClean="0">
                <a:solidFill>
                  <a:srgbClr val="FF0000"/>
                </a:solidFill>
                <a:latin typeface="Times New Roman"/>
                <a:cs typeface="Times New Roman"/>
              </a:rPr>
              <a:t>Current focus: semi-inclusive </a:t>
            </a:r>
            <a:r>
              <a:rPr lang="en-US" sz="2000" dirty="0" err="1" smtClean="0">
                <a:solidFill>
                  <a:srgbClr val="FF0000"/>
                </a:solidFill>
                <a:latin typeface="Times New Roman"/>
                <a:cs typeface="Times New Roman"/>
              </a:rPr>
              <a:t>h+jet</a:t>
            </a:r>
            <a:r>
              <a:rPr lang="en-US" sz="2000" dirty="0" smtClean="0">
                <a:solidFill>
                  <a:srgbClr val="FF0000"/>
                </a:solidFill>
                <a:latin typeface="Times New Roman"/>
                <a:cs typeface="Times New Roman"/>
              </a:rPr>
              <a:t> measurements (</a:t>
            </a:r>
            <a:r>
              <a:rPr lang="en-US" sz="2000" dirty="0" err="1" smtClean="0">
                <a:solidFill>
                  <a:srgbClr val="FF0000"/>
                </a:solidFill>
                <a:latin typeface="Symbol" charset="2"/>
                <a:cs typeface="Symbol" charset="2"/>
              </a:rPr>
              <a:t>g</a:t>
            </a:r>
            <a:r>
              <a:rPr lang="en-US" sz="2000" dirty="0" err="1" smtClean="0">
                <a:solidFill>
                  <a:srgbClr val="FF0000"/>
                </a:solidFill>
                <a:latin typeface="Times New Roman"/>
                <a:cs typeface="Times New Roman"/>
              </a:rPr>
              <a:t>+jet</a:t>
            </a:r>
            <a:r>
              <a:rPr lang="en-US" sz="2000" dirty="0" smtClean="0">
                <a:solidFill>
                  <a:srgbClr val="FF0000"/>
                </a:solidFill>
                <a:latin typeface="Times New Roman"/>
                <a:cs typeface="Times New Roman"/>
              </a:rPr>
              <a:t> in progress)</a:t>
            </a:r>
          </a:p>
          <a:p>
            <a:pPr marL="342900" indent="-342900">
              <a:buFont typeface="Arial"/>
              <a:buChar char="•"/>
            </a:pPr>
            <a:r>
              <a:rPr lang="en-US" sz="2000" dirty="0" smtClean="0">
                <a:solidFill>
                  <a:srgbClr val="FF0000"/>
                </a:solidFill>
                <a:latin typeface="Times New Roman"/>
                <a:cs typeface="Times New Roman"/>
              </a:rPr>
              <a:t>Statistical approach to background: </a:t>
            </a:r>
          </a:p>
          <a:p>
            <a:pPr marL="800100" lvl="1" indent="-342900">
              <a:buFont typeface="Arial"/>
              <a:buChar char="•"/>
            </a:pPr>
            <a:r>
              <a:rPr lang="en-US" sz="2000" dirty="0" smtClean="0">
                <a:solidFill>
                  <a:srgbClr val="FF0000"/>
                </a:solidFill>
                <a:latin typeface="Times New Roman"/>
                <a:cs typeface="Times New Roman"/>
              </a:rPr>
              <a:t>“IRC-safe”: no fragmentation bias imposed by </a:t>
            </a:r>
            <a:r>
              <a:rPr lang="en-US" sz="2000" dirty="0" err="1" smtClean="0">
                <a:solidFill>
                  <a:srgbClr val="FF0000"/>
                </a:solidFill>
                <a:latin typeface="Times New Roman"/>
                <a:cs typeface="Times New Roman"/>
              </a:rPr>
              <a:t>bkgd</a:t>
            </a:r>
            <a:r>
              <a:rPr lang="en-US" sz="2000" dirty="0" smtClean="0">
                <a:solidFill>
                  <a:srgbClr val="FF0000"/>
                </a:solidFill>
                <a:latin typeface="Times New Roman"/>
                <a:cs typeface="Times New Roman"/>
              </a:rPr>
              <a:t> suppression</a:t>
            </a:r>
          </a:p>
          <a:p>
            <a:pPr marL="800100" lvl="1" indent="-342900">
              <a:buFont typeface="Arial"/>
              <a:buChar char="•"/>
            </a:pPr>
            <a:r>
              <a:rPr lang="en-US" sz="2000" dirty="0">
                <a:solidFill>
                  <a:srgbClr val="FF0000"/>
                </a:solidFill>
                <a:latin typeface="Times New Roman"/>
                <a:cs typeface="Times New Roman"/>
              </a:rPr>
              <a:t>good and improvable systematic precision for all R + all </a:t>
            </a:r>
            <a:r>
              <a:rPr lang="en-US" sz="2000" dirty="0" err="1">
                <a:solidFill>
                  <a:srgbClr val="FF0000"/>
                </a:solidFill>
                <a:latin typeface="Times New Roman"/>
                <a:cs typeface="Times New Roman"/>
              </a:rPr>
              <a:t>p</a:t>
            </a:r>
            <a:r>
              <a:rPr lang="en-US" sz="2000" baseline="-25000" dirty="0" err="1">
                <a:solidFill>
                  <a:srgbClr val="FF0000"/>
                </a:solidFill>
                <a:latin typeface="Times New Roman"/>
                <a:cs typeface="Times New Roman"/>
              </a:rPr>
              <a:t>T</a:t>
            </a:r>
            <a:r>
              <a:rPr lang="en-US" sz="2000" dirty="0">
                <a:solidFill>
                  <a:srgbClr val="FF0000"/>
                </a:solidFill>
                <a:latin typeface="Times New Roman"/>
                <a:cs typeface="Times New Roman"/>
              </a:rPr>
              <a:t> + all </a:t>
            </a:r>
            <a:r>
              <a:rPr lang="en-US" sz="2000" dirty="0" smtClean="0">
                <a:solidFill>
                  <a:srgbClr val="FF0000"/>
                </a:solidFill>
                <a:latin typeface="Times New Roman"/>
                <a:cs typeface="Times New Roman"/>
              </a:rPr>
              <a:t>systems</a:t>
            </a:r>
          </a:p>
          <a:p>
            <a:pPr marL="342900" indent="-342900">
              <a:buFont typeface="Arial"/>
              <a:buChar char="•"/>
            </a:pPr>
            <a:r>
              <a:rPr lang="en-US" sz="2000" dirty="0" smtClean="0">
                <a:solidFill>
                  <a:srgbClr val="FF0000"/>
                </a:solidFill>
                <a:latin typeface="Times New Roman"/>
                <a:cs typeface="Times New Roman"/>
              </a:rPr>
              <a:t>Applied at STAR/RHIC </a:t>
            </a:r>
            <a:r>
              <a:rPr lang="en-US" sz="2000" dirty="0">
                <a:solidFill>
                  <a:srgbClr val="FF0000"/>
                </a:solidFill>
                <a:latin typeface="Times New Roman"/>
                <a:cs typeface="Times New Roman"/>
              </a:rPr>
              <a:t>and </a:t>
            </a:r>
            <a:r>
              <a:rPr lang="en-US" sz="2000" dirty="0" smtClean="0">
                <a:solidFill>
                  <a:srgbClr val="FF0000"/>
                </a:solidFill>
                <a:latin typeface="Times New Roman"/>
                <a:cs typeface="Times New Roman"/>
              </a:rPr>
              <a:t>ALICE/LHC</a:t>
            </a:r>
            <a:endParaRPr lang="en-US" sz="2000" dirty="0">
              <a:solidFill>
                <a:srgbClr val="FF0000"/>
              </a:solidFill>
              <a:latin typeface="Times New Roman"/>
              <a:cs typeface="Times New Roman"/>
            </a:endParaRPr>
          </a:p>
          <a:p>
            <a:pPr marL="342900" indent="-342900">
              <a:buFont typeface="Arial"/>
              <a:buChar char="•"/>
            </a:pPr>
            <a:r>
              <a:rPr lang="en-US" sz="2000" dirty="0" smtClean="0">
                <a:solidFill>
                  <a:srgbClr val="FF0000"/>
                </a:solidFill>
                <a:latin typeface="Times New Roman"/>
                <a:cs typeface="Times New Roman"/>
              </a:rPr>
              <a:t>Observables: yield suppression, medium-induced jet broadening, jet substructure,</a:t>
            </a:r>
            <a:r>
              <a:rPr lang="is-IS" sz="2000" dirty="0" smtClean="0">
                <a:solidFill>
                  <a:srgbClr val="FF0000"/>
                </a:solidFill>
                <a:latin typeface="Times New Roman"/>
                <a:cs typeface="Times New Roman"/>
              </a:rPr>
              <a:t>…</a:t>
            </a:r>
            <a:endParaRPr lang="en-US" sz="2000" dirty="0" smtClean="0">
              <a:solidFill>
                <a:srgbClr val="FF0000"/>
              </a:solidFill>
              <a:latin typeface="Times New Roman"/>
              <a:cs typeface="Times New Roman"/>
            </a:endParaRPr>
          </a:p>
          <a:p>
            <a:pPr marL="342900" indent="-342900">
              <a:buFont typeface="Arial"/>
              <a:buChar char="•"/>
            </a:pPr>
            <a:endParaRPr lang="en-US" sz="2000" dirty="0" smtClean="0">
              <a:latin typeface="Times New Roman"/>
              <a:cs typeface="Times New Roman"/>
            </a:endParaRPr>
          </a:p>
          <a:p>
            <a:r>
              <a:rPr lang="en-US" sz="2000" dirty="0" smtClean="0">
                <a:solidFill>
                  <a:srgbClr val="008000"/>
                </a:solidFill>
                <a:latin typeface="Times New Roman"/>
                <a:cs typeface="Times New Roman"/>
              </a:rPr>
              <a:t>Next steps:</a:t>
            </a:r>
          </a:p>
          <a:p>
            <a:pPr marL="342900" indent="-342900">
              <a:buFont typeface="Arial"/>
              <a:buChar char="•"/>
            </a:pPr>
            <a:r>
              <a:rPr lang="en-US" sz="2000" dirty="0" smtClean="0">
                <a:solidFill>
                  <a:srgbClr val="008000"/>
                </a:solidFill>
                <a:latin typeface="Times New Roman"/>
                <a:cs typeface="Times New Roman"/>
              </a:rPr>
              <a:t>Extend techniques to fully </a:t>
            </a:r>
            <a:r>
              <a:rPr lang="en-US" sz="2000" dirty="0" err="1" smtClean="0">
                <a:solidFill>
                  <a:srgbClr val="008000"/>
                </a:solidFill>
                <a:latin typeface="Times New Roman"/>
                <a:cs typeface="Times New Roman"/>
              </a:rPr>
              <a:t>calormetric</a:t>
            </a:r>
            <a:r>
              <a:rPr lang="en-US" sz="2000" dirty="0" smtClean="0">
                <a:solidFill>
                  <a:srgbClr val="008000"/>
                </a:solidFill>
                <a:latin typeface="Times New Roman"/>
                <a:cs typeface="Times New Roman"/>
              </a:rPr>
              <a:t> jets, higher </a:t>
            </a:r>
            <a:r>
              <a:rPr lang="en-US" sz="2000" dirty="0" err="1" smtClean="0">
                <a:solidFill>
                  <a:srgbClr val="008000"/>
                </a:solidFill>
                <a:latin typeface="Times New Roman"/>
                <a:cs typeface="Times New Roman"/>
              </a:rPr>
              <a:t>int</a:t>
            </a:r>
            <a:r>
              <a:rPr lang="en-US" sz="2000" dirty="0" smtClean="0">
                <a:solidFill>
                  <a:srgbClr val="008000"/>
                </a:solidFill>
                <a:latin typeface="Times New Roman"/>
                <a:cs typeface="Times New Roman"/>
              </a:rPr>
              <a:t> </a:t>
            </a:r>
            <a:r>
              <a:rPr lang="en-US" sz="2000" dirty="0" err="1" smtClean="0">
                <a:solidFill>
                  <a:srgbClr val="008000"/>
                </a:solidFill>
                <a:latin typeface="Times New Roman"/>
                <a:cs typeface="Times New Roman"/>
              </a:rPr>
              <a:t>lumi</a:t>
            </a:r>
            <a:r>
              <a:rPr lang="en-US" sz="2000" dirty="0" smtClean="0">
                <a:solidFill>
                  <a:srgbClr val="008000"/>
                </a:solidFill>
                <a:latin typeface="Times New Roman"/>
                <a:cs typeface="Times New Roman"/>
              </a:rPr>
              <a:t> RHIC+LHC</a:t>
            </a:r>
          </a:p>
          <a:p>
            <a:pPr marL="342900" indent="-342900">
              <a:buFont typeface="Arial"/>
              <a:buChar char="•"/>
            </a:pPr>
            <a:r>
              <a:rPr lang="en-US" sz="2000" dirty="0" smtClean="0">
                <a:solidFill>
                  <a:srgbClr val="008000"/>
                </a:solidFill>
                <a:latin typeface="Times New Roman"/>
                <a:cs typeface="Times New Roman"/>
              </a:rPr>
              <a:t>Quantitative comparison to theory calculations</a:t>
            </a:r>
            <a:endParaRPr lang="en-US" sz="2000" dirty="0">
              <a:solidFill>
                <a:srgbClr val="008000"/>
              </a:solidFill>
              <a:latin typeface="Times New Roman"/>
              <a:cs typeface="Times New Roman"/>
            </a:endParaRPr>
          </a:p>
        </p:txBody>
      </p:sp>
    </p:spTree>
    <p:extLst>
      <p:ext uri="{BB962C8B-B14F-4D97-AF65-F5344CB8AC3E}">
        <p14:creationId xmlns:p14="http://schemas.microsoft.com/office/powerpoint/2010/main" val="17994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700337"/>
            <a:ext cx="8229600" cy="962896"/>
          </a:xfrm>
        </p:spPr>
        <p:txBody>
          <a:bodyPr/>
          <a:lstStyle/>
          <a:p>
            <a:r>
              <a:rPr lang="en-US" smtClean="0"/>
              <a:t>Backup slides</a:t>
            </a:r>
            <a:endParaRPr lang="en-US"/>
          </a:p>
        </p:txBody>
      </p:sp>
      <p:sp>
        <p:nvSpPr>
          <p:cNvPr id="3" name="Date Placeholder 2"/>
          <p:cNvSpPr>
            <a:spLocks noGrp="1"/>
          </p:cNvSpPr>
          <p:nvPr>
            <p:ph type="dt" sz="half" idx="10"/>
          </p:nvPr>
        </p:nvSpPr>
        <p:spPr/>
        <p:txBody>
          <a:bodyPr/>
          <a:lstStyle/>
          <a:p>
            <a:r>
              <a:rPr lang="en-US" smtClean="0"/>
              <a:t>Santa Fe Workshopn on Jets and HF</a:t>
            </a:r>
            <a:endParaRPr lang="en-US"/>
          </a:p>
        </p:txBody>
      </p:sp>
      <p:sp>
        <p:nvSpPr>
          <p:cNvPr id="4" name="Footer Placeholder 3"/>
          <p:cNvSpPr>
            <a:spLocks noGrp="1"/>
          </p:cNvSpPr>
          <p:nvPr>
            <p:ph type="ftr" sz="quarter" idx="11"/>
          </p:nvPr>
        </p:nvSpPr>
        <p:spPr/>
        <p:txBody>
          <a:bodyPr/>
          <a:lstStyle/>
          <a:p>
            <a:r>
              <a:rPr lang="en-US" smtClean="0"/>
              <a:t>Feb 13-15 2017</a:t>
            </a:r>
            <a:endParaRPr lang="en-US"/>
          </a:p>
        </p:txBody>
      </p:sp>
      <p:sp>
        <p:nvSpPr>
          <p:cNvPr id="5" name="Slide Number Placeholder 4"/>
          <p:cNvSpPr>
            <a:spLocks noGrp="1"/>
          </p:cNvSpPr>
          <p:nvPr>
            <p:ph type="sldNum" sz="quarter" idx="12"/>
          </p:nvPr>
        </p:nvSpPr>
        <p:spPr/>
        <p:txBody>
          <a:bodyPr/>
          <a:lstStyle/>
          <a:p>
            <a:fld id="{3D5DE84E-4CEA-AD46-B381-E60788912773}" type="slidenum">
              <a:rPr lang="en-US" smtClean="0"/>
              <a:pPr/>
              <a:t>23</a:t>
            </a:fld>
            <a:endParaRPr lang="en-US"/>
          </a:p>
        </p:txBody>
      </p:sp>
    </p:spTree>
    <p:extLst>
      <p:ext uri="{BB962C8B-B14F-4D97-AF65-F5344CB8AC3E}">
        <p14:creationId xmlns:p14="http://schemas.microsoft.com/office/powerpoint/2010/main" val="2037862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70508"/>
          </a:xfrm>
        </p:spPr>
        <p:txBody>
          <a:bodyPr>
            <a:normAutofit/>
          </a:bodyPr>
          <a:lstStyle/>
          <a:p>
            <a:r>
              <a:rPr lang="en-US" dirty="0"/>
              <a:t>A</a:t>
            </a:r>
            <a:r>
              <a:rPr lang="en-US" dirty="0" smtClean="0"/>
              <a:t> common picture of jets in-medium</a:t>
            </a:r>
            <a:endParaRPr lang="en-US" dirty="0"/>
          </a:p>
        </p:txBody>
      </p:sp>
      <p:sp>
        <p:nvSpPr>
          <p:cNvPr id="3" name="Date Placeholder 2"/>
          <p:cNvSpPr>
            <a:spLocks noGrp="1"/>
          </p:cNvSpPr>
          <p:nvPr>
            <p:ph type="dt" sz="half" idx="10"/>
          </p:nvPr>
        </p:nvSpPr>
        <p:spPr/>
        <p:txBody>
          <a:bodyPr/>
          <a:lstStyle/>
          <a:p>
            <a:r>
              <a:rPr lang="en-US" smtClean="0"/>
              <a:t>Santa Fe Workshopn on Jets and HF</a:t>
            </a:r>
            <a:endParaRPr lang="en-US"/>
          </a:p>
        </p:txBody>
      </p:sp>
      <p:sp>
        <p:nvSpPr>
          <p:cNvPr id="4" name="Footer Placeholder 3"/>
          <p:cNvSpPr>
            <a:spLocks noGrp="1"/>
          </p:cNvSpPr>
          <p:nvPr>
            <p:ph type="ftr" sz="quarter" idx="11"/>
          </p:nvPr>
        </p:nvSpPr>
        <p:spPr/>
        <p:txBody>
          <a:bodyPr/>
          <a:lstStyle/>
          <a:p>
            <a:r>
              <a:rPr lang="en-US" smtClean="0"/>
              <a:t>Feb 13-15 2017</a:t>
            </a:r>
            <a:endParaRPr lang="en-US"/>
          </a:p>
        </p:txBody>
      </p:sp>
      <p:sp>
        <p:nvSpPr>
          <p:cNvPr id="5" name="Slide Number Placeholder 4"/>
          <p:cNvSpPr>
            <a:spLocks noGrp="1"/>
          </p:cNvSpPr>
          <p:nvPr>
            <p:ph type="sldNum" sz="quarter" idx="12"/>
          </p:nvPr>
        </p:nvSpPr>
        <p:spPr/>
        <p:txBody>
          <a:bodyPr/>
          <a:lstStyle/>
          <a:p>
            <a:fld id="{3D5DE84E-4CEA-AD46-B381-E60788912773}" type="slidenum">
              <a:rPr lang="en-US" smtClean="0"/>
              <a:pPr/>
              <a:t>24</a:t>
            </a:fld>
            <a:endParaRPr lang="en-US"/>
          </a:p>
        </p:txBody>
      </p:sp>
      <p:pic>
        <p:nvPicPr>
          <p:cNvPr id="6" name="Picture 5"/>
          <p:cNvPicPr>
            <a:picLocks noChangeAspect="1"/>
          </p:cNvPicPr>
          <p:nvPr/>
        </p:nvPicPr>
        <p:blipFill>
          <a:blip r:embed="rId2"/>
          <a:stretch>
            <a:fillRect/>
          </a:stretch>
        </p:blipFill>
        <p:spPr>
          <a:xfrm>
            <a:off x="934079" y="1361033"/>
            <a:ext cx="7113755" cy="5433251"/>
          </a:xfrm>
          <a:prstGeom prst="rect">
            <a:avLst/>
          </a:prstGeom>
        </p:spPr>
      </p:pic>
      <p:sp>
        <p:nvSpPr>
          <p:cNvPr id="7" name="TextBox 6"/>
          <p:cNvSpPr txBox="1"/>
          <p:nvPr/>
        </p:nvSpPr>
        <p:spPr>
          <a:xfrm>
            <a:off x="6510094" y="614816"/>
            <a:ext cx="2050762" cy="584776"/>
          </a:xfrm>
          <a:prstGeom prst="rect">
            <a:avLst/>
          </a:prstGeom>
          <a:noFill/>
          <a:ln>
            <a:solidFill>
              <a:schemeClr val="tx1"/>
            </a:solidFill>
          </a:ln>
        </p:spPr>
        <p:txBody>
          <a:bodyPr wrap="none" rtlCol="0">
            <a:spAutoFit/>
          </a:bodyPr>
          <a:lstStyle/>
          <a:p>
            <a:r>
              <a:rPr lang="en-US" sz="1600" dirty="0" err="1" smtClean="0">
                <a:latin typeface="Times New Roman"/>
                <a:cs typeface="Times New Roman"/>
              </a:rPr>
              <a:t>Yacine</a:t>
            </a:r>
            <a:r>
              <a:rPr lang="en-US" sz="1600" dirty="0" smtClean="0">
                <a:latin typeface="Times New Roman"/>
                <a:cs typeface="Times New Roman"/>
              </a:rPr>
              <a:t> </a:t>
            </a:r>
            <a:r>
              <a:rPr lang="en-US" sz="1600" dirty="0" err="1" smtClean="0">
                <a:latin typeface="Times New Roman"/>
                <a:cs typeface="Times New Roman"/>
              </a:rPr>
              <a:t>Mehtar-Tani</a:t>
            </a:r>
            <a:endParaRPr lang="en-US" sz="1600" dirty="0" smtClean="0">
              <a:latin typeface="Times New Roman"/>
              <a:cs typeface="Times New Roman"/>
            </a:endParaRPr>
          </a:p>
          <a:p>
            <a:r>
              <a:rPr lang="en-US" sz="1600" dirty="0" smtClean="0">
                <a:latin typeface="Times New Roman"/>
                <a:cs typeface="Times New Roman"/>
              </a:rPr>
              <a:t>EIC Workshop Jan ‘16</a:t>
            </a:r>
          </a:p>
        </p:txBody>
      </p:sp>
      <p:sp>
        <p:nvSpPr>
          <p:cNvPr id="8" name="TextBox 7"/>
          <p:cNvSpPr txBox="1"/>
          <p:nvPr/>
        </p:nvSpPr>
        <p:spPr>
          <a:xfrm rot="20613566">
            <a:off x="331017" y="1358133"/>
            <a:ext cx="4308641" cy="1323439"/>
          </a:xfrm>
          <a:prstGeom prst="rect">
            <a:avLst/>
          </a:prstGeom>
          <a:solidFill>
            <a:srgbClr val="FFFF00"/>
          </a:solidFill>
          <a:ln>
            <a:solidFill>
              <a:schemeClr val="tx1"/>
            </a:solidFill>
          </a:ln>
        </p:spPr>
        <p:txBody>
          <a:bodyPr wrap="none" rtlCol="0">
            <a:spAutoFit/>
          </a:bodyPr>
          <a:lstStyle/>
          <a:p>
            <a:r>
              <a:rPr lang="en-US" sz="2000" dirty="0" smtClean="0">
                <a:latin typeface="Times New Roman"/>
                <a:cs typeface="Times New Roman"/>
              </a:rPr>
              <a:t>There are no </a:t>
            </a:r>
            <a:r>
              <a:rPr lang="en-US" sz="2000" dirty="0" err="1" smtClean="0">
                <a:latin typeface="Times New Roman"/>
                <a:cs typeface="Times New Roman"/>
              </a:rPr>
              <a:t>pions</a:t>
            </a:r>
            <a:r>
              <a:rPr lang="en-US" sz="2000" dirty="0" smtClean="0">
                <a:latin typeface="Times New Roman"/>
                <a:cs typeface="Times New Roman"/>
              </a:rPr>
              <a:t> in this picture</a:t>
            </a:r>
          </a:p>
          <a:p>
            <a:endParaRPr lang="en-US" sz="2000" dirty="0">
              <a:latin typeface="Times New Roman"/>
              <a:cs typeface="Times New Roman"/>
            </a:endParaRPr>
          </a:p>
          <a:p>
            <a:r>
              <a:rPr lang="en-US" sz="2000" dirty="0" smtClean="0">
                <a:latin typeface="Times New Roman"/>
                <a:cs typeface="Times New Roman"/>
              </a:rPr>
              <a:t>Jet quenching is a </a:t>
            </a:r>
            <a:r>
              <a:rPr lang="en-US" sz="2000" dirty="0" err="1" smtClean="0">
                <a:latin typeface="Times New Roman"/>
                <a:cs typeface="Times New Roman"/>
              </a:rPr>
              <a:t>partonic</a:t>
            </a:r>
            <a:r>
              <a:rPr lang="en-US" sz="2000" dirty="0" smtClean="0">
                <a:latin typeface="Times New Roman"/>
                <a:cs typeface="Times New Roman"/>
              </a:rPr>
              <a:t> phenomenon</a:t>
            </a:r>
          </a:p>
          <a:p>
            <a:pPr lvl="1"/>
            <a:r>
              <a:rPr lang="en-US" sz="2000" dirty="0" smtClean="0">
                <a:latin typeface="Wingdings"/>
                <a:ea typeface="Wingdings"/>
                <a:cs typeface="Wingdings"/>
                <a:sym typeface="Wingdings"/>
              </a:rPr>
              <a:t></a:t>
            </a:r>
            <a:r>
              <a:rPr lang="en-US" sz="2000" dirty="0" smtClean="0">
                <a:latin typeface="Times New Roman"/>
                <a:cs typeface="Times New Roman"/>
              </a:rPr>
              <a:t>measure it at the </a:t>
            </a:r>
            <a:r>
              <a:rPr lang="en-US" sz="2000" dirty="0" err="1" smtClean="0">
                <a:latin typeface="Times New Roman"/>
                <a:cs typeface="Times New Roman"/>
              </a:rPr>
              <a:t>partonic</a:t>
            </a:r>
            <a:r>
              <a:rPr lang="en-US" sz="2000" dirty="0" smtClean="0">
                <a:latin typeface="Times New Roman"/>
                <a:cs typeface="Times New Roman"/>
              </a:rPr>
              <a:t> level</a:t>
            </a:r>
          </a:p>
        </p:txBody>
      </p:sp>
    </p:spTree>
    <p:extLst>
      <p:ext uri="{BB962C8B-B14F-4D97-AF65-F5344CB8AC3E}">
        <p14:creationId xmlns:p14="http://schemas.microsoft.com/office/powerpoint/2010/main" val="187570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58200" cy="1371600"/>
          </a:xfrm>
        </p:spPr>
        <p:txBody>
          <a:bodyPr/>
          <a:lstStyle/>
          <a:p>
            <a:r>
              <a:rPr lang="en-US" dirty="0" smtClean="0"/>
              <a:t>From </a:t>
            </a:r>
            <a:r>
              <a:rPr lang="en-US" dirty="0" err="1" smtClean="0"/>
              <a:t>sPHENIX</a:t>
            </a:r>
            <a:r>
              <a:rPr lang="en-US" dirty="0" smtClean="0"/>
              <a:t> Science Review, summer 2014</a:t>
            </a:r>
            <a:endParaRPr lang="en-US" dirty="0"/>
          </a:p>
        </p:txBody>
      </p:sp>
      <p:sp>
        <p:nvSpPr>
          <p:cNvPr id="3" name="Date Placeholder 2"/>
          <p:cNvSpPr>
            <a:spLocks noGrp="1"/>
          </p:cNvSpPr>
          <p:nvPr>
            <p:ph type="dt" sz="half" idx="10"/>
          </p:nvPr>
        </p:nvSpPr>
        <p:spPr/>
        <p:txBody>
          <a:bodyPr/>
          <a:lstStyle/>
          <a:p>
            <a:pPr>
              <a:defRPr/>
            </a:pPr>
            <a:r>
              <a:rPr lang="en-US" smtClean="0"/>
              <a:t>Santa Fe Workshopn on Jets and HF</a:t>
            </a:r>
            <a:endParaRPr lang="en-US"/>
          </a:p>
        </p:txBody>
      </p:sp>
      <p:sp>
        <p:nvSpPr>
          <p:cNvPr id="4" name="Footer Placeholder 3"/>
          <p:cNvSpPr>
            <a:spLocks noGrp="1"/>
          </p:cNvSpPr>
          <p:nvPr>
            <p:ph type="ftr" sz="quarter" idx="11"/>
          </p:nvPr>
        </p:nvSpPr>
        <p:spPr/>
        <p:txBody>
          <a:bodyPr/>
          <a:lstStyle/>
          <a:p>
            <a:pPr>
              <a:defRPr/>
            </a:pPr>
            <a:r>
              <a:rPr lang="en-US" smtClean="0"/>
              <a:t>Feb 13-15 2017</a:t>
            </a:r>
            <a:endParaRPr lang="en-US"/>
          </a:p>
        </p:txBody>
      </p:sp>
      <p:sp>
        <p:nvSpPr>
          <p:cNvPr id="5" name="Slide Number Placeholder 4"/>
          <p:cNvSpPr>
            <a:spLocks noGrp="1"/>
          </p:cNvSpPr>
          <p:nvPr>
            <p:ph type="sldNum" sz="quarter" idx="12"/>
          </p:nvPr>
        </p:nvSpPr>
        <p:spPr/>
        <p:txBody>
          <a:bodyPr/>
          <a:lstStyle/>
          <a:p>
            <a:pPr>
              <a:defRPr/>
            </a:pPr>
            <a:fld id="{63D64CBD-586A-492E-8A96-7A647CC9940D}" type="slidenum">
              <a:rPr lang="en-US" smtClean="0"/>
              <a:pPr>
                <a:defRPr/>
              </a:pPr>
              <a:t>25</a:t>
            </a:fld>
            <a:endParaRPr lang="en-US"/>
          </a:p>
        </p:txBody>
      </p:sp>
      <p:sp>
        <p:nvSpPr>
          <p:cNvPr id="6" name="Rectangle 5"/>
          <p:cNvSpPr/>
          <p:nvPr/>
        </p:nvSpPr>
        <p:spPr>
          <a:xfrm>
            <a:off x="381000" y="1600200"/>
            <a:ext cx="8458200" cy="4154983"/>
          </a:xfrm>
          <a:prstGeom prst="rect">
            <a:avLst/>
          </a:prstGeom>
        </p:spPr>
        <p:txBody>
          <a:bodyPr wrap="square">
            <a:spAutoFit/>
          </a:bodyPr>
          <a:lstStyle/>
          <a:p>
            <a:pPr lvl="0"/>
            <a:r>
              <a:rPr lang="en-US" sz="2400" dirty="0">
                <a:latin typeface="+mn-lt"/>
              </a:rPr>
              <a:t>Current theoretical efforts have an overemphasis on medium modeling and phenomenological parameter </a:t>
            </a:r>
            <a:r>
              <a:rPr lang="en-US" sz="2400" dirty="0" smtClean="0">
                <a:latin typeface="+mn-lt"/>
              </a:rPr>
              <a:t>tuning, specifically mock</a:t>
            </a:r>
            <a:r>
              <a:rPr lang="en-US" sz="2400" dirty="0">
                <a:latin typeface="+mn-lt"/>
              </a:rPr>
              <a:t>-up applications of energy loss or medium-induced </a:t>
            </a:r>
            <a:r>
              <a:rPr lang="en-US" sz="2400" dirty="0" err="1">
                <a:latin typeface="+mn-lt"/>
              </a:rPr>
              <a:t>parton</a:t>
            </a:r>
            <a:r>
              <a:rPr lang="en-US" sz="2400" dirty="0">
                <a:latin typeface="+mn-lt"/>
              </a:rPr>
              <a:t> showers not based on rigorous theory in Monte Carlo codes. </a:t>
            </a:r>
            <a:endParaRPr lang="en-US" sz="2400" dirty="0" smtClean="0">
              <a:latin typeface="+mn-lt"/>
            </a:endParaRPr>
          </a:p>
          <a:p>
            <a:pPr lvl="0"/>
            <a:endParaRPr lang="en-US" sz="2400" dirty="0">
              <a:latin typeface="+mn-lt"/>
            </a:endParaRPr>
          </a:p>
          <a:p>
            <a:pPr lvl="0"/>
            <a:r>
              <a:rPr lang="en-US" sz="2400" dirty="0" smtClean="0">
                <a:latin typeface="+mn-lt"/>
              </a:rPr>
              <a:t>For </a:t>
            </a:r>
            <a:r>
              <a:rPr lang="en-US" sz="2400" dirty="0">
                <a:latin typeface="+mn-lt"/>
              </a:rPr>
              <a:t>jet and heavy flavor applications there is a need to put the emphasis back on field theory and QCD factorization. These should be priority areas for the next generation heavy ion theorists who should seek input and expertise from particle physics.    The incorporation of recent advances in </a:t>
            </a:r>
            <a:r>
              <a:rPr lang="en-US" sz="2400" dirty="0" err="1">
                <a:latin typeface="+mn-lt"/>
              </a:rPr>
              <a:t>pQCD</a:t>
            </a:r>
            <a:r>
              <a:rPr lang="en-US" sz="2400" dirty="0">
                <a:latin typeface="+mn-lt"/>
              </a:rPr>
              <a:t>, SCET results in the largely phenomenological Monte Carlos should be encouraged.  </a:t>
            </a:r>
          </a:p>
        </p:txBody>
      </p:sp>
    </p:spTree>
    <p:extLst>
      <p:ext uri="{BB962C8B-B14F-4D97-AF65-F5344CB8AC3E}">
        <p14:creationId xmlns:p14="http://schemas.microsoft.com/office/powerpoint/2010/main" val="2127599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04800" y="0"/>
            <a:ext cx="8686800" cy="1066800"/>
          </a:xfrm>
        </p:spPr>
        <p:txBody>
          <a:bodyPr/>
          <a:lstStyle/>
          <a:p>
            <a:r>
              <a:rPr lang="en-US" dirty="0"/>
              <a:t>F</a:t>
            </a:r>
            <a:r>
              <a:rPr lang="en-US" dirty="0" smtClean="0"/>
              <a:t>rom a neighboring field…</a:t>
            </a:r>
            <a:endParaRPr lang="en-US" dirty="0"/>
          </a:p>
        </p:txBody>
      </p:sp>
      <p:sp>
        <p:nvSpPr>
          <p:cNvPr id="3" name="Date Placeholder 2"/>
          <p:cNvSpPr>
            <a:spLocks noGrp="1"/>
          </p:cNvSpPr>
          <p:nvPr>
            <p:ph type="dt" sz="half" idx="10"/>
          </p:nvPr>
        </p:nvSpPr>
        <p:spPr/>
        <p:txBody>
          <a:bodyPr/>
          <a:lstStyle/>
          <a:p>
            <a:pPr>
              <a:defRPr/>
            </a:pPr>
            <a:r>
              <a:rPr lang="en-US" smtClean="0"/>
              <a:t>Santa Fe Workshopn on Jets and HF</a:t>
            </a:r>
            <a:endParaRPr lang="en-US"/>
          </a:p>
        </p:txBody>
      </p:sp>
      <p:sp>
        <p:nvSpPr>
          <p:cNvPr id="4" name="Footer Placeholder 3"/>
          <p:cNvSpPr>
            <a:spLocks noGrp="1"/>
          </p:cNvSpPr>
          <p:nvPr>
            <p:ph type="ftr" sz="quarter" idx="11"/>
          </p:nvPr>
        </p:nvSpPr>
        <p:spPr/>
        <p:txBody>
          <a:bodyPr/>
          <a:lstStyle/>
          <a:p>
            <a:pPr>
              <a:defRPr/>
            </a:pPr>
            <a:r>
              <a:rPr lang="en-US" smtClean="0"/>
              <a:t>Feb 13-15 2017</a:t>
            </a:r>
            <a:endParaRPr lang="en-US"/>
          </a:p>
        </p:txBody>
      </p:sp>
      <p:sp>
        <p:nvSpPr>
          <p:cNvPr id="5" name="Slide Number Placeholder 4"/>
          <p:cNvSpPr>
            <a:spLocks noGrp="1"/>
          </p:cNvSpPr>
          <p:nvPr>
            <p:ph type="sldNum" sz="quarter" idx="12"/>
          </p:nvPr>
        </p:nvSpPr>
        <p:spPr/>
        <p:txBody>
          <a:bodyPr/>
          <a:lstStyle/>
          <a:p>
            <a:pPr>
              <a:defRPr/>
            </a:pPr>
            <a:fld id="{63D64CBD-586A-492E-8A96-7A647CC9940D}" type="slidenum">
              <a:rPr lang="en-US" smtClean="0"/>
              <a:pPr>
                <a:defRPr/>
              </a:pPr>
              <a:t>26</a:t>
            </a:fld>
            <a:endParaRPr lang="en-US"/>
          </a:p>
        </p:txBody>
      </p:sp>
      <p:pic>
        <p:nvPicPr>
          <p:cNvPr id="7" name="Picture 6"/>
          <p:cNvPicPr>
            <a:picLocks noChangeAspect="1"/>
          </p:cNvPicPr>
          <p:nvPr/>
        </p:nvPicPr>
        <p:blipFill>
          <a:blip r:embed="rId2"/>
          <a:stretch>
            <a:fillRect/>
          </a:stretch>
        </p:blipFill>
        <p:spPr>
          <a:xfrm>
            <a:off x="533400" y="1143000"/>
            <a:ext cx="5571276" cy="1752600"/>
          </a:xfrm>
          <a:prstGeom prst="rect">
            <a:avLst/>
          </a:prstGeom>
        </p:spPr>
      </p:pic>
      <p:sp>
        <p:nvSpPr>
          <p:cNvPr id="8" name="TextBox 7"/>
          <p:cNvSpPr txBox="1"/>
          <p:nvPr/>
        </p:nvSpPr>
        <p:spPr>
          <a:xfrm>
            <a:off x="6229806" y="1371599"/>
            <a:ext cx="2533194" cy="400110"/>
          </a:xfrm>
          <a:prstGeom prst="rect">
            <a:avLst/>
          </a:prstGeom>
          <a:solidFill>
            <a:srgbClr val="FFFF00"/>
          </a:solidFill>
          <a:ln>
            <a:solidFill>
              <a:schemeClr val="tx1"/>
            </a:solidFill>
          </a:ln>
        </p:spPr>
        <p:txBody>
          <a:bodyPr wrap="none" rtlCol="0">
            <a:spAutoFit/>
          </a:bodyPr>
          <a:lstStyle/>
          <a:p>
            <a:r>
              <a:rPr lang="en-US" sz="2000" dirty="0" smtClean="0">
                <a:latin typeface="Times New Roman" charset="0"/>
                <a:ea typeface="Times New Roman" charset="0"/>
                <a:cs typeface="Times New Roman" charset="0"/>
              </a:rPr>
              <a:t>JHEP 1412 (2014) 009</a:t>
            </a:r>
          </a:p>
        </p:txBody>
      </p:sp>
      <p:pic>
        <p:nvPicPr>
          <p:cNvPr id="9" name="Picture 8"/>
          <p:cNvPicPr>
            <a:picLocks noChangeAspect="1"/>
          </p:cNvPicPr>
          <p:nvPr/>
        </p:nvPicPr>
        <p:blipFill>
          <a:blip r:embed="rId3"/>
          <a:stretch>
            <a:fillRect/>
          </a:stretch>
        </p:blipFill>
        <p:spPr>
          <a:xfrm>
            <a:off x="228600" y="2895600"/>
            <a:ext cx="8763000" cy="1194432"/>
          </a:xfrm>
          <a:prstGeom prst="rect">
            <a:avLst/>
          </a:prstGeom>
        </p:spPr>
      </p:pic>
      <p:sp>
        <p:nvSpPr>
          <p:cNvPr id="12" name="Rectangle 11"/>
          <p:cNvSpPr/>
          <p:nvPr/>
        </p:nvSpPr>
        <p:spPr>
          <a:xfrm>
            <a:off x="6705600" y="3810000"/>
            <a:ext cx="20574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0" y="4191000"/>
            <a:ext cx="9144000" cy="2425717"/>
            <a:chOff x="0" y="4432283"/>
            <a:chExt cx="9144000" cy="2425717"/>
          </a:xfrm>
        </p:grpSpPr>
        <p:pic>
          <p:nvPicPr>
            <p:cNvPr id="10" name="Picture 9"/>
            <p:cNvPicPr>
              <a:picLocks noChangeAspect="1"/>
            </p:cNvPicPr>
            <p:nvPr/>
          </p:nvPicPr>
          <p:blipFill>
            <a:blip r:embed="rId4"/>
            <a:stretch>
              <a:fillRect/>
            </a:stretch>
          </p:blipFill>
          <p:spPr>
            <a:xfrm>
              <a:off x="0" y="4432283"/>
              <a:ext cx="9144000" cy="2425717"/>
            </a:xfrm>
            <a:prstGeom prst="rect">
              <a:avLst/>
            </a:prstGeom>
          </p:spPr>
        </p:pic>
        <p:cxnSp>
          <p:nvCxnSpPr>
            <p:cNvPr id="14" name="Straight Connector 13"/>
            <p:cNvCxnSpPr/>
            <p:nvPr/>
          </p:nvCxnSpPr>
          <p:spPr>
            <a:xfrm>
              <a:off x="7239000" y="4724400"/>
              <a:ext cx="1600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28600" y="5334000"/>
              <a:ext cx="8686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8600" y="5029200"/>
              <a:ext cx="8686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8600" y="5638800"/>
              <a:ext cx="8686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8600" y="5943600"/>
              <a:ext cx="8686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28600" y="6248400"/>
              <a:ext cx="8686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28600" y="6553200"/>
              <a:ext cx="8686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28600" y="6858000"/>
              <a:ext cx="5638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9891728" y="2088943"/>
            <a:ext cx="184666" cy="400110"/>
          </a:xfrm>
          <a:prstGeom prst="rect">
            <a:avLst/>
          </a:prstGeom>
          <a:noFill/>
        </p:spPr>
        <p:txBody>
          <a:bodyPr wrap="none" rtlCol="0">
            <a:spAutoFit/>
          </a:bodyPr>
          <a:lstStyle/>
          <a:p>
            <a:endParaRPr lang="en-US" sz="2000" dirty="0" smtClean="0">
              <a:latin typeface="+mn-lt"/>
            </a:endParaRPr>
          </a:p>
        </p:txBody>
      </p:sp>
    </p:spTree>
    <p:extLst>
      <p:ext uri="{BB962C8B-B14F-4D97-AF65-F5344CB8AC3E}">
        <p14:creationId xmlns:p14="http://schemas.microsoft.com/office/powerpoint/2010/main" val="8133297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1"/>
          <p:cNvSpPr>
            <a:spLocks noChangeArrowheads="1"/>
          </p:cNvSpPr>
          <p:nvPr/>
        </p:nvSpPr>
        <p:spPr bwMode="auto">
          <a:xfrm>
            <a:off x="1" y="-1440"/>
            <a:ext cx="9194416" cy="6859440"/>
          </a:xfrm>
          <a:prstGeom prst="roundRect">
            <a:avLst>
              <a:gd name="adj" fmla="val 19"/>
            </a:avLst>
          </a:prstGeom>
          <a:solidFill>
            <a:srgbClr val="000000"/>
          </a:solidFill>
          <a:ln w="9525">
            <a:solidFill>
              <a:srgbClr val="000000"/>
            </a:solidFill>
            <a:round/>
            <a:headEnd/>
            <a:tailEnd/>
          </a:ln>
        </p:spPr>
        <p:txBody>
          <a:bodyPr wrap="none" lIns="82945" tIns="41473" rIns="82945" bIns="41473" anchor="ctr"/>
          <a:lstStyle/>
          <a:p>
            <a:endParaRPr lang="en-US" dirty="0"/>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l="29207" t="11531" r="29309" b="11197"/>
          <a:stretch>
            <a:fillRect/>
          </a:stretch>
        </p:blipFill>
        <p:spPr bwMode="auto">
          <a:xfrm>
            <a:off x="4692998" y="4259619"/>
            <a:ext cx="1875471" cy="1921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7652" name="Picture 3"/>
          <p:cNvPicPr>
            <a:picLocks noChangeAspect="1" noChangeArrowheads="1"/>
          </p:cNvPicPr>
          <p:nvPr/>
        </p:nvPicPr>
        <p:blipFill>
          <a:blip r:embed="rId4">
            <a:extLst>
              <a:ext uri="{28A0092B-C50C-407E-A947-70E740481C1C}">
                <a14:useLocalDpi xmlns:a14="http://schemas.microsoft.com/office/drawing/2010/main" val="0"/>
              </a:ext>
            </a:extLst>
          </a:blip>
          <a:srcRect l="30852" t="10857" r="30647" b="10857"/>
          <a:stretch>
            <a:fillRect/>
          </a:stretch>
        </p:blipFill>
        <p:spPr bwMode="auto">
          <a:xfrm>
            <a:off x="3847453" y="1822265"/>
            <a:ext cx="1863947" cy="20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7653" name="Picture 4"/>
          <p:cNvPicPr>
            <a:picLocks noChangeAspect="1" noChangeArrowheads="1"/>
          </p:cNvPicPr>
          <p:nvPr/>
        </p:nvPicPr>
        <p:blipFill>
          <a:blip r:embed="rId5">
            <a:extLst>
              <a:ext uri="{28A0092B-C50C-407E-A947-70E740481C1C}">
                <a14:useLocalDpi xmlns:a14="http://schemas.microsoft.com/office/drawing/2010/main" val="0"/>
              </a:ext>
            </a:extLst>
          </a:blip>
          <a:srcRect l="29718" t="11363" r="30443" b="11024"/>
          <a:stretch>
            <a:fillRect/>
          </a:stretch>
        </p:blipFill>
        <p:spPr bwMode="auto">
          <a:xfrm>
            <a:off x="286651" y="4253861"/>
            <a:ext cx="1969100" cy="2091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7654"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0952" t="11505" r="27664" b="11169"/>
          <a:stretch/>
        </p:blipFill>
        <p:spPr bwMode="auto">
          <a:xfrm>
            <a:off x="2489104" y="4117103"/>
            <a:ext cx="1986240" cy="1999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7655" name="Text Box 6"/>
          <p:cNvSpPr txBox="1">
            <a:spLocks noChangeArrowheads="1"/>
          </p:cNvSpPr>
          <p:nvPr/>
        </p:nvSpPr>
        <p:spPr bwMode="auto">
          <a:xfrm>
            <a:off x="1007269" y="6116634"/>
            <a:ext cx="756896" cy="58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a:defRPr sz="2400">
                <a:solidFill>
                  <a:schemeClr val="tx1"/>
                </a:solidFill>
                <a:latin typeface="Arial" charset="0"/>
                <a:ea typeface="SimSun" charset="0"/>
                <a:cs typeface="SimSun" charset="0"/>
              </a:defRPr>
            </a:lvl1pPr>
            <a:lvl2pPr marL="37931725" indent="-37474525" eaLnBrk="0">
              <a:defRPr sz="2400">
                <a:solidFill>
                  <a:schemeClr val="tx1"/>
                </a:solidFill>
                <a:latin typeface="Arial" charset="0"/>
                <a:ea typeface="SimSun" charset="0"/>
                <a:cs typeface="SimSun" charset="0"/>
              </a:defRPr>
            </a:lvl2pPr>
            <a:lvl3pPr eaLnBrk="0">
              <a:defRPr sz="2400">
                <a:solidFill>
                  <a:schemeClr val="tx1"/>
                </a:solidFill>
                <a:latin typeface="Arial" charset="0"/>
                <a:ea typeface="SimSun" charset="0"/>
                <a:cs typeface="SimSun" charset="0"/>
              </a:defRPr>
            </a:lvl3pPr>
            <a:lvl4pPr eaLnBrk="0">
              <a:defRPr sz="2400">
                <a:solidFill>
                  <a:schemeClr val="tx1"/>
                </a:solidFill>
                <a:latin typeface="Arial" charset="0"/>
                <a:ea typeface="SimSun" charset="0"/>
                <a:cs typeface="SimSun" charset="0"/>
              </a:defRPr>
            </a:lvl4pPr>
            <a:lvl5pPr eaLnBrk="0">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9pPr>
          </a:lstStyle>
          <a:p>
            <a:pPr eaLnBrk="1">
              <a:lnSpc>
                <a:spcPct val="100000"/>
              </a:lnSpc>
            </a:pPr>
            <a:r>
              <a:rPr lang="en-US" sz="1600" b="1" dirty="0" err="1">
                <a:solidFill>
                  <a:srgbClr val="FFFFFF"/>
                </a:solidFill>
                <a:latin typeface="Book Antiqua" charset="0"/>
              </a:rPr>
              <a:t>Ev</a:t>
            </a:r>
            <a:r>
              <a:rPr lang="en-US" sz="1600" b="1" dirty="0">
                <a:solidFill>
                  <a:srgbClr val="FFFFFF"/>
                </a:solidFill>
                <a:latin typeface="Book Antiqua" charset="0"/>
              </a:rPr>
              <a:t>. 1 </a:t>
            </a:r>
          </a:p>
        </p:txBody>
      </p:sp>
      <p:sp>
        <p:nvSpPr>
          <p:cNvPr id="27656" name="Text Box 7"/>
          <p:cNvSpPr txBox="1">
            <a:spLocks noChangeArrowheads="1"/>
          </p:cNvSpPr>
          <p:nvPr/>
        </p:nvSpPr>
        <p:spPr bwMode="auto">
          <a:xfrm>
            <a:off x="3124200" y="6119915"/>
            <a:ext cx="679894" cy="58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a:defRPr sz="2400">
                <a:solidFill>
                  <a:schemeClr val="tx1"/>
                </a:solidFill>
                <a:latin typeface="Arial" charset="0"/>
                <a:ea typeface="SimSun" charset="0"/>
                <a:cs typeface="SimSun" charset="0"/>
              </a:defRPr>
            </a:lvl1pPr>
            <a:lvl2pPr marL="37931725" indent="-37474525" eaLnBrk="0">
              <a:defRPr sz="2400">
                <a:solidFill>
                  <a:schemeClr val="tx1"/>
                </a:solidFill>
                <a:latin typeface="Arial" charset="0"/>
                <a:ea typeface="SimSun" charset="0"/>
                <a:cs typeface="SimSun" charset="0"/>
              </a:defRPr>
            </a:lvl2pPr>
            <a:lvl3pPr eaLnBrk="0">
              <a:defRPr sz="2400">
                <a:solidFill>
                  <a:schemeClr val="tx1"/>
                </a:solidFill>
                <a:latin typeface="Arial" charset="0"/>
                <a:ea typeface="SimSun" charset="0"/>
                <a:cs typeface="SimSun" charset="0"/>
              </a:defRPr>
            </a:lvl3pPr>
            <a:lvl4pPr eaLnBrk="0">
              <a:defRPr sz="2400">
                <a:solidFill>
                  <a:schemeClr val="tx1"/>
                </a:solidFill>
                <a:latin typeface="Arial" charset="0"/>
                <a:ea typeface="SimSun" charset="0"/>
                <a:cs typeface="SimSun" charset="0"/>
              </a:defRPr>
            </a:lvl4pPr>
            <a:lvl5pPr eaLnBrk="0">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9pPr>
          </a:lstStyle>
          <a:p>
            <a:pPr eaLnBrk="1">
              <a:lnSpc>
                <a:spcPct val="100000"/>
              </a:lnSpc>
            </a:pPr>
            <a:r>
              <a:rPr lang="en-US" sz="1600" b="1" dirty="0" err="1">
                <a:solidFill>
                  <a:srgbClr val="FFFFFF"/>
                </a:solidFill>
                <a:latin typeface="Book Antiqua" charset="0"/>
              </a:rPr>
              <a:t>Ev</a:t>
            </a:r>
            <a:r>
              <a:rPr lang="en-US" sz="1600" b="1" dirty="0">
                <a:solidFill>
                  <a:srgbClr val="FFFFFF"/>
                </a:solidFill>
                <a:latin typeface="Book Antiqua" charset="0"/>
              </a:rPr>
              <a:t>. 2 </a:t>
            </a:r>
          </a:p>
        </p:txBody>
      </p:sp>
      <p:sp>
        <p:nvSpPr>
          <p:cNvPr id="27657" name="Text Box 8"/>
          <p:cNvSpPr txBox="1">
            <a:spLocks noChangeArrowheads="1"/>
          </p:cNvSpPr>
          <p:nvPr/>
        </p:nvSpPr>
        <p:spPr bwMode="auto">
          <a:xfrm>
            <a:off x="5322476" y="6123196"/>
            <a:ext cx="697323" cy="58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a:defRPr sz="2400">
                <a:solidFill>
                  <a:schemeClr val="tx1"/>
                </a:solidFill>
                <a:latin typeface="Arial" charset="0"/>
                <a:ea typeface="SimSun" charset="0"/>
                <a:cs typeface="SimSun" charset="0"/>
              </a:defRPr>
            </a:lvl1pPr>
            <a:lvl2pPr marL="37931725" indent="-37474525" eaLnBrk="0">
              <a:defRPr sz="2400">
                <a:solidFill>
                  <a:schemeClr val="tx1"/>
                </a:solidFill>
                <a:latin typeface="Arial" charset="0"/>
                <a:ea typeface="SimSun" charset="0"/>
                <a:cs typeface="SimSun" charset="0"/>
              </a:defRPr>
            </a:lvl2pPr>
            <a:lvl3pPr eaLnBrk="0">
              <a:defRPr sz="2400">
                <a:solidFill>
                  <a:schemeClr val="tx1"/>
                </a:solidFill>
                <a:latin typeface="Arial" charset="0"/>
                <a:ea typeface="SimSun" charset="0"/>
                <a:cs typeface="SimSun" charset="0"/>
              </a:defRPr>
            </a:lvl3pPr>
            <a:lvl4pPr eaLnBrk="0">
              <a:defRPr sz="2400">
                <a:solidFill>
                  <a:schemeClr val="tx1"/>
                </a:solidFill>
                <a:latin typeface="Arial" charset="0"/>
                <a:ea typeface="SimSun" charset="0"/>
                <a:cs typeface="SimSun" charset="0"/>
              </a:defRPr>
            </a:lvl4pPr>
            <a:lvl5pPr eaLnBrk="0">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9pPr>
          </a:lstStyle>
          <a:p>
            <a:pPr eaLnBrk="1">
              <a:lnSpc>
                <a:spcPct val="100000"/>
              </a:lnSpc>
            </a:pPr>
            <a:r>
              <a:rPr lang="en-US" sz="1600" b="1" dirty="0" err="1">
                <a:solidFill>
                  <a:srgbClr val="FFFFFF"/>
                </a:solidFill>
                <a:latin typeface="Book Antiqua" charset="0"/>
              </a:rPr>
              <a:t>Ev</a:t>
            </a:r>
            <a:r>
              <a:rPr lang="en-US" sz="1600" b="1" dirty="0">
                <a:solidFill>
                  <a:srgbClr val="FFFFFF"/>
                </a:solidFill>
                <a:latin typeface="Book Antiqua" charset="0"/>
              </a:rPr>
              <a:t>. 3 </a:t>
            </a:r>
          </a:p>
        </p:txBody>
      </p:sp>
      <p:sp>
        <p:nvSpPr>
          <p:cNvPr id="27658" name="Text Box 9"/>
          <p:cNvSpPr txBox="1">
            <a:spLocks noChangeArrowheads="1"/>
          </p:cNvSpPr>
          <p:nvPr/>
        </p:nvSpPr>
        <p:spPr bwMode="auto">
          <a:xfrm>
            <a:off x="7739559" y="6179254"/>
            <a:ext cx="838344" cy="332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a:tabLst>
                <a:tab pos="723900" algn="l"/>
              </a:tabLst>
              <a:defRPr sz="2400">
                <a:solidFill>
                  <a:schemeClr val="tx1"/>
                </a:solidFill>
                <a:latin typeface="Arial" charset="0"/>
                <a:ea typeface="SimSun" charset="0"/>
                <a:cs typeface="SimSun" charset="0"/>
              </a:defRPr>
            </a:lvl1pPr>
            <a:lvl2pPr marL="37931725" indent="-37474525" eaLnBrk="0">
              <a:tabLst>
                <a:tab pos="723900" algn="l"/>
              </a:tabLst>
              <a:defRPr sz="2400">
                <a:solidFill>
                  <a:schemeClr val="tx1"/>
                </a:solidFill>
                <a:latin typeface="Arial" charset="0"/>
                <a:ea typeface="SimSun" charset="0"/>
                <a:cs typeface="SimSun" charset="0"/>
              </a:defRPr>
            </a:lvl2pPr>
            <a:lvl3pPr eaLnBrk="0">
              <a:tabLst>
                <a:tab pos="723900" algn="l"/>
              </a:tabLst>
              <a:defRPr sz="2400">
                <a:solidFill>
                  <a:schemeClr val="tx1"/>
                </a:solidFill>
                <a:latin typeface="Arial" charset="0"/>
                <a:ea typeface="SimSun" charset="0"/>
                <a:cs typeface="SimSun" charset="0"/>
              </a:defRPr>
            </a:lvl3pPr>
            <a:lvl4pPr eaLnBrk="0">
              <a:tabLst>
                <a:tab pos="723900" algn="l"/>
              </a:tabLst>
              <a:defRPr sz="2400">
                <a:solidFill>
                  <a:schemeClr val="tx1"/>
                </a:solidFill>
                <a:latin typeface="Arial" charset="0"/>
                <a:ea typeface="SimSun" charset="0"/>
                <a:cs typeface="SimSun" charset="0"/>
              </a:defRPr>
            </a:lvl4pPr>
            <a:lvl5pPr eaLnBrk="0">
              <a:tabLst>
                <a:tab pos="723900" algn="l"/>
              </a:tabLst>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tabLst>
                <a:tab pos="723900" algn="l"/>
              </a:tabLst>
              <a:defRPr sz="2400">
                <a:solidFill>
                  <a:schemeClr val="tx1"/>
                </a:solidFill>
                <a:latin typeface="Arial" charset="0"/>
                <a:ea typeface="SimSun" charset="0"/>
                <a:cs typeface="SimSun" charset="0"/>
              </a:defRPr>
            </a:lvl9pPr>
          </a:lstStyle>
          <a:p>
            <a:pPr eaLnBrk="1">
              <a:lnSpc>
                <a:spcPct val="100000"/>
              </a:lnSpc>
            </a:pPr>
            <a:r>
              <a:rPr lang="en-US" sz="1600" b="1" dirty="0" err="1">
                <a:solidFill>
                  <a:srgbClr val="FFFFFF"/>
                </a:solidFill>
                <a:latin typeface="Book Antiqua" charset="0"/>
              </a:rPr>
              <a:t>Ev</a:t>
            </a:r>
            <a:r>
              <a:rPr lang="en-US" sz="1600" b="1" dirty="0">
                <a:solidFill>
                  <a:srgbClr val="FFFFFF"/>
                </a:solidFill>
                <a:latin typeface="Book Antiqua" charset="0"/>
              </a:rPr>
              <a:t>. 765 </a:t>
            </a:r>
          </a:p>
        </p:txBody>
      </p:sp>
      <p:pic>
        <p:nvPicPr>
          <p:cNvPr id="27659" name="Picture 10"/>
          <p:cNvPicPr>
            <a:picLocks noChangeAspect="1" noChangeArrowheads="1"/>
          </p:cNvPicPr>
          <p:nvPr/>
        </p:nvPicPr>
        <p:blipFill>
          <a:blip r:embed="rId7">
            <a:extLst>
              <a:ext uri="{28A0092B-C50C-407E-A947-70E740481C1C}">
                <a14:useLocalDpi xmlns:a14="http://schemas.microsoft.com/office/drawing/2010/main" val="0"/>
              </a:ext>
            </a:extLst>
          </a:blip>
          <a:srcRect l="30338" t="11505" r="30443" b="10323"/>
          <a:stretch>
            <a:fillRect/>
          </a:stretch>
        </p:blipFill>
        <p:spPr bwMode="auto">
          <a:xfrm>
            <a:off x="7192186" y="4132939"/>
            <a:ext cx="1816412" cy="1964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7660" name="Line 11"/>
          <p:cNvSpPr>
            <a:spLocks noChangeShapeType="1"/>
          </p:cNvSpPr>
          <p:nvPr/>
        </p:nvSpPr>
        <p:spPr bwMode="auto">
          <a:xfrm flipV="1">
            <a:off x="1355467" y="2817193"/>
            <a:ext cx="3119877" cy="1917476"/>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7661" name="Text Box 12"/>
          <p:cNvSpPr txBox="1">
            <a:spLocks noChangeArrowheads="1"/>
          </p:cNvSpPr>
          <p:nvPr/>
        </p:nvSpPr>
        <p:spPr bwMode="auto">
          <a:xfrm>
            <a:off x="6667861" y="5157896"/>
            <a:ext cx="590586" cy="332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a:defRPr sz="2400">
                <a:solidFill>
                  <a:schemeClr val="tx1"/>
                </a:solidFill>
                <a:latin typeface="Arial" charset="0"/>
                <a:ea typeface="SimSun" charset="0"/>
                <a:cs typeface="SimSun" charset="0"/>
              </a:defRPr>
            </a:lvl1pPr>
            <a:lvl2pPr marL="37931725" indent="-37474525" eaLnBrk="0">
              <a:defRPr sz="2400">
                <a:solidFill>
                  <a:schemeClr val="tx1"/>
                </a:solidFill>
                <a:latin typeface="Arial" charset="0"/>
                <a:ea typeface="SimSun" charset="0"/>
                <a:cs typeface="SimSun" charset="0"/>
              </a:defRPr>
            </a:lvl2pPr>
            <a:lvl3pPr eaLnBrk="0">
              <a:defRPr sz="2400">
                <a:solidFill>
                  <a:schemeClr val="tx1"/>
                </a:solidFill>
                <a:latin typeface="Arial" charset="0"/>
                <a:ea typeface="SimSun" charset="0"/>
                <a:cs typeface="SimSun" charset="0"/>
              </a:defRPr>
            </a:lvl3pPr>
            <a:lvl4pPr eaLnBrk="0">
              <a:defRPr sz="2400">
                <a:solidFill>
                  <a:schemeClr val="tx1"/>
                </a:solidFill>
                <a:latin typeface="Arial" charset="0"/>
                <a:ea typeface="SimSun" charset="0"/>
                <a:cs typeface="SimSun" charset="0"/>
              </a:defRPr>
            </a:lvl4pPr>
            <a:lvl5pPr eaLnBrk="0">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defRPr sz="2400">
                <a:solidFill>
                  <a:schemeClr val="tx1"/>
                </a:solidFill>
                <a:latin typeface="Arial" charset="0"/>
                <a:ea typeface="SimSun" charset="0"/>
                <a:cs typeface="SimSun" charset="0"/>
              </a:defRPr>
            </a:lvl9pPr>
          </a:lstStyle>
          <a:p>
            <a:pPr eaLnBrk="1">
              <a:lnSpc>
                <a:spcPct val="100000"/>
              </a:lnSpc>
            </a:pPr>
            <a:r>
              <a:rPr lang="en-US" sz="1600" b="1">
                <a:solidFill>
                  <a:srgbClr val="FFFFFF"/>
                </a:solidFill>
                <a:latin typeface="Book Antiqua" charset="0"/>
              </a:rPr>
              <a:t>…</a:t>
            </a:r>
          </a:p>
        </p:txBody>
      </p:sp>
      <p:sp>
        <p:nvSpPr>
          <p:cNvPr id="27662" name="Line 13"/>
          <p:cNvSpPr>
            <a:spLocks noChangeShapeType="1"/>
          </p:cNvSpPr>
          <p:nvPr/>
        </p:nvSpPr>
        <p:spPr bwMode="auto">
          <a:xfrm flipV="1">
            <a:off x="3830167" y="2684754"/>
            <a:ext cx="1313694" cy="2880532"/>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7663" name="Line 14"/>
          <p:cNvSpPr>
            <a:spLocks noChangeShapeType="1"/>
          </p:cNvSpPr>
          <p:nvPr/>
        </p:nvSpPr>
        <p:spPr bwMode="auto">
          <a:xfrm flipH="1" flipV="1">
            <a:off x="4692997" y="2817192"/>
            <a:ext cx="494076" cy="2375252"/>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7664" name="Line 15"/>
          <p:cNvSpPr>
            <a:spLocks noChangeShapeType="1"/>
          </p:cNvSpPr>
          <p:nvPr/>
        </p:nvSpPr>
        <p:spPr bwMode="auto">
          <a:xfrm flipH="1" flipV="1">
            <a:off x="5143861" y="2512854"/>
            <a:ext cx="3310163" cy="2535635"/>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lIns="82945" tIns="41473" rIns="82945" bIns="41473"/>
          <a:lstStyle/>
          <a:p>
            <a:endParaRPr lang="en-US"/>
          </a:p>
        </p:txBody>
      </p:sp>
      <p:sp>
        <p:nvSpPr>
          <p:cNvPr id="27665" name="Text Box 16"/>
          <p:cNvSpPr txBox="1">
            <a:spLocks noChangeArrowheads="1"/>
          </p:cNvSpPr>
          <p:nvPr/>
        </p:nvSpPr>
        <p:spPr bwMode="auto">
          <a:xfrm>
            <a:off x="774965" y="2684755"/>
            <a:ext cx="2020957" cy="1331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a:tabLst>
                <a:tab pos="723900" algn="l"/>
                <a:tab pos="1447800" algn="l"/>
                <a:tab pos="2171700" algn="l"/>
              </a:tabLst>
              <a:defRPr sz="2400">
                <a:solidFill>
                  <a:schemeClr val="tx1"/>
                </a:solidFill>
                <a:latin typeface="Arial" charset="0"/>
                <a:ea typeface="SimSun" charset="0"/>
                <a:cs typeface="SimSun" charset="0"/>
              </a:defRPr>
            </a:lvl1pPr>
            <a:lvl2pPr marL="37931725" indent="-37474525" eaLnBrk="0">
              <a:tabLst>
                <a:tab pos="723900" algn="l"/>
                <a:tab pos="1447800" algn="l"/>
                <a:tab pos="2171700" algn="l"/>
              </a:tabLst>
              <a:defRPr sz="2400">
                <a:solidFill>
                  <a:schemeClr val="tx1"/>
                </a:solidFill>
                <a:latin typeface="Arial" charset="0"/>
                <a:ea typeface="SimSun" charset="0"/>
                <a:cs typeface="SimSun" charset="0"/>
              </a:defRPr>
            </a:lvl2pPr>
            <a:lvl3pPr eaLnBrk="0">
              <a:tabLst>
                <a:tab pos="723900" algn="l"/>
                <a:tab pos="1447800" algn="l"/>
                <a:tab pos="2171700" algn="l"/>
              </a:tabLst>
              <a:defRPr sz="2400">
                <a:solidFill>
                  <a:schemeClr val="tx1"/>
                </a:solidFill>
                <a:latin typeface="Arial" charset="0"/>
                <a:ea typeface="SimSun" charset="0"/>
                <a:cs typeface="SimSun" charset="0"/>
              </a:defRPr>
            </a:lvl3pPr>
            <a:lvl4pPr eaLnBrk="0">
              <a:tabLst>
                <a:tab pos="723900" algn="l"/>
                <a:tab pos="1447800" algn="l"/>
                <a:tab pos="2171700" algn="l"/>
              </a:tabLst>
              <a:defRPr sz="2400">
                <a:solidFill>
                  <a:schemeClr val="tx1"/>
                </a:solidFill>
                <a:latin typeface="Arial" charset="0"/>
                <a:ea typeface="SimSun" charset="0"/>
                <a:cs typeface="SimSun" charset="0"/>
              </a:defRPr>
            </a:lvl4pPr>
            <a:lvl5pPr eaLnBrk="0">
              <a:tabLst>
                <a:tab pos="723900" algn="l"/>
                <a:tab pos="1447800" algn="l"/>
                <a:tab pos="2171700" algn="l"/>
              </a:tabLst>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tabLst>
                <a:tab pos="723900" algn="l"/>
                <a:tab pos="1447800" algn="l"/>
                <a:tab pos="2171700" algn="l"/>
              </a:tabLs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tabLst>
                <a:tab pos="723900" algn="l"/>
                <a:tab pos="1447800" algn="l"/>
                <a:tab pos="2171700" algn="l"/>
              </a:tabLs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tabLst>
                <a:tab pos="723900" algn="l"/>
                <a:tab pos="1447800" algn="l"/>
                <a:tab pos="2171700" algn="l"/>
              </a:tabLs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tabLst>
                <a:tab pos="723900" algn="l"/>
                <a:tab pos="1447800" algn="l"/>
                <a:tab pos="2171700" algn="l"/>
              </a:tabLst>
              <a:defRPr sz="2400">
                <a:solidFill>
                  <a:schemeClr val="tx1"/>
                </a:solidFill>
                <a:latin typeface="Arial" charset="0"/>
                <a:ea typeface="SimSun" charset="0"/>
                <a:cs typeface="SimSun" charset="0"/>
              </a:defRPr>
            </a:lvl9pPr>
          </a:lstStyle>
          <a:p>
            <a:pPr eaLnBrk="1">
              <a:lnSpc>
                <a:spcPct val="100000"/>
              </a:lnSpc>
            </a:pPr>
            <a:r>
              <a:rPr lang="en-US" sz="1600" b="1">
                <a:solidFill>
                  <a:srgbClr val="FFFFFF"/>
                </a:solidFill>
                <a:latin typeface="Book Antiqua" charset="0"/>
              </a:rPr>
              <a:t>Pick one random </a:t>
            </a:r>
          </a:p>
          <a:p>
            <a:pPr eaLnBrk="1">
              <a:lnSpc>
                <a:spcPct val="100000"/>
              </a:lnSpc>
            </a:pPr>
            <a:r>
              <a:rPr lang="en-US" sz="1600" b="1">
                <a:solidFill>
                  <a:srgbClr val="FFFFFF"/>
                </a:solidFill>
                <a:latin typeface="Book Antiqua" charset="0"/>
              </a:rPr>
              <a:t>track per real event</a:t>
            </a:r>
          </a:p>
          <a:p>
            <a:pPr eaLnBrk="1">
              <a:lnSpc>
                <a:spcPct val="100000"/>
              </a:lnSpc>
            </a:pPr>
            <a:r>
              <a:rPr lang="en-US" sz="1600" b="1">
                <a:solidFill>
                  <a:srgbClr val="FFFFFF"/>
                </a:solidFill>
                <a:latin typeface="Book Antiqua" charset="0"/>
              </a:rPr>
              <a:t>→ add to mixed  </a:t>
            </a:r>
          </a:p>
          <a:p>
            <a:pPr eaLnBrk="1">
              <a:lnSpc>
                <a:spcPct val="100000"/>
              </a:lnSpc>
            </a:pPr>
            <a:r>
              <a:rPr lang="en-US" sz="1600" b="1">
                <a:solidFill>
                  <a:srgbClr val="FFFFFF"/>
                </a:solidFill>
                <a:latin typeface="Book Antiqua" charset="0"/>
              </a:rPr>
              <a:t>     event</a:t>
            </a:r>
          </a:p>
        </p:txBody>
      </p:sp>
      <p:sp>
        <p:nvSpPr>
          <p:cNvPr id="27666" name="Text Box 17"/>
          <p:cNvSpPr txBox="1">
            <a:spLocks noChangeArrowheads="1"/>
          </p:cNvSpPr>
          <p:nvPr/>
        </p:nvSpPr>
        <p:spPr bwMode="auto">
          <a:xfrm>
            <a:off x="6417397" y="1936315"/>
            <a:ext cx="1817853" cy="1153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a:tabLst>
                <a:tab pos="723900" algn="l"/>
                <a:tab pos="1447800" algn="l"/>
              </a:tabLst>
              <a:defRPr sz="2400">
                <a:solidFill>
                  <a:schemeClr val="tx1"/>
                </a:solidFill>
                <a:latin typeface="Arial" charset="0"/>
                <a:ea typeface="SimSun" charset="0"/>
                <a:cs typeface="SimSun" charset="0"/>
              </a:defRPr>
            </a:lvl1pPr>
            <a:lvl2pPr marL="37931725" indent="-37474525" eaLnBrk="0">
              <a:tabLst>
                <a:tab pos="723900" algn="l"/>
                <a:tab pos="1447800" algn="l"/>
              </a:tabLst>
              <a:defRPr sz="2400">
                <a:solidFill>
                  <a:schemeClr val="tx1"/>
                </a:solidFill>
                <a:latin typeface="Arial" charset="0"/>
                <a:ea typeface="SimSun" charset="0"/>
                <a:cs typeface="SimSun" charset="0"/>
              </a:defRPr>
            </a:lvl2pPr>
            <a:lvl3pPr eaLnBrk="0">
              <a:tabLst>
                <a:tab pos="723900" algn="l"/>
                <a:tab pos="1447800" algn="l"/>
              </a:tabLst>
              <a:defRPr sz="2400">
                <a:solidFill>
                  <a:schemeClr val="tx1"/>
                </a:solidFill>
                <a:latin typeface="Arial" charset="0"/>
                <a:ea typeface="SimSun" charset="0"/>
                <a:cs typeface="SimSun" charset="0"/>
              </a:defRPr>
            </a:lvl3pPr>
            <a:lvl4pPr eaLnBrk="0">
              <a:tabLst>
                <a:tab pos="723900" algn="l"/>
                <a:tab pos="1447800" algn="l"/>
              </a:tabLst>
              <a:defRPr sz="2400">
                <a:solidFill>
                  <a:schemeClr val="tx1"/>
                </a:solidFill>
                <a:latin typeface="Arial" charset="0"/>
                <a:ea typeface="SimSun" charset="0"/>
                <a:cs typeface="SimSun" charset="0"/>
              </a:defRPr>
            </a:lvl4pPr>
            <a:lvl5pPr eaLnBrk="0">
              <a:tabLst>
                <a:tab pos="723900" algn="l"/>
                <a:tab pos="1447800" algn="l"/>
              </a:tabLst>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9pPr>
          </a:lstStyle>
          <a:p>
            <a:pPr eaLnBrk="1">
              <a:lnSpc>
                <a:spcPct val="100000"/>
              </a:lnSpc>
            </a:pPr>
            <a:r>
              <a:rPr lang="en-US" sz="1600" b="1" dirty="0">
                <a:solidFill>
                  <a:srgbClr val="FFFFFF"/>
                </a:solidFill>
                <a:latin typeface="Book Antiqua" charset="0"/>
              </a:rPr>
              <a:t>Mix only similar centrality, </a:t>
            </a:r>
            <a:r>
              <a:rPr lang="en-US" sz="1600" b="1" dirty="0">
                <a:solidFill>
                  <a:srgbClr val="FFFFFF"/>
                </a:solidFill>
                <a:latin typeface="Lucida Grande" charset="0"/>
                <a:cs typeface="Lucida Grande" charset="0"/>
              </a:rPr>
              <a:t>Ψ</a:t>
            </a:r>
            <a:r>
              <a:rPr lang="en-US" sz="1600" b="1" baseline="-33000" dirty="0">
                <a:solidFill>
                  <a:srgbClr val="FFFFFF"/>
                </a:solidFill>
                <a:latin typeface="Book Antiqua" charset="0"/>
                <a:cs typeface="Lucida Grande" charset="0"/>
              </a:rPr>
              <a:t>EP</a:t>
            </a:r>
            <a:r>
              <a:rPr lang="en-US" sz="1600" b="1" dirty="0">
                <a:solidFill>
                  <a:srgbClr val="FFFFFF"/>
                </a:solidFill>
                <a:latin typeface="Book Antiqua" charset="0"/>
              </a:rPr>
              <a:t> , </a:t>
            </a:r>
          </a:p>
          <a:p>
            <a:pPr eaLnBrk="1">
              <a:lnSpc>
                <a:spcPct val="100000"/>
              </a:lnSpc>
            </a:pPr>
            <a:r>
              <a:rPr lang="en-US" sz="1600" b="1" dirty="0">
                <a:solidFill>
                  <a:srgbClr val="FFFFFF"/>
                </a:solidFill>
                <a:latin typeface="Book Antiqua" charset="0"/>
              </a:rPr>
              <a:t>z-vertex position </a:t>
            </a:r>
          </a:p>
        </p:txBody>
      </p:sp>
      <p:sp>
        <p:nvSpPr>
          <p:cNvPr id="27667" name="Text Box 19"/>
          <p:cNvSpPr txBox="1">
            <a:spLocks noChangeArrowheads="1"/>
          </p:cNvSpPr>
          <p:nvPr/>
        </p:nvSpPr>
        <p:spPr bwMode="auto">
          <a:xfrm>
            <a:off x="4129782" y="1593377"/>
            <a:ext cx="1495191" cy="332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a:tabLst>
                <a:tab pos="723900" algn="l"/>
                <a:tab pos="1447800" algn="l"/>
              </a:tabLst>
              <a:defRPr sz="2400">
                <a:solidFill>
                  <a:schemeClr val="tx1"/>
                </a:solidFill>
                <a:latin typeface="Arial" charset="0"/>
                <a:ea typeface="SimSun" charset="0"/>
                <a:cs typeface="SimSun" charset="0"/>
              </a:defRPr>
            </a:lvl1pPr>
            <a:lvl2pPr marL="37931725" indent="-37474525" eaLnBrk="0">
              <a:tabLst>
                <a:tab pos="723900" algn="l"/>
                <a:tab pos="1447800" algn="l"/>
              </a:tabLst>
              <a:defRPr sz="2400">
                <a:solidFill>
                  <a:schemeClr val="tx1"/>
                </a:solidFill>
                <a:latin typeface="Arial" charset="0"/>
                <a:ea typeface="SimSun" charset="0"/>
                <a:cs typeface="SimSun" charset="0"/>
              </a:defRPr>
            </a:lvl2pPr>
            <a:lvl3pPr eaLnBrk="0">
              <a:tabLst>
                <a:tab pos="723900" algn="l"/>
                <a:tab pos="1447800" algn="l"/>
              </a:tabLst>
              <a:defRPr sz="2400">
                <a:solidFill>
                  <a:schemeClr val="tx1"/>
                </a:solidFill>
                <a:latin typeface="Arial" charset="0"/>
                <a:ea typeface="SimSun" charset="0"/>
                <a:cs typeface="SimSun" charset="0"/>
              </a:defRPr>
            </a:lvl3pPr>
            <a:lvl4pPr eaLnBrk="0">
              <a:tabLst>
                <a:tab pos="723900" algn="l"/>
                <a:tab pos="1447800" algn="l"/>
              </a:tabLst>
              <a:defRPr sz="2400">
                <a:solidFill>
                  <a:schemeClr val="tx1"/>
                </a:solidFill>
                <a:latin typeface="Arial" charset="0"/>
                <a:ea typeface="SimSun" charset="0"/>
                <a:cs typeface="SimSun" charset="0"/>
              </a:defRPr>
            </a:lvl4pPr>
            <a:lvl5pPr eaLnBrk="0">
              <a:tabLst>
                <a:tab pos="723900" algn="l"/>
                <a:tab pos="1447800" algn="l"/>
              </a:tabLst>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9pPr>
          </a:lstStyle>
          <a:p>
            <a:pPr eaLnBrk="1">
              <a:lnSpc>
                <a:spcPct val="100000"/>
              </a:lnSpc>
            </a:pPr>
            <a:r>
              <a:rPr lang="en-US" sz="1600" b="1" dirty="0">
                <a:solidFill>
                  <a:srgbClr val="FFFFFF"/>
                </a:solidFill>
                <a:latin typeface="Book Antiqua" charset="0"/>
              </a:rPr>
              <a:t>Mixed event</a:t>
            </a:r>
          </a:p>
        </p:txBody>
      </p:sp>
      <p:sp>
        <p:nvSpPr>
          <p:cNvPr id="27668" name="Text Box 20"/>
          <p:cNvSpPr txBox="1">
            <a:spLocks noChangeArrowheads="1"/>
          </p:cNvSpPr>
          <p:nvPr/>
        </p:nvSpPr>
        <p:spPr bwMode="auto">
          <a:xfrm>
            <a:off x="3972772" y="5998591"/>
            <a:ext cx="1495191" cy="332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a:tabLst>
                <a:tab pos="723900" algn="l"/>
                <a:tab pos="1447800" algn="l"/>
              </a:tabLst>
              <a:defRPr sz="2400">
                <a:solidFill>
                  <a:schemeClr val="tx1"/>
                </a:solidFill>
                <a:latin typeface="Arial" charset="0"/>
                <a:ea typeface="SimSun" charset="0"/>
                <a:cs typeface="SimSun" charset="0"/>
              </a:defRPr>
            </a:lvl1pPr>
            <a:lvl2pPr marL="37931725" indent="-37474525" eaLnBrk="0">
              <a:tabLst>
                <a:tab pos="723900" algn="l"/>
                <a:tab pos="1447800" algn="l"/>
              </a:tabLst>
              <a:defRPr sz="2400">
                <a:solidFill>
                  <a:schemeClr val="tx1"/>
                </a:solidFill>
                <a:latin typeface="Arial" charset="0"/>
                <a:ea typeface="SimSun" charset="0"/>
                <a:cs typeface="SimSun" charset="0"/>
              </a:defRPr>
            </a:lvl2pPr>
            <a:lvl3pPr eaLnBrk="0">
              <a:tabLst>
                <a:tab pos="723900" algn="l"/>
                <a:tab pos="1447800" algn="l"/>
              </a:tabLst>
              <a:defRPr sz="2400">
                <a:solidFill>
                  <a:schemeClr val="tx1"/>
                </a:solidFill>
                <a:latin typeface="Arial" charset="0"/>
                <a:ea typeface="SimSun" charset="0"/>
                <a:cs typeface="SimSun" charset="0"/>
              </a:defRPr>
            </a:lvl3pPr>
            <a:lvl4pPr eaLnBrk="0">
              <a:tabLst>
                <a:tab pos="723900" algn="l"/>
                <a:tab pos="1447800" algn="l"/>
              </a:tabLst>
              <a:defRPr sz="2400">
                <a:solidFill>
                  <a:schemeClr val="tx1"/>
                </a:solidFill>
                <a:latin typeface="Arial" charset="0"/>
                <a:ea typeface="SimSun" charset="0"/>
                <a:cs typeface="SimSun" charset="0"/>
              </a:defRPr>
            </a:lvl4pPr>
            <a:lvl5pPr eaLnBrk="0">
              <a:tabLst>
                <a:tab pos="723900" algn="l"/>
                <a:tab pos="1447800" algn="l"/>
              </a:tabLst>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tabLst>
                <a:tab pos="723900" algn="l"/>
                <a:tab pos="1447800" algn="l"/>
              </a:tabLst>
              <a:defRPr sz="2400">
                <a:solidFill>
                  <a:schemeClr val="tx1"/>
                </a:solidFill>
                <a:latin typeface="Arial" charset="0"/>
                <a:ea typeface="SimSun" charset="0"/>
                <a:cs typeface="SimSun" charset="0"/>
              </a:defRPr>
            </a:lvl9pPr>
          </a:lstStyle>
          <a:p>
            <a:pPr eaLnBrk="1">
              <a:lnSpc>
                <a:spcPct val="100000"/>
              </a:lnSpc>
            </a:pPr>
            <a:r>
              <a:rPr lang="en-US" sz="1600" b="1">
                <a:solidFill>
                  <a:srgbClr val="FFFFFF"/>
                </a:solidFill>
                <a:latin typeface="Book Antiqua" charset="0"/>
              </a:rPr>
              <a:t>Real events</a:t>
            </a:r>
          </a:p>
        </p:txBody>
      </p:sp>
      <p:sp>
        <p:nvSpPr>
          <p:cNvPr id="5" name="Date Placeholder 4"/>
          <p:cNvSpPr>
            <a:spLocks noGrp="1"/>
          </p:cNvSpPr>
          <p:nvPr>
            <p:ph type="dt" sz="half" idx="10"/>
          </p:nvPr>
        </p:nvSpPr>
        <p:spPr/>
        <p:txBody>
          <a:bodyPr/>
          <a:lstStyle/>
          <a:p>
            <a:r>
              <a:rPr lang="en-US" smtClean="0"/>
              <a:t>Santa Fe Workshopn on Jets and HF</a:t>
            </a:r>
            <a:endParaRPr lang="en-US"/>
          </a:p>
        </p:txBody>
      </p:sp>
      <p:sp>
        <p:nvSpPr>
          <p:cNvPr id="6" name="Footer Placeholder 5"/>
          <p:cNvSpPr>
            <a:spLocks noGrp="1"/>
          </p:cNvSpPr>
          <p:nvPr>
            <p:ph type="ftr" sz="quarter" idx="11"/>
          </p:nvPr>
        </p:nvSpPr>
        <p:spPr/>
        <p:txBody>
          <a:bodyPr/>
          <a:lstStyle/>
          <a:p>
            <a:r>
              <a:rPr lang="en-US" smtClean="0"/>
              <a:t>Feb 13-15 2017</a:t>
            </a:r>
            <a:endParaRPr lang="en-US"/>
          </a:p>
        </p:txBody>
      </p:sp>
      <p:sp>
        <p:nvSpPr>
          <p:cNvPr id="7" name="Slide Number Placeholder 6"/>
          <p:cNvSpPr>
            <a:spLocks noGrp="1"/>
          </p:cNvSpPr>
          <p:nvPr>
            <p:ph type="sldNum" sz="quarter" idx="12"/>
          </p:nvPr>
        </p:nvSpPr>
        <p:spPr/>
        <p:txBody>
          <a:bodyPr/>
          <a:lstStyle/>
          <a:p>
            <a:fld id="{3D5DE84E-4CEA-AD46-B381-E60788912773}" type="slidenum">
              <a:rPr lang="en-US" smtClean="0"/>
              <a:pPr/>
              <a:t>27</a:t>
            </a:fld>
            <a:endParaRPr lang="en-US"/>
          </a:p>
        </p:txBody>
      </p:sp>
      <p:sp>
        <p:nvSpPr>
          <p:cNvPr id="26" name="Text Box 21"/>
          <p:cNvSpPr txBox="1">
            <a:spLocks noChangeArrowheads="1"/>
          </p:cNvSpPr>
          <p:nvPr/>
        </p:nvSpPr>
        <p:spPr bwMode="auto">
          <a:xfrm>
            <a:off x="450073" y="133188"/>
            <a:ext cx="8558525" cy="113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0820"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charset="0"/>
                <a:ea typeface="SimSun" charset="0"/>
                <a:cs typeface="SimSun" charset="0"/>
              </a:defRPr>
            </a:lvl1pPr>
            <a:lvl2pPr marL="37931725" indent="-37474525" eaLnBrk="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charset="0"/>
                <a:ea typeface="SimSun" charset="0"/>
                <a:cs typeface="SimSun" charset="0"/>
              </a:defRPr>
            </a:lvl2pPr>
            <a:lvl3pPr eaLnBrk="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charset="0"/>
                <a:ea typeface="SimSun" charset="0"/>
                <a:cs typeface="SimSun" charset="0"/>
              </a:defRPr>
            </a:lvl3pPr>
            <a:lvl4pPr eaLnBrk="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charset="0"/>
                <a:ea typeface="SimSun" charset="0"/>
                <a:cs typeface="SimSun" charset="0"/>
              </a:defRPr>
            </a:lvl4pPr>
            <a:lvl5pPr eaLnBrk="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charset="0"/>
                <a:ea typeface="SimSun" charset="0"/>
                <a:cs typeface="SimSun" charset="0"/>
              </a:defRPr>
            </a:lvl5pPr>
            <a:lvl6pPr marL="4572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charset="0"/>
                <a:ea typeface="SimSun" charset="0"/>
                <a:cs typeface="SimSun" charset="0"/>
              </a:defRPr>
            </a:lvl6pPr>
            <a:lvl7pPr marL="9144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charset="0"/>
                <a:ea typeface="SimSun" charset="0"/>
                <a:cs typeface="SimSun" charset="0"/>
              </a:defRPr>
            </a:lvl7pPr>
            <a:lvl8pPr marL="13716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charset="0"/>
                <a:ea typeface="SimSun" charset="0"/>
                <a:cs typeface="SimSun" charset="0"/>
              </a:defRPr>
            </a:lvl8pPr>
            <a:lvl9pPr marL="1828800" eaLnBrk="0" fontAlgn="base" hangingPunct="0">
              <a:lnSpc>
                <a:spcPct val="93000"/>
              </a:lnSpc>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charset="0"/>
                <a:ea typeface="SimSun" charset="0"/>
                <a:cs typeface="SimSun" charset="0"/>
              </a:defRPr>
            </a:lvl9pPr>
          </a:lstStyle>
          <a:p>
            <a:pPr algn="ctr" eaLnBrk="1">
              <a:lnSpc>
                <a:spcPct val="100000"/>
              </a:lnSpc>
            </a:pPr>
            <a:r>
              <a:rPr lang="en-US" sz="3200" dirty="0" smtClean="0">
                <a:solidFill>
                  <a:srgbClr val="FFFFFF"/>
                </a:solidFill>
                <a:latin typeface="Book Antiqua" charset="0"/>
              </a:rPr>
              <a:t>STAR approach to Uncorrelated Background: </a:t>
            </a:r>
          </a:p>
          <a:p>
            <a:pPr eaLnBrk="1">
              <a:lnSpc>
                <a:spcPct val="100000"/>
              </a:lnSpc>
            </a:pPr>
            <a:r>
              <a:rPr lang="en-US" sz="3600" dirty="0" smtClean="0">
                <a:solidFill>
                  <a:srgbClr val="FFFFFF"/>
                </a:solidFill>
                <a:latin typeface="Book Antiqua" charset="0"/>
              </a:rPr>
              <a:t>Mixed Events</a:t>
            </a:r>
            <a:endParaRPr lang="en-US" sz="3600" dirty="0">
              <a:solidFill>
                <a:srgbClr val="FFFFFF"/>
              </a:solidFill>
              <a:latin typeface="Book Antiqua" charset="0"/>
            </a:endParaRPr>
          </a:p>
        </p:txBody>
      </p:sp>
    </p:spTree>
    <p:extLst>
      <p:ext uri="{BB962C8B-B14F-4D97-AF65-F5344CB8AC3E}">
        <p14:creationId xmlns:p14="http://schemas.microsoft.com/office/powerpoint/2010/main" val="137292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14" y="78772"/>
            <a:ext cx="8230971" cy="685800"/>
          </a:xfrm>
        </p:spPr>
        <p:txBody>
          <a:bodyPr>
            <a:normAutofit fontScale="90000"/>
          </a:bodyPr>
          <a:lstStyle/>
          <a:p>
            <a:r>
              <a:rPr lang="en-US" dirty="0" smtClean="0"/>
              <a:t>Jet quenching theory vs experiment: </a:t>
            </a:r>
            <a:r>
              <a:rPr lang="en-US" dirty="0"/>
              <a:t/>
            </a:r>
            <a:br>
              <a:rPr lang="en-US" dirty="0"/>
            </a:br>
            <a:r>
              <a:rPr lang="en-US" dirty="0" smtClean="0"/>
              <a:t>current example</a:t>
            </a:r>
            <a:endParaRPr lang="en-US" dirty="0"/>
          </a:p>
        </p:txBody>
      </p:sp>
      <p:sp>
        <p:nvSpPr>
          <p:cNvPr id="3" name="Date Placeholder 2"/>
          <p:cNvSpPr>
            <a:spLocks noGrp="1"/>
          </p:cNvSpPr>
          <p:nvPr>
            <p:ph type="dt" sz="half" idx="10"/>
          </p:nvPr>
        </p:nvSpPr>
        <p:spPr/>
        <p:txBody>
          <a:bodyPr/>
          <a:lstStyle/>
          <a:p>
            <a:pPr>
              <a:defRPr/>
            </a:pPr>
            <a:r>
              <a:rPr lang="en-US" smtClean="0"/>
              <a:t>Santa Fe Workshopn on Jets and HF</a:t>
            </a:r>
            <a:endParaRPr lang="en-US"/>
          </a:p>
        </p:txBody>
      </p:sp>
      <p:sp>
        <p:nvSpPr>
          <p:cNvPr id="4" name="Footer Placeholder 3"/>
          <p:cNvSpPr>
            <a:spLocks noGrp="1"/>
          </p:cNvSpPr>
          <p:nvPr>
            <p:ph type="ftr" sz="quarter" idx="11"/>
          </p:nvPr>
        </p:nvSpPr>
        <p:spPr/>
        <p:txBody>
          <a:bodyPr/>
          <a:lstStyle/>
          <a:p>
            <a:pPr>
              <a:defRPr/>
            </a:pPr>
            <a:r>
              <a:rPr lang="en-US" smtClean="0"/>
              <a:t>Feb 13-15 2017</a:t>
            </a:r>
            <a:endParaRPr lang="en-US"/>
          </a:p>
        </p:txBody>
      </p:sp>
      <p:sp>
        <p:nvSpPr>
          <p:cNvPr id="5" name="Slide Number Placeholder 4"/>
          <p:cNvSpPr>
            <a:spLocks noGrp="1"/>
          </p:cNvSpPr>
          <p:nvPr>
            <p:ph type="sldNum" sz="quarter" idx="12"/>
          </p:nvPr>
        </p:nvSpPr>
        <p:spPr/>
        <p:txBody>
          <a:bodyPr/>
          <a:lstStyle/>
          <a:p>
            <a:pPr>
              <a:defRPr/>
            </a:pPr>
            <a:fld id="{63D64CBD-586A-492E-8A96-7A647CC9940D}" type="slidenum">
              <a:rPr lang="en-US" smtClean="0"/>
              <a:pPr>
                <a:defRPr/>
              </a:pPr>
              <a:t>3</a:t>
            </a:fld>
            <a:endParaRPr lang="en-US" dirty="0"/>
          </a:p>
        </p:txBody>
      </p:sp>
      <p:pic>
        <p:nvPicPr>
          <p:cNvPr id="6" name="Picture 5"/>
          <p:cNvPicPr>
            <a:picLocks noChangeAspect="1"/>
          </p:cNvPicPr>
          <p:nvPr/>
        </p:nvPicPr>
        <p:blipFill rotWithShape="1">
          <a:blip r:embed="rId2"/>
          <a:srcRect l="5180" t="5487" r="6260"/>
          <a:stretch/>
        </p:blipFill>
        <p:spPr>
          <a:xfrm>
            <a:off x="4922880" y="1974997"/>
            <a:ext cx="4046053" cy="3374524"/>
          </a:xfrm>
          <a:prstGeom prst="rect">
            <a:avLst/>
          </a:prstGeom>
        </p:spPr>
      </p:pic>
      <p:sp>
        <p:nvSpPr>
          <p:cNvPr id="7" name="TextBox 6"/>
          <p:cNvSpPr txBox="1"/>
          <p:nvPr/>
        </p:nvSpPr>
        <p:spPr>
          <a:xfrm>
            <a:off x="5778115" y="1127714"/>
            <a:ext cx="2909370" cy="584776"/>
          </a:xfrm>
          <a:prstGeom prst="rect">
            <a:avLst/>
          </a:prstGeom>
          <a:noFill/>
        </p:spPr>
        <p:txBody>
          <a:bodyPr wrap="none" rtlCol="0">
            <a:spAutoFit/>
          </a:bodyPr>
          <a:lstStyle/>
          <a:p>
            <a:r>
              <a:rPr lang="en-US" sz="1600" i="1" dirty="0" smtClean="0">
                <a:latin typeface="Times New Roman"/>
                <a:cs typeface="Times New Roman"/>
              </a:rPr>
              <a:t>JET Collaboration</a:t>
            </a:r>
            <a:endParaRPr lang="en-US" sz="1600" i="1" dirty="0">
              <a:latin typeface="Times New Roman"/>
              <a:cs typeface="Times New Roman"/>
            </a:endParaRPr>
          </a:p>
          <a:p>
            <a:r>
              <a:rPr lang="is-IS" sz="1600" i="1" dirty="0" smtClean="0">
                <a:latin typeface="Times New Roman"/>
                <a:cs typeface="Times New Roman"/>
              </a:rPr>
              <a:t>Phys.Rev</a:t>
            </a:r>
            <a:r>
              <a:rPr lang="is-IS" sz="1600" i="1" dirty="0">
                <a:latin typeface="Times New Roman"/>
                <a:cs typeface="Times New Roman"/>
              </a:rPr>
              <a:t>. C90 (2014) 1, 014909</a:t>
            </a:r>
            <a:endParaRPr lang="en-US" sz="1600" i="1" dirty="0" smtClean="0">
              <a:latin typeface="Times New Roman"/>
              <a:cs typeface="Times New Roman"/>
            </a:endParaRPr>
          </a:p>
        </p:txBody>
      </p:sp>
      <p:grpSp>
        <p:nvGrpSpPr>
          <p:cNvPr id="15" name="Group 14"/>
          <p:cNvGrpSpPr/>
          <p:nvPr/>
        </p:nvGrpSpPr>
        <p:grpSpPr>
          <a:xfrm>
            <a:off x="176469" y="3829210"/>
            <a:ext cx="5867400" cy="1435099"/>
            <a:chOff x="533400" y="4800600"/>
            <a:chExt cx="5867400" cy="1435099"/>
          </a:xfrm>
        </p:grpSpPr>
        <p:sp>
          <p:nvSpPr>
            <p:cNvPr id="9" name="TextBox 8"/>
            <p:cNvSpPr txBox="1"/>
            <p:nvPr/>
          </p:nvSpPr>
          <p:spPr>
            <a:xfrm>
              <a:off x="533400" y="4800600"/>
              <a:ext cx="5867400" cy="400110"/>
            </a:xfrm>
            <a:prstGeom prst="rect">
              <a:avLst/>
            </a:prstGeom>
            <a:noFill/>
          </p:spPr>
          <p:txBody>
            <a:bodyPr wrap="square" rtlCol="0">
              <a:spAutoFit/>
            </a:bodyPr>
            <a:lstStyle/>
            <a:p>
              <a:r>
                <a:rPr lang="en-US" sz="2000" dirty="0" smtClean="0">
                  <a:latin typeface="Times New Roman"/>
                  <a:cs typeface="Times New Roman"/>
                </a:rPr>
                <a:t>For a 10 </a:t>
              </a:r>
              <a:r>
                <a:rPr lang="en-US" sz="2000" dirty="0" err="1" smtClean="0">
                  <a:latin typeface="Times New Roman"/>
                  <a:cs typeface="Times New Roman"/>
                </a:rPr>
                <a:t>GeV</a:t>
              </a:r>
              <a:r>
                <a:rPr lang="en-US" sz="2000" dirty="0" smtClean="0">
                  <a:latin typeface="Times New Roman"/>
                  <a:cs typeface="Times New Roman"/>
                </a:rPr>
                <a:t> light quark at time 0.6 </a:t>
              </a:r>
              <a:r>
                <a:rPr lang="en-US" sz="2000" dirty="0" err="1" smtClean="0">
                  <a:latin typeface="Times New Roman"/>
                  <a:cs typeface="Times New Roman"/>
                </a:rPr>
                <a:t>fm</a:t>
              </a:r>
              <a:r>
                <a:rPr lang="en-US" sz="2000" dirty="0" smtClean="0">
                  <a:latin typeface="Times New Roman"/>
                  <a:cs typeface="Times New Roman"/>
                </a:rPr>
                <a:t>/c:</a:t>
              </a:r>
            </a:p>
          </p:txBody>
        </p:sp>
        <p:pic>
          <p:nvPicPr>
            <p:cNvPr id="12" name="Picture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311" y="5382444"/>
              <a:ext cx="3609693" cy="319150"/>
            </a:xfrm>
            <a:prstGeom prst="rect">
              <a:avLst/>
            </a:prstGeom>
          </p:spPr>
        </p:pic>
        <p:pic>
          <p:nvPicPr>
            <p:cNvPr id="13" name="Picture 1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5932634"/>
              <a:ext cx="3323269" cy="303065"/>
            </a:xfrm>
            <a:prstGeom prst="rect">
              <a:avLst/>
            </a:prstGeom>
          </p:spPr>
        </p:pic>
      </p:grpSp>
      <p:pic>
        <p:nvPicPr>
          <p:cNvPr id="19" name="Picture 1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5846081"/>
            <a:ext cx="5715000" cy="320571"/>
          </a:xfrm>
          <a:prstGeom prst="rect">
            <a:avLst/>
          </a:prstGeom>
        </p:spPr>
      </p:pic>
      <p:sp>
        <p:nvSpPr>
          <p:cNvPr id="16" name="TextBox 15"/>
          <p:cNvSpPr txBox="1"/>
          <p:nvPr/>
        </p:nvSpPr>
        <p:spPr>
          <a:xfrm>
            <a:off x="462917" y="1153583"/>
            <a:ext cx="4109082" cy="2246769"/>
          </a:xfrm>
          <a:prstGeom prst="rect">
            <a:avLst/>
          </a:prstGeom>
          <a:noFill/>
        </p:spPr>
        <p:txBody>
          <a:bodyPr wrap="square" rtlCol="0">
            <a:spAutoFit/>
          </a:bodyPr>
          <a:lstStyle/>
          <a:p>
            <a:r>
              <a:rPr lang="en-US" sz="2000" dirty="0" smtClean="0">
                <a:latin typeface="Times New Roman" charset="0"/>
                <a:ea typeface="Times New Roman" charset="0"/>
                <a:cs typeface="Times New Roman" charset="0"/>
              </a:rPr>
              <a:t>Extraction of  q^ via </a:t>
            </a:r>
            <a:r>
              <a:rPr lang="en-US" sz="2000" dirty="0">
                <a:latin typeface="Times New Roman" charset="0"/>
                <a:ea typeface="Times New Roman" charset="0"/>
                <a:cs typeface="Times New Roman" charset="0"/>
              </a:rPr>
              <a:t>data + </a:t>
            </a:r>
            <a:r>
              <a:rPr lang="en-US" sz="2000" dirty="0" smtClean="0">
                <a:latin typeface="Times New Roman" charset="0"/>
                <a:ea typeface="Times New Roman" charset="0"/>
                <a:cs typeface="Times New Roman" charset="0"/>
              </a:rPr>
              <a:t>modeling</a:t>
            </a:r>
          </a:p>
          <a:p>
            <a:endParaRPr lang="en-US" sz="2000" dirty="0">
              <a:latin typeface="Times New Roman" charset="0"/>
              <a:ea typeface="Times New Roman" charset="0"/>
              <a:cs typeface="Times New Roman" charset="0"/>
            </a:endParaRPr>
          </a:p>
          <a:p>
            <a:r>
              <a:rPr lang="en-US" sz="2000" dirty="0">
                <a:solidFill>
                  <a:srgbClr val="FF0000"/>
                </a:solidFill>
                <a:latin typeface="Times New Roman"/>
                <a:cs typeface="Times New Roman"/>
              </a:rPr>
              <a:t>Fit </a:t>
            </a:r>
            <a:r>
              <a:rPr lang="en-US" sz="2000" dirty="0" err="1">
                <a:solidFill>
                  <a:srgbClr val="FF0000"/>
                </a:solidFill>
                <a:latin typeface="Times New Roman"/>
                <a:cs typeface="Times New Roman"/>
              </a:rPr>
              <a:t>pQCD</a:t>
            </a:r>
            <a:r>
              <a:rPr lang="en-US" sz="2000" dirty="0">
                <a:solidFill>
                  <a:srgbClr val="FF0000"/>
                </a:solidFill>
                <a:latin typeface="Times New Roman"/>
                <a:cs typeface="Times New Roman"/>
              </a:rPr>
              <a:t>-based models to </a:t>
            </a:r>
            <a:r>
              <a:rPr lang="en-US" sz="2000" b="1" dirty="0" smtClean="0">
                <a:solidFill>
                  <a:srgbClr val="FF0000"/>
                </a:solidFill>
                <a:latin typeface="Times New Roman"/>
                <a:cs typeface="Times New Roman"/>
              </a:rPr>
              <a:t>inclusive hadron </a:t>
            </a:r>
            <a:r>
              <a:rPr lang="en-US" sz="2000" b="1" dirty="0">
                <a:solidFill>
                  <a:srgbClr val="FF0000"/>
                </a:solidFill>
                <a:latin typeface="Times New Roman"/>
                <a:cs typeface="Times New Roman"/>
              </a:rPr>
              <a:t>suppression </a:t>
            </a:r>
            <a:r>
              <a:rPr lang="en-US" sz="2000" dirty="0">
                <a:solidFill>
                  <a:srgbClr val="FF0000"/>
                </a:solidFill>
                <a:latin typeface="Times New Roman"/>
                <a:cs typeface="Times New Roman"/>
              </a:rPr>
              <a:t>data at RHIC and LHC </a:t>
            </a:r>
            <a:endParaRPr lang="en-US" sz="2000" dirty="0" smtClean="0">
              <a:solidFill>
                <a:srgbClr val="FF0000"/>
              </a:solidFill>
              <a:latin typeface="Times New Roman"/>
              <a:cs typeface="Times New Roman"/>
            </a:endParaRPr>
          </a:p>
          <a:p>
            <a:pPr lvl="1"/>
            <a:r>
              <a:rPr lang="en-US" sz="2000" dirty="0" smtClean="0">
                <a:solidFill>
                  <a:srgbClr val="FF0000"/>
                </a:solidFill>
                <a:latin typeface="Times New Roman"/>
                <a:cs typeface="Times New Roman"/>
              </a:rPr>
              <a:t>No consideration of correlations </a:t>
            </a:r>
            <a:r>
              <a:rPr lang="en-US" sz="2000" dirty="0" smtClean="0">
                <a:solidFill>
                  <a:srgbClr val="FF0000"/>
                </a:solidFill>
                <a:latin typeface="Times New Roman"/>
                <a:cs typeface="Times New Roman"/>
              </a:rPr>
              <a:t>or </a:t>
            </a:r>
            <a:r>
              <a:rPr lang="en-US" sz="2000" dirty="0" smtClean="0">
                <a:solidFill>
                  <a:srgbClr val="FF0000"/>
                </a:solidFill>
                <a:latin typeface="Times New Roman"/>
                <a:cs typeface="Times New Roman"/>
              </a:rPr>
              <a:t>jets</a:t>
            </a:r>
            <a:endParaRPr lang="en-US" sz="2000" dirty="0">
              <a:solidFill>
                <a:srgbClr val="FF0000"/>
              </a:solidFill>
              <a:latin typeface="Times New Roman"/>
              <a:cs typeface="Times New Roman"/>
            </a:endParaRPr>
          </a:p>
        </p:txBody>
      </p:sp>
      <p:sp>
        <p:nvSpPr>
          <p:cNvPr id="17" name="TextBox 16"/>
          <p:cNvSpPr txBox="1"/>
          <p:nvPr/>
        </p:nvSpPr>
        <p:spPr>
          <a:xfrm rot="20511076">
            <a:off x="6190183" y="5648679"/>
            <a:ext cx="2581041" cy="707886"/>
          </a:xfrm>
          <a:prstGeom prst="rect">
            <a:avLst/>
          </a:prstGeom>
          <a:solidFill>
            <a:srgbClr val="FFFF00"/>
          </a:solidFill>
          <a:ln>
            <a:solidFill>
              <a:schemeClr val="tx1"/>
            </a:solidFill>
          </a:ln>
        </p:spPr>
        <p:txBody>
          <a:bodyPr wrap="square" rtlCol="0">
            <a:spAutoFit/>
          </a:bodyPr>
          <a:lstStyle/>
          <a:p>
            <a:r>
              <a:rPr lang="en-US" sz="2000" dirty="0" smtClean="0">
                <a:latin typeface="Times New Roman"/>
                <a:cs typeface="Times New Roman"/>
              </a:rPr>
              <a:t>Certainly interesting, but can we learn more?</a:t>
            </a:r>
          </a:p>
        </p:txBody>
      </p:sp>
    </p:spTree>
    <p:extLst>
      <p:ext uri="{BB962C8B-B14F-4D97-AF65-F5344CB8AC3E}">
        <p14:creationId xmlns:p14="http://schemas.microsoft.com/office/powerpoint/2010/main" val="131421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55" y="-24880"/>
            <a:ext cx="8229600" cy="1143000"/>
          </a:xfrm>
        </p:spPr>
        <p:txBody>
          <a:bodyPr/>
          <a:lstStyle/>
          <a:p>
            <a:r>
              <a:rPr lang="en-US" dirty="0" smtClean="0"/>
              <a:t>Jets in real heavy ion collisions</a:t>
            </a:r>
            <a:endParaRPr lang="en-US" dirty="0"/>
          </a:p>
        </p:txBody>
      </p:sp>
      <p:sp>
        <p:nvSpPr>
          <p:cNvPr id="4" name="Footer Placeholder 3"/>
          <p:cNvSpPr>
            <a:spLocks noGrp="1"/>
          </p:cNvSpPr>
          <p:nvPr>
            <p:ph type="ftr" sz="quarter" idx="11"/>
          </p:nvPr>
        </p:nvSpPr>
        <p:spPr/>
        <p:txBody>
          <a:bodyPr/>
          <a:lstStyle/>
          <a:p>
            <a:r>
              <a:rPr lang="en-US" smtClean="0"/>
              <a:t>Feb 13-15 2017</a:t>
            </a:r>
            <a:endParaRPr lang="en-US"/>
          </a:p>
        </p:txBody>
      </p:sp>
      <p:sp>
        <p:nvSpPr>
          <p:cNvPr id="5" name="Slide Number Placeholder 4"/>
          <p:cNvSpPr>
            <a:spLocks noGrp="1"/>
          </p:cNvSpPr>
          <p:nvPr>
            <p:ph type="sldNum" sz="quarter" idx="12"/>
          </p:nvPr>
        </p:nvSpPr>
        <p:spPr/>
        <p:txBody>
          <a:bodyPr/>
          <a:lstStyle/>
          <a:p>
            <a:fld id="{E250833E-3428-F540-B02E-E318675ECEBF}" type="slidenum">
              <a:rPr lang="en-US" smtClean="0"/>
              <a:pPr/>
              <a:t>4</a:t>
            </a:fld>
            <a:endParaRPr lang="en-US"/>
          </a:p>
        </p:txBody>
      </p:sp>
      <p:sp>
        <p:nvSpPr>
          <p:cNvPr id="7" name="TextBox 6"/>
          <p:cNvSpPr txBox="1"/>
          <p:nvPr/>
        </p:nvSpPr>
        <p:spPr>
          <a:xfrm>
            <a:off x="972798" y="1060558"/>
            <a:ext cx="117212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latin typeface="Times New Roman"/>
                <a:cs typeface="Times New Roman"/>
              </a:rPr>
              <a:t>RHIC/Star</a:t>
            </a:r>
            <a:endParaRPr lang="en-US" dirty="0">
              <a:latin typeface="Times New Roman"/>
              <a:cs typeface="Times New Roman"/>
            </a:endParaRPr>
          </a:p>
        </p:txBody>
      </p:sp>
      <p:sp>
        <p:nvSpPr>
          <p:cNvPr id="13" name="TextBox 12"/>
          <p:cNvSpPr txBox="1"/>
          <p:nvPr/>
        </p:nvSpPr>
        <p:spPr>
          <a:xfrm>
            <a:off x="6477000" y="914400"/>
            <a:ext cx="119805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latin typeface="Times New Roman"/>
                <a:cs typeface="Times New Roman"/>
              </a:rPr>
              <a:t>LHC/CMS</a:t>
            </a:r>
            <a:endParaRPr lang="en-US" dirty="0">
              <a:latin typeface="Times New Roman"/>
              <a:cs typeface="Times New Roman"/>
            </a:endParaRPr>
          </a:p>
        </p:txBody>
      </p:sp>
      <p:sp>
        <p:nvSpPr>
          <p:cNvPr id="10" name="Date Placeholder 9"/>
          <p:cNvSpPr>
            <a:spLocks noGrp="1"/>
          </p:cNvSpPr>
          <p:nvPr>
            <p:ph type="dt" sz="half" idx="10"/>
          </p:nvPr>
        </p:nvSpPr>
        <p:spPr/>
        <p:txBody>
          <a:bodyPr/>
          <a:lstStyle/>
          <a:p>
            <a:pPr>
              <a:defRPr/>
            </a:pPr>
            <a:r>
              <a:rPr lang="en-US" smtClean="0"/>
              <a:t>Santa Fe Workshopn on Jets and HF</a:t>
            </a:r>
            <a:endParaRPr lang="en-US"/>
          </a:p>
        </p:txBody>
      </p:sp>
      <p:sp>
        <p:nvSpPr>
          <p:cNvPr id="3" name="TextBox 2"/>
          <p:cNvSpPr txBox="1"/>
          <p:nvPr/>
        </p:nvSpPr>
        <p:spPr>
          <a:xfrm>
            <a:off x="381000" y="4401741"/>
            <a:ext cx="8610599" cy="2123658"/>
          </a:xfrm>
          <a:prstGeom prst="rect">
            <a:avLst/>
          </a:prstGeom>
          <a:solidFill>
            <a:schemeClr val="bg1"/>
          </a:solidFill>
        </p:spPr>
        <p:txBody>
          <a:bodyPr wrap="square" rtlCol="0">
            <a:spAutoFit/>
          </a:bodyPr>
          <a:lstStyle/>
          <a:p>
            <a:r>
              <a:rPr lang="en-US" sz="2000" dirty="0" smtClean="0">
                <a:solidFill>
                  <a:srgbClr val="008000"/>
                </a:solidFill>
                <a:latin typeface="Times New Roman"/>
                <a:cs typeface="Times New Roman"/>
              </a:rPr>
              <a:t>Visual identification of energetic jets above background is fairly easy</a:t>
            </a:r>
          </a:p>
          <a:p>
            <a:endParaRPr lang="en-US" sz="2000" dirty="0">
              <a:latin typeface="Times New Roman"/>
              <a:cs typeface="Times New Roman"/>
            </a:endParaRPr>
          </a:p>
          <a:p>
            <a:r>
              <a:rPr lang="en-US" sz="2000" dirty="0" smtClean="0">
                <a:latin typeface="Times New Roman"/>
                <a:cs typeface="Times New Roman"/>
              </a:rPr>
              <a:t>Much harder: accurate measurement of jet energy and structure within finite cone</a:t>
            </a:r>
          </a:p>
          <a:p>
            <a:pPr marL="800100" lvl="1" indent="-342900">
              <a:buFont typeface="Arial"/>
              <a:buChar char="•"/>
            </a:pPr>
            <a:r>
              <a:rPr lang="en-US" dirty="0" err="1" smtClean="0">
                <a:solidFill>
                  <a:srgbClr val="FF0000"/>
                </a:solidFill>
                <a:latin typeface="Times New Roman"/>
                <a:cs typeface="Times New Roman"/>
              </a:rPr>
              <a:t>Pb+Pb</a:t>
            </a:r>
            <a:r>
              <a:rPr lang="en-US" dirty="0" smtClean="0">
                <a:solidFill>
                  <a:srgbClr val="FF0000"/>
                </a:solidFill>
                <a:latin typeface="Times New Roman"/>
                <a:cs typeface="Times New Roman"/>
              </a:rPr>
              <a:t> at LHC: </a:t>
            </a:r>
            <a:r>
              <a:rPr lang="en-US" dirty="0">
                <a:solidFill>
                  <a:srgbClr val="FF0000"/>
                </a:solidFill>
                <a:latin typeface="Times New Roman"/>
                <a:cs typeface="Times New Roman"/>
              </a:rPr>
              <a:t>~</a:t>
            </a:r>
            <a:r>
              <a:rPr lang="en-US" dirty="0" smtClean="0">
                <a:solidFill>
                  <a:srgbClr val="FF0000"/>
                </a:solidFill>
                <a:latin typeface="Times New Roman"/>
                <a:cs typeface="Times New Roman"/>
              </a:rPr>
              <a:t>100 GeV of uncorrelated background energy in cone R=0.4</a:t>
            </a:r>
          </a:p>
          <a:p>
            <a:pPr marL="800100" lvl="1" indent="-342900">
              <a:buFont typeface="Arial"/>
              <a:buChar char="•"/>
            </a:pPr>
            <a:r>
              <a:rPr lang="en-US" dirty="0" smtClean="0">
                <a:solidFill>
                  <a:srgbClr val="0000FF"/>
                </a:solidFill>
                <a:latin typeface="Times New Roman"/>
                <a:cs typeface="Times New Roman"/>
              </a:rPr>
              <a:t>Uncorrelated background has complex structure, including multiple overlapping jets at multiple energy scales</a:t>
            </a:r>
          </a:p>
          <a:p>
            <a:pPr marL="800100" lvl="1" indent="-342900">
              <a:buFont typeface="Arial"/>
              <a:buChar char="•"/>
            </a:pPr>
            <a:r>
              <a:rPr lang="en-US" dirty="0" smtClean="0">
                <a:latin typeface="Times New Roman"/>
                <a:cs typeface="Times New Roman"/>
              </a:rPr>
              <a:t>Very challenging… </a:t>
            </a:r>
          </a:p>
        </p:txBody>
      </p:sp>
      <p:pic>
        <p:nvPicPr>
          <p:cNvPr id="11" name="Picture 2"/>
          <p:cNvPicPr>
            <a:picLocks noChangeAspect="1" noChangeArrowheads="1"/>
          </p:cNvPicPr>
          <p:nvPr/>
        </p:nvPicPr>
        <p:blipFill>
          <a:blip r:embed="rId2"/>
          <a:srcRect t="9395" r="6750"/>
          <a:stretch>
            <a:fillRect/>
          </a:stretch>
        </p:blipFill>
        <p:spPr bwMode="auto">
          <a:xfrm>
            <a:off x="-5644" y="1676400"/>
            <a:ext cx="4352194" cy="2514600"/>
          </a:xfrm>
          <a:prstGeom prst="rect">
            <a:avLst/>
          </a:prstGeom>
          <a:noFill/>
          <a:ln w="9525">
            <a:noFill/>
            <a:round/>
            <a:headEnd/>
            <a:tailEnd/>
          </a:ln>
        </p:spPr>
      </p:pic>
      <p:grpSp>
        <p:nvGrpSpPr>
          <p:cNvPr id="14" name="Group 22"/>
          <p:cNvGrpSpPr>
            <a:grpSpLocks/>
          </p:cNvGrpSpPr>
          <p:nvPr/>
        </p:nvGrpSpPr>
        <p:grpSpPr bwMode="auto">
          <a:xfrm>
            <a:off x="2362200" y="2286000"/>
            <a:ext cx="838200" cy="990600"/>
            <a:chOff x="7696200" y="4038600"/>
            <a:chExt cx="609600" cy="609600"/>
          </a:xfrm>
        </p:grpSpPr>
        <p:sp>
          <p:nvSpPr>
            <p:cNvPr id="15" name="Oval 14"/>
            <p:cNvSpPr/>
            <p:nvPr/>
          </p:nvSpPr>
          <p:spPr>
            <a:xfrm>
              <a:off x="7696200" y="4038600"/>
              <a:ext cx="609600" cy="228600"/>
            </a:xfrm>
            <a:prstGeom prst="ellipse">
              <a:avLst/>
            </a:prstGeom>
            <a:noFill/>
            <a:ln w="317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cxnSp>
          <p:nvCxnSpPr>
            <p:cNvPr id="16" name="Straight Connector 15"/>
            <p:cNvCxnSpPr>
              <a:stCxn id="15" idx="2"/>
            </p:cNvCxnSpPr>
            <p:nvPr/>
          </p:nvCxnSpPr>
          <p:spPr>
            <a:xfrm rot="10800000" flipH="1" flipV="1">
              <a:off x="7696200" y="4152900"/>
              <a:ext cx="304800" cy="4953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5" idx="6"/>
            </p:cNvCxnSpPr>
            <p:nvPr/>
          </p:nvCxnSpPr>
          <p:spPr>
            <a:xfrm flipH="1">
              <a:off x="8001000" y="4152900"/>
              <a:ext cx="304800" cy="4953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3" name="Picture 4" descr="Y:\my_talks\11Helmholtz\cms_dijet_evt_hi.png"/>
          <p:cNvPicPr>
            <a:picLocks noChangeAspect="1" noChangeArrowheads="1"/>
          </p:cNvPicPr>
          <p:nvPr/>
        </p:nvPicPr>
        <p:blipFill>
          <a:blip r:embed="rId3"/>
          <a:srcRect/>
          <a:stretch>
            <a:fillRect/>
          </a:stretch>
        </p:blipFill>
        <p:spPr bwMode="auto">
          <a:xfrm>
            <a:off x="4540245" y="1447800"/>
            <a:ext cx="4375155" cy="2395538"/>
          </a:xfrm>
          <a:prstGeom prst="rect">
            <a:avLst/>
          </a:prstGeom>
          <a:noFill/>
        </p:spPr>
      </p:pic>
      <p:grpSp>
        <p:nvGrpSpPr>
          <p:cNvPr id="24" name="Group 23"/>
          <p:cNvGrpSpPr/>
          <p:nvPr/>
        </p:nvGrpSpPr>
        <p:grpSpPr>
          <a:xfrm>
            <a:off x="5988045" y="2133600"/>
            <a:ext cx="914400" cy="990600"/>
            <a:chOff x="5943600" y="4800600"/>
            <a:chExt cx="914400" cy="990600"/>
          </a:xfrm>
        </p:grpSpPr>
        <p:sp>
          <p:nvSpPr>
            <p:cNvPr id="25" name="Oval 24"/>
            <p:cNvSpPr/>
            <p:nvPr/>
          </p:nvSpPr>
          <p:spPr>
            <a:xfrm>
              <a:off x="5943600" y="4800600"/>
              <a:ext cx="914400" cy="457200"/>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25" idx="2"/>
            </p:cNvCxnSpPr>
            <p:nvPr/>
          </p:nvCxnSpPr>
          <p:spPr>
            <a:xfrm>
              <a:off x="5943600" y="5029200"/>
              <a:ext cx="381000" cy="6858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5" idx="6"/>
            </p:cNvCxnSpPr>
            <p:nvPr/>
          </p:nvCxnSpPr>
          <p:spPr>
            <a:xfrm flipH="1">
              <a:off x="6477000" y="5029200"/>
              <a:ext cx="381000" cy="7620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30" name="Oval 29"/>
          <p:cNvSpPr/>
          <p:nvPr/>
        </p:nvSpPr>
        <p:spPr>
          <a:xfrm>
            <a:off x="5988045" y="2133600"/>
            <a:ext cx="914400" cy="457200"/>
          </a:xfrm>
          <a:prstGeom prst="ellipse">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134471"/>
            <a:ext cx="8534400" cy="533400"/>
          </a:xfrm>
        </p:spPr>
        <p:txBody>
          <a:bodyPr>
            <a:normAutofit fontScale="90000"/>
          </a:bodyPr>
          <a:lstStyle/>
          <a:p>
            <a:r>
              <a:rPr lang="en-US" sz="3200" dirty="0" err="1" smtClean="0"/>
              <a:t>Partonic</a:t>
            </a:r>
            <a:r>
              <a:rPr lang="en-US" sz="3200" dirty="0" smtClean="0"/>
              <a:t> jet </a:t>
            </a:r>
            <a:r>
              <a:rPr lang="en-US" sz="3200" dirty="0"/>
              <a:t>quenching</a:t>
            </a:r>
            <a:r>
              <a:rPr lang="en-US" sz="3200" dirty="0" smtClean="0"/>
              <a:t>: observables </a:t>
            </a:r>
            <a:endParaRPr lang="en-US" sz="3200" dirty="0"/>
          </a:p>
        </p:txBody>
      </p:sp>
      <p:sp>
        <p:nvSpPr>
          <p:cNvPr id="6" name="TextBox 5"/>
          <p:cNvSpPr txBox="1"/>
          <p:nvPr/>
        </p:nvSpPr>
        <p:spPr>
          <a:xfrm>
            <a:off x="190499" y="1367669"/>
            <a:ext cx="8763001" cy="4154984"/>
          </a:xfrm>
          <a:prstGeom prst="rect">
            <a:avLst/>
          </a:prstGeom>
          <a:solidFill>
            <a:schemeClr val="bg1"/>
          </a:solidFill>
        </p:spPr>
        <p:txBody>
          <a:bodyPr wrap="square" rtlCol="0">
            <a:spAutoFit/>
          </a:bodyPr>
          <a:lstStyle/>
          <a:p>
            <a:r>
              <a:rPr lang="en-US" sz="2400" dirty="0" smtClean="0">
                <a:solidFill>
                  <a:srgbClr val="00B050"/>
                </a:solidFill>
                <a:latin typeface="Times New Roman"/>
                <a:cs typeface="Times New Roman"/>
              </a:rPr>
              <a:t>Observables should be calculable in field theory</a:t>
            </a:r>
          </a:p>
          <a:p>
            <a:pPr marL="342900" indent="-342900">
              <a:buFont typeface="Arial"/>
              <a:buChar char="•"/>
            </a:pPr>
            <a:r>
              <a:rPr lang="en-US" sz="2400" dirty="0" smtClean="0">
                <a:solidFill>
                  <a:srgbClr val="00B050"/>
                </a:solidFill>
                <a:latin typeface="Times New Roman"/>
                <a:cs typeface="Times New Roman"/>
              </a:rPr>
              <a:t>at least in vacuum: </a:t>
            </a:r>
            <a:r>
              <a:rPr lang="en-US" sz="2400" dirty="0">
                <a:solidFill>
                  <a:srgbClr val="00B050"/>
                </a:solidFill>
                <a:latin typeface="Times New Roman"/>
                <a:cs typeface="Times New Roman"/>
              </a:rPr>
              <a:t>s</a:t>
            </a:r>
            <a:r>
              <a:rPr lang="en-US" sz="2400" dirty="0" smtClean="0">
                <a:solidFill>
                  <a:srgbClr val="00B050"/>
                </a:solidFill>
                <a:latin typeface="Times New Roman"/>
                <a:cs typeface="Times New Roman"/>
              </a:rPr>
              <a:t>tart from rigorous basis, then extend to in-medium</a:t>
            </a:r>
            <a:endParaRPr lang="en-US" sz="2400" dirty="0">
              <a:solidFill>
                <a:srgbClr val="00B050"/>
              </a:solidFill>
              <a:latin typeface="Times New Roman"/>
              <a:cs typeface="Times New Roman"/>
            </a:endParaRPr>
          </a:p>
          <a:p>
            <a:endParaRPr lang="en-US" sz="2400" dirty="0">
              <a:latin typeface="Times New Roman"/>
              <a:cs typeface="Times New Roman"/>
            </a:endParaRPr>
          </a:p>
          <a:p>
            <a:r>
              <a:rPr lang="en-US" sz="2400" dirty="0" smtClean="0">
                <a:latin typeface="Times New Roman"/>
                <a:cs typeface="Times New Roman"/>
              </a:rPr>
              <a:t>Minimize the need for Monte Carlo modeling</a:t>
            </a:r>
          </a:p>
          <a:p>
            <a:pPr marL="342900" indent="-342900">
              <a:buFont typeface="Arial"/>
              <a:buChar char="•"/>
            </a:pPr>
            <a:r>
              <a:rPr lang="en-US" sz="2400" dirty="0" smtClean="0">
                <a:latin typeface="Times New Roman"/>
                <a:cs typeface="Times New Roman"/>
              </a:rPr>
              <a:t>“Infrared-safe” and collinear-safe observables: very low cuts on hadron </a:t>
            </a:r>
            <a:r>
              <a:rPr lang="en-US" sz="2400" dirty="0" err="1" smtClean="0">
                <a:latin typeface="Times New Roman"/>
                <a:cs typeface="Times New Roman"/>
              </a:rPr>
              <a:t>p</a:t>
            </a:r>
            <a:r>
              <a:rPr lang="en-US" sz="2400" baseline="-25000" dirty="0" err="1" smtClean="0">
                <a:latin typeface="Times New Roman"/>
                <a:cs typeface="Times New Roman"/>
              </a:rPr>
              <a:t>T</a:t>
            </a:r>
            <a:r>
              <a:rPr lang="en-US" sz="2400" dirty="0" smtClean="0">
                <a:latin typeface="Times New Roman"/>
                <a:cs typeface="Times New Roman"/>
              </a:rPr>
              <a:t> (preferably at limit of tracking)</a:t>
            </a:r>
          </a:p>
          <a:p>
            <a:pPr marL="342900" indent="-342900">
              <a:buFont typeface="Arial"/>
              <a:buChar char="•"/>
            </a:pPr>
            <a:r>
              <a:rPr lang="en-US" sz="2400" dirty="0" smtClean="0">
                <a:latin typeface="Times New Roman"/>
                <a:cs typeface="Times New Roman"/>
              </a:rPr>
              <a:t>Minimize fragmentation bias of jet population</a:t>
            </a:r>
          </a:p>
          <a:p>
            <a:pPr marL="342900" indent="-342900">
              <a:buFont typeface="Arial"/>
              <a:buChar char="•"/>
            </a:pPr>
            <a:endParaRPr lang="en-US" sz="2400" dirty="0">
              <a:latin typeface="Times New Roman"/>
              <a:cs typeface="Times New Roman"/>
            </a:endParaRPr>
          </a:p>
          <a:p>
            <a:r>
              <a:rPr lang="en-US" sz="2400" dirty="0">
                <a:solidFill>
                  <a:srgbClr val="0070C0"/>
                </a:solidFill>
                <a:latin typeface="Times New Roman"/>
                <a:cs typeface="Times New Roman"/>
              </a:rPr>
              <a:t>Trigger bias should be </a:t>
            </a:r>
            <a:r>
              <a:rPr lang="en-US" sz="2400" dirty="0" smtClean="0">
                <a:solidFill>
                  <a:srgbClr val="0070C0"/>
                </a:solidFill>
                <a:latin typeface="Times New Roman"/>
                <a:cs typeface="Times New Roman"/>
              </a:rPr>
              <a:t>calculable without modeling of backgrounds</a:t>
            </a:r>
          </a:p>
          <a:p>
            <a:pPr marL="800100" lvl="1" indent="-342900">
              <a:buFont typeface="Arial"/>
              <a:buChar char="•"/>
            </a:pPr>
            <a:r>
              <a:rPr lang="en-US" sz="2400" dirty="0" err="1" smtClean="0">
                <a:solidFill>
                  <a:srgbClr val="0070C0"/>
                </a:solidFill>
                <a:latin typeface="Times New Roman"/>
                <a:cs typeface="Times New Roman"/>
              </a:rPr>
              <a:t>Prefered</a:t>
            </a:r>
            <a:r>
              <a:rPr lang="en-US" sz="2400" dirty="0" smtClean="0">
                <a:solidFill>
                  <a:srgbClr val="0070C0"/>
                </a:solidFill>
                <a:latin typeface="Times New Roman"/>
                <a:cs typeface="Times New Roman"/>
              </a:rPr>
              <a:t> </a:t>
            </a:r>
            <a:r>
              <a:rPr lang="en-US" sz="2400" dirty="0">
                <a:solidFill>
                  <a:srgbClr val="0070C0"/>
                </a:solidFill>
                <a:latin typeface="Times New Roman"/>
                <a:cs typeface="Times New Roman"/>
              </a:rPr>
              <a:t>triggers: </a:t>
            </a:r>
            <a:r>
              <a:rPr lang="en-US" sz="2400" dirty="0" smtClean="0">
                <a:solidFill>
                  <a:srgbClr val="0070C0"/>
                </a:solidFill>
                <a:latin typeface="Times New Roman"/>
                <a:cs typeface="Times New Roman"/>
              </a:rPr>
              <a:t>hadron (selected “inclusively”), photon, Z</a:t>
            </a:r>
            <a:endParaRPr lang="en-US" sz="2400" dirty="0">
              <a:solidFill>
                <a:srgbClr val="0070C0"/>
              </a:solidFill>
              <a:latin typeface="Times New Roman"/>
              <a:cs typeface="Times New Roman"/>
            </a:endParaRPr>
          </a:p>
        </p:txBody>
      </p:sp>
      <p:sp>
        <p:nvSpPr>
          <p:cNvPr id="7" name="Date Placeholder 6"/>
          <p:cNvSpPr>
            <a:spLocks noGrp="1"/>
          </p:cNvSpPr>
          <p:nvPr>
            <p:ph type="dt" sz="half" idx="10"/>
          </p:nvPr>
        </p:nvSpPr>
        <p:spPr/>
        <p:txBody>
          <a:bodyPr/>
          <a:lstStyle/>
          <a:p>
            <a:r>
              <a:rPr lang="en-US" smtClean="0"/>
              <a:t>Santa Fe Workshopn on Jets and HF</a:t>
            </a:r>
            <a:endParaRPr lang="en-US"/>
          </a:p>
        </p:txBody>
      </p:sp>
      <p:sp>
        <p:nvSpPr>
          <p:cNvPr id="8" name="Footer Placeholder 7"/>
          <p:cNvSpPr>
            <a:spLocks noGrp="1"/>
          </p:cNvSpPr>
          <p:nvPr>
            <p:ph type="ftr" sz="quarter" idx="11"/>
          </p:nvPr>
        </p:nvSpPr>
        <p:spPr/>
        <p:txBody>
          <a:bodyPr/>
          <a:lstStyle/>
          <a:p>
            <a:r>
              <a:rPr lang="en-US" smtClean="0"/>
              <a:t>Feb 13-15 2017</a:t>
            </a:r>
            <a:endParaRPr lang="en-US"/>
          </a:p>
        </p:txBody>
      </p:sp>
      <p:sp>
        <p:nvSpPr>
          <p:cNvPr id="9" name="Slide Number Placeholder 8"/>
          <p:cNvSpPr>
            <a:spLocks noGrp="1"/>
          </p:cNvSpPr>
          <p:nvPr>
            <p:ph type="sldNum" sz="quarter" idx="12"/>
          </p:nvPr>
        </p:nvSpPr>
        <p:spPr/>
        <p:txBody>
          <a:bodyPr/>
          <a:lstStyle/>
          <a:p>
            <a:fld id="{3D5DE84E-4CEA-AD46-B381-E60788912773}" type="slidenum">
              <a:rPr lang="en-US" smtClean="0"/>
              <a:pPr/>
              <a:t>5</a:t>
            </a:fld>
            <a:endParaRPr lang="en-US"/>
          </a:p>
        </p:txBody>
      </p:sp>
    </p:spTree>
    <p:extLst>
      <p:ext uri="{BB962C8B-B14F-4D97-AF65-F5344CB8AC3E}">
        <p14:creationId xmlns:p14="http://schemas.microsoft.com/office/powerpoint/2010/main" val="1203802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smtClean="0"/>
              <a:t>Santa Fe Workshopn on Jets and HF</a:t>
            </a:r>
            <a:endParaRPr lang="en-US"/>
          </a:p>
        </p:txBody>
      </p:sp>
      <p:sp>
        <p:nvSpPr>
          <p:cNvPr id="8" name="Footer Placeholder 7"/>
          <p:cNvSpPr>
            <a:spLocks noGrp="1"/>
          </p:cNvSpPr>
          <p:nvPr>
            <p:ph type="ftr" sz="quarter" idx="11"/>
          </p:nvPr>
        </p:nvSpPr>
        <p:spPr/>
        <p:txBody>
          <a:bodyPr/>
          <a:lstStyle/>
          <a:p>
            <a:r>
              <a:rPr lang="en-US" smtClean="0"/>
              <a:t>Feb 13-15 2017</a:t>
            </a:r>
            <a:endParaRPr lang="en-US" dirty="0"/>
          </a:p>
        </p:txBody>
      </p:sp>
      <p:sp>
        <p:nvSpPr>
          <p:cNvPr id="6" name="TextBox 5"/>
          <p:cNvSpPr txBox="1"/>
          <p:nvPr/>
        </p:nvSpPr>
        <p:spPr>
          <a:xfrm>
            <a:off x="131336" y="917912"/>
            <a:ext cx="8860263" cy="5386090"/>
          </a:xfrm>
          <a:prstGeom prst="rect">
            <a:avLst/>
          </a:prstGeom>
          <a:solidFill>
            <a:schemeClr val="bg1"/>
          </a:solidFill>
        </p:spPr>
        <p:txBody>
          <a:bodyPr wrap="square" rtlCol="0">
            <a:spAutoFit/>
          </a:bodyPr>
          <a:lstStyle/>
          <a:p>
            <a:r>
              <a:rPr lang="en-US" sz="2400" dirty="0" smtClean="0">
                <a:solidFill>
                  <a:srgbClr val="0070C0"/>
                </a:solidFill>
                <a:latin typeface="Times New Roman"/>
                <a:cs typeface="Times New Roman"/>
              </a:rPr>
              <a:t>Partial list of observables:</a:t>
            </a:r>
          </a:p>
          <a:p>
            <a:endParaRPr lang="en-US" sz="2400" dirty="0" smtClean="0">
              <a:solidFill>
                <a:srgbClr val="0070C0"/>
              </a:solidFill>
              <a:latin typeface="Times New Roman"/>
              <a:cs typeface="Times New Roman"/>
            </a:endParaRPr>
          </a:p>
          <a:p>
            <a:pPr marL="342900" indent="-342900">
              <a:buFont typeface="Arial"/>
              <a:buChar char="•"/>
            </a:pPr>
            <a:r>
              <a:rPr lang="en-US" sz="2000" dirty="0">
                <a:solidFill>
                  <a:srgbClr val="0070C0"/>
                </a:solidFill>
                <a:latin typeface="Times New Roman"/>
                <a:cs typeface="Times New Roman"/>
              </a:rPr>
              <a:t>Inclusive high </a:t>
            </a:r>
            <a:r>
              <a:rPr lang="en-US" sz="2000" dirty="0" err="1">
                <a:solidFill>
                  <a:srgbClr val="0070C0"/>
                </a:solidFill>
                <a:latin typeface="Times New Roman"/>
                <a:cs typeface="Times New Roman"/>
              </a:rPr>
              <a:t>p</a:t>
            </a:r>
            <a:r>
              <a:rPr lang="en-US" sz="2000" baseline="-25000" dirty="0" err="1">
                <a:solidFill>
                  <a:srgbClr val="0070C0"/>
                </a:solidFill>
                <a:latin typeface="Times New Roman"/>
                <a:cs typeface="Times New Roman"/>
              </a:rPr>
              <a:t>T</a:t>
            </a:r>
            <a:r>
              <a:rPr lang="en-US" sz="2000" dirty="0">
                <a:solidFill>
                  <a:srgbClr val="0070C0"/>
                </a:solidFill>
                <a:latin typeface="Times New Roman"/>
                <a:cs typeface="Times New Roman"/>
              </a:rPr>
              <a:t> hadrons (parameterized by </a:t>
            </a:r>
            <a:r>
              <a:rPr lang="en-US" sz="2000" dirty="0" smtClean="0">
                <a:solidFill>
                  <a:srgbClr val="0070C0"/>
                </a:solidFill>
                <a:latin typeface="Times New Roman"/>
                <a:cs typeface="Times New Roman"/>
              </a:rPr>
              <a:t>collinear </a:t>
            </a:r>
            <a:r>
              <a:rPr lang="en-US" sz="2000" dirty="0">
                <a:solidFill>
                  <a:srgbClr val="0070C0"/>
                </a:solidFill>
                <a:latin typeface="Times New Roman"/>
                <a:cs typeface="Times New Roman"/>
              </a:rPr>
              <a:t>FFs</a:t>
            </a:r>
            <a:r>
              <a:rPr lang="en-US" sz="2000" dirty="0" smtClean="0">
                <a:solidFill>
                  <a:srgbClr val="0070C0"/>
                </a:solidFill>
                <a:latin typeface="Times New Roman"/>
                <a:cs typeface="Times New Roman"/>
              </a:rPr>
              <a:t>)</a:t>
            </a:r>
          </a:p>
          <a:p>
            <a:pPr marL="342900" indent="-342900">
              <a:buFont typeface="Arial"/>
              <a:buChar char="•"/>
            </a:pPr>
            <a:r>
              <a:rPr lang="en-US" sz="2000" dirty="0" smtClean="0">
                <a:solidFill>
                  <a:srgbClr val="0070C0"/>
                </a:solidFill>
                <a:latin typeface="Times New Roman"/>
                <a:cs typeface="Times New Roman"/>
              </a:rPr>
              <a:t>Inclusive jet cross sections and semi-inclusive jet yields</a:t>
            </a:r>
          </a:p>
          <a:p>
            <a:pPr marL="800100" lvl="1" indent="-342900">
              <a:buFont typeface="Arial"/>
              <a:buChar char="•"/>
            </a:pPr>
            <a:r>
              <a:rPr lang="en-US" sz="2000" dirty="0" smtClean="0">
                <a:solidFill>
                  <a:srgbClr val="0070C0"/>
                </a:solidFill>
                <a:latin typeface="Times New Roman"/>
                <a:cs typeface="Times New Roman"/>
              </a:rPr>
              <a:t>R</a:t>
            </a:r>
            <a:r>
              <a:rPr lang="en-US" sz="2000" baseline="-25000" dirty="0" smtClean="0">
                <a:solidFill>
                  <a:srgbClr val="0070C0"/>
                </a:solidFill>
                <a:latin typeface="Times New Roman"/>
                <a:cs typeface="Times New Roman"/>
              </a:rPr>
              <a:t>AA</a:t>
            </a:r>
            <a:r>
              <a:rPr lang="en-US" sz="2000" dirty="0" smtClean="0">
                <a:solidFill>
                  <a:srgbClr val="0070C0"/>
                </a:solidFill>
                <a:latin typeface="Times New Roman"/>
                <a:cs typeface="Times New Roman"/>
              </a:rPr>
              <a:t>, I</a:t>
            </a:r>
            <a:r>
              <a:rPr lang="en-US" sz="2000" baseline="-25000" dirty="0" smtClean="0">
                <a:solidFill>
                  <a:srgbClr val="0070C0"/>
                </a:solidFill>
                <a:latin typeface="Times New Roman"/>
                <a:cs typeface="Times New Roman"/>
              </a:rPr>
              <a:t>AA</a:t>
            </a:r>
            <a:r>
              <a:rPr lang="en-US" sz="2000" dirty="0" smtClean="0">
                <a:solidFill>
                  <a:srgbClr val="0070C0"/>
                </a:solidFill>
                <a:latin typeface="Times New Roman"/>
                <a:cs typeface="Times New Roman"/>
              </a:rPr>
              <a:t>,</a:t>
            </a:r>
            <a:r>
              <a:rPr lang="is-IS" sz="2000" dirty="0" smtClean="0">
                <a:solidFill>
                  <a:srgbClr val="0070C0"/>
                </a:solidFill>
                <a:latin typeface="Times New Roman"/>
                <a:cs typeface="Times New Roman"/>
              </a:rPr>
              <a:t>…</a:t>
            </a:r>
          </a:p>
          <a:p>
            <a:pPr marL="800100" lvl="1" indent="-342900">
              <a:buFont typeface="Arial"/>
              <a:buChar char="•"/>
            </a:pPr>
            <a:r>
              <a:rPr lang="en-US" sz="2000" dirty="0" smtClean="0">
                <a:solidFill>
                  <a:srgbClr val="0070C0"/>
                </a:solidFill>
                <a:latin typeface="Times New Roman"/>
                <a:cs typeface="Times New Roman"/>
              </a:rPr>
              <a:t>V</a:t>
            </a:r>
            <a:r>
              <a:rPr lang="is-IS" sz="2000" dirty="0" smtClean="0">
                <a:solidFill>
                  <a:srgbClr val="0070C0"/>
                </a:solidFill>
                <a:latin typeface="Times New Roman"/>
                <a:cs typeface="Times New Roman"/>
              </a:rPr>
              <a:t>ariation with R</a:t>
            </a:r>
            <a:endParaRPr lang="en-US" sz="2000" dirty="0" smtClean="0">
              <a:solidFill>
                <a:srgbClr val="0070C0"/>
              </a:solidFill>
              <a:latin typeface="Times New Roman"/>
              <a:cs typeface="Times New Roman"/>
            </a:endParaRPr>
          </a:p>
          <a:p>
            <a:pPr marL="342900" indent="-342900">
              <a:buFont typeface="Arial"/>
              <a:buChar char="•"/>
            </a:pPr>
            <a:r>
              <a:rPr lang="en-US" sz="2000" dirty="0" smtClean="0">
                <a:solidFill>
                  <a:srgbClr val="0070C0"/>
                </a:solidFill>
                <a:latin typeface="Times New Roman"/>
                <a:cs typeface="Times New Roman"/>
              </a:rPr>
              <a:t>Moliere scattering in-medium </a:t>
            </a:r>
          </a:p>
          <a:p>
            <a:pPr marL="342900" indent="-342900">
              <a:buFont typeface="Arial"/>
              <a:buChar char="•"/>
            </a:pPr>
            <a:r>
              <a:rPr lang="en-US" sz="2000" dirty="0" smtClean="0">
                <a:solidFill>
                  <a:srgbClr val="0070C0"/>
                </a:solidFill>
                <a:latin typeface="Times New Roman"/>
                <a:cs typeface="Times New Roman"/>
              </a:rPr>
              <a:t>Jet mass</a:t>
            </a:r>
          </a:p>
          <a:p>
            <a:pPr marL="342900" indent="-342900">
              <a:buFont typeface="Arial"/>
              <a:buChar char="•"/>
            </a:pPr>
            <a:r>
              <a:rPr lang="en-US" sz="2000" dirty="0" smtClean="0">
                <a:solidFill>
                  <a:srgbClr val="0070C0"/>
                </a:solidFill>
                <a:latin typeface="Times New Roman"/>
                <a:cs typeface="Times New Roman"/>
              </a:rPr>
              <a:t>N-</a:t>
            </a:r>
            <a:r>
              <a:rPr lang="en-US" sz="2000" dirty="0" err="1" smtClean="0">
                <a:solidFill>
                  <a:srgbClr val="0070C0"/>
                </a:solidFill>
                <a:latin typeface="Times New Roman"/>
                <a:cs typeface="Times New Roman"/>
              </a:rPr>
              <a:t>subjettiness</a:t>
            </a:r>
            <a:endParaRPr lang="en-US" sz="2000" dirty="0" smtClean="0">
              <a:solidFill>
                <a:srgbClr val="0070C0"/>
              </a:solidFill>
              <a:latin typeface="Times New Roman"/>
              <a:cs typeface="Times New Roman"/>
            </a:endParaRPr>
          </a:p>
          <a:p>
            <a:pPr marL="342900" indent="-342900">
              <a:buFont typeface="Arial"/>
              <a:buChar char="•"/>
            </a:pPr>
            <a:r>
              <a:rPr lang="en-US" sz="2000" dirty="0" smtClean="0">
                <a:solidFill>
                  <a:srgbClr val="0070C0"/>
                </a:solidFill>
                <a:latin typeface="Times New Roman"/>
                <a:cs typeface="Times New Roman"/>
              </a:rPr>
              <a:t>Groomed </a:t>
            </a:r>
            <a:r>
              <a:rPr lang="en-US" sz="2000" dirty="0" err="1" smtClean="0">
                <a:solidFill>
                  <a:srgbClr val="0070C0"/>
                </a:solidFill>
                <a:latin typeface="Times New Roman"/>
                <a:cs typeface="Times New Roman"/>
              </a:rPr>
              <a:t>subjets</a:t>
            </a:r>
            <a:endParaRPr lang="en-US" sz="2000" dirty="0" smtClean="0">
              <a:solidFill>
                <a:srgbClr val="0070C0"/>
              </a:solidFill>
              <a:latin typeface="Times New Roman"/>
              <a:cs typeface="Times New Roman"/>
            </a:endParaRPr>
          </a:p>
          <a:p>
            <a:pPr marL="342900" indent="-342900">
              <a:buFont typeface="Arial"/>
              <a:buChar char="•"/>
            </a:pPr>
            <a:r>
              <a:rPr lang="en-US" sz="2000" dirty="0" smtClean="0">
                <a:solidFill>
                  <a:srgbClr val="0070C0"/>
                </a:solidFill>
                <a:latin typeface="Times New Roman"/>
                <a:cs typeface="Times New Roman"/>
              </a:rPr>
              <a:t>…?</a:t>
            </a:r>
          </a:p>
          <a:p>
            <a:pPr marL="342900" indent="-342900">
              <a:buFont typeface="Arial"/>
              <a:buChar char="•"/>
            </a:pPr>
            <a:endParaRPr lang="en-US" sz="2400" dirty="0" smtClean="0">
              <a:latin typeface="Times New Roman"/>
              <a:cs typeface="Times New Roman"/>
            </a:endParaRPr>
          </a:p>
          <a:p>
            <a:r>
              <a:rPr lang="en-US" sz="2400" dirty="0" smtClean="0">
                <a:solidFill>
                  <a:srgbClr val="00B050"/>
                </a:solidFill>
                <a:latin typeface="Times New Roman"/>
                <a:cs typeface="Times New Roman"/>
              </a:rPr>
              <a:t>Coincidence observables: choice of trigger varies geometric and flavor biases</a:t>
            </a:r>
          </a:p>
          <a:p>
            <a:endParaRPr lang="en-US" sz="2000" dirty="0" smtClean="0">
              <a:latin typeface="Times New Roman"/>
              <a:cs typeface="Times New Roman"/>
            </a:endParaRPr>
          </a:p>
          <a:p>
            <a:r>
              <a:rPr lang="en-US" sz="2400" dirty="0" smtClean="0">
                <a:latin typeface="Times New Roman"/>
                <a:cs typeface="Times New Roman"/>
              </a:rPr>
              <a:t>Not on the list: soft </a:t>
            </a:r>
            <a:r>
              <a:rPr lang="en-US" sz="2400" smtClean="0">
                <a:latin typeface="Times New Roman"/>
                <a:cs typeface="Times New Roman"/>
              </a:rPr>
              <a:t>hadron distributions</a:t>
            </a:r>
            <a:endParaRPr lang="en-US" sz="2400" dirty="0">
              <a:latin typeface="Times New Roman"/>
              <a:cs typeface="Times New Roman"/>
            </a:endParaRPr>
          </a:p>
        </p:txBody>
      </p:sp>
      <p:sp>
        <p:nvSpPr>
          <p:cNvPr id="9" name="Slide Number Placeholder 8"/>
          <p:cNvSpPr>
            <a:spLocks noGrp="1"/>
          </p:cNvSpPr>
          <p:nvPr>
            <p:ph type="sldNum" sz="quarter" idx="12"/>
          </p:nvPr>
        </p:nvSpPr>
        <p:spPr/>
        <p:txBody>
          <a:bodyPr/>
          <a:lstStyle/>
          <a:p>
            <a:fld id="{3D5DE84E-4CEA-AD46-B381-E60788912773}" type="slidenum">
              <a:rPr lang="en-US" smtClean="0"/>
              <a:pPr/>
              <a:t>6</a:t>
            </a:fld>
            <a:endParaRPr lang="en-US"/>
          </a:p>
        </p:txBody>
      </p:sp>
      <p:sp>
        <p:nvSpPr>
          <p:cNvPr id="2" name="Title 1"/>
          <p:cNvSpPr>
            <a:spLocks noGrp="1"/>
          </p:cNvSpPr>
          <p:nvPr>
            <p:ph type="title"/>
          </p:nvPr>
        </p:nvSpPr>
        <p:spPr>
          <a:xfrm>
            <a:off x="457200" y="0"/>
            <a:ext cx="8534400" cy="874058"/>
          </a:xfrm>
        </p:spPr>
        <p:txBody>
          <a:bodyPr>
            <a:normAutofit/>
          </a:bodyPr>
          <a:lstStyle/>
          <a:p>
            <a:r>
              <a:rPr lang="en-US" sz="3200" dirty="0" err="1" smtClean="0"/>
              <a:t>Partonic</a:t>
            </a:r>
            <a:r>
              <a:rPr lang="en-US" sz="3200" dirty="0" smtClean="0"/>
              <a:t> jet quenching: observables (cont’d)</a:t>
            </a:r>
            <a:endParaRPr lang="en-US" sz="3200" dirty="0"/>
          </a:p>
        </p:txBody>
      </p:sp>
    </p:spTree>
    <p:extLst>
      <p:ext uri="{BB962C8B-B14F-4D97-AF65-F5344CB8AC3E}">
        <p14:creationId xmlns:p14="http://schemas.microsoft.com/office/powerpoint/2010/main" val="871263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10600" cy="838200"/>
          </a:xfrm>
        </p:spPr>
        <p:txBody>
          <a:bodyPr>
            <a:normAutofit fontScale="90000"/>
          </a:bodyPr>
          <a:lstStyle/>
          <a:p>
            <a:r>
              <a:rPr lang="en-US" dirty="0" smtClean="0"/>
              <a:t>Warm-up example: “jet shape” via R-dependence of inclusive cross section in </a:t>
            </a:r>
            <a:r>
              <a:rPr lang="en-US" dirty="0" err="1" smtClean="0"/>
              <a:t>p+p</a:t>
            </a:r>
            <a:r>
              <a:rPr lang="en-US" dirty="0" smtClean="0"/>
              <a:t> collisions</a:t>
            </a:r>
            <a:endParaRPr lang="en-US" dirty="0"/>
          </a:p>
        </p:txBody>
      </p:sp>
      <p:sp>
        <p:nvSpPr>
          <p:cNvPr id="3" name="Date Placeholder 2"/>
          <p:cNvSpPr>
            <a:spLocks noGrp="1"/>
          </p:cNvSpPr>
          <p:nvPr>
            <p:ph type="dt" sz="half" idx="10"/>
          </p:nvPr>
        </p:nvSpPr>
        <p:spPr/>
        <p:txBody>
          <a:bodyPr/>
          <a:lstStyle/>
          <a:p>
            <a:pPr>
              <a:defRPr/>
            </a:pPr>
            <a:r>
              <a:rPr lang="en-US" smtClean="0"/>
              <a:t>Santa Fe Workshopn on Jets and HF</a:t>
            </a:r>
            <a:endParaRPr lang="en-US"/>
          </a:p>
        </p:txBody>
      </p:sp>
      <p:sp>
        <p:nvSpPr>
          <p:cNvPr id="4" name="Footer Placeholder 3"/>
          <p:cNvSpPr>
            <a:spLocks noGrp="1"/>
          </p:cNvSpPr>
          <p:nvPr>
            <p:ph type="ftr" sz="quarter" idx="11"/>
          </p:nvPr>
        </p:nvSpPr>
        <p:spPr/>
        <p:txBody>
          <a:bodyPr/>
          <a:lstStyle/>
          <a:p>
            <a:pPr>
              <a:defRPr/>
            </a:pPr>
            <a:r>
              <a:rPr lang="en-US" smtClean="0"/>
              <a:t>Feb 13-15 2017</a:t>
            </a:r>
            <a:endParaRPr lang="en-US"/>
          </a:p>
        </p:txBody>
      </p:sp>
      <p:sp>
        <p:nvSpPr>
          <p:cNvPr id="5" name="Slide Number Placeholder 4"/>
          <p:cNvSpPr>
            <a:spLocks noGrp="1"/>
          </p:cNvSpPr>
          <p:nvPr>
            <p:ph type="sldNum" sz="quarter" idx="12"/>
          </p:nvPr>
        </p:nvSpPr>
        <p:spPr/>
        <p:txBody>
          <a:bodyPr/>
          <a:lstStyle/>
          <a:p>
            <a:pPr>
              <a:defRPr/>
            </a:pPr>
            <a:fld id="{63D64CBD-586A-492E-8A96-7A647CC9940D}" type="slidenum">
              <a:rPr lang="en-US" smtClean="0"/>
              <a:pPr>
                <a:defRPr/>
              </a:pPr>
              <a:t>7</a:t>
            </a:fld>
            <a:endParaRPr lang="en-US"/>
          </a:p>
        </p:txBody>
      </p:sp>
      <p:pic>
        <p:nvPicPr>
          <p:cNvPr id="6" name="Picture 5"/>
          <p:cNvPicPr>
            <a:picLocks noChangeAspect="1"/>
          </p:cNvPicPr>
          <p:nvPr/>
        </p:nvPicPr>
        <p:blipFill rotWithShape="1">
          <a:blip r:embed="rId2"/>
          <a:srcRect r="8364"/>
          <a:stretch/>
        </p:blipFill>
        <p:spPr>
          <a:xfrm>
            <a:off x="4114800" y="2133600"/>
            <a:ext cx="4724400" cy="3401427"/>
          </a:xfrm>
          <a:prstGeom prst="rect">
            <a:avLst/>
          </a:prstGeom>
        </p:spPr>
      </p:pic>
      <p:sp>
        <p:nvSpPr>
          <p:cNvPr id="7" name="TextBox 6"/>
          <p:cNvSpPr txBox="1"/>
          <p:nvPr/>
        </p:nvSpPr>
        <p:spPr>
          <a:xfrm>
            <a:off x="475077" y="1606262"/>
            <a:ext cx="3289680" cy="1200329"/>
          </a:xfrm>
          <a:prstGeom prst="rect">
            <a:avLst/>
          </a:prstGeom>
          <a:noFill/>
        </p:spPr>
        <p:txBody>
          <a:bodyPr wrap="square" rtlCol="0">
            <a:spAutoFit/>
          </a:bodyPr>
          <a:lstStyle/>
          <a:p>
            <a:r>
              <a:rPr lang="en-US" sz="2400" dirty="0">
                <a:latin typeface="Times New Roman" charset="0"/>
                <a:ea typeface="Times New Roman" charset="0"/>
                <a:cs typeface="Times New Roman" charset="0"/>
              </a:rPr>
              <a:t>R</a:t>
            </a:r>
            <a:r>
              <a:rPr lang="en-US" sz="2400" dirty="0" smtClean="0">
                <a:latin typeface="Times New Roman" charset="0"/>
                <a:ea typeface="Times New Roman" charset="0"/>
                <a:cs typeface="Times New Roman" charset="0"/>
              </a:rPr>
              <a:t>atio of inclusive cross sections in 2.76 </a:t>
            </a:r>
            <a:r>
              <a:rPr lang="en-US" sz="2400" dirty="0" err="1" smtClean="0">
                <a:latin typeface="Times New Roman" charset="0"/>
                <a:ea typeface="Times New Roman" charset="0"/>
                <a:cs typeface="Times New Roman" charset="0"/>
              </a:rPr>
              <a:t>TeV</a:t>
            </a:r>
            <a:r>
              <a:rPr lang="en-US" sz="2400" dirty="0" smtClean="0">
                <a:latin typeface="Times New Roman" charset="0"/>
                <a:ea typeface="Times New Roman" charset="0"/>
                <a:cs typeface="Times New Roman" charset="0"/>
              </a:rPr>
              <a:t> </a:t>
            </a:r>
            <a:r>
              <a:rPr lang="en-US" sz="2400" dirty="0" err="1" smtClean="0">
                <a:latin typeface="Times New Roman" charset="0"/>
                <a:ea typeface="Times New Roman" charset="0"/>
                <a:cs typeface="Times New Roman" charset="0"/>
              </a:rPr>
              <a:t>p+p</a:t>
            </a:r>
            <a:r>
              <a:rPr lang="en-US" sz="2400" dirty="0" smtClean="0">
                <a:latin typeface="Times New Roman" charset="0"/>
                <a:ea typeface="Times New Roman" charset="0"/>
                <a:cs typeface="Times New Roman" charset="0"/>
              </a:rPr>
              <a:t> collisions</a:t>
            </a:r>
          </a:p>
        </p:txBody>
      </p:sp>
      <p:pic>
        <p:nvPicPr>
          <p:cNvPr id="12" name="Picture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57" y="3195913"/>
            <a:ext cx="3581400" cy="1231900"/>
          </a:xfrm>
          <a:prstGeom prst="rect">
            <a:avLst/>
          </a:prstGeom>
        </p:spPr>
      </p:pic>
      <p:grpSp>
        <p:nvGrpSpPr>
          <p:cNvPr id="10" name="Group 9"/>
          <p:cNvGrpSpPr/>
          <p:nvPr/>
        </p:nvGrpSpPr>
        <p:grpSpPr>
          <a:xfrm>
            <a:off x="719155" y="5106121"/>
            <a:ext cx="1371600" cy="857811"/>
            <a:chOff x="317500" y="2031067"/>
            <a:chExt cx="2291773" cy="2179544"/>
          </a:xfrm>
        </p:grpSpPr>
        <p:sp>
          <p:nvSpPr>
            <p:cNvPr id="11" name="Line 9"/>
            <p:cNvSpPr>
              <a:spLocks noChangeShapeType="1"/>
            </p:cNvSpPr>
            <p:nvPr/>
          </p:nvSpPr>
          <p:spPr bwMode="auto">
            <a:xfrm flipV="1">
              <a:off x="1495137" y="2031067"/>
              <a:ext cx="66386" cy="2159934"/>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3" name="Line 10"/>
            <p:cNvSpPr>
              <a:spLocks noChangeShapeType="1"/>
            </p:cNvSpPr>
            <p:nvPr/>
          </p:nvSpPr>
          <p:spPr bwMode="auto">
            <a:xfrm flipV="1">
              <a:off x="1466273" y="2435880"/>
              <a:ext cx="496455" cy="1755121"/>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4" name="Line 11"/>
            <p:cNvSpPr>
              <a:spLocks noChangeShapeType="1"/>
            </p:cNvSpPr>
            <p:nvPr/>
          </p:nvSpPr>
          <p:spPr bwMode="auto">
            <a:xfrm flipH="1" flipV="1">
              <a:off x="972705" y="2412066"/>
              <a:ext cx="502227" cy="1755122"/>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5" name="Line 12"/>
            <p:cNvSpPr>
              <a:spLocks noChangeShapeType="1"/>
            </p:cNvSpPr>
            <p:nvPr/>
          </p:nvSpPr>
          <p:spPr bwMode="auto">
            <a:xfrm flipH="1" flipV="1">
              <a:off x="1102591" y="3874434"/>
              <a:ext cx="363682" cy="292754"/>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6" name="Line 13"/>
            <p:cNvSpPr>
              <a:spLocks noChangeShapeType="1"/>
            </p:cNvSpPr>
            <p:nvPr/>
          </p:nvSpPr>
          <p:spPr bwMode="auto">
            <a:xfrm flipV="1">
              <a:off x="1495137" y="4048125"/>
              <a:ext cx="458932" cy="142875"/>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7" name="Line 14"/>
            <p:cNvSpPr>
              <a:spLocks noChangeShapeType="1"/>
            </p:cNvSpPr>
            <p:nvPr/>
          </p:nvSpPr>
          <p:spPr bwMode="auto">
            <a:xfrm flipV="1">
              <a:off x="1466273" y="2840691"/>
              <a:ext cx="750455" cy="1350309"/>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8" name="Oval 15"/>
            <p:cNvSpPr>
              <a:spLocks noChangeArrowheads="1"/>
            </p:cNvSpPr>
            <p:nvPr/>
          </p:nvSpPr>
          <p:spPr bwMode="auto">
            <a:xfrm>
              <a:off x="841376" y="2347632"/>
              <a:ext cx="1244023" cy="190500"/>
            </a:xfrm>
            <a:prstGeom prst="ellipse">
              <a:avLst/>
            </a:prstGeom>
            <a:noFill/>
            <a:ln w="6350">
              <a:solidFill>
                <a:schemeClr val="bg2"/>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19" name="Line 16"/>
            <p:cNvSpPr>
              <a:spLocks noChangeShapeType="1"/>
            </p:cNvSpPr>
            <p:nvPr/>
          </p:nvSpPr>
          <p:spPr bwMode="auto">
            <a:xfrm flipV="1">
              <a:off x="1496580" y="3794592"/>
              <a:ext cx="523875" cy="381000"/>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0" name="Oval 17"/>
            <p:cNvSpPr>
              <a:spLocks noChangeArrowheads="1"/>
            </p:cNvSpPr>
            <p:nvPr/>
          </p:nvSpPr>
          <p:spPr bwMode="auto">
            <a:xfrm>
              <a:off x="580159" y="2307012"/>
              <a:ext cx="1766455" cy="271743"/>
            </a:xfrm>
            <a:prstGeom prst="ellipse">
              <a:avLst/>
            </a:prstGeom>
            <a:noFill/>
            <a:ln w="6350">
              <a:solidFill>
                <a:srgbClr val="000000"/>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21" name="Oval 18"/>
            <p:cNvSpPr>
              <a:spLocks noChangeArrowheads="1"/>
            </p:cNvSpPr>
            <p:nvPr/>
          </p:nvSpPr>
          <p:spPr bwMode="auto">
            <a:xfrm>
              <a:off x="317500" y="2286000"/>
              <a:ext cx="2291773" cy="350184"/>
            </a:xfrm>
            <a:prstGeom prst="ellipse">
              <a:avLst/>
            </a:prstGeom>
            <a:noFill/>
            <a:ln w="6350">
              <a:solidFill>
                <a:srgbClr val="0000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lgn="ctr" defTabSz="820583"/>
              <a:endParaRPr lang="zh-TW" altLang="en-US">
                <a:solidFill>
                  <a:srgbClr val="0000FF"/>
                </a:solidFill>
                <a:ea typeface="微軟正黑體" charset="0"/>
                <a:cs typeface="微軟正黑體" charset="0"/>
              </a:endParaRPr>
            </a:p>
          </p:txBody>
        </p:sp>
        <p:sp>
          <p:nvSpPr>
            <p:cNvPr id="22" name="Line 19"/>
            <p:cNvSpPr>
              <a:spLocks noChangeShapeType="1"/>
            </p:cNvSpPr>
            <p:nvPr/>
          </p:nvSpPr>
          <p:spPr bwMode="auto">
            <a:xfrm flipH="1">
              <a:off x="1496580" y="2476500"/>
              <a:ext cx="588818" cy="1714500"/>
            </a:xfrm>
            <a:prstGeom prst="line">
              <a:avLst/>
            </a:prstGeom>
            <a:noFill/>
            <a:ln w="3175">
              <a:solidFill>
                <a:schemeClr val="bg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3" name="Line 20"/>
            <p:cNvSpPr>
              <a:spLocks noChangeShapeType="1"/>
            </p:cNvSpPr>
            <p:nvPr/>
          </p:nvSpPr>
          <p:spPr bwMode="auto">
            <a:xfrm>
              <a:off x="841376" y="2475100"/>
              <a:ext cx="655205" cy="1715900"/>
            </a:xfrm>
            <a:prstGeom prst="line">
              <a:avLst/>
            </a:prstGeom>
            <a:noFill/>
            <a:ln w="3175">
              <a:solidFill>
                <a:schemeClr val="bg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4" name="Line 21"/>
            <p:cNvSpPr>
              <a:spLocks noChangeShapeType="1"/>
            </p:cNvSpPr>
            <p:nvPr/>
          </p:nvSpPr>
          <p:spPr bwMode="auto">
            <a:xfrm>
              <a:off x="580159" y="2475100"/>
              <a:ext cx="916421" cy="1715900"/>
            </a:xfrm>
            <a:prstGeom prst="line">
              <a:avLst/>
            </a:prstGeom>
            <a:noFill/>
            <a:ln w="31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5" name="Line 22"/>
            <p:cNvSpPr>
              <a:spLocks noChangeShapeType="1"/>
            </p:cNvSpPr>
            <p:nvPr/>
          </p:nvSpPr>
          <p:spPr bwMode="auto">
            <a:xfrm flipH="1">
              <a:off x="1496580" y="2475100"/>
              <a:ext cx="850034" cy="1715900"/>
            </a:xfrm>
            <a:prstGeom prst="line">
              <a:avLst/>
            </a:prstGeom>
            <a:noFill/>
            <a:ln w="31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6" name="Line 23"/>
            <p:cNvSpPr>
              <a:spLocks noChangeShapeType="1"/>
            </p:cNvSpPr>
            <p:nvPr/>
          </p:nvSpPr>
          <p:spPr bwMode="auto">
            <a:xfrm flipH="1">
              <a:off x="1496580" y="2475100"/>
              <a:ext cx="1112693" cy="1715900"/>
            </a:xfrm>
            <a:prstGeom prst="line">
              <a:avLst/>
            </a:prstGeom>
            <a:noFill/>
            <a:ln w="3175">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7" name="Line 24"/>
            <p:cNvSpPr>
              <a:spLocks noChangeShapeType="1"/>
            </p:cNvSpPr>
            <p:nvPr/>
          </p:nvSpPr>
          <p:spPr bwMode="auto">
            <a:xfrm>
              <a:off x="317500" y="2494711"/>
              <a:ext cx="1179080" cy="1715900"/>
            </a:xfrm>
            <a:prstGeom prst="line">
              <a:avLst/>
            </a:prstGeom>
            <a:noFill/>
            <a:ln w="3175">
              <a:solidFill>
                <a:srgbClr val="0000FF"/>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8" name="Line 26"/>
            <p:cNvSpPr>
              <a:spLocks noChangeShapeType="1"/>
            </p:cNvSpPr>
            <p:nvPr/>
          </p:nvSpPr>
          <p:spPr bwMode="auto">
            <a:xfrm flipH="1" flipV="1">
              <a:off x="1366694" y="2221567"/>
              <a:ext cx="129886" cy="1969434"/>
            </a:xfrm>
            <a:prstGeom prst="line">
              <a:avLst/>
            </a:prstGeom>
            <a:noFill/>
            <a:ln w="2556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9" name="Oval 27"/>
            <p:cNvSpPr>
              <a:spLocks noChangeArrowheads="1"/>
            </p:cNvSpPr>
            <p:nvPr/>
          </p:nvSpPr>
          <p:spPr bwMode="auto">
            <a:xfrm>
              <a:off x="841376" y="2349034"/>
              <a:ext cx="1244023" cy="190500"/>
            </a:xfrm>
            <a:prstGeom prst="ellipse">
              <a:avLst/>
            </a:prstGeom>
            <a:noFill/>
            <a:ln w="6350">
              <a:solidFill>
                <a:schemeClr val="bg2"/>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30" name="Line 28"/>
            <p:cNvSpPr>
              <a:spLocks noChangeShapeType="1"/>
            </p:cNvSpPr>
            <p:nvPr/>
          </p:nvSpPr>
          <p:spPr bwMode="auto">
            <a:xfrm flipH="1">
              <a:off x="1496580" y="2477901"/>
              <a:ext cx="588818" cy="1714500"/>
            </a:xfrm>
            <a:prstGeom prst="line">
              <a:avLst/>
            </a:prstGeom>
            <a:noFill/>
            <a:ln w="3175">
              <a:solidFill>
                <a:schemeClr val="bg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1" name="Line 29"/>
            <p:cNvSpPr>
              <a:spLocks noChangeShapeType="1"/>
            </p:cNvSpPr>
            <p:nvPr/>
          </p:nvSpPr>
          <p:spPr bwMode="auto">
            <a:xfrm>
              <a:off x="841376" y="2476500"/>
              <a:ext cx="655205" cy="1715901"/>
            </a:xfrm>
            <a:prstGeom prst="line">
              <a:avLst/>
            </a:prstGeom>
            <a:noFill/>
            <a:ln w="31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2" name="Oval 30"/>
            <p:cNvSpPr>
              <a:spLocks noChangeArrowheads="1"/>
            </p:cNvSpPr>
            <p:nvPr/>
          </p:nvSpPr>
          <p:spPr bwMode="auto">
            <a:xfrm>
              <a:off x="841376" y="2350434"/>
              <a:ext cx="1244023" cy="190500"/>
            </a:xfrm>
            <a:prstGeom prst="ellipse">
              <a:avLst/>
            </a:prstGeom>
            <a:noFill/>
            <a:ln w="6350">
              <a:solidFill>
                <a:srgbClr val="FF0000"/>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33" name="Line 31"/>
            <p:cNvSpPr>
              <a:spLocks noChangeShapeType="1"/>
            </p:cNvSpPr>
            <p:nvPr/>
          </p:nvSpPr>
          <p:spPr bwMode="auto">
            <a:xfrm flipH="1">
              <a:off x="1496580" y="2479301"/>
              <a:ext cx="588818" cy="1714500"/>
            </a:xfrm>
            <a:prstGeom prst="line">
              <a:avLst/>
            </a:prstGeom>
            <a:noFill/>
            <a:ln w="3175">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grpSp>
      <p:sp>
        <p:nvSpPr>
          <p:cNvPr id="8" name="TextBox 7"/>
          <p:cNvSpPr txBox="1"/>
          <p:nvPr/>
        </p:nvSpPr>
        <p:spPr>
          <a:xfrm>
            <a:off x="4876800" y="1752600"/>
            <a:ext cx="3568872" cy="400110"/>
          </a:xfrm>
          <a:prstGeom prst="rect">
            <a:avLst/>
          </a:prstGeom>
          <a:noFill/>
        </p:spPr>
        <p:txBody>
          <a:bodyPr wrap="none" rtlCol="0">
            <a:spAutoFit/>
          </a:bodyPr>
          <a:lstStyle/>
          <a:p>
            <a:r>
              <a:rPr lang="hu-HU" sz="2000" i="1" dirty="0">
                <a:latin typeface="+mn-lt"/>
              </a:rPr>
              <a:t>Phys.Lett. B722 (2013) 262-272</a:t>
            </a:r>
            <a:endParaRPr lang="en-US" sz="2000" i="1" dirty="0" smtClean="0">
              <a:latin typeface="+mn-lt"/>
            </a:endParaRPr>
          </a:p>
        </p:txBody>
      </p:sp>
    </p:spTree>
    <p:extLst>
      <p:ext uri="{BB962C8B-B14F-4D97-AF65-F5344CB8AC3E}">
        <p14:creationId xmlns:p14="http://schemas.microsoft.com/office/powerpoint/2010/main" val="1892802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48"/>
            <a:ext cx="8229600" cy="930860"/>
          </a:xfrm>
        </p:spPr>
        <p:txBody>
          <a:bodyPr>
            <a:normAutofit/>
          </a:bodyPr>
          <a:lstStyle/>
          <a:p>
            <a:r>
              <a:rPr lang="en-US" dirty="0" smtClean="0"/>
              <a:t>R-dependence of incl. </a:t>
            </a:r>
            <a:r>
              <a:rPr lang="en-US" dirty="0" smtClean="0"/>
              <a:t>jet </a:t>
            </a:r>
            <a:r>
              <a:rPr lang="en-US" dirty="0" err="1" smtClean="0"/>
              <a:t>xsection</a:t>
            </a:r>
            <a:r>
              <a:rPr lang="en-US" dirty="0" smtClean="0"/>
              <a:t> (cont’d)</a:t>
            </a:r>
            <a:endParaRPr lang="en-US" dirty="0"/>
          </a:p>
        </p:txBody>
      </p:sp>
      <p:sp>
        <p:nvSpPr>
          <p:cNvPr id="3" name="Date Placeholder 2"/>
          <p:cNvSpPr>
            <a:spLocks noGrp="1"/>
          </p:cNvSpPr>
          <p:nvPr>
            <p:ph type="dt" sz="half" idx="10"/>
          </p:nvPr>
        </p:nvSpPr>
        <p:spPr/>
        <p:txBody>
          <a:bodyPr/>
          <a:lstStyle/>
          <a:p>
            <a:r>
              <a:rPr lang="en-US" smtClean="0"/>
              <a:t>Santa Fe Workshopn on Jets and HF</a:t>
            </a:r>
            <a:endParaRPr lang="en-US"/>
          </a:p>
        </p:txBody>
      </p:sp>
      <p:sp>
        <p:nvSpPr>
          <p:cNvPr id="4" name="Footer Placeholder 3"/>
          <p:cNvSpPr>
            <a:spLocks noGrp="1"/>
          </p:cNvSpPr>
          <p:nvPr>
            <p:ph type="ftr" sz="quarter" idx="11"/>
          </p:nvPr>
        </p:nvSpPr>
        <p:spPr/>
        <p:txBody>
          <a:bodyPr/>
          <a:lstStyle/>
          <a:p>
            <a:r>
              <a:rPr lang="en-US" smtClean="0"/>
              <a:t>Feb 13-15 2017</a:t>
            </a:r>
            <a:endParaRPr lang="en-US"/>
          </a:p>
        </p:txBody>
      </p:sp>
      <p:sp>
        <p:nvSpPr>
          <p:cNvPr id="5" name="Slide Number Placeholder 4"/>
          <p:cNvSpPr>
            <a:spLocks noGrp="1"/>
          </p:cNvSpPr>
          <p:nvPr>
            <p:ph type="sldNum" sz="quarter" idx="12"/>
          </p:nvPr>
        </p:nvSpPr>
        <p:spPr/>
        <p:txBody>
          <a:bodyPr/>
          <a:lstStyle/>
          <a:p>
            <a:fld id="{3D5DE84E-4CEA-AD46-B381-E60788912773}" type="slidenum">
              <a:rPr lang="en-US" smtClean="0"/>
              <a:pPr/>
              <a:t>8</a:t>
            </a:fld>
            <a:endParaRPr lang="en-US"/>
          </a:p>
        </p:txBody>
      </p:sp>
      <p:sp>
        <p:nvSpPr>
          <p:cNvPr id="9" name="TextBox 8"/>
          <p:cNvSpPr txBox="1"/>
          <p:nvPr/>
        </p:nvSpPr>
        <p:spPr>
          <a:xfrm>
            <a:off x="7248048" y="-489428"/>
            <a:ext cx="1529318" cy="307777"/>
          </a:xfrm>
          <a:prstGeom prst="rect">
            <a:avLst/>
          </a:prstGeom>
          <a:noFill/>
          <a:ln>
            <a:solidFill>
              <a:schemeClr val="tx1"/>
            </a:solidFill>
          </a:ln>
        </p:spPr>
        <p:txBody>
          <a:bodyPr wrap="none" rtlCol="0">
            <a:spAutoFit/>
          </a:bodyPr>
          <a:lstStyle/>
          <a:p>
            <a:r>
              <a:rPr lang="en-US" sz="1400" i="1" dirty="0" smtClean="0">
                <a:latin typeface="Times New Roman"/>
                <a:cs typeface="Times New Roman"/>
              </a:rPr>
              <a:t>arXiv:1602.01110</a:t>
            </a:r>
          </a:p>
        </p:txBody>
      </p:sp>
      <p:sp>
        <p:nvSpPr>
          <p:cNvPr id="10" name="TextBox 9"/>
          <p:cNvSpPr txBox="1"/>
          <p:nvPr/>
        </p:nvSpPr>
        <p:spPr>
          <a:xfrm>
            <a:off x="841088" y="1179292"/>
            <a:ext cx="3042821" cy="307777"/>
          </a:xfrm>
          <a:prstGeom prst="rect">
            <a:avLst/>
          </a:prstGeom>
          <a:noFill/>
          <a:ln>
            <a:solidFill>
              <a:srgbClr val="000000"/>
            </a:solidFill>
          </a:ln>
        </p:spPr>
        <p:txBody>
          <a:bodyPr wrap="none" rtlCol="0">
            <a:spAutoFit/>
          </a:bodyPr>
          <a:lstStyle/>
          <a:p>
            <a:r>
              <a:rPr lang="en-US" sz="1400" i="1" dirty="0" err="1" smtClean="0">
                <a:latin typeface="Times New Roman"/>
                <a:cs typeface="Times New Roman"/>
              </a:rPr>
              <a:t>Dasgupta</a:t>
            </a:r>
            <a:r>
              <a:rPr lang="en-US" sz="1400" i="1" dirty="0" smtClean="0">
                <a:latin typeface="Times New Roman"/>
                <a:cs typeface="Times New Roman"/>
              </a:rPr>
              <a:t> et al., JHEP 1606 (2016) 057</a:t>
            </a:r>
            <a:endParaRPr lang="en-US" sz="1400" i="1" dirty="0">
              <a:latin typeface="Times New Roman"/>
              <a:cs typeface="Times New Roman"/>
            </a:endParaRPr>
          </a:p>
        </p:txBody>
      </p:sp>
      <p:sp>
        <p:nvSpPr>
          <p:cNvPr id="34" name="TextBox 33"/>
          <p:cNvSpPr txBox="1"/>
          <p:nvPr/>
        </p:nvSpPr>
        <p:spPr>
          <a:xfrm>
            <a:off x="1012207" y="4835663"/>
            <a:ext cx="3544508" cy="646331"/>
          </a:xfrm>
          <a:prstGeom prst="rect">
            <a:avLst/>
          </a:prstGeom>
          <a:noFill/>
        </p:spPr>
        <p:txBody>
          <a:bodyPr wrap="square" rtlCol="0">
            <a:spAutoFit/>
          </a:bodyPr>
          <a:lstStyle/>
          <a:p>
            <a:r>
              <a:rPr lang="en-US" dirty="0" smtClean="0">
                <a:latin typeface="Times New Roman"/>
                <a:cs typeface="Times New Roman"/>
              </a:rPr>
              <a:t>Jets with different R sensitive to different components of shower</a:t>
            </a:r>
          </a:p>
        </p:txBody>
      </p:sp>
      <p:grpSp>
        <p:nvGrpSpPr>
          <p:cNvPr id="43" name="Group 42"/>
          <p:cNvGrpSpPr/>
          <p:nvPr/>
        </p:nvGrpSpPr>
        <p:grpSpPr>
          <a:xfrm>
            <a:off x="5339128" y="4516376"/>
            <a:ext cx="1606779" cy="1098597"/>
            <a:chOff x="457200" y="2187922"/>
            <a:chExt cx="1606779" cy="1098597"/>
          </a:xfrm>
        </p:grpSpPr>
        <p:grpSp>
          <p:nvGrpSpPr>
            <p:cNvPr id="11" name="Group 10"/>
            <p:cNvGrpSpPr/>
            <p:nvPr/>
          </p:nvGrpSpPr>
          <p:grpSpPr>
            <a:xfrm>
              <a:off x="457200" y="2428708"/>
              <a:ext cx="1295400" cy="857811"/>
              <a:chOff x="317500" y="2031067"/>
              <a:chExt cx="2291773" cy="2179544"/>
            </a:xfrm>
          </p:grpSpPr>
          <p:sp>
            <p:nvSpPr>
              <p:cNvPr id="12" name="Line 9"/>
              <p:cNvSpPr>
                <a:spLocks noChangeShapeType="1"/>
              </p:cNvSpPr>
              <p:nvPr/>
            </p:nvSpPr>
            <p:spPr bwMode="auto">
              <a:xfrm flipV="1">
                <a:off x="1495137" y="2031067"/>
                <a:ext cx="66386" cy="215993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3" name="Line 10"/>
              <p:cNvSpPr>
                <a:spLocks noChangeShapeType="1"/>
              </p:cNvSpPr>
              <p:nvPr/>
            </p:nvSpPr>
            <p:spPr bwMode="auto">
              <a:xfrm flipV="1">
                <a:off x="1466273" y="2435880"/>
                <a:ext cx="496455" cy="1755121"/>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4" name="Line 11"/>
              <p:cNvSpPr>
                <a:spLocks noChangeShapeType="1"/>
              </p:cNvSpPr>
              <p:nvPr/>
            </p:nvSpPr>
            <p:spPr bwMode="auto">
              <a:xfrm flipH="1" flipV="1">
                <a:off x="972705" y="2412066"/>
                <a:ext cx="502227" cy="1755122"/>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5" name="Line 12"/>
              <p:cNvSpPr>
                <a:spLocks noChangeShapeType="1"/>
              </p:cNvSpPr>
              <p:nvPr/>
            </p:nvSpPr>
            <p:spPr bwMode="auto">
              <a:xfrm flipH="1" flipV="1">
                <a:off x="1102591" y="3874434"/>
                <a:ext cx="363682" cy="29275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6" name="Line 13"/>
              <p:cNvSpPr>
                <a:spLocks noChangeShapeType="1"/>
              </p:cNvSpPr>
              <p:nvPr/>
            </p:nvSpPr>
            <p:spPr bwMode="auto">
              <a:xfrm flipV="1">
                <a:off x="1495137" y="4048125"/>
                <a:ext cx="458932" cy="142875"/>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7" name="Line 14"/>
              <p:cNvSpPr>
                <a:spLocks noChangeShapeType="1"/>
              </p:cNvSpPr>
              <p:nvPr/>
            </p:nvSpPr>
            <p:spPr bwMode="auto">
              <a:xfrm flipV="1">
                <a:off x="1466273" y="2840691"/>
                <a:ext cx="750455" cy="1350309"/>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8" name="Oval 15"/>
              <p:cNvSpPr>
                <a:spLocks noChangeArrowheads="1"/>
              </p:cNvSpPr>
              <p:nvPr/>
            </p:nvSpPr>
            <p:spPr bwMode="auto">
              <a:xfrm>
                <a:off x="841376" y="2347632"/>
                <a:ext cx="1244023" cy="190500"/>
              </a:xfrm>
              <a:prstGeom prst="ellipse">
                <a:avLst/>
              </a:prstGeom>
              <a:noFill/>
              <a:ln w="6350">
                <a:solidFill>
                  <a:schemeClr val="bg2"/>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19" name="Line 16"/>
              <p:cNvSpPr>
                <a:spLocks noChangeShapeType="1"/>
              </p:cNvSpPr>
              <p:nvPr/>
            </p:nvSpPr>
            <p:spPr bwMode="auto">
              <a:xfrm flipV="1">
                <a:off x="1496580" y="3794592"/>
                <a:ext cx="523875" cy="381000"/>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0" name="Oval 17"/>
              <p:cNvSpPr>
                <a:spLocks noChangeArrowheads="1"/>
              </p:cNvSpPr>
              <p:nvPr/>
            </p:nvSpPr>
            <p:spPr bwMode="auto">
              <a:xfrm>
                <a:off x="580159" y="2307012"/>
                <a:ext cx="1766455" cy="271743"/>
              </a:xfrm>
              <a:prstGeom prst="ellipse">
                <a:avLst/>
              </a:prstGeom>
              <a:noFill/>
              <a:ln w="6350">
                <a:solidFill>
                  <a:srgbClr val="00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21" name="Oval 18"/>
              <p:cNvSpPr>
                <a:spLocks noChangeArrowheads="1"/>
              </p:cNvSpPr>
              <p:nvPr/>
            </p:nvSpPr>
            <p:spPr bwMode="auto">
              <a:xfrm>
                <a:off x="317500" y="2286000"/>
                <a:ext cx="2291773" cy="350184"/>
              </a:xfrm>
              <a:prstGeom prst="ellipse">
                <a:avLst/>
              </a:prstGeom>
              <a:noFill/>
              <a:ln w="6350">
                <a:solidFill>
                  <a:srgbClr val="0000FF"/>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lgn="ctr" defTabSz="820583"/>
                <a:endParaRPr lang="zh-TW" altLang="en-US">
                  <a:solidFill>
                    <a:srgbClr val="0000FF"/>
                  </a:solidFill>
                  <a:ea typeface="微軟正黑體" charset="0"/>
                  <a:cs typeface="微軟正黑體" charset="0"/>
                </a:endParaRPr>
              </a:p>
            </p:txBody>
          </p:sp>
          <p:sp>
            <p:nvSpPr>
              <p:cNvPr id="22" name="Line 19"/>
              <p:cNvSpPr>
                <a:spLocks noChangeShapeType="1"/>
              </p:cNvSpPr>
              <p:nvPr/>
            </p:nvSpPr>
            <p:spPr bwMode="auto">
              <a:xfrm flipH="1">
                <a:off x="1496580" y="2476500"/>
                <a:ext cx="588818" cy="17145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3" name="Line 20"/>
              <p:cNvSpPr>
                <a:spLocks noChangeShapeType="1"/>
              </p:cNvSpPr>
              <p:nvPr/>
            </p:nvSpPr>
            <p:spPr bwMode="auto">
              <a:xfrm>
                <a:off x="841376" y="2475100"/>
                <a:ext cx="655205" cy="17159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4" name="Line 21"/>
              <p:cNvSpPr>
                <a:spLocks noChangeShapeType="1"/>
              </p:cNvSpPr>
              <p:nvPr/>
            </p:nvSpPr>
            <p:spPr bwMode="auto">
              <a:xfrm>
                <a:off x="580159" y="2475100"/>
                <a:ext cx="916421" cy="1715900"/>
              </a:xfrm>
              <a:prstGeom prst="line">
                <a:avLst/>
              </a:prstGeom>
              <a:noFill/>
              <a:ln w="31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5" name="Line 22"/>
              <p:cNvSpPr>
                <a:spLocks noChangeShapeType="1"/>
              </p:cNvSpPr>
              <p:nvPr/>
            </p:nvSpPr>
            <p:spPr bwMode="auto">
              <a:xfrm flipH="1">
                <a:off x="1496580" y="2475100"/>
                <a:ext cx="850034" cy="1715900"/>
              </a:xfrm>
              <a:prstGeom prst="line">
                <a:avLst/>
              </a:prstGeom>
              <a:noFill/>
              <a:ln w="31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6" name="Line 23"/>
              <p:cNvSpPr>
                <a:spLocks noChangeShapeType="1"/>
              </p:cNvSpPr>
              <p:nvPr/>
            </p:nvSpPr>
            <p:spPr bwMode="auto">
              <a:xfrm flipH="1">
                <a:off x="1496580" y="2475100"/>
                <a:ext cx="1112693" cy="1715900"/>
              </a:xfrm>
              <a:prstGeom prst="line">
                <a:avLst/>
              </a:prstGeom>
              <a:noFill/>
              <a:ln w="3175">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7" name="Line 24"/>
              <p:cNvSpPr>
                <a:spLocks noChangeShapeType="1"/>
              </p:cNvSpPr>
              <p:nvPr/>
            </p:nvSpPr>
            <p:spPr bwMode="auto">
              <a:xfrm>
                <a:off x="317500" y="2494711"/>
                <a:ext cx="1179080" cy="1715900"/>
              </a:xfrm>
              <a:prstGeom prst="line">
                <a:avLst/>
              </a:prstGeom>
              <a:noFill/>
              <a:ln w="3175">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8" name="Line 26"/>
              <p:cNvSpPr>
                <a:spLocks noChangeShapeType="1"/>
              </p:cNvSpPr>
              <p:nvPr/>
            </p:nvSpPr>
            <p:spPr bwMode="auto">
              <a:xfrm flipH="1" flipV="1">
                <a:off x="1366694" y="2221567"/>
                <a:ext cx="129886" cy="196943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9" name="Oval 27"/>
              <p:cNvSpPr>
                <a:spLocks noChangeArrowheads="1"/>
              </p:cNvSpPr>
              <p:nvPr/>
            </p:nvSpPr>
            <p:spPr bwMode="auto">
              <a:xfrm>
                <a:off x="841376" y="2349034"/>
                <a:ext cx="1244023" cy="190500"/>
              </a:xfrm>
              <a:prstGeom prst="ellipse">
                <a:avLst/>
              </a:prstGeom>
              <a:noFill/>
              <a:ln w="6350">
                <a:solidFill>
                  <a:schemeClr val="bg2"/>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30" name="Line 28"/>
              <p:cNvSpPr>
                <a:spLocks noChangeShapeType="1"/>
              </p:cNvSpPr>
              <p:nvPr/>
            </p:nvSpPr>
            <p:spPr bwMode="auto">
              <a:xfrm flipH="1">
                <a:off x="1496580" y="2477901"/>
                <a:ext cx="588818" cy="17145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1" name="Line 29"/>
              <p:cNvSpPr>
                <a:spLocks noChangeShapeType="1"/>
              </p:cNvSpPr>
              <p:nvPr/>
            </p:nvSpPr>
            <p:spPr bwMode="auto">
              <a:xfrm>
                <a:off x="841376" y="2476500"/>
                <a:ext cx="655205" cy="1715901"/>
              </a:xfrm>
              <a:prstGeom prst="line">
                <a:avLst/>
              </a:prstGeom>
              <a:noFill/>
              <a:ln w="3175">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2" name="Oval 30"/>
              <p:cNvSpPr>
                <a:spLocks noChangeArrowheads="1"/>
              </p:cNvSpPr>
              <p:nvPr/>
            </p:nvSpPr>
            <p:spPr bwMode="auto">
              <a:xfrm>
                <a:off x="841376" y="2350434"/>
                <a:ext cx="1244023" cy="190500"/>
              </a:xfrm>
              <a:prstGeom prst="ellipse">
                <a:avLst/>
              </a:prstGeom>
              <a:noFill/>
              <a:ln w="6350">
                <a:solidFill>
                  <a:srgbClr val="FF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33" name="Line 31"/>
              <p:cNvSpPr>
                <a:spLocks noChangeShapeType="1"/>
              </p:cNvSpPr>
              <p:nvPr/>
            </p:nvSpPr>
            <p:spPr bwMode="auto">
              <a:xfrm flipH="1">
                <a:off x="1496580" y="2479301"/>
                <a:ext cx="588818" cy="1714500"/>
              </a:xfrm>
              <a:prstGeom prst="line">
                <a:avLst/>
              </a:prstGeom>
              <a:noFill/>
              <a:ln w="3175">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grpSp>
        <p:sp>
          <p:nvSpPr>
            <p:cNvPr id="35" name="Right Arrow 34"/>
            <p:cNvSpPr/>
            <p:nvPr/>
          </p:nvSpPr>
          <p:spPr>
            <a:xfrm>
              <a:off x="1233788" y="2304738"/>
              <a:ext cx="370347" cy="175852"/>
            </a:xfrm>
            <a:prstGeom prst="rightArrow">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1699777" y="2187922"/>
              <a:ext cx="364202" cy="400110"/>
            </a:xfrm>
            <a:prstGeom prst="rect">
              <a:avLst/>
            </a:prstGeom>
            <a:noFill/>
          </p:spPr>
          <p:txBody>
            <a:bodyPr wrap="none" rtlCol="0">
              <a:spAutoFit/>
            </a:bodyPr>
            <a:lstStyle/>
            <a:p>
              <a:r>
                <a:rPr lang="en-US" sz="2000" dirty="0" smtClean="0">
                  <a:latin typeface="Times New Roman"/>
                  <a:cs typeface="Times New Roman"/>
                </a:rPr>
                <a:t>R</a:t>
              </a:r>
            </a:p>
          </p:txBody>
        </p:sp>
      </p:grpSp>
      <p:sp>
        <p:nvSpPr>
          <p:cNvPr id="37" name="TextBox 36"/>
          <p:cNvSpPr txBox="1"/>
          <p:nvPr/>
        </p:nvSpPr>
        <p:spPr>
          <a:xfrm>
            <a:off x="1281619" y="5896637"/>
            <a:ext cx="6550191" cy="707886"/>
          </a:xfrm>
          <a:prstGeom prst="rect">
            <a:avLst/>
          </a:prstGeom>
          <a:solidFill>
            <a:schemeClr val="bg1"/>
          </a:solidFill>
        </p:spPr>
        <p:txBody>
          <a:bodyPr wrap="none" rtlCol="0">
            <a:spAutoFit/>
          </a:bodyPr>
          <a:lstStyle/>
          <a:p>
            <a:r>
              <a:rPr lang="en-US" sz="2000" dirty="0" err="1">
                <a:solidFill>
                  <a:srgbClr val="0000FF"/>
                </a:solidFill>
                <a:latin typeface="Times New Roman"/>
                <a:cs typeface="Times New Roman"/>
              </a:rPr>
              <a:t>I</a:t>
            </a:r>
            <a:r>
              <a:rPr lang="en-US" sz="2000" dirty="0" err="1" smtClean="0">
                <a:solidFill>
                  <a:srgbClr val="0000FF"/>
                </a:solidFill>
                <a:latin typeface="Times New Roman"/>
                <a:cs typeface="Times New Roman"/>
              </a:rPr>
              <a:t>ncl</a:t>
            </a:r>
            <a:r>
              <a:rPr lang="en-US" sz="2000" dirty="0" smtClean="0">
                <a:solidFill>
                  <a:srgbClr val="0000FF"/>
                </a:solidFill>
                <a:latin typeface="Times New Roman"/>
                <a:cs typeface="Times New Roman"/>
              </a:rPr>
              <a:t> cross section vs. R is sensitive probe of  intra-jet structure</a:t>
            </a:r>
          </a:p>
          <a:p>
            <a:pPr marL="342900" indent="-342900">
              <a:buFont typeface="Arial"/>
              <a:buChar char="•"/>
            </a:pPr>
            <a:r>
              <a:rPr lang="en-US" sz="2000" dirty="0" smtClean="0">
                <a:solidFill>
                  <a:srgbClr val="0000FF"/>
                </a:solidFill>
                <a:latin typeface="Times New Roman"/>
                <a:cs typeface="Times New Roman"/>
              </a:rPr>
              <a:t>Calculable in vacuum at NNLO + LL </a:t>
            </a:r>
            <a:r>
              <a:rPr lang="en-US" sz="2000" dirty="0" err="1" smtClean="0">
                <a:solidFill>
                  <a:srgbClr val="0000FF"/>
                </a:solidFill>
                <a:latin typeface="Times New Roman"/>
                <a:cs typeface="Times New Roman"/>
              </a:rPr>
              <a:t>resummation</a:t>
            </a:r>
            <a:endParaRPr lang="en-US" sz="2000" dirty="0" smtClean="0">
              <a:solidFill>
                <a:srgbClr val="0000FF"/>
              </a:solidFill>
              <a:latin typeface="Times New Roman"/>
              <a:cs typeface="Times New Roman"/>
            </a:endParaRPr>
          </a:p>
        </p:txBody>
      </p:sp>
      <p:grpSp>
        <p:nvGrpSpPr>
          <p:cNvPr id="39" name="Group 38"/>
          <p:cNvGrpSpPr/>
          <p:nvPr/>
        </p:nvGrpSpPr>
        <p:grpSpPr>
          <a:xfrm>
            <a:off x="426629" y="1516153"/>
            <a:ext cx="3871741" cy="3105671"/>
            <a:chOff x="5026867" y="2951928"/>
            <a:chExt cx="3871741" cy="3105671"/>
          </a:xfrm>
        </p:grpSpPr>
        <p:pic>
          <p:nvPicPr>
            <p:cNvPr id="7" name="Picture 6"/>
            <p:cNvPicPr>
              <a:picLocks noChangeAspect="1"/>
            </p:cNvPicPr>
            <p:nvPr/>
          </p:nvPicPr>
          <p:blipFill rotWithShape="1">
            <a:blip r:embed="rId2"/>
            <a:srcRect l="48428"/>
            <a:stretch/>
          </p:blipFill>
          <p:spPr>
            <a:xfrm>
              <a:off x="5026867" y="2951928"/>
              <a:ext cx="3871741" cy="3105671"/>
            </a:xfrm>
            <a:prstGeom prst="rect">
              <a:avLst/>
            </a:prstGeom>
          </p:spPr>
        </p:pic>
        <p:sp>
          <p:nvSpPr>
            <p:cNvPr id="40" name="Oval 39"/>
            <p:cNvSpPr/>
            <p:nvPr/>
          </p:nvSpPr>
          <p:spPr>
            <a:xfrm>
              <a:off x="5026867" y="3512593"/>
              <a:ext cx="495864" cy="201298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rot="5400000">
              <a:off x="6060359" y="2881936"/>
              <a:ext cx="402186" cy="118642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4" name="Picture 43"/>
          <p:cNvPicPr>
            <a:picLocks noChangeAspect="1"/>
          </p:cNvPicPr>
          <p:nvPr/>
        </p:nvPicPr>
        <p:blipFill>
          <a:blip r:embed="rId3"/>
          <a:stretch>
            <a:fillRect/>
          </a:stretch>
        </p:blipFill>
        <p:spPr>
          <a:xfrm>
            <a:off x="4322548" y="1619938"/>
            <a:ext cx="4779513" cy="2964801"/>
          </a:xfrm>
          <a:prstGeom prst="rect">
            <a:avLst/>
          </a:prstGeom>
        </p:spPr>
      </p:pic>
      <p:sp>
        <p:nvSpPr>
          <p:cNvPr id="45" name="TextBox 44"/>
          <p:cNvSpPr txBox="1"/>
          <p:nvPr/>
        </p:nvSpPr>
        <p:spPr>
          <a:xfrm>
            <a:off x="5375042" y="1179292"/>
            <a:ext cx="2981907" cy="307777"/>
          </a:xfrm>
          <a:prstGeom prst="rect">
            <a:avLst/>
          </a:prstGeom>
          <a:noFill/>
          <a:ln>
            <a:solidFill>
              <a:srgbClr val="000000"/>
            </a:solidFill>
          </a:ln>
        </p:spPr>
        <p:txBody>
          <a:bodyPr wrap="none" rtlCol="0">
            <a:spAutoFit/>
          </a:bodyPr>
          <a:lstStyle/>
          <a:p>
            <a:r>
              <a:rPr lang="en-US" sz="1400" i="1" dirty="0" smtClean="0">
                <a:latin typeface="Times New Roman"/>
                <a:cs typeface="Times New Roman"/>
              </a:rPr>
              <a:t>CMS, Phys Rev D90 (2014) 7, 072006 </a:t>
            </a:r>
          </a:p>
        </p:txBody>
      </p:sp>
      <p:sp>
        <p:nvSpPr>
          <p:cNvPr id="46" name="TextBox 45"/>
          <p:cNvSpPr txBox="1"/>
          <p:nvPr/>
        </p:nvSpPr>
        <p:spPr>
          <a:xfrm rot="16200000">
            <a:off x="3496809" y="3029898"/>
            <a:ext cx="1781257" cy="338554"/>
          </a:xfrm>
          <a:prstGeom prst="rect">
            <a:avLst/>
          </a:prstGeom>
          <a:noFill/>
          <a:ln>
            <a:solidFill>
              <a:schemeClr val="tx1"/>
            </a:solidFill>
          </a:ln>
        </p:spPr>
        <p:txBody>
          <a:bodyPr wrap="none" rtlCol="0">
            <a:spAutoFit/>
          </a:bodyPr>
          <a:lstStyle/>
          <a:p>
            <a:r>
              <a:rPr lang="en-US" sz="1600" dirty="0" smtClean="0">
                <a:latin typeface="Symbol" charset="2"/>
                <a:ea typeface="Symbol" charset="2"/>
                <a:cs typeface="Symbol" charset="2"/>
              </a:rPr>
              <a:t>s</a:t>
            </a:r>
            <a:r>
              <a:rPr lang="en-US" sz="1600" dirty="0" smtClean="0">
                <a:latin typeface="Times New Roman"/>
                <a:cs typeface="Times New Roman"/>
              </a:rPr>
              <a:t>(R=0.5)/</a:t>
            </a:r>
            <a:r>
              <a:rPr lang="en-US" sz="1600" dirty="0" smtClean="0">
                <a:latin typeface="Symbol" charset="2"/>
                <a:ea typeface="Symbol" charset="2"/>
                <a:cs typeface="Symbol" charset="2"/>
              </a:rPr>
              <a:t>s</a:t>
            </a:r>
            <a:r>
              <a:rPr lang="en-US" sz="1600" dirty="0" smtClean="0">
                <a:latin typeface="Times New Roman"/>
                <a:cs typeface="Times New Roman"/>
              </a:rPr>
              <a:t>(R=0.7)</a:t>
            </a:r>
          </a:p>
        </p:txBody>
      </p:sp>
      <p:sp>
        <p:nvSpPr>
          <p:cNvPr id="48" name="Oval 47"/>
          <p:cNvSpPr/>
          <p:nvPr/>
        </p:nvSpPr>
        <p:spPr>
          <a:xfrm rot="5400000">
            <a:off x="8307756" y="1179366"/>
            <a:ext cx="402186" cy="118642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rot="5400000">
            <a:off x="2629504" y="2824166"/>
            <a:ext cx="480412" cy="229015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31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Coincidence observable: </a:t>
            </a:r>
            <a:r>
              <a:rPr lang="en-US" dirty="0" err="1" smtClean="0"/>
              <a:t>hadron+jet</a:t>
            </a:r>
            <a:r>
              <a:rPr lang="en-US" dirty="0" smtClean="0"/>
              <a:t> correlations</a:t>
            </a:r>
            <a:endParaRPr lang="en-US" dirty="0"/>
          </a:p>
        </p:txBody>
      </p:sp>
      <p:sp>
        <p:nvSpPr>
          <p:cNvPr id="3" name="Date Placeholder 2"/>
          <p:cNvSpPr>
            <a:spLocks noGrp="1"/>
          </p:cNvSpPr>
          <p:nvPr>
            <p:ph type="dt" sz="half" idx="10"/>
          </p:nvPr>
        </p:nvSpPr>
        <p:spPr/>
        <p:txBody>
          <a:bodyPr/>
          <a:lstStyle/>
          <a:p>
            <a:r>
              <a:rPr lang="en-US" smtClean="0"/>
              <a:t>Santa Fe Workshopn on Jets and HF</a:t>
            </a:r>
            <a:endParaRPr lang="en-US"/>
          </a:p>
        </p:txBody>
      </p:sp>
      <p:sp>
        <p:nvSpPr>
          <p:cNvPr id="4" name="Footer Placeholder 3"/>
          <p:cNvSpPr>
            <a:spLocks noGrp="1"/>
          </p:cNvSpPr>
          <p:nvPr>
            <p:ph type="ftr" sz="quarter" idx="11"/>
          </p:nvPr>
        </p:nvSpPr>
        <p:spPr/>
        <p:txBody>
          <a:bodyPr/>
          <a:lstStyle/>
          <a:p>
            <a:r>
              <a:rPr lang="en-US" smtClean="0"/>
              <a:t>Feb 13-15 2017</a:t>
            </a:r>
            <a:endParaRPr lang="en-US"/>
          </a:p>
        </p:txBody>
      </p:sp>
      <p:sp>
        <p:nvSpPr>
          <p:cNvPr id="5" name="Slide Number Placeholder 4"/>
          <p:cNvSpPr>
            <a:spLocks noGrp="1"/>
          </p:cNvSpPr>
          <p:nvPr>
            <p:ph type="sldNum" sz="quarter" idx="12"/>
          </p:nvPr>
        </p:nvSpPr>
        <p:spPr/>
        <p:txBody>
          <a:bodyPr/>
          <a:lstStyle/>
          <a:p>
            <a:fld id="{3D5DE84E-4CEA-AD46-B381-E60788912773}" type="slidenum">
              <a:rPr lang="en-US" smtClean="0"/>
              <a:pPr/>
              <a:t>9</a:t>
            </a:fld>
            <a:endParaRPr lang="en-US"/>
          </a:p>
        </p:txBody>
      </p:sp>
      <p:pic>
        <p:nvPicPr>
          <p:cNvPr id="6" name="Picture 5"/>
          <p:cNvPicPr>
            <a:picLocks noChangeAspect="1"/>
          </p:cNvPicPr>
          <p:nvPr/>
        </p:nvPicPr>
        <p:blipFill>
          <a:blip r:embed="rId2"/>
          <a:stretch>
            <a:fillRect/>
          </a:stretch>
        </p:blipFill>
        <p:spPr>
          <a:xfrm>
            <a:off x="2851856" y="2237650"/>
            <a:ext cx="5858509" cy="2607190"/>
          </a:xfrm>
          <a:prstGeom prst="rect">
            <a:avLst/>
          </a:prstGeom>
          <a:ln>
            <a:solidFill>
              <a:srgbClr val="000000"/>
            </a:solidFill>
          </a:ln>
        </p:spPr>
      </p:pic>
      <p:sp>
        <p:nvSpPr>
          <p:cNvPr id="7" name="TextBox 6"/>
          <p:cNvSpPr txBox="1"/>
          <p:nvPr/>
        </p:nvSpPr>
        <p:spPr>
          <a:xfrm>
            <a:off x="5768072" y="1381705"/>
            <a:ext cx="2355670" cy="523220"/>
          </a:xfrm>
          <a:prstGeom prst="rect">
            <a:avLst/>
          </a:prstGeom>
          <a:noFill/>
          <a:ln>
            <a:solidFill>
              <a:schemeClr val="tx1"/>
            </a:solidFill>
          </a:ln>
        </p:spPr>
        <p:txBody>
          <a:bodyPr wrap="none" rtlCol="0">
            <a:spAutoFit/>
          </a:bodyPr>
          <a:lstStyle/>
          <a:p>
            <a:r>
              <a:rPr lang="is-IS" sz="1400" dirty="0">
                <a:latin typeface="Times New Roman"/>
                <a:cs typeface="Times New Roman"/>
              </a:rPr>
              <a:t>Phys.Rev. D79 (2009) </a:t>
            </a:r>
            <a:r>
              <a:rPr lang="is-IS" sz="1400" dirty="0" smtClean="0">
                <a:latin typeface="Times New Roman"/>
                <a:cs typeface="Times New Roman"/>
              </a:rPr>
              <a:t>114014</a:t>
            </a:r>
          </a:p>
          <a:p>
            <a:r>
              <a:rPr lang="is-IS" sz="1400" dirty="0">
                <a:latin typeface="Times New Roman"/>
                <a:cs typeface="Times New Roman"/>
              </a:rPr>
              <a:t>arXiv:0904.4402</a:t>
            </a:r>
            <a:endParaRPr lang="en-US" sz="1400" dirty="0" smtClean="0">
              <a:latin typeface="Times New Roman"/>
              <a:cs typeface="Times New Roman"/>
            </a:endParaRPr>
          </a:p>
        </p:txBody>
      </p:sp>
      <p:sp>
        <p:nvSpPr>
          <p:cNvPr id="8" name="TextBox 7"/>
          <p:cNvSpPr txBox="1"/>
          <p:nvPr/>
        </p:nvSpPr>
        <p:spPr>
          <a:xfrm>
            <a:off x="1079103" y="5404996"/>
            <a:ext cx="7156823" cy="707886"/>
          </a:xfrm>
          <a:prstGeom prst="rect">
            <a:avLst/>
          </a:prstGeom>
          <a:noFill/>
        </p:spPr>
        <p:txBody>
          <a:bodyPr wrap="square" rtlCol="0">
            <a:spAutoFit/>
          </a:bodyPr>
          <a:lstStyle/>
          <a:p>
            <a:r>
              <a:rPr lang="en-US" sz="2000" dirty="0" smtClean="0">
                <a:solidFill>
                  <a:srgbClr val="008000"/>
                </a:solidFill>
                <a:latin typeface="Times New Roman"/>
                <a:cs typeface="Times New Roman"/>
              </a:rPr>
              <a:t>Initial motivation: spin dependence of </a:t>
            </a:r>
            <a:r>
              <a:rPr lang="en-US" sz="2000" dirty="0" err="1" smtClean="0">
                <a:solidFill>
                  <a:srgbClr val="008000"/>
                </a:solidFill>
                <a:latin typeface="Times New Roman"/>
                <a:cs typeface="Times New Roman"/>
              </a:rPr>
              <a:t>h+jet</a:t>
            </a:r>
            <a:r>
              <a:rPr lang="en-US" sz="2000" dirty="0" smtClean="0">
                <a:solidFill>
                  <a:srgbClr val="008000"/>
                </a:solidFill>
                <a:latin typeface="Times New Roman"/>
                <a:cs typeface="Times New Roman"/>
              </a:rPr>
              <a:t> inclusive cross section in polarized </a:t>
            </a:r>
            <a:r>
              <a:rPr lang="en-US" sz="2000" dirty="0" err="1" smtClean="0">
                <a:solidFill>
                  <a:srgbClr val="008000"/>
                </a:solidFill>
                <a:latin typeface="Times New Roman"/>
                <a:cs typeface="Times New Roman"/>
              </a:rPr>
              <a:t>pp</a:t>
            </a:r>
            <a:r>
              <a:rPr lang="en-US" sz="2000" dirty="0" smtClean="0">
                <a:solidFill>
                  <a:srgbClr val="008000"/>
                </a:solidFill>
                <a:latin typeface="Times New Roman"/>
                <a:cs typeface="Times New Roman"/>
              </a:rPr>
              <a:t> collisions</a:t>
            </a:r>
          </a:p>
        </p:txBody>
      </p:sp>
      <p:sp>
        <p:nvSpPr>
          <p:cNvPr id="9" name="Rectangle 8"/>
          <p:cNvSpPr/>
          <p:nvPr/>
        </p:nvSpPr>
        <p:spPr>
          <a:xfrm>
            <a:off x="1105028" y="2567927"/>
            <a:ext cx="549775" cy="4877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rot="13272948">
            <a:off x="549862" y="2923573"/>
            <a:ext cx="1511300" cy="1162611"/>
            <a:chOff x="317500" y="2031067"/>
            <a:chExt cx="2291773" cy="2179544"/>
          </a:xfrm>
        </p:grpSpPr>
        <p:sp>
          <p:nvSpPr>
            <p:cNvPr id="11" name="Line 9"/>
            <p:cNvSpPr>
              <a:spLocks noChangeShapeType="1"/>
            </p:cNvSpPr>
            <p:nvPr/>
          </p:nvSpPr>
          <p:spPr bwMode="auto">
            <a:xfrm flipV="1">
              <a:off x="1495137" y="2031067"/>
              <a:ext cx="66386" cy="215993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2" name="Line 10"/>
            <p:cNvSpPr>
              <a:spLocks noChangeShapeType="1"/>
            </p:cNvSpPr>
            <p:nvPr/>
          </p:nvSpPr>
          <p:spPr bwMode="auto">
            <a:xfrm flipV="1">
              <a:off x="1466273" y="2435880"/>
              <a:ext cx="496455" cy="1755121"/>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3" name="Line 11"/>
            <p:cNvSpPr>
              <a:spLocks noChangeShapeType="1"/>
            </p:cNvSpPr>
            <p:nvPr/>
          </p:nvSpPr>
          <p:spPr bwMode="auto">
            <a:xfrm flipH="1" flipV="1">
              <a:off x="972705" y="2412066"/>
              <a:ext cx="502227" cy="1755122"/>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4" name="Line 12"/>
            <p:cNvSpPr>
              <a:spLocks noChangeShapeType="1"/>
            </p:cNvSpPr>
            <p:nvPr/>
          </p:nvSpPr>
          <p:spPr bwMode="auto">
            <a:xfrm flipH="1" flipV="1">
              <a:off x="1102591" y="3874434"/>
              <a:ext cx="363682" cy="29275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5" name="Line 13"/>
            <p:cNvSpPr>
              <a:spLocks noChangeShapeType="1"/>
            </p:cNvSpPr>
            <p:nvPr/>
          </p:nvSpPr>
          <p:spPr bwMode="auto">
            <a:xfrm flipV="1">
              <a:off x="1495137" y="4048125"/>
              <a:ext cx="458932" cy="142875"/>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6" name="Line 14"/>
            <p:cNvSpPr>
              <a:spLocks noChangeShapeType="1"/>
            </p:cNvSpPr>
            <p:nvPr/>
          </p:nvSpPr>
          <p:spPr bwMode="auto">
            <a:xfrm flipV="1">
              <a:off x="1466273" y="2840691"/>
              <a:ext cx="750455" cy="1350309"/>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7" name="Oval 15"/>
            <p:cNvSpPr>
              <a:spLocks noChangeArrowheads="1"/>
            </p:cNvSpPr>
            <p:nvPr/>
          </p:nvSpPr>
          <p:spPr bwMode="auto">
            <a:xfrm>
              <a:off x="841376" y="2347632"/>
              <a:ext cx="1244023" cy="190500"/>
            </a:xfrm>
            <a:prstGeom prst="ellipse">
              <a:avLst/>
            </a:prstGeom>
            <a:noFill/>
            <a:ln w="6350">
              <a:solidFill>
                <a:schemeClr val="bg2"/>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18" name="Line 16"/>
            <p:cNvSpPr>
              <a:spLocks noChangeShapeType="1"/>
            </p:cNvSpPr>
            <p:nvPr/>
          </p:nvSpPr>
          <p:spPr bwMode="auto">
            <a:xfrm flipV="1">
              <a:off x="1496580" y="3794592"/>
              <a:ext cx="523875" cy="381000"/>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19" name="Oval 17"/>
            <p:cNvSpPr>
              <a:spLocks noChangeArrowheads="1"/>
            </p:cNvSpPr>
            <p:nvPr/>
          </p:nvSpPr>
          <p:spPr bwMode="auto">
            <a:xfrm>
              <a:off x="580159" y="2307012"/>
              <a:ext cx="1766455" cy="271743"/>
            </a:xfrm>
            <a:prstGeom prst="ellipse">
              <a:avLst/>
            </a:prstGeom>
            <a:noFill/>
            <a:ln w="6350">
              <a:solidFill>
                <a:srgbClr val="00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20" name="Oval 18"/>
            <p:cNvSpPr>
              <a:spLocks noChangeArrowheads="1"/>
            </p:cNvSpPr>
            <p:nvPr/>
          </p:nvSpPr>
          <p:spPr bwMode="auto">
            <a:xfrm>
              <a:off x="317500" y="2286000"/>
              <a:ext cx="2291773" cy="350184"/>
            </a:xfrm>
            <a:prstGeom prst="ellipse">
              <a:avLst/>
            </a:prstGeom>
            <a:noFill/>
            <a:ln w="6350">
              <a:solidFill>
                <a:srgbClr val="0000FF"/>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lgn="ctr" defTabSz="820583"/>
              <a:endParaRPr lang="zh-TW" altLang="en-US">
                <a:solidFill>
                  <a:srgbClr val="0000FF"/>
                </a:solidFill>
                <a:ea typeface="微軟正黑體" charset="0"/>
                <a:cs typeface="微軟正黑體" charset="0"/>
              </a:endParaRPr>
            </a:p>
          </p:txBody>
        </p:sp>
        <p:sp>
          <p:nvSpPr>
            <p:cNvPr id="21" name="Line 19"/>
            <p:cNvSpPr>
              <a:spLocks noChangeShapeType="1"/>
            </p:cNvSpPr>
            <p:nvPr/>
          </p:nvSpPr>
          <p:spPr bwMode="auto">
            <a:xfrm flipH="1">
              <a:off x="1496580" y="2476500"/>
              <a:ext cx="588818" cy="17145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2" name="Line 20"/>
            <p:cNvSpPr>
              <a:spLocks noChangeShapeType="1"/>
            </p:cNvSpPr>
            <p:nvPr/>
          </p:nvSpPr>
          <p:spPr bwMode="auto">
            <a:xfrm>
              <a:off x="841376" y="2475100"/>
              <a:ext cx="655205" cy="17159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3" name="Line 21"/>
            <p:cNvSpPr>
              <a:spLocks noChangeShapeType="1"/>
            </p:cNvSpPr>
            <p:nvPr/>
          </p:nvSpPr>
          <p:spPr bwMode="auto">
            <a:xfrm>
              <a:off x="580159" y="2475100"/>
              <a:ext cx="916421" cy="1715900"/>
            </a:xfrm>
            <a:prstGeom prst="line">
              <a:avLst/>
            </a:prstGeom>
            <a:noFill/>
            <a:ln w="31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4" name="Line 22"/>
            <p:cNvSpPr>
              <a:spLocks noChangeShapeType="1"/>
            </p:cNvSpPr>
            <p:nvPr/>
          </p:nvSpPr>
          <p:spPr bwMode="auto">
            <a:xfrm flipH="1">
              <a:off x="1496580" y="2475100"/>
              <a:ext cx="850034" cy="1715900"/>
            </a:xfrm>
            <a:prstGeom prst="line">
              <a:avLst/>
            </a:prstGeom>
            <a:noFill/>
            <a:ln w="31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5" name="Line 23"/>
            <p:cNvSpPr>
              <a:spLocks noChangeShapeType="1"/>
            </p:cNvSpPr>
            <p:nvPr/>
          </p:nvSpPr>
          <p:spPr bwMode="auto">
            <a:xfrm flipH="1">
              <a:off x="1496580" y="2475100"/>
              <a:ext cx="1112693" cy="1715900"/>
            </a:xfrm>
            <a:prstGeom prst="line">
              <a:avLst/>
            </a:prstGeom>
            <a:noFill/>
            <a:ln w="3175">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6" name="Line 24"/>
            <p:cNvSpPr>
              <a:spLocks noChangeShapeType="1"/>
            </p:cNvSpPr>
            <p:nvPr/>
          </p:nvSpPr>
          <p:spPr bwMode="auto">
            <a:xfrm>
              <a:off x="317500" y="2494711"/>
              <a:ext cx="1179080" cy="1715900"/>
            </a:xfrm>
            <a:prstGeom prst="line">
              <a:avLst/>
            </a:prstGeom>
            <a:noFill/>
            <a:ln w="3175">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7" name="Line 26"/>
            <p:cNvSpPr>
              <a:spLocks noChangeShapeType="1"/>
            </p:cNvSpPr>
            <p:nvPr/>
          </p:nvSpPr>
          <p:spPr bwMode="auto">
            <a:xfrm flipH="1" flipV="1">
              <a:off x="1366694" y="2221567"/>
              <a:ext cx="129886" cy="1969434"/>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28" name="Oval 27"/>
            <p:cNvSpPr>
              <a:spLocks noChangeArrowheads="1"/>
            </p:cNvSpPr>
            <p:nvPr/>
          </p:nvSpPr>
          <p:spPr bwMode="auto">
            <a:xfrm>
              <a:off x="841376" y="2349034"/>
              <a:ext cx="1244023" cy="190500"/>
            </a:xfrm>
            <a:prstGeom prst="ellipse">
              <a:avLst/>
            </a:prstGeom>
            <a:noFill/>
            <a:ln w="6350">
              <a:solidFill>
                <a:schemeClr val="bg2"/>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29" name="Line 28"/>
            <p:cNvSpPr>
              <a:spLocks noChangeShapeType="1"/>
            </p:cNvSpPr>
            <p:nvPr/>
          </p:nvSpPr>
          <p:spPr bwMode="auto">
            <a:xfrm flipH="1">
              <a:off x="1496580" y="2477901"/>
              <a:ext cx="588818" cy="1714500"/>
            </a:xfrm>
            <a:prstGeom prst="line">
              <a:avLst/>
            </a:prstGeom>
            <a:noFill/>
            <a:ln w="317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0" name="Line 29"/>
            <p:cNvSpPr>
              <a:spLocks noChangeShapeType="1"/>
            </p:cNvSpPr>
            <p:nvPr/>
          </p:nvSpPr>
          <p:spPr bwMode="auto">
            <a:xfrm>
              <a:off x="841376" y="2476500"/>
              <a:ext cx="655205" cy="1715901"/>
            </a:xfrm>
            <a:prstGeom prst="line">
              <a:avLst/>
            </a:prstGeom>
            <a:noFill/>
            <a:ln w="3175">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sp>
          <p:nvSpPr>
            <p:cNvPr id="31" name="Oval 30"/>
            <p:cNvSpPr>
              <a:spLocks noChangeArrowheads="1"/>
            </p:cNvSpPr>
            <p:nvPr/>
          </p:nvSpPr>
          <p:spPr bwMode="auto">
            <a:xfrm>
              <a:off x="841376" y="2350434"/>
              <a:ext cx="1244023" cy="190500"/>
            </a:xfrm>
            <a:prstGeom prst="ellipse">
              <a:avLst/>
            </a:prstGeom>
            <a:noFill/>
            <a:ln w="6350">
              <a:solidFill>
                <a:srgbClr val="FF0000"/>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32" name="Line 31"/>
            <p:cNvSpPr>
              <a:spLocks noChangeShapeType="1"/>
            </p:cNvSpPr>
            <p:nvPr/>
          </p:nvSpPr>
          <p:spPr bwMode="auto">
            <a:xfrm flipH="1">
              <a:off x="1496580" y="2479301"/>
              <a:ext cx="588818" cy="1714500"/>
            </a:xfrm>
            <a:prstGeom prst="line">
              <a:avLst/>
            </a:prstGeom>
            <a:noFill/>
            <a:ln w="3175">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058" tIns="41029" rIns="82058" bIns="41029"/>
            <a:lstStyle/>
            <a:p>
              <a:endParaRPr lang="en-US"/>
            </a:p>
          </p:txBody>
        </p:sp>
      </p:grpSp>
      <p:sp>
        <p:nvSpPr>
          <p:cNvPr id="33" name="Right Arrow 32"/>
          <p:cNvSpPr/>
          <p:nvPr/>
        </p:nvSpPr>
        <p:spPr>
          <a:xfrm rot="2804178">
            <a:off x="856040" y="4064654"/>
            <a:ext cx="370347" cy="175852"/>
          </a:xfrm>
          <a:prstGeom prst="rightArrow">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rot="3111487">
            <a:off x="1213648" y="4293239"/>
            <a:ext cx="364202" cy="400110"/>
          </a:xfrm>
          <a:prstGeom prst="rect">
            <a:avLst/>
          </a:prstGeom>
          <a:noFill/>
        </p:spPr>
        <p:txBody>
          <a:bodyPr wrap="none" rtlCol="0">
            <a:spAutoFit/>
          </a:bodyPr>
          <a:lstStyle/>
          <a:p>
            <a:r>
              <a:rPr lang="en-US" sz="2000" dirty="0" smtClean="0">
                <a:latin typeface="Times New Roman"/>
                <a:cs typeface="Times New Roman"/>
              </a:rPr>
              <a:t>R</a:t>
            </a:r>
          </a:p>
        </p:txBody>
      </p:sp>
      <p:cxnSp>
        <p:nvCxnSpPr>
          <p:cNvPr id="35" name="Straight Arrow Connector 34"/>
          <p:cNvCxnSpPr/>
          <p:nvPr/>
        </p:nvCxnSpPr>
        <p:spPr>
          <a:xfrm flipV="1">
            <a:off x="1665890" y="2191967"/>
            <a:ext cx="918933" cy="86970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559674" y="1512092"/>
            <a:ext cx="909699" cy="707886"/>
          </a:xfrm>
          <a:prstGeom prst="rect">
            <a:avLst/>
          </a:prstGeom>
          <a:noFill/>
        </p:spPr>
        <p:txBody>
          <a:bodyPr wrap="none" rtlCol="0">
            <a:spAutoFit/>
          </a:bodyPr>
          <a:lstStyle/>
          <a:p>
            <a:r>
              <a:rPr lang="en-US" sz="2000" dirty="0">
                <a:solidFill>
                  <a:srgbClr val="FF0000"/>
                </a:solidFill>
                <a:latin typeface="Times New Roman"/>
                <a:cs typeface="Times New Roman"/>
              </a:rPr>
              <a:t>t</a:t>
            </a:r>
            <a:r>
              <a:rPr lang="en-US" sz="2000" dirty="0" smtClean="0">
                <a:solidFill>
                  <a:srgbClr val="FF0000"/>
                </a:solidFill>
                <a:latin typeface="Times New Roman"/>
                <a:cs typeface="Times New Roman"/>
              </a:rPr>
              <a:t>rigger </a:t>
            </a:r>
          </a:p>
          <a:p>
            <a:r>
              <a:rPr lang="en-US" sz="2000" dirty="0" smtClean="0">
                <a:solidFill>
                  <a:srgbClr val="FF0000"/>
                </a:solidFill>
                <a:latin typeface="Times New Roman"/>
                <a:cs typeface="Times New Roman"/>
              </a:rPr>
              <a:t>hadron</a:t>
            </a:r>
          </a:p>
        </p:txBody>
      </p:sp>
      <p:sp>
        <p:nvSpPr>
          <p:cNvPr id="37" name="TextBox 36"/>
          <p:cNvSpPr txBox="1"/>
          <p:nvPr/>
        </p:nvSpPr>
        <p:spPr>
          <a:xfrm>
            <a:off x="183943" y="2534508"/>
            <a:ext cx="1172116" cy="400110"/>
          </a:xfrm>
          <a:prstGeom prst="rect">
            <a:avLst/>
          </a:prstGeom>
          <a:noFill/>
        </p:spPr>
        <p:txBody>
          <a:bodyPr wrap="none" rtlCol="0">
            <a:spAutoFit/>
          </a:bodyPr>
          <a:lstStyle/>
          <a:p>
            <a:r>
              <a:rPr lang="en-US" sz="2000" smtClean="0">
                <a:latin typeface="Times New Roman"/>
                <a:cs typeface="Times New Roman"/>
              </a:rPr>
              <a:t>Recoil jet</a:t>
            </a:r>
            <a:endParaRPr lang="en-US" sz="2000" dirty="0" smtClean="0">
              <a:latin typeface="Times New Roman"/>
              <a:cs typeface="Times New Roman"/>
            </a:endParaRPr>
          </a:p>
        </p:txBody>
      </p:sp>
    </p:spTree>
    <p:extLst>
      <p:ext uri="{BB962C8B-B14F-4D97-AF65-F5344CB8AC3E}">
        <p14:creationId xmlns:p14="http://schemas.microsoft.com/office/powerpoint/2010/main" val="1254556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EC1D2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000" dirty="0" smtClean="0">
            <a:latin typeface="Times New Roman"/>
            <a:cs typeface="Times New Roman"/>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8296</TotalTime>
  <Words>1658</Words>
  <Application>Microsoft Macintosh PowerPoint</Application>
  <PresentationFormat>On-screen Show (4:3)</PresentationFormat>
  <Paragraphs>325</Paragraphs>
  <Slides>27</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 Unicode MS</vt:lpstr>
      <vt:lpstr>Book Antiqua</vt:lpstr>
      <vt:lpstr>Calibri</vt:lpstr>
      <vt:lpstr>Lucida Grande</vt:lpstr>
      <vt:lpstr>ＭＳ Ｐゴシック</vt:lpstr>
      <vt:lpstr>SimSun</vt:lpstr>
      <vt:lpstr>Symbol</vt:lpstr>
      <vt:lpstr>Times New Roman</vt:lpstr>
      <vt:lpstr>Wingdings</vt:lpstr>
      <vt:lpstr>微軟正黑體</vt:lpstr>
      <vt:lpstr>Arial</vt:lpstr>
      <vt:lpstr>Office Theme</vt:lpstr>
      <vt:lpstr>Heavy ion jets at RHIC and LHC:  a common approach </vt:lpstr>
      <vt:lpstr>Jets in vacuum</vt:lpstr>
      <vt:lpstr>Jet quenching theory vs experiment:  current example</vt:lpstr>
      <vt:lpstr>Jets in real heavy ion collisions</vt:lpstr>
      <vt:lpstr>Partonic jet quenching: observables </vt:lpstr>
      <vt:lpstr>Partonic jet quenching: observables (cont’d)</vt:lpstr>
      <vt:lpstr>Warm-up example: “jet shape” via R-dependence of inclusive cross section in p+p collisions</vt:lpstr>
      <vt:lpstr>R-dependence of incl. jet xsection (cont’d)</vt:lpstr>
      <vt:lpstr>Coincidence observable: hadron+jet correlations</vt:lpstr>
      <vt:lpstr>Shape of recoil jets in vacuum </vt:lpstr>
      <vt:lpstr>PowerPoint Presentation</vt:lpstr>
      <vt:lpstr>Measuring jet quenching with h+jet:  semi-inclusive recoil jet yield</vt:lpstr>
      <vt:lpstr>h+jet in heavy ions:  raw recoil spectrum @ RHIC/LHC</vt:lpstr>
      <vt:lpstr>Corrected recoil jet spectra</vt:lpstr>
      <vt:lpstr>Recoil jet yield suppression</vt:lpstr>
      <vt:lpstr>Jet quenching: intra-jet broadening</vt:lpstr>
      <vt:lpstr>Inter-jet broadening:  secondary scattering off the QGP</vt:lpstr>
      <vt:lpstr>Interjet broadening: RHIC and LHC</vt:lpstr>
      <vt:lpstr>Acoplanarity in Z+jet</vt:lpstr>
      <vt:lpstr>PowerPoint Presentation</vt:lpstr>
      <vt:lpstr>Sudakov broadening: RHIC vs LHC</vt:lpstr>
      <vt:lpstr>Summary and Outlook</vt:lpstr>
      <vt:lpstr>Backup slides</vt:lpstr>
      <vt:lpstr>A common picture of jets in-medium</vt:lpstr>
      <vt:lpstr>From sPHENIX Science Review, summer 2014</vt:lpstr>
      <vt:lpstr>From a neighboring field…</vt:lpstr>
      <vt:lpstr>PowerPoint Presentation</vt:lpstr>
    </vt:vector>
  </TitlesOfParts>
  <Company>LBNL</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Jacobs</dc:creator>
  <cp:lastModifiedBy>Peter Jacobs</cp:lastModifiedBy>
  <cp:revision>979</cp:revision>
  <dcterms:created xsi:type="dcterms:W3CDTF">2011-06-20T01:07:22Z</dcterms:created>
  <dcterms:modified xsi:type="dcterms:W3CDTF">2017-02-14T21:02:20Z</dcterms:modified>
</cp:coreProperties>
</file>