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496" r:id="rId2"/>
    <p:sldId id="476" r:id="rId3"/>
    <p:sldId id="502" r:id="rId4"/>
    <p:sldId id="506" r:id="rId5"/>
    <p:sldId id="493" r:id="rId6"/>
    <p:sldId id="477" r:id="rId7"/>
    <p:sldId id="498" r:id="rId8"/>
    <p:sldId id="500" r:id="rId9"/>
    <p:sldId id="499" r:id="rId10"/>
    <p:sldId id="485" r:id="rId11"/>
    <p:sldId id="486" r:id="rId12"/>
    <p:sldId id="503" r:id="rId13"/>
    <p:sldId id="501" r:id="rId14"/>
    <p:sldId id="504" r:id="rId15"/>
    <p:sldId id="505" r:id="rId16"/>
    <p:sldId id="507" r:id="rId17"/>
  </p:sldIdLst>
  <p:sldSz cx="18722975" cy="11701463"/>
  <p:notesSz cx="7099300" cy="10234613"/>
  <p:defaultTextStyle>
    <a:defPPr>
      <a:defRPr lang="en-US"/>
    </a:defPPr>
    <a:lvl1pPr marL="0" algn="l" defTabSz="1659453" rtl="0" eaLnBrk="1" latinLnBrk="0" hangingPunct="1">
      <a:defRPr sz="3300" kern="1200">
        <a:solidFill>
          <a:schemeClr val="tx1"/>
        </a:solidFill>
        <a:latin typeface="+mn-lt"/>
        <a:ea typeface="+mn-ea"/>
        <a:cs typeface="+mn-cs"/>
      </a:defRPr>
    </a:lvl1pPr>
    <a:lvl2pPr marL="829727" algn="l" defTabSz="1659453" rtl="0" eaLnBrk="1" latinLnBrk="0" hangingPunct="1">
      <a:defRPr sz="3300" kern="1200">
        <a:solidFill>
          <a:schemeClr val="tx1"/>
        </a:solidFill>
        <a:latin typeface="+mn-lt"/>
        <a:ea typeface="+mn-ea"/>
        <a:cs typeface="+mn-cs"/>
      </a:defRPr>
    </a:lvl2pPr>
    <a:lvl3pPr marL="1659453" algn="l" defTabSz="1659453" rtl="0" eaLnBrk="1" latinLnBrk="0" hangingPunct="1">
      <a:defRPr sz="3300" kern="1200">
        <a:solidFill>
          <a:schemeClr val="tx1"/>
        </a:solidFill>
        <a:latin typeface="+mn-lt"/>
        <a:ea typeface="+mn-ea"/>
        <a:cs typeface="+mn-cs"/>
      </a:defRPr>
    </a:lvl3pPr>
    <a:lvl4pPr marL="2489180" algn="l" defTabSz="1659453" rtl="0" eaLnBrk="1" latinLnBrk="0" hangingPunct="1">
      <a:defRPr sz="3300" kern="1200">
        <a:solidFill>
          <a:schemeClr val="tx1"/>
        </a:solidFill>
        <a:latin typeface="+mn-lt"/>
        <a:ea typeface="+mn-ea"/>
        <a:cs typeface="+mn-cs"/>
      </a:defRPr>
    </a:lvl4pPr>
    <a:lvl5pPr marL="3318906" algn="l" defTabSz="1659453" rtl="0" eaLnBrk="1" latinLnBrk="0" hangingPunct="1">
      <a:defRPr sz="3300" kern="1200">
        <a:solidFill>
          <a:schemeClr val="tx1"/>
        </a:solidFill>
        <a:latin typeface="+mn-lt"/>
        <a:ea typeface="+mn-ea"/>
        <a:cs typeface="+mn-cs"/>
      </a:defRPr>
    </a:lvl5pPr>
    <a:lvl6pPr marL="4148633" algn="l" defTabSz="1659453" rtl="0" eaLnBrk="1" latinLnBrk="0" hangingPunct="1">
      <a:defRPr sz="3300" kern="1200">
        <a:solidFill>
          <a:schemeClr val="tx1"/>
        </a:solidFill>
        <a:latin typeface="+mn-lt"/>
        <a:ea typeface="+mn-ea"/>
        <a:cs typeface="+mn-cs"/>
      </a:defRPr>
    </a:lvl6pPr>
    <a:lvl7pPr marL="4978359" algn="l" defTabSz="1659453" rtl="0" eaLnBrk="1" latinLnBrk="0" hangingPunct="1">
      <a:defRPr sz="3300" kern="1200">
        <a:solidFill>
          <a:schemeClr val="tx1"/>
        </a:solidFill>
        <a:latin typeface="+mn-lt"/>
        <a:ea typeface="+mn-ea"/>
        <a:cs typeface="+mn-cs"/>
      </a:defRPr>
    </a:lvl7pPr>
    <a:lvl8pPr marL="5808086" algn="l" defTabSz="1659453" rtl="0" eaLnBrk="1" latinLnBrk="0" hangingPunct="1">
      <a:defRPr sz="3300" kern="1200">
        <a:solidFill>
          <a:schemeClr val="tx1"/>
        </a:solidFill>
        <a:latin typeface="+mn-lt"/>
        <a:ea typeface="+mn-ea"/>
        <a:cs typeface="+mn-cs"/>
      </a:defRPr>
    </a:lvl8pPr>
    <a:lvl9pPr marL="6637812" algn="l" defTabSz="1659453" rtl="0" eaLnBrk="1" latinLnBrk="0" hangingPunct="1">
      <a:defRPr sz="3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86">
          <p15:clr>
            <a:srgbClr val="A4A3A4"/>
          </p15:clr>
        </p15:guide>
        <p15:guide id="2" pos="589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683C"/>
    <a:srgbClr val="006600"/>
    <a:srgbClr val="632523"/>
    <a:srgbClr val="EAEAEA"/>
    <a:srgbClr val="15FF7F"/>
    <a:srgbClr val="58291C"/>
    <a:srgbClr val="E9E1D7"/>
    <a:srgbClr val="DBCFBF"/>
    <a:srgbClr val="E6E3D2"/>
    <a:srgbClr val="EAE0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75" autoAdjust="0"/>
    <p:restoredTop sz="99455" autoAdjust="0"/>
  </p:normalViewPr>
  <p:slideViewPr>
    <p:cSldViewPr snapToGrid="0" snapToObjects="1">
      <p:cViewPr varScale="1">
        <p:scale>
          <a:sx n="77" d="100"/>
          <a:sy n="77" d="100"/>
        </p:scale>
        <p:origin x="210" y="126"/>
      </p:cViewPr>
      <p:guideLst>
        <p:guide orient="horz" pos="3686"/>
        <p:guide pos="589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1568"/>
    </p:cViewPr>
  </p:sorterViewPr>
  <p:notesViewPr>
    <p:cSldViewPr snapToGrid="0" snapToObjects="1">
      <p:cViewPr varScale="1">
        <p:scale>
          <a:sx n="53" d="100"/>
          <a:sy n="53" d="100"/>
        </p:scale>
        <p:origin x="-1458" y="-90"/>
      </p:cViewPr>
      <p:guideLst>
        <p:guide orient="horz" pos="3224"/>
        <p:guide pos="2236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3076363" cy="511731"/>
          </a:xfrm>
          <a:prstGeom prst="rect">
            <a:avLst/>
          </a:prstGeom>
        </p:spPr>
        <p:txBody>
          <a:bodyPr vert="horz" lIns="99006" tIns="49504" rIns="99006" bIns="49504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5" y="3"/>
            <a:ext cx="3076363" cy="511731"/>
          </a:xfrm>
          <a:prstGeom prst="rect">
            <a:avLst/>
          </a:prstGeom>
        </p:spPr>
        <p:txBody>
          <a:bodyPr vert="horz" lIns="99006" tIns="49504" rIns="99006" bIns="49504" rtlCol="0"/>
          <a:lstStyle>
            <a:lvl1pPr algn="r">
              <a:defRPr sz="1300"/>
            </a:lvl1pPr>
          </a:lstStyle>
          <a:p>
            <a:fld id="{30EA0F64-3D58-4E6E-A513-BFB230E37EE9}" type="datetimeFigureOut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7838" y="766763"/>
            <a:ext cx="6143625" cy="3840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06" tIns="49504" rIns="99006" bIns="4950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4"/>
            <a:ext cx="5679440" cy="4605576"/>
          </a:xfrm>
          <a:prstGeom prst="rect">
            <a:avLst/>
          </a:prstGeom>
        </p:spPr>
        <p:txBody>
          <a:bodyPr vert="horz" lIns="99006" tIns="49504" rIns="99006" bIns="4950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06" tIns="49504" rIns="99006" bIns="49504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9006" tIns="49504" rIns="99006" bIns="49504" rtlCol="0" anchor="b"/>
          <a:lstStyle>
            <a:lvl1pPr algn="r">
              <a:defRPr sz="1300"/>
            </a:lvl1pPr>
          </a:lstStyle>
          <a:p>
            <a:fld id="{A78495E6-9E64-4A1C-98E7-701EE2F74C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747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5945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829727" algn="l" defTabSz="165945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659453" algn="l" defTabSz="165945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2489180" algn="l" defTabSz="165945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3318906" algn="l" defTabSz="165945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4148633" algn="l" defTabSz="165945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4978359" algn="l" defTabSz="165945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5808086" algn="l" defTabSz="165945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6637812" algn="l" defTabSz="165945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7838" y="766763"/>
            <a:ext cx="6143625" cy="384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8DDBA6-47C7-4EC1-8E6D-8683A37228B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32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7838" y="766763"/>
            <a:ext cx="6143625" cy="384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8DDBA6-47C7-4EC1-8E6D-8683A37228B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7321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7838" y="766763"/>
            <a:ext cx="6143625" cy="384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8DDBA6-47C7-4EC1-8E6D-8683A37228B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464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7838" y="766763"/>
            <a:ext cx="6143625" cy="384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8DDBA6-47C7-4EC1-8E6D-8683A37228B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0352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7838" y="766763"/>
            <a:ext cx="6143625" cy="384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8DDBA6-47C7-4EC1-8E6D-8683A37228B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08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495E6-9E64-4A1C-98E7-701EE2F74C1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1662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7838" y="766763"/>
            <a:ext cx="6143625" cy="384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8DDBA6-47C7-4EC1-8E6D-8683A37228B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0852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495E6-9E64-4A1C-98E7-701EE2F74C1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14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7838" y="766763"/>
            <a:ext cx="6143625" cy="384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8DDBA6-47C7-4EC1-8E6D-8683A37228B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196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495E6-9E64-4A1C-98E7-701EE2F74C1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168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495E6-9E64-4A1C-98E7-701EE2F74C1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67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7838" y="766763"/>
            <a:ext cx="6143625" cy="384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8DDBA6-47C7-4EC1-8E6D-8683A37228B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886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7838" y="766763"/>
            <a:ext cx="6143625" cy="384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8DDBA6-47C7-4EC1-8E6D-8683A37228B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204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7838" y="766763"/>
            <a:ext cx="6143625" cy="384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8DDBA6-47C7-4EC1-8E6D-8683A37228B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179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7838" y="766763"/>
            <a:ext cx="6143625" cy="384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8DDBA6-47C7-4EC1-8E6D-8683A37228B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158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7838" y="766763"/>
            <a:ext cx="6143625" cy="384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8DDBA6-47C7-4EC1-8E6D-8683A37228B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435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4223" y="3635041"/>
            <a:ext cx="15914529" cy="25082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08446" y="6630829"/>
            <a:ext cx="13106083" cy="299037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29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59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89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18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48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783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08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378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8BF89-9E91-45CC-A214-5E86EEBB88EE}" type="datetimeFigureOut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6D1FD-C586-4D5A-9402-63B65E8A126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8BF89-9E91-45CC-A214-5E86EEBB88EE}" type="datetimeFigureOut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6D1FD-C586-4D5A-9402-63B65E8A126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574157" y="468604"/>
            <a:ext cx="4212669" cy="99841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36149" y="468604"/>
            <a:ext cx="12325959" cy="998416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8BF89-9E91-45CC-A214-5E86EEBB88EE}" type="datetimeFigureOut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6D1FD-C586-4D5A-9402-63B65E8A126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8BF89-9E91-45CC-A214-5E86EEBB88EE}" type="datetimeFigureOut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6D1FD-C586-4D5A-9402-63B65E8A126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8986" y="7519276"/>
            <a:ext cx="15914529" cy="2324041"/>
          </a:xfrm>
        </p:spPr>
        <p:txBody>
          <a:bodyPr anchor="t"/>
          <a:lstStyle>
            <a:lvl1pPr algn="l">
              <a:defRPr sz="7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8986" y="4959580"/>
            <a:ext cx="15914529" cy="2559694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29727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2pPr>
            <a:lvl3pPr marL="1659453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8918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31890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148633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97835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80808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63781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8BF89-9E91-45CC-A214-5E86EEBB88EE}" type="datetimeFigureOut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6D1FD-C586-4D5A-9402-63B65E8A126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36149" y="2730344"/>
            <a:ext cx="8269314" cy="7722425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600"/>
            </a:lvl3pPr>
            <a:lvl4pPr>
              <a:defRPr sz="3300"/>
            </a:lvl4pPr>
            <a:lvl5pPr>
              <a:defRPr sz="3300"/>
            </a:lvl5pPr>
            <a:lvl6pPr>
              <a:defRPr sz="3300"/>
            </a:lvl6pPr>
            <a:lvl7pPr>
              <a:defRPr sz="3300"/>
            </a:lvl7pPr>
            <a:lvl8pPr>
              <a:defRPr sz="3300"/>
            </a:lvl8pPr>
            <a:lvl9pPr>
              <a:defRPr sz="3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517512" y="2730344"/>
            <a:ext cx="8269314" cy="7722425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600"/>
            </a:lvl3pPr>
            <a:lvl4pPr>
              <a:defRPr sz="3300"/>
            </a:lvl4pPr>
            <a:lvl5pPr>
              <a:defRPr sz="3300"/>
            </a:lvl5pPr>
            <a:lvl6pPr>
              <a:defRPr sz="3300"/>
            </a:lvl6pPr>
            <a:lvl7pPr>
              <a:defRPr sz="3300"/>
            </a:lvl7pPr>
            <a:lvl8pPr>
              <a:defRPr sz="3300"/>
            </a:lvl8pPr>
            <a:lvl9pPr>
              <a:defRPr sz="3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8BF89-9E91-45CC-A214-5E86EEBB88EE}" type="datetimeFigureOut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6D1FD-C586-4D5A-9402-63B65E8A126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6149" y="2619287"/>
            <a:ext cx="8272565" cy="1091594"/>
          </a:xfrm>
        </p:spPr>
        <p:txBody>
          <a:bodyPr anchor="b"/>
          <a:lstStyle>
            <a:lvl1pPr marL="0" indent="0">
              <a:buNone/>
              <a:defRPr sz="4400" b="1"/>
            </a:lvl1pPr>
            <a:lvl2pPr marL="829727" indent="0">
              <a:buNone/>
              <a:defRPr sz="3600" b="1"/>
            </a:lvl2pPr>
            <a:lvl3pPr marL="1659453" indent="0">
              <a:buNone/>
              <a:defRPr sz="3300" b="1"/>
            </a:lvl3pPr>
            <a:lvl4pPr marL="2489180" indent="0">
              <a:buNone/>
              <a:defRPr sz="2900" b="1"/>
            </a:lvl4pPr>
            <a:lvl5pPr marL="3318906" indent="0">
              <a:buNone/>
              <a:defRPr sz="2900" b="1"/>
            </a:lvl5pPr>
            <a:lvl6pPr marL="4148633" indent="0">
              <a:buNone/>
              <a:defRPr sz="2900" b="1"/>
            </a:lvl6pPr>
            <a:lvl7pPr marL="4978359" indent="0">
              <a:buNone/>
              <a:defRPr sz="2900" b="1"/>
            </a:lvl7pPr>
            <a:lvl8pPr marL="5808086" indent="0">
              <a:buNone/>
              <a:defRPr sz="2900" b="1"/>
            </a:lvl8pPr>
            <a:lvl9pPr marL="6637812" indent="0">
              <a:buNone/>
              <a:defRPr sz="2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6149" y="3710881"/>
            <a:ext cx="8272565" cy="6741885"/>
          </a:xfrm>
        </p:spPr>
        <p:txBody>
          <a:bodyPr/>
          <a:lstStyle>
            <a:lvl1pPr>
              <a:defRPr sz="4400"/>
            </a:lvl1pPr>
            <a:lvl2pPr>
              <a:defRPr sz="3600"/>
            </a:lvl2pPr>
            <a:lvl3pPr>
              <a:defRPr sz="33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511012" y="2619287"/>
            <a:ext cx="8275816" cy="1091594"/>
          </a:xfrm>
        </p:spPr>
        <p:txBody>
          <a:bodyPr anchor="b"/>
          <a:lstStyle>
            <a:lvl1pPr marL="0" indent="0">
              <a:buNone/>
              <a:defRPr sz="4400" b="1"/>
            </a:lvl1pPr>
            <a:lvl2pPr marL="829727" indent="0">
              <a:buNone/>
              <a:defRPr sz="3600" b="1"/>
            </a:lvl2pPr>
            <a:lvl3pPr marL="1659453" indent="0">
              <a:buNone/>
              <a:defRPr sz="3300" b="1"/>
            </a:lvl3pPr>
            <a:lvl4pPr marL="2489180" indent="0">
              <a:buNone/>
              <a:defRPr sz="2900" b="1"/>
            </a:lvl4pPr>
            <a:lvl5pPr marL="3318906" indent="0">
              <a:buNone/>
              <a:defRPr sz="2900" b="1"/>
            </a:lvl5pPr>
            <a:lvl6pPr marL="4148633" indent="0">
              <a:buNone/>
              <a:defRPr sz="2900" b="1"/>
            </a:lvl6pPr>
            <a:lvl7pPr marL="4978359" indent="0">
              <a:buNone/>
              <a:defRPr sz="2900" b="1"/>
            </a:lvl7pPr>
            <a:lvl8pPr marL="5808086" indent="0">
              <a:buNone/>
              <a:defRPr sz="2900" b="1"/>
            </a:lvl8pPr>
            <a:lvl9pPr marL="6637812" indent="0">
              <a:buNone/>
              <a:defRPr sz="2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511012" y="3710881"/>
            <a:ext cx="8275816" cy="6741885"/>
          </a:xfrm>
        </p:spPr>
        <p:txBody>
          <a:bodyPr/>
          <a:lstStyle>
            <a:lvl1pPr>
              <a:defRPr sz="4400"/>
            </a:lvl1pPr>
            <a:lvl2pPr>
              <a:defRPr sz="3600"/>
            </a:lvl2pPr>
            <a:lvl3pPr>
              <a:defRPr sz="33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8BF89-9E91-45CC-A214-5E86EEBB88EE}" type="datetimeFigureOut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6D1FD-C586-4D5A-9402-63B65E8A126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8BF89-9E91-45CC-A214-5E86EEBB88EE}" type="datetimeFigureOut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6D1FD-C586-4D5A-9402-63B65E8A126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8BF89-9E91-45CC-A214-5E86EEBB88EE}" type="datetimeFigureOut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6D1FD-C586-4D5A-9402-63B65E8A126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149" y="465892"/>
            <a:ext cx="6159730" cy="1982748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20164" y="465894"/>
            <a:ext cx="10466663" cy="9986874"/>
          </a:xfrm>
        </p:spPr>
        <p:txBody>
          <a:bodyPr/>
          <a:lstStyle>
            <a:lvl1pPr>
              <a:defRPr sz="5800"/>
            </a:lvl1pPr>
            <a:lvl2pPr>
              <a:defRPr sz="5100"/>
            </a:lvl2pPr>
            <a:lvl3pPr>
              <a:defRPr sz="44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36149" y="2448642"/>
            <a:ext cx="6159730" cy="8004127"/>
          </a:xfrm>
        </p:spPr>
        <p:txBody>
          <a:bodyPr/>
          <a:lstStyle>
            <a:lvl1pPr marL="0" indent="0">
              <a:buNone/>
              <a:defRPr sz="2500"/>
            </a:lvl1pPr>
            <a:lvl2pPr marL="829727" indent="0">
              <a:buNone/>
              <a:defRPr sz="2200"/>
            </a:lvl2pPr>
            <a:lvl3pPr marL="1659453" indent="0">
              <a:buNone/>
              <a:defRPr sz="1800"/>
            </a:lvl3pPr>
            <a:lvl4pPr marL="2489180" indent="0">
              <a:buNone/>
              <a:defRPr sz="1600"/>
            </a:lvl4pPr>
            <a:lvl5pPr marL="3318906" indent="0">
              <a:buNone/>
              <a:defRPr sz="1600"/>
            </a:lvl5pPr>
            <a:lvl6pPr marL="4148633" indent="0">
              <a:buNone/>
              <a:defRPr sz="1600"/>
            </a:lvl6pPr>
            <a:lvl7pPr marL="4978359" indent="0">
              <a:buNone/>
              <a:defRPr sz="1600"/>
            </a:lvl7pPr>
            <a:lvl8pPr marL="5808086" indent="0">
              <a:buNone/>
              <a:defRPr sz="1600"/>
            </a:lvl8pPr>
            <a:lvl9pPr marL="6637812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8BF89-9E91-45CC-A214-5E86EEBB88EE}" type="datetimeFigureOut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6D1FD-C586-4D5A-9402-63B65E8A126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9834" y="8191024"/>
            <a:ext cx="11233785" cy="966997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69834" y="1045547"/>
            <a:ext cx="11233785" cy="7020878"/>
          </a:xfrm>
        </p:spPr>
        <p:txBody>
          <a:bodyPr/>
          <a:lstStyle>
            <a:lvl1pPr marL="0" indent="0">
              <a:buNone/>
              <a:defRPr sz="5800"/>
            </a:lvl1pPr>
            <a:lvl2pPr marL="829727" indent="0">
              <a:buNone/>
              <a:defRPr sz="5100"/>
            </a:lvl2pPr>
            <a:lvl3pPr marL="1659453" indent="0">
              <a:buNone/>
              <a:defRPr sz="4400"/>
            </a:lvl3pPr>
            <a:lvl4pPr marL="2489180" indent="0">
              <a:buNone/>
              <a:defRPr sz="3600"/>
            </a:lvl4pPr>
            <a:lvl5pPr marL="3318906" indent="0">
              <a:buNone/>
              <a:defRPr sz="3600"/>
            </a:lvl5pPr>
            <a:lvl6pPr marL="4148633" indent="0">
              <a:buNone/>
              <a:defRPr sz="3600"/>
            </a:lvl6pPr>
            <a:lvl7pPr marL="4978359" indent="0">
              <a:buNone/>
              <a:defRPr sz="3600"/>
            </a:lvl7pPr>
            <a:lvl8pPr marL="5808086" indent="0">
              <a:buNone/>
              <a:defRPr sz="3600"/>
            </a:lvl8pPr>
            <a:lvl9pPr marL="6637812" indent="0">
              <a:buNone/>
              <a:defRPr sz="3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69834" y="9158021"/>
            <a:ext cx="11233785" cy="1373296"/>
          </a:xfrm>
        </p:spPr>
        <p:txBody>
          <a:bodyPr/>
          <a:lstStyle>
            <a:lvl1pPr marL="0" indent="0">
              <a:buNone/>
              <a:defRPr sz="2500"/>
            </a:lvl1pPr>
            <a:lvl2pPr marL="829727" indent="0">
              <a:buNone/>
              <a:defRPr sz="2200"/>
            </a:lvl2pPr>
            <a:lvl3pPr marL="1659453" indent="0">
              <a:buNone/>
              <a:defRPr sz="1800"/>
            </a:lvl3pPr>
            <a:lvl4pPr marL="2489180" indent="0">
              <a:buNone/>
              <a:defRPr sz="1600"/>
            </a:lvl4pPr>
            <a:lvl5pPr marL="3318906" indent="0">
              <a:buNone/>
              <a:defRPr sz="1600"/>
            </a:lvl5pPr>
            <a:lvl6pPr marL="4148633" indent="0">
              <a:buNone/>
              <a:defRPr sz="1600"/>
            </a:lvl6pPr>
            <a:lvl7pPr marL="4978359" indent="0">
              <a:buNone/>
              <a:defRPr sz="1600"/>
            </a:lvl7pPr>
            <a:lvl8pPr marL="5808086" indent="0">
              <a:buNone/>
              <a:defRPr sz="1600"/>
            </a:lvl8pPr>
            <a:lvl9pPr marL="6637812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8BF89-9E91-45CC-A214-5E86EEBB88EE}" type="datetimeFigureOut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6D1FD-C586-4D5A-9402-63B65E8A126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6149" y="468601"/>
            <a:ext cx="16850678" cy="1950244"/>
          </a:xfrm>
          <a:prstGeom prst="rect">
            <a:avLst/>
          </a:prstGeom>
        </p:spPr>
        <p:txBody>
          <a:bodyPr vert="horz" lIns="165945" tIns="82973" rIns="165945" bIns="8297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6149" y="2730344"/>
            <a:ext cx="16850678" cy="7722425"/>
          </a:xfrm>
          <a:prstGeom prst="rect">
            <a:avLst/>
          </a:prstGeom>
        </p:spPr>
        <p:txBody>
          <a:bodyPr vert="horz" lIns="165945" tIns="82973" rIns="165945" bIns="8297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6149" y="10845525"/>
            <a:ext cx="4368694" cy="622995"/>
          </a:xfrm>
          <a:prstGeom prst="rect">
            <a:avLst/>
          </a:prstGeom>
        </p:spPr>
        <p:txBody>
          <a:bodyPr vert="horz" lIns="165945" tIns="82973" rIns="165945" bIns="82973" rtlCol="0" anchor="ctr"/>
          <a:lstStyle>
            <a:lvl1pPr algn="l">
              <a:defRPr sz="2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8BF89-9E91-45CC-A214-5E86EEBB88EE}" type="datetimeFigureOut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97017" y="10845525"/>
            <a:ext cx="5928942" cy="622995"/>
          </a:xfrm>
          <a:prstGeom prst="rect">
            <a:avLst/>
          </a:prstGeom>
        </p:spPr>
        <p:txBody>
          <a:bodyPr vert="horz" lIns="165945" tIns="82973" rIns="165945" bIns="82973" rtlCol="0" anchor="ctr"/>
          <a:lstStyle>
            <a:lvl1pPr algn="ctr">
              <a:defRPr sz="2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418132" y="10845525"/>
            <a:ext cx="4368694" cy="622995"/>
          </a:xfrm>
          <a:prstGeom prst="rect">
            <a:avLst/>
          </a:prstGeom>
        </p:spPr>
        <p:txBody>
          <a:bodyPr vert="horz" lIns="165945" tIns="82973" rIns="165945" bIns="82973" rtlCol="0" anchor="ctr"/>
          <a:lstStyle>
            <a:lvl1pPr algn="r">
              <a:defRPr sz="2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6D1FD-C586-4D5A-9402-63B65E8A126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659453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2295" indent="-622295" algn="l" defTabSz="1659453" rtl="0" eaLnBrk="1" latinLnBrk="0" hangingPunct="1">
        <a:spcBef>
          <a:spcPct val="20000"/>
        </a:spcBef>
        <a:buFont typeface="Arial" pitchFamily="34" charset="0"/>
        <a:buChar char="•"/>
        <a:defRPr sz="5800" kern="1200">
          <a:solidFill>
            <a:schemeClr val="tx1"/>
          </a:solidFill>
          <a:latin typeface="+mn-lt"/>
          <a:ea typeface="+mn-ea"/>
          <a:cs typeface="+mn-cs"/>
        </a:defRPr>
      </a:lvl1pPr>
      <a:lvl2pPr marL="1348306" indent="-518579" algn="l" defTabSz="1659453" rtl="0" eaLnBrk="1" latinLnBrk="0" hangingPunct="1">
        <a:spcBef>
          <a:spcPct val="20000"/>
        </a:spcBef>
        <a:buFont typeface="Arial" pitchFamily="34" charset="0"/>
        <a:buChar char="–"/>
        <a:defRPr sz="5100" kern="1200">
          <a:solidFill>
            <a:schemeClr val="tx1"/>
          </a:solidFill>
          <a:latin typeface="+mn-lt"/>
          <a:ea typeface="+mn-ea"/>
          <a:cs typeface="+mn-cs"/>
        </a:defRPr>
      </a:lvl2pPr>
      <a:lvl3pPr marL="2074316" indent="-414863" algn="l" defTabSz="1659453" rtl="0" eaLnBrk="1" latinLnBrk="0" hangingPunct="1">
        <a:spcBef>
          <a:spcPct val="20000"/>
        </a:spcBef>
        <a:buFont typeface="Arial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3pPr>
      <a:lvl4pPr marL="2904043" indent="-414863" algn="l" defTabSz="1659453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733770" indent="-414863" algn="l" defTabSz="1659453" rtl="0" eaLnBrk="1" latinLnBrk="0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63496" indent="-414863" algn="l" defTabSz="1659453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93223" indent="-414863" algn="l" defTabSz="1659453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222949" indent="-414863" algn="l" defTabSz="1659453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052676" indent="-414863" algn="l" defTabSz="1659453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59453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829727" algn="l" defTabSz="1659453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659453" algn="l" defTabSz="1659453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489180" algn="l" defTabSz="1659453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4pPr>
      <a:lvl5pPr marL="3318906" algn="l" defTabSz="1659453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5pPr>
      <a:lvl6pPr marL="4148633" algn="l" defTabSz="1659453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6pPr>
      <a:lvl7pPr marL="4978359" algn="l" defTabSz="1659453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7pPr>
      <a:lvl8pPr marL="5808086" algn="l" defTabSz="1659453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8pPr>
      <a:lvl9pPr marL="6637812" algn="l" defTabSz="1659453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1729865" y="11268219"/>
            <a:ext cx="6993111" cy="459954"/>
          </a:xfrm>
          <a:prstGeom prst="rect">
            <a:avLst/>
          </a:prstGeom>
        </p:spPr>
        <p:txBody>
          <a:bodyPr wrap="square" lIns="165945" tIns="82973" rIns="165945" bIns="82973">
            <a:spAutoFit/>
          </a:bodyPr>
          <a:lstStyle/>
          <a:p>
            <a:pPr algn="r">
              <a:defRPr/>
            </a:pPr>
            <a:fld id="{8225AF9F-2EA9-4ABD-B54E-A34102B84545}" type="slidenum">
              <a:rPr lang="en-GB" sz="1900" b="1" kern="0" spc="91">
                <a:solidFill>
                  <a:sysClr val="windowText" lastClr="000000"/>
                </a:solidFill>
                <a:latin typeface="Swis721 BT" panose="020B0504020202020204" pitchFamily="34" charset="0"/>
              </a:rPr>
              <a:pPr algn="r">
                <a:defRPr/>
              </a:pPr>
              <a:t>1</a:t>
            </a:fld>
            <a:endParaRPr lang="en-GB" sz="5800" b="1" kern="0" spc="91" dirty="0">
              <a:solidFill>
                <a:sysClr val="window" lastClr="FFFFFF"/>
              </a:solidFill>
              <a:latin typeface="Swis721 BT" panose="020B05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4151121"/>
            <a:ext cx="18722975" cy="4322550"/>
          </a:xfrm>
          <a:prstGeom prst="rect">
            <a:avLst/>
          </a:prstGeom>
          <a:noFill/>
          <a:ln w="25400">
            <a:noFill/>
          </a:ln>
        </p:spPr>
        <p:txBody>
          <a:bodyPr wrap="square" lIns="165945" tIns="82973" rIns="165945" bIns="82973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GB" sz="2400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wis721 BT" panose="020B0504020202020204" pitchFamily="34" charset="0"/>
              </a:rPr>
              <a:t>Technical Design </a:t>
            </a:r>
            <a:r>
              <a:rPr lang="en-GB" sz="24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wis721 BT" panose="020B0504020202020204" pitchFamily="34" charset="0"/>
              </a:rPr>
              <a:t>Review of the Dual Phase </a:t>
            </a:r>
            <a:r>
              <a:rPr lang="en-GB" sz="2400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wis721 BT" panose="020B0504020202020204" pitchFamily="34" charset="0"/>
              </a:rPr>
              <a:t>ProtoDUNE</a:t>
            </a:r>
          </a:p>
          <a:p>
            <a:pPr algn="ctr">
              <a:spcBef>
                <a:spcPts val="1200"/>
              </a:spcBef>
            </a:pPr>
            <a:r>
              <a:rPr lang="en-GB" sz="2400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wis721 BT" panose="020B0504020202020204" pitchFamily="34" charset="0"/>
              </a:rPr>
              <a:t>April 24-25, 2017</a:t>
            </a:r>
          </a:p>
          <a:p>
            <a:pPr algn="ctr">
              <a:spcBef>
                <a:spcPts val="1200"/>
              </a:spcBef>
            </a:pPr>
            <a:endParaRPr lang="en-GB" sz="2400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wis721 BT" panose="020B0504020202020204" pitchFamily="34" charset="0"/>
            </a:endParaRPr>
          </a:p>
          <a:p>
            <a:pPr algn="ctr">
              <a:spcBef>
                <a:spcPts val="1200"/>
              </a:spcBef>
            </a:pPr>
            <a:endParaRPr lang="en-GB" sz="2400" dirty="0" smtClean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wis721 BT" panose="020B0504020202020204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en-US" sz="4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wis721 BT" panose="020B0504020202020204" pitchFamily="34" charset="0"/>
              </a:rPr>
              <a:t>Signal FT chimneys (SFTC)</a:t>
            </a:r>
            <a:r>
              <a:rPr lang="en-US" sz="4400" baseline="30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wis721 BT" panose="020B0504020202020204" pitchFamily="34" charset="0"/>
              </a:rPr>
              <a:t> </a:t>
            </a:r>
            <a:endParaRPr lang="en-US" sz="4400" baseline="30000" dirty="0"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Swis721 BT" panose="020B0504020202020204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wis721 BT" panose="020B0504020202020204" pitchFamily="34" charset="0"/>
              </a:rPr>
              <a:t>C. Cantini, P. Chiu, A. Gendotti, L. Molina Bueno, S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wis721 BT" panose="020B0504020202020204" pitchFamily="34" charset="0"/>
              </a:rPr>
              <a:t>. Murphy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wis721 BT" panose="020B0504020202020204" pitchFamily="34" charset="0"/>
              </a:rPr>
              <a:t>, A. Rubbia,</a:t>
            </a:r>
          </a:p>
          <a:p>
            <a:pPr algn="ctr">
              <a:spcBef>
                <a:spcPts val="1200"/>
              </a:spcBef>
            </a:pP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wis721 BT" panose="020B0504020202020204" pitchFamily="34" charset="0"/>
              </a:rPr>
              <a:t>C. Regenfus, F. Sergiampietri, S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wis721 BT" panose="020B0504020202020204" pitchFamily="34" charset="0"/>
              </a:rPr>
              <a:t>. Wu</a:t>
            </a:r>
            <a:endParaRPr lang="en-US" sz="2000" i="1" dirty="0"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wis721 BT" panose="020B0504020202020204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wis721 BT" panose="020B0504020202020204" pitchFamily="34" charset="0"/>
              </a:rPr>
              <a:t>CERN - ETHZ</a:t>
            </a:r>
            <a:endParaRPr lang="en-US" sz="2000" i="1" dirty="0"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wis721 BT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9523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5582282"/>
            <a:ext cx="18722975" cy="536898"/>
          </a:xfrm>
          <a:prstGeom prst="rect">
            <a:avLst/>
          </a:prstGeom>
          <a:noFill/>
          <a:ln w="25400">
            <a:noFill/>
          </a:ln>
        </p:spPr>
        <p:txBody>
          <a:bodyPr wrap="square" lIns="165945" tIns="82973" rIns="165945" bIns="82973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400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wis721 BT" panose="020B0504020202020204" pitchFamily="34" charset="0"/>
              </a:rPr>
              <a:t>SPARE SLIDES</a:t>
            </a:r>
            <a:endParaRPr lang="en-US" sz="2000" i="1" dirty="0"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wis721 BT" panose="020B0504020202020204" pitchFamily="34" charset="0"/>
            </a:endParaRPr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0" y="11097549"/>
            <a:ext cx="2719137" cy="637781"/>
          </a:xfrm>
          <a:prstGeom prst="rect">
            <a:avLst/>
          </a:prstGeom>
        </p:spPr>
        <p:txBody>
          <a:bodyPr wrap="square" lIns="165945" tIns="0" rIns="0" bIns="82973">
            <a:spAutoFit/>
          </a:bodyPr>
          <a:lstStyle/>
          <a:p>
            <a:pPr>
              <a:defRPr/>
            </a:pPr>
            <a:r>
              <a:rPr lang="en-GB" sz="2200" i="1" kern="0" spc="-544" dirty="0">
                <a:solidFill>
                  <a:sysClr val="windowText" lastClr="000000"/>
                </a:solidFill>
                <a:latin typeface="Arial Black" pitchFamily="34" charset="0"/>
                <a:cs typeface="Arial" pitchFamily="34" charset="0"/>
              </a:rPr>
              <a:t>ETH</a:t>
            </a:r>
          </a:p>
          <a:p>
            <a:pPr>
              <a:defRPr/>
            </a:pPr>
            <a:r>
              <a:rPr lang="en-GB" sz="700" b="1" kern="0" spc="91" dirty="0">
                <a:solidFill>
                  <a:sysClr val="windowText" lastClr="000000"/>
                </a:solidFill>
                <a:latin typeface="Candara" pitchFamily="34" charset="0"/>
              </a:rPr>
              <a:t>Eidgenössische Technische Hochschule Zürich</a:t>
            </a:r>
          </a:p>
          <a:p>
            <a:pPr>
              <a:defRPr/>
            </a:pPr>
            <a:r>
              <a:rPr lang="en-GB" sz="700" b="1" kern="0" spc="91" dirty="0">
                <a:solidFill>
                  <a:sysClr val="windowText" lastClr="000000"/>
                </a:solidFill>
                <a:latin typeface="Candara" pitchFamily="34" charset="0"/>
              </a:rPr>
              <a:t>Swiss Federal Institute of Technology</a:t>
            </a:r>
            <a:endParaRPr lang="en-GB" sz="2200" b="1" kern="0" spc="91" dirty="0">
              <a:solidFill>
                <a:sysClr val="window" lastClr="FFFFFF"/>
              </a:solidFill>
              <a:latin typeface="Candara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729865" y="11268219"/>
            <a:ext cx="6993111" cy="459954"/>
          </a:xfrm>
          <a:prstGeom prst="rect">
            <a:avLst/>
          </a:prstGeom>
        </p:spPr>
        <p:txBody>
          <a:bodyPr wrap="square" lIns="165945" tIns="82973" rIns="165945" bIns="82973">
            <a:spAutoFit/>
          </a:bodyPr>
          <a:lstStyle/>
          <a:p>
            <a:pPr algn="r">
              <a:defRPr/>
            </a:pPr>
            <a:fld id="{8225AF9F-2EA9-4ABD-B54E-A34102B84545}" type="slidenum">
              <a:rPr lang="en-GB" sz="1900" b="1" kern="0" spc="91">
                <a:solidFill>
                  <a:sysClr val="windowText" lastClr="000000"/>
                </a:solidFill>
                <a:latin typeface="Swis721 BT" panose="020B0504020202020204" pitchFamily="34" charset="0"/>
              </a:rPr>
              <a:pPr algn="r">
                <a:defRPr/>
              </a:pPr>
              <a:t>10</a:t>
            </a:fld>
            <a:endParaRPr lang="en-GB" sz="5800" b="1" kern="0" spc="91" dirty="0">
              <a:solidFill>
                <a:sysClr val="window" lastClr="FFFFFF"/>
              </a:solidFill>
              <a:latin typeface="Swis721 BT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4142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1729865" y="11268219"/>
            <a:ext cx="6993111" cy="459954"/>
          </a:xfrm>
          <a:prstGeom prst="rect">
            <a:avLst/>
          </a:prstGeom>
        </p:spPr>
        <p:txBody>
          <a:bodyPr wrap="square" lIns="165945" tIns="82973" rIns="165945" bIns="82973">
            <a:spAutoFit/>
          </a:bodyPr>
          <a:lstStyle/>
          <a:p>
            <a:pPr algn="r">
              <a:defRPr/>
            </a:pPr>
            <a:fld id="{8225AF9F-2EA9-4ABD-B54E-A34102B84545}" type="slidenum">
              <a:rPr lang="en-GB" sz="1900" b="1" kern="0" spc="91">
                <a:solidFill>
                  <a:sysClr val="windowText" lastClr="000000"/>
                </a:solidFill>
                <a:latin typeface="Swis721 BT" panose="020B0504020202020204" pitchFamily="34" charset="0"/>
              </a:rPr>
              <a:pPr algn="r">
                <a:defRPr/>
              </a:pPr>
              <a:t>11</a:t>
            </a:fld>
            <a:endParaRPr lang="en-GB" sz="5800" b="1" kern="0" spc="91" dirty="0">
              <a:solidFill>
                <a:sysClr val="window" lastClr="FFFFFF"/>
              </a:solidFill>
              <a:latin typeface="Swis721 BT" panose="020B05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8722975" cy="598454"/>
          </a:xfrm>
          <a:prstGeom prst="rect">
            <a:avLst/>
          </a:prstGeom>
          <a:noFill/>
          <a:ln w="25400">
            <a:noFill/>
          </a:ln>
        </p:spPr>
        <p:txBody>
          <a:bodyPr wrap="square" lIns="165945" tIns="82973" rIns="165945" bIns="82973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wis721 BT" panose="020B0504020202020204" pitchFamily="34" charset="0"/>
              </a:rPr>
              <a:t>Heat input through cables in each SFT chimney</a:t>
            </a:r>
            <a:endParaRPr lang="en-US" sz="2400" i="1" dirty="0"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wis721 BT" panose="020B05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1" y="928412"/>
                <a:ext cx="18722976" cy="413303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lIns="65333" tIns="65333" rIns="65333" bIns="65333" rtlCol="0">
                <a:spAutoFit/>
              </a:bodyPr>
              <a:lstStyle/>
              <a:p>
                <a:pPr marL="182563">
                  <a:spcAft>
                    <a:spcPts val="1200"/>
                  </a:spcAft>
                  <a:tabLst>
                    <a:tab pos="4397375" algn="l"/>
                    <a:tab pos="5199063" algn="l"/>
                  </a:tabLst>
                </a:pPr>
                <a:r>
                  <a:rPr lang="en-GB" sz="2000" dirty="0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Twisted pairs cables in each SFTC:	10 x 64 conductors, 10 x 80 conductors. </a:t>
                </a:r>
              </a:p>
              <a:p>
                <a:pPr marL="182563">
                  <a:spcAft>
                    <a:spcPts val="1200"/>
                  </a:spcAft>
                  <a:tabLst>
                    <a:tab pos="4397375" algn="l"/>
                    <a:tab pos="5199063" algn="l"/>
                  </a:tabLst>
                </a:pPr>
                <a:r>
                  <a:rPr lang="en-GB" sz="2000" dirty="0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Total number of conductors:	</a:t>
                </a:r>
                <a:r>
                  <a:rPr lang="en-GB" sz="2000" dirty="0" err="1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N</a:t>
                </a:r>
                <a:r>
                  <a:rPr lang="en-GB" sz="2000" baseline="-25000" dirty="0" err="1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c</a:t>
                </a:r>
                <a:r>
                  <a:rPr lang="en-GB" sz="2000" dirty="0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 =	1480</a:t>
                </a:r>
              </a:p>
              <a:p>
                <a:pPr marL="182563">
                  <a:spcAft>
                    <a:spcPts val="1200"/>
                  </a:spcAft>
                  <a:tabLst>
                    <a:tab pos="4397375" algn="l"/>
                    <a:tab pos="5199063" algn="l"/>
                  </a:tabLst>
                </a:pPr>
                <a:r>
                  <a:rPr lang="en-GB" sz="2000" dirty="0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Temperature difference:	</a:t>
                </a:r>
                <a:r>
                  <a:rPr lang="en-GB" sz="2000" dirty="0" err="1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s</a:t>
                </a:r>
                <a:r>
                  <a:rPr lang="en-GB" sz="2000" baseline="-25000" dirty="0" err="1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c</a:t>
                </a:r>
                <a:r>
                  <a:rPr lang="en-GB" sz="2000" dirty="0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 =	0.0509 mm</a:t>
                </a:r>
                <a:r>
                  <a:rPr lang="en-GB" sz="2000" baseline="30000" dirty="0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2</a:t>
                </a:r>
                <a:r>
                  <a:rPr lang="en-GB" sz="2000" dirty="0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  </a:t>
                </a:r>
              </a:p>
              <a:p>
                <a:pPr marL="182563">
                  <a:spcAft>
                    <a:spcPts val="1200"/>
                  </a:spcAft>
                  <a:tabLst>
                    <a:tab pos="4397375" algn="l"/>
                    <a:tab pos="5199063" algn="l"/>
                  </a:tabLst>
                </a:pPr>
                <a:r>
                  <a:rPr lang="en-GB" sz="2000" dirty="0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Total Cu section:	</a:t>
                </a:r>
                <a:r>
                  <a:rPr lang="en-GB" sz="2000" dirty="0" err="1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S</a:t>
                </a:r>
                <a:r>
                  <a:rPr lang="en-GB" sz="2000" baseline="-25000" dirty="0" err="1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c</a:t>
                </a:r>
                <a:r>
                  <a:rPr lang="en-GB" sz="2000" dirty="0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 =	1480 x 0.0509</a:t>
                </a:r>
                <a:r>
                  <a:rPr lang="en-GB" sz="2000" dirty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 mm</a:t>
                </a:r>
                <a:r>
                  <a:rPr lang="en-GB" sz="2000" baseline="30000" dirty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2</a:t>
                </a:r>
                <a:r>
                  <a:rPr lang="en-GB" sz="2000" dirty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 </a:t>
                </a:r>
                <a:r>
                  <a:rPr lang="en-GB" sz="2000" dirty="0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= 75.332 mm</a:t>
                </a:r>
                <a:r>
                  <a:rPr lang="en-GB" sz="2000" baseline="30000" dirty="0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2</a:t>
                </a:r>
                <a:r>
                  <a:rPr lang="en-GB" sz="2000" dirty="0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 </a:t>
                </a:r>
              </a:p>
              <a:p>
                <a:pPr marL="182563">
                  <a:spcAft>
                    <a:spcPts val="1200"/>
                  </a:spcAft>
                  <a:tabLst>
                    <a:tab pos="4397375" algn="l"/>
                    <a:tab pos="5199063" algn="l"/>
                  </a:tabLst>
                </a:pPr>
                <a:r>
                  <a:rPr lang="en-GB" sz="2000" dirty="0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Cable length:	</a:t>
                </a:r>
                <a:r>
                  <a:rPr lang="en-GB" sz="2000" dirty="0" err="1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L</a:t>
                </a:r>
                <a:r>
                  <a:rPr lang="en-GB" sz="2000" baseline="-25000" dirty="0" err="1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c</a:t>
                </a:r>
                <a:r>
                  <a:rPr lang="en-GB" sz="2000" dirty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 </a:t>
                </a:r>
                <a:r>
                  <a:rPr lang="en-GB" sz="2000" dirty="0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=	1.758 m</a:t>
                </a:r>
              </a:p>
              <a:p>
                <a:pPr marL="182563">
                  <a:spcAft>
                    <a:spcPts val="1200"/>
                  </a:spcAft>
                  <a:tabLst>
                    <a:tab pos="4397375" algn="l"/>
                    <a:tab pos="5199063" algn="l"/>
                  </a:tabLst>
                </a:pPr>
                <a:r>
                  <a:rPr lang="en-GB" sz="2000" dirty="0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Temperature difference:	∆T =	210 K</a:t>
                </a:r>
              </a:p>
              <a:p>
                <a:pPr marL="182563">
                  <a:spcAft>
                    <a:spcPts val="1200"/>
                  </a:spcAft>
                  <a:tabLst>
                    <a:tab pos="4397375" algn="l"/>
                    <a:tab pos="5199063" algn="l"/>
                  </a:tabLst>
                </a:pPr>
                <a:r>
                  <a:rPr lang="en-GB" sz="2000" dirty="0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Average Cu thermal conductivity:	</a:t>
                </a:r>
                <a:r>
                  <a:rPr lang="el-GR" sz="2000" dirty="0" smtClean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λ</a:t>
                </a:r>
                <a:r>
                  <a:rPr lang="en-GB" sz="2000" baseline="-25000" dirty="0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Cu</a:t>
                </a:r>
                <a:r>
                  <a:rPr lang="en-GB" sz="2000" dirty="0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 =	400 W/(</a:t>
                </a:r>
                <a:r>
                  <a:rPr lang="en-GB" sz="2000" dirty="0" err="1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m∙K</a:t>
                </a:r>
                <a:r>
                  <a:rPr lang="en-GB" sz="2000" dirty="0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)</a:t>
                </a:r>
              </a:p>
              <a:p>
                <a:pPr marL="182563">
                  <a:spcAft>
                    <a:spcPts val="1200"/>
                  </a:spcAft>
                  <a:tabLst>
                    <a:tab pos="4397375" algn="l"/>
                    <a:tab pos="5199063" algn="l"/>
                  </a:tabLst>
                </a:pPr>
                <a:r>
                  <a:rPr lang="en-GB" sz="2000" dirty="0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Total heat input through cables:</a:t>
                </a:r>
                <a:r>
                  <a:rPr lang="en-GB" sz="2000" dirty="0" smtClean="0">
                    <a:solidFill>
                      <a:schemeClr val="tx2">
                        <a:lumMod val="50000"/>
                      </a:schemeClr>
                    </a:solidFill>
                    <a:latin typeface="Swis721 BT" panose="020B0504020202020204" pitchFamily="34" charset="0"/>
                  </a:rPr>
                  <a:t>	</a:t>
                </a:r>
                <a:r>
                  <a:rPr lang="en-GB" sz="2000" dirty="0" err="1" smtClean="0">
                    <a:solidFill>
                      <a:srgbClr val="C00000"/>
                    </a:solidFill>
                    <a:latin typeface="Swis721 BT" panose="020B0504020202020204" pitchFamily="34" charset="0"/>
                  </a:rPr>
                  <a:t>W</a:t>
                </a:r>
                <a:r>
                  <a:rPr lang="en-GB" sz="2000" baseline="-25000" dirty="0" err="1" smtClean="0">
                    <a:solidFill>
                      <a:srgbClr val="C00000"/>
                    </a:solidFill>
                    <a:latin typeface="Swis721 BT" panose="020B0504020202020204" pitchFamily="34" charset="0"/>
                  </a:rPr>
                  <a:t>Cu</a:t>
                </a:r>
                <a:r>
                  <a:rPr lang="en-GB" sz="2000" dirty="0" smtClean="0">
                    <a:solidFill>
                      <a:srgbClr val="C00000"/>
                    </a:solidFill>
                    <a:latin typeface="Swis721 BT" panose="020B0504020202020204" pitchFamily="34" charset="0"/>
                  </a:rPr>
                  <a:t> =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sz="2000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m:rPr>
                        <m:nor/>
                      </m:rPr>
                      <a:rPr lang="en-GB" sz="2000" baseline="-25000" dirty="0" smtClean="0">
                        <a:solidFill>
                          <a:srgbClr val="002060"/>
                        </a:solidFill>
                        <a:latin typeface="Swis721 BT" panose="020B0504020202020204" pitchFamily="34" charset="0"/>
                      </a:rPr>
                      <m:t>Cu</m:t>
                    </m:r>
                  </m:oMath>
                </a14:m>
                <a:r>
                  <a:rPr lang="en-GB" sz="2000" dirty="0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 </a:t>
                </a:r>
                <a:r>
                  <a:rPr lang="en-GB" sz="2000" dirty="0" err="1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S</a:t>
                </a:r>
                <a:r>
                  <a:rPr lang="en-GB" sz="2000" baseline="-25000" dirty="0" err="1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c</a:t>
                </a:r>
                <a:r>
                  <a:rPr lang="en-GB" sz="2000" dirty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 ∆</a:t>
                </a:r>
                <a:r>
                  <a:rPr lang="en-GB" sz="2000" dirty="0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T/</a:t>
                </a:r>
                <a:r>
                  <a:rPr lang="en-GB" sz="2000" dirty="0" err="1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L</a:t>
                </a:r>
                <a:r>
                  <a:rPr lang="en-GB" sz="2000" baseline="-25000" dirty="0" err="1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c</a:t>
                </a:r>
                <a:r>
                  <a:rPr lang="en-GB" sz="2000" dirty="0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 = </a:t>
                </a:r>
                <a:r>
                  <a:rPr lang="en-GB" sz="2000" b="1" dirty="0" smtClean="0">
                    <a:solidFill>
                      <a:srgbClr val="C00000"/>
                    </a:solidFill>
                    <a:latin typeface="Swis721 BT" panose="020B0504020202020204" pitchFamily="34" charset="0"/>
                  </a:rPr>
                  <a:t>3.6 W</a:t>
                </a:r>
              </a:p>
              <a:p>
                <a:pPr marL="182563">
                  <a:spcAft>
                    <a:spcPts val="1200"/>
                  </a:spcAft>
                  <a:tabLst>
                    <a:tab pos="4397375" algn="l"/>
                  </a:tabLst>
                </a:pPr>
                <a:endParaRPr lang="en-GB" sz="2000" dirty="0">
                  <a:solidFill>
                    <a:schemeClr val="tx2">
                      <a:lumMod val="50000"/>
                    </a:schemeClr>
                  </a:solidFill>
                  <a:latin typeface="Swis721 BT" panose="020B05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928412"/>
                <a:ext cx="18722976" cy="4133037"/>
              </a:xfrm>
              <a:prstGeom prst="rect">
                <a:avLst/>
              </a:prstGeom>
              <a:blipFill rotWithShape="0">
                <a:blip r:embed="rId3"/>
                <a:stretch>
                  <a:fillRect t="-295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199" y="280571"/>
            <a:ext cx="6333995" cy="57044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434164" y="4545661"/>
            <a:ext cx="1400829" cy="50127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65333" tIns="65333" rIns="65333" bIns="65333" rtlCol="0">
            <a:spAutoFit/>
          </a:bodyPr>
          <a:lstStyle/>
          <a:p>
            <a:pPr marL="182563">
              <a:spcAft>
                <a:spcPts val="1200"/>
              </a:spcAft>
              <a:tabLst>
                <a:tab pos="4397375" algn="l"/>
              </a:tabLst>
            </a:pPr>
            <a:r>
              <a:rPr lang="en-GB" sz="2400" dirty="0" smtClean="0">
                <a:solidFill>
                  <a:srgbClr val="C00000"/>
                </a:solidFill>
                <a:latin typeface="Swis721 BT" panose="020B0504020202020204" pitchFamily="34" charset="0"/>
              </a:rPr>
              <a:t>Copper</a:t>
            </a:r>
            <a:endParaRPr lang="en-GB" sz="2400" dirty="0">
              <a:solidFill>
                <a:srgbClr val="C00000"/>
              </a:solidFill>
              <a:latin typeface="Swis721 BT" panose="020B05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" y="5849892"/>
            <a:ext cx="18722975" cy="598454"/>
          </a:xfrm>
          <a:prstGeom prst="rect">
            <a:avLst/>
          </a:prstGeom>
          <a:noFill/>
          <a:ln w="25400">
            <a:noFill/>
          </a:ln>
        </p:spPr>
        <p:txBody>
          <a:bodyPr wrap="square" lIns="165945" tIns="82973" rIns="165945" bIns="82973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wis721 BT" panose="020B0504020202020204" pitchFamily="34" charset="0"/>
              </a:rPr>
              <a:t>Heat input through SS chimney tube (D: 250x254 mm)</a:t>
            </a:r>
            <a:endParaRPr lang="en-US" sz="2400" i="1" dirty="0"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wis721 BT" panose="020B05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" y="6489879"/>
            <a:ext cx="6956071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563" lvl="0">
              <a:spcAft>
                <a:spcPts val="1200"/>
              </a:spcAft>
              <a:tabLst>
                <a:tab pos="4397375" algn="l"/>
                <a:tab pos="5199063" algn="l"/>
              </a:tabLst>
            </a:pPr>
            <a:r>
              <a:rPr lang="en-GB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Length	</a:t>
            </a:r>
            <a:r>
              <a:rPr lang="en-GB" sz="2000" dirty="0" err="1" smtClean="0">
                <a:solidFill>
                  <a:srgbClr val="002060"/>
                </a:solidFill>
                <a:latin typeface="Swis721 BT" panose="020B0504020202020204" pitchFamily="34" charset="0"/>
              </a:rPr>
              <a:t>L</a:t>
            </a:r>
            <a:r>
              <a:rPr lang="en-GB" sz="2000" baseline="-25000" dirty="0" err="1" smtClean="0">
                <a:solidFill>
                  <a:srgbClr val="002060"/>
                </a:solidFill>
                <a:latin typeface="Swis721 BT" panose="020B0504020202020204" pitchFamily="34" charset="0"/>
              </a:rPr>
              <a:t>ss</a:t>
            </a:r>
            <a:r>
              <a:rPr lang="en-GB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 =	1720 mm</a:t>
            </a:r>
          </a:p>
          <a:p>
            <a:pPr marL="182563" lvl="0">
              <a:spcAft>
                <a:spcPts val="1200"/>
              </a:spcAft>
              <a:tabLst>
                <a:tab pos="4397375" algn="l"/>
                <a:tab pos="5199063" algn="l"/>
              </a:tabLst>
            </a:pPr>
            <a:r>
              <a:rPr lang="en-GB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X-section	</a:t>
            </a:r>
            <a:r>
              <a:rPr lang="en-GB" sz="2000" dirty="0" err="1" smtClean="0">
                <a:solidFill>
                  <a:srgbClr val="002060"/>
                </a:solidFill>
                <a:latin typeface="Swis721 BT" panose="020B0504020202020204" pitchFamily="34" charset="0"/>
              </a:rPr>
              <a:t>Sss</a:t>
            </a:r>
            <a:r>
              <a:rPr lang="en-GB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 =	1583.36 mm</a:t>
            </a:r>
            <a:r>
              <a:rPr lang="en-GB" sz="2000" baseline="30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2</a:t>
            </a:r>
          </a:p>
          <a:p>
            <a:pPr marL="182563">
              <a:spcAft>
                <a:spcPts val="1200"/>
              </a:spcAft>
              <a:tabLst>
                <a:tab pos="4397375" algn="l"/>
                <a:tab pos="5199063" algn="l"/>
              </a:tabLst>
            </a:pPr>
            <a:r>
              <a:rPr lang="en-GB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Average SS thermal conductivity	</a:t>
            </a:r>
            <a:r>
              <a:rPr lang="el-GR" sz="2000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λ</a:t>
            </a:r>
            <a:r>
              <a:rPr lang="en-GB" sz="2000" baseline="-25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SS</a:t>
            </a:r>
            <a:r>
              <a:rPr lang="en-GB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Swis721 BT" panose="020B0504020202020204" pitchFamily="34" charset="0"/>
              </a:rPr>
              <a:t>=	</a:t>
            </a:r>
            <a:r>
              <a:rPr lang="en-GB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15 </a:t>
            </a:r>
            <a:r>
              <a:rPr lang="en-GB" sz="2000" dirty="0">
                <a:solidFill>
                  <a:srgbClr val="002060"/>
                </a:solidFill>
                <a:latin typeface="Swis721 BT" panose="020B0504020202020204" pitchFamily="34" charset="0"/>
              </a:rPr>
              <a:t>W/(</a:t>
            </a:r>
            <a:r>
              <a:rPr lang="en-GB" sz="2000" dirty="0" err="1">
                <a:solidFill>
                  <a:srgbClr val="002060"/>
                </a:solidFill>
                <a:latin typeface="Swis721 BT" panose="020B0504020202020204" pitchFamily="34" charset="0"/>
              </a:rPr>
              <a:t>m∙K</a:t>
            </a:r>
            <a:r>
              <a:rPr lang="en-GB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)</a:t>
            </a:r>
          </a:p>
          <a:p>
            <a:pPr marL="182563">
              <a:spcAft>
                <a:spcPts val="1200"/>
              </a:spcAft>
              <a:tabLst>
                <a:tab pos="4397375" algn="l"/>
                <a:tab pos="5199063" algn="l"/>
              </a:tabLst>
            </a:pPr>
            <a:r>
              <a:rPr lang="en-GB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Total heat input through SS	</a:t>
            </a:r>
            <a:r>
              <a:rPr lang="en-GB" sz="2000" dirty="0" smtClean="0">
                <a:solidFill>
                  <a:srgbClr val="C00000"/>
                </a:solidFill>
                <a:latin typeface="Swis721 BT" panose="020B0504020202020204" pitchFamily="34" charset="0"/>
              </a:rPr>
              <a:t>W</a:t>
            </a:r>
            <a:r>
              <a:rPr lang="en-GB" sz="2000" baseline="-25000" dirty="0" smtClean="0">
                <a:solidFill>
                  <a:srgbClr val="C00000"/>
                </a:solidFill>
                <a:latin typeface="Swis721 BT" panose="020B0504020202020204" pitchFamily="34" charset="0"/>
              </a:rPr>
              <a:t>SS</a:t>
            </a:r>
            <a:r>
              <a:rPr lang="en-GB" sz="2000" dirty="0" smtClean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 </a:t>
            </a:r>
            <a:r>
              <a:rPr lang="en-GB" sz="2000" dirty="0" smtClean="0">
                <a:solidFill>
                  <a:srgbClr val="C00000"/>
                </a:solidFill>
                <a:latin typeface="Swis721 BT" panose="020B0504020202020204" pitchFamily="34" charset="0"/>
              </a:rPr>
              <a:t>=</a:t>
            </a:r>
            <a:r>
              <a:rPr lang="en-GB" sz="2000" dirty="0" smtClean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 </a:t>
            </a:r>
            <a:r>
              <a:rPr lang="en-GB" sz="2000" b="1" dirty="0" smtClean="0">
                <a:solidFill>
                  <a:srgbClr val="C00000"/>
                </a:solidFill>
                <a:latin typeface="Swis721 BT" panose="020B0504020202020204" pitchFamily="34" charset="0"/>
              </a:rPr>
              <a:t>2.9 W</a:t>
            </a:r>
            <a:endParaRPr lang="en-GB" sz="2000" b="1" dirty="0">
              <a:solidFill>
                <a:srgbClr val="C00000"/>
              </a:solidFill>
              <a:latin typeface="Swis721 BT" panose="020B0504020202020204" pitchFamily="34" charset="0"/>
            </a:endParaRPr>
          </a:p>
          <a:p>
            <a:pPr marL="182563" lvl="0">
              <a:spcAft>
                <a:spcPts val="1200"/>
              </a:spcAft>
              <a:tabLst>
                <a:tab pos="4397375" algn="l"/>
                <a:tab pos="5199063" algn="l"/>
              </a:tabLst>
            </a:pPr>
            <a:endParaRPr lang="en-GB" sz="2000" dirty="0">
              <a:solidFill>
                <a:srgbClr val="1F497D">
                  <a:lumMod val="50000"/>
                </a:srgbClr>
              </a:solidFill>
              <a:latin typeface="Swis721 BT" panose="020B05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57839" t="21538" r="5906" b="15761"/>
          <a:stretch/>
        </p:blipFill>
        <p:spPr>
          <a:xfrm>
            <a:off x="10171134" y="6037545"/>
            <a:ext cx="6526061" cy="56639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832667" y="6314932"/>
            <a:ext cx="3002326" cy="501274"/>
          </a:xfrm>
          <a:prstGeom prst="rect">
            <a:avLst/>
          </a:prstGeom>
          <a:noFill/>
          <a:ln w="12700">
            <a:noFill/>
          </a:ln>
        </p:spPr>
        <p:txBody>
          <a:bodyPr wrap="square" lIns="65333" tIns="65333" rIns="65333" bIns="65333" rtlCol="0">
            <a:spAutoFit/>
          </a:bodyPr>
          <a:lstStyle/>
          <a:p>
            <a:pPr marL="182563">
              <a:spcAft>
                <a:spcPts val="1200"/>
              </a:spcAft>
              <a:tabLst>
                <a:tab pos="4397375" algn="l"/>
              </a:tabLst>
            </a:pPr>
            <a:r>
              <a:rPr lang="en-GB" sz="2400" dirty="0" smtClean="0">
                <a:solidFill>
                  <a:srgbClr val="C00000"/>
                </a:solidFill>
                <a:latin typeface="Swis721 BT" panose="020B0504020202020204" pitchFamily="34" charset="0"/>
              </a:rPr>
              <a:t>304 Stainless Steel</a:t>
            </a:r>
            <a:endParaRPr lang="en-GB" sz="2400" dirty="0">
              <a:solidFill>
                <a:srgbClr val="C00000"/>
              </a:solidFill>
              <a:latin typeface="Swis721 BT" panose="020B05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49670" y="10643606"/>
            <a:ext cx="1400829" cy="102449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65333" tIns="65333" rIns="65333" bIns="65333" rtlCol="0">
            <a:spAutoFit/>
          </a:bodyPr>
          <a:lstStyle/>
          <a:p>
            <a:pPr marL="182563">
              <a:spcAft>
                <a:spcPts val="1200"/>
              </a:spcAft>
              <a:tabLst>
                <a:tab pos="4397375" algn="l"/>
              </a:tabLst>
            </a:pPr>
            <a:r>
              <a:rPr lang="en-GB" sz="2400" dirty="0" smtClean="0">
                <a:solidFill>
                  <a:srgbClr val="C00000"/>
                </a:solidFill>
                <a:latin typeface="Swis721 BT" panose="020B0504020202020204" pitchFamily="34" charset="0"/>
              </a:rPr>
              <a:t>   </a:t>
            </a:r>
          </a:p>
          <a:p>
            <a:pPr marL="182563">
              <a:spcAft>
                <a:spcPts val="1200"/>
              </a:spcAft>
              <a:tabLst>
                <a:tab pos="4397375" algn="l"/>
              </a:tabLst>
            </a:pPr>
            <a:endParaRPr lang="en-GB" sz="2400" dirty="0">
              <a:solidFill>
                <a:srgbClr val="C00000"/>
              </a:solidFill>
              <a:latin typeface="Swis721 BT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7980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1729865" y="11268219"/>
            <a:ext cx="6993111" cy="459954"/>
          </a:xfrm>
          <a:prstGeom prst="rect">
            <a:avLst/>
          </a:prstGeom>
        </p:spPr>
        <p:txBody>
          <a:bodyPr wrap="square" lIns="165945" tIns="82973" rIns="165945" bIns="82973">
            <a:spAutoFit/>
          </a:bodyPr>
          <a:lstStyle/>
          <a:p>
            <a:pPr algn="r">
              <a:defRPr/>
            </a:pPr>
            <a:fld id="{8225AF9F-2EA9-4ABD-B54E-A34102B84545}" type="slidenum">
              <a:rPr lang="en-GB" sz="1900" b="1" kern="0" spc="91">
                <a:solidFill>
                  <a:sysClr val="windowText" lastClr="000000"/>
                </a:solidFill>
                <a:latin typeface="Swis721 BT" panose="020B0504020202020204" pitchFamily="34" charset="0"/>
              </a:rPr>
              <a:pPr algn="r">
                <a:defRPr/>
              </a:pPr>
              <a:t>12</a:t>
            </a:fld>
            <a:endParaRPr lang="en-GB" sz="5800" b="1" kern="0" spc="91" dirty="0">
              <a:solidFill>
                <a:sysClr val="window" lastClr="FFFFFF"/>
              </a:solidFill>
              <a:latin typeface="Swis721 BT" panose="020B05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4120" t="8889" r="730" b="56860"/>
          <a:stretch/>
        </p:blipFill>
        <p:spPr>
          <a:xfrm>
            <a:off x="12145017" y="598454"/>
            <a:ext cx="6162805" cy="39457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7335" t="94571" r="1373" b="1189"/>
          <a:stretch/>
        </p:blipFill>
        <p:spPr>
          <a:xfrm>
            <a:off x="12651289" y="4168372"/>
            <a:ext cx="5486400" cy="3757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8722975" cy="598454"/>
          </a:xfrm>
          <a:prstGeom prst="rect">
            <a:avLst/>
          </a:prstGeom>
          <a:noFill/>
          <a:ln w="25400">
            <a:noFill/>
          </a:ln>
        </p:spPr>
        <p:txBody>
          <a:bodyPr wrap="square" lIns="165945" tIns="82973" rIns="165945" bIns="82973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wis721 BT" panose="020B0504020202020204" pitchFamily="34" charset="0"/>
              </a:rPr>
              <a:t>Heat input through FR4 blades and blade guides in each SFT chimney</a:t>
            </a:r>
            <a:endParaRPr lang="en-US" sz="2400" i="1" dirty="0"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wis721 BT" panose="020B05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1" y="928412"/>
                <a:ext cx="9231683" cy="2748043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lIns="65333" tIns="65333" rIns="65333" bIns="65333" rtlCol="0">
                <a:spAutoFit/>
              </a:bodyPr>
              <a:lstStyle/>
              <a:p>
                <a:pPr marL="182563">
                  <a:spcAft>
                    <a:spcPts val="1200"/>
                  </a:spcAft>
                  <a:tabLst>
                    <a:tab pos="4848225" algn="l"/>
                    <a:tab pos="5824538" algn="l"/>
                  </a:tabLst>
                </a:pPr>
                <a:r>
                  <a:rPr lang="en-GB" sz="2000" dirty="0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Section of 2 blade guides + 10 blades	S</a:t>
                </a:r>
                <a:r>
                  <a:rPr lang="en-GB" sz="2000" baseline="-25000" dirty="0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FR4</a:t>
                </a:r>
                <a:r>
                  <a:rPr lang="en-GB" sz="2000" dirty="0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 =	52 cm</a:t>
                </a:r>
                <a:r>
                  <a:rPr lang="en-GB" sz="2000" baseline="30000" dirty="0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2</a:t>
                </a:r>
                <a:r>
                  <a:rPr lang="en-GB" sz="2000" dirty="0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  </a:t>
                </a:r>
              </a:p>
              <a:p>
                <a:pPr marL="182563">
                  <a:spcAft>
                    <a:spcPts val="1200"/>
                  </a:spcAft>
                  <a:tabLst>
                    <a:tab pos="4848225" algn="l"/>
                    <a:tab pos="5824538" algn="l"/>
                  </a:tabLst>
                </a:pPr>
                <a:r>
                  <a:rPr lang="en-GB" sz="2000" dirty="0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Average length of blades and guides	L</a:t>
                </a:r>
                <a:r>
                  <a:rPr lang="en-GB" sz="2000" baseline="-25000" dirty="0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FR4</a:t>
                </a:r>
                <a:r>
                  <a:rPr lang="en-GB" sz="2000" dirty="0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 =</a:t>
                </a:r>
                <a:r>
                  <a:rPr lang="en-GB" sz="2000" dirty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	</a:t>
                </a:r>
                <a:r>
                  <a:rPr lang="en-GB" sz="2000" dirty="0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179 cm</a:t>
                </a:r>
              </a:p>
              <a:p>
                <a:pPr marL="182563">
                  <a:spcAft>
                    <a:spcPts val="1200"/>
                  </a:spcAft>
                  <a:tabLst>
                    <a:tab pos="4848225" algn="l"/>
                    <a:tab pos="5824538" algn="l"/>
                  </a:tabLst>
                </a:pPr>
                <a:r>
                  <a:rPr lang="en-GB" sz="2000" dirty="0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Temperature difference:	</a:t>
                </a:r>
                <a:r>
                  <a:rPr lang="en-GB" sz="2000" dirty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∆T =	210 K</a:t>
                </a:r>
              </a:p>
              <a:p>
                <a:pPr marL="182563">
                  <a:spcAft>
                    <a:spcPts val="1200"/>
                  </a:spcAft>
                  <a:tabLst>
                    <a:tab pos="4848225" algn="l"/>
                    <a:tab pos="5824538" algn="l"/>
                  </a:tabLst>
                </a:pPr>
                <a:r>
                  <a:rPr lang="en-GB" sz="2000" dirty="0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Average FR4 thermal conductivity:	</a:t>
                </a:r>
                <a:r>
                  <a:rPr lang="el-GR" sz="2000" dirty="0" smtClean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λ</a:t>
                </a:r>
                <a:r>
                  <a:rPr lang="en-GB" sz="2000" baseline="-25000" dirty="0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FR4</a:t>
                </a:r>
                <a:r>
                  <a:rPr lang="en-GB" sz="2000" dirty="0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 =	0.65 W/(</a:t>
                </a:r>
                <a:r>
                  <a:rPr lang="en-GB" sz="2000" dirty="0" err="1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m∙K</a:t>
                </a:r>
                <a:r>
                  <a:rPr lang="en-GB" sz="2000" dirty="0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)</a:t>
                </a:r>
              </a:p>
              <a:p>
                <a:pPr marL="182563">
                  <a:spcAft>
                    <a:spcPts val="1200"/>
                  </a:spcAft>
                  <a:tabLst>
                    <a:tab pos="4848225" algn="l"/>
                    <a:tab pos="5824538" algn="l"/>
                  </a:tabLst>
                </a:pPr>
                <a:r>
                  <a:rPr lang="en-GB" sz="2000" dirty="0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Total heat input through FR4:</a:t>
                </a:r>
                <a:r>
                  <a:rPr lang="en-GB" sz="2000" dirty="0" smtClean="0">
                    <a:solidFill>
                      <a:schemeClr val="tx2">
                        <a:lumMod val="50000"/>
                      </a:schemeClr>
                    </a:solidFill>
                    <a:latin typeface="Swis721 BT" panose="020B0504020202020204" pitchFamily="34" charset="0"/>
                  </a:rPr>
                  <a:t>	</a:t>
                </a:r>
                <a:r>
                  <a:rPr lang="en-GB" sz="2000" dirty="0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W</a:t>
                </a:r>
                <a:r>
                  <a:rPr lang="en-GB" sz="2000" baseline="-25000" dirty="0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FR4</a:t>
                </a:r>
                <a:r>
                  <a:rPr lang="en-GB" sz="2000" dirty="0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 =</a:t>
                </a:r>
                <a:r>
                  <a:rPr lang="en-GB" sz="2000" dirty="0" smtClean="0">
                    <a:solidFill>
                      <a:srgbClr val="C00000"/>
                    </a:solidFill>
                    <a:latin typeface="Swis721 BT" panose="020B05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sz="2000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m:rPr>
                        <m:nor/>
                      </m:rPr>
                      <a:rPr lang="en-GB" sz="2000" baseline="-25000" dirty="0" smtClean="0">
                        <a:solidFill>
                          <a:srgbClr val="002060"/>
                        </a:solidFill>
                        <a:latin typeface="Swis721 BT" panose="020B0504020202020204" pitchFamily="34" charset="0"/>
                      </a:rPr>
                      <m:t>Cu</m:t>
                    </m:r>
                  </m:oMath>
                </a14:m>
                <a:r>
                  <a:rPr lang="en-GB" sz="2000" dirty="0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 </a:t>
                </a:r>
                <a:r>
                  <a:rPr lang="en-GB" sz="2000" dirty="0" err="1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S</a:t>
                </a:r>
                <a:r>
                  <a:rPr lang="en-GB" sz="2000" baseline="-25000" dirty="0" err="1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c</a:t>
                </a:r>
                <a:r>
                  <a:rPr lang="en-GB" sz="2000" dirty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 ∆</a:t>
                </a:r>
                <a:r>
                  <a:rPr lang="en-GB" sz="2000" dirty="0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T/</a:t>
                </a:r>
                <a:r>
                  <a:rPr lang="en-GB" sz="2000" dirty="0" err="1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L</a:t>
                </a:r>
                <a:r>
                  <a:rPr lang="en-GB" sz="2000" baseline="-25000" dirty="0" err="1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c</a:t>
                </a:r>
                <a:r>
                  <a:rPr lang="en-GB" sz="2000" dirty="0" smtClean="0">
                    <a:solidFill>
                      <a:srgbClr val="002060"/>
                    </a:solidFill>
                    <a:latin typeface="Swis721 BT" panose="020B0504020202020204" pitchFamily="34" charset="0"/>
                  </a:rPr>
                  <a:t> = </a:t>
                </a:r>
                <a:r>
                  <a:rPr lang="en-GB" sz="2000" b="1" dirty="0" smtClean="0">
                    <a:solidFill>
                      <a:srgbClr val="C00000"/>
                    </a:solidFill>
                    <a:latin typeface="Swis721 BT" panose="020B0504020202020204" pitchFamily="34" charset="0"/>
                  </a:rPr>
                  <a:t>0.397 W</a:t>
                </a:r>
              </a:p>
              <a:p>
                <a:pPr marL="182563">
                  <a:spcAft>
                    <a:spcPts val="1200"/>
                  </a:spcAft>
                  <a:tabLst>
                    <a:tab pos="4397375" algn="l"/>
                  </a:tabLst>
                </a:pPr>
                <a:endParaRPr lang="en-GB" sz="2000" dirty="0">
                  <a:solidFill>
                    <a:schemeClr val="tx2">
                      <a:lumMod val="50000"/>
                    </a:schemeClr>
                  </a:solidFill>
                  <a:latin typeface="Swis721 BT" panose="020B05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928412"/>
                <a:ext cx="9231683" cy="2748043"/>
              </a:xfrm>
              <a:prstGeom prst="rect">
                <a:avLst/>
              </a:prstGeom>
              <a:blipFill rotWithShape="0">
                <a:blip r:embed="rId4"/>
                <a:stretch>
                  <a:fillRect t="-443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" y="5223220"/>
            <a:ext cx="18722975" cy="598454"/>
          </a:xfrm>
          <a:prstGeom prst="rect">
            <a:avLst/>
          </a:prstGeom>
          <a:noFill/>
          <a:ln w="25400">
            <a:noFill/>
          </a:ln>
        </p:spPr>
        <p:txBody>
          <a:bodyPr wrap="square" lIns="165945" tIns="82973" rIns="165945" bIns="82973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wis721 BT" panose="020B0504020202020204" pitchFamily="34" charset="0"/>
              </a:rPr>
              <a:t>Heat input through 12 SFT chimney</a:t>
            </a:r>
            <a:endParaRPr lang="en-US" sz="2400" i="1" dirty="0"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wis721 BT" panose="020B05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12733" y="5999617"/>
            <a:ext cx="13747674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563" lvl="0">
              <a:spcAft>
                <a:spcPts val="1200"/>
              </a:spcAft>
              <a:tabLst>
                <a:tab pos="5924550" algn="l"/>
                <a:tab pos="6551613" algn="l"/>
              </a:tabLst>
            </a:pPr>
            <a:r>
              <a:rPr lang="en-GB" sz="2000" dirty="0">
                <a:solidFill>
                  <a:srgbClr val="002060"/>
                </a:solidFill>
                <a:latin typeface="Swis721 BT" panose="020B0504020202020204" pitchFamily="34" charset="0"/>
              </a:rPr>
              <a:t>Total heat input through </a:t>
            </a:r>
            <a:r>
              <a:rPr lang="en-GB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12 SFTC:</a:t>
            </a:r>
            <a:r>
              <a:rPr lang="en-GB" sz="2000" dirty="0">
                <a:solidFill>
                  <a:srgbClr val="1F497D">
                    <a:lumMod val="50000"/>
                  </a:srgbClr>
                </a:solidFill>
                <a:latin typeface="Swis721 BT" panose="020B0504020202020204" pitchFamily="34" charset="0"/>
              </a:rPr>
              <a:t>	</a:t>
            </a:r>
            <a:r>
              <a:rPr lang="en-GB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W</a:t>
            </a:r>
            <a:r>
              <a:rPr lang="en-GB" sz="2000" baseline="-25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SFTC</a:t>
            </a:r>
            <a:r>
              <a:rPr lang="en-GB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Swis721 BT" panose="020B0504020202020204" pitchFamily="34" charset="0"/>
              </a:rPr>
              <a:t>=	</a:t>
            </a:r>
            <a:r>
              <a:rPr lang="en-GB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12 (0.397+3.6+2.9) W </a:t>
            </a:r>
            <a:r>
              <a:rPr lang="en-GB" sz="2000" dirty="0">
                <a:solidFill>
                  <a:srgbClr val="002060"/>
                </a:solidFill>
                <a:latin typeface="Swis721 BT" panose="020B0504020202020204" pitchFamily="34" charset="0"/>
              </a:rPr>
              <a:t>= </a:t>
            </a:r>
            <a:r>
              <a:rPr lang="en-GB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12x6.9 W = </a:t>
            </a:r>
            <a:r>
              <a:rPr lang="en-GB" sz="2000" b="1" dirty="0" smtClean="0">
                <a:solidFill>
                  <a:srgbClr val="C00000"/>
                </a:solidFill>
                <a:latin typeface="Swis721 BT" panose="020B0504020202020204" pitchFamily="34" charset="0"/>
              </a:rPr>
              <a:t>82.8 W</a:t>
            </a:r>
          </a:p>
          <a:p>
            <a:pPr marL="182563" lvl="0">
              <a:spcAft>
                <a:spcPts val="1200"/>
              </a:spcAft>
              <a:tabLst>
                <a:tab pos="5924550" algn="l"/>
                <a:tab pos="6551613" algn="l"/>
              </a:tabLst>
            </a:pPr>
            <a:r>
              <a:rPr lang="en-GB" sz="2000" dirty="0">
                <a:solidFill>
                  <a:srgbClr val="002060"/>
                </a:solidFill>
                <a:latin typeface="Swis721 BT" panose="020B0504020202020204" pitchFamily="34" charset="0"/>
              </a:rPr>
              <a:t>Total heat </a:t>
            </a:r>
            <a:r>
              <a:rPr lang="en-GB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input from cold FE electronics:	W</a:t>
            </a:r>
            <a:r>
              <a:rPr lang="en-GB" sz="2000" baseline="-25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FE</a:t>
            </a:r>
            <a:r>
              <a:rPr lang="en-GB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 = 120 x 0.3W/card (estimated) = </a:t>
            </a:r>
            <a:r>
              <a:rPr lang="en-GB" sz="2000" b="1" dirty="0" smtClean="0">
                <a:solidFill>
                  <a:srgbClr val="C00000"/>
                </a:solidFill>
                <a:latin typeface="Swis721 BT" panose="020B0504020202020204" pitchFamily="34" charset="0"/>
              </a:rPr>
              <a:t>36 W</a:t>
            </a:r>
          </a:p>
          <a:p>
            <a:pPr marL="182563" lvl="0">
              <a:spcAft>
                <a:spcPts val="1200"/>
              </a:spcAft>
              <a:tabLst>
                <a:tab pos="5924550" algn="l"/>
                <a:tab pos="6551613" algn="l"/>
              </a:tabLst>
            </a:pPr>
            <a:r>
              <a:rPr lang="en-GB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Total heat input:</a:t>
            </a:r>
            <a:r>
              <a:rPr lang="en-GB" sz="2000" b="1" dirty="0" smtClean="0">
                <a:solidFill>
                  <a:srgbClr val="C00000"/>
                </a:solidFill>
                <a:latin typeface="Swis721 BT" panose="020B0504020202020204" pitchFamily="34" charset="0"/>
              </a:rPr>
              <a:t>	</a:t>
            </a:r>
            <a:r>
              <a:rPr lang="en-GB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W</a:t>
            </a:r>
            <a:r>
              <a:rPr lang="en-GB" sz="2000" baseline="-25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T</a:t>
            </a:r>
            <a:r>
              <a:rPr lang="en-GB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 = 119 W</a:t>
            </a:r>
          </a:p>
          <a:p>
            <a:pPr marL="182563" lvl="0">
              <a:tabLst>
                <a:tab pos="5924550" algn="l"/>
                <a:tab pos="6551613" algn="l"/>
              </a:tabLst>
            </a:pPr>
            <a:r>
              <a:rPr lang="en-GB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Induced LAr evaporation rate:</a:t>
            </a:r>
            <a:r>
              <a:rPr lang="en-GB" sz="2000" b="1" dirty="0" smtClean="0">
                <a:solidFill>
                  <a:srgbClr val="C00000"/>
                </a:solidFill>
                <a:latin typeface="Swis721 BT" panose="020B0504020202020204" pitchFamily="34" charset="0"/>
              </a:rPr>
              <a:t>	</a:t>
            </a:r>
            <a:r>
              <a:rPr lang="en-GB" sz="2000" b="1" dirty="0" err="1" smtClean="0">
                <a:solidFill>
                  <a:srgbClr val="002060"/>
                </a:solidFill>
                <a:latin typeface="Mathcad UniMath" panose="02000503020000020003" pitchFamily="50" charset="0"/>
              </a:rPr>
              <a:t>Ø</a:t>
            </a:r>
            <a:r>
              <a:rPr lang="en-GB" sz="2000" baseline="-25000" dirty="0" err="1" smtClean="0">
                <a:solidFill>
                  <a:srgbClr val="002060"/>
                </a:solidFill>
                <a:latin typeface="Swis721 BT" panose="020B0504020202020204" pitchFamily="34" charset="0"/>
              </a:rPr>
              <a:t>LAr</a:t>
            </a:r>
            <a:r>
              <a:rPr lang="en-GB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=~0.5 cm</a:t>
            </a:r>
            <a:r>
              <a:rPr lang="en-GB" sz="2000" baseline="30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3</a:t>
            </a:r>
            <a:r>
              <a:rPr lang="en-GB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/s = </a:t>
            </a:r>
            <a:r>
              <a:rPr lang="en-GB" sz="2000" b="1" dirty="0" smtClean="0">
                <a:solidFill>
                  <a:srgbClr val="C00000"/>
                </a:solidFill>
                <a:latin typeface="Swis721 BT" panose="020B0504020202020204" pitchFamily="34" charset="0"/>
              </a:rPr>
              <a:t>~45.3 L/day</a:t>
            </a:r>
          </a:p>
          <a:p>
            <a:pPr marL="182563" lvl="0">
              <a:tabLst>
                <a:tab pos="5924550" algn="l"/>
                <a:tab pos="6551613" algn="l"/>
              </a:tabLst>
            </a:pPr>
            <a:r>
              <a:rPr lang="en-GB" sz="2000" dirty="0" smtClean="0">
                <a:solidFill>
                  <a:srgbClr val="C00000"/>
                </a:solidFill>
                <a:latin typeface="Swis721 BT" panose="020B0504020202020204" pitchFamily="34" charset="0"/>
              </a:rPr>
              <a:t>(in the internal heat exchanger in each chimney)</a:t>
            </a:r>
          </a:p>
          <a:p>
            <a:pPr marL="182563" lvl="0">
              <a:spcAft>
                <a:spcPts val="1200"/>
              </a:spcAft>
              <a:tabLst>
                <a:tab pos="5924550" algn="l"/>
                <a:tab pos="6551613" algn="l"/>
              </a:tabLst>
            </a:pPr>
            <a:endParaRPr lang="en-GB" sz="2000" b="1" dirty="0" smtClean="0">
              <a:solidFill>
                <a:srgbClr val="C00000"/>
              </a:solidFill>
              <a:latin typeface="Swis721 BT" panose="020B0504020202020204" pitchFamily="34" charset="0"/>
            </a:endParaRPr>
          </a:p>
          <a:p>
            <a:pPr marL="182563" lvl="0">
              <a:spcAft>
                <a:spcPts val="1200"/>
              </a:spcAft>
              <a:tabLst>
                <a:tab pos="5924550" algn="l"/>
                <a:tab pos="6551613" algn="l"/>
              </a:tabLst>
            </a:pPr>
            <a:r>
              <a:rPr lang="en-GB" sz="2000" b="1" dirty="0" smtClean="0">
                <a:solidFill>
                  <a:srgbClr val="C00000"/>
                </a:solidFill>
                <a:latin typeface="Swis721 BT" panose="020B0504020202020204" pitchFamily="34" charset="0"/>
              </a:rPr>
              <a:t> </a:t>
            </a:r>
            <a:endParaRPr lang="en-GB" sz="2000" b="1" dirty="0">
              <a:solidFill>
                <a:srgbClr val="C00000"/>
              </a:solidFill>
              <a:latin typeface="Swis721 BT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9341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1729865" y="11268219"/>
            <a:ext cx="6993111" cy="459954"/>
          </a:xfrm>
          <a:prstGeom prst="rect">
            <a:avLst/>
          </a:prstGeom>
        </p:spPr>
        <p:txBody>
          <a:bodyPr wrap="square" lIns="165945" tIns="82973" rIns="165945" bIns="82973">
            <a:spAutoFit/>
          </a:bodyPr>
          <a:lstStyle/>
          <a:p>
            <a:pPr algn="r">
              <a:defRPr/>
            </a:pPr>
            <a:fld id="{8225AF9F-2EA9-4ABD-B54E-A34102B84545}" type="slidenum">
              <a:rPr lang="en-GB" sz="1900" b="1" kern="0" spc="91">
                <a:solidFill>
                  <a:sysClr val="windowText" lastClr="000000"/>
                </a:solidFill>
                <a:latin typeface="Swis721 BT" panose="020B0504020202020204" pitchFamily="34" charset="0"/>
              </a:rPr>
              <a:pPr algn="r">
                <a:defRPr/>
              </a:pPr>
              <a:t>13</a:t>
            </a:fld>
            <a:endParaRPr lang="en-GB" sz="5800" b="1" kern="0" spc="91" dirty="0">
              <a:solidFill>
                <a:sysClr val="window" lastClr="FFFFFF"/>
              </a:solidFill>
              <a:latin typeface="Swis721 BT" panose="020B05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731"/>
            <a:ext cx="18722975" cy="598454"/>
          </a:xfrm>
          <a:prstGeom prst="rect">
            <a:avLst/>
          </a:prstGeom>
          <a:noFill/>
          <a:ln w="25400">
            <a:noFill/>
          </a:ln>
        </p:spPr>
        <p:txBody>
          <a:bodyPr wrap="square" lIns="165945" tIns="82973" rIns="165945" bIns="82973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800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wis721 BT" panose="020B0504020202020204" pitchFamily="34" charset="0"/>
              </a:rPr>
              <a:t>Situation at present for SFT chimneys</a:t>
            </a:r>
            <a:endParaRPr lang="en-US" sz="2400" i="1" dirty="0"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wis721 BT" panose="020B05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1" y="1830286"/>
            <a:ext cx="18722976" cy="364059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65333" tIns="65333" rIns="65333" bIns="65333" rtlCol="0">
            <a:spAutoFit/>
          </a:bodyPr>
          <a:lstStyle/>
          <a:p>
            <a:pPr marL="182563">
              <a:spcAft>
                <a:spcPts val="2400"/>
              </a:spcAft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Offers requested for Chimney Mechanical Construction/Assembly and Tests. One (from CINEL) arrived (</a:t>
            </a:r>
            <a:r>
              <a:rPr lang="en-US" sz="2400" dirty="0" smtClean="0">
                <a:solidFill>
                  <a:srgbClr val="C00000"/>
                </a:solidFill>
                <a:latin typeface="Swis721 BT" panose="020B0504020202020204" pitchFamily="34" charset="0"/>
              </a:rPr>
              <a:t>8 working weeks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delivery). Preliminary order submitted on EDH. Waiting for other 3-4 offers.</a:t>
            </a:r>
          </a:p>
          <a:p>
            <a:pPr marL="182563">
              <a:spcAft>
                <a:spcPts val="2400"/>
              </a:spcAft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Offers requested and received for Commercial Components (Swagelok VCR valves and connectors, MDC 6-pin feedthrough) and CERN details to be sent to the selected construction company for integration. Delivery in </a:t>
            </a:r>
            <a:r>
              <a:rPr lang="en-US" sz="2400" dirty="0" smtClean="0">
                <a:solidFill>
                  <a:srgbClr val="C00000"/>
                </a:solidFill>
                <a:latin typeface="Swis721 BT" panose="020B0504020202020204" pitchFamily="34" charset="0"/>
              </a:rPr>
              <a:t>8-10 weeks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 from the order. Order submitted on EDH.</a:t>
            </a:r>
          </a:p>
          <a:p>
            <a:pPr marL="182563">
              <a:spcAft>
                <a:spcPts val="2400"/>
              </a:spcAft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Offers for Cold SFT PCBs requested and received. </a:t>
            </a:r>
            <a:r>
              <a:rPr lang="en-US" sz="2400" dirty="0" smtClean="0">
                <a:solidFill>
                  <a:srgbClr val="C00000"/>
                </a:solidFill>
                <a:latin typeface="Swis721 BT" panose="020B0504020202020204" pitchFamily="34" charset="0"/>
              </a:rPr>
              <a:t>20 working days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delivery. Order submitted on EDH.</a:t>
            </a:r>
          </a:p>
          <a:p>
            <a:pPr marL="182563">
              <a:spcAft>
                <a:spcPts val="2400"/>
              </a:spcAft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Offers for metallic seals for Cold and Warm SFT (Spring energized C seal). </a:t>
            </a:r>
            <a:r>
              <a:rPr lang="en-US" sz="2400" dirty="0" smtClean="0">
                <a:solidFill>
                  <a:srgbClr val="C00000"/>
                </a:solidFill>
                <a:latin typeface="Swis721 BT" panose="020B0504020202020204" pitchFamily="34" charset="0"/>
              </a:rPr>
              <a:t>~7 weeks delivery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. Order submitted on EDH.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Swis721 BT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1063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3731"/>
            <a:ext cx="18722975" cy="598454"/>
          </a:xfrm>
          <a:prstGeom prst="rect">
            <a:avLst/>
          </a:prstGeom>
          <a:noFill/>
          <a:ln w="25400">
            <a:noFill/>
          </a:ln>
        </p:spPr>
        <p:txBody>
          <a:bodyPr wrap="square" lIns="165945" tIns="82973" rIns="165945" bIns="82973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wis721 BT" panose="020B0504020202020204" pitchFamily="34" charset="0"/>
              </a:rPr>
              <a:t>Past experience on Signal Feedthrough Chimneys</a:t>
            </a:r>
            <a:endParaRPr lang="en-US" sz="2400" i="1" dirty="0"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wis721 BT" panose="020B05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4710" y="1012853"/>
            <a:ext cx="17893555" cy="2501822"/>
          </a:xfrm>
          <a:prstGeom prst="rect">
            <a:avLst/>
          </a:prstGeom>
          <a:noFill/>
          <a:ln w="12700">
            <a:noFill/>
          </a:ln>
        </p:spPr>
        <p:txBody>
          <a:bodyPr wrap="square" lIns="65333" tIns="65333" rIns="65333" bIns="65333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 smtClean="0">
                <a:latin typeface="Swis721 BT" panose="020B0504020202020204" pitchFamily="34" charset="0"/>
              </a:rPr>
              <a:t>Test on a SFTC for the 311 Dual-Phase Demonstrator</a:t>
            </a:r>
          </a:p>
          <a:p>
            <a:pPr>
              <a:spcAft>
                <a:spcPts val="1800"/>
              </a:spcAft>
            </a:pPr>
            <a:r>
              <a:rPr lang="en-US" sz="2000" dirty="0" smtClean="0">
                <a:solidFill>
                  <a:srgbClr val="C00000"/>
                </a:solidFill>
                <a:latin typeface="Swis721 BT" panose="020B0504020202020204" pitchFamily="34" charset="0"/>
              </a:rPr>
              <a:t>N. 4 SFT chimneys with the same configuration of the one proposed, but with half electronic channels (320 in place of 640) are at present installed in the 311 DP Demonstrator.</a:t>
            </a:r>
          </a:p>
          <a:p>
            <a:pPr>
              <a:spcAft>
                <a:spcPts val="1800"/>
              </a:spcAft>
            </a:pPr>
            <a:r>
              <a:rPr lang="en-US" sz="2000" dirty="0" smtClean="0">
                <a:solidFill>
                  <a:srgbClr val="C00000"/>
                </a:solidFill>
                <a:latin typeface="Swis721 BT" panose="020B0504020202020204" pitchFamily="34" charset="0"/>
              </a:rPr>
              <a:t>The chimneys have been tested for correct insertion of the front-end electronic cards  and connected to the outer digital conversion/acquisition electronics crates. The 20 front-end electronics cards, at present in the 311-DP, can be inserted in the 6x6x6 ProtoDUNE-DP detector (N. 120 in total required with same dimensions and connectors).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407" y="3707704"/>
            <a:ext cx="5619538" cy="74927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69371" y="6373597"/>
            <a:ext cx="573889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SFTC for 311 </a:t>
            </a:r>
          </a:p>
          <a:p>
            <a:r>
              <a:rPr lang="en-US" sz="28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⌀</a:t>
            </a:r>
            <a:r>
              <a:rPr lang="en-US" sz="2000" baseline="-25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PIPE</a:t>
            </a:r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 = 204mm</a:t>
            </a:r>
          </a:p>
          <a:p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H (under the CF250/306 flange) = 1565.9mm</a:t>
            </a:r>
            <a:endParaRPr lang="en-US" sz="2000" dirty="0">
              <a:solidFill>
                <a:srgbClr val="002060"/>
              </a:solidFill>
              <a:latin typeface="Swis721 BT" panose="020B05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0232571" y="7184571"/>
            <a:ext cx="2336800" cy="1132115"/>
          </a:xfrm>
          <a:prstGeom prst="straightConnector1">
            <a:avLst/>
          </a:prstGeom>
          <a:ln w="12700">
            <a:gradFill>
              <a:gsLst>
                <a:gs pos="58000">
                  <a:srgbClr val="C00000"/>
                </a:gs>
                <a:gs pos="100000">
                  <a:srgbClr val="FFFF00"/>
                </a:gs>
              </a:gsLst>
              <a:lin ang="5400000" scaled="1"/>
            </a:gra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2569371" y="8080650"/>
            <a:ext cx="573889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In the SFTC for ProtoDUNE DP </a:t>
            </a:r>
          </a:p>
          <a:p>
            <a:r>
              <a:rPr lang="en-US" sz="28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⌀</a:t>
            </a:r>
            <a:r>
              <a:rPr lang="en-US" sz="2000" baseline="-25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PIPE</a:t>
            </a:r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 = 254mm</a:t>
            </a:r>
          </a:p>
          <a:p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H (under the CF273/325 flange) = 1771.2mm</a:t>
            </a:r>
            <a:endParaRPr lang="en-US" sz="2000" dirty="0">
              <a:solidFill>
                <a:srgbClr val="002060"/>
              </a:solidFill>
              <a:latin typeface="Swis721 BT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421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3"/>
          <a:srcRect l="62634" t="10924" r="11776" b="8520"/>
          <a:stretch/>
        </p:blipFill>
        <p:spPr>
          <a:xfrm>
            <a:off x="103604" y="5889634"/>
            <a:ext cx="5896673" cy="580075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4"/>
          <a:srcRect l="65273" t="9257" r="7782" b="5521"/>
          <a:stretch/>
        </p:blipFill>
        <p:spPr>
          <a:xfrm rot="16200000">
            <a:off x="193873" y="409343"/>
            <a:ext cx="5716134" cy="564970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1729865" y="11268219"/>
            <a:ext cx="6993111" cy="459954"/>
          </a:xfrm>
          <a:prstGeom prst="rect">
            <a:avLst/>
          </a:prstGeom>
        </p:spPr>
        <p:txBody>
          <a:bodyPr wrap="square" lIns="165945" tIns="82973" rIns="165945" bIns="82973">
            <a:spAutoFit/>
          </a:bodyPr>
          <a:lstStyle/>
          <a:p>
            <a:pPr algn="r">
              <a:defRPr/>
            </a:pPr>
            <a:fld id="{8225AF9F-2EA9-4ABD-B54E-A34102B84545}" type="slidenum">
              <a:rPr lang="en-GB" sz="1900" b="1" kern="0" spc="91">
                <a:solidFill>
                  <a:sysClr val="windowText" lastClr="000000"/>
                </a:solidFill>
                <a:latin typeface="Swis721 BT" panose="020B0504020202020204" pitchFamily="34" charset="0"/>
              </a:rPr>
              <a:pPr algn="r">
                <a:defRPr/>
              </a:pPr>
              <a:t>15</a:t>
            </a:fld>
            <a:endParaRPr lang="en-GB" sz="5800" b="1" kern="0" spc="91" dirty="0">
              <a:solidFill>
                <a:sysClr val="window" lastClr="FFFFFF"/>
              </a:solidFill>
              <a:latin typeface="Swis721 BT" panose="020B05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19137" y="65624"/>
            <a:ext cx="10684702" cy="598454"/>
          </a:xfrm>
          <a:prstGeom prst="rect">
            <a:avLst/>
          </a:prstGeom>
          <a:noFill/>
          <a:ln w="25400">
            <a:noFill/>
          </a:ln>
        </p:spPr>
        <p:txBody>
          <a:bodyPr wrap="square" lIns="165945" tIns="82973" rIns="165945" bIns="82973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800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wis721 BT" panose="020B0504020202020204" pitchFamily="34" charset="0"/>
              </a:rPr>
              <a:t>SFT PCBs for ProtoDUNE-DP chimneys  vs SFT PCBs for 311 DP</a:t>
            </a:r>
            <a:endParaRPr lang="en-US" sz="2400" i="1" dirty="0"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wis721 BT" panose="020B05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359780" y="9676939"/>
            <a:ext cx="199384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Cold Signal FT</a:t>
            </a:r>
          </a:p>
          <a:p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(1360 contacts)</a:t>
            </a:r>
          </a:p>
          <a:p>
            <a:r>
              <a:rPr lang="en-US" sz="2800" dirty="0">
                <a:solidFill>
                  <a:srgbClr val="002060"/>
                </a:solidFill>
                <a:latin typeface="Swis721 BT" panose="020B0504020202020204" pitchFamily="34" charset="0"/>
              </a:rPr>
              <a:t>⌀</a:t>
            </a:r>
            <a:r>
              <a:rPr lang="en-US" sz="2000" dirty="0">
                <a:solidFill>
                  <a:srgbClr val="002060"/>
                </a:solidFill>
                <a:latin typeface="Swis721 BT" panose="020B0504020202020204" pitchFamily="34" charset="0"/>
              </a:rPr>
              <a:t> = </a:t>
            </a:r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208mm</a:t>
            </a:r>
            <a:endParaRPr lang="en-US" sz="2000" dirty="0">
              <a:solidFill>
                <a:srgbClr val="002060"/>
              </a:solidFill>
              <a:latin typeface="Swis721 BT" panose="020B05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440649" y="1307198"/>
            <a:ext cx="218047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Warm Signal FT</a:t>
            </a:r>
          </a:p>
          <a:p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(1480 contacts)</a:t>
            </a:r>
          </a:p>
          <a:p>
            <a:r>
              <a:rPr lang="en-US" sz="28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⌀</a:t>
            </a:r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 = 208mm</a:t>
            </a:r>
            <a:endParaRPr lang="en-US" sz="2000" dirty="0">
              <a:solidFill>
                <a:srgbClr val="002060"/>
              </a:solidFill>
              <a:latin typeface="Swis721 BT" panose="020B0504020202020204" pitchFamily="34" charset="0"/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 flipH="1">
            <a:off x="5533919" y="1672410"/>
            <a:ext cx="906730" cy="519645"/>
          </a:xfrm>
          <a:prstGeom prst="straightConnector1">
            <a:avLst/>
          </a:prstGeom>
          <a:ln w="12700">
            <a:solidFill>
              <a:srgbClr val="C0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stCxn id="42" idx="1"/>
          </p:cNvCxnSpPr>
          <p:nvPr/>
        </p:nvCxnSpPr>
        <p:spPr>
          <a:xfrm flipH="1" flipV="1">
            <a:off x="5646656" y="9417180"/>
            <a:ext cx="713124" cy="829146"/>
          </a:xfrm>
          <a:prstGeom prst="straightConnector1">
            <a:avLst/>
          </a:prstGeom>
          <a:ln w="12700">
            <a:solidFill>
              <a:srgbClr val="C0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65239" t="9034" r="7609" b="5966"/>
          <a:stretch/>
        </p:blipFill>
        <p:spPr>
          <a:xfrm>
            <a:off x="13068959" y="6383581"/>
            <a:ext cx="4919816" cy="481286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842759" y="1302628"/>
            <a:ext cx="218047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Warm Signal FT</a:t>
            </a:r>
          </a:p>
          <a:p>
            <a:pPr algn="r"/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(740 contacts)</a:t>
            </a:r>
          </a:p>
          <a:p>
            <a:pPr algn="r"/>
            <a:r>
              <a:rPr lang="en-US" sz="28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⌀</a:t>
            </a:r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 = 159.8mm</a:t>
            </a:r>
            <a:endParaRPr lang="en-US" sz="2000" dirty="0">
              <a:solidFill>
                <a:srgbClr val="002060"/>
              </a:solidFill>
              <a:latin typeface="Swis721 BT" panose="020B05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66429" t="12654" r="8769" b="9123"/>
          <a:stretch/>
        </p:blipFill>
        <p:spPr>
          <a:xfrm rot="16200000">
            <a:off x="13077854" y="796504"/>
            <a:ext cx="4946617" cy="4875385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12023233" y="1854342"/>
            <a:ext cx="1221636" cy="538249"/>
          </a:xfrm>
          <a:prstGeom prst="straightConnector1">
            <a:avLst/>
          </a:prstGeom>
          <a:ln w="12700">
            <a:gradFill>
              <a:gsLst>
                <a:gs pos="17000">
                  <a:srgbClr val="C00000"/>
                </a:gs>
                <a:gs pos="80000">
                  <a:srgbClr val="FFFF00"/>
                </a:gs>
              </a:gsLst>
              <a:lin ang="5400000" scaled="1"/>
            </a:gra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9722358" y="9676938"/>
            <a:ext cx="218047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Cold Signal FT</a:t>
            </a:r>
          </a:p>
          <a:p>
            <a:pPr algn="r"/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(680 contacts)</a:t>
            </a:r>
          </a:p>
          <a:p>
            <a:pPr algn="r"/>
            <a:r>
              <a:rPr lang="en-US" sz="28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⌀</a:t>
            </a:r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 = 159.8mm</a:t>
            </a:r>
            <a:endParaRPr lang="en-US" sz="2000" dirty="0">
              <a:solidFill>
                <a:srgbClr val="002060"/>
              </a:solidFill>
              <a:latin typeface="Swis721 BT" panose="020B0504020202020204" pitchFamily="34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12023233" y="9831753"/>
            <a:ext cx="1416996" cy="489467"/>
          </a:xfrm>
          <a:prstGeom prst="straightConnector1">
            <a:avLst/>
          </a:prstGeom>
          <a:ln w="12700">
            <a:gradFill>
              <a:gsLst>
                <a:gs pos="17000">
                  <a:srgbClr val="C00000"/>
                </a:gs>
                <a:gs pos="80000">
                  <a:srgbClr val="FFFF00"/>
                </a:gs>
              </a:gsLst>
              <a:lin ang="5400000" scaled="1"/>
            </a:gra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28672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3731"/>
            <a:ext cx="18722975" cy="598454"/>
          </a:xfrm>
          <a:prstGeom prst="rect">
            <a:avLst/>
          </a:prstGeom>
          <a:noFill/>
          <a:ln w="25400">
            <a:noFill/>
          </a:ln>
        </p:spPr>
        <p:txBody>
          <a:bodyPr wrap="square" lIns="165945" tIns="82973" rIns="165945" bIns="82973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wis721 BT" panose="020B0504020202020204" pitchFamily="34" charset="0"/>
              </a:rPr>
              <a:t>Extension of the 311 SFT chimney to the 6x6x6 ProtoDUNE DP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104" y="831358"/>
            <a:ext cx="12635912" cy="629231"/>
          </a:xfrm>
          <a:prstGeom prst="rect">
            <a:avLst/>
          </a:prstGeom>
          <a:noFill/>
          <a:ln w="25400">
            <a:noFill/>
          </a:ln>
        </p:spPr>
        <p:txBody>
          <a:bodyPr wrap="square" lIns="165945" tIns="82973" rIns="165945" bIns="8297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6 Chimneys for the X-coordinate readout (1/meter) and 6 for the Y­-coordinate readout (1/meter)</a:t>
            </a:r>
            <a:endParaRPr lang="en-US" sz="1800" i="1" dirty="0">
              <a:solidFill>
                <a:srgbClr val="002060"/>
              </a:solidFill>
              <a:latin typeface="Swis721 BT" panose="020B05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lum bright="-47000" contrast="49000"/>
          </a:blip>
          <a:srcRect l="393" t="579" r="1211" b="941"/>
          <a:stretch/>
        </p:blipFill>
        <p:spPr>
          <a:xfrm>
            <a:off x="1088979" y="2351314"/>
            <a:ext cx="8665029" cy="867954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97670" y="9593943"/>
            <a:ext cx="0" cy="1436914"/>
          </a:xfrm>
          <a:prstGeom prst="straightConnector1">
            <a:avLst/>
          </a:prstGeom>
          <a:ln w="25400">
            <a:solidFill>
              <a:srgbClr val="C0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088979" y="11466285"/>
            <a:ext cx="1465943" cy="0"/>
          </a:xfrm>
          <a:prstGeom prst="straightConnector1">
            <a:avLst/>
          </a:prstGeom>
          <a:ln w="25400">
            <a:solidFill>
              <a:srgbClr val="C0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17559" y="11122842"/>
            <a:ext cx="608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1 m</a:t>
            </a:r>
            <a:endParaRPr lang="en-US" sz="1800" dirty="0">
              <a:solidFill>
                <a:srgbClr val="002060"/>
              </a:solidFill>
              <a:latin typeface="Swis721 BT" panose="020B05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5400000">
            <a:off x="460402" y="10127734"/>
            <a:ext cx="608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1 m</a:t>
            </a:r>
            <a:endParaRPr lang="en-US" sz="1800" dirty="0">
              <a:solidFill>
                <a:srgbClr val="002060"/>
              </a:solidFill>
              <a:latin typeface="Swis721 BT" panose="020B05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lum bright="-46000" contrast="46000"/>
          </a:blip>
          <a:stretch>
            <a:fillRect/>
          </a:stretch>
        </p:blipFill>
        <p:spPr>
          <a:xfrm>
            <a:off x="10345316" y="6523202"/>
            <a:ext cx="1838380" cy="4599640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sp>
        <p:nvSpPr>
          <p:cNvPr id="4" name="Arc 3"/>
          <p:cNvSpPr/>
          <p:nvPr/>
        </p:nvSpPr>
        <p:spPr>
          <a:xfrm rot="20333954">
            <a:off x="8480881" y="6275479"/>
            <a:ext cx="2882108" cy="1442209"/>
          </a:xfrm>
          <a:prstGeom prst="arc">
            <a:avLst>
              <a:gd name="adj1" fmla="val 13074355"/>
              <a:gd name="adj2" fmla="val 0"/>
            </a:avLst>
          </a:prstGeom>
          <a:ln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2592097" y="6712858"/>
            <a:ext cx="0" cy="4317999"/>
          </a:xfrm>
          <a:prstGeom prst="straightConnector1">
            <a:avLst/>
          </a:prstGeom>
          <a:ln w="25400">
            <a:solidFill>
              <a:srgbClr val="C0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5400000">
            <a:off x="12593662" y="8638356"/>
            <a:ext cx="608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3 m</a:t>
            </a:r>
            <a:endParaRPr lang="en-US" sz="1800" dirty="0">
              <a:solidFill>
                <a:srgbClr val="002060"/>
              </a:solidFill>
              <a:latin typeface="Swis721 BT" panose="020B0504020202020204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0488608" y="11455887"/>
            <a:ext cx="1465943" cy="0"/>
          </a:xfrm>
          <a:prstGeom prst="straightConnector1">
            <a:avLst/>
          </a:prstGeom>
          <a:ln w="25400">
            <a:solidFill>
              <a:srgbClr val="C0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917188" y="11112444"/>
            <a:ext cx="608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1 m</a:t>
            </a:r>
            <a:endParaRPr lang="en-US" sz="1800" dirty="0">
              <a:solidFill>
                <a:srgbClr val="002060"/>
              </a:solidFill>
              <a:latin typeface="Swis721 BT" panose="020B05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276579" y="6541074"/>
            <a:ext cx="5272678" cy="2475891"/>
          </a:xfrm>
          <a:prstGeom prst="rect">
            <a:avLst/>
          </a:prstGeom>
          <a:noFill/>
          <a:ln w="25400">
            <a:noFill/>
          </a:ln>
        </p:spPr>
        <p:txBody>
          <a:bodyPr wrap="square" lIns="165945" tIns="82973" rIns="165945" bIns="8297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latin typeface="Swis721 BT" panose="020B0504020202020204" pitchFamily="34" charset="0"/>
              </a:rPr>
              <a:t>1</a:t>
            </a:r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 Chimney for the X-coordinate readout (1/meter) and 3 for the Y­-coordinate readout (1/meter).</a:t>
            </a:r>
          </a:p>
          <a:p>
            <a:pPr>
              <a:lnSpc>
                <a:spcPct val="150000"/>
              </a:lnSpc>
            </a:pPr>
            <a:endParaRPr lang="en-US" sz="2000" i="1" dirty="0">
              <a:solidFill>
                <a:srgbClr val="002060"/>
              </a:solidFill>
              <a:latin typeface="Swis721 BT" panose="020B05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X-channels same as for the 6x6x6</a:t>
            </a:r>
            <a:endParaRPr lang="en-US" sz="1800" dirty="0">
              <a:solidFill>
                <a:srgbClr val="002060"/>
              </a:solidFill>
              <a:latin typeface="Swis721 BT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51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1729865" y="11268219"/>
            <a:ext cx="6993111" cy="459954"/>
          </a:xfrm>
          <a:prstGeom prst="rect">
            <a:avLst/>
          </a:prstGeom>
        </p:spPr>
        <p:txBody>
          <a:bodyPr wrap="square" lIns="165945" tIns="82973" rIns="165945" bIns="82973">
            <a:spAutoFit/>
          </a:bodyPr>
          <a:lstStyle/>
          <a:p>
            <a:pPr algn="r">
              <a:defRPr/>
            </a:pPr>
            <a:fld id="{8225AF9F-2EA9-4ABD-B54E-A34102B84545}" type="slidenum">
              <a:rPr lang="en-GB" sz="1900" b="1" kern="0" spc="91">
                <a:solidFill>
                  <a:sysClr val="windowText" lastClr="000000"/>
                </a:solidFill>
                <a:latin typeface="Swis721 BT" panose="020B0504020202020204" pitchFamily="34" charset="0"/>
              </a:rPr>
              <a:pPr algn="r">
                <a:defRPr/>
              </a:pPr>
              <a:t>2</a:t>
            </a:fld>
            <a:endParaRPr lang="en-GB" sz="5800" b="1" kern="0" spc="91" dirty="0">
              <a:solidFill>
                <a:sysClr val="window" lastClr="FFFFFF"/>
              </a:solidFill>
              <a:latin typeface="Swis721 BT" panose="020B05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1706" y="0"/>
            <a:ext cx="17893555" cy="932161"/>
          </a:xfrm>
          <a:prstGeom prst="rect">
            <a:avLst/>
          </a:prstGeom>
          <a:noFill/>
          <a:ln w="12700">
            <a:noFill/>
          </a:ln>
        </p:spPr>
        <p:txBody>
          <a:bodyPr wrap="square" lIns="65333" tIns="65333" rIns="65333" bIns="65333" rtlCol="0">
            <a:spAutoFit/>
          </a:bodyPr>
          <a:lstStyle/>
          <a:p>
            <a:pPr marL="182563" algn="ctr"/>
            <a:r>
              <a:rPr lang="en-US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T" panose="020B0504020202020204" pitchFamily="34" charset="0"/>
              </a:rPr>
              <a:t>SFT CHIMNEYS CONFIGURATION</a:t>
            </a:r>
          </a:p>
          <a:p>
            <a:pPr marL="182563">
              <a:spcAft>
                <a:spcPts val="1200"/>
              </a:spcAft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Depending on the charge readout configuration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: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wis721 BT" panose="020B0504020202020204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66" t="5307" r="4187" b="6659"/>
          <a:stretch/>
        </p:blipFill>
        <p:spPr bwMode="auto">
          <a:xfrm>
            <a:off x="13364834" y="2721674"/>
            <a:ext cx="3275606" cy="57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1" t="3960" r="36532" b="6659"/>
          <a:stretch/>
        </p:blipFill>
        <p:spPr bwMode="auto">
          <a:xfrm>
            <a:off x="7474618" y="2721674"/>
            <a:ext cx="2964220" cy="57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" t="5307" r="65716" b="6659"/>
          <a:stretch/>
        </p:blipFill>
        <p:spPr bwMode="auto">
          <a:xfrm>
            <a:off x="1133638" y="2721674"/>
            <a:ext cx="3496045" cy="57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065290"/>
              </p:ext>
            </p:extLst>
          </p:nvPr>
        </p:nvGraphicFramePr>
        <p:xfrm>
          <a:off x="405893" y="1158572"/>
          <a:ext cx="17893554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64518"/>
                <a:gridCol w="5964518"/>
                <a:gridCol w="5964518"/>
              </a:tblGrid>
              <a:tr h="1587692">
                <a:tc>
                  <a:txBody>
                    <a:bodyPr/>
                    <a:lstStyle/>
                    <a:p>
                      <a:pPr marL="355600" marR="0" indent="-355600" algn="l" defTabSz="16594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</a:tabLst>
                        <a:defRPr/>
                      </a:pPr>
                      <a:r>
                        <a:rPr lang="en-US" sz="24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Swis721 BT" panose="020B0504020202020204" pitchFamily="34" charset="0"/>
                        </a:rPr>
                        <a:t>1.	</a:t>
                      </a:r>
                      <a:r>
                        <a:rPr lang="en-US" sz="20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Swis721 BT" panose="020B0504020202020204" pitchFamily="34" charset="0"/>
                        </a:rPr>
                        <a:t>Cable connection of the CRPs to the </a:t>
                      </a:r>
                      <a:r>
                        <a:rPr lang="en-US" sz="20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Swis721 BT" panose="020B0504020202020204" pitchFamily="34" charset="0"/>
                        </a:rPr>
                        <a:t>outer/warm</a:t>
                      </a:r>
                      <a:r>
                        <a:rPr lang="en-US" sz="2000" b="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Swis721 BT" panose="020B0504020202020204" pitchFamily="34" charset="0"/>
                        </a:rPr>
                        <a:t> </a:t>
                      </a:r>
                      <a:r>
                        <a:rPr lang="en-US" sz="20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Swis721 BT" panose="020B0504020202020204" pitchFamily="34" charset="0"/>
                        </a:rPr>
                        <a:t>FE (front-end) and A2D (analog-to-digital) electronics, via 2.75m (</a:t>
                      </a:r>
                      <a:r>
                        <a:rPr lang="en-US" sz="2000" b="0" dirty="0" smtClean="0">
                          <a:solidFill>
                            <a:srgbClr val="FF0000"/>
                          </a:solidFill>
                          <a:effectLst/>
                          <a:latin typeface="Swis721 BT" panose="020B0504020202020204" pitchFamily="34" charset="0"/>
                        </a:rPr>
                        <a:t>≡118.25pF</a:t>
                      </a:r>
                      <a:r>
                        <a:rPr lang="en-US" sz="20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Swis721 BT" panose="020B0504020202020204" pitchFamily="34" charset="0"/>
                        </a:rPr>
                        <a:t>) long cables . (CRP capacitance: ~110pF/m).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365125" marR="0" indent="-365125" algn="l" defTabSz="16594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5125" algn="l"/>
                        </a:tabLst>
                        <a:defRPr/>
                      </a:pPr>
                      <a:r>
                        <a:rPr lang="en-US" sz="24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Swis721 BT" panose="020B0504020202020204" pitchFamily="34" charset="0"/>
                        </a:rPr>
                        <a:t>2.	</a:t>
                      </a:r>
                      <a:r>
                        <a:rPr lang="en-US" sz="20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Swis721 BT" panose="020B0504020202020204" pitchFamily="34" charset="0"/>
                        </a:rPr>
                        <a:t>Connection of the CRPs to </a:t>
                      </a:r>
                      <a:r>
                        <a:rPr lang="en-US" sz="20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Swis721 BT" panose="020B0504020202020204" pitchFamily="34" charset="0"/>
                        </a:rPr>
                        <a:t>cold/in-vessel</a:t>
                      </a:r>
                      <a:r>
                        <a:rPr lang="en-US" sz="20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Swis721 BT" panose="020B0504020202020204" pitchFamily="34" charset="0"/>
                        </a:rPr>
                        <a:t> (</a:t>
                      </a:r>
                      <a:r>
                        <a:rPr lang="en-US" sz="2000" b="0" dirty="0" smtClean="0">
                          <a:solidFill>
                            <a:srgbClr val="FF0000"/>
                          </a:solidFill>
                          <a:effectLst/>
                          <a:latin typeface="Swis721 BT" panose="020B0504020202020204" pitchFamily="34" charset="0"/>
                        </a:rPr>
                        <a:t>not accessible</a:t>
                      </a:r>
                      <a:r>
                        <a:rPr lang="en-US" sz="20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Swis721 BT" panose="020B0504020202020204" pitchFamily="34" charset="0"/>
                        </a:rPr>
                        <a:t>) FE electronics, plus connection via chimney + warm SFT to the outer A2D electronics.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365125" indent="-365125" algn="l">
                        <a:tabLst>
                          <a:tab pos="365125" algn="l"/>
                        </a:tabLst>
                      </a:pPr>
                      <a:r>
                        <a:rPr lang="en-GB" sz="2400" b="1" dirty="0" smtClean="0">
                          <a:solidFill>
                            <a:schemeClr val="tx1"/>
                          </a:solidFill>
                          <a:effectLst/>
                          <a:latin typeface="Swis721 BT" panose="020B0504020202020204" pitchFamily="34" charset="0"/>
                        </a:rPr>
                        <a:t>3</a:t>
                      </a:r>
                      <a:r>
                        <a:rPr lang="en-GB" sz="2400" b="0" dirty="0" smtClean="0">
                          <a:solidFill>
                            <a:schemeClr val="tx1"/>
                          </a:solidFill>
                          <a:effectLst/>
                          <a:latin typeface="Swis721 BT" panose="020B0504020202020204" pitchFamily="34" charset="0"/>
                        </a:rPr>
                        <a:t>. </a:t>
                      </a:r>
                      <a:r>
                        <a:rPr lang="en-GB" sz="2000" b="0" dirty="0" smtClean="0">
                          <a:solidFill>
                            <a:schemeClr val="tx1"/>
                          </a:solidFill>
                          <a:effectLst/>
                          <a:latin typeface="Swis721 BT" panose="020B0504020202020204" pitchFamily="34" charset="0"/>
                        </a:rPr>
                        <a:t>Connection of the CRPs to </a:t>
                      </a:r>
                      <a:r>
                        <a:rPr lang="en-GB" sz="2000" b="1" dirty="0" smtClean="0">
                          <a:solidFill>
                            <a:schemeClr val="tx1"/>
                          </a:solidFill>
                          <a:effectLst/>
                          <a:latin typeface="Swis721 BT" panose="020B0504020202020204" pitchFamily="34" charset="0"/>
                        </a:rPr>
                        <a:t>~cold/in-chimney</a:t>
                      </a:r>
                      <a:r>
                        <a:rPr lang="en-GB" sz="2000" b="0" dirty="0" smtClean="0">
                          <a:solidFill>
                            <a:schemeClr val="tx1"/>
                          </a:solidFill>
                          <a:effectLst/>
                          <a:latin typeface="Swis721 BT" panose="020B0504020202020204" pitchFamily="34" charset="0"/>
                        </a:rPr>
                        <a:t> (</a:t>
                      </a:r>
                      <a:r>
                        <a:rPr lang="en-GB" sz="2000" b="0" dirty="0" smtClean="0">
                          <a:solidFill>
                            <a:srgbClr val="00B050"/>
                          </a:solidFill>
                          <a:effectLst/>
                          <a:latin typeface="Swis721 BT" panose="020B0504020202020204" pitchFamily="34" charset="0"/>
                        </a:rPr>
                        <a:t>accessible/replaceable</a:t>
                      </a:r>
                      <a:r>
                        <a:rPr lang="en-GB" sz="2000" b="0" dirty="0" smtClean="0">
                          <a:solidFill>
                            <a:schemeClr val="tx1"/>
                          </a:solidFill>
                          <a:effectLst/>
                          <a:latin typeface="Swis721 BT" panose="020B0504020202020204" pitchFamily="34" charset="0"/>
                        </a:rPr>
                        <a:t>) FE electronics (cable length = 0.5-0.75m ≡ </a:t>
                      </a:r>
                      <a:r>
                        <a:rPr lang="en-GB" sz="2000" b="0" dirty="0" smtClean="0">
                          <a:solidFill>
                            <a:srgbClr val="00B050"/>
                          </a:solidFill>
                          <a:effectLst/>
                          <a:latin typeface="Swis721 BT" panose="020B0504020202020204" pitchFamily="34" charset="0"/>
                        </a:rPr>
                        <a:t>21.5-32.5pF</a:t>
                      </a:r>
                      <a:r>
                        <a:rPr lang="en-GB" sz="2000" b="0" dirty="0" smtClean="0">
                          <a:solidFill>
                            <a:schemeClr val="tx1"/>
                          </a:solidFill>
                          <a:effectLst/>
                          <a:latin typeface="Swis721 BT" panose="020B0504020202020204" pitchFamily="34" charset="0"/>
                        </a:rPr>
                        <a:t>), plus transmission of the amplified signal to the outer A2D electronics via in-chimney cables.</a:t>
                      </a: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319914" y="3771254"/>
            <a:ext cx="1196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dirty="0" smtClean="0">
                <a:solidFill>
                  <a:srgbClr val="C00000"/>
                </a:solidFill>
                <a:latin typeface="Swis721 BT" panose="020B0504020202020204" pitchFamily="34" charset="0"/>
              </a:rPr>
              <a:t>FE+A2D</a:t>
            </a:r>
            <a:endParaRPr lang="en-GB" sz="2000" dirty="0">
              <a:solidFill>
                <a:srgbClr val="C00000"/>
              </a:solidFill>
              <a:latin typeface="Swis721 BT" panose="020B05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88851" y="8104787"/>
            <a:ext cx="699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dirty="0" smtClean="0">
                <a:solidFill>
                  <a:srgbClr val="C00000"/>
                </a:solidFill>
                <a:latin typeface="Swis721 BT" panose="020B0504020202020204" pitchFamily="34" charset="0"/>
              </a:rPr>
              <a:t>CRP</a:t>
            </a:r>
            <a:endParaRPr lang="en-GB" sz="2000" dirty="0">
              <a:solidFill>
                <a:srgbClr val="C00000"/>
              </a:solidFill>
              <a:latin typeface="Swis721 BT" panose="020B05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217645" y="8074722"/>
            <a:ext cx="699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dirty="0" smtClean="0">
                <a:solidFill>
                  <a:srgbClr val="C00000"/>
                </a:solidFill>
                <a:latin typeface="Swis721 BT" panose="020B0504020202020204" pitchFamily="34" charset="0"/>
              </a:rPr>
              <a:t>CRP</a:t>
            </a:r>
            <a:endParaRPr lang="en-GB" sz="2000" dirty="0">
              <a:solidFill>
                <a:srgbClr val="C00000"/>
              </a:solidFill>
              <a:latin typeface="Swis721 BT" panose="020B05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560278" y="8104787"/>
            <a:ext cx="699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dirty="0" smtClean="0">
                <a:solidFill>
                  <a:srgbClr val="C00000"/>
                </a:solidFill>
                <a:latin typeface="Swis721 BT" panose="020B0504020202020204" pitchFamily="34" charset="0"/>
              </a:rPr>
              <a:t>CRP</a:t>
            </a:r>
            <a:endParaRPr lang="en-GB" sz="2000" dirty="0">
              <a:solidFill>
                <a:srgbClr val="C00000"/>
              </a:solidFill>
              <a:latin typeface="Swis721 BT" panose="020B05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345381" y="3177624"/>
            <a:ext cx="670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dirty="0" smtClean="0">
                <a:solidFill>
                  <a:srgbClr val="C00000"/>
                </a:solidFill>
                <a:latin typeface="Swis721 BT" panose="020B0504020202020204" pitchFamily="34" charset="0"/>
              </a:rPr>
              <a:t>A2D</a:t>
            </a:r>
            <a:endParaRPr lang="en-GB" sz="2000" dirty="0">
              <a:solidFill>
                <a:srgbClr val="C00000"/>
              </a:solidFill>
              <a:latin typeface="Swis721 BT" panose="020B05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640440" y="3177624"/>
            <a:ext cx="670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dirty="0" smtClean="0">
                <a:solidFill>
                  <a:srgbClr val="C00000"/>
                </a:solidFill>
                <a:latin typeface="Swis721 BT" panose="020B0504020202020204" pitchFamily="34" charset="0"/>
              </a:rPr>
              <a:t>A2D</a:t>
            </a:r>
            <a:endParaRPr lang="en-GB" sz="2000" dirty="0">
              <a:solidFill>
                <a:srgbClr val="C00000"/>
              </a:solidFill>
              <a:latin typeface="Swis721 BT" panose="020B05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89758" y="7874667"/>
            <a:ext cx="497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dirty="0" smtClean="0">
                <a:solidFill>
                  <a:srgbClr val="C00000"/>
                </a:solidFill>
                <a:latin typeface="Swis721 BT" panose="020B0504020202020204" pitchFamily="34" charset="0"/>
              </a:rPr>
              <a:t>FE</a:t>
            </a:r>
            <a:endParaRPr lang="en-GB" sz="2000" dirty="0">
              <a:solidFill>
                <a:srgbClr val="C00000"/>
              </a:solidFill>
              <a:latin typeface="Swis721 BT" panose="020B05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250853" y="6673792"/>
            <a:ext cx="497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dirty="0" smtClean="0">
                <a:solidFill>
                  <a:srgbClr val="C00000"/>
                </a:solidFill>
                <a:latin typeface="Swis721 BT" panose="020B0504020202020204" pitchFamily="34" charset="0"/>
              </a:rPr>
              <a:t>FE</a:t>
            </a:r>
            <a:endParaRPr lang="en-GB" sz="2000" dirty="0">
              <a:solidFill>
                <a:srgbClr val="C00000"/>
              </a:solidFill>
              <a:latin typeface="Swis721 BT" panose="020B05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233" y="8581815"/>
            <a:ext cx="18722976" cy="1978601"/>
          </a:xfrm>
          <a:prstGeom prst="rect">
            <a:avLst/>
          </a:prstGeom>
          <a:noFill/>
          <a:ln w="12700">
            <a:noFill/>
          </a:ln>
        </p:spPr>
        <p:txBody>
          <a:bodyPr wrap="square" lIns="65333" tIns="65333" rIns="65333" bIns="65333" rtlCol="0">
            <a:spAutoFit/>
          </a:bodyPr>
          <a:lstStyle/>
          <a:p>
            <a:pPr marL="182563">
              <a:spcAft>
                <a:spcPts val="1200"/>
              </a:spcAft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All the 3 configurations imply</a:t>
            </a:r>
            <a:r>
              <a:rPr lang="en-GB" sz="2000" b="1" dirty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 heat input through signal cables </a:t>
            </a:r>
            <a:r>
              <a:rPr lang="en-GB" sz="2000" dirty="0" smtClean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(~43W </a:t>
            </a: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for </a:t>
            </a:r>
            <a:r>
              <a:rPr lang="en-GB" sz="2000" dirty="0" smtClean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12 </a:t>
            </a: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chimneys) and through the top cap crossing tubes and chimney tubes </a:t>
            </a:r>
            <a:r>
              <a:rPr lang="en-GB" sz="2000" dirty="0" smtClean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(~35W </a:t>
            </a: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for </a:t>
            </a:r>
            <a:r>
              <a:rPr lang="en-GB" sz="2000" dirty="0" smtClean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12 </a:t>
            </a: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chimneys</a:t>
            </a:r>
            <a:r>
              <a:rPr lang="en-GB" sz="2000" dirty="0" smtClean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).</a:t>
            </a:r>
          </a:p>
          <a:p>
            <a:pPr marL="182563">
              <a:spcAft>
                <a:spcPts val="1200"/>
              </a:spcAft>
            </a:pPr>
            <a:r>
              <a:rPr lang="fr-CH" sz="2000" dirty="0" smtClean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Configuration 1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implies an increase of detector channel capacitance and works at room temperature (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lower S/N ratio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).</a:t>
            </a:r>
          </a:p>
          <a:p>
            <a:pPr marL="182563">
              <a:spcAft>
                <a:spcPts val="1200"/>
              </a:spcAft>
            </a:pPr>
            <a:r>
              <a:rPr lang="en-GB" sz="2000" dirty="0" smtClean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Configuration </a:t>
            </a: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2 and 3 imply </a:t>
            </a:r>
            <a:r>
              <a:rPr lang="en-GB" sz="2000" b="1" dirty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heat dissipation from the FE electronics </a:t>
            </a:r>
            <a:r>
              <a:rPr lang="en-GB" sz="2000" dirty="0" smtClean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(~60W </a:t>
            </a:r>
            <a:r>
              <a:rPr lang="en-GB" sz="2000" dirty="0" smtClean="0">
                <a:solidFill>
                  <a:srgbClr val="FF0000"/>
                </a:solidFill>
                <a:latin typeface="Swis721 BT" panose="020B0504020202020204" pitchFamily="34" charset="0"/>
              </a:rPr>
              <a:t>(?)</a:t>
            </a:r>
            <a:r>
              <a:rPr lang="en-GB" sz="2000" dirty="0" smtClean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 </a:t>
            </a: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for </a:t>
            </a:r>
            <a:r>
              <a:rPr lang="en-GB" sz="2000" dirty="0" smtClean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12 </a:t>
            </a: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chimneys).  In configuration 3 the conduction heat input and FE electronics dissipation can be compensated by </a:t>
            </a:r>
            <a:r>
              <a:rPr lang="en-GB" sz="2000" b="1" dirty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local heat exchangers</a:t>
            </a:r>
            <a:r>
              <a:rPr lang="en-GB" sz="2000" dirty="0" smtClean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.</a:t>
            </a:r>
            <a:endParaRPr lang="en-GB" sz="2000" dirty="0">
              <a:solidFill>
                <a:schemeClr val="tx2">
                  <a:lumMod val="50000"/>
                </a:schemeClr>
              </a:solidFill>
              <a:latin typeface="Swis721 BT" panose="020B05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233" y="10743374"/>
            <a:ext cx="18722976" cy="439719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txBody>
          <a:bodyPr wrap="square" lIns="65333" tIns="65333" rIns="65333" bIns="65333" rtlCol="0">
            <a:spAutoFit/>
          </a:bodyPr>
          <a:lstStyle/>
          <a:p>
            <a:pPr marL="182563" algn="ctr">
              <a:spcAft>
                <a:spcPts val="1200"/>
              </a:spcAft>
            </a:pPr>
            <a:r>
              <a:rPr lang="en-GB" sz="2000" b="1" dirty="0" smtClean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Configuration </a:t>
            </a:r>
            <a:r>
              <a:rPr lang="en-GB" sz="2000" b="1" dirty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3</a:t>
            </a: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, </a:t>
            </a:r>
            <a:r>
              <a:rPr lang="en-GB" sz="2000" dirty="0" smtClean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with </a:t>
            </a:r>
            <a:r>
              <a:rPr lang="en-GB" sz="2000" b="1" dirty="0" smtClean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cold, accessible/replaceable electronics</a:t>
            </a:r>
            <a:r>
              <a:rPr lang="en-GB" sz="2000" dirty="0" smtClean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, and short signal cables (</a:t>
            </a:r>
            <a:r>
              <a:rPr lang="en-GB" sz="2000" b="1" dirty="0" smtClean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good </a:t>
            </a:r>
            <a:r>
              <a:rPr lang="en-GB" sz="2000" b="1" dirty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S/N </a:t>
            </a:r>
            <a:r>
              <a:rPr lang="en-GB" sz="2000" b="1" dirty="0" smtClean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ratio</a:t>
            </a:r>
            <a:r>
              <a:rPr lang="en-GB" sz="2000" dirty="0" smtClean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), </a:t>
            </a: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has been </a:t>
            </a:r>
            <a:r>
              <a:rPr lang="en-GB" sz="2000" dirty="0" smtClean="0">
                <a:solidFill>
                  <a:schemeClr val="tx2">
                    <a:lumMod val="50000"/>
                  </a:schemeClr>
                </a:solidFill>
                <a:latin typeface="Swis721 BT" panose="020B0504020202020204" pitchFamily="34" charset="0"/>
              </a:rPr>
              <a:t>chosen.</a:t>
            </a:r>
            <a:endParaRPr lang="en-GB" sz="2000" dirty="0">
              <a:solidFill>
                <a:schemeClr val="tx2">
                  <a:lumMod val="50000"/>
                </a:schemeClr>
              </a:solidFill>
              <a:latin typeface="Swis721 BT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59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2288" t="8479" r="61601" b="8965"/>
          <a:stretch/>
        </p:blipFill>
        <p:spPr>
          <a:xfrm>
            <a:off x="4442618" y="990731"/>
            <a:ext cx="9837738" cy="972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3731"/>
            <a:ext cx="18722975" cy="598454"/>
          </a:xfrm>
          <a:prstGeom prst="rect">
            <a:avLst/>
          </a:prstGeom>
          <a:noFill/>
          <a:ln w="25400">
            <a:noFill/>
          </a:ln>
        </p:spPr>
        <p:txBody>
          <a:bodyPr wrap="square" lIns="165945" tIns="82973" rIns="165945" bIns="82973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wis721 BT" panose="020B0504020202020204" pitchFamily="34" charset="0"/>
              </a:rPr>
              <a:t>12 SFTC on the top of the cryostat.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206960"/>
            <a:ext cx="4058433" cy="1497674"/>
          </a:xfrm>
          <a:prstGeom prst="rect">
            <a:avLst/>
          </a:prstGeom>
          <a:noFill/>
          <a:ln w="25400">
            <a:noFill/>
          </a:ln>
        </p:spPr>
        <p:txBody>
          <a:bodyPr wrap="square" lIns="165945" tIns="82973" rIns="165945" bIns="8297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6 Chimneys for the X-coordinate readout (1/meter) and 6 for the Y­-coordinate readout (1/meter)</a:t>
            </a:r>
            <a:endParaRPr lang="en-US" sz="1800" i="1" dirty="0">
              <a:solidFill>
                <a:srgbClr val="002060"/>
              </a:solidFill>
              <a:latin typeface="Swis721 BT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55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3731"/>
            <a:ext cx="18722975" cy="598454"/>
          </a:xfrm>
          <a:prstGeom prst="rect">
            <a:avLst/>
          </a:prstGeom>
          <a:noFill/>
          <a:ln w="25400">
            <a:noFill/>
          </a:ln>
        </p:spPr>
        <p:txBody>
          <a:bodyPr wrap="square" lIns="165945" tIns="82973" rIns="165945" bIns="82973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wis721 BT" panose="020B0504020202020204" pitchFamily="34" charset="0"/>
              </a:rPr>
              <a:t>12 SFTC on the top of the cryostat.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206960"/>
            <a:ext cx="4058433" cy="1497674"/>
          </a:xfrm>
          <a:prstGeom prst="rect">
            <a:avLst/>
          </a:prstGeom>
          <a:noFill/>
          <a:ln w="25400">
            <a:noFill/>
          </a:ln>
        </p:spPr>
        <p:txBody>
          <a:bodyPr wrap="square" lIns="165945" tIns="82973" rIns="165945" bIns="8297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6 Chimneys for the X-coordinate readout (1/meter) and 6 for the Y­-coordinate readout (1/meter)</a:t>
            </a:r>
            <a:endParaRPr lang="en-US" sz="1800" i="1" dirty="0">
              <a:solidFill>
                <a:srgbClr val="002060"/>
              </a:solidFill>
              <a:latin typeface="Swis721 BT" panose="020B05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lum bright="-47000" contrast="49000"/>
          </a:blip>
          <a:srcRect l="393" t="579" r="1211" b="941"/>
          <a:stretch/>
        </p:blipFill>
        <p:spPr>
          <a:xfrm>
            <a:off x="4992914" y="1494971"/>
            <a:ext cx="8665029" cy="867954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401605" y="8737600"/>
            <a:ext cx="0" cy="1436914"/>
          </a:xfrm>
          <a:prstGeom prst="straightConnector1">
            <a:avLst/>
          </a:prstGeom>
          <a:ln w="25400">
            <a:solidFill>
              <a:srgbClr val="C0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992914" y="10609942"/>
            <a:ext cx="1465943" cy="0"/>
          </a:xfrm>
          <a:prstGeom prst="straightConnector1">
            <a:avLst/>
          </a:prstGeom>
          <a:ln w="25400">
            <a:solidFill>
              <a:srgbClr val="C0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421494" y="10266499"/>
            <a:ext cx="608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1 m</a:t>
            </a:r>
            <a:endParaRPr lang="en-US" sz="1800" dirty="0">
              <a:solidFill>
                <a:srgbClr val="002060"/>
              </a:solidFill>
              <a:latin typeface="Swis721 BT" panose="020B05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5400000">
            <a:off x="4364337" y="9271391"/>
            <a:ext cx="608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1 m</a:t>
            </a:r>
            <a:endParaRPr lang="en-US" sz="1800" dirty="0">
              <a:solidFill>
                <a:srgbClr val="002060"/>
              </a:solidFill>
              <a:latin typeface="Swis721 BT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8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1729865" y="11268219"/>
            <a:ext cx="6993111" cy="459954"/>
          </a:xfrm>
          <a:prstGeom prst="rect">
            <a:avLst/>
          </a:prstGeom>
        </p:spPr>
        <p:txBody>
          <a:bodyPr wrap="square" lIns="165945" tIns="82973" rIns="165945" bIns="82973">
            <a:spAutoFit/>
          </a:bodyPr>
          <a:lstStyle/>
          <a:p>
            <a:pPr algn="r">
              <a:defRPr/>
            </a:pPr>
            <a:fld id="{8225AF9F-2EA9-4ABD-B54E-A34102B84545}" type="slidenum">
              <a:rPr lang="en-GB" sz="1900" b="1" kern="0" spc="91">
                <a:solidFill>
                  <a:sysClr val="windowText" lastClr="000000"/>
                </a:solidFill>
                <a:latin typeface="Swis721 BT" panose="020B0504020202020204" pitchFamily="34" charset="0"/>
              </a:rPr>
              <a:pPr algn="r">
                <a:defRPr/>
              </a:pPr>
              <a:t>5</a:t>
            </a:fld>
            <a:endParaRPr lang="en-GB" sz="5800" b="1" kern="0" spc="91" dirty="0">
              <a:solidFill>
                <a:sysClr val="window" lastClr="FFFFFF"/>
              </a:solidFill>
              <a:latin typeface="Swis721 BT" panose="020B05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" y="0"/>
            <a:ext cx="18722975" cy="1121674"/>
          </a:xfrm>
          <a:prstGeom prst="rect">
            <a:avLst/>
          </a:prstGeom>
          <a:noFill/>
          <a:ln w="25400">
            <a:noFill/>
          </a:ln>
        </p:spPr>
        <p:txBody>
          <a:bodyPr wrap="square" lIns="165945" tIns="82973" rIns="165945" bIns="82973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wis721 BT" panose="020B0504020202020204" pitchFamily="34" charset="0"/>
              </a:rPr>
              <a:t>Signal FT chimney configuration</a:t>
            </a:r>
          </a:p>
          <a:p>
            <a:pPr>
              <a:spcBef>
                <a:spcPts val="1200"/>
              </a:spcBef>
            </a:pPr>
            <a:r>
              <a:rPr lang="en-US" sz="2400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wis721 BT" panose="020B0504020202020204" pitchFamily="34" charset="0"/>
              </a:rPr>
              <a:t>Low-noise front-end electronics: advantage to operate at temperatures 90K-110K</a:t>
            </a:r>
            <a:endParaRPr lang="en-US" sz="2400" baseline="30000" dirty="0">
              <a:solidFill>
                <a:srgbClr val="C000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Swis721 BT" panose="020B05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901" y="3376849"/>
            <a:ext cx="7711085" cy="629598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276720" y="9599481"/>
            <a:ext cx="8290146" cy="1275562"/>
          </a:xfrm>
          <a:prstGeom prst="rect">
            <a:avLst/>
          </a:prstGeom>
          <a:noFill/>
          <a:ln w="25400">
            <a:noFill/>
          </a:ln>
        </p:spPr>
        <p:txBody>
          <a:bodyPr wrap="square" lIns="165945" tIns="82973" rIns="165945" bIns="82973" rtlCol="0">
            <a:spAutoFit/>
          </a:bodyPr>
          <a:lstStyle/>
          <a:p>
            <a:r>
              <a:rPr lang="en-GB" sz="1800" dirty="0">
                <a:latin typeface="Swis721 BT" pitchFamily="34" charset="0"/>
              </a:rPr>
              <a:t>Gianluigi De Geronimo, Alessio D’Anadragora*, Shaorui Li, Neena Nambiar, Sergio Rescia, Emerson Vernon Hucheng Chen, Francesco Lanni, Don Makowiecki, Veljko Radeka, Craig Thorn, and Bo Yu, </a:t>
            </a:r>
          </a:p>
          <a:p>
            <a:r>
              <a:rPr lang="en-GB" sz="1800" i="1" dirty="0">
                <a:solidFill>
                  <a:schemeClr val="accent1"/>
                </a:solidFill>
                <a:latin typeface="Swis721 BT" pitchFamily="34" charset="0"/>
              </a:rPr>
              <a:t>Brookhaven National Laboratory, NY, USA and * University of L’Aquila, Italy</a:t>
            </a:r>
          </a:p>
        </p:txBody>
      </p:sp>
    </p:spTree>
    <p:extLst>
      <p:ext uri="{BB962C8B-B14F-4D97-AF65-F5344CB8AC3E}">
        <p14:creationId xmlns:p14="http://schemas.microsoft.com/office/powerpoint/2010/main" val="3654795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423" y="-1"/>
            <a:ext cx="8796129" cy="117281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3731"/>
            <a:ext cx="18722975" cy="598454"/>
          </a:xfrm>
          <a:prstGeom prst="rect">
            <a:avLst/>
          </a:prstGeom>
          <a:noFill/>
          <a:ln w="25400">
            <a:noFill/>
          </a:ln>
        </p:spPr>
        <p:txBody>
          <a:bodyPr wrap="square" lIns="165945" tIns="82973" rIns="165945" bIns="82973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wis721 BT" panose="020B0504020202020204" pitchFamily="34" charset="0"/>
              </a:rPr>
              <a:t>SFT chimney across the cryostat top cap</a:t>
            </a:r>
            <a:endParaRPr lang="en-US" sz="2400" i="1" dirty="0"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wis721 BT" panose="020B05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729865" y="11268219"/>
            <a:ext cx="6993111" cy="459954"/>
          </a:xfrm>
          <a:prstGeom prst="rect">
            <a:avLst/>
          </a:prstGeom>
        </p:spPr>
        <p:txBody>
          <a:bodyPr wrap="square" lIns="165945" tIns="82973" rIns="165945" bIns="82973">
            <a:spAutoFit/>
          </a:bodyPr>
          <a:lstStyle/>
          <a:p>
            <a:pPr algn="r">
              <a:defRPr/>
            </a:pPr>
            <a:fld id="{8225AF9F-2EA9-4ABD-B54E-A34102B84545}" type="slidenum">
              <a:rPr lang="en-GB" sz="1900" b="1" kern="0" spc="91">
                <a:solidFill>
                  <a:sysClr val="windowText" lastClr="000000"/>
                </a:solidFill>
                <a:latin typeface="Swis721 BT" panose="020B0504020202020204" pitchFamily="34" charset="0"/>
              </a:rPr>
              <a:pPr algn="r">
                <a:defRPr/>
              </a:pPr>
              <a:t>6</a:t>
            </a:fld>
            <a:endParaRPr lang="en-GB" sz="5800" b="1" kern="0" spc="91" dirty="0">
              <a:solidFill>
                <a:sysClr val="window" lastClr="FFFFFF"/>
              </a:solidFill>
              <a:latin typeface="Swis721 BT" panose="020B05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86952" y="3934010"/>
            <a:ext cx="2896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Penetration pipe</a:t>
            </a:r>
          </a:p>
          <a:p>
            <a:r>
              <a:rPr lang="en-US" sz="18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Inner diameter = 273mm</a:t>
            </a:r>
            <a:endParaRPr lang="en-US" sz="1800" dirty="0">
              <a:solidFill>
                <a:srgbClr val="002060"/>
              </a:solidFill>
              <a:latin typeface="Swis721 BT" panose="020B05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31507" y="3733955"/>
            <a:ext cx="38523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002060"/>
                </a:solidFill>
                <a:latin typeface="Swis721 BT" panose="020B0504020202020204" pitchFamily="34" charset="0"/>
              </a:rPr>
              <a:t>640 </a:t>
            </a:r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channels SFTC</a:t>
            </a:r>
          </a:p>
          <a:p>
            <a:pPr algn="r"/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Outer tube diameter = 254mm</a:t>
            </a:r>
            <a:endParaRPr lang="en-US" sz="2000" dirty="0">
              <a:solidFill>
                <a:srgbClr val="002060"/>
              </a:solidFill>
              <a:latin typeface="Swis721 BT" panose="020B0504020202020204" pitchFamily="34" charset="0"/>
            </a:endParaRPr>
          </a:p>
        </p:txBody>
      </p:sp>
      <p:cxnSp>
        <p:nvCxnSpPr>
          <p:cNvPr id="12" name="Straight Arrow Connector 11"/>
          <p:cNvCxnSpPr>
            <a:stCxn id="7" idx="1"/>
          </p:cNvCxnSpPr>
          <p:nvPr/>
        </p:nvCxnSpPr>
        <p:spPr>
          <a:xfrm flipH="1">
            <a:off x="9156526" y="4257176"/>
            <a:ext cx="3830426" cy="725472"/>
          </a:xfrm>
          <a:prstGeom prst="straightConnector1">
            <a:avLst/>
          </a:prstGeom>
          <a:ln w="25400">
            <a:solidFill>
              <a:srgbClr val="C0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9" idx="3"/>
          </p:cNvCxnSpPr>
          <p:nvPr/>
        </p:nvCxnSpPr>
        <p:spPr>
          <a:xfrm>
            <a:off x="6983868" y="4087898"/>
            <a:ext cx="957633" cy="459050"/>
          </a:xfrm>
          <a:prstGeom prst="straightConnector1">
            <a:avLst/>
          </a:prstGeom>
          <a:ln w="25400">
            <a:solidFill>
              <a:srgbClr val="C0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899269" y="5382705"/>
            <a:ext cx="289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TOP (outer) SS layer </a:t>
            </a:r>
            <a:endParaRPr lang="en-US" sz="1800" dirty="0">
              <a:solidFill>
                <a:srgbClr val="002060"/>
              </a:solidFill>
              <a:latin typeface="Swis721 BT" panose="020B0504020202020204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10835014" y="5596440"/>
            <a:ext cx="2064255" cy="461665"/>
          </a:xfrm>
          <a:prstGeom prst="straightConnector1">
            <a:avLst/>
          </a:prstGeom>
          <a:ln w="25400">
            <a:solidFill>
              <a:srgbClr val="C0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2986952" y="6727639"/>
            <a:ext cx="289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GRPE thermal insulation</a:t>
            </a:r>
            <a:endParaRPr lang="en-US" sz="1800" dirty="0">
              <a:solidFill>
                <a:srgbClr val="002060"/>
              </a:solidFill>
              <a:latin typeface="Swis721 BT" panose="020B0504020202020204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11486367" y="6941374"/>
            <a:ext cx="1500586" cy="368689"/>
          </a:xfrm>
          <a:prstGeom prst="straightConnector1">
            <a:avLst/>
          </a:prstGeom>
          <a:ln w="25400">
            <a:solidFill>
              <a:srgbClr val="C0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2986953" y="10166092"/>
            <a:ext cx="289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BOTTOM (inner) SS layer</a:t>
            </a:r>
            <a:endParaRPr lang="en-US" sz="1800" dirty="0">
              <a:solidFill>
                <a:srgbClr val="002060"/>
              </a:solidFill>
              <a:latin typeface="Swis721 BT" panose="020B0504020202020204" pitchFamily="34" charset="0"/>
            </a:endParaRPr>
          </a:p>
        </p:txBody>
      </p:sp>
      <p:cxnSp>
        <p:nvCxnSpPr>
          <p:cNvPr id="33" name="Straight Arrow Connector 32"/>
          <p:cNvCxnSpPr>
            <a:stCxn id="32" idx="1"/>
          </p:cNvCxnSpPr>
          <p:nvPr/>
        </p:nvCxnSpPr>
        <p:spPr>
          <a:xfrm flipH="1" flipV="1">
            <a:off x="11123115" y="9710194"/>
            <a:ext cx="1863838" cy="640564"/>
          </a:xfrm>
          <a:prstGeom prst="straightConnector1">
            <a:avLst/>
          </a:prstGeom>
          <a:ln w="25400">
            <a:solidFill>
              <a:srgbClr val="C0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3067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3"/>
          <a:srcRect l="62634" t="10924" r="11776" b="8520"/>
          <a:stretch/>
        </p:blipFill>
        <p:spPr>
          <a:xfrm>
            <a:off x="2473610" y="5889634"/>
            <a:ext cx="5896673" cy="580075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4"/>
          <a:srcRect l="65273" t="9257" r="7782" b="5521"/>
          <a:stretch/>
        </p:blipFill>
        <p:spPr>
          <a:xfrm>
            <a:off x="2563879" y="385920"/>
            <a:ext cx="5716134" cy="56497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4" t="3105" r="32963" b="987"/>
          <a:stretch/>
        </p:blipFill>
        <p:spPr>
          <a:xfrm>
            <a:off x="13597483" y="12659"/>
            <a:ext cx="2995154" cy="1167773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1729865" y="11268219"/>
            <a:ext cx="6993111" cy="459954"/>
          </a:xfrm>
          <a:prstGeom prst="rect">
            <a:avLst/>
          </a:prstGeom>
        </p:spPr>
        <p:txBody>
          <a:bodyPr wrap="square" lIns="165945" tIns="82973" rIns="165945" bIns="82973">
            <a:spAutoFit/>
          </a:bodyPr>
          <a:lstStyle/>
          <a:p>
            <a:pPr algn="r">
              <a:defRPr/>
            </a:pPr>
            <a:fld id="{8225AF9F-2EA9-4ABD-B54E-A34102B84545}" type="slidenum">
              <a:rPr lang="en-GB" sz="1900" b="1" kern="0" spc="91">
                <a:solidFill>
                  <a:sysClr val="windowText" lastClr="000000"/>
                </a:solidFill>
                <a:latin typeface="Swis721 BT" panose="020B0504020202020204" pitchFamily="34" charset="0"/>
              </a:rPr>
              <a:pPr algn="r">
                <a:defRPr/>
              </a:pPr>
              <a:t>7</a:t>
            </a:fld>
            <a:endParaRPr lang="en-GB" sz="5800" b="1" kern="0" spc="91" dirty="0">
              <a:solidFill>
                <a:sysClr val="window" lastClr="FFFFFF"/>
              </a:solidFill>
              <a:latin typeface="Swis721 BT" panose="020B05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37753" y="42042"/>
            <a:ext cx="6835775" cy="598454"/>
          </a:xfrm>
          <a:prstGeom prst="rect">
            <a:avLst/>
          </a:prstGeom>
          <a:noFill/>
          <a:ln w="25400">
            <a:noFill/>
          </a:ln>
        </p:spPr>
        <p:txBody>
          <a:bodyPr wrap="square" lIns="165945" tIns="82973" rIns="165945" bIns="82973" rtlCol="0">
            <a:spAutoFit/>
          </a:bodyPr>
          <a:lstStyle/>
          <a:p>
            <a:pPr algn="r">
              <a:spcBef>
                <a:spcPts val="1200"/>
              </a:spcBef>
            </a:pPr>
            <a:r>
              <a:rPr lang="en-US" sz="2800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wis721 BT" panose="020B0504020202020204" pitchFamily="34" charset="0"/>
              </a:rPr>
              <a:t>SFT chimney partially open and SFT pcb</a:t>
            </a:r>
            <a:endParaRPr lang="en-US" sz="2400" i="1" dirty="0"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wis721 BT" panose="020B05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723635" y="10868109"/>
            <a:ext cx="1993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Swis721 BT" panose="020B0504020202020204" pitchFamily="34" charset="0"/>
              </a:rPr>
              <a:t>Cold Signal FT</a:t>
            </a:r>
          </a:p>
          <a:p>
            <a:pPr algn="r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Swis721 BT" panose="020B0504020202020204" pitchFamily="34" charset="0"/>
              </a:rPr>
              <a:t>(1360 contacts)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Swis721 BT" panose="020B05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723636" y="1056478"/>
            <a:ext cx="2180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Warm Signal FT</a:t>
            </a:r>
          </a:p>
          <a:p>
            <a:pPr algn="r"/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(1480 contacts)</a:t>
            </a:r>
            <a:endParaRPr lang="en-US" sz="2000" dirty="0">
              <a:solidFill>
                <a:srgbClr val="002060"/>
              </a:solidFill>
              <a:latin typeface="Swis721 BT" panose="020B0504020202020204" pitchFamily="34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12904111" y="1278109"/>
            <a:ext cx="879997" cy="178479"/>
          </a:xfrm>
          <a:prstGeom prst="straightConnector1">
            <a:avLst/>
          </a:prstGeom>
          <a:ln w="12700">
            <a:solidFill>
              <a:srgbClr val="C0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2" idx="3"/>
          </p:cNvCxnSpPr>
          <p:nvPr/>
        </p:nvCxnSpPr>
        <p:spPr>
          <a:xfrm flipV="1">
            <a:off x="12717484" y="11157403"/>
            <a:ext cx="1659022" cy="64649"/>
          </a:xfrm>
          <a:prstGeom prst="straightConnector1">
            <a:avLst/>
          </a:prstGeom>
          <a:ln w="12700">
            <a:solidFill>
              <a:srgbClr val="C0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10310277" y="9417178"/>
            <a:ext cx="23116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Cold FE Analog Acquisition card (32 </a:t>
            </a:r>
            <a:r>
              <a:rPr lang="en-US" sz="2000" dirty="0" err="1" smtClean="0">
                <a:solidFill>
                  <a:srgbClr val="002060"/>
                </a:solidFill>
                <a:latin typeface="Swis721 BT" panose="020B0504020202020204" pitchFamily="34" charset="0"/>
              </a:rPr>
              <a:t>ch.</a:t>
            </a:r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 each)</a:t>
            </a:r>
            <a:endParaRPr lang="en-US" sz="2000" dirty="0">
              <a:solidFill>
                <a:srgbClr val="002060"/>
              </a:solidFill>
              <a:latin typeface="Swis721 BT" panose="020B0504020202020204" pitchFamily="34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12621898" y="9637079"/>
            <a:ext cx="2110067" cy="1231030"/>
          </a:xfrm>
          <a:prstGeom prst="straightConnector1">
            <a:avLst/>
          </a:prstGeom>
          <a:ln w="12700">
            <a:solidFill>
              <a:srgbClr val="C0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H="1">
            <a:off x="8016659" y="1410421"/>
            <a:ext cx="2868459" cy="781634"/>
          </a:xfrm>
          <a:prstGeom prst="straightConnector1">
            <a:avLst/>
          </a:prstGeom>
          <a:ln w="12700">
            <a:solidFill>
              <a:srgbClr val="C0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stCxn id="42" idx="1"/>
          </p:cNvCxnSpPr>
          <p:nvPr/>
        </p:nvCxnSpPr>
        <p:spPr>
          <a:xfrm flipH="1" flipV="1">
            <a:off x="8016660" y="9417178"/>
            <a:ext cx="2706975" cy="1804874"/>
          </a:xfrm>
          <a:prstGeom prst="straightConnector1">
            <a:avLst/>
          </a:prstGeom>
          <a:ln w="12700">
            <a:solidFill>
              <a:srgbClr val="C0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26459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2" r="8406"/>
          <a:stretch/>
        </p:blipFill>
        <p:spPr>
          <a:xfrm>
            <a:off x="7773986" y="1658721"/>
            <a:ext cx="7911757" cy="99275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4" t="3105" r="32963" b="987"/>
          <a:stretch/>
        </p:blipFill>
        <p:spPr>
          <a:xfrm>
            <a:off x="3288196" y="12659"/>
            <a:ext cx="2995154" cy="1167773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1729865" y="11268219"/>
            <a:ext cx="6993111" cy="459954"/>
          </a:xfrm>
          <a:prstGeom prst="rect">
            <a:avLst/>
          </a:prstGeom>
        </p:spPr>
        <p:txBody>
          <a:bodyPr wrap="square" lIns="165945" tIns="82973" rIns="165945" bIns="82973">
            <a:spAutoFit/>
          </a:bodyPr>
          <a:lstStyle/>
          <a:p>
            <a:pPr algn="r">
              <a:defRPr/>
            </a:pPr>
            <a:fld id="{8225AF9F-2EA9-4ABD-B54E-A34102B84545}" type="slidenum">
              <a:rPr lang="en-GB" sz="1900" b="1" kern="0" spc="91">
                <a:solidFill>
                  <a:sysClr val="windowText" lastClr="000000"/>
                </a:solidFill>
                <a:latin typeface="Swis721 BT" panose="020B0504020202020204" pitchFamily="34" charset="0"/>
              </a:rPr>
              <a:pPr algn="r">
                <a:defRPr/>
              </a:pPr>
              <a:t>8</a:t>
            </a:fld>
            <a:endParaRPr lang="en-GB" sz="5800" b="1" kern="0" spc="91" dirty="0">
              <a:solidFill>
                <a:sysClr val="window" lastClr="FFFFFF"/>
              </a:solidFill>
              <a:latin typeface="Swis721 BT" panose="020B05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395307" y="440925"/>
            <a:ext cx="32432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Overpressure check valve</a:t>
            </a:r>
          </a:p>
          <a:p>
            <a:pPr algn="ctr"/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Preliminary vacuum valve</a:t>
            </a:r>
          </a:p>
          <a:p>
            <a:pPr algn="ctr"/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Pressure transducer</a:t>
            </a:r>
            <a:endParaRPr lang="en-US" sz="2000" dirty="0">
              <a:solidFill>
                <a:srgbClr val="002060"/>
              </a:solidFill>
              <a:latin typeface="Swis721 BT" panose="020B0504020202020204" pitchFamily="34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1749094" y="1401199"/>
            <a:ext cx="516785" cy="888039"/>
          </a:xfrm>
          <a:prstGeom prst="straightConnector1">
            <a:avLst/>
          </a:prstGeom>
          <a:ln w="12700">
            <a:solidFill>
              <a:srgbClr val="C0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23731"/>
            <a:ext cx="18722975" cy="598454"/>
          </a:xfrm>
          <a:prstGeom prst="rect">
            <a:avLst/>
          </a:prstGeom>
          <a:noFill/>
          <a:ln w="25400">
            <a:noFill/>
          </a:ln>
        </p:spPr>
        <p:txBody>
          <a:bodyPr wrap="square" lIns="165945" tIns="82973" rIns="165945" bIns="82973" rtlCol="0">
            <a:spAutoFit/>
          </a:bodyPr>
          <a:lstStyle/>
          <a:p>
            <a:pPr algn="r">
              <a:spcBef>
                <a:spcPts val="1200"/>
              </a:spcBef>
            </a:pPr>
            <a:r>
              <a:rPr lang="en-US" sz="2800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wis721 BT" panose="020B0504020202020204" pitchFamily="34" charset="0"/>
              </a:rPr>
              <a:t>SFT chimney partially open and top details</a:t>
            </a:r>
            <a:endParaRPr lang="en-US" sz="2400" i="1" dirty="0"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wis721 BT" panose="020B050402020202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1733328" y="1401199"/>
            <a:ext cx="54368" cy="479165"/>
          </a:xfrm>
          <a:prstGeom prst="straightConnector1">
            <a:avLst/>
          </a:prstGeom>
          <a:ln w="12700">
            <a:solidFill>
              <a:srgbClr val="C0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11276691" y="1401199"/>
            <a:ext cx="472403" cy="981930"/>
          </a:xfrm>
          <a:prstGeom prst="straightConnector1">
            <a:avLst/>
          </a:prstGeom>
          <a:ln w="12700">
            <a:solidFill>
              <a:srgbClr val="C0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14348" y="10868109"/>
            <a:ext cx="1993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T" panose="020B0504020202020204" pitchFamily="34" charset="0"/>
              </a:rPr>
              <a:t>Cold Signal FT</a:t>
            </a:r>
          </a:p>
          <a:p>
            <a:pPr algn="r"/>
            <a:r>
              <a:rPr lang="en-US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T" panose="020B0504020202020204" pitchFamily="34" charset="0"/>
              </a:rPr>
              <a:t>(1360 contacts)</a:t>
            </a:r>
            <a:endParaRPr lang="en-US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wis721 BT" panose="020B05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14349" y="1056478"/>
            <a:ext cx="2180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Warm Signal FT</a:t>
            </a:r>
          </a:p>
          <a:p>
            <a:pPr algn="r"/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(1480 contacts)</a:t>
            </a:r>
            <a:endParaRPr lang="en-US" sz="2000" dirty="0">
              <a:solidFill>
                <a:srgbClr val="002060"/>
              </a:solidFill>
              <a:latin typeface="Swis721 BT" panose="020B0504020202020204" pitchFamily="34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2594824" y="1278109"/>
            <a:ext cx="879997" cy="178479"/>
          </a:xfrm>
          <a:prstGeom prst="straightConnector1">
            <a:avLst/>
          </a:prstGeom>
          <a:ln w="12700">
            <a:solidFill>
              <a:srgbClr val="C0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2" idx="3"/>
          </p:cNvCxnSpPr>
          <p:nvPr/>
        </p:nvCxnSpPr>
        <p:spPr>
          <a:xfrm flipV="1">
            <a:off x="2408197" y="11157403"/>
            <a:ext cx="1659022" cy="64649"/>
          </a:xfrm>
          <a:prstGeom prst="straightConnector1">
            <a:avLst/>
          </a:prstGeom>
          <a:ln w="12700">
            <a:solidFill>
              <a:srgbClr val="C0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8346632" y="3817681"/>
            <a:ext cx="1486300" cy="2185410"/>
          </a:xfrm>
          <a:prstGeom prst="straightConnector1">
            <a:avLst/>
          </a:prstGeom>
          <a:ln w="12700">
            <a:gradFill>
              <a:gsLst>
                <a:gs pos="16000">
                  <a:srgbClr val="C00000"/>
                </a:gs>
                <a:gs pos="100000">
                  <a:srgbClr val="FFFF00"/>
                </a:gs>
              </a:gsLst>
              <a:lin ang="5400000" scaled="1"/>
            </a:gra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814160" y="2494242"/>
            <a:ext cx="21421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N. 10</a:t>
            </a:r>
          </a:p>
          <a:p>
            <a:pPr algn="r"/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40-twisted pairs</a:t>
            </a:r>
          </a:p>
          <a:p>
            <a:pPr algn="r"/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Cables and Connectors</a:t>
            </a:r>
            <a:endParaRPr lang="en-US" sz="2000" dirty="0">
              <a:solidFill>
                <a:srgbClr val="002060"/>
              </a:solidFill>
              <a:latin typeface="Swis721 BT" panose="020B05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301780" y="7802106"/>
            <a:ext cx="21421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N. 10</a:t>
            </a:r>
          </a:p>
          <a:p>
            <a:pPr algn="r"/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34-twisted pairs</a:t>
            </a:r>
          </a:p>
          <a:p>
            <a:pPr algn="r"/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Cables and Connectors</a:t>
            </a:r>
            <a:endParaRPr lang="en-US" sz="2000" dirty="0">
              <a:solidFill>
                <a:srgbClr val="002060"/>
              </a:solidFill>
              <a:latin typeface="Swis721 BT" panose="020B05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90" y="9417178"/>
            <a:ext cx="23116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Cold FE Analog Acquisition card (32 </a:t>
            </a:r>
            <a:r>
              <a:rPr lang="en-US" sz="2000" dirty="0" err="1" smtClean="0">
                <a:solidFill>
                  <a:srgbClr val="002060"/>
                </a:solidFill>
                <a:latin typeface="Swis721 BT" panose="020B0504020202020204" pitchFamily="34" charset="0"/>
              </a:rPr>
              <a:t>ch.</a:t>
            </a:r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 each)</a:t>
            </a:r>
            <a:endParaRPr lang="en-US" sz="2000" dirty="0">
              <a:solidFill>
                <a:srgbClr val="002060"/>
              </a:solidFill>
              <a:latin typeface="Swis721 BT" panose="020B0504020202020204" pitchFamily="34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2312611" y="9637079"/>
            <a:ext cx="2110067" cy="1231030"/>
          </a:xfrm>
          <a:prstGeom prst="straightConnector1">
            <a:avLst/>
          </a:prstGeom>
          <a:ln w="12700">
            <a:solidFill>
              <a:srgbClr val="C0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14134713" y="3155961"/>
            <a:ext cx="472403" cy="981930"/>
          </a:xfrm>
          <a:prstGeom prst="straightConnector1">
            <a:avLst/>
          </a:prstGeom>
          <a:ln w="12700">
            <a:solidFill>
              <a:srgbClr val="C0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3562763" y="2494242"/>
            <a:ext cx="2122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Input pipe for N</a:t>
            </a:r>
            <a:r>
              <a:rPr lang="en-US" sz="2000" baseline="-25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2</a:t>
            </a:r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 gas flushing</a:t>
            </a:r>
            <a:endParaRPr lang="en-US" sz="2000" dirty="0">
              <a:solidFill>
                <a:srgbClr val="002060"/>
              </a:solidFill>
              <a:latin typeface="Swis721 BT" panose="020B05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4776653" y="3354528"/>
            <a:ext cx="21229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In-Out pipes for LAr bottom heat exchanger</a:t>
            </a:r>
            <a:endParaRPr lang="en-US" sz="2000" dirty="0">
              <a:solidFill>
                <a:srgbClr val="002060"/>
              </a:solidFill>
              <a:latin typeface="Swis721 BT" panose="020B0504020202020204" pitchFamily="34" charset="0"/>
            </a:endParaRPr>
          </a:p>
        </p:txBody>
      </p:sp>
      <p:cxnSp>
        <p:nvCxnSpPr>
          <p:cNvPr id="61" name="Straight Arrow Connector 60"/>
          <p:cNvCxnSpPr>
            <a:stCxn id="60" idx="2"/>
          </p:cNvCxnSpPr>
          <p:nvPr/>
        </p:nvCxnSpPr>
        <p:spPr>
          <a:xfrm flipH="1">
            <a:off x="14990219" y="4370191"/>
            <a:ext cx="847924" cy="276966"/>
          </a:xfrm>
          <a:prstGeom prst="straightConnector1">
            <a:avLst/>
          </a:prstGeom>
          <a:ln w="12700">
            <a:solidFill>
              <a:srgbClr val="C0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60" idx="2"/>
          </p:cNvCxnSpPr>
          <p:nvPr/>
        </p:nvCxnSpPr>
        <p:spPr>
          <a:xfrm flipH="1">
            <a:off x="15337981" y="4370191"/>
            <a:ext cx="500162" cy="429365"/>
          </a:xfrm>
          <a:prstGeom prst="straightConnector1">
            <a:avLst/>
          </a:prstGeom>
          <a:ln w="12700">
            <a:solidFill>
              <a:srgbClr val="C0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15838143" y="6434193"/>
            <a:ext cx="2122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Pt-1000 connector</a:t>
            </a:r>
            <a:endParaRPr lang="en-US" sz="2000" dirty="0">
              <a:solidFill>
                <a:srgbClr val="002060"/>
              </a:solidFill>
              <a:latin typeface="Swis721 BT" panose="020B0504020202020204" pitchFamily="34" charset="0"/>
            </a:endParaRPr>
          </a:p>
        </p:txBody>
      </p:sp>
      <p:cxnSp>
        <p:nvCxnSpPr>
          <p:cNvPr id="67" name="Straight Arrow Connector 66"/>
          <p:cNvCxnSpPr>
            <a:stCxn id="66" idx="1"/>
          </p:cNvCxnSpPr>
          <p:nvPr/>
        </p:nvCxnSpPr>
        <p:spPr>
          <a:xfrm flipH="1" flipV="1">
            <a:off x="14776653" y="6160178"/>
            <a:ext cx="1061490" cy="627958"/>
          </a:xfrm>
          <a:prstGeom prst="straightConnector1">
            <a:avLst/>
          </a:prstGeom>
          <a:ln w="12700">
            <a:solidFill>
              <a:srgbClr val="C0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6899312" y="9570201"/>
            <a:ext cx="21421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N. 10</a:t>
            </a:r>
          </a:p>
          <a:p>
            <a:pPr algn="r"/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Extractable blades with handles for TP cables and FE electronics cards</a:t>
            </a:r>
            <a:endParaRPr lang="en-US" sz="2000" dirty="0">
              <a:solidFill>
                <a:srgbClr val="002060"/>
              </a:solidFill>
              <a:latin typeface="Swis721 BT" panose="020B05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4370913" y="10514166"/>
            <a:ext cx="2651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Guides for blades</a:t>
            </a:r>
            <a:endParaRPr lang="en-US" sz="2000" dirty="0">
              <a:solidFill>
                <a:srgbClr val="002060"/>
              </a:solidFill>
              <a:latin typeface="Swis721 BT" panose="020B0504020202020204" pitchFamily="34" charset="0"/>
            </a:endParaRPr>
          </a:p>
        </p:txBody>
      </p:sp>
      <p:cxnSp>
        <p:nvCxnSpPr>
          <p:cNvPr id="31" name="Straight Arrow Connector 30"/>
          <p:cNvCxnSpPr>
            <a:stCxn id="32" idx="1"/>
          </p:cNvCxnSpPr>
          <p:nvPr/>
        </p:nvCxnSpPr>
        <p:spPr>
          <a:xfrm flipH="1" flipV="1">
            <a:off x="5310915" y="685436"/>
            <a:ext cx="1125944" cy="63266"/>
          </a:xfrm>
          <a:prstGeom prst="straightConnector1">
            <a:avLst/>
          </a:prstGeom>
          <a:ln w="12700">
            <a:solidFill>
              <a:srgbClr val="C0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436859" y="86982"/>
            <a:ext cx="27445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Emergency removable flange with increased N</a:t>
            </a:r>
            <a:r>
              <a:rPr lang="en-US" sz="2000" baseline="-25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2</a:t>
            </a:r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 gas flushing</a:t>
            </a:r>
            <a:endParaRPr lang="en-US" sz="2000" dirty="0">
              <a:solidFill>
                <a:srgbClr val="002060"/>
              </a:solidFill>
              <a:latin typeface="Swis721 BT" panose="020B0504020202020204" pitchFamily="34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8499032" y="7003516"/>
            <a:ext cx="1354978" cy="1525295"/>
          </a:xfrm>
          <a:prstGeom prst="straightConnector1">
            <a:avLst/>
          </a:prstGeom>
          <a:ln w="12700">
            <a:gradFill>
              <a:gsLst>
                <a:gs pos="16000">
                  <a:srgbClr val="C00000"/>
                </a:gs>
                <a:gs pos="100000">
                  <a:srgbClr val="FFFF00"/>
                </a:gs>
              </a:gsLst>
              <a:lin ang="5400000" scaled="1"/>
            </a:gra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71" idx="3"/>
          </p:cNvCxnSpPr>
          <p:nvPr/>
        </p:nvCxnSpPr>
        <p:spPr>
          <a:xfrm flipV="1">
            <a:off x="9041494" y="10196448"/>
            <a:ext cx="1468196" cy="343249"/>
          </a:xfrm>
          <a:prstGeom prst="straightConnector1">
            <a:avLst/>
          </a:prstGeom>
          <a:ln w="12700">
            <a:gradFill>
              <a:gsLst>
                <a:gs pos="16000">
                  <a:srgbClr val="C00000"/>
                </a:gs>
                <a:gs pos="100000">
                  <a:srgbClr val="FFFF00"/>
                </a:gs>
              </a:gsLst>
              <a:lin ang="5400000" scaled="1"/>
            </a:gra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4" idx="1"/>
          </p:cNvCxnSpPr>
          <p:nvPr/>
        </p:nvCxnSpPr>
        <p:spPr>
          <a:xfrm flipH="1" flipV="1">
            <a:off x="12633258" y="10422206"/>
            <a:ext cx="1737655" cy="292015"/>
          </a:xfrm>
          <a:prstGeom prst="straightConnector1">
            <a:avLst/>
          </a:prstGeom>
          <a:ln w="12700">
            <a:gradFill>
              <a:gsLst>
                <a:gs pos="16000">
                  <a:srgbClr val="C00000"/>
                </a:gs>
                <a:gs pos="100000">
                  <a:srgbClr val="FFFF00"/>
                </a:gs>
              </a:gsLst>
              <a:lin ang="5400000" scaled="1"/>
            </a:gra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54942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0" r="29439" b="15940"/>
          <a:stretch/>
        </p:blipFill>
        <p:spPr>
          <a:xfrm>
            <a:off x="12028634" y="2613096"/>
            <a:ext cx="3607496" cy="845506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1729865" y="11268219"/>
            <a:ext cx="6993111" cy="459954"/>
          </a:xfrm>
          <a:prstGeom prst="rect">
            <a:avLst/>
          </a:prstGeom>
        </p:spPr>
        <p:txBody>
          <a:bodyPr wrap="square" lIns="165945" tIns="82973" rIns="165945" bIns="82973">
            <a:spAutoFit/>
          </a:bodyPr>
          <a:lstStyle/>
          <a:p>
            <a:pPr algn="r">
              <a:defRPr/>
            </a:pPr>
            <a:fld id="{8225AF9F-2EA9-4ABD-B54E-A34102B84545}" type="slidenum">
              <a:rPr lang="en-GB" sz="1900" b="1" kern="0" spc="91">
                <a:solidFill>
                  <a:sysClr val="windowText" lastClr="000000"/>
                </a:solidFill>
                <a:latin typeface="Swis721 BT" panose="020B0504020202020204" pitchFamily="34" charset="0"/>
              </a:rPr>
              <a:pPr algn="r">
                <a:defRPr/>
              </a:pPr>
              <a:t>9</a:t>
            </a:fld>
            <a:endParaRPr lang="en-GB" sz="5800" b="1" kern="0" spc="91" dirty="0">
              <a:solidFill>
                <a:sysClr val="window" lastClr="FFFFFF"/>
              </a:solidFill>
              <a:latin typeface="Swis721 BT" panose="020B05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731"/>
            <a:ext cx="18722975" cy="598454"/>
          </a:xfrm>
          <a:prstGeom prst="rect">
            <a:avLst/>
          </a:prstGeom>
          <a:noFill/>
          <a:ln w="25400">
            <a:noFill/>
          </a:ln>
        </p:spPr>
        <p:txBody>
          <a:bodyPr wrap="square" lIns="165945" tIns="82973" rIns="165945" bIns="82973" rtlCol="0">
            <a:spAutoFit/>
          </a:bodyPr>
          <a:lstStyle/>
          <a:p>
            <a:pPr algn="r">
              <a:spcBef>
                <a:spcPts val="1200"/>
              </a:spcBef>
            </a:pPr>
            <a:r>
              <a:rPr lang="en-US" sz="2800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wis721 BT" panose="020B0504020202020204" pitchFamily="34" charset="0"/>
              </a:rPr>
              <a:t>SFT chimney partially open and bottom details</a:t>
            </a:r>
            <a:endParaRPr lang="en-US" sz="2400" i="1" dirty="0"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wis721 BT" panose="020B0504020202020204" pitchFamily="34" charset="0"/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 flipH="1">
            <a:off x="14732315" y="9628971"/>
            <a:ext cx="1541343" cy="213376"/>
          </a:xfrm>
          <a:prstGeom prst="straightConnector1">
            <a:avLst/>
          </a:prstGeom>
          <a:ln w="12700">
            <a:gradFill>
              <a:gsLst>
                <a:gs pos="13000">
                  <a:srgbClr val="C00000"/>
                </a:gs>
                <a:gs pos="72000">
                  <a:srgbClr val="FFFF00"/>
                </a:gs>
              </a:gsLst>
              <a:lin ang="5400000" scaled="1"/>
            </a:gra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6238345" y="9293202"/>
            <a:ext cx="2122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N</a:t>
            </a:r>
            <a:r>
              <a:rPr lang="en-US" sz="2000" baseline="-25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2</a:t>
            </a:r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 gas flushing perforated ring</a:t>
            </a:r>
            <a:endParaRPr lang="en-US" sz="2000" dirty="0">
              <a:solidFill>
                <a:srgbClr val="002060"/>
              </a:solidFill>
              <a:latin typeface="Swis721 BT" panose="020B05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6273658" y="7921510"/>
            <a:ext cx="2215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LAr heat exchanger coil</a:t>
            </a:r>
            <a:endParaRPr lang="en-US" sz="2000" dirty="0">
              <a:solidFill>
                <a:srgbClr val="002060"/>
              </a:solidFill>
              <a:latin typeface="Swis721 BT" panose="020B05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6238346" y="6693481"/>
            <a:ext cx="2375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Guides for blades</a:t>
            </a:r>
            <a:endParaRPr lang="en-US" sz="2000" dirty="0">
              <a:solidFill>
                <a:srgbClr val="002060"/>
              </a:solidFill>
              <a:latin typeface="Swis721 BT" panose="020B0504020202020204" pitchFamily="34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14732315" y="8275453"/>
            <a:ext cx="1541343" cy="213376"/>
          </a:xfrm>
          <a:prstGeom prst="straightConnector1">
            <a:avLst/>
          </a:prstGeom>
          <a:ln w="12700">
            <a:gradFill>
              <a:gsLst>
                <a:gs pos="13000">
                  <a:srgbClr val="C00000"/>
                </a:gs>
                <a:gs pos="72000">
                  <a:srgbClr val="FFFF00"/>
                </a:gs>
              </a:gsLst>
              <a:lin ang="5400000" scaled="1"/>
            </a:gra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13937912" y="6921935"/>
            <a:ext cx="2300434" cy="279979"/>
          </a:xfrm>
          <a:prstGeom prst="straightConnector1">
            <a:avLst/>
          </a:prstGeom>
          <a:ln w="12700">
            <a:gradFill>
              <a:gsLst>
                <a:gs pos="13000">
                  <a:srgbClr val="C00000"/>
                </a:gs>
                <a:gs pos="72000">
                  <a:srgbClr val="FFFF00"/>
                </a:gs>
              </a:gsLst>
              <a:lin ang="5400000" scaled="1"/>
            </a:gra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4" t="3105" r="32963" b="987"/>
          <a:stretch/>
        </p:blipFill>
        <p:spPr>
          <a:xfrm>
            <a:off x="3288196" y="12659"/>
            <a:ext cx="2995154" cy="11677732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14348" y="10868109"/>
            <a:ext cx="1993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Cold Signal FT</a:t>
            </a:r>
            <a:endParaRPr lang="en-US" sz="2000" dirty="0">
              <a:solidFill>
                <a:srgbClr val="002060"/>
              </a:solidFill>
              <a:latin typeface="Swis721 BT" panose="020B05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14349" y="1056478"/>
            <a:ext cx="2180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002060"/>
                </a:solidFill>
                <a:latin typeface="Swis721 BT" panose="020B0504020202020204" pitchFamily="34" charset="0"/>
              </a:rPr>
              <a:t>Warm Signal FT</a:t>
            </a:r>
            <a:endParaRPr lang="en-US" sz="2000" dirty="0">
              <a:solidFill>
                <a:srgbClr val="002060"/>
              </a:solidFill>
              <a:latin typeface="Swis721 BT" panose="020B0504020202020204" pitchFamily="34" charset="0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2594824" y="1278109"/>
            <a:ext cx="879997" cy="178479"/>
          </a:xfrm>
          <a:prstGeom prst="straightConnector1">
            <a:avLst/>
          </a:prstGeom>
          <a:ln w="12700">
            <a:solidFill>
              <a:srgbClr val="C0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45" idx="3"/>
          </p:cNvCxnSpPr>
          <p:nvPr/>
        </p:nvCxnSpPr>
        <p:spPr>
          <a:xfrm>
            <a:off x="2408197" y="11068164"/>
            <a:ext cx="1659022" cy="89239"/>
          </a:xfrm>
          <a:prstGeom prst="straightConnector1">
            <a:avLst/>
          </a:prstGeom>
          <a:ln w="12700">
            <a:solidFill>
              <a:srgbClr val="C0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5424306" y="8384370"/>
            <a:ext cx="23116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T" panose="020B0504020202020204" pitchFamily="34" charset="0"/>
              </a:rPr>
              <a:t>Cold FE Analog Acquisition card (32 ch. each)</a:t>
            </a:r>
            <a:endParaRPr lang="en-US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wis721 BT" panose="020B05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2" r="30103" b="14073"/>
          <a:stretch/>
        </p:blipFill>
        <p:spPr>
          <a:xfrm>
            <a:off x="7735926" y="2572056"/>
            <a:ext cx="3532339" cy="8642959"/>
          </a:xfrm>
          <a:prstGeom prst="rect">
            <a:avLst/>
          </a:prstGeom>
        </p:spPr>
      </p:pic>
      <p:cxnSp>
        <p:nvCxnSpPr>
          <p:cNvPr id="62" name="Straight Arrow Connector 61"/>
          <p:cNvCxnSpPr/>
          <p:nvPr/>
        </p:nvCxnSpPr>
        <p:spPr>
          <a:xfrm flipH="1">
            <a:off x="4422678" y="9494729"/>
            <a:ext cx="1965596" cy="1373380"/>
          </a:xfrm>
          <a:prstGeom prst="straightConnector1">
            <a:avLst/>
          </a:prstGeom>
          <a:ln w="12700">
            <a:gradFill>
              <a:gsLst>
                <a:gs pos="13000">
                  <a:srgbClr val="C00000"/>
                </a:gs>
                <a:gs pos="72000">
                  <a:srgbClr val="FFFF00"/>
                </a:gs>
              </a:gsLst>
              <a:lin ang="5400000" scaled="1"/>
            </a:gra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6367653" y="9494729"/>
            <a:ext cx="2325410" cy="12426"/>
          </a:xfrm>
          <a:prstGeom prst="straightConnector1">
            <a:avLst/>
          </a:prstGeom>
          <a:ln w="12700">
            <a:gradFill>
              <a:gsLst>
                <a:gs pos="37000">
                  <a:srgbClr val="C00000"/>
                </a:gs>
                <a:gs pos="61000">
                  <a:srgbClr val="FFFF00"/>
                </a:gs>
              </a:gsLst>
              <a:lin ang="5400000" scaled="1"/>
            </a:gra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63640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60750</TotalTime>
  <Words>1040</Words>
  <Application>Microsoft Office PowerPoint</Application>
  <PresentationFormat>Custom</PresentationFormat>
  <Paragraphs>178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Arial Black</vt:lpstr>
      <vt:lpstr>Calibri</vt:lpstr>
      <vt:lpstr>Cambria Math</vt:lpstr>
      <vt:lpstr>Candara</vt:lpstr>
      <vt:lpstr>Mathcad UniMath</vt:lpstr>
      <vt:lpstr>Swis721 BT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Franco Sergiampietri</dc:creator>
  <cp:lastModifiedBy>Franco Sergiampietri</cp:lastModifiedBy>
  <cp:revision>1398</cp:revision>
  <cp:lastPrinted>2017-04-14T15:27:50Z</cp:lastPrinted>
  <dcterms:created xsi:type="dcterms:W3CDTF">2010-04-22T16:29:04Z</dcterms:created>
  <dcterms:modified xsi:type="dcterms:W3CDTF">2017-04-21T12:26:24Z</dcterms:modified>
</cp:coreProperties>
</file>