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3"/>
  </p:notesMasterIdLst>
  <p:handoutMasterIdLst>
    <p:handoutMasterId r:id="rId24"/>
  </p:handoutMasterIdLst>
  <p:sldIdLst>
    <p:sldId id="256" r:id="rId3"/>
    <p:sldId id="257" r:id="rId4"/>
    <p:sldId id="270" r:id="rId5"/>
    <p:sldId id="273" r:id="rId6"/>
    <p:sldId id="298" r:id="rId7"/>
    <p:sldId id="312" r:id="rId8"/>
    <p:sldId id="313" r:id="rId9"/>
    <p:sldId id="314" r:id="rId10"/>
    <p:sldId id="315" r:id="rId11"/>
    <p:sldId id="317" r:id="rId12"/>
    <p:sldId id="316" r:id="rId13"/>
    <p:sldId id="311" r:id="rId14"/>
    <p:sldId id="326" r:id="rId15"/>
    <p:sldId id="320" r:id="rId16"/>
    <p:sldId id="321" r:id="rId17"/>
    <p:sldId id="322" r:id="rId18"/>
    <p:sldId id="323" r:id="rId19"/>
    <p:sldId id="324" r:id="rId20"/>
    <p:sldId id="325" r:id="rId21"/>
    <p:sldId id="310"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204">
          <p15:clr>
            <a:srgbClr val="A4A3A4"/>
          </p15:clr>
        </p15:guide>
        <p15:guide id="2" orient="horz" pos="476">
          <p15:clr>
            <a:srgbClr val="A4A3A4"/>
          </p15:clr>
        </p15:guide>
        <p15:guide id="3" orient="horz" pos="1443">
          <p15:clr>
            <a:srgbClr val="A4A3A4"/>
          </p15:clr>
        </p15:guide>
        <p15:guide id="4" orient="horz" pos="966">
          <p15:clr>
            <a:srgbClr val="A4A3A4"/>
          </p15:clr>
        </p15:guide>
        <p15:guide id="5" orient="horz" pos="1876">
          <p15:clr>
            <a:srgbClr val="A4A3A4"/>
          </p15:clr>
        </p15:guide>
        <p15:guide id="6" orient="horz" pos="3616">
          <p15:clr>
            <a:srgbClr val="A4A3A4"/>
          </p15:clr>
        </p15:guide>
        <p15:guide id="7" pos="2190">
          <p15:clr>
            <a:srgbClr val="A4A3A4"/>
          </p15:clr>
        </p15:guide>
        <p15:guide id="8" pos="2188">
          <p15:clr>
            <a:srgbClr val="A4A3A4"/>
          </p15:clr>
        </p15:guide>
        <p15:guide id="9" pos="5026">
          <p15:clr>
            <a:srgbClr val="A4A3A4"/>
          </p15:clr>
        </p15:guide>
        <p15:guide id="10" pos="2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5F2B"/>
    <a:srgbClr val="B65A1F"/>
    <a:srgbClr val="130FFF"/>
    <a:srgbClr val="B8561A"/>
    <a:srgbClr val="F37C23"/>
    <a:srgbClr val="E95125"/>
    <a:srgbClr val="35FF5A"/>
    <a:srgbClr val="3C5A77"/>
    <a:srgbClr val="32547A"/>
    <a:srgbClr val="5680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73" autoAdjust="0"/>
    <p:restoredTop sz="86348"/>
  </p:normalViewPr>
  <p:slideViewPr>
    <p:cSldViewPr snapToGrid="0" snapToObjects="1">
      <p:cViewPr varScale="1">
        <p:scale>
          <a:sx n="113" d="100"/>
          <a:sy n="113" d="100"/>
        </p:scale>
        <p:origin x="184" y="768"/>
      </p:cViewPr>
      <p:guideLst>
        <p:guide orient="horz" pos="4204"/>
        <p:guide orient="horz" pos="476"/>
        <p:guide orient="horz" pos="1443"/>
        <p:guide orient="horz" pos="966"/>
        <p:guide orient="horz" pos="1876"/>
        <p:guide orient="horz" pos="3616"/>
        <p:guide pos="2190"/>
        <p:guide pos="2188"/>
        <p:guide pos="5026"/>
        <p:guide pos="282"/>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4/24/17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4/24/17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a:t>
            </a:fld>
            <a:endParaRPr lang="en-US"/>
          </a:p>
        </p:txBody>
      </p:sp>
    </p:spTree>
    <p:extLst>
      <p:ext uri="{BB962C8B-B14F-4D97-AF65-F5344CB8AC3E}">
        <p14:creationId xmlns:p14="http://schemas.microsoft.com/office/powerpoint/2010/main" val="1137616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a:t>
            </a:fld>
            <a:endParaRPr lang="en-US"/>
          </a:p>
        </p:txBody>
      </p:sp>
    </p:spTree>
    <p:extLst>
      <p:ext uri="{BB962C8B-B14F-4D97-AF65-F5344CB8AC3E}">
        <p14:creationId xmlns:p14="http://schemas.microsoft.com/office/powerpoint/2010/main" val="99134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20</a:t>
            </a:fld>
            <a:endParaRPr lang="en-US"/>
          </a:p>
        </p:txBody>
      </p:sp>
    </p:spTree>
    <p:extLst>
      <p:ext uri="{BB962C8B-B14F-4D97-AF65-F5344CB8AC3E}">
        <p14:creationId xmlns:p14="http://schemas.microsoft.com/office/powerpoint/2010/main" val="50097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16"/>
            <a:ext cx="8218488" cy="1143000"/>
          </a:xfrm>
          <a:prstGeom prst="rect">
            <a:avLst/>
          </a:prstGeom>
        </p:spPr>
        <p:txBody>
          <a:bodyPr vert="horz" lIns="0" tIns="0" rIns="0" bIns="0" anchor="b" anchorCtr="0"/>
          <a:lstStyle>
            <a:lvl1pPr algn="ctr">
              <a:defRPr sz="4800" b="1" i="0" baseline="0">
                <a:solidFill>
                  <a:srgbClr val="B8561A"/>
                </a:solidFill>
                <a:latin typeface="Arial Narrow" charset="0"/>
                <a:ea typeface="Arial Narrow" charset="0"/>
                <a:cs typeface="Arial Narrow" charset="0"/>
              </a:defRPr>
            </a:lvl1pPr>
          </a:lstStyle>
          <a:p>
            <a:r>
              <a:rPr lang="en-US" dirty="0"/>
              <a:t>Click to edit Master title style</a:t>
            </a:r>
          </a:p>
        </p:txBody>
      </p:sp>
      <p:sp>
        <p:nvSpPr>
          <p:cNvPr id="4" name="Text Placeholder 3"/>
          <p:cNvSpPr>
            <a:spLocks noGrp="1"/>
          </p:cNvSpPr>
          <p:nvPr>
            <p:ph type="body" sz="quarter" idx="10"/>
          </p:nvPr>
        </p:nvSpPr>
        <p:spPr>
          <a:xfrm>
            <a:off x="454025" y="2696827"/>
            <a:ext cx="8221663" cy="1721069"/>
          </a:xfrm>
          <a:prstGeom prst="rect">
            <a:avLst/>
          </a:prstGeom>
        </p:spPr>
        <p:txBody>
          <a:bodyPr vert="horz" lIns="0" tIns="0" rIns="0" bIns="0"/>
          <a:lstStyle>
            <a:lvl1pPr marL="0" indent="0" algn="ctr">
              <a:buFontTx/>
              <a:buNone/>
              <a:defRPr sz="2200" b="0" i="0" baseline="0">
                <a:solidFill>
                  <a:srgbClr val="130FFF"/>
                </a:solidFill>
                <a:latin typeface="Arial Narrow" charset="0"/>
                <a:ea typeface="Arial Narrow" charset="0"/>
                <a:cs typeface="Arial Narrow" charset="0"/>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dirty="0"/>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3845" y="6084658"/>
            <a:ext cx="1342161" cy="428876"/>
          </a:xfrm>
          <a:prstGeom prst="rect">
            <a:avLst/>
          </a:prstGeom>
        </p:spPr>
      </p:pic>
    </p:spTree>
    <p:extLst>
      <p:ext uri="{BB962C8B-B14F-4D97-AF65-F5344CB8AC3E}">
        <p14:creationId xmlns:p14="http://schemas.microsoft.com/office/powerpoint/2010/main" val="342202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latin typeface="Arial Narrow" charset="0"/>
              <a:ea typeface="Arial Narrow" charset="0"/>
              <a:cs typeface="Arial Narrow" charset="0"/>
            </a:endParaRPr>
          </a:p>
        </p:txBody>
      </p:sp>
      <p:sp>
        <p:nvSpPr>
          <p:cNvPr id="14" name="Title 1"/>
          <p:cNvSpPr>
            <a:spLocks noGrp="1"/>
          </p:cNvSpPr>
          <p:nvPr>
            <p:ph type="title"/>
          </p:nvPr>
        </p:nvSpPr>
        <p:spPr>
          <a:xfrm>
            <a:off x="454026" y="186946"/>
            <a:ext cx="8229600" cy="647102"/>
          </a:xfrm>
          <a:prstGeom prst="rect">
            <a:avLst/>
          </a:prstGeom>
        </p:spPr>
        <p:txBody>
          <a:bodyPr vert="horz" lIns="0" tIns="0" rIns="0" bIns="0">
            <a:noAutofit/>
          </a:bodyPr>
          <a:lstStyle>
            <a:lvl1pPr algn="ctr">
              <a:defRPr sz="4800" b="1" i="0" baseline="0">
                <a:solidFill>
                  <a:srgbClr val="C00000"/>
                </a:solidFill>
                <a:latin typeface="Arial Narrow" charset="0"/>
                <a:ea typeface="Arial Narrow" charset="0"/>
                <a:cs typeface="Arial Narrow" charset="0"/>
              </a:defRPr>
            </a:lvl1pPr>
          </a:lstStyle>
          <a:p>
            <a:r>
              <a:rPr lang="en-US" dirty="0"/>
              <a:t>Click to edit Master title style</a:t>
            </a:r>
          </a:p>
        </p:txBody>
      </p:sp>
      <p:sp>
        <p:nvSpPr>
          <p:cNvPr id="15" name="Content Placeholder 2"/>
          <p:cNvSpPr>
            <a:spLocks noGrp="1"/>
          </p:cNvSpPr>
          <p:nvPr>
            <p:ph idx="11"/>
          </p:nvPr>
        </p:nvSpPr>
        <p:spPr>
          <a:xfrm>
            <a:off x="454029" y="921740"/>
            <a:ext cx="8232771" cy="535633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rial Narrow" charset="0"/>
                <a:ea typeface="Arial Narrow" charset="0"/>
                <a:cs typeface="Arial Narrow" charset="0"/>
              </a:defRPr>
            </a:lvl1pPr>
            <a:lvl2pPr marL="541338" indent="-266700">
              <a:lnSpc>
                <a:spcPct val="100000"/>
              </a:lnSpc>
              <a:spcBef>
                <a:spcPts val="1200"/>
              </a:spcBef>
              <a:spcAft>
                <a:spcPts val="0"/>
              </a:spcAft>
              <a:buSzPct val="90000"/>
              <a:buFont typeface="Lucida Grande"/>
              <a:buChar char="-"/>
              <a:defRPr sz="2000" b="0" i="0">
                <a:solidFill>
                  <a:srgbClr val="7030A0"/>
                </a:solidFill>
                <a:latin typeface="Arial Narrow" charset="0"/>
                <a:ea typeface="Arial Narrow" charset="0"/>
                <a:cs typeface="Arial Narrow" charset="0"/>
              </a:defRPr>
            </a:lvl2pPr>
            <a:lvl3pPr marL="898525" indent="-273050">
              <a:lnSpc>
                <a:spcPct val="100000"/>
              </a:lnSpc>
              <a:spcBef>
                <a:spcPts val="1200"/>
              </a:spcBef>
              <a:spcAft>
                <a:spcPts val="0"/>
              </a:spcAft>
              <a:buSzPct val="88000"/>
              <a:buFont typeface="Arial"/>
              <a:buChar char="•"/>
              <a:defRPr sz="1800" b="0" i="0">
                <a:solidFill>
                  <a:srgbClr val="00B050"/>
                </a:solidFill>
                <a:latin typeface="Arial Narrow" charset="0"/>
                <a:ea typeface="Arial Narrow" charset="0"/>
                <a:cs typeface="Arial Narrow" charset="0"/>
              </a:defRPr>
            </a:lvl3pPr>
            <a:lvl4pPr marL="1165225" indent="-266700">
              <a:lnSpc>
                <a:spcPct val="100000"/>
              </a:lnSpc>
              <a:spcBef>
                <a:spcPts val="1200"/>
              </a:spcBef>
              <a:spcAft>
                <a:spcPts val="0"/>
              </a:spcAft>
              <a:buSzPct val="90000"/>
              <a:buFont typeface="Lucida Grande"/>
              <a:buChar char="-"/>
              <a:defRPr sz="1600" b="0" i="0">
                <a:solidFill>
                  <a:srgbClr val="B8561A"/>
                </a:solidFill>
                <a:latin typeface="Arial Narrow" charset="0"/>
                <a:ea typeface="Arial Narrow" charset="0"/>
                <a:cs typeface="Arial Narrow"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rial Narrow" charset="0"/>
                <a:ea typeface="Arial Narrow" charset="0"/>
                <a:cs typeface="Arial Narrow"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rial Narrow" charset="0"/>
                <a:ea typeface="Arial Narrow" charset="0"/>
                <a:cs typeface="Arial Narrow" charset="0"/>
              </a:defRPr>
            </a:lvl1pPr>
          </a:lstStyle>
          <a:p>
            <a:pPr>
              <a:defRPr/>
            </a:pPr>
            <a:r>
              <a:rPr lang="en-US" smtClean="0"/>
              <a:t>04.25.17</a:t>
            </a:r>
            <a:endParaRPr lang="en-US" dirty="0"/>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rial Narrow" charset="0"/>
                <a:ea typeface="Arial Narrow" charset="0"/>
                <a:cs typeface="Arial Narrow" charset="0"/>
              </a:defRPr>
            </a:lvl1pPr>
          </a:lstStyle>
          <a:p>
            <a:pPr>
              <a:defRPr/>
            </a:pPr>
            <a:r>
              <a:rPr lang="de-DE" smtClean="0"/>
              <a:t>Jaehoon Yu | DP FC Production, QA &amp; Installation</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rial Narrow" charset="0"/>
                <a:ea typeface="Arial Narrow" charset="0"/>
                <a:cs typeface="Arial Narrow" charset="0"/>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387362"/>
            <a:ext cx="8229600" cy="647102"/>
          </a:xfrm>
          <a:prstGeom prst="rect">
            <a:avLst/>
          </a:prstGeom>
        </p:spPr>
        <p:txBody>
          <a:bodyPr vert="horz" lIns="0" tIns="0" rIns="0" bIns="0"/>
          <a:lstStyle>
            <a:lvl1pPr algn="ctr">
              <a:defRPr sz="4800" b="1" i="0" baseline="0">
                <a:solidFill>
                  <a:srgbClr val="C00000"/>
                </a:solidFill>
                <a:latin typeface="Arial Narrow" charset="0"/>
                <a:ea typeface="Arial Narrow" charset="0"/>
                <a:cs typeface="Arial Narrow" charset="0"/>
              </a:defRPr>
            </a:lvl1pPr>
          </a:lstStyle>
          <a:p>
            <a:r>
              <a:rPr lang="en-US" dirty="0"/>
              <a:t>Click to edit Master title style</a:t>
            </a:r>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rial Narrow" charset="0"/>
                <a:ea typeface="Arial Narrow" charset="0"/>
                <a:cs typeface="Arial Narrow" charset="0"/>
              </a:defRPr>
            </a:lvl1pPr>
          </a:lstStyle>
          <a:p>
            <a:pPr>
              <a:defRPr/>
            </a:pPr>
            <a:r>
              <a:rPr lang="en-US" smtClean="0"/>
              <a:t>04.25.17</a:t>
            </a:r>
            <a:endParaRPr lang="en-US" dirty="0"/>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rial Narrow" charset="0"/>
                <a:ea typeface="Arial Narrow" charset="0"/>
                <a:cs typeface="Arial Narrow" charset="0"/>
              </a:defRPr>
            </a:lvl1pPr>
          </a:lstStyle>
          <a:p>
            <a:pPr>
              <a:defRPr/>
            </a:pPr>
            <a:r>
              <a:rPr lang="de-DE" smtClean="0"/>
              <a:t>Jaehoon Yu | DP FC Production, QA &amp; Installation</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rial Narrow" charset="0"/>
                <a:ea typeface="Arial Narrow" charset="0"/>
                <a:cs typeface="Arial Narrow" charset="0"/>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rial Narrow" charset="0"/>
                <a:ea typeface="Arial Narrow" charset="0"/>
                <a:cs typeface="Arial Narrow" charset="0"/>
              </a:defRPr>
            </a:lvl1pPr>
            <a:lvl2pPr marL="541338" indent="-266700">
              <a:lnSpc>
                <a:spcPct val="100000"/>
              </a:lnSpc>
              <a:spcBef>
                <a:spcPts val="1200"/>
              </a:spcBef>
              <a:spcAft>
                <a:spcPts val="0"/>
              </a:spcAft>
              <a:buSzPct val="90000"/>
              <a:buFont typeface="Lucida Grande"/>
              <a:buChar char="-"/>
              <a:defRPr sz="2000" b="0" i="0">
                <a:solidFill>
                  <a:srgbClr val="7030A0"/>
                </a:solidFill>
                <a:latin typeface="Arial Narrow" charset="0"/>
                <a:ea typeface="Arial Narrow" charset="0"/>
                <a:cs typeface="Arial Narrow" charset="0"/>
              </a:defRPr>
            </a:lvl2pPr>
            <a:lvl3pPr marL="898525" indent="-273050">
              <a:lnSpc>
                <a:spcPct val="100000"/>
              </a:lnSpc>
              <a:spcBef>
                <a:spcPts val="1200"/>
              </a:spcBef>
              <a:spcAft>
                <a:spcPts val="0"/>
              </a:spcAft>
              <a:buSzPct val="88000"/>
              <a:buFont typeface="Arial"/>
              <a:buChar char="•"/>
              <a:defRPr sz="1800" b="0" i="0">
                <a:solidFill>
                  <a:srgbClr val="00B050"/>
                </a:solidFill>
                <a:latin typeface="Arial Narrow" charset="0"/>
                <a:ea typeface="Arial Narrow" charset="0"/>
                <a:cs typeface="Arial Narrow" charset="0"/>
              </a:defRPr>
            </a:lvl3pPr>
            <a:lvl4pPr marL="1165225" indent="-266700">
              <a:lnSpc>
                <a:spcPct val="100000"/>
              </a:lnSpc>
              <a:spcBef>
                <a:spcPts val="1200"/>
              </a:spcBef>
              <a:spcAft>
                <a:spcPts val="0"/>
              </a:spcAft>
              <a:buSzPct val="90000"/>
              <a:buFont typeface="Lucida Grande"/>
              <a:buChar char="-"/>
              <a:defRPr sz="1600" b="0" i="0">
                <a:solidFill>
                  <a:srgbClr val="B65A1F"/>
                </a:solidFill>
                <a:latin typeface="Arial Narrow" charset="0"/>
                <a:ea typeface="Arial Narrow" charset="0"/>
                <a:cs typeface="Arial Narrow"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rial Narrow" charset="0"/>
                <a:ea typeface="Arial Narrow" charset="0"/>
                <a:cs typeface="Arial Narrow" charset="0"/>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rial Narrow" charset="0"/>
                <a:ea typeface="Arial Narrow" charset="0"/>
                <a:cs typeface="Arial Narrow" charset="0"/>
              </a:defRPr>
            </a:lvl1pPr>
            <a:lvl2pPr marL="541338" indent="-266700">
              <a:lnSpc>
                <a:spcPct val="100000"/>
              </a:lnSpc>
              <a:spcBef>
                <a:spcPts val="1200"/>
              </a:spcBef>
              <a:spcAft>
                <a:spcPts val="0"/>
              </a:spcAft>
              <a:buSzPct val="90000"/>
              <a:buFont typeface="Lucida Grande"/>
              <a:buChar char="-"/>
              <a:defRPr sz="2000" b="0" i="0">
                <a:solidFill>
                  <a:srgbClr val="7030A0"/>
                </a:solidFill>
                <a:latin typeface="Arial Narrow" charset="0"/>
                <a:ea typeface="Arial Narrow" charset="0"/>
                <a:cs typeface="Arial Narrow" charset="0"/>
              </a:defRPr>
            </a:lvl2pPr>
            <a:lvl3pPr marL="898525" indent="-273050">
              <a:lnSpc>
                <a:spcPct val="100000"/>
              </a:lnSpc>
              <a:spcBef>
                <a:spcPts val="1200"/>
              </a:spcBef>
              <a:spcAft>
                <a:spcPts val="0"/>
              </a:spcAft>
              <a:buSzPct val="88000"/>
              <a:buFont typeface="Arial"/>
              <a:buChar char="•"/>
              <a:defRPr sz="1800" b="0" i="0">
                <a:solidFill>
                  <a:srgbClr val="00B050"/>
                </a:solidFill>
                <a:latin typeface="Arial Narrow" charset="0"/>
                <a:ea typeface="Arial Narrow" charset="0"/>
                <a:cs typeface="Arial Narrow" charset="0"/>
              </a:defRPr>
            </a:lvl3pPr>
            <a:lvl4pPr marL="1165225" indent="-266700">
              <a:lnSpc>
                <a:spcPct val="100000"/>
              </a:lnSpc>
              <a:spcBef>
                <a:spcPts val="1200"/>
              </a:spcBef>
              <a:spcAft>
                <a:spcPts val="0"/>
              </a:spcAft>
              <a:buSzPct val="90000"/>
              <a:buFont typeface="Lucida Grande"/>
              <a:buChar char="-"/>
              <a:defRPr sz="1600" b="0" i="0">
                <a:solidFill>
                  <a:srgbClr val="BC5F2B"/>
                </a:solidFill>
                <a:latin typeface="Arial Narrow" charset="0"/>
                <a:ea typeface="Arial Narrow" charset="0"/>
                <a:cs typeface="Arial Narrow"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rial Narrow" charset="0"/>
                <a:ea typeface="Arial Narrow" charset="0"/>
                <a:cs typeface="Arial Narrow"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06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3"/>
          </p:nvPr>
        </p:nvSpPr>
        <p:spPr>
          <a:xfrm>
            <a:off x="4683195"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04.25.17</a:t>
            </a:r>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Jaehoon Yu | DP FC Production, QA &amp; Installation</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96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04.25.17</a:t>
            </a:r>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Jaehoon Yu | DP FC Production, QA &amp; Installation</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04.25.17</a:t>
            </a:r>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Jaehoon Yu | DP FC Production, QA &amp; Installation</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3716338"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04.25.17</a:t>
            </a:r>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Jaehoon Yu | DP FC Production, QA &amp; Installation</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470059" y="1206941"/>
            <a:ext cx="3004665"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4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04.25.17</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Jaehoon Yu | DP FC Production, QA &amp; Installation</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smtClean="0">
                <a:solidFill>
                  <a:srgbClr val="FFFFFF"/>
                </a:solidFill>
              </a:rPr>
              <a:t>04.25.17</a:t>
            </a:r>
            <a:endParaRPr lang="en-US">
              <a:solidFill>
                <a:srgbClr val="FFFFFF"/>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Jaehoon Yu | DP FC Production, QA &amp; Installation</a:t>
            </a: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7296D5B8-9374-4A32-9294-F7F6EF035B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2577400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theme" Target="../theme/theme2.xml"/><Relationship Id="rId10" Type="http://schemas.openxmlformats.org/officeDocument/2006/relationships/image" Target="../media/image5.png"/><Relationship Id="rId11"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57200" y="5760720"/>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72239"/>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323082" y="5953373"/>
            <a:ext cx="1370067" cy="578035"/>
          </a:xfrm>
          <a:prstGeom prst="rect">
            <a:avLst/>
          </a:prstGeom>
        </p:spPr>
      </p:pic>
      <p:grpSp>
        <p:nvGrpSpPr>
          <p:cNvPr id="3" name="Group 2"/>
          <p:cNvGrpSpPr/>
          <p:nvPr userDrawn="1"/>
        </p:nvGrpSpPr>
        <p:grpSpPr>
          <a:xfrm>
            <a:off x="5095044" y="240226"/>
            <a:ext cx="3598105" cy="199542"/>
            <a:chOff x="5136243" y="672026"/>
            <a:chExt cx="3598105" cy="199542"/>
          </a:xfrm>
        </p:grpSpPr>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136243" y="682088"/>
              <a:ext cx="1690006" cy="189480"/>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847491" y="672026"/>
              <a:ext cx="1886857" cy="189480"/>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04.25.17</a:t>
            </a:r>
            <a:endParaRPr lang="en-US" dirty="0">
              <a:latin typeface="Helvetica"/>
              <a:cs typeface="Helvetica"/>
            </a:endParaRPr>
          </a:p>
        </p:txBody>
      </p:sp>
      <p:sp>
        <p:nvSpPr>
          <p:cNvPr id="5" name="Footer Placeholder 4"/>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Jaehoon Yu | DP FC Production, QA &amp; Installation</a:t>
            </a:r>
            <a:endParaRPr lang="en-US" dirty="0"/>
          </a:p>
        </p:txBody>
      </p:sp>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8131175" y="6489520"/>
            <a:ext cx="561974" cy="237098"/>
          </a:xfrm>
          <a:prstGeom prst="rect">
            <a:avLst/>
          </a:prstGeom>
        </p:spPr>
      </p:pic>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08516" y="6500751"/>
            <a:ext cx="727750" cy="232546"/>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 id="2147483688" r:id="rId8"/>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9.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891145"/>
            <a:ext cx="8828314" cy="1046511"/>
          </a:xfrm>
        </p:spPr>
        <p:txBody>
          <a:bodyPr/>
          <a:lstStyle/>
          <a:p>
            <a:pPr algn="ctr"/>
            <a:r>
              <a:rPr lang="en-US" sz="4400" smtClean="0">
                <a:solidFill>
                  <a:srgbClr val="C00000"/>
                </a:solidFill>
                <a:latin typeface="Arial Narrow" charset="0"/>
                <a:ea typeface="Arial Narrow" charset="0"/>
                <a:cs typeface="Arial Narrow" charset="0"/>
              </a:rPr>
              <a:t>Dual Phase Drift Cage</a:t>
            </a:r>
            <a:r>
              <a:rPr lang="en-US" sz="4400" smtClean="0">
                <a:solidFill>
                  <a:srgbClr val="C00000"/>
                </a:solidFill>
              </a:rPr>
              <a:t> </a:t>
            </a:r>
            <a:r>
              <a:rPr lang="en-US" sz="4400" dirty="0" smtClean="0">
                <a:solidFill>
                  <a:srgbClr val="C00000"/>
                </a:solidFill>
                <a:latin typeface="Arial Narrow" charset="0"/>
                <a:ea typeface="Arial Narrow" charset="0"/>
                <a:cs typeface="Arial Narrow" charset="0"/>
              </a:rPr>
              <a:t>Production QA/QC </a:t>
            </a:r>
            <a:r>
              <a:rPr lang="en-US" sz="4400" smtClean="0">
                <a:solidFill>
                  <a:srgbClr val="C00000"/>
                </a:solidFill>
                <a:latin typeface="Arial Narrow" charset="0"/>
                <a:ea typeface="Arial Narrow" charset="0"/>
                <a:cs typeface="Arial Narrow" charset="0"/>
              </a:rPr>
              <a:t>&amp; Installation </a:t>
            </a:r>
            <a:endParaRPr lang="en-GB" sz="4400" dirty="0">
              <a:solidFill>
                <a:srgbClr val="C00000"/>
              </a:solidFill>
              <a:latin typeface="Arial Narrow" charset="0"/>
              <a:ea typeface="Arial Narrow" charset="0"/>
              <a:cs typeface="Arial Narrow" charset="0"/>
            </a:endParaRPr>
          </a:p>
        </p:txBody>
      </p:sp>
      <p:sp>
        <p:nvSpPr>
          <p:cNvPr id="3" name="Text Placeholder 2"/>
          <p:cNvSpPr>
            <a:spLocks noGrp="1"/>
          </p:cNvSpPr>
          <p:nvPr>
            <p:ph type="body" sz="quarter" idx="10"/>
          </p:nvPr>
        </p:nvSpPr>
        <p:spPr>
          <a:xfrm>
            <a:off x="454025" y="2100943"/>
            <a:ext cx="8015061" cy="3189514"/>
          </a:xfrm>
        </p:spPr>
        <p:txBody>
          <a:bodyPr/>
          <a:lstStyle/>
          <a:p>
            <a:pPr algn="ctr"/>
            <a:r>
              <a:rPr lang="en-GB" sz="2800" dirty="0" err="1" smtClean="0">
                <a:solidFill>
                  <a:srgbClr val="130FFF"/>
                </a:solidFill>
                <a:latin typeface="Arial Narrow" charset="0"/>
                <a:ea typeface="Arial Narrow" charset="0"/>
                <a:cs typeface="Arial Narrow" charset="0"/>
              </a:rPr>
              <a:t>protoDUNE</a:t>
            </a:r>
            <a:r>
              <a:rPr lang="en-GB" sz="2800" dirty="0" smtClean="0">
                <a:solidFill>
                  <a:srgbClr val="130FFF"/>
                </a:solidFill>
                <a:latin typeface="Arial Narrow" charset="0"/>
                <a:ea typeface="Arial Narrow" charset="0"/>
                <a:cs typeface="Arial Narrow" charset="0"/>
              </a:rPr>
              <a:t> Design and Production Review</a:t>
            </a:r>
            <a:br>
              <a:rPr lang="en-GB" sz="2800" dirty="0" smtClean="0">
                <a:solidFill>
                  <a:srgbClr val="130FFF"/>
                </a:solidFill>
                <a:latin typeface="Arial Narrow" charset="0"/>
                <a:ea typeface="Arial Narrow" charset="0"/>
                <a:cs typeface="Arial Narrow" charset="0"/>
              </a:rPr>
            </a:br>
            <a:r>
              <a:rPr lang="en-GB" sz="2800" dirty="0" smtClean="0">
                <a:solidFill>
                  <a:srgbClr val="130FFF"/>
                </a:solidFill>
                <a:latin typeface="Arial Narrow" charset="0"/>
                <a:ea typeface="Arial Narrow" charset="0"/>
                <a:cs typeface="Arial Narrow" charset="0"/>
              </a:rPr>
              <a:t>April 25, 2017</a:t>
            </a:r>
          </a:p>
          <a:p>
            <a:pPr algn="ctr"/>
            <a:endParaRPr lang="en-GB" sz="2800" dirty="0" smtClean="0">
              <a:solidFill>
                <a:srgbClr val="130FFF"/>
              </a:solidFill>
              <a:latin typeface="Arial Narrow" charset="0"/>
              <a:ea typeface="Arial Narrow" charset="0"/>
              <a:cs typeface="Arial Narrow" charset="0"/>
            </a:endParaRPr>
          </a:p>
          <a:p>
            <a:pPr algn="ctr"/>
            <a:r>
              <a:rPr lang="en-GB" sz="2800" i="1" dirty="0" err="1" smtClean="0">
                <a:solidFill>
                  <a:srgbClr val="130FFF"/>
                </a:solidFill>
                <a:latin typeface="Arial Narrow" charset="0"/>
                <a:ea typeface="Arial Narrow" charset="0"/>
                <a:cs typeface="Arial Narrow" charset="0"/>
              </a:rPr>
              <a:t>Jaehoon</a:t>
            </a:r>
            <a:r>
              <a:rPr lang="en-GB" sz="2800" i="1" dirty="0" smtClean="0">
                <a:solidFill>
                  <a:srgbClr val="130FFF"/>
                </a:solidFill>
                <a:latin typeface="Arial Narrow" charset="0"/>
                <a:ea typeface="Arial Narrow" charset="0"/>
                <a:cs typeface="Arial Narrow" charset="0"/>
              </a:rPr>
              <a:t> Yu</a:t>
            </a:r>
            <a:r>
              <a:rPr lang="en-GB" sz="2800" dirty="0">
                <a:solidFill>
                  <a:srgbClr val="130FFF"/>
                </a:solidFill>
                <a:latin typeface="Arial Narrow" charset="0"/>
                <a:ea typeface="Arial Narrow" charset="0"/>
                <a:cs typeface="Arial Narrow" charset="0"/>
              </a:rPr>
              <a:t> </a:t>
            </a:r>
            <a:r>
              <a:rPr lang="en-GB" dirty="0" smtClean="0">
                <a:solidFill>
                  <a:srgbClr val="130FFF"/>
                </a:solidFill>
                <a:latin typeface="Arial Narrow" charset="0"/>
                <a:ea typeface="Arial Narrow" charset="0"/>
                <a:cs typeface="Arial Narrow" charset="0"/>
              </a:rPr>
              <a:t>for</a:t>
            </a:r>
          </a:p>
          <a:p>
            <a:pPr algn="ctr"/>
            <a:r>
              <a:rPr lang="en-GB" sz="2000" dirty="0" smtClean="0">
                <a:solidFill>
                  <a:srgbClr val="130FFF"/>
                </a:solidFill>
                <a:latin typeface="Arial Narrow" charset="0"/>
                <a:ea typeface="Arial Narrow" charset="0"/>
                <a:cs typeface="Arial Narrow" charset="0"/>
              </a:rPr>
              <a:t>A. Chatterjee, S. </a:t>
            </a:r>
            <a:r>
              <a:rPr lang="en-GB" sz="2000" dirty="0" err="1" smtClean="0">
                <a:solidFill>
                  <a:srgbClr val="130FFF"/>
                </a:solidFill>
                <a:latin typeface="Arial Narrow" charset="0"/>
                <a:ea typeface="Arial Narrow" charset="0"/>
                <a:cs typeface="Arial Narrow" charset="0"/>
              </a:rPr>
              <a:t>Shshsavarani</a:t>
            </a:r>
            <a:r>
              <a:rPr lang="en-GB" sz="2000" dirty="0" smtClean="0">
                <a:solidFill>
                  <a:srgbClr val="130FFF"/>
                </a:solidFill>
                <a:latin typeface="Arial Narrow" charset="0"/>
                <a:ea typeface="Arial Narrow" charset="0"/>
                <a:cs typeface="Arial Narrow" charset="0"/>
              </a:rPr>
              <a:t>, G. Brown &amp; UTA Team</a:t>
            </a:r>
          </a:p>
          <a:p>
            <a:pPr algn="ctr"/>
            <a:r>
              <a:rPr lang="en-GB" sz="2000" dirty="0" smtClean="0"/>
              <a:t>A. </a:t>
            </a:r>
            <a:r>
              <a:rPr lang="en-GB" sz="2000" dirty="0" err="1" smtClean="0">
                <a:solidFill>
                  <a:srgbClr val="130FFF"/>
                </a:solidFill>
                <a:latin typeface="Arial Narrow" charset="0"/>
                <a:ea typeface="Arial Narrow" charset="0"/>
                <a:cs typeface="Arial Narrow" charset="0"/>
              </a:rPr>
              <a:t>Gendotti</a:t>
            </a:r>
            <a:r>
              <a:rPr lang="en-GB" sz="2000" dirty="0" smtClean="0">
                <a:solidFill>
                  <a:srgbClr val="130FFF"/>
                </a:solidFill>
                <a:latin typeface="Arial Narrow" charset="0"/>
                <a:ea typeface="Arial Narrow" charset="0"/>
                <a:cs typeface="Arial Narrow" charset="0"/>
              </a:rPr>
              <a:t>, S. Murphy, C. </a:t>
            </a:r>
            <a:r>
              <a:rPr lang="en-GB" sz="2000" dirty="0" err="1" smtClean="0">
                <a:solidFill>
                  <a:srgbClr val="130FFF"/>
                </a:solidFill>
                <a:latin typeface="Arial Narrow" charset="0"/>
                <a:ea typeface="Arial Narrow" charset="0"/>
                <a:cs typeface="Arial Narrow" charset="0"/>
              </a:rPr>
              <a:t>Cantini</a:t>
            </a:r>
            <a:r>
              <a:rPr lang="en-GB" sz="2000" dirty="0" smtClean="0">
                <a:solidFill>
                  <a:srgbClr val="130FFF"/>
                </a:solidFill>
                <a:latin typeface="Arial Narrow" charset="0"/>
                <a:ea typeface="Arial Narrow" charset="0"/>
                <a:cs typeface="Arial Narrow" charset="0"/>
              </a:rPr>
              <a:t> &amp; ETH Team</a:t>
            </a:r>
          </a:p>
          <a:p>
            <a:pPr algn="ctr"/>
            <a:r>
              <a:rPr lang="en-GB" sz="2000" dirty="0" smtClean="0"/>
              <a:t>F. </a:t>
            </a:r>
            <a:r>
              <a:rPr lang="en-GB" sz="2000" dirty="0" err="1" smtClean="0"/>
              <a:t>Pietropaolo</a:t>
            </a:r>
            <a:r>
              <a:rPr lang="en-GB" sz="2000" dirty="0"/>
              <a:t> </a:t>
            </a:r>
            <a:r>
              <a:rPr lang="en-GB" sz="2000" dirty="0" smtClean="0"/>
              <a:t>&amp; CERN Team</a:t>
            </a:r>
            <a:endParaRPr lang="en-GB" sz="2000" dirty="0" smtClean="0">
              <a:solidFill>
                <a:srgbClr val="130FFF"/>
              </a:solidFill>
              <a:latin typeface="Arial Narrow" charset="0"/>
              <a:ea typeface="Arial Narrow" charset="0"/>
              <a:cs typeface="Arial Narrow" charset="0"/>
            </a:endParaRPr>
          </a:p>
        </p:txBody>
      </p:sp>
    </p:spTree>
    <p:extLst>
      <p:ext uri="{BB962C8B-B14F-4D97-AF65-F5344CB8AC3E}">
        <p14:creationId xmlns:p14="http://schemas.microsoft.com/office/powerpoint/2010/main" val="1741762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525" y="773883"/>
            <a:ext cx="8394700" cy="5570756"/>
          </a:xfrm>
          <a:prstGeom prst="rect">
            <a:avLst/>
          </a:prstGeom>
        </p:spPr>
        <p:txBody>
          <a:bodyPr wrap="square">
            <a:spAutoFit/>
          </a:bodyPr>
          <a:lstStyle/>
          <a:p>
            <a:pPr marL="285750" indent="-285750" algn="just">
              <a:buClr>
                <a:srgbClr val="C00000"/>
              </a:buClr>
              <a:buFont typeface="Wingdings" panose="05000000000000000000" pitchFamily="2" charset="2"/>
              <a:buChar char="§"/>
            </a:pPr>
            <a:r>
              <a:rPr lang="en-US" sz="2400" dirty="0">
                <a:solidFill>
                  <a:srgbClr val="002060"/>
                </a:solidFill>
                <a:latin typeface="Arial Narrow" charset="0"/>
                <a:ea typeface="Arial Narrow" charset="0"/>
                <a:cs typeface="Arial Narrow" charset="0"/>
              </a:rPr>
              <a:t>This process will be done in a class 100,000 clean room.  All members of the assembly team will wear disposable lab coat, mask, hairnet and powerless gloves </a:t>
            </a:r>
            <a:endParaRPr lang="en-US" sz="2400" dirty="0" smtClean="0">
              <a:solidFill>
                <a:srgbClr val="002060"/>
              </a:solidFill>
              <a:latin typeface="Arial Narrow" charset="0"/>
              <a:ea typeface="Arial Narrow" charset="0"/>
              <a:cs typeface="Arial Narrow" charset="0"/>
            </a:endParaRPr>
          </a:p>
          <a:p>
            <a:pPr marL="285750" indent="-285750" algn="just">
              <a:buClr>
                <a:srgbClr val="C00000"/>
              </a:buClr>
              <a:buFont typeface="Wingdings" panose="05000000000000000000" pitchFamily="2" charset="2"/>
              <a:buChar char="§"/>
            </a:pPr>
            <a:r>
              <a:rPr lang="en-US" sz="2400" dirty="0" smtClean="0">
                <a:solidFill>
                  <a:srgbClr val="002060"/>
                </a:solidFill>
                <a:latin typeface="Arial Narrow" charset="0"/>
                <a:ea typeface="Arial Narrow" charset="0"/>
                <a:cs typeface="Arial Narrow" charset="0"/>
              </a:rPr>
              <a:t>Packaging process will be done as follows:</a:t>
            </a:r>
          </a:p>
          <a:p>
            <a:pPr marL="742950" lvl="1" indent="-285750" algn="just">
              <a:buClr>
                <a:srgbClr val="C00000"/>
              </a:buClr>
              <a:buFont typeface="Wingdings" panose="05000000000000000000" pitchFamily="2" charset="2"/>
              <a:buChar char="§"/>
            </a:pPr>
            <a:r>
              <a:rPr lang="en-US" sz="2000" dirty="0" smtClean="0">
                <a:solidFill>
                  <a:srgbClr val="7030A0"/>
                </a:solidFill>
                <a:latin typeface="Arial Narrow" charset="0"/>
                <a:ea typeface="Arial Narrow" charset="0"/>
                <a:cs typeface="Arial Narrow" charset="0"/>
              </a:rPr>
              <a:t>Collect zip-lock bags for screws and slip-nuts for profile mounting</a:t>
            </a:r>
          </a:p>
          <a:p>
            <a:pPr marL="742950" lvl="1" indent="-285750" algn="just">
              <a:buClr>
                <a:srgbClr val="C00000"/>
              </a:buClr>
              <a:buFont typeface="Wingdings" panose="05000000000000000000" pitchFamily="2" charset="2"/>
              <a:buChar char="§"/>
            </a:pPr>
            <a:r>
              <a:rPr lang="en-US" sz="2000" dirty="0" smtClean="0">
                <a:solidFill>
                  <a:srgbClr val="7030A0"/>
                </a:solidFill>
                <a:latin typeface="Arial Narrow" charset="0"/>
                <a:ea typeface="Arial Narrow" charset="0"/>
                <a:cs typeface="Arial Narrow" charset="0"/>
              </a:rPr>
              <a:t>Collect  zip-lock bags for FRP threaded rods and nuts</a:t>
            </a:r>
          </a:p>
          <a:p>
            <a:pPr marL="742950" lvl="1" indent="-285750" algn="just">
              <a:buClr>
                <a:srgbClr val="C00000"/>
              </a:buClr>
              <a:buFont typeface="Wingdings" panose="05000000000000000000" pitchFamily="2" charset="2"/>
              <a:buChar char="§"/>
            </a:pPr>
            <a:r>
              <a:rPr lang="en-US" sz="2000" dirty="0" smtClean="0">
                <a:solidFill>
                  <a:srgbClr val="7030A0"/>
                </a:solidFill>
                <a:latin typeface="Arial Narrow" charset="0"/>
                <a:ea typeface="Arial Narrow" charset="0"/>
                <a:cs typeface="Arial Narrow" charset="0"/>
              </a:rPr>
              <a:t>10% spare parts will be included in the package to ensure the assembly of the sub-module in case they are lost</a:t>
            </a:r>
          </a:p>
          <a:p>
            <a:pPr marL="742950" lvl="1" indent="-285750" algn="just">
              <a:buClr>
                <a:srgbClr val="C00000"/>
              </a:buClr>
              <a:buFont typeface="Wingdings" panose="05000000000000000000" pitchFamily="2" charset="2"/>
              <a:buChar char="§"/>
            </a:pPr>
            <a:r>
              <a:rPr lang="en-US" sz="2000" dirty="0" smtClean="0">
                <a:solidFill>
                  <a:srgbClr val="7030A0"/>
                </a:solidFill>
                <a:latin typeface="Arial Narrow" charset="0"/>
                <a:ea typeface="Arial Narrow" charset="0"/>
                <a:cs typeface="Arial Narrow" charset="0"/>
              </a:rPr>
              <a:t>Stack 6” I-beams and 3” I-beams as small a packing factor as possible and mount zip-lock bags for small parts and shrink wrapped multiple layers to ensure isolation from moisture during </a:t>
            </a:r>
            <a:r>
              <a:rPr lang="en-US" sz="2000" dirty="0" smtClean="0">
                <a:solidFill>
                  <a:srgbClr val="7030A0"/>
                </a:solidFill>
                <a:latin typeface="Arial Narrow" charset="0"/>
                <a:ea typeface="Arial Narrow" charset="0"/>
                <a:cs typeface="Arial Narrow" charset="0"/>
              </a:rPr>
              <a:t>storage </a:t>
            </a:r>
            <a:r>
              <a:rPr lang="en-US" sz="2000" dirty="0" smtClean="0">
                <a:solidFill>
                  <a:srgbClr val="7030A0"/>
                </a:solidFill>
                <a:latin typeface="Arial Narrow" charset="0"/>
                <a:ea typeface="Arial Narrow" charset="0"/>
                <a:cs typeface="Arial Narrow" charset="0"/>
                <a:sym typeface="Wingdings"/>
              </a:rPr>
              <a:t> as small as 165mmx160mmx2000mm</a:t>
            </a:r>
            <a:endParaRPr lang="en-US" sz="2000" dirty="0" smtClean="0">
              <a:solidFill>
                <a:srgbClr val="7030A0"/>
              </a:solidFill>
              <a:latin typeface="Arial Narrow" charset="0"/>
              <a:ea typeface="Arial Narrow" charset="0"/>
              <a:cs typeface="Arial Narrow" charset="0"/>
            </a:endParaRPr>
          </a:p>
          <a:p>
            <a:pPr marL="285750" indent="-285750" algn="just">
              <a:buClr>
                <a:srgbClr val="C00000"/>
              </a:buClr>
              <a:buFont typeface="Wingdings" panose="05000000000000000000" pitchFamily="2" charset="2"/>
              <a:buChar char="§"/>
            </a:pPr>
            <a:r>
              <a:rPr lang="en-US" sz="2400" dirty="0" smtClean="0">
                <a:solidFill>
                  <a:srgbClr val="002060"/>
                </a:solidFill>
                <a:latin typeface="Arial Narrow" charset="0"/>
                <a:ea typeface="Arial Narrow" charset="0"/>
                <a:cs typeface="Arial Narrow" charset="0"/>
              </a:rPr>
              <a:t>Each package </a:t>
            </a:r>
            <a:r>
              <a:rPr lang="en-US" sz="2400" dirty="0">
                <a:solidFill>
                  <a:srgbClr val="002060"/>
                </a:solidFill>
                <a:latin typeface="Arial Narrow" charset="0"/>
                <a:ea typeface="Arial Narrow" charset="0"/>
                <a:cs typeface="Arial Narrow" charset="0"/>
              </a:rPr>
              <a:t>will contain the list of included parts </a:t>
            </a:r>
            <a:r>
              <a:rPr lang="en-US" sz="2400" dirty="0" smtClean="0">
                <a:solidFill>
                  <a:srgbClr val="002060"/>
                </a:solidFill>
                <a:latin typeface="Arial Narrow" charset="0"/>
                <a:ea typeface="Arial Narrow" charset="0"/>
                <a:cs typeface="Arial Narrow" charset="0"/>
              </a:rPr>
              <a:t>and be clearly tagged w/ the type of the sub-module (top, middle and bottom) and to ensure proper identification of the locations of the specific sub-module</a:t>
            </a:r>
          </a:p>
          <a:p>
            <a:pPr marL="285750" indent="-285750" algn="just">
              <a:buClr>
                <a:srgbClr val="C00000"/>
              </a:buClr>
              <a:buFont typeface="Wingdings" panose="05000000000000000000" pitchFamily="2" charset="2"/>
              <a:buChar char="§"/>
            </a:pPr>
            <a:r>
              <a:rPr lang="en-US" sz="2400" dirty="0" smtClean="0">
                <a:solidFill>
                  <a:srgbClr val="002060"/>
                </a:solidFill>
                <a:latin typeface="Arial Narrow" charset="0"/>
                <a:ea typeface="Arial Narrow" charset="0"/>
                <a:cs typeface="Arial Narrow" charset="0"/>
              </a:rPr>
              <a:t>The package is then moved into a separate semi-clean room with a lock </a:t>
            </a:r>
            <a:r>
              <a:rPr lang="en-US" sz="2400" dirty="0" smtClean="0">
                <a:solidFill>
                  <a:srgbClr val="002060"/>
                </a:solidFill>
                <a:latin typeface="Arial Narrow" charset="0"/>
                <a:ea typeface="Arial Narrow" charset="0"/>
                <a:cs typeface="Arial Narrow" charset="0"/>
              </a:rPr>
              <a:t>for storage until </a:t>
            </a:r>
            <a:r>
              <a:rPr lang="en-US" sz="2400" dirty="0" smtClean="0">
                <a:solidFill>
                  <a:srgbClr val="002060"/>
                </a:solidFill>
                <a:latin typeface="Arial Narrow" charset="0"/>
                <a:ea typeface="Arial Narrow" charset="0"/>
                <a:cs typeface="Arial Narrow" charset="0"/>
              </a:rPr>
              <a:t>shipping</a:t>
            </a:r>
            <a:endParaRPr lang="en-US" sz="2400" dirty="0">
              <a:solidFill>
                <a:srgbClr val="002060"/>
              </a:solidFill>
              <a:latin typeface="Arial Narrow" charset="0"/>
              <a:ea typeface="Arial Narrow" charset="0"/>
              <a:cs typeface="Arial Narrow" charset="0"/>
            </a:endParaRPr>
          </a:p>
        </p:txBody>
      </p:sp>
      <p:sp>
        <p:nvSpPr>
          <p:cNvPr id="3" name="Date Placeholder 2"/>
          <p:cNvSpPr>
            <a:spLocks noGrp="1"/>
          </p:cNvSpPr>
          <p:nvPr>
            <p:ph type="dt" sz="half" idx="10"/>
          </p:nvPr>
        </p:nvSpPr>
        <p:spPr/>
        <p:txBody>
          <a:bodyPr/>
          <a:lstStyle/>
          <a:p>
            <a:r>
              <a:rPr lang="en-US" smtClean="0"/>
              <a:t>04.25.17</a:t>
            </a:r>
            <a:endParaRPr lang="en-US"/>
          </a:p>
        </p:txBody>
      </p:sp>
      <p:sp>
        <p:nvSpPr>
          <p:cNvPr id="4" name="Footer Placeholder 3"/>
          <p:cNvSpPr>
            <a:spLocks noGrp="1"/>
          </p:cNvSpPr>
          <p:nvPr>
            <p:ph type="ftr" sz="quarter" idx="11"/>
          </p:nvPr>
        </p:nvSpPr>
        <p:spPr/>
        <p:txBody>
          <a:bodyPr/>
          <a:lstStyle/>
          <a:p>
            <a:r>
              <a:rPr lang="en-US" smtClean="0"/>
              <a:t>Jaehoon Yu | DP FC Production, QA &amp; Installation</a:t>
            </a:r>
            <a:endParaRPr lang="en-US"/>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10</a:t>
            </a:fld>
            <a:endParaRPr lang="fr-BE"/>
          </a:p>
        </p:txBody>
      </p:sp>
      <p:sp>
        <p:nvSpPr>
          <p:cNvPr id="8" name="ZoneTexte 1"/>
          <p:cNvSpPr txBox="1">
            <a:spLocks noChangeArrowheads="1"/>
          </p:cNvSpPr>
          <p:nvPr/>
        </p:nvSpPr>
        <p:spPr bwMode="auto">
          <a:xfrm>
            <a:off x="114300" y="17343"/>
            <a:ext cx="89154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None/>
            </a:pPr>
            <a:r>
              <a:rPr lang="fr-FR" altLang="en-US" sz="4400" b="1" dirty="0" smtClean="0">
                <a:solidFill>
                  <a:srgbClr val="C00000"/>
                </a:solidFill>
                <a:latin typeface="Arial Narrow" charset="0"/>
                <a:ea typeface="Arial Narrow" charset="0"/>
                <a:cs typeface="Arial Narrow" charset="0"/>
              </a:rPr>
              <a:t>Production </a:t>
            </a:r>
            <a:r>
              <a:rPr lang="mr-IN" altLang="en-US" sz="4400" b="1" dirty="0" smtClean="0">
                <a:solidFill>
                  <a:srgbClr val="C00000"/>
                </a:solidFill>
                <a:latin typeface="Arial Narrow" charset="0"/>
                <a:ea typeface="Arial Narrow" charset="0"/>
                <a:cs typeface="Arial Narrow" charset="0"/>
              </a:rPr>
              <a:t>–</a:t>
            </a:r>
            <a:r>
              <a:rPr lang="fr-FR" altLang="en-US" sz="4400" b="1" dirty="0" smtClean="0">
                <a:solidFill>
                  <a:srgbClr val="C00000"/>
                </a:solidFill>
                <a:latin typeface="Arial Narrow" charset="0"/>
                <a:ea typeface="Arial Narrow" charset="0"/>
                <a:cs typeface="Arial Narrow" charset="0"/>
              </a:rPr>
              <a:t> Packaging &amp; Shipping</a:t>
            </a:r>
            <a:endParaRPr lang="en-US" altLang="en-US" sz="4400" b="1" dirty="0">
              <a:solidFill>
                <a:srgbClr val="C00000"/>
              </a:solidFill>
              <a:latin typeface="Arial Narrow" charset="0"/>
              <a:ea typeface="Arial Narrow" charset="0"/>
              <a:cs typeface="Arial Narrow" charset="0"/>
            </a:endParaRPr>
          </a:p>
        </p:txBody>
      </p:sp>
    </p:spTree>
    <p:extLst>
      <p:ext uri="{BB962C8B-B14F-4D97-AF65-F5344CB8AC3E}">
        <p14:creationId xmlns:p14="http://schemas.microsoft.com/office/powerpoint/2010/main" val="1616530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56099"/>
            <a:ext cx="8305800" cy="5509200"/>
          </a:xfrm>
          <a:prstGeom prst="rect">
            <a:avLst/>
          </a:prstGeom>
        </p:spPr>
        <p:txBody>
          <a:bodyPr wrap="square">
            <a:spAutoFit/>
          </a:bodyPr>
          <a:lstStyle/>
          <a:p>
            <a:pPr marL="285750" indent="-285750" algn="just">
              <a:buClr>
                <a:srgbClr val="C00000"/>
              </a:buClr>
              <a:buFont typeface="Wingdings" panose="05000000000000000000" pitchFamily="2" charset="2"/>
              <a:buChar char="§"/>
            </a:pPr>
            <a:r>
              <a:rPr lang="en-US" sz="3200" dirty="0" smtClean="0">
                <a:solidFill>
                  <a:srgbClr val="002060"/>
                </a:solidFill>
                <a:latin typeface="Arial Narrow" charset="0"/>
                <a:ea typeface="Arial Narrow" charset="0"/>
                <a:cs typeface="Arial Narrow" charset="0"/>
              </a:rPr>
              <a:t>In order to prepare strategically for installation into the cryostat, we will build the three sub-modules for one module at a time</a:t>
            </a:r>
          </a:p>
          <a:p>
            <a:pPr marL="285750" indent="-285750" algn="just">
              <a:buClr>
                <a:srgbClr val="C00000"/>
              </a:buClr>
              <a:buFont typeface="Wingdings" panose="05000000000000000000" pitchFamily="2" charset="2"/>
              <a:buChar char="§"/>
            </a:pPr>
            <a:r>
              <a:rPr lang="en-US" sz="3200" dirty="0" smtClean="0">
                <a:solidFill>
                  <a:srgbClr val="002060"/>
                </a:solidFill>
                <a:latin typeface="Arial Narrow" charset="0"/>
                <a:ea typeface="Arial Narrow" charset="0"/>
                <a:cs typeface="Arial Narrow" charset="0"/>
              </a:rPr>
              <a:t>Each sub-module package in shrink wrap will be stored in a clean and secured area</a:t>
            </a:r>
          </a:p>
          <a:p>
            <a:pPr marL="285750" indent="-285750" algn="just">
              <a:buClr>
                <a:srgbClr val="C00000"/>
              </a:buClr>
              <a:buFont typeface="Wingdings" panose="05000000000000000000" pitchFamily="2" charset="2"/>
              <a:buChar char="§"/>
            </a:pPr>
            <a:r>
              <a:rPr lang="en-US" sz="3200" dirty="0" smtClean="0">
                <a:solidFill>
                  <a:srgbClr val="002060"/>
                </a:solidFill>
                <a:latin typeface="Arial Narrow" charset="0"/>
                <a:ea typeface="Arial Narrow" charset="0"/>
                <a:cs typeface="Arial Narrow" charset="0"/>
              </a:rPr>
              <a:t>Ship out to CERN four module worth of sub-modules </a:t>
            </a:r>
            <a:r>
              <a:rPr lang="mr-IN" sz="3200" dirty="0" smtClean="0">
                <a:solidFill>
                  <a:srgbClr val="002060"/>
                </a:solidFill>
                <a:latin typeface="Arial Narrow" charset="0"/>
                <a:ea typeface="Arial Narrow" charset="0"/>
                <a:cs typeface="Arial Narrow" charset="0"/>
              </a:rPr>
              <a:t>–</a:t>
            </a:r>
            <a:r>
              <a:rPr lang="en-US" sz="3200" dirty="0" smtClean="0">
                <a:solidFill>
                  <a:srgbClr val="002060"/>
                </a:solidFill>
                <a:latin typeface="Arial Narrow" charset="0"/>
                <a:ea typeface="Arial Narrow" charset="0"/>
                <a:cs typeface="Arial Narrow" charset="0"/>
              </a:rPr>
              <a:t> 12 sub-modules - at a time, ideally one in early September and in mid to late October 2017</a:t>
            </a:r>
          </a:p>
          <a:p>
            <a:pPr marL="742950" lvl="1" indent="-285750" algn="just">
              <a:buClr>
                <a:srgbClr val="C00000"/>
              </a:buClr>
              <a:buFont typeface="Wingdings" panose="05000000000000000000" pitchFamily="2" charset="2"/>
              <a:buChar char="§"/>
            </a:pPr>
            <a:r>
              <a:rPr lang="en-US" sz="2400" dirty="0" smtClean="0">
                <a:solidFill>
                  <a:srgbClr val="7030A0"/>
                </a:solidFill>
                <a:latin typeface="Arial Narrow" charset="0"/>
                <a:ea typeface="Arial Narrow" charset="0"/>
                <a:cs typeface="Arial Narrow" charset="0"/>
              </a:rPr>
              <a:t>The actual shipping dates could be adjusted based on the situation at CERN but the shipping must complete prior to the Thanksgiving to avoid holiday rush and to ensure the safe arrival at CERN prior to the holiday shutdown</a:t>
            </a:r>
          </a:p>
        </p:txBody>
      </p:sp>
      <p:sp>
        <p:nvSpPr>
          <p:cNvPr id="3" name="Date Placeholder 2"/>
          <p:cNvSpPr>
            <a:spLocks noGrp="1"/>
          </p:cNvSpPr>
          <p:nvPr>
            <p:ph type="dt" sz="half" idx="10"/>
          </p:nvPr>
        </p:nvSpPr>
        <p:spPr/>
        <p:txBody>
          <a:bodyPr/>
          <a:lstStyle/>
          <a:p>
            <a:r>
              <a:rPr lang="en-US" smtClean="0"/>
              <a:t>04.25.17</a:t>
            </a:r>
            <a:endParaRPr lang="en-US"/>
          </a:p>
        </p:txBody>
      </p:sp>
      <p:sp>
        <p:nvSpPr>
          <p:cNvPr id="4" name="Footer Placeholder 3"/>
          <p:cNvSpPr>
            <a:spLocks noGrp="1"/>
          </p:cNvSpPr>
          <p:nvPr>
            <p:ph type="ftr" sz="quarter" idx="11"/>
          </p:nvPr>
        </p:nvSpPr>
        <p:spPr/>
        <p:txBody>
          <a:bodyPr/>
          <a:lstStyle/>
          <a:p>
            <a:r>
              <a:rPr lang="en-US" smtClean="0"/>
              <a:t>Jaehoon Yu | DP FC Production, QA &amp; Installation</a:t>
            </a:r>
            <a:endParaRPr lang="en-US"/>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11</a:t>
            </a:fld>
            <a:endParaRPr lang="fr-BE"/>
          </a:p>
        </p:txBody>
      </p:sp>
      <p:sp>
        <p:nvSpPr>
          <p:cNvPr id="8" name="ZoneTexte 1"/>
          <p:cNvSpPr txBox="1">
            <a:spLocks noChangeArrowheads="1"/>
          </p:cNvSpPr>
          <p:nvPr/>
        </p:nvSpPr>
        <p:spPr bwMode="auto">
          <a:xfrm>
            <a:off x="114300" y="131643"/>
            <a:ext cx="89154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en-US" altLang="en-US" sz="4400" b="1" dirty="0" smtClean="0">
                <a:solidFill>
                  <a:srgbClr val="C00000"/>
                </a:solidFill>
                <a:latin typeface="Arial Narrow" charset="0"/>
                <a:ea typeface="Arial Narrow" charset="0"/>
                <a:cs typeface="Arial Narrow" charset="0"/>
              </a:rPr>
              <a:t>Sub-module Construction Sequence</a:t>
            </a:r>
            <a:endParaRPr lang="en-US" altLang="en-US" sz="4400" b="1" dirty="0">
              <a:solidFill>
                <a:srgbClr val="C00000"/>
              </a:solidFill>
              <a:latin typeface="Arial Narrow" charset="0"/>
              <a:ea typeface="Arial Narrow" charset="0"/>
              <a:cs typeface="Arial Narrow" charset="0"/>
            </a:endParaRPr>
          </a:p>
        </p:txBody>
      </p:sp>
    </p:spTree>
    <p:extLst>
      <p:ext uri="{BB962C8B-B14F-4D97-AF65-F5344CB8AC3E}">
        <p14:creationId xmlns:p14="http://schemas.microsoft.com/office/powerpoint/2010/main" val="241236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36862"/>
            <a:ext cx="8305800" cy="5324535"/>
          </a:xfrm>
          <a:prstGeom prst="rect">
            <a:avLst/>
          </a:prstGeom>
        </p:spPr>
        <p:txBody>
          <a:bodyPr wrap="square">
            <a:spAutoFit/>
          </a:bodyPr>
          <a:lstStyle/>
          <a:p>
            <a:pPr marL="285750" indent="-285750" algn="just">
              <a:buClr>
                <a:srgbClr val="C00000"/>
              </a:buClr>
              <a:buFont typeface="Wingdings" panose="05000000000000000000" pitchFamily="2" charset="2"/>
              <a:buChar char="§"/>
            </a:pPr>
            <a:r>
              <a:rPr lang="en-US" sz="2000" dirty="0" smtClean="0">
                <a:solidFill>
                  <a:srgbClr val="002060"/>
                </a:solidFill>
                <a:latin typeface="Arial Narrow" charset="0"/>
                <a:ea typeface="Arial Narrow" charset="0"/>
                <a:cs typeface="Arial Narrow" charset="0"/>
              </a:rPr>
              <a:t>Production readiness documents in review</a:t>
            </a:r>
          </a:p>
          <a:p>
            <a:pPr marL="742950" lvl="1" indent="-285750" algn="just">
              <a:buClr>
                <a:srgbClr val="C00000"/>
              </a:buClr>
              <a:buFont typeface="Wingdings" panose="05000000000000000000" pitchFamily="2" charset="2"/>
              <a:buChar char="§"/>
            </a:pPr>
            <a:r>
              <a:rPr lang="en-US" dirty="0" smtClean="0">
                <a:solidFill>
                  <a:srgbClr val="7030A0"/>
                </a:solidFill>
                <a:latin typeface="Arial Narrow" charset="0"/>
                <a:ea typeface="Arial Narrow" charset="0"/>
                <a:cs typeface="Arial Narrow" charset="0"/>
              </a:rPr>
              <a:t>QC Procedure</a:t>
            </a:r>
          </a:p>
          <a:p>
            <a:pPr marL="742950" lvl="1" indent="-285750" algn="just">
              <a:buClr>
                <a:srgbClr val="C00000"/>
              </a:buClr>
              <a:buFont typeface="Wingdings" panose="05000000000000000000" pitchFamily="2" charset="2"/>
              <a:buChar char="§"/>
            </a:pPr>
            <a:r>
              <a:rPr lang="en-US" dirty="0" smtClean="0">
                <a:solidFill>
                  <a:srgbClr val="7030A0"/>
                </a:solidFill>
                <a:latin typeface="Arial Narrow" charset="0"/>
                <a:ea typeface="Arial Narrow" charset="0"/>
                <a:cs typeface="Arial Narrow" charset="0"/>
              </a:rPr>
              <a:t>QC Checklist</a:t>
            </a:r>
          </a:p>
          <a:p>
            <a:pPr marL="742950" lvl="1" indent="-285750" algn="just">
              <a:buClr>
                <a:srgbClr val="C00000"/>
              </a:buClr>
              <a:buFont typeface="Wingdings" panose="05000000000000000000" pitchFamily="2" charset="2"/>
              <a:buChar char="§"/>
            </a:pPr>
            <a:r>
              <a:rPr lang="en-US" dirty="0" smtClean="0">
                <a:solidFill>
                  <a:srgbClr val="7030A0"/>
                </a:solidFill>
                <a:latin typeface="Arial Narrow" charset="0"/>
                <a:ea typeface="Arial Narrow" charset="0"/>
                <a:cs typeface="Arial Narrow" charset="0"/>
              </a:rPr>
              <a:t>Hazard analysis</a:t>
            </a:r>
          </a:p>
          <a:p>
            <a:pPr marL="742950" lvl="1" indent="-285750" algn="just">
              <a:buClr>
                <a:srgbClr val="C00000"/>
              </a:buClr>
              <a:buFont typeface="Wingdings" panose="05000000000000000000" pitchFamily="2" charset="2"/>
              <a:buChar char="§"/>
            </a:pPr>
            <a:r>
              <a:rPr lang="en-US" dirty="0" smtClean="0">
                <a:solidFill>
                  <a:srgbClr val="7030A0"/>
                </a:solidFill>
                <a:latin typeface="Arial Narrow" charset="0"/>
                <a:ea typeface="Arial Narrow" charset="0"/>
                <a:cs typeface="Arial Narrow" charset="0"/>
              </a:rPr>
              <a:t>Vendor documents</a:t>
            </a:r>
          </a:p>
          <a:p>
            <a:pPr marL="285750" indent="-285750" algn="just">
              <a:buClr>
                <a:srgbClr val="C00000"/>
              </a:buClr>
              <a:buFont typeface="Wingdings" panose="05000000000000000000" pitchFamily="2" charset="2"/>
              <a:buChar char="§"/>
            </a:pPr>
            <a:r>
              <a:rPr lang="en-US" sz="2000" dirty="0" smtClean="0">
                <a:solidFill>
                  <a:srgbClr val="002060"/>
                </a:solidFill>
                <a:latin typeface="Arial Narrow" charset="0"/>
                <a:ea typeface="Arial Narrow" charset="0"/>
                <a:cs typeface="Arial Narrow" charset="0"/>
              </a:rPr>
              <a:t>Production readiness review scheduled on May 15 but requested an earlier visit to begin production of I-beams earlier to avoid delays </a:t>
            </a:r>
            <a:r>
              <a:rPr lang="en-US" sz="2000" dirty="0" smtClean="0">
                <a:solidFill>
                  <a:srgbClr val="002060"/>
                </a:solidFill>
                <a:latin typeface="Arial Narrow" charset="0"/>
                <a:ea typeface="Arial Narrow" charset="0"/>
                <a:cs typeface="Arial Narrow" charset="0"/>
              </a:rPr>
              <a:t>of production </a:t>
            </a:r>
            <a:r>
              <a:rPr lang="en-US" sz="2000" dirty="0" smtClean="0">
                <a:solidFill>
                  <a:srgbClr val="002060"/>
                </a:solidFill>
                <a:latin typeface="Arial Narrow" charset="0"/>
                <a:ea typeface="Arial Narrow" charset="0"/>
                <a:cs typeface="Arial Narrow" charset="0"/>
              </a:rPr>
              <a:t>I-beams delivery</a:t>
            </a:r>
          </a:p>
          <a:p>
            <a:pPr marL="285750" indent="-285750" algn="just">
              <a:buClr>
                <a:srgbClr val="C00000"/>
              </a:buClr>
              <a:buFont typeface="Wingdings" panose="05000000000000000000" pitchFamily="2" charset="2"/>
              <a:buChar char="§"/>
            </a:pPr>
            <a:r>
              <a:rPr lang="en-US" sz="2000" dirty="0" smtClean="0">
                <a:solidFill>
                  <a:srgbClr val="002060"/>
                </a:solidFill>
                <a:latin typeface="Arial Narrow" charset="0"/>
                <a:ea typeface="Arial Narrow" charset="0"/>
                <a:cs typeface="Arial Narrow" charset="0"/>
              </a:rPr>
              <a:t>Assembly facility preparation complete</a:t>
            </a:r>
          </a:p>
          <a:p>
            <a:pPr marL="285750" indent="-285750" algn="just">
              <a:buClr>
                <a:srgbClr val="C00000"/>
              </a:buClr>
              <a:buFont typeface="Wingdings" panose="05000000000000000000" pitchFamily="2" charset="2"/>
              <a:buChar char="§"/>
            </a:pPr>
            <a:r>
              <a:rPr lang="en-US" sz="2000" dirty="0" smtClean="0">
                <a:solidFill>
                  <a:srgbClr val="002060"/>
                </a:solidFill>
                <a:latin typeface="Arial Narrow" charset="0"/>
                <a:ea typeface="Arial Narrow" charset="0"/>
                <a:cs typeface="Arial Narrow" charset="0"/>
              </a:rPr>
              <a:t>All parts for module-zero </a:t>
            </a:r>
            <a:r>
              <a:rPr lang="en-US" sz="2000" dirty="0" smtClean="0">
                <a:solidFill>
                  <a:srgbClr val="002060"/>
                </a:solidFill>
                <a:latin typeface="Arial Narrow" charset="0"/>
                <a:ea typeface="Arial Narrow" charset="0"/>
                <a:cs typeface="Arial Narrow" charset="0"/>
              </a:rPr>
              <a:t>delivered</a:t>
            </a:r>
            <a:endParaRPr lang="en-US" sz="2000" dirty="0" smtClean="0">
              <a:solidFill>
                <a:srgbClr val="002060"/>
              </a:solidFill>
              <a:latin typeface="Arial Narrow" charset="0"/>
              <a:ea typeface="Arial Narrow" charset="0"/>
              <a:cs typeface="Arial Narrow" charset="0"/>
            </a:endParaRPr>
          </a:p>
          <a:p>
            <a:pPr marL="742950" lvl="1" indent="-285750" algn="just">
              <a:buClr>
                <a:srgbClr val="C00000"/>
              </a:buClr>
              <a:buFont typeface="Wingdings" panose="05000000000000000000" pitchFamily="2" charset="2"/>
              <a:buChar char="§"/>
            </a:pPr>
            <a:r>
              <a:rPr lang="en-US" dirty="0" smtClean="0">
                <a:solidFill>
                  <a:srgbClr val="7030A0"/>
                </a:solidFill>
                <a:latin typeface="Arial Narrow" charset="0"/>
                <a:ea typeface="Arial Narrow" charset="0"/>
                <a:cs typeface="Arial Narrow" charset="0"/>
              </a:rPr>
              <a:t>Two I-beam vendors identified</a:t>
            </a:r>
          </a:p>
          <a:p>
            <a:pPr marL="285750" indent="-285750" algn="just">
              <a:buClr>
                <a:srgbClr val="C00000"/>
              </a:buClr>
              <a:buFont typeface="Wingdings" panose="05000000000000000000" pitchFamily="2" charset="2"/>
              <a:buChar char="§"/>
            </a:pPr>
            <a:r>
              <a:rPr lang="en-US" sz="2000" dirty="0" smtClean="0">
                <a:solidFill>
                  <a:srgbClr val="002060"/>
                </a:solidFill>
                <a:latin typeface="Arial Narrow" charset="0"/>
                <a:ea typeface="Arial Narrow" charset="0"/>
                <a:cs typeface="Arial Narrow" charset="0"/>
              </a:rPr>
              <a:t>40 Aluminum profiles with 45 degree bend at hand</a:t>
            </a:r>
          </a:p>
          <a:p>
            <a:pPr marL="285750" indent="-285750" algn="just">
              <a:buClr>
                <a:srgbClr val="C00000"/>
              </a:buClr>
              <a:buFont typeface="Wingdings" panose="05000000000000000000" pitchFamily="2" charset="2"/>
              <a:buChar char="§"/>
            </a:pPr>
            <a:r>
              <a:rPr lang="en-US" sz="2000" dirty="0" smtClean="0">
                <a:solidFill>
                  <a:srgbClr val="002060"/>
                </a:solidFill>
                <a:latin typeface="Arial Narrow" charset="0"/>
                <a:ea typeface="Arial Narrow" charset="0"/>
                <a:cs typeface="Arial Narrow" charset="0"/>
              </a:rPr>
              <a:t>All members of production team in place</a:t>
            </a:r>
          </a:p>
          <a:p>
            <a:pPr marL="285750" indent="-285750" algn="just">
              <a:buClr>
                <a:srgbClr val="C00000"/>
              </a:buClr>
              <a:buFont typeface="Wingdings" panose="05000000000000000000" pitchFamily="2" charset="2"/>
              <a:buChar char="§"/>
            </a:pPr>
            <a:r>
              <a:rPr lang="en-US" sz="2000" dirty="0" smtClean="0">
                <a:solidFill>
                  <a:srgbClr val="002060"/>
                </a:solidFill>
                <a:latin typeface="Arial Narrow" charset="0"/>
                <a:ea typeface="Arial Narrow" charset="0"/>
                <a:cs typeface="Arial Narrow" charset="0"/>
              </a:rPr>
              <a:t>Module-zero in production in </a:t>
            </a:r>
            <a:r>
              <a:rPr lang="en-US" sz="2000" dirty="0" smtClean="0">
                <a:solidFill>
                  <a:srgbClr val="002060"/>
                </a:solidFill>
                <a:latin typeface="Arial Narrow" charset="0"/>
                <a:ea typeface="Arial Narrow" charset="0"/>
                <a:cs typeface="Arial Narrow" charset="0"/>
              </a:rPr>
              <a:t>progress with initial QC measurements</a:t>
            </a:r>
          </a:p>
          <a:p>
            <a:pPr marL="742950" lvl="1" indent="-285750" algn="just">
              <a:buClr>
                <a:srgbClr val="C00000"/>
              </a:buClr>
              <a:buFont typeface="Wingdings" panose="05000000000000000000" pitchFamily="2" charset="2"/>
              <a:buChar char="§"/>
            </a:pPr>
            <a:r>
              <a:rPr lang="en-US" dirty="0" smtClean="0">
                <a:solidFill>
                  <a:srgbClr val="7030A0"/>
                </a:solidFill>
                <a:latin typeface="Arial Narrow" charset="0"/>
                <a:ea typeface="Arial Narrow" charset="0"/>
                <a:cs typeface="Arial Narrow" charset="0"/>
              </a:rPr>
              <a:t>Initial flatness inspection looks good, and the hole dimensional measurements are within the 1mm tolerance</a:t>
            </a:r>
            <a:endParaRPr lang="en-US" dirty="0" smtClean="0">
              <a:solidFill>
                <a:srgbClr val="7030A0"/>
              </a:solidFill>
              <a:latin typeface="Arial Narrow" charset="0"/>
              <a:ea typeface="Arial Narrow" charset="0"/>
              <a:cs typeface="Arial Narrow" charset="0"/>
            </a:endParaRPr>
          </a:p>
          <a:p>
            <a:pPr marL="742950" lvl="1" indent="-285750" algn="just">
              <a:buClr>
                <a:srgbClr val="C00000"/>
              </a:buClr>
              <a:buFont typeface="Wingdings" panose="05000000000000000000" pitchFamily="2" charset="2"/>
              <a:buChar char="§"/>
            </a:pPr>
            <a:r>
              <a:rPr lang="en-US" dirty="0" smtClean="0">
                <a:solidFill>
                  <a:srgbClr val="7030A0"/>
                </a:solidFill>
                <a:latin typeface="Arial Narrow" charset="0"/>
                <a:ea typeface="Arial Narrow" charset="0"/>
                <a:cs typeface="Arial Narrow" charset="0"/>
              </a:rPr>
              <a:t>All I-beams cleaned but requires a </a:t>
            </a:r>
            <a:r>
              <a:rPr lang="en-US" dirty="0" err="1" smtClean="0">
                <a:solidFill>
                  <a:srgbClr val="7030A0"/>
                </a:solidFill>
                <a:latin typeface="Arial Narrow" charset="0"/>
                <a:ea typeface="Arial Narrow" charset="0"/>
                <a:cs typeface="Arial Narrow" charset="0"/>
              </a:rPr>
              <a:t>deburring</a:t>
            </a:r>
            <a:r>
              <a:rPr lang="en-US" dirty="0" smtClean="0">
                <a:solidFill>
                  <a:srgbClr val="7030A0"/>
                </a:solidFill>
                <a:latin typeface="Arial Narrow" charset="0"/>
                <a:ea typeface="Arial Narrow" charset="0"/>
                <a:cs typeface="Arial Narrow" charset="0"/>
              </a:rPr>
              <a:t> and </a:t>
            </a:r>
            <a:r>
              <a:rPr lang="en-US" dirty="0" err="1" smtClean="0">
                <a:solidFill>
                  <a:srgbClr val="7030A0"/>
                </a:solidFill>
                <a:latin typeface="Arial Narrow" charset="0"/>
                <a:ea typeface="Arial Narrow" charset="0"/>
                <a:cs typeface="Arial Narrow" charset="0"/>
              </a:rPr>
              <a:t>defibering</a:t>
            </a:r>
            <a:r>
              <a:rPr lang="en-US" dirty="0" smtClean="0">
                <a:solidFill>
                  <a:srgbClr val="7030A0"/>
                </a:solidFill>
                <a:latin typeface="Arial Narrow" charset="0"/>
                <a:ea typeface="Arial Narrow" charset="0"/>
                <a:cs typeface="Arial Narrow" charset="0"/>
              </a:rPr>
              <a:t> process</a:t>
            </a:r>
          </a:p>
          <a:p>
            <a:pPr marL="742950" lvl="1" indent="-285750" algn="just">
              <a:buClr>
                <a:srgbClr val="C00000"/>
              </a:buClr>
              <a:buFont typeface="Wingdings" panose="05000000000000000000" pitchFamily="2" charset="2"/>
              <a:buChar char="§"/>
            </a:pPr>
            <a:r>
              <a:rPr lang="en-US" dirty="0" smtClean="0">
                <a:solidFill>
                  <a:srgbClr val="7030A0"/>
                </a:solidFill>
                <a:latin typeface="Arial Narrow" charset="0"/>
                <a:ea typeface="Arial Narrow" charset="0"/>
                <a:cs typeface="Arial Narrow" charset="0"/>
              </a:rPr>
              <a:t>Profiles are being cleaned</a:t>
            </a:r>
          </a:p>
          <a:p>
            <a:pPr marL="742950" lvl="1" indent="-285750" algn="just">
              <a:buClr>
                <a:srgbClr val="C00000"/>
              </a:buClr>
              <a:buFont typeface="Wingdings" panose="05000000000000000000" pitchFamily="2" charset="2"/>
              <a:buChar char="§"/>
            </a:pPr>
            <a:r>
              <a:rPr lang="en-US" dirty="0" smtClean="0">
                <a:solidFill>
                  <a:srgbClr val="7030A0"/>
                </a:solidFill>
                <a:latin typeface="Arial Narrow" charset="0"/>
                <a:ea typeface="Arial Narrow" charset="0"/>
                <a:cs typeface="Arial Narrow" charset="0"/>
              </a:rPr>
              <a:t>Four profiles put into the slots and screwed in for a trial fit</a:t>
            </a:r>
            <a:endParaRPr lang="en-US" dirty="0">
              <a:solidFill>
                <a:srgbClr val="7030A0"/>
              </a:solidFill>
              <a:latin typeface="Arial Narrow" charset="0"/>
              <a:ea typeface="Arial Narrow" charset="0"/>
              <a:cs typeface="Arial Narrow" charset="0"/>
            </a:endParaRPr>
          </a:p>
        </p:txBody>
      </p:sp>
      <p:sp>
        <p:nvSpPr>
          <p:cNvPr id="3" name="Date Placeholder 2"/>
          <p:cNvSpPr>
            <a:spLocks noGrp="1"/>
          </p:cNvSpPr>
          <p:nvPr>
            <p:ph type="dt" sz="half" idx="10"/>
          </p:nvPr>
        </p:nvSpPr>
        <p:spPr/>
        <p:txBody>
          <a:bodyPr/>
          <a:lstStyle/>
          <a:p>
            <a:r>
              <a:rPr lang="en-US" smtClean="0"/>
              <a:t>04.25.17</a:t>
            </a:r>
            <a:endParaRPr lang="en-US"/>
          </a:p>
        </p:txBody>
      </p:sp>
      <p:sp>
        <p:nvSpPr>
          <p:cNvPr id="4" name="Footer Placeholder 3"/>
          <p:cNvSpPr>
            <a:spLocks noGrp="1"/>
          </p:cNvSpPr>
          <p:nvPr>
            <p:ph type="ftr" sz="quarter" idx="11"/>
          </p:nvPr>
        </p:nvSpPr>
        <p:spPr/>
        <p:txBody>
          <a:bodyPr/>
          <a:lstStyle/>
          <a:p>
            <a:r>
              <a:rPr lang="en-US" smtClean="0"/>
              <a:t>Jaehoon Yu | DP FC Production, QA &amp; Installation</a:t>
            </a:r>
            <a:endParaRPr lang="en-US"/>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12</a:t>
            </a:fld>
            <a:endParaRPr lang="fr-BE"/>
          </a:p>
        </p:txBody>
      </p:sp>
      <p:sp>
        <p:nvSpPr>
          <p:cNvPr id="8" name="ZoneTexte 1"/>
          <p:cNvSpPr txBox="1">
            <a:spLocks noChangeArrowheads="1"/>
          </p:cNvSpPr>
          <p:nvPr/>
        </p:nvSpPr>
        <p:spPr bwMode="auto">
          <a:xfrm>
            <a:off x="428627" y="-71557"/>
            <a:ext cx="84867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fr-FR" altLang="en-US" sz="4800" b="1" dirty="0" smtClean="0">
                <a:solidFill>
                  <a:srgbClr val="C00000"/>
                </a:solidFill>
                <a:latin typeface="Arial Narrow" charset="0"/>
                <a:ea typeface="Arial Narrow" charset="0"/>
                <a:cs typeface="Arial Narrow" charset="0"/>
              </a:rPr>
              <a:t>DP DC Production </a:t>
            </a:r>
            <a:r>
              <a:rPr lang="fr-FR" altLang="en-US" sz="4800" b="1" dirty="0" err="1" smtClean="0">
                <a:solidFill>
                  <a:srgbClr val="C00000"/>
                </a:solidFill>
                <a:latin typeface="Arial Narrow" charset="0"/>
                <a:ea typeface="Arial Narrow" charset="0"/>
                <a:cs typeface="Arial Narrow" charset="0"/>
              </a:rPr>
              <a:t>Status</a:t>
            </a:r>
            <a:endParaRPr lang="en-US" altLang="en-US" sz="4800" b="1" dirty="0">
              <a:solidFill>
                <a:srgbClr val="C00000"/>
              </a:solidFill>
              <a:latin typeface="Arial Narrow" charset="0"/>
              <a:ea typeface="Arial Narrow" charset="0"/>
              <a:cs typeface="Arial Narrow" charset="0"/>
            </a:endParaRPr>
          </a:p>
        </p:txBody>
      </p:sp>
    </p:spTree>
    <p:extLst>
      <p:ext uri="{BB962C8B-B14F-4D97-AF65-F5344CB8AC3E}">
        <p14:creationId xmlns:p14="http://schemas.microsoft.com/office/powerpoint/2010/main" val="184635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04.25.17</a:t>
            </a:r>
            <a:endParaRPr lang="en-US"/>
          </a:p>
        </p:txBody>
      </p:sp>
      <p:sp>
        <p:nvSpPr>
          <p:cNvPr id="4" name="Footer Placeholder 3"/>
          <p:cNvSpPr>
            <a:spLocks noGrp="1"/>
          </p:cNvSpPr>
          <p:nvPr>
            <p:ph type="ftr" sz="quarter" idx="11"/>
          </p:nvPr>
        </p:nvSpPr>
        <p:spPr/>
        <p:txBody>
          <a:bodyPr/>
          <a:lstStyle/>
          <a:p>
            <a:r>
              <a:rPr lang="en-US" smtClean="0"/>
              <a:t>Jaehoon Yu | DP FC Production, QA &amp; Installation</a:t>
            </a:r>
            <a:endParaRPr lang="en-US"/>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13</a:t>
            </a:fld>
            <a:endParaRPr lang="fr-BE"/>
          </a:p>
        </p:txBody>
      </p:sp>
      <p:sp>
        <p:nvSpPr>
          <p:cNvPr id="8" name="ZoneTexte 1"/>
          <p:cNvSpPr txBox="1">
            <a:spLocks noChangeArrowheads="1"/>
          </p:cNvSpPr>
          <p:nvPr/>
        </p:nvSpPr>
        <p:spPr bwMode="auto">
          <a:xfrm>
            <a:off x="132588" y="0"/>
            <a:ext cx="89154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fr-FR" altLang="en-US" sz="4800" b="1" dirty="0">
                <a:solidFill>
                  <a:srgbClr val="C00000"/>
                </a:solidFill>
                <a:latin typeface="Arial Narrow" charset="0"/>
                <a:ea typeface="Arial Narrow" charset="0"/>
                <a:cs typeface="Arial Narrow" charset="0"/>
              </a:rPr>
              <a:t>D</a:t>
            </a:r>
            <a:r>
              <a:rPr lang="fr-FR" altLang="en-US" sz="4800" b="1" dirty="0" smtClean="0">
                <a:solidFill>
                  <a:srgbClr val="C00000"/>
                </a:solidFill>
                <a:latin typeface="Arial Narrow" charset="0"/>
                <a:ea typeface="Arial Narrow" charset="0"/>
                <a:cs typeface="Arial Narrow" charset="0"/>
              </a:rPr>
              <a:t>C </a:t>
            </a:r>
            <a:r>
              <a:rPr lang="fr-FR" altLang="en-US" sz="4800" b="1" dirty="0" smtClean="0">
                <a:solidFill>
                  <a:srgbClr val="C00000"/>
                </a:solidFill>
                <a:latin typeface="Arial Narrow" charset="0"/>
                <a:ea typeface="Arial Narrow" charset="0"/>
                <a:cs typeface="Arial Narrow" charset="0"/>
              </a:rPr>
              <a:t>Module </a:t>
            </a:r>
            <a:r>
              <a:rPr lang="fr-FR" altLang="en-US" sz="4800" b="1" dirty="0" err="1" smtClean="0">
                <a:solidFill>
                  <a:srgbClr val="C00000"/>
                </a:solidFill>
                <a:latin typeface="Arial Narrow" charset="0"/>
                <a:ea typeface="Arial Narrow" charset="0"/>
                <a:cs typeface="Arial Narrow" charset="0"/>
              </a:rPr>
              <a:t>Zero</a:t>
            </a:r>
            <a:r>
              <a:rPr lang="fr-FR" altLang="en-US" sz="4800" b="1" dirty="0" smtClean="0">
                <a:solidFill>
                  <a:srgbClr val="C00000"/>
                </a:solidFill>
                <a:latin typeface="Arial Narrow" charset="0"/>
                <a:ea typeface="Arial Narrow" charset="0"/>
                <a:cs typeface="Arial Narrow" charset="0"/>
              </a:rPr>
              <a:t> Production</a:t>
            </a:r>
            <a:endParaRPr lang="en-US" altLang="en-US" sz="4800" b="1" dirty="0">
              <a:solidFill>
                <a:srgbClr val="C00000"/>
              </a:solidFill>
              <a:latin typeface="Arial Narrow" charset="0"/>
              <a:ea typeface="Arial Narrow" charset="0"/>
              <a:cs typeface="Arial Narrow"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65" y="830997"/>
            <a:ext cx="3733926" cy="28004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570339" y="1301957"/>
            <a:ext cx="3767667" cy="28257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6184" y="3484686"/>
            <a:ext cx="3937736" cy="2953303"/>
          </a:xfrm>
          <a:prstGeom prst="rect">
            <a:avLst/>
          </a:prstGeom>
        </p:spPr>
      </p:pic>
    </p:spTree>
    <p:extLst>
      <p:ext uri="{BB962C8B-B14F-4D97-AF65-F5344CB8AC3E}">
        <p14:creationId xmlns:p14="http://schemas.microsoft.com/office/powerpoint/2010/main" val="1984090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4026" y="21755"/>
            <a:ext cx="8229600" cy="647102"/>
          </a:xfrm>
        </p:spPr>
        <p:txBody>
          <a:bodyPr/>
          <a:lstStyle/>
          <a:p>
            <a:r>
              <a:rPr lang="en-US" dirty="0"/>
              <a:t>Production of </a:t>
            </a:r>
            <a:r>
              <a:rPr lang="en-US" dirty="0" smtClean="0"/>
              <a:t>Bent </a:t>
            </a:r>
            <a:r>
              <a:rPr lang="en-US" dirty="0"/>
              <a:t>P</a:t>
            </a:r>
            <a:r>
              <a:rPr lang="en-US" dirty="0" smtClean="0"/>
              <a:t>rofiles (FP)</a:t>
            </a:r>
            <a:endParaRPr lang="en-US" dirty="0"/>
          </a:p>
        </p:txBody>
      </p:sp>
      <p:sp>
        <p:nvSpPr>
          <p:cNvPr id="6" name="Content Placeholder 5"/>
          <p:cNvSpPr>
            <a:spLocks noGrp="1"/>
          </p:cNvSpPr>
          <p:nvPr>
            <p:ph idx="11"/>
          </p:nvPr>
        </p:nvSpPr>
        <p:spPr>
          <a:xfrm>
            <a:off x="154874" y="859796"/>
            <a:ext cx="8989126" cy="5356332"/>
          </a:xfrm>
        </p:spPr>
        <p:txBody>
          <a:bodyPr>
            <a:normAutofit fontScale="40000" lnSpcReduction="20000"/>
          </a:bodyPr>
          <a:lstStyle/>
          <a:p>
            <a:pPr>
              <a:spcBef>
                <a:spcPts val="600"/>
              </a:spcBef>
            </a:pPr>
            <a:r>
              <a:rPr lang="en-US" sz="6000" dirty="0"/>
              <a:t>Two production chains identified:</a:t>
            </a:r>
          </a:p>
          <a:p>
            <a:pPr lvl="1">
              <a:spcBef>
                <a:spcPts val="600"/>
              </a:spcBef>
            </a:pPr>
            <a:r>
              <a:rPr lang="en-US" sz="5000" dirty="0"/>
              <a:t>Full production by manufacturer, MIFA (NL)</a:t>
            </a:r>
          </a:p>
          <a:p>
            <a:pPr lvl="2">
              <a:spcBef>
                <a:spcPts val="600"/>
              </a:spcBef>
            </a:pPr>
            <a:r>
              <a:rPr lang="en-US" sz="4000" dirty="0"/>
              <a:t>Extrusion, bending, conductive coating</a:t>
            </a:r>
          </a:p>
          <a:p>
            <a:pPr lvl="2">
              <a:spcBef>
                <a:spcPts val="600"/>
              </a:spcBef>
            </a:pPr>
            <a:r>
              <a:rPr lang="en-US" sz="4000" dirty="0"/>
              <a:t>Slightly more </a:t>
            </a:r>
            <a:r>
              <a:rPr lang="en-US" sz="4000" dirty="0" smtClean="0"/>
              <a:t>expensive than Alexia: </a:t>
            </a:r>
            <a:r>
              <a:rPr lang="en-US" sz="4000" dirty="0"/>
              <a:t>~25-30 Euros/profile</a:t>
            </a:r>
          </a:p>
          <a:p>
            <a:pPr lvl="2">
              <a:spcBef>
                <a:spcPts val="600"/>
              </a:spcBef>
            </a:pPr>
            <a:r>
              <a:rPr lang="en-US" sz="4000" dirty="0"/>
              <a:t>Less risky: defects and mistake absorbed by manufacturer, included in </a:t>
            </a:r>
            <a:r>
              <a:rPr lang="en-US" sz="4000" dirty="0" smtClean="0"/>
              <a:t>cost</a:t>
            </a:r>
            <a:r>
              <a:rPr lang="en-US" sz="4000" dirty="0"/>
              <a:t>.</a:t>
            </a:r>
          </a:p>
          <a:p>
            <a:pPr lvl="1">
              <a:spcBef>
                <a:spcPts val="600"/>
              </a:spcBef>
            </a:pPr>
            <a:r>
              <a:rPr lang="en-US" sz="5000" dirty="0"/>
              <a:t>Different manufacturers for each production stage</a:t>
            </a:r>
          </a:p>
          <a:p>
            <a:pPr lvl="2">
              <a:spcBef>
                <a:spcPts val="600"/>
              </a:spcBef>
            </a:pPr>
            <a:r>
              <a:rPr lang="en-US" sz="4000" dirty="0"/>
              <a:t>Extrusion: Alexia (Italy); bending: CERN; coating (Finland)</a:t>
            </a:r>
          </a:p>
          <a:p>
            <a:pPr lvl="2">
              <a:spcBef>
                <a:spcPts val="600"/>
              </a:spcBef>
            </a:pPr>
            <a:r>
              <a:rPr lang="en-US" sz="4000" dirty="0"/>
              <a:t>Less expensive: 5 Euros/profile (extrusion), ~10 Euros/profile (bending: manpower), </a:t>
            </a:r>
            <a:r>
              <a:rPr lang="en-US" sz="4000" dirty="0" smtClean="0"/>
              <a:t>3 </a:t>
            </a:r>
            <a:r>
              <a:rPr lang="en-US" sz="4000" dirty="0"/>
              <a:t>Euros/profile </a:t>
            </a:r>
            <a:r>
              <a:rPr lang="en-US" sz="4000" dirty="0" smtClean="0"/>
              <a:t>(conductive coating); + some transport costs</a:t>
            </a:r>
            <a:endParaRPr lang="en-US" sz="4000" dirty="0"/>
          </a:p>
          <a:p>
            <a:pPr lvl="2">
              <a:spcBef>
                <a:spcPts val="600"/>
              </a:spcBef>
            </a:pPr>
            <a:r>
              <a:rPr lang="en-US" sz="4000" dirty="0"/>
              <a:t>Additional risks due to transport requires more spare parts (to be evaluated)</a:t>
            </a:r>
            <a:endParaRPr lang="en-US" sz="4800" dirty="0"/>
          </a:p>
          <a:p>
            <a:pPr>
              <a:spcBef>
                <a:spcPts val="600"/>
              </a:spcBef>
            </a:pPr>
            <a:r>
              <a:rPr lang="en-US" sz="6000" dirty="0"/>
              <a:t>Choice to be evaluated on quality of prototypes:</a:t>
            </a:r>
          </a:p>
          <a:p>
            <a:pPr lvl="1">
              <a:spcBef>
                <a:spcPts val="600"/>
              </a:spcBef>
            </a:pPr>
            <a:r>
              <a:rPr lang="en-US" sz="5000" dirty="0"/>
              <a:t>Extrusions (MIFA, Alexia):</a:t>
            </a:r>
          </a:p>
          <a:p>
            <a:pPr lvl="2">
              <a:spcBef>
                <a:spcPts val="600"/>
              </a:spcBef>
            </a:pPr>
            <a:r>
              <a:rPr lang="en-US" sz="4000" dirty="0" smtClean="0"/>
              <a:t>Very </a:t>
            </a:r>
            <a:r>
              <a:rPr lang="en-US" sz="4000" dirty="0"/>
              <a:t>similar profile shape accuracy and surface finish</a:t>
            </a:r>
          </a:p>
          <a:p>
            <a:pPr lvl="1">
              <a:spcBef>
                <a:spcPts val="600"/>
              </a:spcBef>
            </a:pPr>
            <a:r>
              <a:rPr lang="en-US" sz="5000" dirty="0"/>
              <a:t>Bending procedure tested at CERN on 50 profiles (4 man-days):</a:t>
            </a:r>
          </a:p>
          <a:p>
            <a:pPr lvl="2">
              <a:spcBef>
                <a:spcPts val="600"/>
              </a:spcBef>
            </a:pPr>
            <a:r>
              <a:rPr lang="en-US" sz="4000" dirty="0"/>
              <a:t>No loss, ~mm accuracy on straight section ~1 degree bending accuracy,</a:t>
            </a:r>
          </a:p>
          <a:p>
            <a:pPr lvl="2">
              <a:spcBef>
                <a:spcPts val="600"/>
              </a:spcBef>
            </a:pPr>
            <a:r>
              <a:rPr lang="en-US" sz="4000" dirty="0"/>
              <a:t>waiting for MIFA prototypes (mid May) for comparison</a:t>
            </a:r>
          </a:p>
          <a:p>
            <a:pPr lvl="1">
              <a:spcBef>
                <a:spcPts val="600"/>
              </a:spcBef>
            </a:pPr>
            <a:r>
              <a:rPr lang="en-US" sz="5000" dirty="0" smtClean="0"/>
              <a:t>Conductive coating (SURTEC) is </a:t>
            </a:r>
            <a:r>
              <a:rPr lang="en-US" sz="5000" dirty="0"/>
              <a:t>a well established process:</a:t>
            </a:r>
          </a:p>
          <a:p>
            <a:pPr lvl="2">
              <a:spcBef>
                <a:spcPts val="600"/>
              </a:spcBef>
            </a:pPr>
            <a:r>
              <a:rPr lang="en-US" sz="4000" dirty="0" smtClean="0"/>
              <a:t>Company </a:t>
            </a:r>
            <a:r>
              <a:rPr lang="en-US" sz="4000" dirty="0"/>
              <a:t>selected based on best </a:t>
            </a:r>
            <a:r>
              <a:rPr lang="en-US" sz="4000" dirty="0" smtClean="0"/>
              <a:t>offer</a:t>
            </a:r>
            <a:endParaRPr lang="en-US" sz="4000" dirty="0"/>
          </a:p>
        </p:txBody>
      </p:sp>
      <p:sp>
        <p:nvSpPr>
          <p:cNvPr id="2" name="Date Placeholder 1"/>
          <p:cNvSpPr>
            <a:spLocks noGrp="1"/>
          </p:cNvSpPr>
          <p:nvPr>
            <p:ph type="dt" sz="half" idx="2"/>
          </p:nvPr>
        </p:nvSpPr>
        <p:spPr/>
        <p:txBody>
          <a:bodyPr/>
          <a:lstStyle/>
          <a:p>
            <a:pPr>
              <a:defRPr/>
            </a:pPr>
            <a:r>
              <a:rPr lang="en-US" smtClean="0">
                <a:solidFill>
                  <a:srgbClr val="FFFFFF"/>
                </a:solidFill>
              </a:rPr>
              <a:t>04.25.17</a:t>
            </a:r>
            <a:endParaRPr lang="en-US">
              <a:solidFill>
                <a:srgbClr val="FFFFFF"/>
              </a:solidFill>
            </a:endParaRPr>
          </a:p>
        </p:txBody>
      </p:sp>
      <p:sp>
        <p:nvSpPr>
          <p:cNvPr id="3" name="Footer Placeholder 2"/>
          <p:cNvSpPr>
            <a:spLocks noGrp="1"/>
          </p:cNvSpPr>
          <p:nvPr>
            <p:ph type="ftr" sz="quarter" idx="3"/>
          </p:nvPr>
        </p:nvSpPr>
        <p:spPr/>
        <p:txBody>
          <a:bodyPr/>
          <a:lstStyle/>
          <a:p>
            <a:pPr>
              <a:defRPr/>
            </a:pPr>
            <a:r>
              <a:rPr lang="en-US" smtClean="0">
                <a:solidFill>
                  <a:srgbClr val="000000"/>
                </a:solidFill>
              </a:rPr>
              <a:t>Jaehoon Yu | DP FC Production, QA &amp; Installation</a:t>
            </a:r>
            <a:endParaRPr lang="en-US">
              <a:solidFill>
                <a:srgbClr val="000000"/>
              </a:solidFill>
            </a:endParaRPr>
          </a:p>
        </p:txBody>
      </p:sp>
      <p:sp>
        <p:nvSpPr>
          <p:cNvPr id="4" name="Slide Number Placeholder 3"/>
          <p:cNvSpPr>
            <a:spLocks noGrp="1"/>
          </p:cNvSpPr>
          <p:nvPr>
            <p:ph type="sldNum" sz="quarter" idx="4"/>
          </p:nvPr>
        </p:nvSpPr>
        <p:spPr/>
        <p:txBody>
          <a:bodyPr/>
          <a:lstStyle/>
          <a:p>
            <a:pPr>
              <a:defRPr/>
            </a:pPr>
            <a:fld id="{7296D5B8-9374-4A32-9294-F7F6EF035B37}" type="slidenum">
              <a:rPr lang="en-US" smtClean="0">
                <a:solidFill>
                  <a:srgbClr val="FFFFFF"/>
                </a:solidFill>
              </a:rPr>
              <a:pPr>
                <a:defRPr/>
              </a:pPr>
              <a:t>14</a:t>
            </a:fld>
            <a:endParaRPr lang="en-US">
              <a:solidFill>
                <a:srgbClr val="FFFFFF"/>
              </a:solidFill>
            </a:endParaRPr>
          </a:p>
        </p:txBody>
      </p:sp>
    </p:spTree>
    <p:extLst>
      <p:ext uri="{BB962C8B-B14F-4D97-AF65-F5344CB8AC3E}">
        <p14:creationId xmlns:p14="http://schemas.microsoft.com/office/powerpoint/2010/main" val="3953838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1258"/>
            <a:ext cx="8229600" cy="647102"/>
          </a:xfrm>
        </p:spPr>
        <p:txBody>
          <a:bodyPr/>
          <a:lstStyle/>
          <a:p>
            <a:r>
              <a:rPr lang="en-US" dirty="0" smtClean="0"/>
              <a:t>Al Profile </a:t>
            </a:r>
            <a:r>
              <a:rPr lang="en-US" dirty="0"/>
              <a:t>B</a:t>
            </a:r>
            <a:r>
              <a:rPr lang="en-US" dirty="0" smtClean="0"/>
              <a:t>ending</a:t>
            </a:r>
            <a:endParaRPr lang="en-US" dirty="0"/>
          </a:p>
        </p:txBody>
      </p:sp>
      <p:sp>
        <p:nvSpPr>
          <p:cNvPr id="19" name="Content Placeholder 18"/>
          <p:cNvSpPr>
            <a:spLocks noGrp="1"/>
          </p:cNvSpPr>
          <p:nvPr>
            <p:ph idx="11"/>
          </p:nvPr>
        </p:nvSpPr>
        <p:spPr>
          <a:xfrm>
            <a:off x="147478" y="922378"/>
            <a:ext cx="3303419" cy="2511001"/>
          </a:xfrm>
        </p:spPr>
        <p:txBody>
          <a:bodyPr>
            <a:normAutofit lnSpcReduction="10000"/>
          </a:bodyPr>
          <a:lstStyle/>
          <a:p>
            <a:r>
              <a:rPr lang="en-US" dirty="0" smtClean="0"/>
              <a:t>Dedicated bending tool designed constructed and tested at CERN main workshop guaranteeing ~1 mm accuracy in straight segment length and ~1 degree accuracy in bent angle </a:t>
            </a:r>
          </a:p>
          <a:p>
            <a:endParaRPr lang="en-US" dirty="0"/>
          </a:p>
        </p:txBody>
      </p:sp>
      <p:sp>
        <p:nvSpPr>
          <p:cNvPr id="3" name="Date Placeholder 2"/>
          <p:cNvSpPr>
            <a:spLocks noGrp="1"/>
          </p:cNvSpPr>
          <p:nvPr>
            <p:ph type="dt" sz="half" idx="2"/>
          </p:nvPr>
        </p:nvSpPr>
        <p:spPr/>
        <p:txBody>
          <a:bodyPr/>
          <a:lstStyle/>
          <a:p>
            <a:pPr>
              <a:defRPr/>
            </a:pPr>
            <a:r>
              <a:rPr lang="en-US" smtClean="0"/>
              <a:t>04.25.17</a:t>
            </a:r>
            <a:endParaRPr lang="en-US" dirty="0"/>
          </a:p>
        </p:txBody>
      </p:sp>
      <p:sp>
        <p:nvSpPr>
          <p:cNvPr id="4" name="Footer Placeholder 3"/>
          <p:cNvSpPr>
            <a:spLocks noGrp="1"/>
          </p:cNvSpPr>
          <p:nvPr>
            <p:ph type="ftr" sz="quarter" idx="3"/>
          </p:nvPr>
        </p:nvSpPr>
        <p:spPr/>
        <p:txBody>
          <a:bodyPr/>
          <a:lstStyle/>
          <a:p>
            <a:pPr>
              <a:defRPr/>
            </a:pPr>
            <a:r>
              <a:rPr lang="de-DE" smtClean="0"/>
              <a:t>Jaehoon Yu | DP FC Production, QA &amp; Installation</a:t>
            </a:r>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15</a:t>
            </a:fld>
            <a:endParaRPr lang="en-US" dirty="0"/>
          </a:p>
        </p:txBody>
      </p:sp>
      <p:pic>
        <p:nvPicPr>
          <p:cNvPr id="15" name="Picture 14" descr="2017-02-28 10.39.47.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46222" y="1294726"/>
            <a:ext cx="2888304" cy="1621894"/>
          </a:xfrm>
          <a:prstGeom prst="rect">
            <a:avLst/>
          </a:prstGeom>
        </p:spPr>
      </p:pic>
      <p:pic>
        <p:nvPicPr>
          <p:cNvPr id="16" name="Picture 15" descr="2017-02-28 10.59.2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9363" y="3150702"/>
            <a:ext cx="1766334" cy="3145526"/>
          </a:xfrm>
          <a:prstGeom prst="rect">
            <a:avLst/>
          </a:prstGeom>
        </p:spPr>
      </p:pic>
      <p:pic>
        <p:nvPicPr>
          <p:cNvPr id="17" name="Picture 16" descr="2017-02-28 11.01.06.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60896" y="3150702"/>
            <a:ext cx="1777519" cy="3165445"/>
          </a:xfrm>
          <a:prstGeom prst="rect">
            <a:avLst/>
          </a:prstGeom>
        </p:spPr>
      </p:pic>
      <p:pic>
        <p:nvPicPr>
          <p:cNvPr id="18" name="Picture 17" descr="IMG_6658.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550161" y="1065340"/>
            <a:ext cx="2468374" cy="1851280"/>
          </a:xfrm>
          <a:prstGeom prst="rect">
            <a:avLst/>
          </a:prstGeom>
        </p:spPr>
      </p:pic>
      <p:sp>
        <p:nvSpPr>
          <p:cNvPr id="20" name="Content Placeholder 18"/>
          <p:cNvSpPr txBox="1">
            <a:spLocks/>
          </p:cNvSpPr>
          <p:nvPr/>
        </p:nvSpPr>
        <p:spPr>
          <a:xfrm>
            <a:off x="133467" y="3434123"/>
            <a:ext cx="5295896" cy="5356332"/>
          </a:xfrm>
          <a:prstGeom prst="rect">
            <a:avLst/>
          </a:prstGeom>
        </p:spPr>
        <p:txBody>
          <a:bodyPr lIns="0" rIns="0">
            <a:normAutofit/>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Arial Narrow" charset="0"/>
                <a:ea typeface="Arial Narrow" charset="0"/>
                <a:cs typeface="Arial Narrow"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7030A0"/>
                </a:solidFill>
                <a:latin typeface="Arial Narrow" charset="0"/>
                <a:ea typeface="Arial Narrow" charset="0"/>
                <a:cs typeface="Arial Narrow" charset="0"/>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00B050"/>
                </a:solidFill>
                <a:latin typeface="Arial Narrow" charset="0"/>
                <a:ea typeface="Arial Narrow" charset="0"/>
                <a:cs typeface="Arial Narrow" charset="0"/>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B8561A"/>
                </a:solidFill>
                <a:latin typeface="Arial Narrow" charset="0"/>
                <a:ea typeface="Arial Narrow" charset="0"/>
                <a:cs typeface="Arial Narrow" charset="0"/>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Al profile end heated for few minutes to make it locally (10 cm) malleable</a:t>
            </a:r>
          </a:p>
          <a:p>
            <a:r>
              <a:rPr lang="en-US" dirty="0" smtClean="0"/>
              <a:t>Polymer strips (density and elasticity accurately tuned) matching the profile shape are inserted to ensure that profile keep the shape during bending.</a:t>
            </a:r>
          </a:p>
          <a:p>
            <a:r>
              <a:rPr lang="en-US" dirty="0" smtClean="0"/>
              <a:t>~50 profiles per day can be bent by two people</a:t>
            </a:r>
            <a:endParaRPr lang="en-US" dirty="0"/>
          </a:p>
        </p:txBody>
      </p:sp>
    </p:spTree>
    <p:extLst>
      <p:ext uri="{BB962C8B-B14F-4D97-AF65-F5344CB8AC3E}">
        <p14:creationId xmlns:p14="http://schemas.microsoft.com/office/powerpoint/2010/main" val="316281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4026" y="90602"/>
            <a:ext cx="8229600" cy="647102"/>
          </a:xfrm>
        </p:spPr>
        <p:txBody>
          <a:bodyPr/>
          <a:lstStyle/>
          <a:p>
            <a:r>
              <a:rPr lang="en-US" dirty="0" smtClean="0"/>
              <a:t>Test stand at CERN</a:t>
            </a:r>
            <a:endParaRPr lang="en-US" dirty="0"/>
          </a:p>
        </p:txBody>
      </p:sp>
      <p:sp>
        <p:nvSpPr>
          <p:cNvPr id="2" name="Content Placeholder 1"/>
          <p:cNvSpPr>
            <a:spLocks noGrp="1"/>
          </p:cNvSpPr>
          <p:nvPr>
            <p:ph idx="11"/>
          </p:nvPr>
        </p:nvSpPr>
        <p:spPr>
          <a:xfrm>
            <a:off x="121203" y="1088161"/>
            <a:ext cx="3550049" cy="4788880"/>
          </a:xfrm>
        </p:spPr>
        <p:txBody>
          <a:bodyPr/>
          <a:lstStyle/>
          <a:p>
            <a:r>
              <a:rPr lang="en-US" dirty="0" smtClean="0"/>
              <a:t>50 3m long profiles bent at CERN</a:t>
            </a:r>
          </a:p>
          <a:p>
            <a:r>
              <a:rPr lang="en-US" dirty="0" smtClean="0"/>
              <a:t>One corner assembly tested at CERN few few elements using home roll formed clips and home made joining bars</a:t>
            </a:r>
          </a:p>
          <a:p>
            <a:pPr lvl="1"/>
            <a:r>
              <a:rPr lang="en-US" dirty="0" smtClean="0"/>
              <a:t>profile alignment and bending angles successfully checked</a:t>
            </a:r>
          </a:p>
          <a:p>
            <a:r>
              <a:rPr lang="en-US" dirty="0" smtClean="0"/>
              <a:t>Full set of profiles sent to Texas to be used for Module 0 and pre-constructions of I-beam structures </a:t>
            </a:r>
          </a:p>
        </p:txBody>
      </p:sp>
      <p:sp>
        <p:nvSpPr>
          <p:cNvPr id="3" name="Date Placeholder 2"/>
          <p:cNvSpPr>
            <a:spLocks noGrp="1"/>
          </p:cNvSpPr>
          <p:nvPr>
            <p:ph type="dt" sz="half" idx="2"/>
          </p:nvPr>
        </p:nvSpPr>
        <p:spPr/>
        <p:txBody>
          <a:bodyPr/>
          <a:lstStyle/>
          <a:p>
            <a:pPr>
              <a:defRPr/>
            </a:pPr>
            <a:r>
              <a:rPr lang="en-US" smtClean="0"/>
              <a:t>04.25.17</a:t>
            </a:r>
            <a:endParaRPr lang="en-US" dirty="0"/>
          </a:p>
        </p:txBody>
      </p:sp>
      <p:sp>
        <p:nvSpPr>
          <p:cNvPr id="4" name="Footer Placeholder 3"/>
          <p:cNvSpPr>
            <a:spLocks noGrp="1"/>
          </p:cNvSpPr>
          <p:nvPr>
            <p:ph type="ftr" sz="quarter" idx="3"/>
          </p:nvPr>
        </p:nvSpPr>
        <p:spPr/>
        <p:txBody>
          <a:bodyPr/>
          <a:lstStyle/>
          <a:p>
            <a:pPr>
              <a:defRPr/>
            </a:pPr>
            <a:r>
              <a:rPr lang="de-DE" smtClean="0"/>
              <a:t>Jaehoon Yu | DP FC Production, QA &amp; Installation</a:t>
            </a:r>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16</a:t>
            </a:fld>
            <a:endParaRPr lang="en-US" dirty="0"/>
          </a:p>
        </p:txBody>
      </p:sp>
      <p:pic>
        <p:nvPicPr>
          <p:cNvPr id="10" name="Picture 9" descr="2017-03-01 15.50.44.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37302" y="4119236"/>
            <a:ext cx="2703349" cy="2027512"/>
          </a:xfrm>
          <a:prstGeom prst="rect">
            <a:avLst/>
          </a:prstGeom>
        </p:spPr>
      </p:pic>
      <p:pic>
        <p:nvPicPr>
          <p:cNvPr id="11" name="Picture 10" descr="2017-03-01 15.51.1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40651" y="4119236"/>
            <a:ext cx="2703349" cy="2027512"/>
          </a:xfrm>
          <a:prstGeom prst="rect">
            <a:avLst/>
          </a:prstGeom>
        </p:spPr>
      </p:pic>
      <p:pic>
        <p:nvPicPr>
          <p:cNvPr id="14" name="Picture 13" descr="2017-02-28 14.06.40.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71252" y="1020843"/>
            <a:ext cx="5356928" cy="3008122"/>
          </a:xfrm>
          <a:prstGeom prst="rect">
            <a:avLst/>
          </a:prstGeom>
        </p:spPr>
      </p:pic>
    </p:spTree>
    <p:extLst>
      <p:ext uri="{BB962C8B-B14F-4D97-AF65-F5344CB8AC3E}">
        <p14:creationId xmlns:p14="http://schemas.microsoft.com/office/powerpoint/2010/main" val="337865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7473" y="21762"/>
            <a:ext cx="8693575" cy="647102"/>
          </a:xfrm>
        </p:spPr>
        <p:txBody>
          <a:bodyPr/>
          <a:lstStyle/>
          <a:p>
            <a:r>
              <a:rPr lang="en-US" dirty="0" smtClean="0"/>
              <a:t>Clips/Profiles production </a:t>
            </a:r>
            <a:r>
              <a:rPr lang="en-US" dirty="0"/>
              <a:t>schedule</a:t>
            </a:r>
          </a:p>
        </p:txBody>
      </p:sp>
      <p:sp>
        <p:nvSpPr>
          <p:cNvPr id="6" name="Content Placeholder 5"/>
          <p:cNvSpPr>
            <a:spLocks noGrp="1"/>
          </p:cNvSpPr>
          <p:nvPr>
            <p:ph idx="11"/>
          </p:nvPr>
        </p:nvSpPr>
        <p:spPr>
          <a:xfrm>
            <a:off x="154874" y="921740"/>
            <a:ext cx="8989126" cy="5356332"/>
          </a:xfrm>
        </p:spPr>
        <p:txBody>
          <a:bodyPr>
            <a:normAutofit/>
          </a:bodyPr>
          <a:lstStyle/>
          <a:p>
            <a:pPr>
              <a:spcBef>
                <a:spcPts val="600"/>
              </a:spcBef>
            </a:pPr>
            <a:r>
              <a:rPr lang="en-US" sz="2400" dirty="0"/>
              <a:t>Clips production by MIFA:</a:t>
            </a:r>
          </a:p>
          <a:p>
            <a:pPr lvl="1">
              <a:spcBef>
                <a:spcPts val="600"/>
              </a:spcBef>
            </a:pPr>
            <a:r>
              <a:rPr lang="en-US" dirty="0"/>
              <a:t>Prototypes ready and being sent to CERN for </a:t>
            </a:r>
            <a:r>
              <a:rPr lang="en-US" dirty="0" smtClean="0"/>
              <a:t>evaluation (present week)</a:t>
            </a:r>
            <a:endParaRPr lang="en-US" dirty="0"/>
          </a:p>
          <a:p>
            <a:pPr lvl="1">
              <a:spcBef>
                <a:spcPts val="600"/>
              </a:spcBef>
            </a:pPr>
            <a:r>
              <a:rPr lang="en-US" dirty="0"/>
              <a:t>Final production in ~ 1 month from our green </a:t>
            </a:r>
            <a:r>
              <a:rPr lang="en-US" dirty="0" smtClean="0"/>
              <a:t>light</a:t>
            </a:r>
            <a:endParaRPr lang="en-US" dirty="0"/>
          </a:p>
          <a:p>
            <a:pPr lvl="2">
              <a:spcBef>
                <a:spcPts val="600"/>
              </a:spcBef>
            </a:pPr>
            <a:r>
              <a:rPr lang="en-US" dirty="0"/>
              <a:t>800 pieces + 400 spares (large spare number driven by the requirement on shape accuracy that can be degraded during assembly: to be verified </a:t>
            </a:r>
            <a:r>
              <a:rPr lang="en-US" dirty="0" smtClean="0"/>
              <a:t>bin </a:t>
            </a:r>
            <a:r>
              <a:rPr lang="en-US" dirty="0"/>
              <a:t>prototype </a:t>
            </a:r>
            <a:r>
              <a:rPr lang="en-US" dirty="0" smtClean="0"/>
              <a:t>assembly) </a:t>
            </a:r>
            <a:endParaRPr lang="en-US" dirty="0"/>
          </a:p>
          <a:p>
            <a:pPr>
              <a:spcBef>
                <a:spcPts val="600"/>
              </a:spcBef>
            </a:pPr>
            <a:r>
              <a:rPr lang="en-US" sz="2400" dirty="0"/>
              <a:t>Bent profiles:</a:t>
            </a:r>
          </a:p>
          <a:p>
            <a:pPr lvl="1">
              <a:spcBef>
                <a:spcPts val="600"/>
              </a:spcBef>
            </a:pPr>
            <a:r>
              <a:rPr lang="en-US" dirty="0"/>
              <a:t>Preferred choice is full production by MIFA:</a:t>
            </a:r>
          </a:p>
          <a:p>
            <a:pPr lvl="2">
              <a:spcBef>
                <a:spcPts val="600"/>
              </a:spcBef>
            </a:pPr>
            <a:r>
              <a:rPr lang="en-US" dirty="0"/>
              <a:t>if prototypes quality is similar or better than those bent at CERN</a:t>
            </a:r>
          </a:p>
          <a:p>
            <a:pPr lvl="1">
              <a:spcBef>
                <a:spcPts val="600"/>
              </a:spcBef>
            </a:pPr>
            <a:r>
              <a:rPr lang="en-US" dirty="0"/>
              <a:t>Full production available at CERN by early </a:t>
            </a:r>
            <a:r>
              <a:rPr lang="en-US" dirty="0" smtClean="0"/>
              <a:t>September (tbc):</a:t>
            </a:r>
            <a:endParaRPr lang="en-US" dirty="0"/>
          </a:p>
          <a:p>
            <a:pPr lvl="2">
              <a:spcBef>
                <a:spcPts val="600"/>
              </a:spcBef>
            </a:pPr>
            <a:r>
              <a:rPr lang="en-US" dirty="0"/>
              <a:t>800 pieces + 5% of spares</a:t>
            </a:r>
          </a:p>
          <a:p>
            <a:pPr lvl="1">
              <a:spcBef>
                <a:spcPts val="600"/>
              </a:spcBef>
            </a:pPr>
            <a:r>
              <a:rPr lang="en-US" dirty="0"/>
              <a:t>Alternative production chain has similar schedule, but requires CERN </a:t>
            </a:r>
            <a:r>
              <a:rPr lang="en-US" dirty="0" smtClean="0"/>
              <a:t>manpower </a:t>
            </a:r>
            <a:r>
              <a:rPr lang="en-US" dirty="0"/>
              <a:t>(</a:t>
            </a:r>
            <a:r>
              <a:rPr lang="en-US" dirty="0" smtClean="0"/>
              <a:t>~2 people fully dedicated to bending for one month) </a:t>
            </a:r>
            <a:r>
              <a:rPr lang="en-US" dirty="0"/>
              <a:t>during summer:</a:t>
            </a:r>
          </a:p>
          <a:p>
            <a:pPr lvl="2">
              <a:spcBef>
                <a:spcPts val="600"/>
              </a:spcBef>
            </a:pPr>
            <a:r>
              <a:rPr lang="en-US" dirty="0"/>
              <a:t>Possible clash with single phase </a:t>
            </a:r>
            <a:r>
              <a:rPr lang="en-US" dirty="0" smtClean="0"/>
              <a:t>drift </a:t>
            </a:r>
            <a:r>
              <a:rPr lang="en-US" dirty="0"/>
              <a:t>cage </a:t>
            </a:r>
            <a:r>
              <a:rPr lang="en-US" dirty="0" smtClean="0"/>
              <a:t>assembly</a:t>
            </a:r>
          </a:p>
          <a:p>
            <a:pPr lvl="2">
              <a:spcBef>
                <a:spcPts val="600"/>
              </a:spcBef>
            </a:pPr>
            <a:r>
              <a:rPr lang="en-US" dirty="0" smtClean="0"/>
              <a:t>Extrusion and coating time: &lt; 1+1 months including transport</a:t>
            </a:r>
            <a:endParaRPr lang="en-US" dirty="0"/>
          </a:p>
          <a:p>
            <a:pPr lvl="2">
              <a:spcBef>
                <a:spcPts val="600"/>
              </a:spcBef>
            </a:pPr>
            <a:endParaRPr lang="en-US" sz="4000" dirty="0"/>
          </a:p>
        </p:txBody>
      </p:sp>
      <p:sp>
        <p:nvSpPr>
          <p:cNvPr id="2" name="Date Placeholder 1"/>
          <p:cNvSpPr>
            <a:spLocks noGrp="1"/>
          </p:cNvSpPr>
          <p:nvPr>
            <p:ph type="dt" sz="half" idx="2"/>
          </p:nvPr>
        </p:nvSpPr>
        <p:spPr/>
        <p:txBody>
          <a:bodyPr/>
          <a:lstStyle/>
          <a:p>
            <a:pPr>
              <a:defRPr/>
            </a:pPr>
            <a:r>
              <a:rPr lang="en-US" smtClean="0">
                <a:solidFill>
                  <a:srgbClr val="FFFFFF"/>
                </a:solidFill>
              </a:rPr>
              <a:t>04.25.17</a:t>
            </a:r>
            <a:endParaRPr lang="en-US">
              <a:solidFill>
                <a:srgbClr val="FFFFFF"/>
              </a:solidFill>
            </a:endParaRPr>
          </a:p>
        </p:txBody>
      </p:sp>
      <p:sp>
        <p:nvSpPr>
          <p:cNvPr id="3" name="Footer Placeholder 2"/>
          <p:cNvSpPr>
            <a:spLocks noGrp="1"/>
          </p:cNvSpPr>
          <p:nvPr>
            <p:ph type="ftr" sz="quarter" idx="3"/>
          </p:nvPr>
        </p:nvSpPr>
        <p:spPr/>
        <p:txBody>
          <a:bodyPr/>
          <a:lstStyle/>
          <a:p>
            <a:pPr>
              <a:defRPr/>
            </a:pPr>
            <a:r>
              <a:rPr lang="en-US" smtClean="0">
                <a:solidFill>
                  <a:srgbClr val="000000"/>
                </a:solidFill>
              </a:rPr>
              <a:t>Jaehoon Yu | DP FC Production, QA &amp; Installation</a:t>
            </a:r>
            <a:endParaRPr lang="en-US">
              <a:solidFill>
                <a:srgbClr val="000000"/>
              </a:solidFill>
            </a:endParaRPr>
          </a:p>
        </p:txBody>
      </p:sp>
      <p:sp>
        <p:nvSpPr>
          <p:cNvPr id="4" name="Slide Number Placeholder 3"/>
          <p:cNvSpPr>
            <a:spLocks noGrp="1"/>
          </p:cNvSpPr>
          <p:nvPr>
            <p:ph type="sldNum" sz="quarter" idx="4"/>
          </p:nvPr>
        </p:nvSpPr>
        <p:spPr/>
        <p:txBody>
          <a:bodyPr/>
          <a:lstStyle/>
          <a:p>
            <a:pPr>
              <a:defRPr/>
            </a:pPr>
            <a:fld id="{7296D5B8-9374-4A32-9294-F7F6EF035B37}" type="slidenum">
              <a:rPr lang="en-US" smtClean="0">
                <a:solidFill>
                  <a:srgbClr val="FFFFFF"/>
                </a:solidFill>
              </a:rPr>
              <a:pPr>
                <a:defRPr/>
              </a:pPr>
              <a:t>17</a:t>
            </a:fld>
            <a:endParaRPr lang="en-US">
              <a:solidFill>
                <a:srgbClr val="FFFFFF"/>
              </a:solidFill>
            </a:endParaRPr>
          </a:p>
        </p:txBody>
      </p:sp>
    </p:spTree>
    <p:extLst>
      <p:ext uri="{BB962C8B-B14F-4D97-AF65-F5344CB8AC3E}">
        <p14:creationId xmlns:p14="http://schemas.microsoft.com/office/powerpoint/2010/main" val="131413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618" y="251497"/>
            <a:ext cx="8528752" cy="647102"/>
          </a:xfrm>
        </p:spPr>
        <p:txBody>
          <a:bodyPr/>
          <a:lstStyle/>
          <a:p>
            <a:r>
              <a:rPr lang="en-US" smtClean="0"/>
              <a:t>DP FC </a:t>
            </a:r>
            <a:r>
              <a:rPr lang="en-US"/>
              <a:t>A</a:t>
            </a:r>
            <a:r>
              <a:rPr lang="en-US" smtClean="0"/>
              <a:t>ssembly Facilities @ CERN</a:t>
            </a:r>
            <a:endParaRPr lang="en-US" dirty="0"/>
          </a:p>
        </p:txBody>
      </p:sp>
      <p:sp>
        <p:nvSpPr>
          <p:cNvPr id="6" name="Content Placeholder 5"/>
          <p:cNvSpPr>
            <a:spLocks noGrp="1"/>
          </p:cNvSpPr>
          <p:nvPr>
            <p:ph idx="11"/>
          </p:nvPr>
        </p:nvSpPr>
        <p:spPr>
          <a:xfrm>
            <a:off x="154874" y="1066282"/>
            <a:ext cx="8989126" cy="5169671"/>
          </a:xfrm>
        </p:spPr>
        <p:txBody>
          <a:bodyPr>
            <a:noAutofit/>
          </a:bodyPr>
          <a:lstStyle/>
          <a:p>
            <a:pPr>
              <a:spcBef>
                <a:spcPts val="600"/>
              </a:spcBef>
            </a:pPr>
            <a:r>
              <a:rPr lang="en-US" sz="2400" dirty="0" smtClean="0"/>
              <a:t>DP </a:t>
            </a:r>
            <a:r>
              <a:rPr lang="en-US" sz="2400" dirty="0"/>
              <a:t>field cage modules assembly can be performed in EHN1:</a:t>
            </a:r>
          </a:p>
          <a:p>
            <a:pPr lvl="1">
              <a:spcBef>
                <a:spcPts val="600"/>
              </a:spcBef>
            </a:pPr>
            <a:r>
              <a:rPr lang="en-US" dirty="0"/>
              <a:t>In the clean room </a:t>
            </a:r>
            <a:r>
              <a:rPr lang="en-US" dirty="0" smtClean="0"/>
              <a:t>buffer (CRB) </a:t>
            </a:r>
            <a:r>
              <a:rPr lang="en-US" dirty="0"/>
              <a:t>in front of the TCO</a:t>
            </a:r>
          </a:p>
          <a:p>
            <a:pPr lvl="1">
              <a:spcBef>
                <a:spcPts val="600"/>
              </a:spcBef>
            </a:pPr>
            <a:r>
              <a:rPr lang="en-US" dirty="0" smtClean="0"/>
              <a:t>Vertically </a:t>
            </a:r>
            <a:r>
              <a:rPr lang="en-US" dirty="0"/>
              <a:t>in a dedicated clean area </a:t>
            </a:r>
            <a:r>
              <a:rPr lang="en-US" dirty="0" smtClean="0"/>
              <a:t>(class 100000) at </a:t>
            </a:r>
            <a:r>
              <a:rPr lang="en-US" dirty="0"/>
              <a:t>the ground level</a:t>
            </a:r>
          </a:p>
          <a:p>
            <a:pPr>
              <a:lnSpc>
                <a:spcPct val="110000"/>
              </a:lnSpc>
              <a:spcBef>
                <a:spcPts val="600"/>
              </a:spcBef>
            </a:pPr>
            <a:r>
              <a:rPr lang="en-US" sz="2400" dirty="0" smtClean="0"/>
              <a:t>Alternatively the clean </a:t>
            </a:r>
            <a:r>
              <a:rPr lang="en-US" sz="2400" dirty="0"/>
              <a:t>room in </a:t>
            </a:r>
            <a:r>
              <a:rPr lang="en-US" sz="2400" dirty="0" err="1"/>
              <a:t>Bdg</a:t>
            </a:r>
            <a:r>
              <a:rPr lang="en-US" sz="2400" dirty="0"/>
              <a:t>. 182 is being refurbished for the assembly of </a:t>
            </a:r>
            <a:r>
              <a:rPr lang="en-US" sz="2400" dirty="0" smtClean="0"/>
              <a:t>the 28 SP Field </a:t>
            </a:r>
            <a:r>
              <a:rPr lang="en-US" sz="2400" dirty="0"/>
              <a:t>cage </a:t>
            </a:r>
            <a:r>
              <a:rPr lang="en-US" sz="2400" dirty="0" smtClean="0"/>
              <a:t>modules </a:t>
            </a:r>
            <a:r>
              <a:rPr lang="en-US" sz="2400" dirty="0"/>
              <a:t>3.6m long and </a:t>
            </a:r>
            <a:r>
              <a:rPr lang="en-US" sz="2400" dirty="0" smtClean="0"/>
              <a:t>2.3/1.5m </a:t>
            </a:r>
            <a:r>
              <a:rPr lang="en-US" sz="2400" dirty="0"/>
              <a:t>wide </a:t>
            </a:r>
            <a:r>
              <a:rPr lang="en-US" sz="2400" dirty="0" smtClean="0"/>
              <a:t>:</a:t>
            </a:r>
            <a:endParaRPr lang="en-US" sz="2400" dirty="0"/>
          </a:p>
          <a:p>
            <a:pPr lvl="2">
              <a:spcBef>
                <a:spcPts val="600"/>
              </a:spcBef>
            </a:pPr>
            <a:r>
              <a:rPr lang="en-US" dirty="0" smtClean="0"/>
              <a:t>Assembled </a:t>
            </a:r>
            <a:r>
              <a:rPr lang="en-US" dirty="0"/>
              <a:t>horizontally on optical table for best planarity and QA/QC tests</a:t>
            </a:r>
          </a:p>
          <a:p>
            <a:pPr lvl="2">
              <a:spcBef>
                <a:spcPts val="600"/>
              </a:spcBef>
            </a:pPr>
            <a:r>
              <a:rPr lang="en-US" dirty="0"/>
              <a:t>Stored and transported vertically in appropriate clean bags.</a:t>
            </a:r>
          </a:p>
          <a:p>
            <a:pPr lvl="2">
              <a:spcBef>
                <a:spcPts val="600"/>
              </a:spcBef>
            </a:pPr>
            <a:r>
              <a:rPr lang="en-US" dirty="0" smtClean="0"/>
              <a:t>SP module assembly </a:t>
            </a:r>
            <a:r>
              <a:rPr lang="en-US" dirty="0"/>
              <a:t>scheduled during July/August</a:t>
            </a:r>
          </a:p>
          <a:p>
            <a:pPr lvl="1">
              <a:spcBef>
                <a:spcPts val="600"/>
              </a:spcBef>
            </a:pPr>
            <a:r>
              <a:rPr lang="en-US" dirty="0"/>
              <a:t>All these facilities could be </a:t>
            </a:r>
            <a:r>
              <a:rPr lang="en-US" dirty="0" smtClean="0"/>
              <a:t>re-used </a:t>
            </a:r>
            <a:r>
              <a:rPr lang="en-US" dirty="0"/>
              <a:t>for the assembly/storage/transport of the DP field cage modules starting from September</a:t>
            </a:r>
            <a:r>
              <a:rPr lang="en-US" dirty="0" smtClean="0"/>
              <a:t>.</a:t>
            </a:r>
          </a:p>
          <a:p>
            <a:pPr>
              <a:spcBef>
                <a:spcPts val="600"/>
              </a:spcBef>
            </a:pPr>
            <a:r>
              <a:rPr lang="en-US" sz="2400" dirty="0" smtClean="0"/>
              <a:t>Man-power:</a:t>
            </a:r>
          </a:p>
          <a:p>
            <a:pPr lvl="1">
              <a:spcBef>
                <a:spcPts val="600"/>
              </a:spcBef>
            </a:pPr>
            <a:r>
              <a:rPr lang="en-US" dirty="0" smtClean="0"/>
              <a:t>CERN will provide adequate man-power as for the SP case:</a:t>
            </a:r>
          </a:p>
          <a:p>
            <a:pPr lvl="2">
              <a:spcBef>
                <a:spcPts val="600"/>
              </a:spcBef>
            </a:pPr>
            <a:r>
              <a:rPr lang="en-US" dirty="0" smtClean="0"/>
              <a:t>At least 3 people fully dedicated to field cage assembly for 1 month (1 module/day). </a:t>
            </a:r>
            <a:endParaRPr lang="en-US" dirty="0"/>
          </a:p>
        </p:txBody>
      </p:sp>
      <p:sp>
        <p:nvSpPr>
          <p:cNvPr id="2" name="Date Placeholder 1"/>
          <p:cNvSpPr>
            <a:spLocks noGrp="1"/>
          </p:cNvSpPr>
          <p:nvPr>
            <p:ph type="dt" sz="half" idx="2"/>
          </p:nvPr>
        </p:nvSpPr>
        <p:spPr/>
        <p:txBody>
          <a:bodyPr/>
          <a:lstStyle/>
          <a:p>
            <a:pPr>
              <a:defRPr/>
            </a:pPr>
            <a:r>
              <a:rPr lang="en-US" smtClean="0">
                <a:solidFill>
                  <a:srgbClr val="FFFFFF"/>
                </a:solidFill>
              </a:rPr>
              <a:t>04.25.17</a:t>
            </a:r>
            <a:endParaRPr lang="en-US">
              <a:solidFill>
                <a:srgbClr val="FFFFFF"/>
              </a:solidFill>
            </a:endParaRPr>
          </a:p>
        </p:txBody>
      </p:sp>
      <p:sp>
        <p:nvSpPr>
          <p:cNvPr id="3" name="Footer Placeholder 2"/>
          <p:cNvSpPr>
            <a:spLocks noGrp="1"/>
          </p:cNvSpPr>
          <p:nvPr>
            <p:ph type="ftr" sz="quarter" idx="3"/>
          </p:nvPr>
        </p:nvSpPr>
        <p:spPr/>
        <p:txBody>
          <a:bodyPr/>
          <a:lstStyle/>
          <a:p>
            <a:pPr>
              <a:defRPr/>
            </a:pPr>
            <a:r>
              <a:rPr lang="en-US" smtClean="0">
                <a:solidFill>
                  <a:srgbClr val="000000"/>
                </a:solidFill>
              </a:rPr>
              <a:t>Jaehoon Yu | DP FC Production, QA &amp; Installation</a:t>
            </a:r>
            <a:endParaRPr lang="en-US">
              <a:solidFill>
                <a:srgbClr val="000000"/>
              </a:solidFill>
            </a:endParaRPr>
          </a:p>
        </p:txBody>
      </p:sp>
      <p:sp>
        <p:nvSpPr>
          <p:cNvPr id="4" name="Slide Number Placeholder 3"/>
          <p:cNvSpPr>
            <a:spLocks noGrp="1"/>
          </p:cNvSpPr>
          <p:nvPr>
            <p:ph type="sldNum" sz="quarter" idx="4"/>
          </p:nvPr>
        </p:nvSpPr>
        <p:spPr/>
        <p:txBody>
          <a:bodyPr/>
          <a:lstStyle/>
          <a:p>
            <a:pPr>
              <a:defRPr/>
            </a:pPr>
            <a:fld id="{7296D5B8-9374-4A32-9294-F7F6EF035B37}" type="slidenum">
              <a:rPr lang="en-US" smtClean="0">
                <a:solidFill>
                  <a:srgbClr val="FFFFFF"/>
                </a:solidFill>
              </a:rPr>
              <a:pPr>
                <a:defRPr/>
              </a:pPr>
              <a:t>18</a:t>
            </a:fld>
            <a:endParaRPr lang="en-US">
              <a:solidFill>
                <a:srgbClr val="FFFFFF"/>
              </a:solidFill>
            </a:endParaRPr>
          </a:p>
        </p:txBody>
      </p:sp>
    </p:spTree>
    <p:extLst>
      <p:ext uri="{BB962C8B-B14F-4D97-AF65-F5344CB8AC3E}">
        <p14:creationId xmlns:p14="http://schemas.microsoft.com/office/powerpoint/2010/main" val="1089959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65306"/>
            <a:ext cx="9144000" cy="647102"/>
          </a:xfrm>
        </p:spPr>
        <p:txBody>
          <a:bodyPr/>
          <a:lstStyle/>
          <a:p>
            <a:r>
              <a:rPr lang="en-US" sz="4000" smtClean="0"/>
              <a:t>Material Reception and Assembly </a:t>
            </a:r>
            <a:r>
              <a:rPr lang="en-US" sz="4000" dirty="0" smtClean="0"/>
              <a:t>QA/QC</a:t>
            </a:r>
            <a:endParaRPr lang="en-US" sz="4000" dirty="0"/>
          </a:p>
        </p:txBody>
      </p:sp>
      <p:sp>
        <p:nvSpPr>
          <p:cNvPr id="6" name="Content Placeholder 5"/>
          <p:cNvSpPr>
            <a:spLocks noGrp="1"/>
          </p:cNvSpPr>
          <p:nvPr>
            <p:ph idx="11"/>
          </p:nvPr>
        </p:nvSpPr>
        <p:spPr>
          <a:xfrm>
            <a:off x="72274" y="808171"/>
            <a:ext cx="8989126" cy="5169671"/>
          </a:xfrm>
        </p:spPr>
        <p:txBody>
          <a:bodyPr>
            <a:noAutofit/>
          </a:bodyPr>
          <a:lstStyle/>
          <a:p>
            <a:pPr>
              <a:spcBef>
                <a:spcPts val="600"/>
              </a:spcBef>
            </a:pPr>
            <a:r>
              <a:rPr lang="en-US" sz="2400" dirty="0" smtClean="0"/>
              <a:t>Procedures described for pre-production will be strictly replicated at CERN</a:t>
            </a:r>
          </a:p>
          <a:p>
            <a:pPr lvl="1">
              <a:spcBef>
                <a:spcPts val="600"/>
              </a:spcBef>
            </a:pPr>
            <a:r>
              <a:rPr lang="en-US" dirty="0" smtClean="0"/>
              <a:t>See slides 6-to-8. </a:t>
            </a:r>
            <a:endParaRPr lang="en-US" dirty="0"/>
          </a:p>
          <a:p>
            <a:pPr lvl="1">
              <a:spcBef>
                <a:spcPts val="600"/>
              </a:spcBef>
            </a:pPr>
            <a:r>
              <a:rPr lang="en-US" dirty="0" smtClean="0"/>
              <a:t>In particular Al profiles will be inspected for deformations, surface damage, bend angle, straight segments length.</a:t>
            </a:r>
          </a:p>
          <a:p>
            <a:pPr lvl="2">
              <a:spcBef>
                <a:spcPts val="600"/>
              </a:spcBef>
            </a:pPr>
            <a:r>
              <a:rPr lang="en-US" dirty="0" smtClean="0"/>
              <a:t>Conductive coating (few microns) is invisible: handling care to avoid outer surface scratches</a:t>
            </a:r>
          </a:p>
          <a:p>
            <a:pPr lvl="1">
              <a:spcBef>
                <a:spcPts val="600"/>
              </a:spcBef>
            </a:pPr>
            <a:r>
              <a:rPr lang="en-US" dirty="0" smtClean="0"/>
              <a:t>Clips will be inspected for uniformity of surface shape and matching with AL profile shape</a:t>
            </a:r>
          </a:p>
          <a:p>
            <a:pPr lvl="1">
              <a:spcBef>
                <a:spcPts val="600"/>
              </a:spcBef>
            </a:pPr>
            <a:r>
              <a:rPr lang="en-US" dirty="0" smtClean="0"/>
              <a:t>No cleaning required (but it will be done as </a:t>
            </a:r>
            <a:r>
              <a:rPr lang="en-US" dirty="0"/>
              <a:t>described </a:t>
            </a:r>
            <a:r>
              <a:rPr lang="en-US" dirty="0" smtClean="0"/>
              <a:t>on small components in case of need). </a:t>
            </a:r>
            <a:endParaRPr lang="en-US" dirty="0"/>
          </a:p>
          <a:p>
            <a:pPr>
              <a:lnSpc>
                <a:spcPct val="110000"/>
              </a:lnSpc>
              <a:spcBef>
                <a:spcPts val="600"/>
              </a:spcBef>
            </a:pPr>
            <a:r>
              <a:rPr lang="en-US" sz="2400" dirty="0" smtClean="0"/>
              <a:t>QC after assembly:</a:t>
            </a:r>
            <a:endParaRPr lang="en-US" sz="2400" dirty="0"/>
          </a:p>
          <a:p>
            <a:pPr lvl="2">
              <a:spcBef>
                <a:spcPts val="600"/>
              </a:spcBef>
            </a:pPr>
            <a:r>
              <a:rPr lang="en-US" dirty="0" smtClean="0"/>
              <a:t>Module planarity </a:t>
            </a:r>
          </a:p>
          <a:p>
            <a:pPr lvl="2">
              <a:spcBef>
                <a:spcPts val="600"/>
              </a:spcBef>
            </a:pPr>
            <a:r>
              <a:rPr lang="en-US" dirty="0" smtClean="0"/>
              <a:t>Bent segment alignment </a:t>
            </a:r>
          </a:p>
          <a:p>
            <a:pPr lvl="2">
              <a:spcBef>
                <a:spcPts val="600"/>
              </a:spcBef>
            </a:pPr>
            <a:r>
              <a:rPr lang="en-US" dirty="0" smtClean="0"/>
              <a:t>Bent angle uniformity</a:t>
            </a:r>
            <a:endParaRPr lang="en-US" dirty="0"/>
          </a:p>
          <a:p>
            <a:pPr lvl="2">
              <a:spcBef>
                <a:spcPts val="600"/>
              </a:spcBef>
            </a:pPr>
            <a:r>
              <a:rPr lang="en-US" dirty="0" smtClean="0"/>
              <a:t>Mechanical locking of profiles on supporting beams</a:t>
            </a:r>
          </a:p>
          <a:p>
            <a:pPr>
              <a:spcBef>
                <a:spcPts val="600"/>
              </a:spcBef>
            </a:pPr>
            <a:r>
              <a:rPr lang="en-US" dirty="0" smtClean="0"/>
              <a:t>Transport (in case of assembly in </a:t>
            </a:r>
            <a:r>
              <a:rPr lang="en-US" dirty="0" err="1" smtClean="0"/>
              <a:t>bdg</a:t>
            </a:r>
            <a:r>
              <a:rPr lang="en-US" dirty="0" smtClean="0"/>
              <a:t> 182):</a:t>
            </a:r>
          </a:p>
          <a:p>
            <a:pPr lvl="2">
              <a:spcBef>
                <a:spcPts val="600"/>
              </a:spcBef>
            </a:pPr>
            <a:r>
              <a:rPr lang="en-US" dirty="0" smtClean="0"/>
              <a:t>Dedicated supporting structures and protective bags. </a:t>
            </a:r>
          </a:p>
        </p:txBody>
      </p:sp>
      <p:sp>
        <p:nvSpPr>
          <p:cNvPr id="2" name="Date Placeholder 1"/>
          <p:cNvSpPr>
            <a:spLocks noGrp="1"/>
          </p:cNvSpPr>
          <p:nvPr>
            <p:ph type="dt" sz="half" idx="2"/>
          </p:nvPr>
        </p:nvSpPr>
        <p:spPr/>
        <p:txBody>
          <a:bodyPr/>
          <a:lstStyle/>
          <a:p>
            <a:pPr>
              <a:defRPr/>
            </a:pPr>
            <a:r>
              <a:rPr lang="en-US" smtClean="0">
                <a:solidFill>
                  <a:srgbClr val="FFFFFF"/>
                </a:solidFill>
              </a:rPr>
              <a:t>04.25.17</a:t>
            </a:r>
            <a:endParaRPr lang="en-US">
              <a:solidFill>
                <a:srgbClr val="FFFFFF"/>
              </a:solidFill>
            </a:endParaRPr>
          </a:p>
        </p:txBody>
      </p:sp>
      <p:sp>
        <p:nvSpPr>
          <p:cNvPr id="3" name="Footer Placeholder 2"/>
          <p:cNvSpPr>
            <a:spLocks noGrp="1"/>
          </p:cNvSpPr>
          <p:nvPr>
            <p:ph type="ftr" sz="quarter" idx="3"/>
          </p:nvPr>
        </p:nvSpPr>
        <p:spPr/>
        <p:txBody>
          <a:bodyPr/>
          <a:lstStyle/>
          <a:p>
            <a:pPr>
              <a:defRPr/>
            </a:pPr>
            <a:r>
              <a:rPr lang="en-US" smtClean="0">
                <a:solidFill>
                  <a:srgbClr val="000000"/>
                </a:solidFill>
              </a:rPr>
              <a:t>Jaehoon Yu | DP FC Production, QA &amp; Installation</a:t>
            </a:r>
            <a:endParaRPr lang="en-US">
              <a:solidFill>
                <a:srgbClr val="000000"/>
              </a:solidFill>
            </a:endParaRPr>
          </a:p>
        </p:txBody>
      </p:sp>
      <p:sp>
        <p:nvSpPr>
          <p:cNvPr id="4" name="Slide Number Placeholder 3"/>
          <p:cNvSpPr>
            <a:spLocks noGrp="1"/>
          </p:cNvSpPr>
          <p:nvPr>
            <p:ph type="sldNum" sz="quarter" idx="4"/>
          </p:nvPr>
        </p:nvSpPr>
        <p:spPr/>
        <p:txBody>
          <a:bodyPr/>
          <a:lstStyle/>
          <a:p>
            <a:pPr>
              <a:defRPr/>
            </a:pPr>
            <a:fld id="{7296D5B8-9374-4A32-9294-F7F6EF035B37}" type="slidenum">
              <a:rPr lang="en-US" smtClean="0">
                <a:solidFill>
                  <a:srgbClr val="FFFFFF"/>
                </a:solidFill>
              </a:rPr>
              <a:pPr>
                <a:defRPr/>
              </a:pPr>
              <a:t>19</a:t>
            </a:fld>
            <a:endParaRPr lang="en-US">
              <a:solidFill>
                <a:srgbClr val="FFFFFF"/>
              </a:solidFill>
            </a:endParaRPr>
          </a:p>
        </p:txBody>
      </p:sp>
    </p:spTree>
    <p:extLst>
      <p:ext uri="{BB962C8B-B14F-4D97-AF65-F5344CB8AC3E}">
        <p14:creationId xmlns:p14="http://schemas.microsoft.com/office/powerpoint/2010/main" val="1874686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Contents</a:t>
            </a:r>
            <a:endParaRPr lang="en-GB" dirty="0"/>
          </a:p>
        </p:txBody>
      </p:sp>
      <p:sp>
        <p:nvSpPr>
          <p:cNvPr id="5" name="Content Placeholder 4"/>
          <p:cNvSpPr>
            <a:spLocks noGrp="1"/>
          </p:cNvSpPr>
          <p:nvPr>
            <p:ph idx="11"/>
          </p:nvPr>
        </p:nvSpPr>
        <p:spPr>
          <a:xfrm>
            <a:off x="619127" y="1028700"/>
            <a:ext cx="8004173" cy="4089400"/>
          </a:xfrm>
        </p:spPr>
        <p:txBody>
          <a:bodyPr>
            <a:normAutofit fontScale="92500" lnSpcReduction="10000"/>
          </a:bodyPr>
          <a:lstStyle/>
          <a:p>
            <a:r>
              <a:rPr lang="en-GB" sz="3200" dirty="0" smtClean="0">
                <a:solidFill>
                  <a:srgbClr val="002060"/>
                </a:solidFill>
              </a:rPr>
              <a:t>Drift Cage Design Concept</a:t>
            </a:r>
          </a:p>
          <a:p>
            <a:r>
              <a:rPr lang="en-GB" sz="3200" dirty="0">
                <a:solidFill>
                  <a:srgbClr val="002060"/>
                </a:solidFill>
              </a:rPr>
              <a:t>Drift Cage Pre-Production </a:t>
            </a:r>
            <a:r>
              <a:rPr lang="en-GB" sz="3200" dirty="0" smtClean="0">
                <a:solidFill>
                  <a:srgbClr val="002060"/>
                </a:solidFill>
              </a:rPr>
              <a:t>Procedure and QA/QC</a:t>
            </a:r>
          </a:p>
          <a:p>
            <a:r>
              <a:rPr lang="en-GB" sz="3200" dirty="0">
                <a:solidFill>
                  <a:srgbClr val="002060"/>
                </a:solidFill>
              </a:rPr>
              <a:t>Drift Cage Production </a:t>
            </a:r>
            <a:r>
              <a:rPr lang="en-GB" sz="3200" dirty="0" smtClean="0">
                <a:solidFill>
                  <a:srgbClr val="002060"/>
                </a:solidFill>
              </a:rPr>
              <a:t>Status</a:t>
            </a:r>
          </a:p>
          <a:p>
            <a:r>
              <a:rPr lang="en-GB" sz="3200" dirty="0">
                <a:solidFill>
                  <a:srgbClr val="002060"/>
                </a:solidFill>
              </a:rPr>
              <a:t>Drift Cage </a:t>
            </a:r>
            <a:r>
              <a:rPr lang="en-GB" sz="3200" dirty="0" smtClean="0">
                <a:solidFill>
                  <a:srgbClr val="002060"/>
                </a:solidFill>
              </a:rPr>
              <a:t>Bent Profile Production</a:t>
            </a:r>
          </a:p>
          <a:p>
            <a:r>
              <a:rPr lang="en-GB" sz="3200" dirty="0">
                <a:solidFill>
                  <a:srgbClr val="002060"/>
                </a:solidFill>
              </a:rPr>
              <a:t>Drift Cage </a:t>
            </a:r>
            <a:r>
              <a:rPr lang="en-GB" sz="3200" dirty="0" smtClean="0">
                <a:solidFill>
                  <a:srgbClr val="002060"/>
                </a:solidFill>
              </a:rPr>
              <a:t>Assembly Facilities at CERN</a:t>
            </a:r>
          </a:p>
          <a:p>
            <a:r>
              <a:rPr lang="en-GB" sz="3200" dirty="0">
                <a:solidFill>
                  <a:srgbClr val="002060"/>
                </a:solidFill>
              </a:rPr>
              <a:t>Drift Cage Installation </a:t>
            </a:r>
            <a:r>
              <a:rPr lang="en-GB" sz="3200" dirty="0" smtClean="0">
                <a:solidFill>
                  <a:srgbClr val="002060"/>
                </a:solidFill>
              </a:rPr>
              <a:t>in the cryostat (A. </a:t>
            </a:r>
            <a:r>
              <a:rPr lang="en-GB" sz="3200" dirty="0" err="1" smtClean="0">
                <a:solidFill>
                  <a:srgbClr val="002060"/>
                </a:solidFill>
              </a:rPr>
              <a:t>Gendotti’s</a:t>
            </a:r>
            <a:r>
              <a:rPr lang="en-GB" sz="3200" dirty="0" smtClean="0">
                <a:solidFill>
                  <a:srgbClr val="002060"/>
                </a:solidFill>
              </a:rPr>
              <a:t> talk)</a:t>
            </a:r>
          </a:p>
          <a:p>
            <a:r>
              <a:rPr lang="en-GB" sz="3200" dirty="0" smtClean="0">
                <a:solidFill>
                  <a:srgbClr val="002060"/>
                </a:solidFill>
              </a:rPr>
              <a:t>Conclusions</a:t>
            </a:r>
          </a:p>
          <a:p>
            <a:endParaRPr lang="en-GB" sz="3200" dirty="0">
              <a:solidFill>
                <a:srgbClr val="002060"/>
              </a:solidFill>
            </a:endParaRPr>
          </a:p>
        </p:txBody>
      </p:sp>
      <p:sp>
        <p:nvSpPr>
          <p:cNvPr id="3" name="Date Placeholder 2"/>
          <p:cNvSpPr>
            <a:spLocks noGrp="1"/>
          </p:cNvSpPr>
          <p:nvPr>
            <p:ph type="dt" sz="half" idx="2"/>
          </p:nvPr>
        </p:nvSpPr>
        <p:spPr/>
        <p:txBody>
          <a:bodyPr/>
          <a:lstStyle/>
          <a:p>
            <a:r>
              <a:rPr lang="en-US" smtClean="0"/>
              <a:t>04.25.17</a:t>
            </a:r>
            <a:endParaRPr lang="en-US" dirty="0"/>
          </a:p>
        </p:txBody>
      </p:sp>
      <p:sp>
        <p:nvSpPr>
          <p:cNvPr id="6" name="Footer Placeholder 5"/>
          <p:cNvSpPr>
            <a:spLocks noGrp="1"/>
          </p:cNvSpPr>
          <p:nvPr>
            <p:ph type="ftr" sz="quarter" idx="3"/>
          </p:nvPr>
        </p:nvSpPr>
        <p:spPr/>
        <p:txBody>
          <a:bodyPr/>
          <a:lstStyle/>
          <a:p>
            <a:r>
              <a:rPr lang="de-DE" smtClean="0"/>
              <a:t>Jaehoon Yu | DP FC Production, QA &amp; Installation</a:t>
            </a:r>
            <a:endParaRPr lang="en-US" dirty="0"/>
          </a:p>
        </p:txBody>
      </p:sp>
      <p:sp>
        <p:nvSpPr>
          <p:cNvPr id="7" name="Slide Number Placeholder 6"/>
          <p:cNvSpPr>
            <a:spLocks noGrp="1"/>
          </p:cNvSpPr>
          <p:nvPr>
            <p:ph type="sldNum" sz="quarter" idx="4"/>
          </p:nvPr>
        </p:nvSpPr>
        <p:spPr/>
        <p:txBody>
          <a:bodyPr/>
          <a:lstStyle/>
          <a:p>
            <a:fld id="{0C39C72E-2A13-EB4D-AD45-6D4E6ACAED8D}" type="slidenum">
              <a:rPr lang="en-US" smtClean="0"/>
              <a:pPr/>
              <a:t>2</a:t>
            </a:fld>
            <a:endParaRPr lang="en-US" dirty="0"/>
          </a:p>
        </p:txBody>
      </p:sp>
    </p:spTree>
    <p:extLst>
      <p:ext uri="{BB962C8B-B14F-4D97-AF65-F5344CB8AC3E}">
        <p14:creationId xmlns:p14="http://schemas.microsoft.com/office/powerpoint/2010/main" val="1905254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04.25.17</a:t>
            </a:r>
            <a:endParaRPr lang="en-US"/>
          </a:p>
        </p:txBody>
      </p:sp>
      <p:sp>
        <p:nvSpPr>
          <p:cNvPr id="5" name="Footer Placeholder 4"/>
          <p:cNvSpPr>
            <a:spLocks noGrp="1"/>
          </p:cNvSpPr>
          <p:nvPr>
            <p:ph type="ftr" sz="quarter" idx="11"/>
          </p:nvPr>
        </p:nvSpPr>
        <p:spPr/>
        <p:txBody>
          <a:bodyPr/>
          <a:lstStyle/>
          <a:p>
            <a:r>
              <a:rPr lang="en-US" smtClean="0"/>
              <a:t>Jaehoon Yu | DP FC Production, QA &amp; Installation</a:t>
            </a:r>
            <a:endParaRPr lang="en-US"/>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20</a:t>
            </a:fld>
            <a:endParaRPr lang="en-US" dirty="0"/>
          </a:p>
        </p:txBody>
      </p:sp>
      <p:sp>
        <p:nvSpPr>
          <p:cNvPr id="3" name="ZoneTexte 2"/>
          <p:cNvSpPr txBox="1"/>
          <p:nvPr/>
        </p:nvSpPr>
        <p:spPr>
          <a:xfrm>
            <a:off x="291523" y="915539"/>
            <a:ext cx="8580005" cy="5478423"/>
          </a:xfrm>
          <a:prstGeom prst="rect">
            <a:avLst/>
          </a:prstGeom>
          <a:noFill/>
        </p:spPr>
        <p:txBody>
          <a:bodyPr wrap="square" rtlCol="0">
            <a:spAutoFit/>
          </a:bodyPr>
          <a:lstStyle/>
          <a:p>
            <a:pPr marL="342900" indent="-342900">
              <a:spcBef>
                <a:spcPts val="600"/>
              </a:spcBef>
              <a:buFont typeface="Arial" charset="0"/>
              <a:buChar char="•"/>
            </a:pPr>
            <a:r>
              <a:rPr lang="en-US" sz="3200" dirty="0" smtClean="0">
                <a:solidFill>
                  <a:srgbClr val="002060"/>
                </a:solidFill>
                <a:latin typeface="Arial Narrow" charset="0"/>
                <a:ea typeface="Arial Narrow" charset="0"/>
                <a:cs typeface="Arial Narrow" charset="0"/>
              </a:rPr>
              <a:t>The </a:t>
            </a:r>
            <a:r>
              <a:rPr lang="en-US" sz="3200" dirty="0" err="1" smtClean="0">
                <a:solidFill>
                  <a:srgbClr val="002060"/>
                </a:solidFill>
                <a:latin typeface="Arial Narrow" charset="0"/>
                <a:ea typeface="Arial Narrow" charset="0"/>
                <a:cs typeface="Arial Narrow" charset="0"/>
              </a:rPr>
              <a:t>protoDUNE</a:t>
            </a:r>
            <a:r>
              <a:rPr lang="en-US" sz="3200" dirty="0" smtClean="0">
                <a:solidFill>
                  <a:srgbClr val="002060"/>
                </a:solidFill>
                <a:latin typeface="Arial Narrow" charset="0"/>
                <a:ea typeface="Arial Narrow" charset="0"/>
                <a:cs typeface="Arial Narrow" charset="0"/>
              </a:rPr>
              <a:t> DP DC uses the same modular concept using the same extruded aluminum profiles</a:t>
            </a:r>
          </a:p>
          <a:p>
            <a:pPr marL="342900" indent="-342900">
              <a:spcBef>
                <a:spcPts val="600"/>
              </a:spcBef>
              <a:buFont typeface="Arial" charset="0"/>
              <a:buChar char="•"/>
            </a:pPr>
            <a:r>
              <a:rPr lang="en-US" sz="3200" dirty="0" smtClean="0">
                <a:solidFill>
                  <a:srgbClr val="002060"/>
                </a:solidFill>
                <a:latin typeface="Arial Narrow" charset="0"/>
                <a:ea typeface="Arial Narrow" charset="0"/>
                <a:cs typeface="Arial Narrow" charset="0"/>
              </a:rPr>
              <a:t>Slightly different design from SP due to the fact that field cage and the cathode hang from the ceiling</a:t>
            </a:r>
          </a:p>
          <a:p>
            <a:pPr marL="342900" indent="-342900">
              <a:spcBef>
                <a:spcPts val="600"/>
              </a:spcBef>
              <a:buFont typeface="Arial" charset="0"/>
              <a:buChar char="•"/>
            </a:pPr>
            <a:r>
              <a:rPr lang="en-US" sz="3200" dirty="0" smtClean="0">
                <a:solidFill>
                  <a:srgbClr val="002060"/>
                </a:solidFill>
                <a:latin typeface="Arial Narrow" charset="0"/>
                <a:ea typeface="Arial Narrow" charset="0"/>
                <a:cs typeface="Arial Narrow" charset="0"/>
              </a:rPr>
              <a:t>Production/QC/QA facility at UTA is in operation</a:t>
            </a:r>
          </a:p>
          <a:p>
            <a:pPr marL="342900" indent="-342900">
              <a:spcBef>
                <a:spcPts val="600"/>
              </a:spcBef>
              <a:buFont typeface="Arial" charset="0"/>
              <a:buChar char="•"/>
            </a:pPr>
            <a:r>
              <a:rPr lang="en-US" sz="3200" dirty="0" smtClean="0">
                <a:solidFill>
                  <a:srgbClr val="002060"/>
                </a:solidFill>
                <a:latin typeface="Arial Narrow" charset="0"/>
                <a:ea typeface="Arial Narrow" charset="0"/>
                <a:cs typeface="Arial Narrow" charset="0"/>
              </a:rPr>
              <a:t>Production readiness review documents ready</a:t>
            </a:r>
          </a:p>
          <a:p>
            <a:pPr marL="342900" indent="-342900">
              <a:spcBef>
                <a:spcPts val="600"/>
              </a:spcBef>
              <a:buFont typeface="Arial" charset="0"/>
              <a:buChar char="•"/>
            </a:pPr>
            <a:r>
              <a:rPr lang="en-US" sz="3200" dirty="0" smtClean="0">
                <a:solidFill>
                  <a:srgbClr val="002060"/>
                </a:solidFill>
                <a:latin typeface="Arial Narrow" charset="0"/>
                <a:ea typeface="Arial Narrow" charset="0"/>
                <a:cs typeface="Arial Narrow" charset="0"/>
              </a:rPr>
              <a:t>Module-zero production in progress</a:t>
            </a:r>
          </a:p>
          <a:p>
            <a:pPr marL="342900" indent="-342900">
              <a:spcBef>
                <a:spcPts val="600"/>
              </a:spcBef>
              <a:buFont typeface="Arial" charset="0"/>
              <a:buChar char="•"/>
            </a:pPr>
            <a:r>
              <a:rPr lang="en-US" sz="3200" dirty="0" smtClean="0">
                <a:solidFill>
                  <a:srgbClr val="002060"/>
                </a:solidFill>
                <a:latin typeface="Arial Narrow" charset="0"/>
                <a:ea typeface="Arial Narrow" charset="0"/>
                <a:cs typeface="Arial Narrow" charset="0"/>
              </a:rPr>
              <a:t>Bent profiles are being prepared at CERN for the final assembly before the installation in the cryostat</a:t>
            </a:r>
          </a:p>
          <a:p>
            <a:pPr marL="342900" indent="-342900">
              <a:spcBef>
                <a:spcPts val="600"/>
              </a:spcBef>
              <a:buFont typeface="Arial" charset="0"/>
              <a:buChar char="•"/>
            </a:pPr>
            <a:r>
              <a:rPr lang="en-US" sz="3200" dirty="0" smtClean="0">
                <a:solidFill>
                  <a:srgbClr val="002060"/>
                </a:solidFill>
                <a:latin typeface="Arial Narrow" charset="0"/>
                <a:ea typeface="Arial Narrow" charset="0"/>
                <a:cs typeface="Arial Narrow" charset="0"/>
              </a:rPr>
              <a:t>Two final assembly facilities identified</a:t>
            </a:r>
          </a:p>
        </p:txBody>
      </p:sp>
      <p:sp>
        <p:nvSpPr>
          <p:cNvPr id="6" name="Title 3"/>
          <p:cNvSpPr txBox="1">
            <a:spLocks/>
          </p:cNvSpPr>
          <p:nvPr/>
        </p:nvSpPr>
        <p:spPr>
          <a:xfrm>
            <a:off x="454026" y="22875"/>
            <a:ext cx="8229600" cy="647102"/>
          </a:xfrm>
          <a:prstGeom prst="rect">
            <a:avLst/>
          </a:prstGeom>
        </p:spPr>
        <p:txBody>
          <a:bodyPr>
            <a:noAutofit/>
          </a:bodyPr>
          <a:lst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r>
              <a:rPr lang="en-GB" sz="6000" b="1" smtClean="0">
                <a:solidFill>
                  <a:srgbClr val="C00000"/>
                </a:solidFill>
                <a:latin typeface="Arial Narrow" charset="0"/>
                <a:ea typeface="Arial Narrow" charset="0"/>
                <a:cs typeface="Arial Narrow" charset="0"/>
              </a:rPr>
              <a:t>Conclusions</a:t>
            </a:r>
            <a:endParaRPr lang="en-GB" sz="6000" b="1" dirty="0">
              <a:solidFill>
                <a:srgbClr val="C00000"/>
              </a:solidFill>
              <a:latin typeface="Arial Narrow" charset="0"/>
              <a:ea typeface="Arial Narrow" charset="0"/>
              <a:cs typeface="Arial Narrow" charset="0"/>
            </a:endParaRPr>
          </a:p>
        </p:txBody>
      </p:sp>
    </p:spTree>
    <p:extLst>
      <p:ext uri="{BB962C8B-B14F-4D97-AF65-F5344CB8AC3E}">
        <p14:creationId xmlns:p14="http://schemas.microsoft.com/office/powerpoint/2010/main" val="286600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872"/>
            <a:ext cx="5984429" cy="63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6084168" y="644651"/>
            <a:ext cx="2915816" cy="1938992"/>
          </a:xfrm>
          <a:prstGeom prst="rect">
            <a:avLst/>
          </a:prstGeom>
          <a:noFill/>
        </p:spPr>
        <p:txBody>
          <a:bodyPr wrap="square" rtlCol="0">
            <a:spAutoFit/>
          </a:bodyPr>
          <a:lstStyle/>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Drift Cage and cathode hangs off of the ceiling</a:t>
            </a:r>
            <a:endParaRPr lang="en-US" sz="2000" dirty="0">
              <a:solidFill>
                <a:srgbClr val="3C5A77"/>
              </a:solidFill>
              <a:latin typeface="Arial Narrow" charset="0"/>
              <a:ea typeface="Arial Narrow" charset="0"/>
              <a:cs typeface="Arial Narrow" charset="0"/>
              <a:sym typeface="Wingdings"/>
            </a:endParaRPr>
          </a:p>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Essential to have light yet sturdy structure</a:t>
            </a:r>
          </a:p>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Based on modular concept as SP</a:t>
            </a:r>
          </a:p>
        </p:txBody>
      </p:sp>
      <p:sp>
        <p:nvSpPr>
          <p:cNvPr id="5" name="Rectangle 4"/>
          <p:cNvSpPr/>
          <p:nvPr/>
        </p:nvSpPr>
        <p:spPr>
          <a:xfrm>
            <a:off x="234504" y="18869"/>
            <a:ext cx="8521927" cy="707886"/>
          </a:xfrm>
          <a:prstGeom prst="rect">
            <a:avLst/>
          </a:prstGeom>
        </p:spPr>
        <p:txBody>
          <a:bodyPr wrap="square">
            <a:spAutoFit/>
          </a:bodyPr>
          <a:lstStyle/>
          <a:p>
            <a:pPr algn="ctr"/>
            <a:r>
              <a:rPr lang="en-US" sz="4000" b="1" dirty="0" smtClean="0">
                <a:solidFill>
                  <a:srgbClr val="C00000"/>
                </a:solidFill>
                <a:latin typeface="Arial Narrow" charset="0"/>
                <a:ea typeface="Arial Narrow" charset="0"/>
                <a:cs typeface="Arial Narrow" charset="0"/>
              </a:rPr>
              <a:t>Drift Cage in </a:t>
            </a:r>
            <a:r>
              <a:rPr lang="en-US" sz="4000" b="1" dirty="0" err="1" smtClean="0">
                <a:solidFill>
                  <a:srgbClr val="C00000"/>
                </a:solidFill>
                <a:latin typeface="Arial Narrow" charset="0"/>
                <a:ea typeface="Arial Narrow" charset="0"/>
                <a:cs typeface="Arial Narrow" charset="0"/>
              </a:rPr>
              <a:t>protoDUNE</a:t>
            </a:r>
            <a:r>
              <a:rPr lang="en-US" sz="4000" b="1" dirty="0" smtClean="0">
                <a:solidFill>
                  <a:srgbClr val="C00000"/>
                </a:solidFill>
                <a:latin typeface="Arial Narrow" charset="0"/>
                <a:ea typeface="Arial Narrow" charset="0"/>
                <a:cs typeface="Arial Narrow" charset="0"/>
              </a:rPr>
              <a:t> DP</a:t>
            </a:r>
            <a:endParaRPr lang="en-US" sz="4000" b="1" dirty="0">
              <a:solidFill>
                <a:srgbClr val="C00000"/>
              </a:solidFill>
              <a:latin typeface="Arial Narrow" charset="0"/>
              <a:ea typeface="Arial Narrow" charset="0"/>
              <a:cs typeface="Arial Narrow" charset="0"/>
            </a:endParaRPr>
          </a:p>
        </p:txBody>
      </p:sp>
      <p:sp>
        <p:nvSpPr>
          <p:cNvPr id="6" name="ZoneTexte 5"/>
          <p:cNvSpPr txBox="1"/>
          <p:nvPr/>
        </p:nvSpPr>
        <p:spPr>
          <a:xfrm>
            <a:off x="6254641" y="2780273"/>
            <a:ext cx="2445452"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Charge Readout Planes</a:t>
            </a:r>
          </a:p>
        </p:txBody>
      </p:sp>
      <p:sp>
        <p:nvSpPr>
          <p:cNvPr id="8" name="ZoneTexte 7"/>
          <p:cNvSpPr txBox="1"/>
          <p:nvPr/>
        </p:nvSpPr>
        <p:spPr>
          <a:xfrm>
            <a:off x="6173594" y="3419708"/>
            <a:ext cx="2843808" cy="707886"/>
          </a:xfrm>
          <a:prstGeom prst="rect">
            <a:avLst/>
          </a:prstGeom>
          <a:noFill/>
          <a:ln>
            <a:solidFill>
              <a:srgbClr val="FF0000"/>
            </a:solidFill>
          </a:ln>
        </p:spPr>
        <p:txBody>
          <a:bodyPr wrap="square" rtlCol="0">
            <a:spAutoFit/>
          </a:bodyPr>
          <a:lstStyle/>
          <a:p>
            <a:r>
              <a:rPr lang="en-US" sz="2000" dirty="0" smtClean="0">
                <a:solidFill>
                  <a:srgbClr val="E95125"/>
                </a:solidFill>
                <a:latin typeface="Arial Narrow" charset="0"/>
                <a:ea typeface="Arial Narrow" charset="0"/>
                <a:cs typeface="Arial Narrow" charset="0"/>
              </a:rPr>
              <a:t>Drift </a:t>
            </a:r>
            <a:r>
              <a:rPr lang="en-US" sz="2000" dirty="0">
                <a:solidFill>
                  <a:srgbClr val="E95125"/>
                </a:solidFill>
                <a:latin typeface="Arial Narrow" charset="0"/>
                <a:ea typeface="Arial Narrow" charset="0"/>
                <a:cs typeface="Arial Narrow" charset="0"/>
              </a:rPr>
              <a:t>Cage (common structural elements with SP)</a:t>
            </a:r>
          </a:p>
        </p:txBody>
      </p:sp>
      <p:sp>
        <p:nvSpPr>
          <p:cNvPr id="9" name="ZoneTexte 8"/>
          <p:cNvSpPr txBox="1"/>
          <p:nvPr/>
        </p:nvSpPr>
        <p:spPr>
          <a:xfrm>
            <a:off x="6156177" y="4809926"/>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10" name="Connecteur droit avec flèche 9"/>
          <p:cNvCxnSpPr/>
          <p:nvPr/>
        </p:nvCxnSpPr>
        <p:spPr bwMode="auto">
          <a:xfrm flipH="1" flipV="1">
            <a:off x="4676643" y="2348880"/>
            <a:ext cx="1479533" cy="55491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2" name="Connecteur droit avec flèche 11"/>
          <p:cNvCxnSpPr/>
          <p:nvPr/>
        </p:nvCxnSpPr>
        <p:spPr bwMode="auto">
          <a:xfrm flipH="1" flipV="1">
            <a:off x="4572000" y="3532366"/>
            <a:ext cx="1512168" cy="11265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3" name="Connecteur droit avec flèche 12"/>
          <p:cNvCxnSpPr/>
          <p:nvPr/>
        </p:nvCxnSpPr>
        <p:spPr bwMode="auto">
          <a:xfrm flipH="1" flipV="1">
            <a:off x="3197110" y="4725144"/>
            <a:ext cx="2959066" cy="28803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5" name="Connecteur droit avec flèche 14"/>
          <p:cNvCxnSpPr/>
          <p:nvPr/>
        </p:nvCxnSpPr>
        <p:spPr>
          <a:xfrm flipH="1">
            <a:off x="1194518" y="2348880"/>
            <a:ext cx="4112" cy="2461046"/>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298369" y="3354505"/>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cxnSp>
        <p:nvCxnSpPr>
          <p:cNvPr id="21" name="Connecteur droit avec flèche 20"/>
          <p:cNvCxnSpPr/>
          <p:nvPr/>
        </p:nvCxnSpPr>
        <p:spPr>
          <a:xfrm flipH="1" flipV="1">
            <a:off x="1194518" y="4809926"/>
            <a:ext cx="1851448" cy="635299"/>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842373" y="5229200"/>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sp>
        <p:nvSpPr>
          <p:cNvPr id="3" name="Date Placeholder 2"/>
          <p:cNvSpPr>
            <a:spLocks noGrp="1"/>
          </p:cNvSpPr>
          <p:nvPr>
            <p:ph type="dt" sz="half" idx="10"/>
          </p:nvPr>
        </p:nvSpPr>
        <p:spPr/>
        <p:txBody>
          <a:bodyPr/>
          <a:lstStyle/>
          <a:p>
            <a:r>
              <a:rPr lang="en-US" smtClean="0"/>
              <a:t>04.25.17</a:t>
            </a:r>
            <a:endParaRPr lang="en-US"/>
          </a:p>
        </p:txBody>
      </p:sp>
      <p:sp>
        <p:nvSpPr>
          <p:cNvPr id="7" name="Footer Placeholder 6"/>
          <p:cNvSpPr>
            <a:spLocks noGrp="1"/>
          </p:cNvSpPr>
          <p:nvPr>
            <p:ph type="ftr" sz="quarter" idx="11"/>
          </p:nvPr>
        </p:nvSpPr>
        <p:spPr/>
        <p:txBody>
          <a:bodyPr/>
          <a:lstStyle/>
          <a:p>
            <a:r>
              <a:rPr lang="en-US" smtClean="0"/>
              <a:t>Jaehoon Yu | DP FC Production, QA &amp; Installation</a:t>
            </a:r>
            <a:endParaRPr lang="en-US"/>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3</a:t>
            </a:fld>
            <a:endParaRPr lang="en-US" dirty="0"/>
          </a:p>
        </p:txBody>
      </p:sp>
    </p:spTree>
    <p:extLst>
      <p:ext uri="{BB962C8B-B14F-4D97-AF65-F5344CB8AC3E}">
        <p14:creationId xmlns:p14="http://schemas.microsoft.com/office/powerpoint/2010/main" val="2679576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228" y="3298970"/>
            <a:ext cx="3913129" cy="3227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219" y="3547497"/>
            <a:ext cx="1235685" cy="151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p:txBody>
          <a:bodyPr/>
          <a:lstStyle/>
          <a:p>
            <a:r>
              <a:rPr lang="en-US" smtClean="0"/>
              <a:t>04.25.17</a:t>
            </a:r>
            <a:endParaRPr lang="en-US"/>
          </a:p>
        </p:txBody>
      </p:sp>
      <p:sp>
        <p:nvSpPr>
          <p:cNvPr id="9" name="Footer Placeholder 8"/>
          <p:cNvSpPr>
            <a:spLocks noGrp="1"/>
          </p:cNvSpPr>
          <p:nvPr>
            <p:ph type="ftr" sz="quarter" idx="11"/>
          </p:nvPr>
        </p:nvSpPr>
        <p:spPr/>
        <p:txBody>
          <a:bodyPr/>
          <a:lstStyle/>
          <a:p>
            <a:r>
              <a:rPr lang="en-US" smtClean="0"/>
              <a:t>Jaehoon Yu | DP FC Production, QA &amp; Installation</a:t>
            </a:r>
            <a:endParaRPr lang="en-US"/>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4</a:t>
            </a:fld>
            <a:endParaRPr lang="en-US" dirty="0"/>
          </a:p>
        </p:txBody>
      </p:sp>
      <p:sp>
        <p:nvSpPr>
          <p:cNvPr id="3" name="Rectangle 2"/>
          <p:cNvSpPr/>
          <p:nvPr/>
        </p:nvSpPr>
        <p:spPr>
          <a:xfrm>
            <a:off x="119742" y="538338"/>
            <a:ext cx="8915400" cy="2862322"/>
          </a:xfrm>
          <a:prstGeom prst="rect">
            <a:avLst/>
          </a:prstGeom>
        </p:spPr>
        <p:txBody>
          <a:bodyPr wrap="square">
            <a:spAutoFit/>
          </a:bodyPr>
          <a:lstStyle/>
          <a:p>
            <a:pPr marL="285750" indent="-285750">
              <a:buFont typeface="Arial" charset="0"/>
              <a:buChar char="•"/>
            </a:pPr>
            <a:r>
              <a:rPr lang="en-US" sz="2000" dirty="0">
                <a:solidFill>
                  <a:srgbClr val="3C5A77"/>
                </a:solidFill>
                <a:latin typeface="Arial Narrow" charset="0"/>
                <a:ea typeface="Arial Narrow" charset="0"/>
                <a:cs typeface="Arial Narrow" charset="0"/>
              </a:rPr>
              <a:t>S</a:t>
            </a:r>
            <a:r>
              <a:rPr lang="en-US" sz="2000" dirty="0" smtClean="0">
                <a:solidFill>
                  <a:srgbClr val="3C5A77"/>
                </a:solidFill>
                <a:latin typeface="Arial Narrow" charset="0"/>
                <a:ea typeface="Arial Narrow" charset="0"/>
                <a:cs typeface="Arial Narrow" charset="0"/>
              </a:rPr>
              <a:t>hares </a:t>
            </a:r>
            <a:r>
              <a:rPr lang="en-US" sz="2000" dirty="0">
                <a:solidFill>
                  <a:srgbClr val="3C5A77"/>
                </a:solidFill>
                <a:latin typeface="Arial Narrow" charset="0"/>
                <a:ea typeface="Arial Narrow" charset="0"/>
                <a:cs typeface="Arial Narrow" charset="0"/>
              </a:rPr>
              <a:t>common basic structural elements w/ </a:t>
            </a:r>
            <a:r>
              <a:rPr lang="en-US" sz="2000" dirty="0" err="1">
                <a:solidFill>
                  <a:srgbClr val="3C5A77"/>
                </a:solidFill>
                <a:latin typeface="Arial Narrow" charset="0"/>
                <a:ea typeface="Arial Narrow" charset="0"/>
                <a:cs typeface="Arial Narrow" charset="0"/>
              </a:rPr>
              <a:t>ProtoDUNE</a:t>
            </a:r>
            <a:r>
              <a:rPr lang="en-US" sz="2000" dirty="0">
                <a:solidFill>
                  <a:srgbClr val="3C5A77"/>
                </a:solidFill>
                <a:latin typeface="Arial Narrow" charset="0"/>
                <a:ea typeface="Arial Narrow" charset="0"/>
                <a:cs typeface="Arial Narrow" charset="0"/>
              </a:rPr>
              <a:t>-SP</a:t>
            </a:r>
          </a:p>
          <a:p>
            <a:pPr marL="285750" indent="-285750">
              <a:buFont typeface="Arial" charset="0"/>
              <a:buChar char="•"/>
            </a:pPr>
            <a:r>
              <a:rPr lang="en-US" sz="2000" dirty="0">
                <a:solidFill>
                  <a:srgbClr val="3C5A77"/>
                </a:solidFill>
                <a:latin typeface="Arial Narrow" charset="0"/>
                <a:ea typeface="Arial Narrow" charset="0"/>
                <a:cs typeface="Arial Narrow" charset="0"/>
              </a:rPr>
              <a:t>Consists of 8 vertical modules of </a:t>
            </a:r>
            <a:r>
              <a:rPr lang="en-US" sz="2000" dirty="0" smtClean="0">
                <a:solidFill>
                  <a:srgbClr val="3C5A77"/>
                </a:solidFill>
                <a:latin typeface="Arial Narrow" charset="0"/>
                <a:ea typeface="Arial Narrow" charset="0"/>
                <a:cs typeface="Arial Narrow" charset="0"/>
              </a:rPr>
              <a:t>6310 </a:t>
            </a:r>
            <a:r>
              <a:rPr lang="en-US" sz="2000" dirty="0">
                <a:solidFill>
                  <a:srgbClr val="3C5A77"/>
                </a:solidFill>
                <a:latin typeface="Arial Narrow" charset="0"/>
                <a:ea typeface="Arial Narrow" charset="0"/>
                <a:cs typeface="Arial Narrow" charset="0"/>
              </a:rPr>
              <a:t>x </a:t>
            </a:r>
            <a:r>
              <a:rPr lang="en-US" sz="2000" dirty="0" smtClean="0">
                <a:solidFill>
                  <a:srgbClr val="3C5A77"/>
                </a:solidFill>
                <a:latin typeface="Arial Narrow" charset="0"/>
                <a:ea typeface="Arial Narrow" charset="0"/>
                <a:cs typeface="Arial Narrow" charset="0"/>
              </a:rPr>
              <a:t>3010 mm</a:t>
            </a:r>
            <a:r>
              <a:rPr lang="en-US" sz="2000" baseline="30000" dirty="0" smtClean="0">
                <a:solidFill>
                  <a:srgbClr val="3C5A77"/>
                </a:solidFill>
                <a:latin typeface="Arial Narrow" charset="0"/>
                <a:ea typeface="Arial Narrow" charset="0"/>
                <a:cs typeface="Arial Narrow" charset="0"/>
              </a:rPr>
              <a:t>2</a:t>
            </a:r>
            <a:r>
              <a:rPr lang="en-US" sz="2000" dirty="0" smtClean="0">
                <a:solidFill>
                  <a:srgbClr val="3C5A77"/>
                </a:solidFill>
                <a:latin typeface="Arial Narrow" charset="0"/>
                <a:ea typeface="Arial Narrow" charset="0"/>
                <a:cs typeface="Arial Narrow" charset="0"/>
              </a:rPr>
              <a:t> </a:t>
            </a:r>
            <a:r>
              <a:rPr lang="en-US" sz="2000" dirty="0">
                <a:solidFill>
                  <a:srgbClr val="3C5A77"/>
                </a:solidFill>
                <a:latin typeface="Arial Narrow" charset="0"/>
                <a:ea typeface="Arial Narrow" charset="0"/>
                <a:cs typeface="Arial Narrow" charset="0"/>
              </a:rPr>
              <a:t>(2 modules per detector face)</a:t>
            </a:r>
          </a:p>
          <a:p>
            <a:pPr marL="285750" indent="-285750">
              <a:buFont typeface="Arial" charset="0"/>
              <a:buChar char="•"/>
            </a:pPr>
            <a:r>
              <a:rPr lang="en-US" sz="2000" dirty="0">
                <a:solidFill>
                  <a:srgbClr val="3C5A77"/>
                </a:solidFill>
                <a:latin typeface="Arial Narrow" charset="0"/>
                <a:ea typeface="Arial Narrow" charset="0"/>
                <a:cs typeface="Arial Narrow" charset="0"/>
              </a:rPr>
              <a:t>Each module is assembled out of 3 </a:t>
            </a:r>
            <a:r>
              <a:rPr lang="en-US" sz="2000" dirty="0" smtClean="0">
                <a:solidFill>
                  <a:srgbClr val="3C5A77"/>
                </a:solidFill>
                <a:latin typeface="Arial Narrow" charset="0"/>
                <a:ea typeface="Arial Narrow" charset="0"/>
                <a:cs typeface="Arial Narrow" charset="0"/>
              </a:rPr>
              <a:t>distinct sub-modules</a:t>
            </a:r>
            <a:endParaRPr lang="en-US" sz="2000" dirty="0">
              <a:solidFill>
                <a:srgbClr val="3C5A77"/>
              </a:solidFill>
              <a:latin typeface="Arial Narrow" charset="0"/>
              <a:ea typeface="Arial Narrow" charset="0"/>
              <a:cs typeface="Arial Narrow" charset="0"/>
            </a:endParaRPr>
          </a:p>
          <a:p>
            <a:pPr marL="285750" indent="-285750">
              <a:buFont typeface="Arial" charset="0"/>
              <a:buChar char="•"/>
            </a:pPr>
            <a:r>
              <a:rPr lang="en-US" sz="2000" dirty="0" smtClean="0">
                <a:solidFill>
                  <a:srgbClr val="3C5A77"/>
                </a:solidFill>
                <a:latin typeface="Arial Narrow" charset="0"/>
                <a:ea typeface="Arial Narrow" charset="0"/>
                <a:cs typeface="Arial Narrow" charset="0"/>
              </a:rPr>
              <a:t>11 </a:t>
            </a:r>
            <a:r>
              <a:rPr lang="en-US" sz="2000" dirty="0">
                <a:solidFill>
                  <a:srgbClr val="3C5A77"/>
                </a:solidFill>
                <a:latin typeface="Arial Narrow" charset="0"/>
                <a:ea typeface="Arial Narrow" charset="0"/>
                <a:cs typeface="Arial Narrow" charset="0"/>
              </a:rPr>
              <a:t>profiles </a:t>
            </a:r>
            <a:r>
              <a:rPr lang="en-US" sz="2000" dirty="0" smtClean="0">
                <a:solidFill>
                  <a:srgbClr val="3C5A77"/>
                </a:solidFill>
                <a:latin typeface="Arial Narrow" charset="0"/>
                <a:ea typeface="Arial Narrow" charset="0"/>
                <a:cs typeface="Arial Narrow" charset="0"/>
              </a:rPr>
              <a:t>with one end bent at 45 degrees are electrically connected by 1 HV divider board</a:t>
            </a:r>
            <a:endParaRPr lang="en-US" sz="2000" dirty="0">
              <a:solidFill>
                <a:srgbClr val="3C5A77"/>
              </a:solidFill>
              <a:latin typeface="Arial Narrow" charset="0"/>
              <a:ea typeface="Arial Narrow" charset="0"/>
              <a:cs typeface="Arial Narrow" charset="0"/>
            </a:endParaRPr>
          </a:p>
          <a:p>
            <a:pPr marL="285750" indent="-285750">
              <a:buFont typeface="Arial" charset="0"/>
              <a:buChar char="•"/>
            </a:pPr>
            <a:r>
              <a:rPr lang="en-US" sz="2000" dirty="0">
                <a:solidFill>
                  <a:srgbClr val="3C5A77"/>
                </a:solidFill>
                <a:latin typeface="Arial Narrow" charset="0"/>
                <a:ea typeface="Arial Narrow" charset="0"/>
                <a:cs typeface="Arial Narrow" charset="0"/>
              </a:rPr>
              <a:t>98 electrically continuous rings in 60mm </a:t>
            </a:r>
            <a:r>
              <a:rPr lang="en-US" sz="2000" dirty="0" smtClean="0">
                <a:solidFill>
                  <a:srgbClr val="3C5A77"/>
                </a:solidFill>
                <a:latin typeface="Arial Narrow" charset="0"/>
                <a:ea typeface="Arial Narrow" charset="0"/>
                <a:cs typeface="Arial Narrow" charset="0"/>
              </a:rPr>
              <a:t>pitch using straight aluminum clips</a:t>
            </a:r>
          </a:p>
          <a:p>
            <a:pPr marL="285750" indent="-285750">
              <a:buFont typeface="Arial" charset="0"/>
              <a:buChar char="•"/>
            </a:pPr>
            <a:r>
              <a:rPr lang="en-US" sz="2000" dirty="0" smtClean="0">
                <a:solidFill>
                  <a:srgbClr val="3C5A77"/>
                </a:solidFill>
                <a:latin typeface="Arial Narrow" charset="0"/>
                <a:ea typeface="Arial Narrow" charset="0"/>
                <a:cs typeface="Arial Narrow" charset="0"/>
              </a:rPr>
              <a:t>Three distinct types of sub-modules with 33, 33, and 32 profiles each held by a frame with two 6” and two 3” horizontal FRP I-beams</a:t>
            </a:r>
          </a:p>
          <a:p>
            <a:pPr marL="285750" indent="-285750">
              <a:buFont typeface="Arial" charset="0"/>
              <a:buChar char="•"/>
            </a:pPr>
            <a:r>
              <a:rPr lang="en-US" sz="2000" dirty="0" smtClean="0">
                <a:solidFill>
                  <a:srgbClr val="3C5A77"/>
                </a:solidFill>
                <a:latin typeface="Arial Narrow" charset="0"/>
                <a:ea typeface="Arial Narrow" charset="0"/>
                <a:cs typeface="Arial Narrow" charset="0"/>
              </a:rPr>
              <a:t>Inter-module connections made with FRP plates connected with FRP threaded rods</a:t>
            </a:r>
          </a:p>
          <a:p>
            <a:pPr marL="285750" indent="-285750">
              <a:buFont typeface="Arial" charset="0"/>
              <a:buChar char="•"/>
            </a:pPr>
            <a:r>
              <a:rPr lang="en-US" sz="2000" dirty="0" smtClean="0">
                <a:solidFill>
                  <a:srgbClr val="3C5A77"/>
                </a:solidFill>
                <a:latin typeface="Arial Narrow" charset="0"/>
                <a:ea typeface="Arial Narrow" charset="0"/>
                <a:cs typeface="Arial Narrow" charset="0"/>
              </a:rPr>
              <a:t>Each profile is made of extruded aluminum with a supporting rib running in the middle</a:t>
            </a:r>
          </a:p>
        </p:txBody>
      </p:sp>
      <p:sp>
        <p:nvSpPr>
          <p:cNvPr id="4" name="ZoneTexte 3"/>
          <p:cNvSpPr txBox="1"/>
          <p:nvPr/>
        </p:nvSpPr>
        <p:spPr>
          <a:xfrm>
            <a:off x="5502076" y="3694666"/>
            <a:ext cx="1117158" cy="461665"/>
          </a:xfrm>
          <a:prstGeom prst="rect">
            <a:avLst/>
          </a:prstGeom>
          <a:noFill/>
        </p:spPr>
        <p:txBody>
          <a:bodyPr wrap="square" rtlCol="0">
            <a:spAutoFit/>
          </a:bodyPr>
          <a:lstStyle/>
          <a:p>
            <a:r>
              <a:rPr lang="en-US" sz="1200" dirty="0">
                <a:solidFill>
                  <a:srgbClr val="FFFF00"/>
                </a:solidFill>
                <a:latin typeface="Arial Narrow" charset="0"/>
                <a:ea typeface="Arial Narrow" charset="0"/>
                <a:cs typeface="Arial Narrow" charset="0"/>
              </a:rPr>
              <a:t>Sub-module 1</a:t>
            </a:r>
          </a:p>
          <a:p>
            <a:r>
              <a:rPr lang="en-US" sz="1200" dirty="0">
                <a:solidFill>
                  <a:srgbClr val="FFFF00"/>
                </a:solidFill>
                <a:latin typeface="Arial Narrow" charset="0"/>
                <a:ea typeface="Arial Narrow" charset="0"/>
                <a:cs typeface="Arial Narrow" charset="0"/>
              </a:rPr>
              <a:t>33 profiles</a:t>
            </a:r>
          </a:p>
        </p:txBody>
      </p:sp>
      <p:sp>
        <p:nvSpPr>
          <p:cNvPr id="7" name="ZoneTexte 6"/>
          <p:cNvSpPr txBox="1"/>
          <p:nvPr/>
        </p:nvSpPr>
        <p:spPr>
          <a:xfrm>
            <a:off x="6091815" y="4342738"/>
            <a:ext cx="1117158" cy="461665"/>
          </a:xfrm>
          <a:prstGeom prst="rect">
            <a:avLst/>
          </a:prstGeom>
          <a:noFill/>
        </p:spPr>
        <p:txBody>
          <a:bodyPr wrap="square" rtlCol="0">
            <a:spAutoFit/>
          </a:bodyPr>
          <a:lstStyle/>
          <a:p>
            <a:r>
              <a:rPr lang="en-US" sz="1200" dirty="0">
                <a:solidFill>
                  <a:srgbClr val="FFFF00"/>
                </a:solidFill>
                <a:latin typeface="Arial Narrow" charset="0"/>
                <a:ea typeface="Arial Narrow" charset="0"/>
                <a:cs typeface="Arial Narrow" charset="0"/>
              </a:rPr>
              <a:t>Sub-module 2</a:t>
            </a:r>
          </a:p>
          <a:p>
            <a:r>
              <a:rPr lang="en-US" sz="1200" dirty="0">
                <a:solidFill>
                  <a:srgbClr val="FFFF00"/>
                </a:solidFill>
                <a:latin typeface="Arial Narrow" charset="0"/>
                <a:ea typeface="Arial Narrow" charset="0"/>
                <a:cs typeface="Arial Narrow" charset="0"/>
              </a:rPr>
              <a:t>33 profiles</a:t>
            </a:r>
          </a:p>
        </p:txBody>
      </p:sp>
      <p:sp>
        <p:nvSpPr>
          <p:cNvPr id="8" name="ZoneTexte 7"/>
          <p:cNvSpPr txBox="1"/>
          <p:nvPr/>
        </p:nvSpPr>
        <p:spPr>
          <a:xfrm>
            <a:off x="6654203" y="5206834"/>
            <a:ext cx="1562403" cy="461665"/>
          </a:xfrm>
          <a:prstGeom prst="rect">
            <a:avLst/>
          </a:prstGeom>
          <a:noFill/>
        </p:spPr>
        <p:txBody>
          <a:bodyPr wrap="square" rtlCol="0">
            <a:spAutoFit/>
          </a:bodyPr>
          <a:lstStyle/>
          <a:p>
            <a:r>
              <a:rPr lang="en-US" sz="1200" dirty="0">
                <a:solidFill>
                  <a:srgbClr val="FFFF00"/>
                </a:solidFill>
                <a:latin typeface="Arial Narrow" charset="0"/>
                <a:ea typeface="Arial Narrow" charset="0"/>
                <a:cs typeface="Arial Narrow" charset="0"/>
              </a:rPr>
              <a:t>Sub-module 3</a:t>
            </a:r>
          </a:p>
          <a:p>
            <a:r>
              <a:rPr lang="en-US" sz="1200" dirty="0">
                <a:solidFill>
                  <a:srgbClr val="FFFF00"/>
                </a:solidFill>
                <a:latin typeface="Arial Narrow" charset="0"/>
                <a:ea typeface="Arial Narrow" charset="0"/>
                <a:cs typeface="Arial Narrow" charset="0"/>
              </a:rPr>
              <a:t>32 profiles + cathode</a:t>
            </a:r>
          </a:p>
        </p:txBody>
      </p:sp>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2962" y="3355818"/>
            <a:ext cx="1605337" cy="179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164735" y="5743866"/>
            <a:ext cx="2496814" cy="584775"/>
          </a:xfrm>
          <a:prstGeom prst="rect">
            <a:avLst/>
          </a:prstGeom>
        </p:spPr>
        <p:txBody>
          <a:bodyPr wrap="square">
            <a:spAutoFit/>
          </a:bodyPr>
          <a:lstStyle/>
          <a:p>
            <a:r>
              <a:rPr lang="en-US" sz="1600" dirty="0">
                <a:solidFill>
                  <a:srgbClr val="E95125"/>
                </a:solidFill>
                <a:latin typeface="Helvetica" panose="020B0604020202020204" pitchFamily="34" charset="0"/>
                <a:ea typeface="Arial Narrow" charset="0"/>
                <a:cs typeface="Helvetica" panose="020B0604020202020204" pitchFamily="34" charset="0"/>
              </a:rPr>
              <a:t>Continuity at center and borders w/ Al clips</a:t>
            </a:r>
          </a:p>
        </p:txBody>
      </p:sp>
      <p:sp>
        <p:nvSpPr>
          <p:cNvPr id="11" name="Flèche droite 10"/>
          <p:cNvSpPr/>
          <p:nvPr/>
        </p:nvSpPr>
        <p:spPr bwMode="auto">
          <a:xfrm rot="16200000">
            <a:off x="1872490" y="5179703"/>
            <a:ext cx="645545" cy="4357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24" name="Title 3"/>
          <p:cNvSpPr txBox="1">
            <a:spLocks/>
          </p:cNvSpPr>
          <p:nvPr/>
        </p:nvSpPr>
        <p:spPr>
          <a:xfrm>
            <a:off x="313340" y="-82457"/>
            <a:ext cx="8551723" cy="647102"/>
          </a:xfrm>
          <a:prstGeom prst="rect">
            <a:avLst/>
          </a:prstGeom>
        </p:spPr>
        <p:txBody>
          <a:bodyPr>
            <a:noAutofit/>
          </a:bodyPr>
          <a:lst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r>
              <a:rPr lang="en-GB" b="1" dirty="0" smtClean="0">
                <a:solidFill>
                  <a:srgbClr val="C00000"/>
                </a:solidFill>
                <a:latin typeface="Arial Narrow" charset="0"/>
                <a:ea typeface="Arial Narrow" charset="0"/>
                <a:cs typeface="Arial Narrow" charset="0"/>
              </a:rPr>
              <a:t>Drift Cage Design</a:t>
            </a:r>
            <a:endParaRPr lang="en-GB" b="1" dirty="0">
              <a:solidFill>
                <a:srgbClr val="C00000"/>
              </a:solidFill>
              <a:latin typeface="Arial Narrow" charset="0"/>
              <a:ea typeface="Arial Narrow" charset="0"/>
              <a:cs typeface="Arial Narrow" charset="0"/>
            </a:endParaRPr>
          </a:p>
        </p:txBody>
      </p:sp>
    </p:spTree>
    <p:extLst>
      <p:ext uri="{BB962C8B-B14F-4D97-AF65-F5344CB8AC3E}">
        <p14:creationId xmlns:p14="http://schemas.microsoft.com/office/powerpoint/2010/main" val="3499708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94199"/>
            <a:ext cx="8305800" cy="5324535"/>
          </a:xfrm>
          <a:prstGeom prst="rect">
            <a:avLst/>
          </a:prstGeom>
        </p:spPr>
        <p:txBody>
          <a:bodyPr wrap="square">
            <a:spAutoFit/>
          </a:bodyPr>
          <a:lstStyle/>
          <a:p>
            <a:pPr marL="285750" indent="-285750" algn="just">
              <a:buClr>
                <a:srgbClr val="C00000"/>
              </a:buClr>
              <a:buFont typeface="Wingdings" panose="05000000000000000000" pitchFamily="2" charset="2"/>
              <a:buChar char="§"/>
            </a:pPr>
            <a:r>
              <a:rPr lang="en-US" sz="4000" dirty="0" smtClean="0">
                <a:solidFill>
                  <a:srgbClr val="002060"/>
                </a:solidFill>
                <a:latin typeface="Arial Narrow" charset="0"/>
                <a:ea typeface="Arial Narrow" charset="0"/>
                <a:cs typeface="Arial Narrow" charset="0"/>
              </a:rPr>
              <a:t>This procedure is based on the SP DC End plate group’s (LSU group) and is included in the QC Doc</a:t>
            </a:r>
          </a:p>
          <a:p>
            <a:pPr marL="285750" indent="-285750" algn="just">
              <a:buClr>
                <a:srgbClr val="C00000"/>
              </a:buClr>
              <a:buFont typeface="Wingdings" panose="05000000000000000000" pitchFamily="2" charset="2"/>
              <a:buChar char="§"/>
            </a:pPr>
            <a:r>
              <a:rPr lang="en-US" sz="4000" dirty="0" smtClean="0">
                <a:solidFill>
                  <a:srgbClr val="002060"/>
                </a:solidFill>
                <a:latin typeface="Arial Narrow" charset="0"/>
                <a:ea typeface="Arial Narrow" charset="0"/>
                <a:cs typeface="Arial Narrow" charset="0"/>
              </a:rPr>
              <a:t>Production &amp; QC procedure is as follows:</a:t>
            </a:r>
            <a:endParaRPr lang="en-US" sz="4000" dirty="0" smtClean="0">
              <a:solidFill>
                <a:srgbClr val="7030A0"/>
              </a:solidFill>
              <a:latin typeface="Arial Narrow" charset="0"/>
              <a:ea typeface="Arial Narrow" charset="0"/>
              <a:cs typeface="Arial Narrow" charset="0"/>
            </a:endParaRPr>
          </a:p>
          <a:p>
            <a:pPr marL="1200150" lvl="1" indent="-742950" algn="just">
              <a:buClr>
                <a:srgbClr val="C00000"/>
              </a:buClr>
              <a:buFont typeface="+mj-lt"/>
              <a:buAutoNum type="arabicPeriod"/>
            </a:pPr>
            <a:r>
              <a:rPr lang="en-US" sz="3600" dirty="0" smtClean="0">
                <a:solidFill>
                  <a:srgbClr val="7030A0"/>
                </a:solidFill>
                <a:latin typeface="Arial Narrow" charset="0"/>
                <a:ea typeface="Arial Narrow" charset="0"/>
                <a:cs typeface="Arial Narrow" charset="0"/>
              </a:rPr>
              <a:t>Receipt inspection of the parts for QA</a:t>
            </a:r>
          </a:p>
          <a:p>
            <a:pPr marL="1200150" lvl="1" indent="-742950" algn="just">
              <a:buClr>
                <a:srgbClr val="C00000"/>
              </a:buClr>
              <a:buFont typeface="+mj-lt"/>
              <a:buAutoNum type="arabicPeriod"/>
            </a:pPr>
            <a:r>
              <a:rPr lang="en-US" sz="3600" dirty="0" smtClean="0">
                <a:solidFill>
                  <a:srgbClr val="7030A0"/>
                </a:solidFill>
                <a:latin typeface="Arial Narrow" charset="0"/>
                <a:ea typeface="Arial Narrow" charset="0"/>
                <a:cs typeface="Arial Narrow" charset="0"/>
              </a:rPr>
              <a:t>Cleaning of the parts</a:t>
            </a:r>
          </a:p>
          <a:p>
            <a:pPr marL="1200150" lvl="1" indent="-742950" algn="just">
              <a:buClr>
                <a:srgbClr val="C00000"/>
              </a:buClr>
              <a:buFont typeface="+mj-lt"/>
              <a:buAutoNum type="arabicPeriod"/>
            </a:pPr>
            <a:r>
              <a:rPr lang="en-US" sz="3600" dirty="0" smtClean="0">
                <a:solidFill>
                  <a:srgbClr val="7030A0"/>
                </a:solidFill>
                <a:latin typeface="Arial Narrow" charset="0"/>
                <a:ea typeface="Arial Narrow" charset="0"/>
                <a:cs typeface="Arial Narrow" charset="0"/>
              </a:rPr>
              <a:t>Pre-assembly of the DP-DC sub-modules</a:t>
            </a:r>
          </a:p>
          <a:p>
            <a:pPr marL="1200150" lvl="1" indent="-742950" algn="just">
              <a:buClr>
                <a:srgbClr val="C00000"/>
              </a:buClr>
              <a:buFont typeface="+mj-lt"/>
              <a:buAutoNum type="arabicPeriod"/>
            </a:pPr>
            <a:r>
              <a:rPr lang="en-US" sz="3600" dirty="0" smtClean="0">
                <a:solidFill>
                  <a:srgbClr val="7030A0"/>
                </a:solidFill>
                <a:latin typeface="Arial Narrow" charset="0"/>
                <a:ea typeface="Arial Narrow" charset="0"/>
                <a:cs typeface="Arial Narrow" charset="0"/>
              </a:rPr>
              <a:t>Disassembly </a:t>
            </a:r>
          </a:p>
          <a:p>
            <a:pPr marL="1200150" lvl="1" indent="-742950" algn="just">
              <a:buClr>
                <a:srgbClr val="C00000"/>
              </a:buClr>
              <a:buFont typeface="+mj-lt"/>
              <a:buAutoNum type="arabicPeriod"/>
            </a:pPr>
            <a:r>
              <a:rPr lang="en-US" sz="3600" dirty="0" smtClean="0">
                <a:solidFill>
                  <a:srgbClr val="7030A0"/>
                </a:solidFill>
                <a:latin typeface="Arial Narrow" charset="0"/>
                <a:ea typeface="Arial Narrow" charset="0"/>
                <a:cs typeface="Arial Narrow" charset="0"/>
              </a:rPr>
              <a:t>Packaging and Shipping</a:t>
            </a:r>
            <a:endParaRPr lang="en-US" sz="3600" dirty="0">
              <a:solidFill>
                <a:srgbClr val="7030A0"/>
              </a:solidFill>
              <a:latin typeface="Arial Narrow" charset="0"/>
              <a:ea typeface="Arial Narrow" charset="0"/>
              <a:cs typeface="Arial Narrow" charset="0"/>
            </a:endParaRPr>
          </a:p>
        </p:txBody>
      </p:sp>
      <p:sp>
        <p:nvSpPr>
          <p:cNvPr id="3" name="Date Placeholder 2"/>
          <p:cNvSpPr>
            <a:spLocks noGrp="1"/>
          </p:cNvSpPr>
          <p:nvPr>
            <p:ph type="dt" sz="half" idx="10"/>
          </p:nvPr>
        </p:nvSpPr>
        <p:spPr/>
        <p:txBody>
          <a:bodyPr/>
          <a:lstStyle/>
          <a:p>
            <a:r>
              <a:rPr lang="en-US" smtClean="0"/>
              <a:t>04.25.17</a:t>
            </a:r>
            <a:endParaRPr lang="en-US"/>
          </a:p>
        </p:txBody>
      </p:sp>
      <p:sp>
        <p:nvSpPr>
          <p:cNvPr id="4" name="Footer Placeholder 3"/>
          <p:cNvSpPr>
            <a:spLocks noGrp="1"/>
          </p:cNvSpPr>
          <p:nvPr>
            <p:ph type="ftr" sz="quarter" idx="11"/>
          </p:nvPr>
        </p:nvSpPr>
        <p:spPr/>
        <p:txBody>
          <a:bodyPr/>
          <a:lstStyle/>
          <a:p>
            <a:r>
              <a:rPr lang="en-US" smtClean="0"/>
              <a:t>Jaehoon Yu | DP FC Production, QA &amp; Installation</a:t>
            </a:r>
            <a:endParaRPr lang="en-US"/>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5</a:t>
            </a:fld>
            <a:endParaRPr lang="fr-BE"/>
          </a:p>
        </p:txBody>
      </p:sp>
      <p:sp>
        <p:nvSpPr>
          <p:cNvPr id="8" name="ZoneTexte 1"/>
          <p:cNvSpPr txBox="1">
            <a:spLocks noChangeArrowheads="1"/>
          </p:cNvSpPr>
          <p:nvPr/>
        </p:nvSpPr>
        <p:spPr bwMode="auto">
          <a:xfrm>
            <a:off x="114300" y="118943"/>
            <a:ext cx="89154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fr-FR" altLang="en-US" sz="4800" b="1" dirty="0">
                <a:solidFill>
                  <a:srgbClr val="C00000"/>
                </a:solidFill>
                <a:latin typeface="Arial Narrow" charset="0"/>
                <a:ea typeface="Arial Narrow" charset="0"/>
                <a:cs typeface="Arial Narrow" charset="0"/>
              </a:rPr>
              <a:t>D</a:t>
            </a:r>
            <a:r>
              <a:rPr lang="fr-FR" altLang="en-US" sz="4800" b="1" dirty="0" smtClean="0">
                <a:solidFill>
                  <a:srgbClr val="C00000"/>
                </a:solidFill>
                <a:latin typeface="Arial Narrow" charset="0"/>
                <a:ea typeface="Arial Narrow" charset="0"/>
                <a:cs typeface="Arial Narrow" charset="0"/>
              </a:rPr>
              <a:t>C Production </a:t>
            </a:r>
            <a:r>
              <a:rPr lang="fr-FR" altLang="en-US" sz="4800" b="1" dirty="0" err="1" smtClean="0">
                <a:solidFill>
                  <a:srgbClr val="C00000"/>
                </a:solidFill>
                <a:latin typeface="Arial Narrow" charset="0"/>
                <a:ea typeface="Arial Narrow" charset="0"/>
                <a:cs typeface="Arial Narrow" charset="0"/>
              </a:rPr>
              <a:t>Procedure</a:t>
            </a:r>
            <a:r>
              <a:rPr lang="fr-FR" altLang="en-US" sz="4800" b="1" dirty="0" smtClean="0">
                <a:solidFill>
                  <a:srgbClr val="C00000"/>
                </a:solidFill>
                <a:latin typeface="Arial Narrow" charset="0"/>
                <a:ea typeface="Arial Narrow" charset="0"/>
                <a:cs typeface="Arial Narrow" charset="0"/>
              </a:rPr>
              <a:t> </a:t>
            </a:r>
            <a:r>
              <a:rPr lang="fr-FR" altLang="en-US" sz="4800" b="1" dirty="0" err="1" smtClean="0">
                <a:solidFill>
                  <a:srgbClr val="C00000"/>
                </a:solidFill>
                <a:latin typeface="Arial Narrow" charset="0"/>
                <a:ea typeface="Arial Narrow" charset="0"/>
                <a:cs typeface="Arial Narrow" charset="0"/>
              </a:rPr>
              <a:t>Overview</a:t>
            </a:r>
            <a:endParaRPr lang="en-US" altLang="en-US" sz="4800" b="1" dirty="0">
              <a:solidFill>
                <a:srgbClr val="C00000"/>
              </a:solidFill>
              <a:latin typeface="Arial Narrow" charset="0"/>
              <a:ea typeface="Arial Narrow" charset="0"/>
              <a:cs typeface="Arial Narrow" charset="0"/>
            </a:endParaRPr>
          </a:p>
        </p:txBody>
      </p:sp>
    </p:spTree>
    <p:extLst>
      <p:ext uri="{BB962C8B-B14F-4D97-AF65-F5344CB8AC3E}">
        <p14:creationId xmlns:p14="http://schemas.microsoft.com/office/powerpoint/2010/main" val="3151750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400" y="645140"/>
            <a:ext cx="8509000" cy="5570756"/>
          </a:xfrm>
          <a:prstGeom prst="rect">
            <a:avLst/>
          </a:prstGeom>
        </p:spPr>
        <p:txBody>
          <a:bodyPr wrap="square">
            <a:spAutoFit/>
          </a:bodyPr>
          <a:lstStyle/>
          <a:p>
            <a:pPr marL="285750" indent="-285750" algn="just">
              <a:buClr>
                <a:srgbClr val="C00000"/>
              </a:buClr>
              <a:buFont typeface="Wingdings" panose="05000000000000000000" pitchFamily="2" charset="2"/>
              <a:buChar char="§"/>
            </a:pPr>
            <a:r>
              <a:rPr lang="en-US" sz="2800" dirty="0" smtClean="0">
                <a:solidFill>
                  <a:srgbClr val="002060"/>
                </a:solidFill>
                <a:latin typeface="Arial Narrow" charset="0"/>
                <a:ea typeface="Arial Narrow" charset="0"/>
                <a:cs typeface="Arial Narrow" charset="0"/>
              </a:rPr>
              <a:t>Inspect profiles, I-beams and other FRP parts for their dimensional and functional qualification</a:t>
            </a:r>
          </a:p>
          <a:p>
            <a:pPr marL="285750" indent="-285750" algn="just">
              <a:buClr>
                <a:srgbClr val="C00000"/>
              </a:buClr>
              <a:buFont typeface="Wingdings" panose="05000000000000000000" pitchFamily="2" charset="2"/>
              <a:buChar char="§"/>
            </a:pPr>
            <a:r>
              <a:rPr lang="en-US" sz="2800" dirty="0" smtClean="0">
                <a:solidFill>
                  <a:srgbClr val="002060"/>
                </a:solidFill>
                <a:latin typeface="Arial Narrow" charset="0"/>
                <a:ea typeface="Arial Narrow" charset="0"/>
                <a:cs typeface="Arial Narrow" charset="0"/>
              </a:rPr>
              <a:t>Visual Inspection for dimensions and structural damages and categorize them by the severity of defects</a:t>
            </a:r>
          </a:p>
          <a:p>
            <a:pPr marL="285750" indent="-285750" algn="just">
              <a:buClr>
                <a:srgbClr val="C00000"/>
              </a:buClr>
              <a:buFont typeface="Wingdings" panose="05000000000000000000" pitchFamily="2" charset="2"/>
              <a:buChar char="§"/>
            </a:pPr>
            <a:r>
              <a:rPr lang="en-US" sz="2800" dirty="0" smtClean="0">
                <a:solidFill>
                  <a:srgbClr val="002060"/>
                </a:solidFill>
                <a:latin typeface="Arial Narrow" charset="0"/>
                <a:ea typeface="Arial Narrow" charset="0"/>
                <a:cs typeface="Arial Narrow" charset="0"/>
              </a:rPr>
              <a:t>Al profiles: deformation or surface damages and bend angle</a:t>
            </a:r>
          </a:p>
          <a:p>
            <a:pPr marL="285750" indent="-285750" algn="just">
              <a:buClr>
                <a:srgbClr val="C00000"/>
              </a:buClr>
              <a:buFont typeface="Wingdings" panose="05000000000000000000" pitchFamily="2" charset="2"/>
              <a:buChar char="§"/>
            </a:pPr>
            <a:r>
              <a:rPr lang="en-US" sz="2800" dirty="0" smtClean="0">
                <a:solidFill>
                  <a:srgbClr val="002060"/>
                </a:solidFill>
                <a:latin typeface="Arial Narrow" charset="0"/>
                <a:ea typeface="Arial Narrow" charset="0"/>
                <a:cs typeface="Arial Narrow" charset="0"/>
              </a:rPr>
              <a:t>FRP I-beams and connecting plates</a:t>
            </a:r>
          </a:p>
          <a:p>
            <a:pPr marL="742950" lvl="1" indent="-285750" algn="just">
              <a:buClr>
                <a:srgbClr val="C00000"/>
              </a:buClr>
              <a:buFont typeface="Wingdings" panose="05000000000000000000" pitchFamily="2" charset="2"/>
              <a:buChar char="§"/>
            </a:pPr>
            <a:r>
              <a:rPr lang="en-US" sz="2400" dirty="0" smtClean="0">
                <a:solidFill>
                  <a:srgbClr val="7030A0"/>
                </a:solidFill>
                <a:latin typeface="Arial Narrow" charset="0"/>
                <a:ea typeface="Arial Narrow" charset="0"/>
                <a:cs typeface="Arial Narrow" charset="0"/>
              </a:rPr>
              <a:t>Visual inspection</a:t>
            </a:r>
          </a:p>
          <a:p>
            <a:pPr marL="1200150" lvl="2" indent="-285750" algn="just">
              <a:buClr>
                <a:srgbClr val="C00000"/>
              </a:buClr>
              <a:buFont typeface="Wingdings" panose="05000000000000000000" pitchFamily="2" charset="2"/>
              <a:buChar char="§"/>
            </a:pPr>
            <a:r>
              <a:rPr lang="en-US" sz="2000" dirty="0" smtClean="0">
                <a:solidFill>
                  <a:srgbClr val="00B050"/>
                </a:solidFill>
                <a:latin typeface="Arial Narrow" charset="0"/>
                <a:ea typeface="Arial Narrow" charset="0"/>
                <a:cs typeface="Arial Narrow" charset="0"/>
              </a:rPr>
              <a:t>Cracks &amp; Fractures</a:t>
            </a:r>
          </a:p>
          <a:p>
            <a:pPr marL="1200150" lvl="2" indent="-285750" algn="just">
              <a:buClr>
                <a:srgbClr val="C00000"/>
              </a:buClr>
              <a:buFont typeface="Wingdings" panose="05000000000000000000" pitchFamily="2" charset="2"/>
              <a:buChar char="§"/>
            </a:pPr>
            <a:r>
              <a:rPr lang="en-US" sz="2000" dirty="0" smtClean="0">
                <a:solidFill>
                  <a:srgbClr val="00B050"/>
                </a:solidFill>
                <a:latin typeface="Arial Narrow" charset="0"/>
                <a:ea typeface="Arial Narrow" charset="0"/>
                <a:cs typeface="Arial Narrow" charset="0"/>
              </a:rPr>
              <a:t>Delamination</a:t>
            </a:r>
          </a:p>
          <a:p>
            <a:pPr marL="1200150" lvl="2" indent="-285750" algn="just">
              <a:buClr>
                <a:srgbClr val="C00000"/>
              </a:buClr>
              <a:buFont typeface="Wingdings" panose="05000000000000000000" pitchFamily="2" charset="2"/>
              <a:buChar char="§"/>
            </a:pPr>
            <a:r>
              <a:rPr lang="en-US" sz="2000" dirty="0" smtClean="0">
                <a:solidFill>
                  <a:srgbClr val="00B050"/>
                </a:solidFill>
                <a:latin typeface="Arial Narrow" charset="0"/>
                <a:ea typeface="Arial Narrow" charset="0"/>
                <a:cs typeface="Arial Narrow" charset="0"/>
              </a:rPr>
              <a:t>Dry fiber</a:t>
            </a:r>
          </a:p>
          <a:p>
            <a:pPr marL="1200150" lvl="2" indent="-285750" algn="just">
              <a:buClr>
                <a:srgbClr val="C00000"/>
              </a:buClr>
              <a:buFont typeface="Wingdings" panose="05000000000000000000" pitchFamily="2" charset="2"/>
              <a:buChar char="§"/>
            </a:pPr>
            <a:r>
              <a:rPr lang="en-US" sz="2000" dirty="0" smtClean="0">
                <a:solidFill>
                  <a:srgbClr val="00B050"/>
                </a:solidFill>
                <a:latin typeface="Arial Narrow" charset="0"/>
                <a:ea typeface="Arial Narrow" charset="0"/>
                <a:cs typeface="Arial Narrow" charset="0"/>
              </a:rPr>
              <a:t>Burn or thermal decomposition</a:t>
            </a:r>
          </a:p>
          <a:p>
            <a:pPr marL="1200150" lvl="2" indent="-285750" algn="just">
              <a:buClr>
                <a:srgbClr val="C00000"/>
              </a:buClr>
              <a:buFont typeface="Wingdings" panose="05000000000000000000" pitchFamily="2" charset="2"/>
              <a:buChar char="§"/>
            </a:pPr>
            <a:r>
              <a:rPr lang="en-US" sz="2000" dirty="0" smtClean="0">
                <a:solidFill>
                  <a:srgbClr val="00B050"/>
                </a:solidFill>
                <a:latin typeface="Arial Narrow" charset="0"/>
                <a:ea typeface="Arial Narrow" charset="0"/>
                <a:cs typeface="Arial Narrow" charset="0"/>
              </a:rPr>
              <a:t>Blisters</a:t>
            </a:r>
          </a:p>
          <a:p>
            <a:pPr marL="742950" lvl="1" indent="-285750" algn="just">
              <a:buClr>
                <a:srgbClr val="C00000"/>
              </a:buClr>
              <a:buFont typeface="Wingdings" panose="05000000000000000000" pitchFamily="2" charset="2"/>
              <a:buChar char="§"/>
            </a:pPr>
            <a:r>
              <a:rPr lang="en-US" sz="2400" dirty="0" smtClean="0">
                <a:solidFill>
                  <a:srgbClr val="7030A0"/>
                </a:solidFill>
                <a:latin typeface="Arial Narrow" charset="0"/>
                <a:ea typeface="Arial Narrow" charset="0"/>
                <a:cs typeface="Arial Narrow" charset="0"/>
              </a:rPr>
              <a:t>Dimensional inspection</a:t>
            </a:r>
          </a:p>
          <a:p>
            <a:pPr marL="1200150" lvl="2" indent="-285750" algn="just">
              <a:buClr>
                <a:srgbClr val="C00000"/>
              </a:buClr>
              <a:buFont typeface="Wingdings" panose="05000000000000000000" pitchFamily="2" charset="2"/>
              <a:buChar char="§"/>
            </a:pPr>
            <a:r>
              <a:rPr lang="en-US" sz="2000" dirty="0" smtClean="0">
                <a:solidFill>
                  <a:srgbClr val="00B050"/>
                </a:solidFill>
                <a:latin typeface="Arial Narrow" charset="0"/>
                <a:ea typeface="Arial Narrow" charset="0"/>
                <a:cs typeface="Arial Narrow" charset="0"/>
              </a:rPr>
              <a:t>Cross sectional dimensions and length</a:t>
            </a:r>
            <a:r>
              <a:rPr lang="en-US" sz="2000" dirty="0">
                <a:solidFill>
                  <a:srgbClr val="00B050"/>
                </a:solidFill>
                <a:latin typeface="Arial Narrow" charset="0"/>
                <a:ea typeface="Arial Narrow" charset="0"/>
                <a:cs typeface="Arial Narrow" charset="0"/>
              </a:rPr>
              <a:t>s</a:t>
            </a:r>
            <a:r>
              <a:rPr lang="en-US" sz="2000" dirty="0" smtClean="0">
                <a:solidFill>
                  <a:srgbClr val="00B050"/>
                </a:solidFill>
                <a:latin typeface="Arial Narrow" charset="0"/>
                <a:ea typeface="Arial Narrow" charset="0"/>
                <a:cs typeface="Arial Narrow" charset="0"/>
              </a:rPr>
              <a:t> </a:t>
            </a:r>
          </a:p>
          <a:p>
            <a:pPr marL="1200150" lvl="2" indent="-285750" algn="just">
              <a:buClr>
                <a:srgbClr val="C00000"/>
              </a:buClr>
              <a:buFont typeface="Wingdings" panose="05000000000000000000" pitchFamily="2" charset="2"/>
              <a:buChar char="§"/>
            </a:pPr>
            <a:r>
              <a:rPr lang="en-US" sz="2000" dirty="0" smtClean="0">
                <a:solidFill>
                  <a:srgbClr val="00B050"/>
                </a:solidFill>
                <a:latin typeface="Arial Narrow" charset="0"/>
                <a:ea typeface="Arial Narrow" charset="0"/>
                <a:cs typeface="Arial Narrow" charset="0"/>
              </a:rPr>
              <a:t>straightness, flatness and camber</a:t>
            </a:r>
          </a:p>
        </p:txBody>
      </p:sp>
      <p:sp>
        <p:nvSpPr>
          <p:cNvPr id="3" name="Date Placeholder 2"/>
          <p:cNvSpPr>
            <a:spLocks noGrp="1"/>
          </p:cNvSpPr>
          <p:nvPr>
            <p:ph type="dt" sz="half" idx="10"/>
          </p:nvPr>
        </p:nvSpPr>
        <p:spPr/>
        <p:txBody>
          <a:bodyPr/>
          <a:lstStyle/>
          <a:p>
            <a:r>
              <a:rPr lang="en-US" smtClean="0"/>
              <a:t>04.25.17</a:t>
            </a:r>
            <a:endParaRPr lang="en-US"/>
          </a:p>
        </p:txBody>
      </p:sp>
      <p:sp>
        <p:nvSpPr>
          <p:cNvPr id="4" name="Footer Placeholder 3"/>
          <p:cNvSpPr>
            <a:spLocks noGrp="1"/>
          </p:cNvSpPr>
          <p:nvPr>
            <p:ph type="ftr" sz="quarter" idx="11"/>
          </p:nvPr>
        </p:nvSpPr>
        <p:spPr/>
        <p:txBody>
          <a:bodyPr/>
          <a:lstStyle/>
          <a:p>
            <a:r>
              <a:rPr lang="en-US" smtClean="0"/>
              <a:t>Jaehoon Yu | DP FC Production, QA &amp; Installation</a:t>
            </a:r>
            <a:endParaRPr lang="en-US"/>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6</a:t>
            </a:fld>
            <a:endParaRPr lang="fr-BE"/>
          </a:p>
        </p:txBody>
      </p:sp>
      <p:sp>
        <p:nvSpPr>
          <p:cNvPr id="8" name="ZoneTexte 1"/>
          <p:cNvSpPr txBox="1">
            <a:spLocks noChangeArrowheads="1"/>
          </p:cNvSpPr>
          <p:nvPr/>
        </p:nvSpPr>
        <p:spPr bwMode="auto">
          <a:xfrm>
            <a:off x="114300" y="4643"/>
            <a:ext cx="89154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fr-FR" altLang="en-US" sz="4400" b="1" dirty="0">
                <a:solidFill>
                  <a:srgbClr val="C00000"/>
                </a:solidFill>
                <a:latin typeface="Arial Narrow" charset="0"/>
                <a:ea typeface="Arial Narrow" charset="0"/>
                <a:cs typeface="Arial Narrow" charset="0"/>
              </a:rPr>
              <a:t>D</a:t>
            </a:r>
            <a:r>
              <a:rPr lang="fr-FR" altLang="en-US" sz="4400" b="1" dirty="0" smtClean="0">
                <a:solidFill>
                  <a:srgbClr val="C00000"/>
                </a:solidFill>
                <a:latin typeface="Arial Narrow" charset="0"/>
                <a:ea typeface="Arial Narrow" charset="0"/>
                <a:cs typeface="Arial Narrow" charset="0"/>
              </a:rPr>
              <a:t>C Production </a:t>
            </a:r>
            <a:r>
              <a:rPr lang="mr-IN" altLang="en-US" sz="4400" b="1" dirty="0" smtClean="0">
                <a:solidFill>
                  <a:srgbClr val="C00000"/>
                </a:solidFill>
                <a:latin typeface="Arial Narrow" charset="0"/>
                <a:ea typeface="Arial Narrow" charset="0"/>
                <a:cs typeface="Arial Narrow" charset="0"/>
              </a:rPr>
              <a:t>–</a:t>
            </a:r>
            <a:r>
              <a:rPr lang="fr-FR" altLang="en-US" sz="4400" b="1" dirty="0" smtClean="0">
                <a:solidFill>
                  <a:srgbClr val="C00000"/>
                </a:solidFill>
                <a:latin typeface="Arial Narrow" charset="0"/>
                <a:ea typeface="Arial Narrow" charset="0"/>
                <a:cs typeface="Arial Narrow" charset="0"/>
              </a:rPr>
              <a:t> </a:t>
            </a:r>
            <a:r>
              <a:rPr lang="fr-FR" altLang="en-US" sz="4400" b="1" dirty="0" err="1" smtClean="0">
                <a:solidFill>
                  <a:srgbClr val="C00000"/>
                </a:solidFill>
                <a:latin typeface="Arial Narrow" charset="0"/>
                <a:ea typeface="Arial Narrow" charset="0"/>
                <a:cs typeface="Arial Narrow" charset="0"/>
              </a:rPr>
              <a:t>Receipt</a:t>
            </a:r>
            <a:r>
              <a:rPr lang="fr-FR" altLang="en-US" sz="4400" b="1" dirty="0" smtClean="0">
                <a:solidFill>
                  <a:srgbClr val="C00000"/>
                </a:solidFill>
                <a:latin typeface="Arial Narrow" charset="0"/>
                <a:ea typeface="Arial Narrow" charset="0"/>
                <a:cs typeface="Arial Narrow" charset="0"/>
              </a:rPr>
              <a:t> Inspection/QA</a:t>
            </a:r>
            <a:endParaRPr lang="en-US" altLang="en-US" sz="4400" b="1" dirty="0">
              <a:solidFill>
                <a:srgbClr val="C00000"/>
              </a:solidFill>
              <a:latin typeface="Arial Narrow" charset="0"/>
              <a:ea typeface="Arial Narrow" charset="0"/>
              <a:cs typeface="Arial Narrow" charset="0"/>
            </a:endParaRPr>
          </a:p>
        </p:txBody>
      </p:sp>
    </p:spTree>
    <p:extLst>
      <p:ext uri="{BB962C8B-B14F-4D97-AF65-F5344CB8AC3E}">
        <p14:creationId xmlns:p14="http://schemas.microsoft.com/office/powerpoint/2010/main" val="473483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959" y="815883"/>
            <a:ext cx="8218308" cy="1384995"/>
          </a:xfrm>
          <a:prstGeom prst="rect">
            <a:avLst/>
          </a:prstGeom>
        </p:spPr>
        <p:txBody>
          <a:bodyPr wrap="square">
            <a:spAutoFit/>
          </a:bodyPr>
          <a:lstStyle/>
          <a:p>
            <a:pPr marL="285750" indent="-285750" algn="just">
              <a:buClr>
                <a:srgbClr val="C00000"/>
              </a:buClr>
              <a:buFont typeface="Wingdings" panose="05000000000000000000" pitchFamily="2" charset="2"/>
              <a:buChar char="§"/>
            </a:pPr>
            <a:r>
              <a:rPr lang="en-US" sz="2800" dirty="0" smtClean="0">
                <a:solidFill>
                  <a:srgbClr val="002060"/>
                </a:solidFill>
                <a:latin typeface="Arial Narrow" charset="0"/>
                <a:ea typeface="Arial Narrow" charset="0"/>
                <a:cs typeface="Arial Narrow" charset="0"/>
              </a:rPr>
              <a:t>This step will be done in a clean and lockable secure area</a:t>
            </a:r>
          </a:p>
          <a:p>
            <a:pPr marL="285750" indent="-285750" algn="just">
              <a:buClr>
                <a:srgbClr val="C00000"/>
              </a:buClr>
              <a:buFont typeface="Wingdings" panose="05000000000000000000" pitchFamily="2" charset="2"/>
              <a:buChar char="§"/>
            </a:pPr>
            <a:r>
              <a:rPr lang="en-US" sz="2800" dirty="0" smtClean="0">
                <a:solidFill>
                  <a:srgbClr val="002060"/>
                </a:solidFill>
                <a:latin typeface="Arial Narrow" charset="0"/>
                <a:ea typeface="Arial Narrow" charset="0"/>
                <a:cs typeface="Arial Narrow" charset="0"/>
              </a:rPr>
              <a:t>All members will wear disposable lab coats, masks, hairnets and </a:t>
            </a:r>
            <a:r>
              <a:rPr lang="en-US" sz="2800" dirty="0" err="1" smtClean="0">
                <a:solidFill>
                  <a:srgbClr val="002060"/>
                </a:solidFill>
                <a:latin typeface="Arial Narrow" charset="0"/>
                <a:ea typeface="Arial Narrow" charset="0"/>
                <a:cs typeface="Arial Narrow" charset="0"/>
              </a:rPr>
              <a:t>powerfree</a:t>
            </a:r>
            <a:r>
              <a:rPr lang="en-US" sz="2800" dirty="0" smtClean="0">
                <a:solidFill>
                  <a:srgbClr val="002060"/>
                </a:solidFill>
                <a:latin typeface="Arial Narrow" charset="0"/>
                <a:ea typeface="Arial Narrow" charset="0"/>
                <a:cs typeface="Arial Narrow" charset="0"/>
              </a:rPr>
              <a:t> </a:t>
            </a:r>
            <a:r>
              <a:rPr lang="en-US" sz="2800" dirty="0" smtClean="0">
                <a:solidFill>
                  <a:srgbClr val="002060"/>
                </a:solidFill>
                <a:latin typeface="Arial Narrow" charset="0"/>
                <a:ea typeface="Arial Narrow" charset="0"/>
                <a:cs typeface="Arial Narrow" charset="0"/>
              </a:rPr>
              <a:t>gloves</a:t>
            </a:r>
            <a:endParaRPr lang="en-US" sz="2800" dirty="0" smtClean="0">
              <a:solidFill>
                <a:srgbClr val="002060"/>
              </a:solidFill>
              <a:latin typeface="Arial Narrow" charset="0"/>
              <a:ea typeface="Arial Narrow" charset="0"/>
              <a:cs typeface="Arial Narrow" charset="0"/>
            </a:endParaRPr>
          </a:p>
        </p:txBody>
      </p:sp>
      <p:sp>
        <p:nvSpPr>
          <p:cNvPr id="3" name="Date Placeholder 2"/>
          <p:cNvSpPr>
            <a:spLocks noGrp="1"/>
          </p:cNvSpPr>
          <p:nvPr>
            <p:ph type="dt" sz="half" idx="10"/>
          </p:nvPr>
        </p:nvSpPr>
        <p:spPr/>
        <p:txBody>
          <a:bodyPr/>
          <a:lstStyle/>
          <a:p>
            <a:r>
              <a:rPr lang="en-US" smtClean="0"/>
              <a:t>04.25.17</a:t>
            </a:r>
            <a:endParaRPr lang="en-US"/>
          </a:p>
        </p:txBody>
      </p:sp>
      <p:sp>
        <p:nvSpPr>
          <p:cNvPr id="4" name="Footer Placeholder 3"/>
          <p:cNvSpPr>
            <a:spLocks noGrp="1"/>
          </p:cNvSpPr>
          <p:nvPr>
            <p:ph type="ftr" sz="quarter" idx="11"/>
          </p:nvPr>
        </p:nvSpPr>
        <p:spPr/>
        <p:txBody>
          <a:bodyPr/>
          <a:lstStyle/>
          <a:p>
            <a:r>
              <a:rPr lang="en-US" smtClean="0"/>
              <a:t>Jaehoon Yu | DP FC Production, QA &amp; Installation</a:t>
            </a:r>
            <a:endParaRPr lang="en-US"/>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7</a:t>
            </a:fld>
            <a:endParaRPr lang="fr-BE"/>
          </a:p>
        </p:txBody>
      </p:sp>
      <p:sp>
        <p:nvSpPr>
          <p:cNvPr id="8" name="ZoneTexte 1"/>
          <p:cNvSpPr txBox="1">
            <a:spLocks noChangeArrowheads="1"/>
          </p:cNvSpPr>
          <p:nvPr/>
        </p:nvSpPr>
        <p:spPr bwMode="auto">
          <a:xfrm>
            <a:off x="114300" y="131643"/>
            <a:ext cx="89154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fr-FR" altLang="en-US" sz="4800" b="1" dirty="0">
                <a:solidFill>
                  <a:srgbClr val="C00000"/>
                </a:solidFill>
                <a:latin typeface="Arial Narrow" charset="0"/>
                <a:ea typeface="Arial Narrow" charset="0"/>
                <a:cs typeface="Arial Narrow" charset="0"/>
              </a:rPr>
              <a:t>D</a:t>
            </a:r>
            <a:r>
              <a:rPr lang="fr-FR" altLang="en-US" sz="4800" b="1" dirty="0" smtClean="0">
                <a:solidFill>
                  <a:srgbClr val="C00000"/>
                </a:solidFill>
                <a:latin typeface="Arial Narrow" charset="0"/>
                <a:ea typeface="Arial Narrow" charset="0"/>
                <a:cs typeface="Arial Narrow" charset="0"/>
              </a:rPr>
              <a:t>C Production </a:t>
            </a:r>
            <a:r>
              <a:rPr lang="mr-IN" altLang="en-US" sz="4800" b="1" dirty="0" smtClean="0">
                <a:solidFill>
                  <a:srgbClr val="C00000"/>
                </a:solidFill>
                <a:latin typeface="Arial Narrow" charset="0"/>
                <a:ea typeface="Arial Narrow" charset="0"/>
                <a:cs typeface="Arial Narrow" charset="0"/>
              </a:rPr>
              <a:t>–</a:t>
            </a:r>
            <a:r>
              <a:rPr lang="fr-FR" altLang="en-US" sz="4800" b="1" dirty="0" smtClean="0">
                <a:solidFill>
                  <a:srgbClr val="C00000"/>
                </a:solidFill>
                <a:latin typeface="Arial Narrow" charset="0"/>
                <a:ea typeface="Arial Narrow" charset="0"/>
                <a:cs typeface="Arial Narrow" charset="0"/>
              </a:rPr>
              <a:t> Parts </a:t>
            </a:r>
            <a:r>
              <a:rPr lang="fr-FR" altLang="en-US" sz="4800" b="1" dirty="0" err="1" smtClean="0">
                <a:solidFill>
                  <a:srgbClr val="C00000"/>
                </a:solidFill>
                <a:latin typeface="Arial Narrow" charset="0"/>
                <a:ea typeface="Arial Narrow" charset="0"/>
                <a:cs typeface="Arial Narrow" charset="0"/>
              </a:rPr>
              <a:t>Cleaning</a:t>
            </a:r>
            <a:endParaRPr lang="en-US" altLang="en-US" sz="4800" b="1" dirty="0">
              <a:solidFill>
                <a:srgbClr val="C00000"/>
              </a:solidFill>
              <a:latin typeface="Arial Narrow" charset="0"/>
              <a:ea typeface="Arial Narrow" charset="0"/>
              <a:cs typeface="Arial Narrow"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588" y="1703204"/>
            <a:ext cx="2223911" cy="1667933"/>
          </a:xfrm>
          <a:prstGeom prst="rect">
            <a:avLst/>
          </a:prstGeom>
        </p:spPr>
      </p:pic>
      <p:sp>
        <p:nvSpPr>
          <p:cNvPr id="9" name="Rectangle 8"/>
          <p:cNvSpPr/>
          <p:nvPr/>
        </p:nvSpPr>
        <p:spPr>
          <a:xfrm>
            <a:off x="245533" y="3295318"/>
            <a:ext cx="8483600" cy="3108543"/>
          </a:xfrm>
          <a:prstGeom prst="rect">
            <a:avLst/>
          </a:prstGeom>
        </p:spPr>
        <p:txBody>
          <a:bodyPr wrap="square">
            <a:spAutoFit/>
          </a:bodyPr>
          <a:lstStyle/>
          <a:p>
            <a:pPr marL="285750" indent="-285750" algn="just">
              <a:buClr>
                <a:srgbClr val="C00000"/>
              </a:buClr>
              <a:buFont typeface="Wingdings" panose="05000000000000000000" pitchFamily="2" charset="2"/>
              <a:buChar char="§"/>
            </a:pPr>
            <a:r>
              <a:rPr lang="en-US" sz="2800" dirty="0" smtClean="0">
                <a:solidFill>
                  <a:srgbClr val="002060"/>
                </a:solidFill>
                <a:latin typeface="Arial Narrow" charset="0"/>
                <a:ea typeface="Arial Narrow" charset="0"/>
                <a:cs typeface="Arial Narrow" charset="0"/>
              </a:rPr>
              <a:t>Clean </a:t>
            </a:r>
            <a:r>
              <a:rPr lang="en-US" sz="2800" dirty="0" smtClean="0">
                <a:solidFill>
                  <a:srgbClr val="002060"/>
                </a:solidFill>
                <a:latin typeface="Arial Narrow" charset="0"/>
                <a:ea typeface="Arial Narrow" charset="0"/>
                <a:cs typeface="Arial Narrow" charset="0"/>
              </a:rPr>
              <a:t>FRP I-beams and connecting plates with </a:t>
            </a:r>
            <a:r>
              <a:rPr lang="en-US" sz="2800" dirty="0">
                <a:solidFill>
                  <a:srgbClr val="002060"/>
                </a:solidFill>
                <a:latin typeface="Arial Narrow" charset="0"/>
                <a:ea typeface="Arial Narrow" charset="0"/>
                <a:cs typeface="Arial Narrow" charset="0"/>
              </a:rPr>
              <a:t>simple green without color </a:t>
            </a:r>
            <a:r>
              <a:rPr lang="en-US" sz="2800" dirty="0" smtClean="0">
                <a:solidFill>
                  <a:srgbClr val="002060"/>
                </a:solidFill>
                <a:latin typeface="Arial Narrow" charset="0"/>
                <a:ea typeface="Arial Narrow" charset="0"/>
                <a:cs typeface="Arial Narrow" charset="0"/>
              </a:rPr>
              <a:t>and de-ionized </a:t>
            </a:r>
            <a:r>
              <a:rPr lang="en-US" sz="2800" dirty="0" smtClean="0">
                <a:solidFill>
                  <a:srgbClr val="002060"/>
                </a:solidFill>
                <a:latin typeface="Arial Narrow" charset="0"/>
                <a:ea typeface="Arial Narrow" charset="0"/>
                <a:cs typeface="Arial Narrow" charset="0"/>
              </a:rPr>
              <a:t>water, </a:t>
            </a:r>
            <a:r>
              <a:rPr lang="en-US" sz="2800" dirty="0">
                <a:solidFill>
                  <a:srgbClr val="002060"/>
                </a:solidFill>
                <a:latin typeface="Arial Narrow" charset="0"/>
                <a:ea typeface="Arial Narrow" charset="0"/>
                <a:cs typeface="Arial Narrow" charset="0"/>
              </a:rPr>
              <a:t>using </a:t>
            </a:r>
            <a:r>
              <a:rPr lang="en-US" sz="2800" dirty="0" err="1" smtClean="0">
                <a:solidFill>
                  <a:srgbClr val="002060"/>
                </a:solidFill>
                <a:latin typeface="Arial Narrow" charset="0"/>
                <a:ea typeface="Arial Narrow" charset="0"/>
                <a:cs typeface="Arial Narrow" charset="0"/>
              </a:rPr>
              <a:t>Kimwipes</a:t>
            </a:r>
            <a:endParaRPr lang="en-US" sz="2800" dirty="0" smtClean="0">
              <a:solidFill>
                <a:srgbClr val="002060"/>
              </a:solidFill>
              <a:latin typeface="Arial Narrow" charset="0"/>
              <a:ea typeface="Arial Narrow" charset="0"/>
              <a:cs typeface="Arial Narrow" charset="0"/>
            </a:endParaRPr>
          </a:p>
          <a:p>
            <a:pPr marL="285750" indent="-285750" algn="just">
              <a:buClr>
                <a:srgbClr val="C00000"/>
              </a:buClr>
              <a:buFont typeface="Wingdings" panose="05000000000000000000" pitchFamily="2" charset="2"/>
              <a:buChar char="§"/>
            </a:pPr>
            <a:r>
              <a:rPr lang="en-US" sz="2800" dirty="0" smtClean="0">
                <a:solidFill>
                  <a:srgbClr val="002060"/>
                </a:solidFill>
                <a:latin typeface="Arial Narrow" charset="0"/>
                <a:ea typeface="Arial Narrow" charset="0"/>
                <a:cs typeface="Arial Narrow" charset="0"/>
              </a:rPr>
              <a:t>Dry </a:t>
            </a:r>
            <a:r>
              <a:rPr lang="en-US" sz="2800" dirty="0" smtClean="0">
                <a:solidFill>
                  <a:srgbClr val="002060"/>
                </a:solidFill>
                <a:latin typeface="Arial Narrow" charset="0"/>
                <a:ea typeface="Arial Narrow" charset="0"/>
                <a:cs typeface="Arial Narrow" charset="0"/>
              </a:rPr>
              <a:t>and remove moisture from I-beams w/ </a:t>
            </a:r>
            <a:r>
              <a:rPr lang="en-US" sz="2800" dirty="0" smtClean="0">
                <a:solidFill>
                  <a:srgbClr val="002060"/>
                </a:solidFill>
                <a:latin typeface="Arial Narrow" charset="0"/>
                <a:ea typeface="Arial Narrow" charset="0"/>
                <a:cs typeface="Arial Narrow" charset="0"/>
              </a:rPr>
              <a:t>hot air heat </a:t>
            </a:r>
            <a:r>
              <a:rPr lang="en-US" sz="2800" dirty="0" smtClean="0">
                <a:solidFill>
                  <a:srgbClr val="002060"/>
                </a:solidFill>
                <a:latin typeface="Arial Narrow" charset="0"/>
                <a:ea typeface="Arial Narrow" charset="0"/>
                <a:cs typeface="Arial Narrow" charset="0"/>
              </a:rPr>
              <a:t>gun</a:t>
            </a:r>
          </a:p>
          <a:p>
            <a:pPr marL="285750" indent="-285750" algn="just">
              <a:buClr>
                <a:srgbClr val="C00000"/>
              </a:buClr>
              <a:buFont typeface="Wingdings" panose="05000000000000000000" pitchFamily="2" charset="2"/>
              <a:buChar char="§"/>
            </a:pPr>
            <a:r>
              <a:rPr lang="en-US" sz="2800" dirty="0" smtClean="0">
                <a:solidFill>
                  <a:srgbClr val="002060"/>
                </a:solidFill>
                <a:latin typeface="Arial Narrow" charset="0"/>
                <a:ea typeface="Arial Narrow" charset="0"/>
                <a:cs typeface="Arial Narrow" charset="0"/>
              </a:rPr>
              <a:t>Clean small parts </a:t>
            </a:r>
            <a:r>
              <a:rPr lang="mr-IN" sz="2800" dirty="0" smtClean="0">
                <a:solidFill>
                  <a:srgbClr val="002060"/>
                </a:solidFill>
                <a:latin typeface="Arial Narrow" charset="0"/>
                <a:ea typeface="Arial Narrow" charset="0"/>
                <a:cs typeface="Arial Narrow" charset="0"/>
              </a:rPr>
              <a:t>–</a:t>
            </a:r>
            <a:r>
              <a:rPr lang="en-US" sz="2800" dirty="0" smtClean="0">
                <a:solidFill>
                  <a:srgbClr val="002060"/>
                </a:solidFill>
                <a:latin typeface="Arial Narrow" charset="0"/>
                <a:ea typeface="Arial Narrow" charset="0"/>
                <a:cs typeface="Arial Narrow" charset="0"/>
              </a:rPr>
              <a:t> threaded rods, nuts, screws, slip-nuts and inserts </a:t>
            </a:r>
            <a:r>
              <a:rPr lang="mr-IN" sz="2800" dirty="0" smtClean="0">
                <a:solidFill>
                  <a:srgbClr val="002060"/>
                </a:solidFill>
                <a:latin typeface="Arial Narrow" charset="0"/>
                <a:ea typeface="Arial Narrow" charset="0"/>
                <a:cs typeface="Arial Narrow" charset="0"/>
              </a:rPr>
              <a:t>–</a:t>
            </a:r>
            <a:r>
              <a:rPr lang="en-US" sz="2800" dirty="0" smtClean="0">
                <a:solidFill>
                  <a:srgbClr val="002060"/>
                </a:solidFill>
                <a:latin typeface="Arial Narrow" charset="0"/>
                <a:ea typeface="Arial Narrow" charset="0"/>
                <a:cs typeface="Arial Narrow" charset="0"/>
              </a:rPr>
              <a:t>in an ultrasonic </a:t>
            </a:r>
            <a:r>
              <a:rPr lang="en-US" sz="2800" dirty="0">
                <a:solidFill>
                  <a:srgbClr val="002060"/>
                </a:solidFill>
                <a:latin typeface="Arial Narrow" charset="0"/>
                <a:ea typeface="Arial Narrow" charset="0"/>
                <a:cs typeface="Arial Narrow" charset="0"/>
              </a:rPr>
              <a:t>cleaner w/ </a:t>
            </a:r>
            <a:r>
              <a:rPr lang="en-US" sz="2800" dirty="0" smtClean="0">
                <a:solidFill>
                  <a:srgbClr val="002060"/>
                </a:solidFill>
                <a:latin typeface="Arial Narrow" charset="0"/>
                <a:ea typeface="Arial Narrow" charset="0"/>
                <a:cs typeface="Arial Narrow" charset="0"/>
              </a:rPr>
              <a:t>ethanol </a:t>
            </a:r>
          </a:p>
          <a:p>
            <a:pPr marL="285750" indent="-285750" algn="just">
              <a:buClr>
                <a:srgbClr val="C00000"/>
              </a:buClr>
              <a:buFont typeface="Wingdings" panose="05000000000000000000" pitchFamily="2" charset="2"/>
              <a:buChar char="§"/>
            </a:pPr>
            <a:r>
              <a:rPr lang="en-US" sz="2800" dirty="0" smtClean="0">
                <a:solidFill>
                  <a:srgbClr val="002060"/>
                </a:solidFill>
                <a:latin typeface="Arial Narrow" charset="0"/>
                <a:ea typeface="Arial Narrow" charset="0"/>
                <a:cs typeface="Arial Narrow" charset="0"/>
              </a:rPr>
              <a:t>Inspect cleanliness of each part after the above processes</a:t>
            </a:r>
          </a:p>
          <a:p>
            <a:pPr marL="285750" indent="-285750" algn="just">
              <a:buClr>
                <a:srgbClr val="C00000"/>
              </a:buClr>
              <a:buFont typeface="Wingdings" panose="05000000000000000000" pitchFamily="2" charset="2"/>
              <a:buChar char="§"/>
            </a:pPr>
            <a:r>
              <a:rPr lang="en-US" sz="2800" dirty="0" smtClean="0">
                <a:solidFill>
                  <a:srgbClr val="002060"/>
                </a:solidFill>
                <a:latin typeface="Arial Narrow" charset="0"/>
                <a:ea typeface="Arial Narrow" charset="0"/>
                <a:cs typeface="Arial Narrow" charset="0"/>
              </a:rPr>
              <a:t>Store cleaned parts on the shelf in the cleanroom</a:t>
            </a:r>
            <a:endParaRPr lang="en-US" sz="2800" dirty="0">
              <a:solidFill>
                <a:srgbClr val="002060"/>
              </a:solidFill>
              <a:latin typeface="Arial Narrow" charset="0"/>
              <a:ea typeface="Arial Narrow" charset="0"/>
              <a:cs typeface="Arial Narrow" charset="0"/>
            </a:endParaRPr>
          </a:p>
        </p:txBody>
      </p:sp>
      <p:sp>
        <p:nvSpPr>
          <p:cNvPr id="10" name="Rectangle 9"/>
          <p:cNvSpPr/>
          <p:nvPr/>
        </p:nvSpPr>
        <p:spPr>
          <a:xfrm>
            <a:off x="341136" y="2065165"/>
            <a:ext cx="6385631" cy="1384995"/>
          </a:xfrm>
          <a:prstGeom prst="rect">
            <a:avLst/>
          </a:prstGeom>
        </p:spPr>
        <p:txBody>
          <a:bodyPr wrap="square">
            <a:spAutoFit/>
          </a:bodyPr>
          <a:lstStyle/>
          <a:p>
            <a:pPr marL="285750" indent="-285750" algn="just">
              <a:buClr>
                <a:srgbClr val="C00000"/>
              </a:buClr>
              <a:buFont typeface="Wingdings" panose="05000000000000000000" pitchFamily="2" charset="2"/>
              <a:buChar char="§"/>
            </a:pPr>
            <a:r>
              <a:rPr lang="en-US" sz="2800" dirty="0" err="1" smtClean="0">
                <a:solidFill>
                  <a:srgbClr val="002060"/>
                </a:solidFill>
                <a:latin typeface="Arial Narrow" charset="0"/>
                <a:ea typeface="Arial Narrow" charset="0"/>
                <a:cs typeface="Arial Narrow" charset="0"/>
              </a:rPr>
              <a:t>Deburr</a:t>
            </a:r>
            <a:r>
              <a:rPr lang="en-US" sz="2800" dirty="0" smtClean="0">
                <a:solidFill>
                  <a:srgbClr val="002060"/>
                </a:solidFill>
                <a:latin typeface="Arial Narrow" charset="0"/>
                <a:ea typeface="Arial Narrow" charset="0"/>
                <a:cs typeface="Arial Narrow" charset="0"/>
              </a:rPr>
              <a:t> </a:t>
            </a:r>
            <a:r>
              <a:rPr lang="en-US" sz="2800" dirty="0">
                <a:solidFill>
                  <a:srgbClr val="002060"/>
                </a:solidFill>
                <a:latin typeface="Arial Narrow" charset="0"/>
                <a:ea typeface="Arial Narrow" charset="0"/>
                <a:cs typeface="Arial Narrow" charset="0"/>
              </a:rPr>
              <a:t>and </a:t>
            </a:r>
            <a:r>
              <a:rPr lang="en-US" sz="2800" dirty="0" err="1">
                <a:solidFill>
                  <a:srgbClr val="002060"/>
                </a:solidFill>
                <a:latin typeface="Arial Narrow" charset="0"/>
                <a:ea typeface="Arial Narrow" charset="0"/>
                <a:cs typeface="Arial Narrow" charset="0"/>
              </a:rPr>
              <a:t>defiber</a:t>
            </a:r>
            <a:r>
              <a:rPr lang="en-US" sz="2800" dirty="0">
                <a:solidFill>
                  <a:srgbClr val="002060"/>
                </a:solidFill>
                <a:latin typeface="Arial Narrow" charset="0"/>
                <a:ea typeface="Arial Narrow" charset="0"/>
                <a:cs typeface="Arial Narrow" charset="0"/>
              </a:rPr>
              <a:t> </a:t>
            </a:r>
            <a:r>
              <a:rPr lang="en-US" sz="2800" dirty="0" smtClean="0">
                <a:solidFill>
                  <a:srgbClr val="002060"/>
                </a:solidFill>
                <a:latin typeface="Arial Narrow" charset="0"/>
                <a:ea typeface="Arial Narrow" charset="0"/>
                <a:cs typeface="Arial Narrow" charset="0"/>
              </a:rPr>
              <a:t>the </a:t>
            </a:r>
            <a:r>
              <a:rPr lang="en-US" sz="2800" dirty="0">
                <a:solidFill>
                  <a:srgbClr val="002060"/>
                </a:solidFill>
                <a:latin typeface="Arial Narrow" charset="0"/>
                <a:ea typeface="Arial Narrow" charset="0"/>
                <a:cs typeface="Arial Narrow" charset="0"/>
              </a:rPr>
              <a:t>machined holes </a:t>
            </a:r>
            <a:r>
              <a:rPr lang="en-US" sz="2800" dirty="0" smtClean="0">
                <a:solidFill>
                  <a:srgbClr val="002060"/>
                </a:solidFill>
                <a:latin typeface="Arial Narrow" charset="0"/>
                <a:ea typeface="Arial Narrow" charset="0"/>
                <a:cs typeface="Arial Narrow" charset="0"/>
              </a:rPr>
              <a:t>of the FRP parts with </a:t>
            </a:r>
            <a:r>
              <a:rPr lang="en-US" sz="2800" dirty="0">
                <a:solidFill>
                  <a:srgbClr val="002060"/>
                </a:solidFill>
                <a:latin typeface="Arial Narrow" charset="0"/>
                <a:ea typeface="Arial Narrow" charset="0"/>
                <a:cs typeface="Arial Narrow" charset="0"/>
              </a:rPr>
              <a:t>fine </a:t>
            </a:r>
            <a:r>
              <a:rPr lang="en-US" sz="2800" dirty="0" smtClean="0">
                <a:solidFill>
                  <a:srgbClr val="002060"/>
                </a:solidFill>
                <a:latin typeface="Arial Narrow" charset="0"/>
                <a:ea typeface="Arial Narrow" charset="0"/>
                <a:cs typeface="Arial Narrow" charset="0"/>
              </a:rPr>
              <a:t>sandpaper, vacuuming the fiber as sanding</a:t>
            </a:r>
            <a:endParaRPr lang="en-US" sz="2800" dirty="0">
              <a:solidFill>
                <a:srgbClr val="002060"/>
              </a:solidFill>
              <a:latin typeface="Arial Narrow" charset="0"/>
              <a:ea typeface="Arial Narrow" charset="0"/>
              <a:cs typeface="Arial Narrow" charset="0"/>
            </a:endParaRPr>
          </a:p>
        </p:txBody>
      </p:sp>
      <p:cxnSp>
        <p:nvCxnSpPr>
          <p:cNvPr id="12" name="Straight Arrow Connector 11"/>
          <p:cNvCxnSpPr/>
          <p:nvPr/>
        </p:nvCxnSpPr>
        <p:spPr>
          <a:xfrm>
            <a:off x="6944290" y="2498308"/>
            <a:ext cx="449932" cy="312625"/>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59440"/>
            <a:ext cx="4673599" cy="3785652"/>
          </a:xfrm>
          <a:prstGeom prst="rect">
            <a:avLst/>
          </a:prstGeom>
        </p:spPr>
        <p:txBody>
          <a:bodyPr wrap="square">
            <a:spAutoFit/>
          </a:bodyPr>
          <a:lstStyle/>
          <a:p>
            <a:pPr marL="285750" indent="-285750" algn="just">
              <a:buClr>
                <a:srgbClr val="C00000"/>
              </a:buClr>
              <a:buFont typeface="Wingdings" panose="05000000000000000000" pitchFamily="2" charset="2"/>
              <a:buChar char="§"/>
            </a:pPr>
            <a:r>
              <a:rPr lang="en-US" sz="2400" dirty="0" smtClean="0">
                <a:solidFill>
                  <a:srgbClr val="002060"/>
                </a:solidFill>
                <a:latin typeface="Arial Narrow" charset="0"/>
                <a:ea typeface="Arial Narrow" charset="0"/>
                <a:cs typeface="Arial Narrow" charset="0"/>
              </a:rPr>
              <a:t>This process will be done in a class 100,000 clean room.  All members of the assembly team will wear disposable lab coat, mask, hairnet and power-free gloves  </a:t>
            </a:r>
          </a:p>
          <a:p>
            <a:pPr marL="285750" indent="-285750" algn="just">
              <a:buClr>
                <a:srgbClr val="C00000"/>
              </a:buClr>
              <a:buFont typeface="Wingdings" panose="05000000000000000000" pitchFamily="2" charset="2"/>
              <a:buChar char="§"/>
            </a:pPr>
            <a:r>
              <a:rPr lang="en-US" sz="2400" dirty="0" smtClean="0">
                <a:solidFill>
                  <a:srgbClr val="002060"/>
                </a:solidFill>
                <a:latin typeface="Arial Narrow" charset="0"/>
                <a:ea typeface="Arial Narrow" charset="0"/>
                <a:cs typeface="Arial Narrow" charset="0"/>
              </a:rPr>
              <a:t>Connect two 6” primary I-beams w/ two 3” horizontal ones using the L-brackets and FRP threaded rods and nuts on the A-frame based assembly stand </a:t>
            </a:r>
            <a:endParaRPr lang="en-US" sz="2400" dirty="0">
              <a:solidFill>
                <a:srgbClr val="002060"/>
              </a:solidFill>
              <a:latin typeface="Arial Narrow" charset="0"/>
              <a:ea typeface="Arial Narrow" charset="0"/>
              <a:cs typeface="Arial Narrow" charset="0"/>
            </a:endParaRPr>
          </a:p>
        </p:txBody>
      </p:sp>
      <p:sp>
        <p:nvSpPr>
          <p:cNvPr id="3" name="Date Placeholder 2"/>
          <p:cNvSpPr>
            <a:spLocks noGrp="1"/>
          </p:cNvSpPr>
          <p:nvPr>
            <p:ph type="dt" sz="half" idx="10"/>
          </p:nvPr>
        </p:nvSpPr>
        <p:spPr/>
        <p:txBody>
          <a:bodyPr/>
          <a:lstStyle/>
          <a:p>
            <a:r>
              <a:rPr lang="en-US" smtClean="0"/>
              <a:t>04.25.17</a:t>
            </a:r>
            <a:endParaRPr lang="en-US"/>
          </a:p>
        </p:txBody>
      </p:sp>
      <p:sp>
        <p:nvSpPr>
          <p:cNvPr id="4" name="Footer Placeholder 3"/>
          <p:cNvSpPr>
            <a:spLocks noGrp="1"/>
          </p:cNvSpPr>
          <p:nvPr>
            <p:ph type="ftr" sz="quarter" idx="11"/>
          </p:nvPr>
        </p:nvSpPr>
        <p:spPr/>
        <p:txBody>
          <a:bodyPr/>
          <a:lstStyle/>
          <a:p>
            <a:r>
              <a:rPr lang="en-US" smtClean="0"/>
              <a:t>Jaehoon Yu | DP FC Production, QA &amp; Installation</a:t>
            </a:r>
            <a:endParaRPr lang="en-US"/>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8</a:t>
            </a:fld>
            <a:endParaRPr lang="fr-BE"/>
          </a:p>
        </p:txBody>
      </p:sp>
      <p:sp>
        <p:nvSpPr>
          <p:cNvPr id="8" name="ZoneTexte 1"/>
          <p:cNvSpPr txBox="1">
            <a:spLocks noChangeArrowheads="1"/>
          </p:cNvSpPr>
          <p:nvPr/>
        </p:nvSpPr>
        <p:spPr bwMode="auto">
          <a:xfrm>
            <a:off x="114300" y="42743"/>
            <a:ext cx="89154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fr-FR" altLang="en-US" sz="4800" b="1" dirty="0">
                <a:solidFill>
                  <a:srgbClr val="C00000"/>
                </a:solidFill>
                <a:latin typeface="Arial Narrow" charset="0"/>
                <a:ea typeface="Arial Narrow" charset="0"/>
                <a:cs typeface="Arial Narrow" charset="0"/>
              </a:rPr>
              <a:t>D</a:t>
            </a:r>
            <a:r>
              <a:rPr lang="fr-FR" altLang="en-US" sz="4800" b="1" dirty="0" smtClean="0">
                <a:solidFill>
                  <a:srgbClr val="C00000"/>
                </a:solidFill>
                <a:latin typeface="Arial Narrow" charset="0"/>
                <a:ea typeface="Arial Narrow" charset="0"/>
                <a:cs typeface="Arial Narrow" charset="0"/>
              </a:rPr>
              <a:t>C Production </a:t>
            </a:r>
            <a:r>
              <a:rPr lang="mr-IN" altLang="en-US" sz="4800" b="1" dirty="0" smtClean="0">
                <a:solidFill>
                  <a:srgbClr val="C00000"/>
                </a:solidFill>
                <a:latin typeface="Arial Narrow" charset="0"/>
                <a:ea typeface="Arial Narrow" charset="0"/>
                <a:cs typeface="Arial Narrow" charset="0"/>
              </a:rPr>
              <a:t>–</a:t>
            </a:r>
            <a:r>
              <a:rPr lang="fr-FR" altLang="en-US" sz="4800" b="1" dirty="0" smtClean="0">
                <a:solidFill>
                  <a:srgbClr val="C00000"/>
                </a:solidFill>
                <a:latin typeface="Arial Narrow" charset="0"/>
                <a:ea typeface="Arial Narrow" charset="0"/>
                <a:cs typeface="Arial Narrow" charset="0"/>
              </a:rPr>
              <a:t> </a:t>
            </a:r>
            <a:r>
              <a:rPr lang="fr-FR" altLang="en-US" sz="4800" b="1" dirty="0" err="1" smtClean="0">
                <a:solidFill>
                  <a:srgbClr val="C00000"/>
                </a:solidFill>
                <a:latin typeface="Arial Narrow" charset="0"/>
                <a:ea typeface="Arial Narrow" charset="0"/>
                <a:cs typeface="Arial Narrow" charset="0"/>
              </a:rPr>
              <a:t>Assembly</a:t>
            </a:r>
            <a:endParaRPr lang="en-US" altLang="en-US" sz="4800" b="1" dirty="0">
              <a:solidFill>
                <a:srgbClr val="C00000"/>
              </a:solidFill>
              <a:latin typeface="Arial Narrow" charset="0"/>
              <a:ea typeface="Arial Narrow" charset="0"/>
              <a:cs typeface="Arial Narrow" charset="0"/>
            </a:endParaRP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4978399" y="894199"/>
            <a:ext cx="4095751" cy="2963747"/>
          </a:xfrm>
          <a:prstGeom prst="rect">
            <a:avLst/>
          </a:prstGeom>
        </p:spPr>
      </p:pic>
      <p:sp>
        <p:nvSpPr>
          <p:cNvPr id="10" name="Rectangle 9"/>
          <p:cNvSpPr/>
          <p:nvPr/>
        </p:nvSpPr>
        <p:spPr>
          <a:xfrm>
            <a:off x="285750" y="4422687"/>
            <a:ext cx="8769351" cy="1569660"/>
          </a:xfrm>
          <a:prstGeom prst="rect">
            <a:avLst/>
          </a:prstGeom>
        </p:spPr>
        <p:txBody>
          <a:bodyPr wrap="square">
            <a:spAutoFit/>
          </a:bodyPr>
          <a:lstStyle/>
          <a:p>
            <a:pPr marL="285750" indent="-285750" algn="just">
              <a:buClr>
                <a:srgbClr val="C00000"/>
              </a:buClr>
              <a:buFont typeface="Wingdings" panose="05000000000000000000" pitchFamily="2" charset="2"/>
              <a:buChar char="§"/>
            </a:pPr>
            <a:r>
              <a:rPr lang="en-US" sz="2400" dirty="0" smtClean="0">
                <a:solidFill>
                  <a:srgbClr val="002060"/>
                </a:solidFill>
                <a:latin typeface="Arial Narrow" charset="0"/>
                <a:ea typeface="Arial Narrow" charset="0"/>
                <a:cs typeface="Arial Narrow" charset="0"/>
              </a:rPr>
              <a:t>Slides </a:t>
            </a:r>
            <a:r>
              <a:rPr lang="en-US" sz="2400" dirty="0" smtClean="0">
                <a:solidFill>
                  <a:srgbClr val="002060"/>
                </a:solidFill>
                <a:latin typeface="Arial Narrow" charset="0"/>
                <a:ea typeface="Arial Narrow" charset="0"/>
                <a:cs typeface="Arial Narrow" charset="0"/>
              </a:rPr>
              <a:t>the aluminum field shaping profiles through the corresponding cutouts</a:t>
            </a:r>
            <a:r>
              <a:rPr lang="en-US" sz="2400" dirty="0">
                <a:solidFill>
                  <a:srgbClr val="002060"/>
                </a:solidFill>
                <a:latin typeface="Arial Narrow" charset="0"/>
                <a:ea typeface="Arial Narrow" charset="0"/>
                <a:cs typeface="Arial Narrow" charset="0"/>
              </a:rPr>
              <a:t> </a:t>
            </a:r>
            <a:r>
              <a:rPr lang="en-US" sz="2400" dirty="0" smtClean="0">
                <a:solidFill>
                  <a:srgbClr val="002060"/>
                </a:solidFill>
                <a:latin typeface="Arial Narrow" charset="0"/>
                <a:ea typeface="Arial Narrow" charset="0"/>
                <a:cs typeface="Arial Narrow" charset="0"/>
              </a:rPr>
              <a:t>one at a time and secure each using slip-nut to one side of the frame near the bent part</a:t>
            </a:r>
          </a:p>
          <a:p>
            <a:pPr marL="285750" indent="-285750" algn="just">
              <a:buClr>
                <a:srgbClr val="C00000"/>
              </a:buClr>
              <a:buFont typeface="Wingdings" panose="05000000000000000000" pitchFamily="2" charset="2"/>
              <a:buChar char="§"/>
            </a:pPr>
            <a:r>
              <a:rPr lang="en-US" sz="2400" dirty="0" smtClean="0">
                <a:solidFill>
                  <a:srgbClr val="002060"/>
                </a:solidFill>
                <a:latin typeface="Arial Narrow" charset="0"/>
                <a:ea typeface="Arial Narrow" charset="0"/>
                <a:cs typeface="Arial Narrow" charset="0"/>
              </a:rPr>
              <a:t>Check the alignment, straightness and part fitness of the </a:t>
            </a:r>
            <a:r>
              <a:rPr lang="en-US" sz="2400" dirty="0" err="1" smtClean="0">
                <a:solidFill>
                  <a:srgbClr val="002060"/>
                </a:solidFill>
                <a:latin typeface="Arial Narrow" charset="0"/>
                <a:ea typeface="Arial Narrow" charset="0"/>
                <a:cs typeface="Arial Narrow" charset="0"/>
              </a:rPr>
              <a:t>submodule</a:t>
            </a:r>
            <a:endParaRPr lang="en-US" sz="2400" dirty="0" smtClean="0">
              <a:solidFill>
                <a:srgbClr val="002060"/>
              </a:solidFill>
              <a:latin typeface="Arial Narrow" charset="0"/>
              <a:ea typeface="Arial Narrow" charset="0"/>
              <a:cs typeface="Arial Narrow" charset="0"/>
            </a:endParaRPr>
          </a:p>
        </p:txBody>
      </p:sp>
    </p:spTree>
    <p:extLst>
      <p:ext uri="{BB962C8B-B14F-4D97-AF65-F5344CB8AC3E}">
        <p14:creationId xmlns:p14="http://schemas.microsoft.com/office/powerpoint/2010/main" val="1276310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03699"/>
            <a:ext cx="8305800" cy="5201424"/>
          </a:xfrm>
          <a:prstGeom prst="rect">
            <a:avLst/>
          </a:prstGeom>
        </p:spPr>
        <p:txBody>
          <a:bodyPr wrap="square">
            <a:spAutoFit/>
          </a:bodyPr>
          <a:lstStyle/>
          <a:p>
            <a:pPr marL="285750" indent="-285750" algn="just">
              <a:buClr>
                <a:srgbClr val="C00000"/>
              </a:buClr>
              <a:buFont typeface="Wingdings" panose="05000000000000000000" pitchFamily="2" charset="2"/>
              <a:buChar char="§"/>
            </a:pPr>
            <a:r>
              <a:rPr lang="en-US" sz="2800" dirty="0">
                <a:solidFill>
                  <a:srgbClr val="002060"/>
                </a:solidFill>
                <a:latin typeface="Arial Narrow" charset="0"/>
                <a:ea typeface="Arial Narrow" charset="0"/>
                <a:cs typeface="Arial Narrow" charset="0"/>
              </a:rPr>
              <a:t>This process will be done in a class 100,000 clean room.  All members of the assembly team will wear disposable lab coat, mask, hairnet and powerless gloves  </a:t>
            </a:r>
            <a:endParaRPr lang="en-US" sz="2800" dirty="0" smtClean="0">
              <a:solidFill>
                <a:srgbClr val="002060"/>
              </a:solidFill>
              <a:latin typeface="Arial Narrow" charset="0"/>
              <a:ea typeface="Arial Narrow" charset="0"/>
              <a:cs typeface="Arial Narrow" charset="0"/>
            </a:endParaRPr>
          </a:p>
          <a:p>
            <a:pPr marL="285750" indent="-285750" algn="just">
              <a:buClr>
                <a:srgbClr val="C00000"/>
              </a:buClr>
              <a:buFont typeface="Wingdings" panose="05000000000000000000" pitchFamily="2" charset="2"/>
              <a:buChar char="§"/>
            </a:pPr>
            <a:r>
              <a:rPr lang="en-US" sz="2800" dirty="0" smtClean="0">
                <a:solidFill>
                  <a:srgbClr val="002060"/>
                </a:solidFill>
                <a:latin typeface="Arial Narrow" charset="0"/>
                <a:ea typeface="Arial Narrow" charset="0"/>
                <a:cs typeface="Arial Narrow" charset="0"/>
              </a:rPr>
              <a:t>For shipping, we will disassemble the </a:t>
            </a:r>
            <a:r>
              <a:rPr lang="en-US" sz="2800" dirty="0">
                <a:solidFill>
                  <a:srgbClr val="002060"/>
                </a:solidFill>
                <a:latin typeface="Arial Narrow" charset="0"/>
                <a:ea typeface="Arial Narrow" charset="0"/>
                <a:cs typeface="Arial Narrow" charset="0"/>
              </a:rPr>
              <a:t>D</a:t>
            </a:r>
            <a:r>
              <a:rPr lang="en-US" sz="2800" dirty="0" smtClean="0">
                <a:solidFill>
                  <a:srgbClr val="002060"/>
                </a:solidFill>
                <a:latin typeface="Arial Narrow" charset="0"/>
                <a:ea typeface="Arial Narrow" charset="0"/>
                <a:cs typeface="Arial Narrow" charset="0"/>
              </a:rPr>
              <a:t>C in the following order:</a:t>
            </a:r>
          </a:p>
          <a:p>
            <a:pPr marL="742950" lvl="1" indent="-285750" algn="just">
              <a:buClr>
                <a:srgbClr val="C00000"/>
              </a:buClr>
              <a:buFont typeface="Wingdings" panose="05000000000000000000" pitchFamily="2" charset="2"/>
              <a:buChar char="§"/>
            </a:pPr>
            <a:r>
              <a:rPr lang="en-US" sz="2400" dirty="0" smtClean="0">
                <a:solidFill>
                  <a:srgbClr val="7030A0"/>
                </a:solidFill>
                <a:latin typeface="Arial Narrow" charset="0"/>
                <a:ea typeface="Arial Narrow" charset="0"/>
                <a:cs typeface="Arial Narrow" charset="0"/>
              </a:rPr>
              <a:t>Unscrew the profiles one at a time, collecting all screws and slip nuts in a bag, and store the removed profiles on the shelf</a:t>
            </a:r>
          </a:p>
          <a:p>
            <a:pPr marL="742950" lvl="1" indent="-285750" algn="just">
              <a:buClr>
                <a:srgbClr val="C00000"/>
              </a:buClr>
              <a:buFont typeface="Wingdings" panose="05000000000000000000" pitchFamily="2" charset="2"/>
              <a:buChar char="§"/>
            </a:pPr>
            <a:r>
              <a:rPr lang="en-US" sz="2400" dirty="0" smtClean="0">
                <a:solidFill>
                  <a:srgbClr val="7030A0"/>
                </a:solidFill>
                <a:latin typeface="Arial Narrow" charset="0"/>
                <a:ea typeface="Arial Narrow" charset="0"/>
                <a:cs typeface="Arial Narrow" charset="0"/>
              </a:rPr>
              <a:t>Unscrew FRP nuts from the threaded rods to disassemble the horizontal I-beams from the primary ones, collecting all threaded rods and nut in a bag</a:t>
            </a:r>
          </a:p>
          <a:p>
            <a:pPr marL="742950" lvl="1" indent="-285750" algn="just">
              <a:buClr>
                <a:srgbClr val="C00000"/>
              </a:buClr>
              <a:buFont typeface="Wingdings" panose="05000000000000000000" pitchFamily="2" charset="2"/>
              <a:buChar char="§"/>
            </a:pPr>
            <a:r>
              <a:rPr lang="en-US" sz="2400" dirty="0" smtClean="0">
                <a:solidFill>
                  <a:srgbClr val="7030A0"/>
                </a:solidFill>
                <a:latin typeface="Arial Narrow" charset="0"/>
                <a:ea typeface="Arial Narrow" charset="0"/>
                <a:cs typeface="Arial Narrow" charset="0"/>
              </a:rPr>
              <a:t>Clean all small parts in ethanol in an ultrasonic cleaner to ensure cleanliness and dry off the ethanol and put them in </a:t>
            </a:r>
            <a:r>
              <a:rPr lang="en-US" sz="2400" dirty="0" err="1" smtClean="0">
                <a:solidFill>
                  <a:srgbClr val="7030A0"/>
                </a:solidFill>
                <a:latin typeface="Arial Narrow" charset="0"/>
                <a:ea typeface="Arial Narrow" charset="0"/>
                <a:cs typeface="Arial Narrow" charset="0"/>
              </a:rPr>
              <a:t>ziplock</a:t>
            </a:r>
            <a:r>
              <a:rPr lang="en-US" sz="2400" dirty="0" smtClean="0">
                <a:solidFill>
                  <a:srgbClr val="7030A0"/>
                </a:solidFill>
                <a:latin typeface="Arial Narrow" charset="0"/>
                <a:ea typeface="Arial Narrow" charset="0"/>
                <a:cs typeface="Arial Narrow" charset="0"/>
              </a:rPr>
              <a:t> bags</a:t>
            </a:r>
          </a:p>
          <a:p>
            <a:pPr marL="742950" lvl="1" indent="-285750" algn="just">
              <a:buClr>
                <a:srgbClr val="C00000"/>
              </a:buClr>
              <a:buFont typeface="Wingdings" panose="05000000000000000000" pitchFamily="2" charset="2"/>
              <a:buChar char="§"/>
            </a:pPr>
            <a:r>
              <a:rPr lang="en-US" sz="2400" dirty="0" smtClean="0">
                <a:solidFill>
                  <a:srgbClr val="7030A0"/>
                </a:solidFill>
                <a:latin typeface="Arial Narrow" charset="0"/>
                <a:ea typeface="Arial Narrow" charset="0"/>
                <a:cs typeface="Arial Narrow" charset="0"/>
              </a:rPr>
              <a:t>Inspect the I-beams for cleanliness and any damages</a:t>
            </a:r>
          </a:p>
        </p:txBody>
      </p:sp>
      <p:sp>
        <p:nvSpPr>
          <p:cNvPr id="3" name="Date Placeholder 2"/>
          <p:cNvSpPr>
            <a:spLocks noGrp="1"/>
          </p:cNvSpPr>
          <p:nvPr>
            <p:ph type="dt" sz="half" idx="10"/>
          </p:nvPr>
        </p:nvSpPr>
        <p:spPr/>
        <p:txBody>
          <a:bodyPr/>
          <a:lstStyle/>
          <a:p>
            <a:r>
              <a:rPr lang="en-US" smtClean="0"/>
              <a:t>04.25.17</a:t>
            </a:r>
            <a:endParaRPr lang="en-US"/>
          </a:p>
        </p:txBody>
      </p:sp>
      <p:sp>
        <p:nvSpPr>
          <p:cNvPr id="4" name="Footer Placeholder 3"/>
          <p:cNvSpPr>
            <a:spLocks noGrp="1"/>
          </p:cNvSpPr>
          <p:nvPr>
            <p:ph type="ftr" sz="quarter" idx="11"/>
          </p:nvPr>
        </p:nvSpPr>
        <p:spPr/>
        <p:txBody>
          <a:bodyPr/>
          <a:lstStyle/>
          <a:p>
            <a:r>
              <a:rPr lang="en-US" smtClean="0"/>
              <a:t>Jaehoon Yu | DP FC Production, QA &amp; Installation</a:t>
            </a:r>
            <a:endParaRPr lang="en-US"/>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9</a:t>
            </a:fld>
            <a:endParaRPr lang="fr-BE"/>
          </a:p>
        </p:txBody>
      </p:sp>
      <p:sp>
        <p:nvSpPr>
          <p:cNvPr id="8" name="ZoneTexte 1"/>
          <p:cNvSpPr txBox="1">
            <a:spLocks noChangeArrowheads="1"/>
          </p:cNvSpPr>
          <p:nvPr/>
        </p:nvSpPr>
        <p:spPr bwMode="auto">
          <a:xfrm>
            <a:off x="114300" y="17343"/>
            <a:ext cx="89154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buFontTx/>
              <a:buNone/>
            </a:pPr>
            <a:r>
              <a:rPr lang="fr-FR" altLang="en-US" sz="4400" b="1" dirty="0" smtClean="0">
                <a:solidFill>
                  <a:srgbClr val="C00000"/>
                </a:solidFill>
                <a:latin typeface="Arial Narrow" charset="0"/>
                <a:ea typeface="Arial Narrow" charset="0"/>
                <a:cs typeface="Arial Narrow" charset="0"/>
              </a:rPr>
              <a:t>Production </a:t>
            </a:r>
            <a:r>
              <a:rPr lang="mr-IN" altLang="en-US" sz="4400" b="1" dirty="0" smtClean="0">
                <a:solidFill>
                  <a:srgbClr val="C00000"/>
                </a:solidFill>
                <a:latin typeface="Arial Narrow" charset="0"/>
                <a:ea typeface="Arial Narrow" charset="0"/>
                <a:cs typeface="Arial Narrow" charset="0"/>
              </a:rPr>
              <a:t>–</a:t>
            </a:r>
            <a:r>
              <a:rPr lang="fr-FR" altLang="en-US" sz="4400" b="1" dirty="0" smtClean="0">
                <a:solidFill>
                  <a:srgbClr val="C00000"/>
                </a:solidFill>
                <a:latin typeface="Arial Narrow" charset="0"/>
                <a:ea typeface="Arial Narrow" charset="0"/>
                <a:cs typeface="Arial Narrow" charset="0"/>
              </a:rPr>
              <a:t> </a:t>
            </a:r>
            <a:r>
              <a:rPr lang="fr-FR" altLang="en-US" sz="4400" b="1" dirty="0" err="1" smtClean="0">
                <a:solidFill>
                  <a:srgbClr val="C00000"/>
                </a:solidFill>
                <a:latin typeface="Arial Narrow" charset="0"/>
                <a:ea typeface="Arial Narrow" charset="0"/>
                <a:cs typeface="Arial Narrow" charset="0"/>
              </a:rPr>
              <a:t>Disassembly</a:t>
            </a:r>
            <a:endParaRPr lang="en-US" altLang="en-US" sz="4400" b="1" dirty="0">
              <a:solidFill>
                <a:srgbClr val="C00000"/>
              </a:solidFill>
              <a:latin typeface="Arial Narrow" charset="0"/>
              <a:ea typeface="Arial Narrow" charset="0"/>
              <a:cs typeface="Arial Narrow" charset="0"/>
            </a:endParaRPr>
          </a:p>
        </p:txBody>
      </p:sp>
    </p:spTree>
    <p:extLst>
      <p:ext uri="{BB962C8B-B14F-4D97-AF65-F5344CB8AC3E}">
        <p14:creationId xmlns:p14="http://schemas.microsoft.com/office/powerpoint/2010/main" val="1194340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Dune Template_051215">
  <a:themeElements>
    <a:clrScheme name="DUNE">
      <a:dk1>
        <a:srgbClr val="BC5F2B"/>
      </a:dk1>
      <a:lt1>
        <a:sysClr val="window" lastClr="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12764</TotalTime>
  <Words>2178</Words>
  <Application>Microsoft Macintosh PowerPoint</Application>
  <PresentationFormat>On-screen Show (4:3)</PresentationFormat>
  <Paragraphs>250</Paragraphs>
  <Slides>20</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 Narrow</vt:lpstr>
      <vt:lpstr>Calibri</vt:lpstr>
      <vt:lpstr>Geneva</vt:lpstr>
      <vt:lpstr>Helvetica</vt:lpstr>
      <vt:lpstr>Lucida Grande</vt:lpstr>
      <vt:lpstr>Wingdings</vt:lpstr>
      <vt:lpstr>Arial</vt:lpstr>
      <vt:lpstr>Dune Template_051215</vt:lpstr>
      <vt:lpstr>LBNF Content-Footer Theme</vt:lpstr>
      <vt:lpstr>Dual Phase Drift Cage Production QA/QC &amp; Installation </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Production of Bent Profiles (FP)</vt:lpstr>
      <vt:lpstr>Al Profile Bending</vt:lpstr>
      <vt:lpstr>Test stand at CERN</vt:lpstr>
      <vt:lpstr>Clips/Profiles production schedule</vt:lpstr>
      <vt:lpstr>DP FC Assembly Facilities @ CERN</vt:lpstr>
      <vt:lpstr>Material Reception and Assembly QA/QC</vt:lpstr>
      <vt:lpstr>PowerPoint Presentation</vt:lpstr>
    </vt:vector>
  </TitlesOfParts>
  <Manager/>
  <Company>Sandbox Studio</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DUNE PowerPoint Presentation</dc:title>
  <dc:subject/>
  <dc:creator>Sandbox Studio</dc:creator>
  <cp:keywords/>
  <dc:description>Modified by A. Weber</dc:description>
  <cp:lastModifiedBy>Microsoft Office User</cp:lastModifiedBy>
  <cp:revision>917</cp:revision>
  <cp:lastPrinted>2017-04-24T22:02:46Z</cp:lastPrinted>
  <dcterms:created xsi:type="dcterms:W3CDTF">2015-04-30T14:29:22Z</dcterms:created>
  <dcterms:modified xsi:type="dcterms:W3CDTF">2017-04-24T22:31:15Z</dcterms:modified>
  <cp:category/>
</cp:coreProperties>
</file>