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85" r:id="rId3"/>
    <p:sldId id="302" r:id="rId4"/>
    <p:sldId id="287" r:id="rId5"/>
    <p:sldId id="288" r:id="rId6"/>
    <p:sldId id="298" r:id="rId7"/>
    <p:sldId id="303" r:id="rId8"/>
    <p:sldId id="297" r:id="rId9"/>
    <p:sldId id="311" r:id="rId10"/>
    <p:sldId id="301" r:id="rId11"/>
    <p:sldId id="274" r:id="rId12"/>
    <p:sldId id="291" r:id="rId13"/>
    <p:sldId id="300" r:id="rId14"/>
    <p:sldId id="277" r:id="rId15"/>
    <p:sldId id="292" r:id="rId16"/>
    <p:sldId id="278" r:id="rId17"/>
    <p:sldId id="279" r:id="rId18"/>
    <p:sldId id="269" r:id="rId19"/>
    <p:sldId id="280" r:id="rId20"/>
    <p:sldId id="271" r:id="rId21"/>
    <p:sldId id="286" r:id="rId22"/>
    <p:sldId id="260" r:id="rId23"/>
    <p:sldId id="299" r:id="rId24"/>
    <p:sldId id="281" r:id="rId25"/>
    <p:sldId id="304" r:id="rId26"/>
    <p:sldId id="282" r:id="rId27"/>
    <p:sldId id="307" r:id="rId28"/>
    <p:sldId id="306" r:id="rId29"/>
    <p:sldId id="315" r:id="rId30"/>
    <p:sldId id="296" r:id="rId31"/>
    <p:sldId id="308" r:id="rId32"/>
    <p:sldId id="309" r:id="rId33"/>
    <p:sldId id="312" r:id="rId34"/>
    <p:sldId id="316" r:id="rId35"/>
    <p:sldId id="310" r:id="rId36"/>
    <p:sldId id="313" r:id="rId37"/>
    <p:sldId id="314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horsten\Google%20Drive\SynchFolder\Documents\03-WA105\CalibrationBox\FiberTests_201704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scatterChart>
        <c:scatterStyle val="smoothMarker"/>
        <c:ser>
          <c:idx val="0"/>
          <c:order val="0"/>
          <c:tx>
            <c:strRef>
              <c:f>LEDData!$B$1</c:f>
              <c:strCache>
                <c:ptCount val="1"/>
                <c:pt idx="0">
                  <c:v>1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LEDData!$B$2:$B$8</c:f>
              <c:numCache>
                <c:formatCode>General</c:formatCode>
                <c:ptCount val="7"/>
                <c:pt idx="0">
                  <c:v>5.0000000000000079E-2</c:v>
                </c:pt>
                <c:pt idx="1">
                  <c:v>0.16000000000000025</c:v>
                </c:pt>
                <c:pt idx="2">
                  <c:v>0.30000000000000032</c:v>
                </c:pt>
                <c:pt idx="3">
                  <c:v>0.46</c:v>
                </c:pt>
                <c:pt idx="4">
                  <c:v>0.62000000000000122</c:v>
                </c:pt>
                <c:pt idx="5">
                  <c:v>0.77000000000000035</c:v>
                </c:pt>
                <c:pt idx="6">
                  <c:v>0.97000000000000031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LEDData!$C$1</c:f>
              <c:strCache>
                <c:ptCount val="1"/>
                <c:pt idx="0">
                  <c:v>2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LEDData!$C$2:$C$8</c:f>
              <c:numCache>
                <c:formatCode>General</c:formatCode>
                <c:ptCount val="7"/>
                <c:pt idx="0">
                  <c:v>4.0000000000000091E-2</c:v>
                </c:pt>
                <c:pt idx="1">
                  <c:v>0.13</c:v>
                </c:pt>
                <c:pt idx="2">
                  <c:v>0.23</c:v>
                </c:pt>
                <c:pt idx="3">
                  <c:v>0.31000000000000061</c:v>
                </c:pt>
                <c:pt idx="4">
                  <c:v>0.4</c:v>
                </c:pt>
                <c:pt idx="5">
                  <c:v>0.52</c:v>
                </c:pt>
                <c:pt idx="6">
                  <c:v>0.60000000000000064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LEDData!$D$1</c:f>
              <c:strCache>
                <c:ptCount val="1"/>
                <c:pt idx="0">
                  <c:v>3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LEDData!$D$2:$D$8</c:f>
              <c:numCache>
                <c:formatCode>General</c:formatCode>
                <c:ptCount val="7"/>
                <c:pt idx="0">
                  <c:v>8.0000000000000182E-2</c:v>
                </c:pt>
                <c:pt idx="1">
                  <c:v>0.28000000000000008</c:v>
                </c:pt>
                <c:pt idx="2">
                  <c:v>0.47000000000000008</c:v>
                </c:pt>
                <c:pt idx="3">
                  <c:v>0.73000000000000065</c:v>
                </c:pt>
                <c:pt idx="4">
                  <c:v>0.91</c:v>
                </c:pt>
                <c:pt idx="5">
                  <c:v>1.1700000000000021</c:v>
                </c:pt>
                <c:pt idx="6">
                  <c:v>1.45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LEDData!$E$1</c:f>
              <c:strCache>
                <c:ptCount val="1"/>
                <c:pt idx="0">
                  <c:v>4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LEDData!$E$2:$E$8</c:f>
              <c:numCache>
                <c:formatCode>General</c:formatCode>
                <c:ptCount val="7"/>
                <c:pt idx="0">
                  <c:v>6.000000000000013E-2</c:v>
                </c:pt>
                <c:pt idx="1">
                  <c:v>0.19000000000000025</c:v>
                </c:pt>
                <c:pt idx="2">
                  <c:v>0.35000000000000031</c:v>
                </c:pt>
                <c:pt idx="3">
                  <c:v>0.47000000000000008</c:v>
                </c:pt>
                <c:pt idx="4">
                  <c:v>0.68000000000000116</c:v>
                </c:pt>
                <c:pt idx="5">
                  <c:v>0.83000000000000063</c:v>
                </c:pt>
                <c:pt idx="6">
                  <c:v>0.880000000000001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LEDData!$F$1</c:f>
              <c:strCache>
                <c:ptCount val="1"/>
                <c:pt idx="0">
                  <c:v>5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LEDData!$F$2:$F$8</c:f>
              <c:numCache>
                <c:formatCode>General</c:formatCode>
                <c:ptCount val="7"/>
                <c:pt idx="0">
                  <c:v>4.0000000000000091E-2</c:v>
                </c:pt>
                <c:pt idx="1">
                  <c:v>0.12000000000000002</c:v>
                </c:pt>
                <c:pt idx="2">
                  <c:v>0.17</c:v>
                </c:pt>
                <c:pt idx="3">
                  <c:v>0.28000000000000008</c:v>
                </c:pt>
                <c:pt idx="4">
                  <c:v>0.39000000000000068</c:v>
                </c:pt>
                <c:pt idx="5">
                  <c:v>0.47000000000000008</c:v>
                </c:pt>
                <c:pt idx="6">
                  <c:v>0.55000000000000004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LEDData!$G$1</c:f>
              <c:strCache>
                <c:ptCount val="1"/>
                <c:pt idx="0">
                  <c:v>6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LEDData!$G$2:$G$8</c:f>
              <c:numCache>
                <c:formatCode>General</c:formatCode>
                <c:ptCount val="7"/>
                <c:pt idx="0">
                  <c:v>6.000000000000013E-2</c:v>
                </c:pt>
                <c:pt idx="1">
                  <c:v>0.18000000000000024</c:v>
                </c:pt>
                <c:pt idx="2">
                  <c:v>0.33000000000000085</c:v>
                </c:pt>
                <c:pt idx="3">
                  <c:v>0.43000000000000038</c:v>
                </c:pt>
                <c:pt idx="4">
                  <c:v>0.63000000000000134</c:v>
                </c:pt>
                <c:pt idx="5">
                  <c:v>0.83000000000000063</c:v>
                </c:pt>
                <c:pt idx="6">
                  <c:v>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LEDData!$H$1</c:f>
              <c:strCache>
                <c:ptCount val="1"/>
                <c:pt idx="0">
                  <c:v>7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LEDData!$H$2:$H$8</c:f>
              <c:numCache>
                <c:formatCode>General</c:formatCode>
                <c:ptCount val="7"/>
                <c:pt idx="0">
                  <c:v>5.0000000000000079E-2</c:v>
                </c:pt>
                <c:pt idx="1">
                  <c:v>0.16000000000000025</c:v>
                </c:pt>
                <c:pt idx="2">
                  <c:v>0.24000000000000021</c:v>
                </c:pt>
                <c:pt idx="3">
                  <c:v>0.41000000000000031</c:v>
                </c:pt>
                <c:pt idx="4">
                  <c:v>0.56000000000000005</c:v>
                </c:pt>
                <c:pt idx="5">
                  <c:v>0.68000000000000116</c:v>
                </c:pt>
                <c:pt idx="6">
                  <c:v>0.79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LEDData!$I$1</c:f>
              <c:strCache>
                <c:ptCount val="1"/>
                <c:pt idx="0">
                  <c:v>8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LEDData!$I$2:$I$8</c:f>
              <c:numCache>
                <c:formatCode>General</c:formatCode>
                <c:ptCount val="7"/>
                <c:pt idx="0">
                  <c:v>2.0000000000000046E-2</c:v>
                </c:pt>
                <c:pt idx="1">
                  <c:v>7.0000000000000034E-2</c:v>
                </c:pt>
                <c:pt idx="2">
                  <c:v>0.13</c:v>
                </c:pt>
                <c:pt idx="3">
                  <c:v>0.19000000000000025</c:v>
                </c:pt>
                <c:pt idx="4">
                  <c:v>0.26</c:v>
                </c:pt>
                <c:pt idx="5">
                  <c:v>0.32000000000000067</c:v>
                </c:pt>
                <c:pt idx="6">
                  <c:v>0.4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LEDData!$J$1</c:f>
              <c:strCache>
                <c:ptCount val="1"/>
                <c:pt idx="0">
                  <c:v>9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LEDData!$J$2:$J$8</c:f>
              <c:numCache>
                <c:formatCode>General</c:formatCode>
                <c:ptCount val="7"/>
                <c:pt idx="0">
                  <c:v>6.000000000000013E-2</c:v>
                </c:pt>
                <c:pt idx="1">
                  <c:v>0.22000000000000025</c:v>
                </c:pt>
                <c:pt idx="2">
                  <c:v>0.36000000000000032</c:v>
                </c:pt>
                <c:pt idx="3">
                  <c:v>0.53</c:v>
                </c:pt>
                <c:pt idx="4">
                  <c:v>0.67000000000000171</c:v>
                </c:pt>
                <c:pt idx="5">
                  <c:v>0.83000000000000063</c:v>
                </c:pt>
                <c:pt idx="6">
                  <c:v>1.06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LEDData!$K$1</c:f>
              <c:strCache>
                <c:ptCount val="1"/>
                <c:pt idx="0">
                  <c:v>10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LEDData!$K$2:$K$8</c:f>
              <c:numCache>
                <c:formatCode>General</c:formatCode>
                <c:ptCount val="7"/>
                <c:pt idx="0">
                  <c:v>4.0000000000000091E-2</c:v>
                </c:pt>
                <c:pt idx="1">
                  <c:v>0.12000000000000002</c:v>
                </c:pt>
                <c:pt idx="2">
                  <c:v>0.22000000000000025</c:v>
                </c:pt>
                <c:pt idx="3">
                  <c:v>0.30000000000000032</c:v>
                </c:pt>
                <c:pt idx="4">
                  <c:v>0.43000000000000038</c:v>
                </c:pt>
                <c:pt idx="5">
                  <c:v>0.52</c:v>
                </c:pt>
                <c:pt idx="6">
                  <c:v>0.63000000000000134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LEDData!$L$1</c:f>
              <c:strCache>
                <c:ptCount val="1"/>
                <c:pt idx="0">
                  <c:v>11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LEDData!$L$2:$L$8</c:f>
              <c:numCache>
                <c:formatCode>General</c:formatCode>
                <c:ptCount val="7"/>
                <c:pt idx="0">
                  <c:v>5.0000000000000079E-2</c:v>
                </c:pt>
                <c:pt idx="1">
                  <c:v>0.15000000000000024</c:v>
                </c:pt>
                <c:pt idx="2">
                  <c:v>0.2</c:v>
                </c:pt>
                <c:pt idx="3">
                  <c:v>0.32000000000000067</c:v>
                </c:pt>
                <c:pt idx="4">
                  <c:v>0.39000000000000068</c:v>
                </c:pt>
                <c:pt idx="5">
                  <c:v>0.45</c:v>
                </c:pt>
                <c:pt idx="6">
                  <c:v>0.55000000000000004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LEDData!$M$1</c:f>
              <c:strCache>
                <c:ptCount val="1"/>
                <c:pt idx="0">
                  <c:v>12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LEDData!$M$2:$M$8</c:f>
              <c:numCache>
                <c:formatCode>General</c:formatCode>
                <c:ptCount val="7"/>
                <c:pt idx="0">
                  <c:v>2.0000000000000046E-2</c:v>
                </c:pt>
                <c:pt idx="1">
                  <c:v>9.0000000000000066E-2</c:v>
                </c:pt>
                <c:pt idx="2">
                  <c:v>0.16000000000000025</c:v>
                </c:pt>
                <c:pt idx="3">
                  <c:v>0.24000000000000021</c:v>
                </c:pt>
                <c:pt idx="4">
                  <c:v>0.33000000000000085</c:v>
                </c:pt>
                <c:pt idx="5">
                  <c:v>0.43000000000000038</c:v>
                </c:pt>
                <c:pt idx="6">
                  <c:v>0.53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LEDData!$N$1</c:f>
              <c:strCache>
                <c:ptCount val="1"/>
                <c:pt idx="0">
                  <c:v>13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LEDData!$N$2:$N$8</c:f>
              <c:numCache>
                <c:formatCode>General</c:formatCode>
                <c:ptCount val="7"/>
                <c:pt idx="0">
                  <c:v>3.0000000000000054E-2</c:v>
                </c:pt>
                <c:pt idx="1">
                  <c:v>8.0000000000000182E-2</c:v>
                </c:pt>
                <c:pt idx="2">
                  <c:v>0.13</c:v>
                </c:pt>
                <c:pt idx="3">
                  <c:v>0.21000000000000021</c:v>
                </c:pt>
                <c:pt idx="4">
                  <c:v>0.28000000000000008</c:v>
                </c:pt>
                <c:pt idx="5">
                  <c:v>0.37000000000000038</c:v>
                </c:pt>
                <c:pt idx="6">
                  <c:v>0.47000000000000008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LEDData!$O$1</c:f>
              <c:strCache>
                <c:ptCount val="1"/>
                <c:pt idx="0">
                  <c:v>14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LEDData!$O$2:$O$8</c:f>
              <c:numCache>
                <c:formatCode>General</c:formatCode>
                <c:ptCount val="7"/>
                <c:pt idx="0">
                  <c:v>4.0000000000000091E-2</c:v>
                </c:pt>
                <c:pt idx="1">
                  <c:v>0.13</c:v>
                </c:pt>
                <c:pt idx="2">
                  <c:v>0.2</c:v>
                </c:pt>
                <c:pt idx="3">
                  <c:v>0.28000000000000008</c:v>
                </c:pt>
                <c:pt idx="4">
                  <c:v>0.36000000000000032</c:v>
                </c:pt>
                <c:pt idx="5">
                  <c:v>0.47000000000000008</c:v>
                </c:pt>
                <c:pt idx="6">
                  <c:v>0.56999999999999995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LEDData!$P$1</c:f>
              <c:strCache>
                <c:ptCount val="1"/>
                <c:pt idx="0">
                  <c:v>15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LEDData!$P$2:$P$8</c:f>
              <c:numCache>
                <c:formatCode>General</c:formatCode>
                <c:ptCount val="7"/>
                <c:pt idx="0">
                  <c:v>4.0000000000000091E-2</c:v>
                </c:pt>
                <c:pt idx="1">
                  <c:v>0.12000000000000002</c:v>
                </c:pt>
                <c:pt idx="2">
                  <c:v>0.21000000000000021</c:v>
                </c:pt>
                <c:pt idx="3">
                  <c:v>0.28000000000000008</c:v>
                </c:pt>
                <c:pt idx="4">
                  <c:v>0.41000000000000031</c:v>
                </c:pt>
                <c:pt idx="5">
                  <c:v>0.5</c:v>
                </c:pt>
                <c:pt idx="6">
                  <c:v>0.59000000000000064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LEDData!$Q$1</c:f>
              <c:strCache>
                <c:ptCount val="1"/>
                <c:pt idx="0">
                  <c:v>16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LEDData!$Q$2:$Q$8</c:f>
              <c:numCache>
                <c:formatCode>General</c:formatCode>
                <c:ptCount val="7"/>
                <c:pt idx="0">
                  <c:v>3.0000000000000054E-2</c:v>
                </c:pt>
                <c:pt idx="1">
                  <c:v>0.11000000000000011</c:v>
                </c:pt>
                <c:pt idx="2">
                  <c:v>0.15000000000000024</c:v>
                </c:pt>
                <c:pt idx="3">
                  <c:v>0.22000000000000025</c:v>
                </c:pt>
                <c:pt idx="4">
                  <c:v>0.28000000000000008</c:v>
                </c:pt>
                <c:pt idx="5">
                  <c:v>0.35000000000000031</c:v>
                </c:pt>
                <c:pt idx="6">
                  <c:v>0.41000000000000031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LEDData!$R$1</c:f>
              <c:strCache>
                <c:ptCount val="1"/>
                <c:pt idx="0">
                  <c:v>17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LEDData!$R$2:$R$8</c:f>
              <c:numCache>
                <c:formatCode>General</c:formatCode>
                <c:ptCount val="7"/>
                <c:pt idx="0">
                  <c:v>3.0000000000000054E-2</c:v>
                </c:pt>
                <c:pt idx="1">
                  <c:v>0.1</c:v>
                </c:pt>
                <c:pt idx="2">
                  <c:v>0.15000000000000024</c:v>
                </c:pt>
                <c:pt idx="3">
                  <c:v>0.23</c:v>
                </c:pt>
                <c:pt idx="4">
                  <c:v>0.32000000000000067</c:v>
                </c:pt>
                <c:pt idx="5">
                  <c:v>0.4</c:v>
                </c:pt>
                <c:pt idx="6">
                  <c:v>0.49000000000000032</c:v>
                </c:pt>
              </c:numCache>
            </c:numRef>
          </c:yVal>
          <c:smooth val="1"/>
        </c:ser>
        <c:ser>
          <c:idx val="17"/>
          <c:order val="17"/>
          <c:tx>
            <c:strRef>
              <c:f>LEDData!$S$1</c:f>
              <c:strCache>
                <c:ptCount val="1"/>
                <c:pt idx="0">
                  <c:v>18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LEDData!$S$2:$S$8</c:f>
              <c:numCache>
                <c:formatCode>General</c:formatCode>
                <c:ptCount val="7"/>
                <c:pt idx="0">
                  <c:v>6.000000000000013E-2</c:v>
                </c:pt>
                <c:pt idx="1">
                  <c:v>0.22000000000000025</c:v>
                </c:pt>
                <c:pt idx="2">
                  <c:v>0.30000000000000032</c:v>
                </c:pt>
                <c:pt idx="3">
                  <c:v>0.45</c:v>
                </c:pt>
                <c:pt idx="4">
                  <c:v>0.65000000000000147</c:v>
                </c:pt>
                <c:pt idx="5">
                  <c:v>0.84000000000000064</c:v>
                </c:pt>
                <c:pt idx="6">
                  <c:v>1.05</c:v>
                </c:pt>
              </c:numCache>
            </c:numRef>
          </c:yVal>
          <c:smooth val="1"/>
        </c:ser>
        <c:ser>
          <c:idx val="18"/>
          <c:order val="18"/>
          <c:tx>
            <c:strRef>
              <c:f>LEDData!$T$1</c:f>
              <c:strCache>
                <c:ptCount val="1"/>
                <c:pt idx="0">
                  <c:v>19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LEDData!$T$2:$T$8</c:f>
              <c:numCache>
                <c:formatCode>General</c:formatCode>
                <c:ptCount val="7"/>
                <c:pt idx="0">
                  <c:v>3.0000000000000054E-2</c:v>
                </c:pt>
                <c:pt idx="1">
                  <c:v>0.1</c:v>
                </c:pt>
                <c:pt idx="2">
                  <c:v>0.16000000000000025</c:v>
                </c:pt>
                <c:pt idx="3">
                  <c:v>0.27</c:v>
                </c:pt>
                <c:pt idx="4">
                  <c:v>0.37000000000000038</c:v>
                </c:pt>
                <c:pt idx="5">
                  <c:v>0.45</c:v>
                </c:pt>
                <c:pt idx="6">
                  <c:v>0.59000000000000064</c:v>
                </c:pt>
              </c:numCache>
            </c:numRef>
          </c:yVal>
          <c:smooth val="1"/>
        </c:ser>
        <c:ser>
          <c:idx val="19"/>
          <c:order val="19"/>
          <c:tx>
            <c:strRef>
              <c:f>LEDData!$U$1</c:f>
              <c:strCache>
                <c:ptCount val="1"/>
                <c:pt idx="0">
                  <c:v>20</c:v>
                </c:pt>
              </c:strCache>
            </c:strRef>
          </c:tx>
          <c:xVal>
            <c:numRef>
              <c:f>LEDData!$A$2:$A$8</c:f>
              <c:numCache>
                <c:formatCode>General</c:formatCode>
                <c:ptCount val="7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</c:numCache>
            </c:numRef>
          </c:xVal>
          <c:yVal>
            <c:numRef>
              <c:f>LEDData!$U$2:$U$8</c:f>
              <c:numCache>
                <c:formatCode>General</c:formatCode>
                <c:ptCount val="7"/>
                <c:pt idx="0">
                  <c:v>3.0000000000000054E-2</c:v>
                </c:pt>
                <c:pt idx="1">
                  <c:v>0.13</c:v>
                </c:pt>
                <c:pt idx="2">
                  <c:v>0.22000000000000025</c:v>
                </c:pt>
                <c:pt idx="3">
                  <c:v>0.30000000000000032</c:v>
                </c:pt>
                <c:pt idx="4">
                  <c:v>0.43000000000000038</c:v>
                </c:pt>
                <c:pt idx="5">
                  <c:v>0.51</c:v>
                </c:pt>
                <c:pt idx="6">
                  <c:v>0.59000000000000064</c:v>
                </c:pt>
              </c:numCache>
            </c:numRef>
          </c:yVal>
          <c:smooth val="1"/>
        </c:ser>
        <c:axId val="49068288"/>
        <c:axId val="49074176"/>
      </c:scatterChart>
      <c:valAx>
        <c:axId val="49068288"/>
        <c:scaling>
          <c:orientation val="minMax"/>
          <c:min val="2.5"/>
        </c:scaling>
        <c:axPos val="b"/>
        <c:numFmt formatCode="General" sourceLinked="1"/>
        <c:tickLblPos val="nextTo"/>
        <c:crossAx val="49074176"/>
        <c:crosses val="autoZero"/>
        <c:crossBetween val="midCat"/>
      </c:valAx>
      <c:valAx>
        <c:axId val="49074176"/>
        <c:scaling>
          <c:orientation val="minMax"/>
        </c:scaling>
        <c:axPos val="l"/>
        <c:majorGridlines/>
        <c:numFmt formatCode="General" sourceLinked="1"/>
        <c:tickLblPos val="nextTo"/>
        <c:crossAx val="49068288"/>
        <c:crosses val="autoZero"/>
        <c:crossBetween val="midCat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0.14175</cdr:x>
      <cdr:y>0.13846</cdr:y>
    </cdr:from>
    <cdr:to>
      <cdr:x>0.42524</cdr:x>
      <cdr:y>0.3877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360040"/>
          <a:ext cx="129614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B0167-8FE1-4536-A4A4-314F6BEFF9F3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FDC2C-4ACE-415F-ABDA-C355E9C45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720" cy="41101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884760" y="8685360"/>
            <a:ext cx="2967120" cy="4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59214C-DE50-41F2-826F-686028069A02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26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TPB is coated in</a:t>
            </a:r>
            <a:r>
              <a:rPr lang="en-US" baseline="0" dirty="0" smtClean="0"/>
              <a:t> PMT glass and PMT plates by vacuum evaporation (0.05-0.2 mg/cm2)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TPB uniformity was checked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CF42B-7EBC-FF4E-B471-05DA53326F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37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550912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Thorsten Lux</a:t>
            </a:r>
          </a:p>
          <a:p>
            <a:endParaRPr lang="en-US" dirty="0"/>
          </a:p>
        </p:txBody>
      </p:sp>
      <p:pic>
        <p:nvPicPr>
          <p:cNvPr id="7" name="Picture 6" descr="IFAE-SO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869160"/>
            <a:ext cx="3679930" cy="734591"/>
          </a:xfrm>
          <a:prstGeom prst="rect">
            <a:avLst/>
          </a:prstGeom>
        </p:spPr>
      </p:pic>
      <p:pic>
        <p:nvPicPr>
          <p:cNvPr id="5" name="Picture 4" descr="BIST_INIC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80112" y="4725144"/>
            <a:ext cx="961472" cy="992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7352"/>
            <a:ext cx="9143999" cy="2646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259682"/>
          </a:xfrm>
        </p:spPr>
        <p:txBody>
          <a:bodyPr>
            <a:normAutofit/>
          </a:bodyPr>
          <a:lstStyle/>
          <a:p>
            <a:pPr algn="ctr"/>
            <a:r>
              <a:rPr lang="en-US" sz="4400" smtClean="0"/>
              <a:t>The Light Detection System</a:t>
            </a:r>
            <a:br>
              <a:rPr lang="en-US" sz="4400" smtClean="0"/>
            </a:br>
            <a:r>
              <a:rPr lang="en-US" sz="4400" smtClean="0"/>
              <a:t> of </a:t>
            </a:r>
            <a:br>
              <a:rPr lang="en-US" sz="4400" smtClean="0"/>
            </a:br>
            <a:r>
              <a:rPr lang="en-US" sz="4400" smtClean="0"/>
              <a:t>protoDune DP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10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Thorsten Lux</a:t>
            </a:r>
          </a:p>
          <a:p>
            <a:pPr algn="ctr"/>
            <a:r>
              <a:rPr lang="en-US" sz="2400" b="1" dirty="0" smtClean="0"/>
              <a:t>On behalf of CIEMAT and IFAE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GB" smtClean="0"/>
              <a:t>PMTs inside protoDUNE DP</a:t>
            </a:r>
            <a:endParaRPr lang="en-GB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79348"/>
            <a:ext cx="5466292" cy="5778652"/>
          </a:xfrm>
        </p:spPr>
      </p:pic>
      <p:sp>
        <p:nvSpPr>
          <p:cNvPr id="8" name="Rectángulo 7"/>
          <p:cNvSpPr/>
          <p:nvPr/>
        </p:nvSpPr>
        <p:spPr>
          <a:xfrm>
            <a:off x="2267744" y="4293096"/>
            <a:ext cx="309093" cy="2866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844824"/>
            <a:ext cx="2560810" cy="23600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5923492" y="4365104"/>
            <a:ext cx="3220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cs typeface="Optima"/>
              </a:rPr>
              <a:t>The PMT will be placed on the ‘square’ position between the </a:t>
            </a:r>
            <a:r>
              <a:rPr lang="en-US" sz="2000" dirty="0" smtClean="0"/>
              <a:t>membrane corrugations</a:t>
            </a:r>
            <a:r>
              <a:rPr lang="en-GB" sz="2000" dirty="0" smtClean="0">
                <a:cs typeface="Optima"/>
              </a:rPr>
              <a:t>.</a:t>
            </a:r>
            <a:endParaRPr lang="en-GB" sz="2000" dirty="0">
              <a:cs typeface="Optima"/>
            </a:endParaRPr>
          </a:p>
        </p:txBody>
      </p:sp>
      <p:cxnSp>
        <p:nvCxnSpPr>
          <p:cNvPr id="7" name="Conector recto 6"/>
          <p:cNvCxnSpPr>
            <a:stCxn id="8" idx="3"/>
            <a:endCxn id="5" idx="1"/>
          </p:cNvCxnSpPr>
          <p:nvPr/>
        </p:nvCxnSpPr>
        <p:spPr>
          <a:xfrm flipV="1">
            <a:off x="2576837" y="3024838"/>
            <a:ext cx="3651347" cy="14115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Thorsten Lux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23637" y="6503673"/>
            <a:ext cx="41765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cs typeface="Optima"/>
              </a:rPr>
              <a:t>36 CIEMAT-IFAE PMTs will be installed </a:t>
            </a:r>
            <a:endParaRPr lang="en-GB" sz="2000" dirty="0"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TPB Coating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smtClean="0"/>
              <a:t>PMTs will be directly coated with TPB</a:t>
            </a:r>
          </a:p>
          <a:p>
            <a:r>
              <a:rPr lang="en-GB" sz="2400" smtClean="0"/>
              <a:t>Coating with WA104/ICARUS facility at CERN</a:t>
            </a:r>
          </a:p>
          <a:p>
            <a:r>
              <a:rPr lang="en-GB" sz="2400" smtClean="0"/>
              <a:t>Thickness of 500 nm as for ICARUS</a:t>
            </a:r>
          </a:p>
          <a:p>
            <a:r>
              <a:rPr lang="en-GB" sz="2400" smtClean="0"/>
              <a:t>Available between September and December 2017</a:t>
            </a:r>
          </a:p>
          <a:p>
            <a:r>
              <a:rPr lang="en-GB" sz="2400" smtClean="0"/>
              <a:t>PMTs will be shipped from CIEMAT to CERN 09/2017 </a:t>
            </a:r>
            <a:endParaRPr lang="en-GB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630" r="16858"/>
          <a:stretch>
            <a:fillRect/>
          </a:stretch>
        </p:blipFill>
        <p:spPr bwMode="auto">
          <a:xfrm>
            <a:off x="827584" y="3356992"/>
            <a:ext cx="2880320" cy="30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4792"/>
          <a:stretch>
            <a:fillRect/>
          </a:stretch>
        </p:blipFill>
        <p:spPr bwMode="auto">
          <a:xfrm>
            <a:off x="4283968" y="3212976"/>
            <a:ext cx="3744416" cy="330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HV System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340768"/>
            <a:ext cx="6203032" cy="4680520"/>
          </a:xfrm>
        </p:spPr>
        <p:txBody>
          <a:bodyPr/>
          <a:lstStyle/>
          <a:p>
            <a:pPr>
              <a:buNone/>
            </a:pPr>
            <a:r>
              <a:rPr lang="en-US" smtClean="0"/>
              <a:t>Based on CAEN A1536D modules:</a:t>
            </a:r>
          </a:p>
          <a:p>
            <a:r>
              <a:rPr lang="en-US" smtClean="0"/>
              <a:t>12 channels per module</a:t>
            </a:r>
          </a:p>
          <a:p>
            <a:r>
              <a:rPr lang="en-US" smtClean="0"/>
              <a:t>0 ÷ 3 kV output voltage</a:t>
            </a:r>
          </a:p>
          <a:p>
            <a:r>
              <a:rPr lang="en-US" smtClean="0"/>
              <a:t>1 mA current full scale, with 50 nA resolution</a:t>
            </a:r>
          </a:p>
          <a:p>
            <a:r>
              <a:rPr lang="en-US" smtClean="0"/>
              <a:t>100 mV Voltage Set/Monitor resolution </a:t>
            </a:r>
          </a:p>
          <a:p>
            <a:r>
              <a:rPr lang="en-US" smtClean="0"/>
              <a:t>Module with 6 positive and 6 negative channels used in 311 detector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7650" name="Picture 2" descr="http://www.caen.it/documents/work_EcommerceProduct/792/A1536D.jpg"/>
          <p:cNvPicPr>
            <a:picLocks noChangeAspect="1" noChangeArrowheads="1"/>
          </p:cNvPicPr>
          <p:nvPr/>
        </p:nvPicPr>
        <p:blipFill>
          <a:blip r:embed="rId2" cstate="print"/>
          <a:srcRect l="29774" r="34796"/>
          <a:stretch>
            <a:fillRect/>
          </a:stretch>
        </p:blipFill>
        <p:spPr bwMode="auto">
          <a:xfrm>
            <a:off x="179512" y="908720"/>
            <a:ext cx="1944216" cy="548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PMT related Cables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3528" y="980728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To connect the PMT with the HV power supply and the electronics the following cables are needed: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RG303 coaxial cable inside the cryostat and between cryostat and splitter box</a:t>
            </a:r>
          </a:p>
          <a:p>
            <a:pPr>
              <a:buFont typeface="Arial" pitchFamily="34" charset="0"/>
              <a:buChar char="•"/>
            </a:pPr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RG58 coaxial cable between splitter box and </a:t>
            </a:r>
            <a:r>
              <a:rPr lang="en-GB" sz="2000" smtClean="0"/>
              <a:t>electronics</a:t>
            </a:r>
          </a:p>
          <a:p>
            <a:pPr>
              <a:buFont typeface="Arial" pitchFamily="34" charset="0"/>
              <a:buChar char="•"/>
            </a:pPr>
            <a:endParaRPr lang="en-GB" sz="2000" smtClean="0"/>
          </a:p>
          <a:p>
            <a:pPr>
              <a:buFont typeface="Arial" pitchFamily="34" charset="0"/>
              <a:buChar char="•"/>
            </a:pPr>
            <a:endParaRPr lang="en-GB" sz="2000" smtClean="0"/>
          </a:p>
          <a:p>
            <a:pPr>
              <a:buFont typeface="Arial" pitchFamily="34" charset="0"/>
              <a:buChar char="•"/>
            </a:pPr>
            <a:endParaRPr lang="en-GB" sz="2000" smtClean="0"/>
          </a:p>
          <a:p>
            <a:pPr>
              <a:buFont typeface="Arial" pitchFamily="34" charset="0"/>
              <a:buChar char="•"/>
            </a:pPr>
            <a:endParaRPr lang="en-GB" sz="2000" smtClean="0"/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HTC-50-3-2 SHV coaxial cable </a:t>
            </a:r>
            <a:r>
              <a:rPr lang="en-GB" sz="2000" smtClean="0"/>
              <a:t>between </a:t>
            </a:r>
            <a:r>
              <a:rPr lang="en-GB" sz="2000" smtClean="0"/>
              <a:t>HV power supply and splitter box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891660" cy="11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7495034" cy="89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157192"/>
            <a:ext cx="607825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i="0" u="none" strike="noStrike" kern="120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PMT Monitor</a:t>
            </a:r>
            <a:r>
              <a:rPr kumimoji="0" lang="es-ES" sz="3600" i="0" u="none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 and </a:t>
            </a:r>
            <a:r>
              <a:rPr kumimoji="0" lang="es-ES" sz="3600" i="0" u="none" strike="noStrike" kern="1200" cap="none" spc="-1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Calibration</a:t>
            </a:r>
            <a:r>
              <a:rPr kumimoji="0" lang="es-ES" sz="3600" i="0" u="none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 </a:t>
            </a:r>
            <a:r>
              <a:rPr kumimoji="0" lang="es-ES" sz="3600" i="0" u="none" strike="noStrike" kern="1200" cap="none" spc="-1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System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3528" y="1052736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/>
              <a:t>Objectives of the system:</a:t>
            </a:r>
            <a:endParaRPr lang="en-GB" sz="1600" smtClean="0"/>
          </a:p>
          <a:p>
            <a:r>
              <a:rPr lang="en-GB" sz="160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Functionality test of the PMTs independent of TPB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Linearity response of the PMT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/>
              <a:t> Gain measurement with single photo electrons</a:t>
            </a:r>
            <a:endParaRPr lang="en-GB" sz="2800"/>
          </a:p>
        </p:txBody>
      </p:sp>
      <p:pic>
        <p:nvPicPr>
          <p:cNvPr id="23" name="Picture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140968"/>
            <a:ext cx="4896544" cy="324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276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25" t="38000" r="19376" b="39999"/>
          <a:stretch>
            <a:fillRect/>
          </a:stretch>
        </p:blipFill>
        <p:spPr bwMode="auto">
          <a:xfrm rot="16200000">
            <a:off x="1274676" y="1397732"/>
            <a:ext cx="1286272" cy="8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827584" y="1700808"/>
            <a:ext cx="4536504" cy="4795135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Freeform 10"/>
          <p:cNvSpPr>
            <a:spLocks/>
          </p:cNvSpPr>
          <p:nvPr/>
        </p:nvSpPr>
        <p:spPr bwMode="auto">
          <a:xfrm flipV="1">
            <a:off x="1475656" y="2420887"/>
            <a:ext cx="311374" cy="2808312"/>
          </a:xfrm>
          <a:custGeom>
            <a:avLst/>
            <a:gdLst>
              <a:gd name="T0" fmla="*/ 2147483647 w 960"/>
              <a:gd name="T1" fmla="*/ 2147483647 h 384"/>
              <a:gd name="T2" fmla="*/ 2147483647 w 960"/>
              <a:gd name="T3" fmla="*/ 2147483647 h 384"/>
              <a:gd name="T4" fmla="*/ 0 w 96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960" y="384"/>
                </a:moveTo>
                <a:cubicBezTo>
                  <a:pt x="680" y="344"/>
                  <a:pt x="400" y="304"/>
                  <a:pt x="240" y="240"/>
                </a:cubicBezTo>
                <a:cubicBezTo>
                  <a:pt x="80" y="176"/>
                  <a:pt x="40" y="4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846301" cy="15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059832" y="1196752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/>
              <a:t>Air</a:t>
            </a:r>
          </a:p>
        </p:txBody>
      </p:sp>
      <p:sp>
        <p:nvSpPr>
          <p:cNvPr id="9" name="8 Forma libre"/>
          <p:cNvSpPr/>
          <p:nvPr/>
        </p:nvSpPr>
        <p:spPr>
          <a:xfrm>
            <a:off x="2411761" y="1124744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112474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259632" y="126876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pic>
        <p:nvPicPr>
          <p:cNvPr id="27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>
            <a:off x="1353602" y="5238750"/>
            <a:ext cx="1058057" cy="457200"/>
          </a:xfrm>
          <a:custGeom>
            <a:avLst/>
            <a:gdLst>
              <a:gd name="connsiteX0" fmla="*/ 103723 w 1058057"/>
              <a:gd name="connsiteY0" fmla="*/ 0 h 457200"/>
              <a:gd name="connsiteX1" fmla="*/ 94198 w 1058057"/>
              <a:gd name="connsiteY1" fmla="*/ 66675 h 457200"/>
              <a:gd name="connsiteX2" fmla="*/ 37048 w 1058057"/>
              <a:gd name="connsiteY2" fmla="*/ 123825 h 457200"/>
              <a:gd name="connsiteX3" fmla="*/ 27523 w 1058057"/>
              <a:gd name="connsiteY3" fmla="*/ 180975 h 457200"/>
              <a:gd name="connsiteX4" fmla="*/ 8473 w 1058057"/>
              <a:gd name="connsiteY4" fmla="*/ 209550 h 457200"/>
              <a:gd name="connsiteX5" fmla="*/ 17998 w 1058057"/>
              <a:gd name="connsiteY5" fmla="*/ 409575 h 457200"/>
              <a:gd name="connsiteX6" fmla="*/ 103723 w 1058057"/>
              <a:gd name="connsiteY6" fmla="*/ 457200 h 457200"/>
              <a:gd name="connsiteX7" fmla="*/ 303748 w 1058057"/>
              <a:gd name="connsiteY7" fmla="*/ 447675 h 457200"/>
              <a:gd name="connsiteX8" fmla="*/ 360898 w 1058057"/>
              <a:gd name="connsiteY8" fmla="*/ 428625 h 457200"/>
              <a:gd name="connsiteX9" fmla="*/ 398998 w 1058057"/>
              <a:gd name="connsiteY9" fmla="*/ 400050 h 457200"/>
              <a:gd name="connsiteX10" fmla="*/ 427573 w 1058057"/>
              <a:gd name="connsiteY10" fmla="*/ 390525 h 457200"/>
              <a:gd name="connsiteX11" fmla="*/ 446623 w 1058057"/>
              <a:gd name="connsiteY11" fmla="*/ 361950 h 457200"/>
              <a:gd name="connsiteX12" fmla="*/ 475198 w 1058057"/>
              <a:gd name="connsiteY12" fmla="*/ 333375 h 457200"/>
              <a:gd name="connsiteX13" fmla="*/ 513298 w 1058057"/>
              <a:gd name="connsiteY13" fmla="*/ 304800 h 457200"/>
              <a:gd name="connsiteX14" fmla="*/ 532348 w 1058057"/>
              <a:gd name="connsiteY14" fmla="*/ 276225 h 457200"/>
              <a:gd name="connsiteX15" fmla="*/ 560923 w 1058057"/>
              <a:gd name="connsiteY15" fmla="*/ 257175 h 457200"/>
              <a:gd name="connsiteX16" fmla="*/ 589498 w 1058057"/>
              <a:gd name="connsiteY16" fmla="*/ 219075 h 457200"/>
              <a:gd name="connsiteX17" fmla="*/ 618073 w 1058057"/>
              <a:gd name="connsiteY17" fmla="*/ 190500 h 457200"/>
              <a:gd name="connsiteX18" fmla="*/ 627598 w 1058057"/>
              <a:gd name="connsiteY18" fmla="*/ 152400 h 457200"/>
              <a:gd name="connsiteX19" fmla="*/ 665698 w 1058057"/>
              <a:gd name="connsiteY19" fmla="*/ 95250 h 457200"/>
              <a:gd name="connsiteX20" fmla="*/ 722848 w 1058057"/>
              <a:gd name="connsiteY20" fmla="*/ 57150 h 457200"/>
              <a:gd name="connsiteX21" fmla="*/ 818098 w 1058057"/>
              <a:gd name="connsiteY21" fmla="*/ 28575 h 457200"/>
              <a:gd name="connsiteX22" fmla="*/ 980023 w 1058057"/>
              <a:gd name="connsiteY22" fmla="*/ 38100 h 457200"/>
              <a:gd name="connsiteX23" fmla="*/ 1008598 w 1058057"/>
              <a:gd name="connsiteY23" fmla="*/ 57150 h 457200"/>
              <a:gd name="connsiteX24" fmla="*/ 1056223 w 1058057"/>
              <a:gd name="connsiteY24" fmla="*/ 857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8057" h="457200">
                <a:moveTo>
                  <a:pt x="103723" y="0"/>
                </a:moveTo>
                <a:cubicBezTo>
                  <a:pt x="100548" y="22225"/>
                  <a:pt x="104842" y="46908"/>
                  <a:pt x="94198" y="66675"/>
                </a:cubicBezTo>
                <a:cubicBezTo>
                  <a:pt x="81425" y="90396"/>
                  <a:pt x="37048" y="123825"/>
                  <a:pt x="37048" y="123825"/>
                </a:cubicBezTo>
                <a:cubicBezTo>
                  <a:pt x="33873" y="142875"/>
                  <a:pt x="33630" y="162653"/>
                  <a:pt x="27523" y="180975"/>
                </a:cubicBezTo>
                <a:cubicBezTo>
                  <a:pt x="23903" y="191835"/>
                  <a:pt x="8950" y="198112"/>
                  <a:pt x="8473" y="209550"/>
                </a:cubicBezTo>
                <a:cubicBezTo>
                  <a:pt x="5694" y="276243"/>
                  <a:pt x="0" y="345297"/>
                  <a:pt x="17998" y="409575"/>
                </a:cubicBezTo>
                <a:cubicBezTo>
                  <a:pt x="24741" y="433657"/>
                  <a:pt x="79196" y="449024"/>
                  <a:pt x="103723" y="457200"/>
                </a:cubicBezTo>
                <a:cubicBezTo>
                  <a:pt x="170398" y="454025"/>
                  <a:pt x="237406" y="455046"/>
                  <a:pt x="303748" y="447675"/>
                </a:cubicBezTo>
                <a:cubicBezTo>
                  <a:pt x="323706" y="445457"/>
                  <a:pt x="360898" y="428625"/>
                  <a:pt x="360898" y="428625"/>
                </a:cubicBezTo>
                <a:cubicBezTo>
                  <a:pt x="373598" y="419100"/>
                  <a:pt x="385215" y="407926"/>
                  <a:pt x="398998" y="400050"/>
                </a:cubicBezTo>
                <a:cubicBezTo>
                  <a:pt x="407715" y="395069"/>
                  <a:pt x="419733" y="396797"/>
                  <a:pt x="427573" y="390525"/>
                </a:cubicBezTo>
                <a:cubicBezTo>
                  <a:pt x="436512" y="383374"/>
                  <a:pt x="439294" y="370744"/>
                  <a:pt x="446623" y="361950"/>
                </a:cubicBezTo>
                <a:cubicBezTo>
                  <a:pt x="455247" y="351602"/>
                  <a:pt x="464971" y="342141"/>
                  <a:pt x="475198" y="333375"/>
                </a:cubicBezTo>
                <a:cubicBezTo>
                  <a:pt x="487251" y="323044"/>
                  <a:pt x="502073" y="316025"/>
                  <a:pt x="513298" y="304800"/>
                </a:cubicBezTo>
                <a:cubicBezTo>
                  <a:pt x="521393" y="296705"/>
                  <a:pt x="524253" y="284320"/>
                  <a:pt x="532348" y="276225"/>
                </a:cubicBezTo>
                <a:cubicBezTo>
                  <a:pt x="540443" y="268130"/>
                  <a:pt x="552828" y="265270"/>
                  <a:pt x="560923" y="257175"/>
                </a:cubicBezTo>
                <a:cubicBezTo>
                  <a:pt x="572148" y="245950"/>
                  <a:pt x="579167" y="231128"/>
                  <a:pt x="589498" y="219075"/>
                </a:cubicBezTo>
                <a:cubicBezTo>
                  <a:pt x="598264" y="208848"/>
                  <a:pt x="608548" y="200025"/>
                  <a:pt x="618073" y="190500"/>
                </a:cubicBezTo>
                <a:cubicBezTo>
                  <a:pt x="621248" y="177800"/>
                  <a:pt x="621744" y="164109"/>
                  <a:pt x="627598" y="152400"/>
                </a:cubicBezTo>
                <a:cubicBezTo>
                  <a:pt x="637837" y="131922"/>
                  <a:pt x="646648" y="107950"/>
                  <a:pt x="665698" y="95250"/>
                </a:cubicBezTo>
                <a:cubicBezTo>
                  <a:pt x="684748" y="82550"/>
                  <a:pt x="701128" y="64390"/>
                  <a:pt x="722848" y="57150"/>
                </a:cubicBezTo>
                <a:cubicBezTo>
                  <a:pt x="792417" y="33960"/>
                  <a:pt x="760517" y="42970"/>
                  <a:pt x="818098" y="28575"/>
                </a:cubicBezTo>
                <a:cubicBezTo>
                  <a:pt x="872073" y="31750"/>
                  <a:pt x="926553" y="30079"/>
                  <a:pt x="980023" y="38100"/>
                </a:cubicBezTo>
                <a:cubicBezTo>
                  <a:pt x="991344" y="39798"/>
                  <a:pt x="998359" y="52030"/>
                  <a:pt x="1008598" y="57150"/>
                </a:cubicBezTo>
                <a:cubicBezTo>
                  <a:pt x="1058057" y="81880"/>
                  <a:pt x="1019014" y="48516"/>
                  <a:pt x="1056223" y="857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1487531" y="5124450"/>
            <a:ext cx="1931944" cy="395395"/>
          </a:xfrm>
          <a:custGeom>
            <a:avLst/>
            <a:gdLst>
              <a:gd name="connsiteX0" fmla="*/ 17419 w 1931944"/>
              <a:gd name="connsiteY0" fmla="*/ 114300 h 395395"/>
              <a:gd name="connsiteX1" fmla="*/ 17419 w 1931944"/>
              <a:gd name="connsiteY1" fmla="*/ 219075 h 395395"/>
              <a:gd name="connsiteX2" fmla="*/ 26944 w 1931944"/>
              <a:gd name="connsiteY2" fmla="*/ 285750 h 395395"/>
              <a:gd name="connsiteX3" fmla="*/ 65044 w 1931944"/>
              <a:gd name="connsiteY3" fmla="*/ 361950 h 395395"/>
              <a:gd name="connsiteX4" fmla="*/ 93619 w 1931944"/>
              <a:gd name="connsiteY4" fmla="*/ 371475 h 395395"/>
              <a:gd name="connsiteX5" fmla="*/ 160294 w 1931944"/>
              <a:gd name="connsiteY5" fmla="*/ 390525 h 395395"/>
              <a:gd name="connsiteX6" fmla="*/ 407944 w 1931944"/>
              <a:gd name="connsiteY6" fmla="*/ 371475 h 395395"/>
              <a:gd name="connsiteX7" fmla="*/ 465094 w 1931944"/>
              <a:gd name="connsiteY7" fmla="*/ 333375 h 395395"/>
              <a:gd name="connsiteX8" fmla="*/ 531769 w 1931944"/>
              <a:gd name="connsiteY8" fmla="*/ 295275 h 395395"/>
              <a:gd name="connsiteX9" fmla="*/ 541294 w 1931944"/>
              <a:gd name="connsiteY9" fmla="*/ 266700 h 395395"/>
              <a:gd name="connsiteX10" fmla="*/ 617494 w 1931944"/>
              <a:gd name="connsiteY10" fmla="*/ 238125 h 395395"/>
              <a:gd name="connsiteX11" fmla="*/ 646069 w 1931944"/>
              <a:gd name="connsiteY11" fmla="*/ 209550 h 395395"/>
              <a:gd name="connsiteX12" fmla="*/ 760369 w 1931944"/>
              <a:gd name="connsiteY12" fmla="*/ 142875 h 395395"/>
              <a:gd name="connsiteX13" fmla="*/ 788944 w 1931944"/>
              <a:gd name="connsiteY13" fmla="*/ 123825 h 395395"/>
              <a:gd name="connsiteX14" fmla="*/ 827044 w 1931944"/>
              <a:gd name="connsiteY14" fmla="*/ 114300 h 395395"/>
              <a:gd name="connsiteX15" fmla="*/ 865144 w 1931944"/>
              <a:gd name="connsiteY15" fmla="*/ 95250 h 395395"/>
              <a:gd name="connsiteX16" fmla="*/ 922294 w 1931944"/>
              <a:gd name="connsiteY16" fmla="*/ 76200 h 395395"/>
              <a:gd name="connsiteX17" fmla="*/ 998494 w 1931944"/>
              <a:gd name="connsiteY17" fmla="*/ 47625 h 395395"/>
              <a:gd name="connsiteX18" fmla="*/ 1036594 w 1931944"/>
              <a:gd name="connsiteY18" fmla="*/ 19050 h 395395"/>
              <a:gd name="connsiteX19" fmla="*/ 1065169 w 1931944"/>
              <a:gd name="connsiteY19" fmla="*/ 9525 h 395395"/>
              <a:gd name="connsiteX20" fmla="*/ 1579519 w 1931944"/>
              <a:gd name="connsiteY20" fmla="*/ 0 h 395395"/>
              <a:gd name="connsiteX21" fmla="*/ 1770019 w 1931944"/>
              <a:gd name="connsiteY21" fmla="*/ 9525 h 395395"/>
              <a:gd name="connsiteX22" fmla="*/ 1798594 w 1931944"/>
              <a:gd name="connsiteY22" fmla="*/ 28575 h 395395"/>
              <a:gd name="connsiteX23" fmla="*/ 1836694 w 1931944"/>
              <a:gd name="connsiteY23" fmla="*/ 38100 h 395395"/>
              <a:gd name="connsiteX24" fmla="*/ 1865269 w 1931944"/>
              <a:gd name="connsiteY24" fmla="*/ 66675 h 395395"/>
              <a:gd name="connsiteX25" fmla="*/ 1893844 w 1931944"/>
              <a:gd name="connsiteY25" fmla="*/ 76200 h 395395"/>
              <a:gd name="connsiteX26" fmla="*/ 1931944 w 1931944"/>
              <a:gd name="connsiteY26" fmla="*/ 123825 h 3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31944" h="395395">
                <a:moveTo>
                  <a:pt x="17419" y="114300"/>
                </a:moveTo>
                <a:cubicBezTo>
                  <a:pt x="0" y="166556"/>
                  <a:pt x="6136" y="134451"/>
                  <a:pt x="17419" y="219075"/>
                </a:cubicBezTo>
                <a:cubicBezTo>
                  <a:pt x="20386" y="241329"/>
                  <a:pt x="23253" y="263605"/>
                  <a:pt x="26944" y="285750"/>
                </a:cubicBezTo>
                <a:cubicBezTo>
                  <a:pt x="33823" y="327025"/>
                  <a:pt x="29421" y="338201"/>
                  <a:pt x="65044" y="361950"/>
                </a:cubicBezTo>
                <a:cubicBezTo>
                  <a:pt x="73398" y="367519"/>
                  <a:pt x="83965" y="368717"/>
                  <a:pt x="93619" y="371475"/>
                </a:cubicBezTo>
                <a:cubicBezTo>
                  <a:pt x="177340" y="395395"/>
                  <a:pt x="91781" y="367687"/>
                  <a:pt x="160294" y="390525"/>
                </a:cubicBezTo>
                <a:cubicBezTo>
                  <a:pt x="242844" y="384175"/>
                  <a:pt x="326568" y="386733"/>
                  <a:pt x="407944" y="371475"/>
                </a:cubicBezTo>
                <a:cubicBezTo>
                  <a:pt x="430447" y="367256"/>
                  <a:pt x="446044" y="346075"/>
                  <a:pt x="465094" y="333375"/>
                </a:cubicBezTo>
                <a:cubicBezTo>
                  <a:pt x="505483" y="306449"/>
                  <a:pt x="483430" y="319445"/>
                  <a:pt x="531769" y="295275"/>
                </a:cubicBezTo>
                <a:cubicBezTo>
                  <a:pt x="534944" y="285750"/>
                  <a:pt x="535022" y="274540"/>
                  <a:pt x="541294" y="266700"/>
                </a:cubicBezTo>
                <a:cubicBezTo>
                  <a:pt x="559981" y="243341"/>
                  <a:pt x="591678" y="243288"/>
                  <a:pt x="617494" y="238125"/>
                </a:cubicBezTo>
                <a:cubicBezTo>
                  <a:pt x="627019" y="228600"/>
                  <a:pt x="635175" y="217473"/>
                  <a:pt x="646069" y="209550"/>
                </a:cubicBezTo>
                <a:cubicBezTo>
                  <a:pt x="739142" y="141861"/>
                  <a:pt x="693188" y="181264"/>
                  <a:pt x="760369" y="142875"/>
                </a:cubicBezTo>
                <a:cubicBezTo>
                  <a:pt x="770308" y="137195"/>
                  <a:pt x="778422" y="128334"/>
                  <a:pt x="788944" y="123825"/>
                </a:cubicBezTo>
                <a:cubicBezTo>
                  <a:pt x="800976" y="118668"/>
                  <a:pt x="814787" y="118897"/>
                  <a:pt x="827044" y="114300"/>
                </a:cubicBezTo>
                <a:cubicBezTo>
                  <a:pt x="840339" y="109314"/>
                  <a:pt x="851961" y="100523"/>
                  <a:pt x="865144" y="95250"/>
                </a:cubicBezTo>
                <a:cubicBezTo>
                  <a:pt x="883788" y="87792"/>
                  <a:pt x="903650" y="83658"/>
                  <a:pt x="922294" y="76200"/>
                </a:cubicBezTo>
                <a:cubicBezTo>
                  <a:pt x="979241" y="53421"/>
                  <a:pt x="953699" y="62557"/>
                  <a:pt x="998494" y="47625"/>
                </a:cubicBezTo>
                <a:cubicBezTo>
                  <a:pt x="1011194" y="38100"/>
                  <a:pt x="1022811" y="26926"/>
                  <a:pt x="1036594" y="19050"/>
                </a:cubicBezTo>
                <a:cubicBezTo>
                  <a:pt x="1045311" y="14069"/>
                  <a:pt x="1055135" y="9877"/>
                  <a:pt x="1065169" y="9525"/>
                </a:cubicBezTo>
                <a:cubicBezTo>
                  <a:pt x="1236543" y="3512"/>
                  <a:pt x="1408069" y="3175"/>
                  <a:pt x="1579519" y="0"/>
                </a:cubicBezTo>
                <a:cubicBezTo>
                  <a:pt x="1643019" y="3175"/>
                  <a:pt x="1706974" y="1302"/>
                  <a:pt x="1770019" y="9525"/>
                </a:cubicBezTo>
                <a:cubicBezTo>
                  <a:pt x="1781370" y="11006"/>
                  <a:pt x="1788072" y="24066"/>
                  <a:pt x="1798594" y="28575"/>
                </a:cubicBezTo>
                <a:cubicBezTo>
                  <a:pt x="1810626" y="33732"/>
                  <a:pt x="1823994" y="34925"/>
                  <a:pt x="1836694" y="38100"/>
                </a:cubicBezTo>
                <a:cubicBezTo>
                  <a:pt x="1846219" y="47625"/>
                  <a:pt x="1854061" y="59203"/>
                  <a:pt x="1865269" y="66675"/>
                </a:cubicBezTo>
                <a:cubicBezTo>
                  <a:pt x="1873623" y="72244"/>
                  <a:pt x="1885490" y="70631"/>
                  <a:pt x="1893844" y="76200"/>
                </a:cubicBezTo>
                <a:cubicBezTo>
                  <a:pt x="1919040" y="92998"/>
                  <a:pt x="1920821" y="101580"/>
                  <a:pt x="1931944" y="1238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1485900" y="5010150"/>
            <a:ext cx="2838450" cy="523875"/>
          </a:xfrm>
          <a:custGeom>
            <a:avLst/>
            <a:gdLst>
              <a:gd name="connsiteX0" fmla="*/ 0 w 2838450"/>
              <a:gd name="connsiteY0" fmla="*/ 247650 h 523875"/>
              <a:gd name="connsiteX1" fmla="*/ 47625 w 2838450"/>
              <a:gd name="connsiteY1" fmla="*/ 428625 h 523875"/>
              <a:gd name="connsiteX2" fmla="*/ 85725 w 2838450"/>
              <a:gd name="connsiteY2" fmla="*/ 504825 h 523875"/>
              <a:gd name="connsiteX3" fmla="*/ 161925 w 2838450"/>
              <a:gd name="connsiteY3" fmla="*/ 523875 h 523875"/>
              <a:gd name="connsiteX4" fmla="*/ 304800 w 2838450"/>
              <a:gd name="connsiteY4" fmla="*/ 514350 h 523875"/>
              <a:gd name="connsiteX5" fmla="*/ 371475 w 2838450"/>
              <a:gd name="connsiteY5" fmla="*/ 495300 h 523875"/>
              <a:gd name="connsiteX6" fmla="*/ 419100 w 2838450"/>
              <a:gd name="connsiteY6" fmla="*/ 485775 h 523875"/>
              <a:gd name="connsiteX7" fmla="*/ 457200 w 2838450"/>
              <a:gd name="connsiteY7" fmla="*/ 466725 h 523875"/>
              <a:gd name="connsiteX8" fmla="*/ 514350 w 2838450"/>
              <a:gd name="connsiteY8" fmla="*/ 447675 h 523875"/>
              <a:gd name="connsiteX9" fmla="*/ 571500 w 2838450"/>
              <a:gd name="connsiteY9" fmla="*/ 419100 h 523875"/>
              <a:gd name="connsiteX10" fmla="*/ 628650 w 2838450"/>
              <a:gd name="connsiteY10" fmla="*/ 390525 h 523875"/>
              <a:gd name="connsiteX11" fmla="*/ 704850 w 2838450"/>
              <a:gd name="connsiteY11" fmla="*/ 352425 h 523875"/>
              <a:gd name="connsiteX12" fmla="*/ 742950 w 2838450"/>
              <a:gd name="connsiteY12" fmla="*/ 323850 h 523875"/>
              <a:gd name="connsiteX13" fmla="*/ 828675 w 2838450"/>
              <a:gd name="connsiteY13" fmla="*/ 276225 h 523875"/>
              <a:gd name="connsiteX14" fmla="*/ 895350 w 2838450"/>
              <a:gd name="connsiteY14" fmla="*/ 238125 h 523875"/>
              <a:gd name="connsiteX15" fmla="*/ 923925 w 2838450"/>
              <a:gd name="connsiteY15" fmla="*/ 219075 h 523875"/>
              <a:gd name="connsiteX16" fmla="*/ 981075 w 2838450"/>
              <a:gd name="connsiteY16" fmla="*/ 200025 h 523875"/>
              <a:gd name="connsiteX17" fmla="*/ 1057275 w 2838450"/>
              <a:gd name="connsiteY17" fmla="*/ 180975 h 523875"/>
              <a:gd name="connsiteX18" fmla="*/ 1095375 w 2838450"/>
              <a:gd name="connsiteY18" fmla="*/ 171450 h 523875"/>
              <a:gd name="connsiteX19" fmla="*/ 1143000 w 2838450"/>
              <a:gd name="connsiteY19" fmla="*/ 161925 h 523875"/>
              <a:gd name="connsiteX20" fmla="*/ 1209675 w 2838450"/>
              <a:gd name="connsiteY20" fmla="*/ 133350 h 523875"/>
              <a:gd name="connsiteX21" fmla="*/ 1295400 w 2838450"/>
              <a:gd name="connsiteY21" fmla="*/ 104775 h 523875"/>
              <a:gd name="connsiteX22" fmla="*/ 1343025 w 2838450"/>
              <a:gd name="connsiteY22" fmla="*/ 85725 h 523875"/>
              <a:gd name="connsiteX23" fmla="*/ 1400175 w 2838450"/>
              <a:gd name="connsiteY23" fmla="*/ 76200 h 523875"/>
              <a:gd name="connsiteX24" fmla="*/ 1438275 w 2838450"/>
              <a:gd name="connsiteY24" fmla="*/ 57150 h 523875"/>
              <a:gd name="connsiteX25" fmla="*/ 1514475 w 2838450"/>
              <a:gd name="connsiteY25" fmla="*/ 47625 h 523875"/>
              <a:gd name="connsiteX26" fmla="*/ 1571625 w 2838450"/>
              <a:gd name="connsiteY26" fmla="*/ 38100 h 523875"/>
              <a:gd name="connsiteX27" fmla="*/ 1647825 w 2838450"/>
              <a:gd name="connsiteY27" fmla="*/ 19050 h 523875"/>
              <a:gd name="connsiteX28" fmla="*/ 1809750 w 2838450"/>
              <a:gd name="connsiteY28" fmla="*/ 0 h 523875"/>
              <a:gd name="connsiteX29" fmla="*/ 2343150 w 2838450"/>
              <a:gd name="connsiteY29" fmla="*/ 9525 h 523875"/>
              <a:gd name="connsiteX30" fmla="*/ 2400300 w 2838450"/>
              <a:gd name="connsiteY30" fmla="*/ 28575 h 523875"/>
              <a:gd name="connsiteX31" fmla="*/ 2438400 w 2838450"/>
              <a:gd name="connsiteY31" fmla="*/ 38100 h 523875"/>
              <a:gd name="connsiteX32" fmla="*/ 2533650 w 2838450"/>
              <a:gd name="connsiteY32" fmla="*/ 66675 h 523875"/>
              <a:gd name="connsiteX33" fmla="*/ 2581275 w 2838450"/>
              <a:gd name="connsiteY33" fmla="*/ 95250 h 523875"/>
              <a:gd name="connsiteX34" fmla="*/ 2609850 w 2838450"/>
              <a:gd name="connsiteY34" fmla="*/ 104775 h 523875"/>
              <a:gd name="connsiteX35" fmla="*/ 2647950 w 2838450"/>
              <a:gd name="connsiteY35" fmla="*/ 123825 h 523875"/>
              <a:gd name="connsiteX36" fmla="*/ 2676525 w 2838450"/>
              <a:gd name="connsiteY36" fmla="*/ 142875 h 523875"/>
              <a:gd name="connsiteX37" fmla="*/ 2733675 w 2838450"/>
              <a:gd name="connsiteY37" fmla="*/ 161925 h 523875"/>
              <a:gd name="connsiteX38" fmla="*/ 2790825 w 2838450"/>
              <a:gd name="connsiteY38" fmla="*/ 200025 h 523875"/>
              <a:gd name="connsiteX39" fmla="*/ 2838450 w 2838450"/>
              <a:gd name="connsiteY39" fmla="*/ 2476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8450" h="523875">
                <a:moveTo>
                  <a:pt x="0" y="247650"/>
                </a:moveTo>
                <a:cubicBezTo>
                  <a:pt x="51344" y="324667"/>
                  <a:pt x="575" y="240426"/>
                  <a:pt x="47625" y="428625"/>
                </a:cubicBezTo>
                <a:cubicBezTo>
                  <a:pt x="56257" y="463153"/>
                  <a:pt x="55048" y="479260"/>
                  <a:pt x="85725" y="504825"/>
                </a:cubicBezTo>
                <a:cubicBezTo>
                  <a:pt x="94974" y="512533"/>
                  <a:pt x="160382" y="523566"/>
                  <a:pt x="161925" y="523875"/>
                </a:cubicBezTo>
                <a:cubicBezTo>
                  <a:pt x="209550" y="520700"/>
                  <a:pt x="257507" y="520799"/>
                  <a:pt x="304800" y="514350"/>
                </a:cubicBezTo>
                <a:cubicBezTo>
                  <a:pt x="327702" y="511227"/>
                  <a:pt x="349051" y="500906"/>
                  <a:pt x="371475" y="495300"/>
                </a:cubicBezTo>
                <a:cubicBezTo>
                  <a:pt x="387181" y="491373"/>
                  <a:pt x="403225" y="488950"/>
                  <a:pt x="419100" y="485775"/>
                </a:cubicBezTo>
                <a:cubicBezTo>
                  <a:pt x="431800" y="479425"/>
                  <a:pt x="444017" y="471998"/>
                  <a:pt x="457200" y="466725"/>
                </a:cubicBezTo>
                <a:cubicBezTo>
                  <a:pt x="475844" y="459267"/>
                  <a:pt x="497642" y="458814"/>
                  <a:pt x="514350" y="447675"/>
                </a:cubicBezTo>
                <a:cubicBezTo>
                  <a:pt x="596242" y="393080"/>
                  <a:pt x="492630" y="458535"/>
                  <a:pt x="571500" y="419100"/>
                </a:cubicBezTo>
                <a:cubicBezTo>
                  <a:pt x="645358" y="382171"/>
                  <a:pt x="556826" y="414466"/>
                  <a:pt x="628650" y="390525"/>
                </a:cubicBezTo>
                <a:cubicBezTo>
                  <a:pt x="690944" y="328231"/>
                  <a:pt x="617249" y="391359"/>
                  <a:pt x="704850" y="352425"/>
                </a:cubicBezTo>
                <a:cubicBezTo>
                  <a:pt x="719357" y="345978"/>
                  <a:pt x="729945" y="332954"/>
                  <a:pt x="742950" y="323850"/>
                </a:cubicBezTo>
                <a:cubicBezTo>
                  <a:pt x="802499" y="282166"/>
                  <a:pt x="780991" y="292120"/>
                  <a:pt x="828675" y="276225"/>
                </a:cubicBezTo>
                <a:cubicBezTo>
                  <a:pt x="882960" y="221940"/>
                  <a:pt x="828192" y="266907"/>
                  <a:pt x="895350" y="238125"/>
                </a:cubicBezTo>
                <a:cubicBezTo>
                  <a:pt x="905872" y="233616"/>
                  <a:pt x="913464" y="223724"/>
                  <a:pt x="923925" y="219075"/>
                </a:cubicBezTo>
                <a:cubicBezTo>
                  <a:pt x="942275" y="210920"/>
                  <a:pt x="962025" y="206375"/>
                  <a:pt x="981075" y="200025"/>
                </a:cubicBezTo>
                <a:cubicBezTo>
                  <a:pt x="1032137" y="183004"/>
                  <a:pt x="988311" y="196300"/>
                  <a:pt x="1057275" y="180975"/>
                </a:cubicBezTo>
                <a:cubicBezTo>
                  <a:pt x="1070054" y="178135"/>
                  <a:pt x="1082596" y="174290"/>
                  <a:pt x="1095375" y="171450"/>
                </a:cubicBezTo>
                <a:cubicBezTo>
                  <a:pt x="1111179" y="167938"/>
                  <a:pt x="1127294" y="165852"/>
                  <a:pt x="1143000" y="161925"/>
                </a:cubicBezTo>
                <a:cubicBezTo>
                  <a:pt x="1187552" y="150787"/>
                  <a:pt x="1159050" y="152821"/>
                  <a:pt x="1209675" y="133350"/>
                </a:cubicBezTo>
                <a:cubicBezTo>
                  <a:pt x="1237788" y="122537"/>
                  <a:pt x="1267434" y="115962"/>
                  <a:pt x="1295400" y="104775"/>
                </a:cubicBezTo>
                <a:cubicBezTo>
                  <a:pt x="1311275" y="98425"/>
                  <a:pt x="1326530" y="90224"/>
                  <a:pt x="1343025" y="85725"/>
                </a:cubicBezTo>
                <a:cubicBezTo>
                  <a:pt x="1361657" y="80643"/>
                  <a:pt x="1381125" y="79375"/>
                  <a:pt x="1400175" y="76200"/>
                </a:cubicBezTo>
                <a:cubicBezTo>
                  <a:pt x="1412875" y="69850"/>
                  <a:pt x="1424500" y="60594"/>
                  <a:pt x="1438275" y="57150"/>
                </a:cubicBezTo>
                <a:cubicBezTo>
                  <a:pt x="1463108" y="50942"/>
                  <a:pt x="1489135" y="51245"/>
                  <a:pt x="1514475" y="47625"/>
                </a:cubicBezTo>
                <a:cubicBezTo>
                  <a:pt x="1533594" y="44894"/>
                  <a:pt x="1552741" y="42147"/>
                  <a:pt x="1571625" y="38100"/>
                </a:cubicBezTo>
                <a:cubicBezTo>
                  <a:pt x="1597226" y="32614"/>
                  <a:pt x="1622152" y="24185"/>
                  <a:pt x="1647825" y="19050"/>
                </a:cubicBezTo>
                <a:cubicBezTo>
                  <a:pt x="1689938" y="10627"/>
                  <a:pt x="1771965" y="3778"/>
                  <a:pt x="1809750" y="0"/>
                </a:cubicBezTo>
                <a:cubicBezTo>
                  <a:pt x="1987550" y="3175"/>
                  <a:pt x="2165529" y="930"/>
                  <a:pt x="2343150" y="9525"/>
                </a:cubicBezTo>
                <a:cubicBezTo>
                  <a:pt x="2363207" y="10495"/>
                  <a:pt x="2381066" y="22805"/>
                  <a:pt x="2400300" y="28575"/>
                </a:cubicBezTo>
                <a:cubicBezTo>
                  <a:pt x="2412839" y="32337"/>
                  <a:pt x="2425861" y="34338"/>
                  <a:pt x="2438400" y="38100"/>
                </a:cubicBezTo>
                <a:cubicBezTo>
                  <a:pt x="2554348" y="72885"/>
                  <a:pt x="2445833" y="44721"/>
                  <a:pt x="2533650" y="66675"/>
                </a:cubicBezTo>
                <a:cubicBezTo>
                  <a:pt x="2549525" y="76200"/>
                  <a:pt x="2564716" y="86971"/>
                  <a:pt x="2581275" y="95250"/>
                </a:cubicBezTo>
                <a:cubicBezTo>
                  <a:pt x="2590255" y="99740"/>
                  <a:pt x="2600622" y="100820"/>
                  <a:pt x="2609850" y="104775"/>
                </a:cubicBezTo>
                <a:cubicBezTo>
                  <a:pt x="2622901" y="110368"/>
                  <a:pt x="2635622" y="116780"/>
                  <a:pt x="2647950" y="123825"/>
                </a:cubicBezTo>
                <a:cubicBezTo>
                  <a:pt x="2657889" y="129505"/>
                  <a:pt x="2666064" y="138226"/>
                  <a:pt x="2676525" y="142875"/>
                </a:cubicBezTo>
                <a:cubicBezTo>
                  <a:pt x="2694875" y="151030"/>
                  <a:pt x="2716967" y="150786"/>
                  <a:pt x="2733675" y="161925"/>
                </a:cubicBezTo>
                <a:cubicBezTo>
                  <a:pt x="2752725" y="174625"/>
                  <a:pt x="2774636" y="183836"/>
                  <a:pt x="2790825" y="200025"/>
                </a:cubicBezTo>
                <a:lnTo>
                  <a:pt x="2838450" y="24765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211960" y="2204864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smtClean="0"/>
              <a:t>Cryostat</a:t>
            </a:r>
            <a:endParaRPr lang="en-US" altLang="es-ES" dirty="0"/>
          </a:p>
        </p:txBody>
      </p:sp>
      <p:sp>
        <p:nvSpPr>
          <p:cNvPr id="43" name="TextBox 42"/>
          <p:cNvSpPr txBox="1"/>
          <p:nvPr/>
        </p:nvSpPr>
        <p:spPr>
          <a:xfrm>
            <a:off x="5580112" y="2996952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black box with light source outside of cryostat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2 fibers going to cryostat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each splitting into 20 micro fibers (~200 </a:t>
            </a:r>
            <a:r>
              <a:rPr lang="en-GB" sz="2000" smtClean="0">
                <a:sym typeface="Symbol"/>
              </a:rPr>
              <a:t>m thick)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>
                <a:sym typeface="Symbol"/>
              </a:rPr>
              <a:t> either directly on top of cryostat or at bottom of cryostat</a:t>
            </a:r>
          </a:p>
          <a:p>
            <a:pPr>
              <a:buFont typeface="Arial" pitchFamily="34" charset="0"/>
              <a:buChar char="•"/>
            </a:pPr>
            <a:endParaRPr lang="en-GB" sz="200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ES" sz="3600" i="0" u="none" strike="noStrike" kern="120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PMT Monitor</a:t>
            </a:r>
            <a:r>
              <a:rPr kumimoji="0" lang="es-ES" sz="3600" i="0" u="none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 </a:t>
            </a:r>
            <a:r>
              <a:rPr lang="es-ES" sz="3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and </a:t>
            </a:r>
            <a:r>
              <a:rPr lang="es-ES" sz="36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Calibration</a:t>
            </a:r>
            <a:r>
              <a:rPr lang="es-ES" sz="3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kumimoji="0" lang="es-ES" sz="3600" i="0" u="none" strike="noStrike" kern="1200" cap="none" spc="-1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System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76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Monitor </a:t>
            </a:r>
            <a:r>
              <a:rPr lang="es-ES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and </a:t>
            </a:r>
            <a:r>
              <a:rPr lang="es-ES" spc="-1" dirty="0" err="1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Calibration</a:t>
            </a:r>
            <a:r>
              <a:rPr lang="es-ES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pic>
        <p:nvPicPr>
          <p:cNvPr id="22" name="Picture 21" descr="MonitorLas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212976"/>
            <a:ext cx="4496270" cy="3112802"/>
          </a:xfrm>
          <a:prstGeom prst="rect">
            <a:avLst/>
          </a:prstGeom>
        </p:spPr>
      </p:pic>
      <p:pic>
        <p:nvPicPr>
          <p:cNvPr id="23" name="Content Placeholder 4" descr="Alternative Id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2745"/>
          <a:stretch>
            <a:fillRect/>
          </a:stretch>
        </p:blipFill>
        <p:spPr>
          <a:xfrm>
            <a:off x="4788024" y="2924944"/>
            <a:ext cx="4176464" cy="3589859"/>
          </a:xfrm>
        </p:spPr>
      </p:pic>
      <p:sp>
        <p:nvSpPr>
          <p:cNvPr id="27" name="Rectangle 26"/>
          <p:cNvSpPr/>
          <p:nvPr/>
        </p:nvSpPr>
        <p:spPr>
          <a:xfrm>
            <a:off x="8028384" y="2924944"/>
            <a:ext cx="97160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51520" y="11247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79512" y="1052736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Laser (Class 3b):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405 nm wavelength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installed in DAQ barrack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laser output split between reference sensor and PMTs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2 opticial fibers (~30 m) between black box and cryostat</a:t>
            </a:r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572000" y="98072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LED with Kaputschinsky driver: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465 or 525 nm wavelength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installed directly on optical feedthroughs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possibly reference sensor next to it 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similar to Microboone approach but one LED for 18 PMTs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270" y="1700808"/>
            <a:ext cx="32347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Monitor </a:t>
            </a:r>
            <a:r>
              <a:rPr lang="es-ES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and </a:t>
            </a:r>
            <a:r>
              <a:rPr lang="es-ES" spc="-1" dirty="0" err="1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Calibration</a:t>
            </a:r>
            <a:r>
              <a:rPr lang="es-ES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323528" y="980728"/>
            <a:ext cx="6336704" cy="512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smtClean="0"/>
              <a:t>Light sources:</a:t>
            </a:r>
          </a:p>
          <a:p>
            <a:r>
              <a:rPr lang="en-US" sz="2000" smtClean="0"/>
              <a:t>Laser: P405-SF10</a:t>
            </a:r>
          </a:p>
          <a:p>
            <a:r>
              <a:rPr lang="en-US" sz="2000" smtClean="0"/>
              <a:t>Kaputschinsky LED driver</a:t>
            </a:r>
          </a:p>
          <a:p>
            <a:endParaRPr lang="en-US" sz="800" smtClean="0"/>
          </a:p>
          <a:p>
            <a:pPr>
              <a:buNone/>
            </a:pPr>
            <a:r>
              <a:rPr lang="en-US" sz="2000" smtClean="0"/>
              <a:t>Optical fibers/bundles under consideration</a:t>
            </a:r>
          </a:p>
          <a:p>
            <a:r>
              <a:rPr lang="en-US" sz="2000" smtClean="0"/>
              <a:t>Black box – cryostat: SM300 (Thorlabs)</a:t>
            </a:r>
          </a:p>
          <a:p>
            <a:r>
              <a:rPr lang="en-US" sz="2000" smtClean="0"/>
              <a:t>Cryostat top – bottom:  FP1000ERT (Thorlabs)</a:t>
            </a:r>
          </a:p>
          <a:p>
            <a:r>
              <a:rPr lang="en-US" sz="2000" smtClean="0"/>
              <a:t>Multi-bundle:</a:t>
            </a:r>
          </a:p>
          <a:p>
            <a:pPr lvl="1"/>
            <a:r>
              <a:rPr lang="es-ES" sz="2000" smtClean="0"/>
              <a:t>Fan-Out Fiber Optic Bundles (Thorlabs)</a:t>
            </a:r>
          </a:p>
          <a:p>
            <a:pPr lvl="1"/>
            <a:r>
              <a:rPr lang="en-US" sz="2000" smtClean="0"/>
              <a:t>Bare multi-fiber (i-fiberoptics)</a:t>
            </a:r>
            <a:endParaRPr lang="en-US" sz="800" smtClean="0"/>
          </a:p>
          <a:p>
            <a:pPr>
              <a:buNone/>
            </a:pPr>
            <a:endParaRPr lang="en-US" sz="800" smtClean="0"/>
          </a:p>
          <a:p>
            <a:pPr>
              <a:buNone/>
            </a:pPr>
            <a:r>
              <a:rPr lang="en-US" sz="2000" smtClean="0"/>
              <a:t>Reference sensors (still optional):</a:t>
            </a:r>
          </a:p>
          <a:p>
            <a:r>
              <a:rPr lang="en-US" sz="2000" smtClean="0"/>
              <a:t>Powermeter: </a:t>
            </a:r>
            <a:r>
              <a:rPr lang="es-ES" sz="2000" smtClean="0"/>
              <a:t>PD300-UV de Ophir</a:t>
            </a:r>
          </a:p>
          <a:p>
            <a:r>
              <a:rPr lang="en-US" sz="2000" smtClean="0"/>
              <a:t>PMT/SiPM</a:t>
            </a:r>
          </a:p>
          <a:p>
            <a:endParaRPr lang="en-US" sz="200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875" t="48724" r="23750" b="42832"/>
          <a:stretch>
            <a:fillRect/>
          </a:stretch>
        </p:blipFill>
        <p:spPr bwMode="auto">
          <a:xfrm>
            <a:off x="3157862" y="1124744"/>
            <a:ext cx="5986138" cy="53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r="38915"/>
          <a:stretch>
            <a:fillRect/>
          </a:stretch>
        </p:blipFill>
        <p:spPr bwMode="auto">
          <a:xfrm>
            <a:off x="6516216" y="4005064"/>
            <a:ext cx="1471744" cy="24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n 2"/>
          <p:cNvPicPr/>
          <p:nvPr/>
        </p:nvPicPr>
        <p:blipFill>
          <a:blip r:embed="rId2" cstate="print"/>
          <a:srcRect l="23943" r="16391"/>
          <a:stretch/>
        </p:blipFill>
        <p:spPr>
          <a:xfrm>
            <a:off x="683568" y="3645024"/>
            <a:ext cx="2808312" cy="2880320"/>
          </a:xfrm>
          <a:prstGeom prst="rect">
            <a:avLst/>
          </a:prstGeom>
          <a:ln>
            <a:noFill/>
          </a:ln>
        </p:spPr>
      </p:pic>
      <p:pic>
        <p:nvPicPr>
          <p:cNvPr id="272" name="Imagen 7"/>
          <p:cNvPicPr/>
          <p:nvPr/>
        </p:nvPicPr>
        <p:blipFill>
          <a:blip r:embed="rId3" cstate="print"/>
          <a:stretch/>
        </p:blipFill>
        <p:spPr>
          <a:xfrm>
            <a:off x="3707904" y="4941168"/>
            <a:ext cx="3816424" cy="1584176"/>
          </a:xfrm>
          <a:prstGeom prst="rect">
            <a:avLst/>
          </a:prstGeom>
          <a:ln>
            <a:noFill/>
          </a:ln>
        </p:spPr>
      </p:pic>
      <p:sp>
        <p:nvSpPr>
          <p:cNvPr id="277" name="CustomShape 6"/>
          <p:cNvSpPr/>
          <p:nvPr/>
        </p:nvSpPr>
        <p:spPr>
          <a:xfrm>
            <a:off x="870840" y="1855440"/>
            <a:ext cx="10107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9"/>
          <p:cNvSpPr/>
          <p:nvPr/>
        </p:nvSpPr>
        <p:spPr>
          <a:xfrm>
            <a:off x="383040" y="1218960"/>
            <a:ext cx="84492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0"/>
          <p:cNvSpPr/>
          <p:nvPr/>
        </p:nvSpPr>
        <p:spPr>
          <a:xfrm>
            <a:off x="506880" y="1440000"/>
            <a:ext cx="8131680" cy="74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endParaRPr lang="es-E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ES" sz="3600" i="0" u="none" strike="noStrike" kern="120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Light Monitor</a:t>
            </a:r>
            <a:r>
              <a:rPr kumimoji="0" lang="es-ES" sz="3600" i="0" u="none" strike="noStrike" kern="1200" cap="none" spc="-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 </a:t>
            </a:r>
            <a:r>
              <a:rPr lang="es-ES" sz="3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and </a:t>
            </a:r>
            <a:r>
              <a:rPr lang="es-ES" sz="36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Calibration</a:t>
            </a:r>
            <a:r>
              <a:rPr lang="es-ES" sz="3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kumimoji="0" lang="es-ES" sz="3600" i="0" u="none" strike="noStrike" kern="1200" cap="none" spc="-1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System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91880" y="980728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Optical </a:t>
            </a:r>
            <a:r>
              <a:rPr lang="en-GB" sz="2400" dirty="0" err="1" smtClean="0"/>
              <a:t>feedthrough</a:t>
            </a:r>
            <a:r>
              <a:rPr lang="en-GB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V2H6S (</a:t>
            </a:r>
            <a:r>
              <a:rPr lang="en-GB" sz="2400" dirty="0" err="1" smtClean="0"/>
              <a:t>Thorlabs</a:t>
            </a:r>
            <a:r>
              <a:rPr lang="en-GB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SMA-SMA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r>
              <a:rPr lang="en-GB" sz="2400" dirty="0" err="1" smtClean="0"/>
              <a:t>Fiber</a:t>
            </a:r>
            <a:r>
              <a:rPr lang="en-GB" sz="2400" dirty="0" smtClean="0"/>
              <a:t> fixation to PMT: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design adapted to hold 200 </a:t>
            </a:r>
            <a:r>
              <a:rPr lang="en-GB" sz="2400" dirty="0" smtClean="0">
                <a:sym typeface="Symbol"/>
              </a:rPr>
              <a:t>m </a:t>
            </a:r>
            <a:r>
              <a:rPr lang="en-GB" sz="2400" dirty="0" err="1" smtClean="0">
                <a:sym typeface="Symbol"/>
              </a:rPr>
              <a:t>fiber</a:t>
            </a:r>
            <a:endParaRPr lang="en-GB" sz="240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ym typeface="Symbol"/>
              </a:rPr>
              <a:t> first prototype built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ym typeface="Symbol"/>
              </a:rPr>
              <a:t> already tested in LN2 and </a:t>
            </a:r>
            <a:r>
              <a:rPr lang="en-GB" sz="2400" dirty="0" err="1" smtClean="0">
                <a:sym typeface="Symbol"/>
              </a:rPr>
              <a:t>fiber</a:t>
            </a:r>
            <a:r>
              <a:rPr lang="en-GB" sz="2400" dirty="0" smtClean="0">
                <a:sym typeface="Symbol"/>
              </a:rPr>
              <a:t> holds position</a:t>
            </a:r>
            <a:endParaRPr lang="en-GB" sz="2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62896" t="35300" r="16432" b="45800"/>
          <a:stretch>
            <a:fillRect/>
          </a:stretch>
        </p:blipFill>
        <p:spPr bwMode="auto">
          <a:xfrm>
            <a:off x="6203673" y="980728"/>
            <a:ext cx="29403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2339752" y="3717032"/>
            <a:ext cx="864096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>
            <a:endCxn id="22" idx="7"/>
          </p:cNvCxnSpPr>
          <p:nvPr/>
        </p:nvCxnSpPr>
        <p:spPr>
          <a:xfrm flipH="1">
            <a:off x="3077304" y="3140968"/>
            <a:ext cx="558592" cy="6604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124744"/>
            <a:ext cx="2523907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Decision taking process (until 10/2017):</a:t>
            </a:r>
          </a:p>
          <a:p>
            <a:r>
              <a:rPr lang="en-GB" sz="2400" dirty="0" smtClean="0"/>
              <a:t>Testing performance the different options under consideration at room and cryogenic temperatures</a:t>
            </a:r>
          </a:p>
          <a:p>
            <a:r>
              <a:rPr lang="en-GB" sz="2400" dirty="0" smtClean="0"/>
              <a:t>Other factors beside performance:</a:t>
            </a:r>
          </a:p>
          <a:p>
            <a:pPr lvl="1"/>
            <a:r>
              <a:rPr lang="en-GB" sz="2000" dirty="0" smtClean="0"/>
              <a:t>Safety regulations in the case of the usage of a laser</a:t>
            </a:r>
          </a:p>
          <a:p>
            <a:pPr lvl="1"/>
            <a:r>
              <a:rPr lang="en-GB" sz="2000" dirty="0" smtClean="0"/>
              <a:t>Accessibility during operation for maintenance </a:t>
            </a:r>
          </a:p>
          <a:p>
            <a:pPr lvl="1"/>
            <a:r>
              <a:rPr lang="en-GB" sz="2000" dirty="0" smtClean="0"/>
              <a:t>Costs</a:t>
            </a:r>
          </a:p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Monitor </a:t>
            </a:r>
            <a:r>
              <a:rPr lang="es-ES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and </a:t>
            </a:r>
            <a:r>
              <a:rPr lang="es-ES" spc="-1" dirty="0" err="1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Calibration</a:t>
            </a:r>
            <a:r>
              <a:rPr lang="es-ES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0" y="3645024"/>
          <a:ext cx="50040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3861048"/>
            <a:ext cx="2304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Measured power [nW] at end of each fiber vs LED voltage</a:t>
            </a:r>
            <a:endParaRPr lang="en-GB"/>
          </a:p>
        </p:txBody>
      </p:sp>
      <p:pic>
        <p:nvPicPr>
          <p:cNvPr id="15" name="Picture 14" descr="20170401_142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531" y="3933056"/>
            <a:ext cx="4224469" cy="2376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2040" y="3861048"/>
            <a:ext cx="20882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Light pulse at end of bundle fiber (width: ~12 ns)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en-GB" dirty="0" smtClean="0"/>
              <a:t>Motivation</a:t>
            </a:r>
          </a:p>
          <a:p>
            <a:r>
              <a:rPr lang="en-GB" dirty="0" smtClean="0"/>
              <a:t>Baseline design</a:t>
            </a:r>
          </a:p>
          <a:p>
            <a:r>
              <a:rPr lang="en-GB" dirty="0" smtClean="0"/>
              <a:t>Components of the light readout system:</a:t>
            </a:r>
          </a:p>
          <a:p>
            <a:pPr lvl="1"/>
            <a:r>
              <a:rPr lang="en-GB" dirty="0" smtClean="0"/>
              <a:t>PMTs</a:t>
            </a:r>
          </a:p>
          <a:p>
            <a:pPr lvl="1"/>
            <a:r>
              <a:rPr lang="en-GB" dirty="0" smtClean="0"/>
              <a:t> Bases</a:t>
            </a:r>
          </a:p>
          <a:p>
            <a:pPr lvl="1"/>
            <a:r>
              <a:rPr lang="en-GB" dirty="0" smtClean="0"/>
              <a:t>Support structure</a:t>
            </a:r>
          </a:p>
          <a:p>
            <a:pPr lvl="1"/>
            <a:r>
              <a:rPr lang="en-GB" dirty="0" smtClean="0"/>
              <a:t>Wavelength shifter</a:t>
            </a:r>
          </a:p>
          <a:p>
            <a:pPr lvl="1"/>
            <a:r>
              <a:rPr lang="en-GB" dirty="0" smtClean="0"/>
              <a:t>High voltage system</a:t>
            </a:r>
          </a:p>
          <a:p>
            <a:pPr lvl="1"/>
            <a:r>
              <a:rPr lang="en-GB" dirty="0" smtClean="0"/>
              <a:t>Cabling</a:t>
            </a:r>
          </a:p>
          <a:p>
            <a:r>
              <a:rPr lang="en-GB" dirty="0" smtClean="0"/>
              <a:t>PMT monitor and calibration system</a:t>
            </a:r>
          </a:p>
          <a:p>
            <a:pPr lvl="1"/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Conceptual design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2"/>
          <p:cNvSpPr/>
          <p:nvPr/>
        </p:nvSpPr>
        <p:spPr>
          <a:xfrm>
            <a:off x="467544" y="1412776"/>
            <a:ext cx="8343720" cy="4464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protoDUNE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DP light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system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will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be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based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on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36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PMTs</a:t>
            </a:r>
            <a:endParaRPr lang="es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Overall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design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of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system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well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advanced</a:t>
            </a:r>
            <a:endParaRPr lang="es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Production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of bases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already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completed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for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characterization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of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PMTs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at CIEMAT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Support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structure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was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designed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place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PMTs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inside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cryostat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and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hold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them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TPB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coating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will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be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done at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well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established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ICARUS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setup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Light monitor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system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design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still</a:t>
            </a:r>
            <a:r>
              <a:rPr lang="es-E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ongoing</a:t>
            </a:r>
            <a:endParaRPr lang="es-E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  <a:ea typeface="DejaVu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Currently various tests ongoing at IFAE and CIEMAT to decide some last details of the calibration system by July 2017. No impact on the installation time-schedule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itchFamily="18" charset="0"/>
              <a:ea typeface="DejaVu San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Summary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Backup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1798560" y="4193640"/>
            <a:ext cx="1420920" cy="1806480"/>
          </a:xfrm>
          <a:prstGeom prst="rect">
            <a:avLst/>
          </a:prstGeom>
          <a:solidFill>
            <a:srgbClr val="D3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 rot="5400000">
            <a:off x="3894480" y="4392720"/>
            <a:ext cx="387360" cy="2365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1782720" y="3942720"/>
            <a:ext cx="1436760" cy="205740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5"/>
          <p:cNvSpPr/>
          <p:nvPr/>
        </p:nvSpPr>
        <p:spPr>
          <a:xfrm>
            <a:off x="6129000" y="3223800"/>
            <a:ext cx="399960" cy="198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6"/>
          <p:cNvSpPr/>
          <p:nvPr/>
        </p:nvSpPr>
        <p:spPr>
          <a:xfrm>
            <a:off x="3111120" y="3217320"/>
            <a:ext cx="1685880" cy="14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7"/>
          <p:cNvSpPr/>
          <p:nvPr/>
        </p:nvSpPr>
        <p:spPr>
          <a:xfrm flipH="1">
            <a:off x="2579040" y="3217320"/>
            <a:ext cx="1049400" cy="102096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8"/>
          <p:cNvSpPr/>
          <p:nvPr/>
        </p:nvSpPr>
        <p:spPr>
          <a:xfrm>
            <a:off x="2558880" y="3839760"/>
            <a:ext cx="46080" cy="157320"/>
          </a:xfrm>
          <a:prstGeom prst="rect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9"/>
          <p:cNvSpPr/>
          <p:nvPr/>
        </p:nvSpPr>
        <p:spPr>
          <a:xfrm>
            <a:off x="5598616" y="2841120"/>
            <a:ext cx="91116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Laser </a:t>
            </a:r>
            <a:r>
              <a:rPr lang="es-E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(405 </a:t>
            </a:r>
            <a:r>
              <a:rPr lang="es-ES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nm</a:t>
            </a:r>
            <a:r>
              <a:rPr lang="es-E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)</a:t>
            </a:r>
            <a:endParaRPr lang="es-E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pic>
        <p:nvPicPr>
          <p:cNvPr id="177" name="Picture 4"/>
          <p:cNvPicPr/>
          <p:nvPr/>
        </p:nvPicPr>
        <p:blipFill>
          <a:blip r:embed="rId2" cstate="print"/>
          <a:srcRect t="7655"/>
          <a:stretch/>
        </p:blipFill>
        <p:spPr>
          <a:xfrm>
            <a:off x="1981080" y="4480920"/>
            <a:ext cx="1068480" cy="147168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10"/>
          <p:cNvSpPr/>
          <p:nvPr/>
        </p:nvSpPr>
        <p:spPr>
          <a:xfrm>
            <a:off x="4928792" y="3285023"/>
            <a:ext cx="135756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Optical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fiber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79" name="CustomShape 11"/>
          <p:cNvSpPr/>
          <p:nvPr/>
        </p:nvSpPr>
        <p:spPr>
          <a:xfrm rot="21319800" flipH="1">
            <a:off x="4084560" y="3420720"/>
            <a:ext cx="577800" cy="56592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Line 12"/>
          <p:cNvSpPr/>
          <p:nvPr/>
        </p:nvSpPr>
        <p:spPr>
          <a:xfrm flipV="1">
            <a:off x="2584080" y="3731760"/>
            <a:ext cx="360" cy="5857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13"/>
          <p:cNvSpPr/>
          <p:nvPr/>
        </p:nvSpPr>
        <p:spPr>
          <a:xfrm>
            <a:off x="3992400" y="4528800"/>
            <a:ext cx="195480" cy="100080"/>
          </a:xfrm>
          <a:prstGeom prst="roundRect">
            <a:avLst>
              <a:gd name="adj" fmla="val 16667"/>
            </a:avLst>
          </a:prstGeom>
          <a:ln w="19080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Line 14"/>
          <p:cNvSpPr/>
          <p:nvPr/>
        </p:nvSpPr>
        <p:spPr>
          <a:xfrm flipH="1" flipV="1">
            <a:off x="4077720" y="3793320"/>
            <a:ext cx="7920" cy="5241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Line 15"/>
          <p:cNvSpPr/>
          <p:nvPr/>
        </p:nvSpPr>
        <p:spPr>
          <a:xfrm>
            <a:off x="4109760" y="4355640"/>
            <a:ext cx="91800" cy="14112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Line 16"/>
          <p:cNvSpPr/>
          <p:nvPr/>
        </p:nvSpPr>
        <p:spPr>
          <a:xfrm>
            <a:off x="4093920" y="4355640"/>
            <a:ext cx="360" cy="14112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Line 17"/>
          <p:cNvSpPr/>
          <p:nvPr/>
        </p:nvSpPr>
        <p:spPr>
          <a:xfrm flipH="1">
            <a:off x="3990600" y="4355640"/>
            <a:ext cx="82440" cy="14112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Line 18"/>
          <p:cNvSpPr/>
          <p:nvPr/>
        </p:nvSpPr>
        <p:spPr>
          <a:xfrm>
            <a:off x="2612520" y="4331520"/>
            <a:ext cx="92160" cy="1414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Line 19"/>
          <p:cNvSpPr/>
          <p:nvPr/>
        </p:nvSpPr>
        <p:spPr>
          <a:xfrm>
            <a:off x="2596680" y="4331520"/>
            <a:ext cx="360" cy="1414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Line 20"/>
          <p:cNvSpPr/>
          <p:nvPr/>
        </p:nvSpPr>
        <p:spPr>
          <a:xfrm flipH="1">
            <a:off x="2442960" y="4331520"/>
            <a:ext cx="82440" cy="14148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21"/>
          <p:cNvSpPr/>
          <p:nvPr/>
        </p:nvSpPr>
        <p:spPr>
          <a:xfrm>
            <a:off x="4140000" y="3119040"/>
            <a:ext cx="135000" cy="198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22"/>
          <p:cNvSpPr/>
          <p:nvPr/>
        </p:nvSpPr>
        <p:spPr>
          <a:xfrm>
            <a:off x="3814696" y="2322744"/>
            <a:ext cx="1008720" cy="39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Filters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box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91" name="CustomShape 23"/>
          <p:cNvSpPr/>
          <p:nvPr/>
        </p:nvSpPr>
        <p:spPr>
          <a:xfrm>
            <a:off x="4226400" y="2808000"/>
            <a:ext cx="360" cy="27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24"/>
          <p:cNvSpPr/>
          <p:nvPr/>
        </p:nvSpPr>
        <p:spPr>
          <a:xfrm>
            <a:off x="3971520" y="3692160"/>
            <a:ext cx="219240" cy="96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25"/>
          <p:cNvSpPr/>
          <p:nvPr/>
        </p:nvSpPr>
        <p:spPr>
          <a:xfrm flipH="1">
            <a:off x="4223880" y="3727080"/>
            <a:ext cx="211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6"/>
          <p:cNvSpPr/>
          <p:nvPr/>
        </p:nvSpPr>
        <p:spPr>
          <a:xfrm>
            <a:off x="4400144" y="3585600"/>
            <a:ext cx="126180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Fixed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Filter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95" name="CustomShape 27"/>
          <p:cNvSpPr/>
          <p:nvPr/>
        </p:nvSpPr>
        <p:spPr>
          <a:xfrm>
            <a:off x="7118280" y="2985480"/>
            <a:ext cx="860400" cy="56988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Picture 5"/>
          <p:cNvPicPr/>
          <p:nvPr/>
        </p:nvPicPr>
        <p:blipFill>
          <a:blip r:embed="rId3" cstate="print"/>
          <a:stretch/>
        </p:blipFill>
        <p:spPr>
          <a:xfrm>
            <a:off x="7022880" y="2290320"/>
            <a:ext cx="1592280" cy="3492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197" name="CustomShape 28"/>
          <p:cNvSpPr/>
          <p:nvPr/>
        </p:nvSpPr>
        <p:spPr>
          <a:xfrm>
            <a:off x="6802200" y="3561840"/>
            <a:ext cx="2411280" cy="25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LED &amp; Laser controller</a:t>
            </a:r>
            <a:endParaRPr lang="es-E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98" name="CustomShape 29"/>
          <p:cNvSpPr/>
          <p:nvPr/>
        </p:nvSpPr>
        <p:spPr>
          <a:xfrm>
            <a:off x="7279920" y="2644200"/>
            <a:ext cx="360" cy="336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30"/>
          <p:cNvSpPr/>
          <p:nvPr/>
        </p:nvSpPr>
        <p:spPr>
          <a:xfrm flipH="1">
            <a:off x="6529680" y="3344400"/>
            <a:ext cx="57960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Line 31"/>
          <p:cNvSpPr/>
          <p:nvPr/>
        </p:nvSpPr>
        <p:spPr>
          <a:xfrm>
            <a:off x="5047920" y="3331440"/>
            <a:ext cx="10746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Line 32"/>
          <p:cNvSpPr/>
          <p:nvPr/>
        </p:nvSpPr>
        <p:spPr>
          <a:xfrm flipV="1">
            <a:off x="4797000" y="3331440"/>
            <a:ext cx="250920" cy="1015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Line 33"/>
          <p:cNvSpPr/>
          <p:nvPr/>
        </p:nvSpPr>
        <p:spPr>
          <a:xfrm>
            <a:off x="4795560" y="3220560"/>
            <a:ext cx="250560" cy="1141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34"/>
          <p:cNvSpPr/>
          <p:nvPr/>
        </p:nvSpPr>
        <p:spPr>
          <a:xfrm>
            <a:off x="4652640" y="2270473"/>
            <a:ext cx="117684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Fiber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splitter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04" name="CustomShape 35"/>
          <p:cNvSpPr/>
          <p:nvPr/>
        </p:nvSpPr>
        <p:spPr>
          <a:xfrm>
            <a:off x="5046480" y="2831760"/>
            <a:ext cx="360" cy="42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36"/>
          <p:cNvSpPr/>
          <p:nvPr/>
        </p:nvSpPr>
        <p:spPr>
          <a:xfrm>
            <a:off x="1634040" y="5986800"/>
            <a:ext cx="1819800" cy="36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Dewar for LN</a:t>
            </a:r>
            <a:r>
              <a:rPr lang="es-ES" sz="16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2</a:t>
            </a:r>
            <a:endParaRPr lang="es-E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06" name="CustomShape 37"/>
          <p:cNvSpPr/>
          <p:nvPr/>
        </p:nvSpPr>
        <p:spPr>
          <a:xfrm>
            <a:off x="3552192" y="5079600"/>
            <a:ext cx="2432448" cy="103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 monitor 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R6041-506 @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room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temp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(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keep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track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of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possible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variations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in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lighting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system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)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07" name="CustomShape 38"/>
          <p:cNvSpPr/>
          <p:nvPr/>
        </p:nvSpPr>
        <p:spPr>
          <a:xfrm flipV="1">
            <a:off x="4092480" y="4800600"/>
            <a:ext cx="3240" cy="27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39"/>
          <p:cNvSpPr/>
          <p:nvPr/>
        </p:nvSpPr>
        <p:spPr>
          <a:xfrm>
            <a:off x="7171920" y="3045960"/>
            <a:ext cx="176400" cy="4431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40"/>
          <p:cNvSpPr/>
          <p:nvPr/>
        </p:nvSpPr>
        <p:spPr>
          <a:xfrm>
            <a:off x="7370640" y="3045960"/>
            <a:ext cx="176400" cy="4431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41"/>
          <p:cNvSpPr/>
          <p:nvPr/>
        </p:nvSpPr>
        <p:spPr>
          <a:xfrm>
            <a:off x="7605360" y="3045960"/>
            <a:ext cx="319320" cy="443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42"/>
          <p:cNvSpPr/>
          <p:nvPr/>
        </p:nvSpPr>
        <p:spPr>
          <a:xfrm>
            <a:off x="367200" y="3888000"/>
            <a:ext cx="1508760" cy="114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Diffuser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(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provide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homogeneous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illumination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) 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12" name="CustomShape 43"/>
          <p:cNvSpPr/>
          <p:nvPr/>
        </p:nvSpPr>
        <p:spPr>
          <a:xfrm>
            <a:off x="1584000" y="4403160"/>
            <a:ext cx="827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44"/>
          <p:cNvSpPr/>
          <p:nvPr/>
        </p:nvSpPr>
        <p:spPr>
          <a:xfrm>
            <a:off x="179512" y="5085184"/>
            <a:ext cx="1440160" cy="5040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 </a:t>
            </a:r>
            <a:r>
              <a:rPr lang="es-E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under</a:t>
            </a:r>
            <a:r>
              <a:rPr lang="es-E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test</a:t>
            </a:r>
            <a:endParaRPr lang="es-E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R5912-02</a:t>
            </a:r>
            <a:endParaRPr lang="es-E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14" name="Line 45"/>
          <p:cNvSpPr/>
          <p:nvPr/>
        </p:nvSpPr>
        <p:spPr>
          <a:xfrm>
            <a:off x="4363560" y="3426840"/>
            <a:ext cx="436680" cy="61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5" name="Picture 2"/>
          <p:cNvPicPr/>
          <p:nvPr/>
        </p:nvPicPr>
        <p:blipFill>
          <a:blip r:embed="rId4" cstate="print"/>
          <a:stretch/>
        </p:blipFill>
        <p:spPr>
          <a:xfrm>
            <a:off x="6389280" y="4106520"/>
            <a:ext cx="1050840" cy="6397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16" name="Picture 3"/>
          <p:cNvPicPr/>
          <p:nvPr/>
        </p:nvPicPr>
        <p:blipFill>
          <a:blip r:embed="rId5" cstate="print"/>
          <a:stretch/>
        </p:blipFill>
        <p:spPr>
          <a:xfrm>
            <a:off x="7599240" y="4077720"/>
            <a:ext cx="1005120" cy="6620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17" name="CustomShape 46"/>
          <p:cNvSpPr/>
          <p:nvPr/>
        </p:nvSpPr>
        <p:spPr>
          <a:xfrm>
            <a:off x="5984640" y="4428720"/>
            <a:ext cx="399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206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47"/>
          <p:cNvSpPr/>
          <p:nvPr/>
        </p:nvSpPr>
        <p:spPr>
          <a:xfrm>
            <a:off x="6336000" y="4824000"/>
            <a:ext cx="453960" cy="268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QDC</a:t>
            </a:r>
            <a:endParaRPr lang="es-E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19" name="CustomShape 48"/>
          <p:cNvSpPr/>
          <p:nvPr/>
        </p:nvSpPr>
        <p:spPr>
          <a:xfrm>
            <a:off x="4354816" y="4250160"/>
            <a:ext cx="148320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Signal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from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PMTs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20" name="CustomShape 49"/>
          <p:cNvSpPr/>
          <p:nvPr/>
        </p:nvSpPr>
        <p:spPr>
          <a:xfrm>
            <a:off x="7718760" y="4786920"/>
            <a:ext cx="699480" cy="268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LabView</a:t>
            </a:r>
            <a:endParaRPr lang="es-E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21" name="CustomShape 50"/>
          <p:cNvSpPr/>
          <p:nvPr/>
        </p:nvSpPr>
        <p:spPr>
          <a:xfrm>
            <a:off x="7362720" y="4403160"/>
            <a:ext cx="231840" cy="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206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Imagen 79"/>
          <p:cNvPicPr/>
          <p:nvPr/>
        </p:nvPicPr>
        <p:blipFill>
          <a:blip r:embed="rId6" cstate="print"/>
          <a:stretch/>
        </p:blipFill>
        <p:spPr>
          <a:xfrm>
            <a:off x="411480" y="1087200"/>
            <a:ext cx="2050560" cy="2732760"/>
          </a:xfrm>
          <a:prstGeom prst="rect">
            <a:avLst/>
          </a:prstGeom>
          <a:ln>
            <a:noFill/>
          </a:ln>
        </p:spPr>
      </p:pic>
      <p:sp>
        <p:nvSpPr>
          <p:cNvPr id="223" name="CustomShape 51"/>
          <p:cNvSpPr/>
          <p:nvPr/>
        </p:nvSpPr>
        <p:spPr>
          <a:xfrm>
            <a:off x="2276704" y="1213688"/>
            <a:ext cx="6476400" cy="11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84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Designed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test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one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PMT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immersed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in LN2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with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 configurable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amount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of light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Experimental Setup</a:t>
            </a:r>
            <a:r>
              <a:rPr lang="es-ES" sz="36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@CIEMAT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804248" y="170080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Cambria" pitchFamily="18" charset="0"/>
              </a:rPr>
              <a:t>Laser pulsed with =&lt; 1 ns 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26"/>
          <p:cNvPicPr/>
          <p:nvPr/>
        </p:nvPicPr>
        <p:blipFill rotWithShape="1">
          <a:blip r:embed="rId2" cstate="print"/>
          <a:srcRect l="3118" t="5742" r="5856"/>
          <a:stretch/>
        </p:blipFill>
        <p:spPr>
          <a:xfrm>
            <a:off x="4336944" y="1407011"/>
            <a:ext cx="4626591" cy="2758055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520520" y="974963"/>
            <a:ext cx="23860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Dark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current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(DC)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458056" y="4366180"/>
            <a:ext cx="8348040" cy="17991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Positive base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lower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DC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than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negative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base at RT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DC at CT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higher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than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at </a:t>
            </a:r>
            <a:r>
              <a:rPr lang="es-ES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RT</a:t>
            </a: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2000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s-ES" sz="2800" b="1" strike="noStrike" spc="-1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sym typeface="Symbol"/>
              </a:rPr>
              <a:t> Positive base will be used for protoDUNE DP</a:t>
            </a:r>
            <a:endParaRPr lang="es-ES" sz="2800" b="1" strike="noStrike" spc="-1" dirty="0"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859522" cy="2620936"/>
          </a:xfrm>
          <a:prstGeom prst="rect">
            <a:avLst/>
          </a:prstGeom>
          <a:ln>
            <a:noFill/>
          </a:ln>
        </p:spPr>
      </p:pic>
      <p:sp>
        <p:nvSpPr>
          <p:cNvPr id="233" name="CustomShape 5"/>
          <p:cNvSpPr/>
          <p:nvPr/>
        </p:nvSpPr>
        <p:spPr>
          <a:xfrm>
            <a:off x="865488" y="2195365"/>
            <a:ext cx="20750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Threshold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= 3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mV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4687058" y="2186109"/>
            <a:ext cx="20750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Threshold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= 3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mV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PMT Characterization@CIEMAT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2"/>
          <p:cNvSpPr/>
          <p:nvPr/>
        </p:nvSpPr>
        <p:spPr>
          <a:xfrm>
            <a:off x="503999" y="1296000"/>
            <a:ext cx="8148415" cy="11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 response vs pulsed </a:t>
            </a: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light frequency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04000" y="4896000"/>
            <a:ext cx="8148414" cy="135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There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characteristic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saturation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curve.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Over-linearity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effect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observed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previous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PMT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saturation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.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Negative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base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saturates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at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lower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frequency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than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positive base.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High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frequency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decreases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PMT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gain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at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cryogenic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temperature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.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pic>
        <p:nvPicPr>
          <p:cNvPr id="254" name="Picture 253"/>
          <p:cNvPicPr/>
          <p:nvPr/>
        </p:nvPicPr>
        <p:blipFill>
          <a:blip r:embed="rId3" cstate="print"/>
          <a:srcRect l="22581" t="12161" r="15972" b="19213"/>
          <a:stretch/>
        </p:blipFill>
        <p:spPr>
          <a:xfrm>
            <a:off x="4175999" y="1728000"/>
            <a:ext cx="4360803" cy="2732760"/>
          </a:xfrm>
          <a:prstGeom prst="rect">
            <a:avLst/>
          </a:prstGeom>
          <a:ln>
            <a:noFill/>
          </a:ln>
        </p:spPr>
      </p:pic>
      <p:pic>
        <p:nvPicPr>
          <p:cNvPr id="255" name="Imagen 16"/>
          <p:cNvPicPr/>
          <p:nvPr/>
        </p:nvPicPr>
        <p:blipFill>
          <a:blip r:embed="rId4" cstate="print"/>
          <a:srcRect l="8311" r="12955" b="4301"/>
          <a:stretch/>
        </p:blipFill>
        <p:spPr>
          <a:xfrm>
            <a:off x="576000" y="1800000"/>
            <a:ext cx="3412818" cy="2924640"/>
          </a:xfrm>
          <a:prstGeom prst="rect">
            <a:avLst/>
          </a:prstGeom>
          <a:ln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3034079" y="1888200"/>
            <a:ext cx="563813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RT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7343999" y="2091760"/>
            <a:ext cx="1379983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saturation</a:t>
            </a:r>
            <a:r>
              <a:rPr lang="es-E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curve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6407999" y="1384200"/>
            <a:ext cx="2128803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Over-linearity</a:t>
            </a:r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7199639" y="1692000"/>
            <a:ext cx="45719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8"/>
          <p:cNvSpPr/>
          <p:nvPr/>
        </p:nvSpPr>
        <p:spPr>
          <a:xfrm>
            <a:off x="7775639" y="2736000"/>
            <a:ext cx="45719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PMT Characterization@CIEMAT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Fibers Attenuation Curves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8136" name="Picture 8" descr="https://www.thorlabs.com/images/TabImages/Hard_Clad_Silica_050_LowOH_78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847009" cy="275209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12160" y="4437112"/>
            <a:ext cx="122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FP1000ERT</a:t>
            </a:r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6869" t="14300" r="40057" b="21651"/>
          <a:stretch>
            <a:fillRect/>
          </a:stretch>
        </p:blipFill>
        <p:spPr bwMode="auto">
          <a:xfrm>
            <a:off x="179512" y="3212976"/>
            <a:ext cx="3084190" cy="33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1520" y="2996952"/>
            <a:ext cx="130522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mtClean="0"/>
              <a:t>i-fiberoptics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0" y="1052736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Aim is to choice fiber and connector combinations which minimize light losses: 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SMA300 =&gt; 70 dB/km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Losses in fiber at 405 nm larger than at 465 or 525 nm</a:t>
            </a:r>
            <a:endParaRPr lang="en-GB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Light Monitor System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5122912" cy="5217443"/>
          </a:xfrm>
        </p:spPr>
        <p:txBody>
          <a:bodyPr>
            <a:normAutofit/>
          </a:bodyPr>
          <a:lstStyle/>
          <a:p>
            <a:r>
              <a:rPr lang="en-GB" sz="2000" smtClean="0"/>
              <a:t>Beam splitler based on fiber coupler from Thorlabs (ordered)</a:t>
            </a:r>
          </a:p>
          <a:p>
            <a:r>
              <a:rPr lang="en-GB" sz="2000" smtClean="0"/>
              <a:t>Reference light source (already at IFAE):</a:t>
            </a:r>
          </a:p>
          <a:p>
            <a:pPr lvl="1"/>
            <a:r>
              <a:rPr lang="en-GB" sz="2000" smtClean="0"/>
              <a:t>Powermeter (default if sensitive enough for pulsed mode)</a:t>
            </a:r>
          </a:p>
          <a:p>
            <a:pPr lvl="1"/>
            <a:r>
              <a:rPr lang="en-GB" sz="2000" smtClean="0"/>
              <a:t>PMT or SiPM (alternative)</a:t>
            </a:r>
          </a:p>
          <a:p>
            <a:r>
              <a:rPr lang="en-GB" sz="2000" smtClean="0"/>
              <a:t>Multi-bundle fiber ordered and delivered this week to IFAE, further tests at CIEMAT:</a:t>
            </a:r>
          </a:p>
          <a:p>
            <a:pPr lvl="1"/>
            <a:r>
              <a:rPr lang="en-US" sz="1800" smtClean="0"/>
              <a:t>Mechanical / robustness with the final mounting</a:t>
            </a:r>
          </a:p>
          <a:p>
            <a:pPr lvl="1"/>
            <a:r>
              <a:rPr lang="en-US" sz="1800" smtClean="0"/>
              <a:t>Attenuation / Maximum light transmission</a:t>
            </a:r>
          </a:p>
          <a:p>
            <a:pPr lvl="1"/>
            <a:r>
              <a:rPr lang="en-US" sz="1800" smtClean="0"/>
              <a:t>Light distribution over the different fibers</a:t>
            </a:r>
          </a:p>
          <a:p>
            <a:pPr lvl="1"/>
            <a:r>
              <a:rPr lang="en-US" sz="1800" smtClean="0"/>
              <a:t>Long terms stability</a:t>
            </a:r>
          </a:p>
          <a:p>
            <a:pPr lvl="1"/>
            <a:r>
              <a:rPr lang="en-US" sz="1800" smtClean="0"/>
              <a:t>Direct coupling to feedthrough or at bottom of cryostat? </a:t>
            </a:r>
          </a:p>
          <a:p>
            <a:pPr lvl="2"/>
            <a:endParaRPr lang="en-GB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2252" t="23100" r="33943" b="41040"/>
          <a:stretch>
            <a:fillRect/>
          </a:stretch>
        </p:blipFill>
        <p:spPr bwMode="auto">
          <a:xfrm>
            <a:off x="5399584" y="548680"/>
            <a:ext cx="3744416" cy="17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/>
          <a:stretch>
            <a:fillRect/>
          </a:stretch>
        </p:blipFill>
        <p:spPr bwMode="auto">
          <a:xfrm>
            <a:off x="5652120" y="2708920"/>
            <a:ext cx="3491880" cy="32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3"/>
          <p:cNvSpPr/>
          <p:nvPr/>
        </p:nvSpPr>
        <p:spPr>
          <a:xfrm>
            <a:off x="383039" y="1096128"/>
            <a:ext cx="6738111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s-E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Connector</a:t>
            </a:r>
            <a:r>
              <a:rPr lang="es-E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performance</a:t>
            </a:r>
            <a:r>
              <a:rPr lang="es-E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br>
              <a:rPr lang="es-E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</a:br>
            <a:r>
              <a:rPr lang="es-E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Goal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:</a:t>
            </a:r>
            <a:r>
              <a:rPr lang="es-E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Decide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if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bundle</a:t>
            </a:r>
            <a: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at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bottom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of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detector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or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directly</a:t>
            </a:r>
            <a: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attached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flange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at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top</a:t>
            </a:r>
            <a: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s-E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s-E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</a:pPr>
            <a:endParaRPr lang="es-ES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s-E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Next</a:t>
            </a:r>
            <a:r>
              <a:rPr lang="es-E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: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Characterize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the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bundle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and new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connectors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b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</a:b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to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determine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the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light output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difference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among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b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</a:b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fibers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(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bundle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ordered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).  </a:t>
            </a:r>
            <a:endParaRPr lang="es-E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z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13" name="CustomShape 28"/>
          <p:cNvSpPr/>
          <p:nvPr/>
        </p:nvSpPr>
        <p:spPr>
          <a:xfrm>
            <a:off x="665576" y="2100566"/>
            <a:ext cx="5254702" cy="39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Measurement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: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Study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relative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light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loss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due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do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adding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an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extra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connector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(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on-going</a:t>
            </a: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). </a:t>
            </a:r>
            <a:endParaRPr lang="es-E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  <a:ea typeface="DejaVu Sans"/>
            </a:endParaRPr>
          </a:p>
          <a:p>
            <a:pPr>
              <a:lnSpc>
                <a:spcPct val="120000"/>
              </a:lnSpc>
            </a:pPr>
            <a:r>
              <a:rPr lang="es-E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Preliminary</a:t>
            </a:r>
            <a: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b="0" strike="noStrike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results</a:t>
            </a:r>
            <a:r>
              <a:rPr lang="es-ES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:</a:t>
            </a: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Big light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loss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observed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,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studying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systematics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.</a:t>
            </a:r>
            <a:endParaRPr lang="es-E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Will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measure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it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also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with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a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power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sensor </a:t>
            </a:r>
            <a:endParaRPr lang="es-E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/>
            </a:r>
            <a:br>
              <a:rPr lang="es-E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</a:br>
            <a:endParaRPr lang="es-E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83" name="CustomShape 1"/>
          <p:cNvSpPr/>
          <p:nvPr/>
        </p:nvSpPr>
        <p:spPr>
          <a:xfrm>
            <a:off x="457200" y="18360"/>
            <a:ext cx="822492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s-E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83040" y="1218960"/>
            <a:ext cx="84492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Picture 285"/>
          <p:cNvPicPr/>
          <p:nvPr/>
        </p:nvPicPr>
        <p:blipFill>
          <a:blip r:embed="rId2" cstate="print"/>
          <a:srcRect l="10249" t="11840" r="8974" b="18720"/>
          <a:stretch/>
        </p:blipFill>
        <p:spPr>
          <a:xfrm>
            <a:off x="5879072" y="4418280"/>
            <a:ext cx="2805840" cy="1808280"/>
          </a:xfrm>
          <a:prstGeom prst="rect">
            <a:avLst/>
          </a:prstGeom>
          <a:ln>
            <a:noFill/>
          </a:ln>
        </p:spPr>
      </p:pic>
      <p:sp>
        <p:nvSpPr>
          <p:cNvPr id="287" name="CustomShape 4"/>
          <p:cNvSpPr/>
          <p:nvPr/>
        </p:nvSpPr>
        <p:spPr>
          <a:xfrm>
            <a:off x="5824477" y="4122592"/>
            <a:ext cx="126180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Laser</a:t>
            </a:r>
            <a:endParaRPr lang="es-E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7841197" y="4145632"/>
            <a:ext cx="136584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Fiber </a:t>
            </a:r>
            <a:endParaRPr lang="es-E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6743072" y="5868000"/>
            <a:ext cx="143784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LN2 </a:t>
            </a:r>
            <a:r>
              <a:rPr lang="es-E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dewar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90" name="Line 7"/>
          <p:cNvSpPr/>
          <p:nvPr/>
        </p:nvSpPr>
        <p:spPr>
          <a:xfrm>
            <a:off x="5783525" y="3021712"/>
            <a:ext cx="570600" cy="360"/>
          </a:xfrm>
          <a:prstGeom prst="line">
            <a:avLst/>
          </a:prstGeom>
          <a:ln w="360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8"/>
          <p:cNvSpPr/>
          <p:nvPr/>
        </p:nvSpPr>
        <p:spPr>
          <a:xfrm>
            <a:off x="6858125" y="2846032"/>
            <a:ext cx="790200" cy="93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9"/>
          <p:cNvSpPr/>
          <p:nvPr/>
        </p:nvSpPr>
        <p:spPr>
          <a:xfrm>
            <a:off x="5164685" y="2395240"/>
            <a:ext cx="683280" cy="25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Laser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93" name="CustomShape 10"/>
          <p:cNvSpPr/>
          <p:nvPr/>
        </p:nvSpPr>
        <p:spPr>
          <a:xfrm>
            <a:off x="5274125" y="2741920"/>
            <a:ext cx="501840" cy="299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11"/>
          <p:cNvSpPr/>
          <p:nvPr/>
        </p:nvSpPr>
        <p:spPr>
          <a:xfrm>
            <a:off x="5811245" y="2518072"/>
            <a:ext cx="1008720" cy="39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Filters box</a:t>
            </a:r>
            <a:endParaRPr lang="es-E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95" name="Line 12"/>
          <p:cNvSpPr/>
          <p:nvPr/>
        </p:nvSpPr>
        <p:spPr>
          <a:xfrm>
            <a:off x="5778125" y="3021712"/>
            <a:ext cx="2230920" cy="360"/>
          </a:xfrm>
          <a:prstGeom prst="line">
            <a:avLst/>
          </a:prstGeom>
          <a:ln w="360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13"/>
          <p:cNvSpPr/>
          <p:nvPr/>
        </p:nvSpPr>
        <p:spPr>
          <a:xfrm rot="21595800">
            <a:off x="8009045" y="2848912"/>
            <a:ext cx="396720" cy="24264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14"/>
          <p:cNvSpPr/>
          <p:nvPr/>
        </p:nvSpPr>
        <p:spPr>
          <a:xfrm rot="16195200">
            <a:off x="8174645" y="2914432"/>
            <a:ext cx="200520" cy="102600"/>
          </a:xfrm>
          <a:prstGeom prst="roundRect">
            <a:avLst>
              <a:gd name="adj" fmla="val 16667"/>
            </a:avLst>
          </a:prstGeom>
          <a:ln w="19080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Line 15"/>
          <p:cNvSpPr/>
          <p:nvPr/>
        </p:nvSpPr>
        <p:spPr>
          <a:xfrm flipV="1">
            <a:off x="8047925" y="2854312"/>
            <a:ext cx="144720" cy="9432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Line 16"/>
          <p:cNvSpPr/>
          <p:nvPr/>
        </p:nvSpPr>
        <p:spPr>
          <a:xfrm flipV="1">
            <a:off x="8047925" y="2964112"/>
            <a:ext cx="144720" cy="72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Line 17"/>
          <p:cNvSpPr/>
          <p:nvPr/>
        </p:nvSpPr>
        <p:spPr>
          <a:xfrm>
            <a:off x="8048285" y="2986072"/>
            <a:ext cx="144720" cy="84240"/>
          </a:xfrm>
          <a:prstGeom prst="line">
            <a:avLst/>
          </a:prstGeom>
          <a:ln w="32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18"/>
          <p:cNvSpPr/>
          <p:nvPr/>
        </p:nvSpPr>
        <p:spPr>
          <a:xfrm>
            <a:off x="7650125" y="3166072"/>
            <a:ext cx="1149840" cy="8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 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@ RT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02" name="CustomShape 19"/>
          <p:cNvSpPr/>
          <p:nvPr/>
        </p:nvSpPr>
        <p:spPr>
          <a:xfrm>
            <a:off x="6858125" y="3166072"/>
            <a:ext cx="789840" cy="645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LN2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dewar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03" name="CustomShape 20"/>
          <p:cNvSpPr/>
          <p:nvPr/>
        </p:nvSpPr>
        <p:spPr>
          <a:xfrm>
            <a:off x="5906357" y="3260560"/>
            <a:ext cx="1362600" cy="408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Fiber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/>
            </a:r>
            <a:br>
              <a:rPr lang="es-E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</a:br>
            <a:r>
              <a:rPr lang="es-E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or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w/o </a:t>
            </a:r>
            <a:r>
              <a:rPr lang="es-E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connector</a:t>
            </a: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(s)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04" name="CustomShape 21"/>
          <p:cNvSpPr/>
          <p:nvPr/>
        </p:nvSpPr>
        <p:spPr>
          <a:xfrm>
            <a:off x="5982965" y="2910832"/>
            <a:ext cx="135000" cy="2221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22"/>
          <p:cNvSpPr/>
          <p:nvPr/>
        </p:nvSpPr>
        <p:spPr>
          <a:xfrm>
            <a:off x="5982965" y="2910832"/>
            <a:ext cx="135000" cy="2221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23"/>
          <p:cNvSpPr/>
          <p:nvPr/>
        </p:nvSpPr>
        <p:spPr>
          <a:xfrm>
            <a:off x="7146125" y="2950072"/>
            <a:ext cx="141840" cy="14184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" name="Picture 2"/>
          <p:cNvPicPr/>
          <p:nvPr/>
        </p:nvPicPr>
        <p:blipFill>
          <a:blip r:embed="rId3" cstate="print"/>
          <a:srcRect l="18262" r="13091"/>
          <a:stretch/>
        </p:blipFill>
        <p:spPr>
          <a:xfrm>
            <a:off x="6959071" y="1144016"/>
            <a:ext cx="1397520" cy="1329840"/>
          </a:xfrm>
          <a:prstGeom prst="rect">
            <a:avLst/>
          </a:prstGeom>
          <a:ln>
            <a:noFill/>
          </a:ln>
        </p:spPr>
      </p:pic>
      <p:pic>
        <p:nvPicPr>
          <p:cNvPr id="308" name="Picture 2"/>
          <p:cNvPicPr/>
          <p:nvPr/>
        </p:nvPicPr>
        <p:blipFill>
          <a:blip r:embed="rId3" cstate="print"/>
          <a:srcRect l="18262" t="14261" r="45881"/>
          <a:stretch/>
        </p:blipFill>
        <p:spPr>
          <a:xfrm>
            <a:off x="8100991" y="1271456"/>
            <a:ext cx="728640" cy="1139760"/>
          </a:xfrm>
          <a:prstGeom prst="rect">
            <a:avLst/>
          </a:prstGeom>
          <a:ln>
            <a:noFill/>
          </a:ln>
        </p:spPr>
      </p:pic>
      <p:sp>
        <p:nvSpPr>
          <p:cNvPr id="309" name="CustomShape 24"/>
          <p:cNvSpPr/>
          <p:nvPr/>
        </p:nvSpPr>
        <p:spPr>
          <a:xfrm>
            <a:off x="6797197" y="4121872"/>
            <a:ext cx="126180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PMT</a:t>
            </a:r>
            <a:endParaRPr lang="es-E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10" name="CustomShape 25"/>
          <p:cNvSpPr/>
          <p:nvPr/>
        </p:nvSpPr>
        <p:spPr>
          <a:xfrm>
            <a:off x="7567831" y="1659536"/>
            <a:ext cx="1261800" cy="23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vs.</a:t>
            </a:r>
            <a:endParaRPr lang="es-ES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11" name="CustomShape 26"/>
          <p:cNvSpPr/>
          <p:nvPr/>
        </p:nvSpPr>
        <p:spPr>
          <a:xfrm flipV="1">
            <a:off x="6568694" y="3020272"/>
            <a:ext cx="503271" cy="2605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723309" y="4613906"/>
            <a:ext cx="5630816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Light Monitor System</a:t>
            </a:r>
            <a:endParaRPr lang="es-ES" sz="1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n 2"/>
          <p:cNvPicPr/>
          <p:nvPr/>
        </p:nvPicPr>
        <p:blipFill>
          <a:blip r:embed="rId2" cstate="print"/>
          <a:srcRect l="23943" r="16391"/>
          <a:stretch/>
        </p:blipFill>
        <p:spPr>
          <a:xfrm>
            <a:off x="920955" y="2941536"/>
            <a:ext cx="2087280" cy="1920240"/>
          </a:xfrm>
          <a:prstGeom prst="rect">
            <a:avLst/>
          </a:prstGeom>
          <a:ln>
            <a:noFill/>
          </a:ln>
        </p:spPr>
      </p:pic>
      <p:sp>
        <p:nvSpPr>
          <p:cNvPr id="271" name="CustomShape 2"/>
          <p:cNvSpPr/>
          <p:nvPr/>
        </p:nvSpPr>
        <p:spPr>
          <a:xfrm>
            <a:off x="457200" y="1751400"/>
            <a:ext cx="8253360" cy="91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pic>
        <p:nvPicPr>
          <p:cNvPr id="272" name="Imagen 7"/>
          <p:cNvPicPr/>
          <p:nvPr/>
        </p:nvPicPr>
        <p:blipFill>
          <a:blip r:embed="rId3" cstate="print"/>
          <a:stretch/>
        </p:blipFill>
        <p:spPr>
          <a:xfrm>
            <a:off x="882615" y="4961260"/>
            <a:ext cx="3469320" cy="1231560"/>
          </a:xfrm>
          <a:prstGeom prst="rect">
            <a:avLst/>
          </a:prstGeom>
          <a:ln>
            <a:noFill/>
          </a:ln>
        </p:spPr>
      </p:pic>
      <p:pic>
        <p:nvPicPr>
          <p:cNvPr id="273" name="Imagen 8"/>
          <p:cNvPicPr>
            <a:picLocks noChangeAspect="1"/>
          </p:cNvPicPr>
          <p:nvPr/>
        </p:nvPicPr>
        <p:blipFill>
          <a:blip r:embed="rId4" cstate="print"/>
          <a:stretch/>
        </p:blipFill>
        <p:spPr>
          <a:xfrm rot="5400000">
            <a:off x="3717676" y="2529532"/>
            <a:ext cx="1920240" cy="2744249"/>
          </a:xfrm>
          <a:prstGeom prst="rect">
            <a:avLst/>
          </a:prstGeom>
          <a:ln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2308035" y="3057816"/>
            <a:ext cx="309240" cy="2941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4"/>
          <p:cNvSpPr/>
          <p:nvPr/>
        </p:nvSpPr>
        <p:spPr>
          <a:xfrm>
            <a:off x="3772283" y="3068064"/>
            <a:ext cx="555120" cy="5259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5"/>
          <p:cNvSpPr/>
          <p:nvPr/>
        </p:nvSpPr>
        <p:spPr>
          <a:xfrm>
            <a:off x="2618715" y="3201816"/>
            <a:ext cx="1206720" cy="4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6"/>
          <p:cNvSpPr/>
          <p:nvPr/>
        </p:nvSpPr>
        <p:spPr>
          <a:xfrm>
            <a:off x="870840" y="1855440"/>
            <a:ext cx="10107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"/>
          <p:cNvSpPr/>
          <p:nvPr/>
        </p:nvSpPr>
        <p:spPr>
          <a:xfrm>
            <a:off x="6264000" y="2953853"/>
            <a:ext cx="2446560" cy="14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fiber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remains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in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same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position as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before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being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submerged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in LN2 and </a:t>
            </a:r>
            <a:r>
              <a:rPr lang="es-ES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</a:t>
            </a:r>
            <a:r>
              <a:rPr lang="es-E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light </a:t>
            </a:r>
            <a:r>
              <a:rPr lang="es-ES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transmission</a:t>
            </a:r>
            <a:r>
              <a:rPr lang="es-E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looks fine.</a:t>
            </a:r>
            <a:endParaRPr lang="es-E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80" name="CustomShape 9"/>
          <p:cNvSpPr/>
          <p:nvPr/>
        </p:nvSpPr>
        <p:spPr>
          <a:xfrm>
            <a:off x="383040" y="1218960"/>
            <a:ext cx="84492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0"/>
          <p:cNvSpPr/>
          <p:nvPr/>
        </p:nvSpPr>
        <p:spPr>
          <a:xfrm>
            <a:off x="506880" y="1440000"/>
            <a:ext cx="8131680" cy="74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endParaRPr lang="es-E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282" name="CustomShape 11"/>
          <p:cNvSpPr/>
          <p:nvPr/>
        </p:nvSpPr>
        <p:spPr>
          <a:xfrm>
            <a:off x="457200" y="908720"/>
            <a:ext cx="8253360" cy="1872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s-ES" sz="2000" b="1" strike="noStrike" spc="-1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Single</a:t>
            </a:r>
            <a:r>
              <a:rPr lang="es-ES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fiber </a:t>
            </a:r>
            <a:r>
              <a:rPr lang="es-E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testing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at LN2 </a:t>
            </a:r>
            <a:r>
              <a:rPr lang="es-E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on-going</a:t>
            </a:r>
            <a:r>
              <a:rPr lang="es-E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at </a:t>
            </a:r>
            <a:r>
              <a:rPr lang="es-E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CIEMAT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s-E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Fiber</a:t>
            </a:r>
            <a:r>
              <a:rPr lang="es-E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Holder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Cryogenic</a:t>
            </a:r>
            <a:r>
              <a:rPr lang="es-E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Tests</a:t>
            </a:r>
            <a:r>
              <a:rPr lang="es-E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/>
            </a:r>
            <a:br>
              <a:rPr lang="es-E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</a:b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Goal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: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check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that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the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fibers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stay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in place at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cryogenic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temperature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.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/>
            </a:r>
            <a:b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</a:b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Two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configuration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tested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: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one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as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it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is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, and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the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other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,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with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a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groove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and a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strip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of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Teflon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→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Both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worked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fine.</a:t>
            </a:r>
            <a:endParaRPr lang="es-ES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es-ES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s-E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endParaRPr lang="es-ES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6" name="CustomShape 7"/>
          <p:cNvSpPr/>
          <p:nvPr/>
        </p:nvSpPr>
        <p:spPr>
          <a:xfrm>
            <a:off x="4541749" y="5182996"/>
            <a:ext cx="3534961" cy="14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We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plan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measure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if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there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is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any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light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loss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due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to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</a:t>
            </a:r>
            <a:r>
              <a:rPr lang="es-ES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mechanical</a:t>
            </a:r>
            <a:r>
              <a:rPr lang="es-E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 stress</a:t>
            </a:r>
            <a:endParaRPr lang="es-E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Light Monitor</a:t>
            </a:r>
            <a:r>
              <a:rPr kumimoji="0" lang="es-ES" sz="3600" b="1" i="0" u="none" strike="noStrike" kern="1200" cap="none" spc="-1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 System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42" y="1645919"/>
            <a:ext cx="3882611" cy="4010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calibration system</a:t>
            </a:r>
            <a:endParaRPr lang="en-U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5" r="2511"/>
          <a:stretch/>
        </p:blipFill>
        <p:spPr>
          <a:xfrm>
            <a:off x="542261" y="1645919"/>
            <a:ext cx="4274288" cy="4010189"/>
          </a:xfr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Thorsten Lux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1D6F-EB93-044A-B93F-D107474200A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542261" y="1219048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 charset="0"/>
                <a:ea typeface="Optima" charset="0"/>
                <a:cs typeface="Optima" charset="0"/>
              </a:rPr>
              <a:t>2 optical feedthroughs: 2 main fibers from top to bottom of the detector</a:t>
            </a:r>
            <a:endParaRPr lang="en-US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1673340" y="5100136"/>
            <a:ext cx="938726" cy="396897"/>
          </a:xfrm>
          <a:custGeom>
            <a:avLst/>
            <a:gdLst>
              <a:gd name="connsiteX0" fmla="*/ 35195 w 618119"/>
              <a:gd name="connsiteY0" fmla="*/ 0 h 499112"/>
              <a:gd name="connsiteX1" fmla="*/ 35195 w 618119"/>
              <a:gd name="connsiteY1" fmla="*/ 467360 h 499112"/>
              <a:gd name="connsiteX2" fmla="*/ 400955 w 618119"/>
              <a:gd name="connsiteY2" fmla="*/ 457200 h 499112"/>
              <a:gd name="connsiteX3" fmla="*/ 614315 w 618119"/>
              <a:gd name="connsiteY3" fmla="*/ 457200 h 499112"/>
              <a:gd name="connsiteX4" fmla="*/ 543195 w 618119"/>
              <a:gd name="connsiteY4" fmla="*/ 254000 h 499112"/>
              <a:gd name="connsiteX5" fmla="*/ 543195 w 618119"/>
              <a:gd name="connsiteY5" fmla="*/ 254000 h 4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19" h="499112">
                <a:moveTo>
                  <a:pt x="35195" y="0"/>
                </a:moveTo>
                <a:cubicBezTo>
                  <a:pt x="4715" y="195580"/>
                  <a:pt x="-25765" y="391160"/>
                  <a:pt x="35195" y="467360"/>
                </a:cubicBezTo>
                <a:cubicBezTo>
                  <a:pt x="96155" y="543560"/>
                  <a:pt x="304435" y="458893"/>
                  <a:pt x="400955" y="457200"/>
                </a:cubicBezTo>
                <a:cubicBezTo>
                  <a:pt x="497475" y="455507"/>
                  <a:pt x="590608" y="491067"/>
                  <a:pt x="614315" y="457200"/>
                </a:cubicBezTo>
                <a:cubicBezTo>
                  <a:pt x="638022" y="423333"/>
                  <a:pt x="543195" y="254000"/>
                  <a:pt x="543195" y="254000"/>
                </a:cubicBezTo>
                <a:lnTo>
                  <a:pt x="543195" y="254000"/>
                </a:lnTo>
              </a:path>
            </a:pathLst>
          </a:custGeom>
          <a:noFill/>
          <a:ln w="19050">
            <a:solidFill>
              <a:srgbClr val="2546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a libre 13"/>
          <p:cNvSpPr/>
          <p:nvPr/>
        </p:nvSpPr>
        <p:spPr>
          <a:xfrm>
            <a:off x="5833439" y="4890886"/>
            <a:ext cx="415253" cy="149024"/>
          </a:xfrm>
          <a:custGeom>
            <a:avLst/>
            <a:gdLst>
              <a:gd name="connsiteX0" fmla="*/ 0 w 415253"/>
              <a:gd name="connsiteY0" fmla="*/ 168 h 149024"/>
              <a:gd name="connsiteX1" fmla="*/ 223284 w 415253"/>
              <a:gd name="connsiteY1" fmla="*/ 149024 h 149024"/>
              <a:gd name="connsiteX2" fmla="*/ 414670 w 415253"/>
              <a:gd name="connsiteY2" fmla="*/ 168 h 149024"/>
              <a:gd name="connsiteX3" fmla="*/ 287079 w 415253"/>
              <a:gd name="connsiteY3" fmla="*/ 117126 h 14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53" h="149024">
                <a:moveTo>
                  <a:pt x="0" y="168"/>
                </a:moveTo>
                <a:cubicBezTo>
                  <a:pt x="77086" y="74596"/>
                  <a:pt x="154172" y="149024"/>
                  <a:pt x="223284" y="149024"/>
                </a:cubicBezTo>
                <a:cubicBezTo>
                  <a:pt x="292396" y="149024"/>
                  <a:pt x="404038" y="5484"/>
                  <a:pt x="414670" y="168"/>
                </a:cubicBezTo>
                <a:cubicBezTo>
                  <a:pt x="425303" y="-5148"/>
                  <a:pt x="287079" y="117126"/>
                  <a:pt x="287079" y="117126"/>
                </a:cubicBezTo>
              </a:path>
            </a:pathLst>
          </a:custGeom>
          <a:noFill/>
          <a:ln w="15875">
            <a:solidFill>
              <a:srgbClr val="2546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/>
          <p:cNvSpPr/>
          <p:nvPr/>
        </p:nvSpPr>
        <p:spPr>
          <a:xfrm>
            <a:off x="5457519" y="4724400"/>
            <a:ext cx="791173" cy="166486"/>
          </a:xfrm>
          <a:custGeom>
            <a:avLst/>
            <a:gdLst>
              <a:gd name="connsiteX0" fmla="*/ 0 w 415253"/>
              <a:gd name="connsiteY0" fmla="*/ 168 h 149024"/>
              <a:gd name="connsiteX1" fmla="*/ 223284 w 415253"/>
              <a:gd name="connsiteY1" fmla="*/ 149024 h 149024"/>
              <a:gd name="connsiteX2" fmla="*/ 414670 w 415253"/>
              <a:gd name="connsiteY2" fmla="*/ 168 h 149024"/>
              <a:gd name="connsiteX3" fmla="*/ 287079 w 415253"/>
              <a:gd name="connsiteY3" fmla="*/ 117126 h 14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53" h="149024">
                <a:moveTo>
                  <a:pt x="0" y="168"/>
                </a:moveTo>
                <a:cubicBezTo>
                  <a:pt x="77086" y="74596"/>
                  <a:pt x="154172" y="149024"/>
                  <a:pt x="223284" y="149024"/>
                </a:cubicBezTo>
                <a:cubicBezTo>
                  <a:pt x="292396" y="149024"/>
                  <a:pt x="404038" y="5484"/>
                  <a:pt x="414670" y="168"/>
                </a:cubicBezTo>
                <a:cubicBezTo>
                  <a:pt x="425303" y="-5148"/>
                  <a:pt x="287079" y="117126"/>
                  <a:pt x="287079" y="117126"/>
                </a:cubicBezTo>
              </a:path>
            </a:pathLst>
          </a:custGeom>
          <a:noFill/>
          <a:ln w="15875">
            <a:solidFill>
              <a:srgbClr val="2546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bre 19"/>
          <p:cNvSpPr/>
          <p:nvPr/>
        </p:nvSpPr>
        <p:spPr>
          <a:xfrm>
            <a:off x="2987986" y="4890886"/>
            <a:ext cx="1392628" cy="574242"/>
          </a:xfrm>
          <a:custGeom>
            <a:avLst/>
            <a:gdLst>
              <a:gd name="connsiteX0" fmla="*/ 808075 w 831606"/>
              <a:gd name="connsiteY0" fmla="*/ 0 h 499730"/>
              <a:gd name="connsiteX1" fmla="*/ 808075 w 831606"/>
              <a:gd name="connsiteY1" fmla="*/ 425302 h 499730"/>
              <a:gd name="connsiteX2" fmla="*/ 563526 w 831606"/>
              <a:gd name="connsiteY2" fmla="*/ 478465 h 499730"/>
              <a:gd name="connsiteX3" fmla="*/ 212652 w 831606"/>
              <a:gd name="connsiteY3" fmla="*/ 499730 h 499730"/>
              <a:gd name="connsiteX4" fmla="*/ 212652 w 831606"/>
              <a:gd name="connsiteY4" fmla="*/ 499730 h 499730"/>
              <a:gd name="connsiteX5" fmla="*/ 0 w 831606"/>
              <a:gd name="connsiteY5" fmla="*/ 212651 h 499730"/>
              <a:gd name="connsiteX6" fmla="*/ 0 w 831606"/>
              <a:gd name="connsiteY6" fmla="*/ 212651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606" h="499730">
                <a:moveTo>
                  <a:pt x="808075" y="0"/>
                </a:moveTo>
                <a:cubicBezTo>
                  <a:pt x="828454" y="172779"/>
                  <a:pt x="848833" y="345558"/>
                  <a:pt x="808075" y="425302"/>
                </a:cubicBezTo>
                <a:cubicBezTo>
                  <a:pt x="767317" y="505046"/>
                  <a:pt x="662763" y="466060"/>
                  <a:pt x="563526" y="478465"/>
                </a:cubicBezTo>
                <a:cubicBezTo>
                  <a:pt x="464289" y="490870"/>
                  <a:pt x="212652" y="499730"/>
                  <a:pt x="212652" y="499730"/>
                </a:cubicBezTo>
                <a:lnTo>
                  <a:pt x="212652" y="499730"/>
                </a:lnTo>
                <a:lnTo>
                  <a:pt x="0" y="212651"/>
                </a:lnTo>
                <a:lnTo>
                  <a:pt x="0" y="212651"/>
                </a:lnTo>
              </a:path>
            </a:pathLst>
          </a:custGeom>
          <a:noFill/>
          <a:ln w="19050">
            <a:solidFill>
              <a:srgbClr val="2546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a libre 20"/>
          <p:cNvSpPr/>
          <p:nvPr/>
        </p:nvSpPr>
        <p:spPr>
          <a:xfrm>
            <a:off x="6417085" y="4807643"/>
            <a:ext cx="573476" cy="512431"/>
          </a:xfrm>
          <a:custGeom>
            <a:avLst/>
            <a:gdLst>
              <a:gd name="connsiteX0" fmla="*/ 234933 w 573476"/>
              <a:gd name="connsiteY0" fmla="*/ 512431 h 512431"/>
              <a:gd name="connsiteX1" fmla="*/ 11650 w 573476"/>
              <a:gd name="connsiteY1" fmla="*/ 374208 h 512431"/>
              <a:gd name="connsiteX2" fmla="*/ 553910 w 573476"/>
              <a:gd name="connsiteY2" fmla="*/ 12701 h 512431"/>
              <a:gd name="connsiteX3" fmla="*/ 458217 w 573476"/>
              <a:gd name="connsiteY3" fmla="*/ 76496 h 512431"/>
              <a:gd name="connsiteX4" fmla="*/ 500747 w 573476"/>
              <a:gd name="connsiteY4" fmla="*/ 23333 h 5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476" h="512431">
                <a:moveTo>
                  <a:pt x="234933" y="512431"/>
                </a:moveTo>
                <a:cubicBezTo>
                  <a:pt x="96710" y="484963"/>
                  <a:pt x="-41513" y="457496"/>
                  <a:pt x="11650" y="374208"/>
                </a:cubicBezTo>
                <a:cubicBezTo>
                  <a:pt x="64813" y="290920"/>
                  <a:pt x="553910" y="12701"/>
                  <a:pt x="553910" y="12701"/>
                </a:cubicBezTo>
                <a:cubicBezTo>
                  <a:pt x="628338" y="-36918"/>
                  <a:pt x="467077" y="74724"/>
                  <a:pt x="458217" y="76496"/>
                </a:cubicBezTo>
                <a:cubicBezTo>
                  <a:pt x="449357" y="78268"/>
                  <a:pt x="500747" y="23333"/>
                  <a:pt x="500747" y="23333"/>
                </a:cubicBezTo>
              </a:path>
            </a:pathLst>
          </a:custGeom>
          <a:noFill/>
          <a:ln>
            <a:solidFill>
              <a:srgbClr val="2546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a libre 21"/>
          <p:cNvSpPr/>
          <p:nvPr/>
        </p:nvSpPr>
        <p:spPr>
          <a:xfrm rot="1425139">
            <a:off x="6748352" y="4764970"/>
            <a:ext cx="469570" cy="740169"/>
          </a:xfrm>
          <a:custGeom>
            <a:avLst/>
            <a:gdLst>
              <a:gd name="connsiteX0" fmla="*/ 234933 w 573476"/>
              <a:gd name="connsiteY0" fmla="*/ 512431 h 512431"/>
              <a:gd name="connsiteX1" fmla="*/ 11650 w 573476"/>
              <a:gd name="connsiteY1" fmla="*/ 374208 h 512431"/>
              <a:gd name="connsiteX2" fmla="*/ 553910 w 573476"/>
              <a:gd name="connsiteY2" fmla="*/ 12701 h 512431"/>
              <a:gd name="connsiteX3" fmla="*/ 458217 w 573476"/>
              <a:gd name="connsiteY3" fmla="*/ 76496 h 512431"/>
              <a:gd name="connsiteX4" fmla="*/ 500747 w 573476"/>
              <a:gd name="connsiteY4" fmla="*/ 23333 h 5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476" h="512431">
                <a:moveTo>
                  <a:pt x="234933" y="512431"/>
                </a:moveTo>
                <a:cubicBezTo>
                  <a:pt x="96710" y="484963"/>
                  <a:pt x="-41513" y="457496"/>
                  <a:pt x="11650" y="374208"/>
                </a:cubicBezTo>
                <a:cubicBezTo>
                  <a:pt x="64813" y="290920"/>
                  <a:pt x="553910" y="12701"/>
                  <a:pt x="553910" y="12701"/>
                </a:cubicBezTo>
                <a:cubicBezTo>
                  <a:pt x="628338" y="-36918"/>
                  <a:pt x="467077" y="74724"/>
                  <a:pt x="458217" y="76496"/>
                </a:cubicBezTo>
                <a:cubicBezTo>
                  <a:pt x="449357" y="78268"/>
                  <a:pt x="500747" y="23333"/>
                  <a:pt x="500747" y="23333"/>
                </a:cubicBezTo>
              </a:path>
            </a:pathLst>
          </a:custGeom>
          <a:noFill/>
          <a:ln>
            <a:solidFill>
              <a:srgbClr val="2546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a libre 23"/>
          <p:cNvSpPr/>
          <p:nvPr/>
        </p:nvSpPr>
        <p:spPr>
          <a:xfrm rot="4720286" flipH="1">
            <a:off x="6064755" y="3697578"/>
            <a:ext cx="396142" cy="1650011"/>
          </a:xfrm>
          <a:custGeom>
            <a:avLst/>
            <a:gdLst>
              <a:gd name="connsiteX0" fmla="*/ 234933 w 573476"/>
              <a:gd name="connsiteY0" fmla="*/ 512431 h 512431"/>
              <a:gd name="connsiteX1" fmla="*/ 11650 w 573476"/>
              <a:gd name="connsiteY1" fmla="*/ 374208 h 512431"/>
              <a:gd name="connsiteX2" fmla="*/ 553910 w 573476"/>
              <a:gd name="connsiteY2" fmla="*/ 12701 h 512431"/>
              <a:gd name="connsiteX3" fmla="*/ 458217 w 573476"/>
              <a:gd name="connsiteY3" fmla="*/ 76496 h 512431"/>
              <a:gd name="connsiteX4" fmla="*/ 500747 w 573476"/>
              <a:gd name="connsiteY4" fmla="*/ 23333 h 51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476" h="512431">
                <a:moveTo>
                  <a:pt x="234933" y="512431"/>
                </a:moveTo>
                <a:cubicBezTo>
                  <a:pt x="96710" y="484963"/>
                  <a:pt x="-41513" y="457496"/>
                  <a:pt x="11650" y="374208"/>
                </a:cubicBezTo>
                <a:cubicBezTo>
                  <a:pt x="64813" y="290920"/>
                  <a:pt x="553910" y="12701"/>
                  <a:pt x="553910" y="12701"/>
                </a:cubicBezTo>
                <a:cubicBezTo>
                  <a:pt x="628338" y="-36918"/>
                  <a:pt x="467077" y="74724"/>
                  <a:pt x="458217" y="76496"/>
                </a:cubicBezTo>
                <a:cubicBezTo>
                  <a:pt x="449357" y="78268"/>
                  <a:pt x="500747" y="23333"/>
                  <a:pt x="500747" y="23333"/>
                </a:cubicBezTo>
              </a:path>
            </a:pathLst>
          </a:custGeom>
          <a:noFill/>
          <a:ln>
            <a:solidFill>
              <a:srgbClr val="2546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Texto 25"/>
          <p:cNvSpPr txBox="1"/>
          <p:nvPr/>
        </p:nvSpPr>
        <p:spPr>
          <a:xfrm>
            <a:off x="627057" y="5821564"/>
            <a:ext cx="640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 charset="0"/>
                <a:ea typeface="Optima" charset="0"/>
                <a:cs typeface="Optima" charset="0"/>
              </a:rPr>
              <a:t>Each main fiber is split in 18 fibers distributed to half of PMTs</a:t>
            </a:r>
            <a:endParaRPr lang="en-US" dirty="0"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5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Light in protoDUNE DP 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9512" y="692696"/>
            <a:ext cx="5542481" cy="5616624"/>
            <a:chOff x="2771800" y="1052736"/>
            <a:chExt cx="5184576" cy="5328592"/>
          </a:xfrm>
        </p:grpSpPr>
        <p:sp>
          <p:nvSpPr>
            <p:cNvPr id="8" name="Rectangle 7"/>
            <p:cNvSpPr/>
            <p:nvPr/>
          </p:nvSpPr>
          <p:spPr>
            <a:xfrm>
              <a:off x="2828379" y="3308183"/>
              <a:ext cx="5114814" cy="30731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e 18"/>
            <p:cNvGrpSpPr/>
            <p:nvPr/>
          </p:nvGrpSpPr>
          <p:grpSpPr>
            <a:xfrm>
              <a:off x="3814417" y="6082280"/>
              <a:ext cx="684466" cy="299048"/>
              <a:chOff x="575353" y="4345971"/>
              <a:chExt cx="667820" cy="430040"/>
            </a:xfrm>
          </p:grpSpPr>
          <p:sp>
            <p:nvSpPr>
              <p:cNvPr id="88" name="Ellipse 82"/>
              <p:cNvSpPr/>
              <p:nvPr/>
            </p:nvSpPr>
            <p:spPr>
              <a:xfrm>
                <a:off x="575353" y="4345971"/>
                <a:ext cx="667820" cy="26565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08917" y="4561726"/>
                <a:ext cx="388363" cy="214285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e 19"/>
            <p:cNvGrpSpPr/>
            <p:nvPr/>
          </p:nvGrpSpPr>
          <p:grpSpPr>
            <a:xfrm>
              <a:off x="4635776" y="6082280"/>
              <a:ext cx="684466" cy="299048"/>
              <a:chOff x="575353" y="4345971"/>
              <a:chExt cx="667820" cy="430040"/>
            </a:xfrm>
          </p:grpSpPr>
          <p:sp>
            <p:nvSpPr>
              <p:cNvPr id="86" name="Ellipse 80"/>
              <p:cNvSpPr/>
              <p:nvPr/>
            </p:nvSpPr>
            <p:spPr>
              <a:xfrm>
                <a:off x="575353" y="4345971"/>
                <a:ext cx="667820" cy="26565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08917" y="4561726"/>
                <a:ext cx="388363" cy="214285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e 20"/>
            <p:cNvGrpSpPr/>
            <p:nvPr/>
          </p:nvGrpSpPr>
          <p:grpSpPr>
            <a:xfrm>
              <a:off x="5455885" y="6082280"/>
              <a:ext cx="684466" cy="299048"/>
              <a:chOff x="575353" y="4345971"/>
              <a:chExt cx="667820" cy="430040"/>
            </a:xfrm>
          </p:grpSpPr>
          <p:sp>
            <p:nvSpPr>
              <p:cNvPr id="84" name="Ellipse 78"/>
              <p:cNvSpPr/>
              <p:nvPr/>
            </p:nvSpPr>
            <p:spPr>
              <a:xfrm>
                <a:off x="575353" y="4345971"/>
                <a:ext cx="667820" cy="26565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8917" y="4561726"/>
                <a:ext cx="388363" cy="214285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e 21"/>
            <p:cNvGrpSpPr/>
            <p:nvPr/>
          </p:nvGrpSpPr>
          <p:grpSpPr>
            <a:xfrm>
              <a:off x="6276550" y="6082280"/>
              <a:ext cx="684466" cy="299048"/>
              <a:chOff x="575353" y="4345971"/>
              <a:chExt cx="667820" cy="430040"/>
            </a:xfrm>
          </p:grpSpPr>
          <p:sp>
            <p:nvSpPr>
              <p:cNvPr id="82" name="Ellipse 76"/>
              <p:cNvSpPr/>
              <p:nvPr/>
            </p:nvSpPr>
            <p:spPr>
              <a:xfrm>
                <a:off x="575353" y="4345971"/>
                <a:ext cx="667820" cy="26565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08917" y="4561726"/>
                <a:ext cx="388363" cy="214285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e 22"/>
            <p:cNvGrpSpPr/>
            <p:nvPr/>
          </p:nvGrpSpPr>
          <p:grpSpPr>
            <a:xfrm>
              <a:off x="7041405" y="6082280"/>
              <a:ext cx="684466" cy="299048"/>
              <a:chOff x="575353" y="4345971"/>
              <a:chExt cx="667820" cy="430040"/>
            </a:xfrm>
          </p:grpSpPr>
          <p:sp>
            <p:nvSpPr>
              <p:cNvPr id="80" name="Ellipse 74"/>
              <p:cNvSpPr/>
              <p:nvPr/>
            </p:nvSpPr>
            <p:spPr>
              <a:xfrm>
                <a:off x="575353" y="4345971"/>
                <a:ext cx="667820" cy="26565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08917" y="4561726"/>
                <a:ext cx="388363" cy="214285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e 23"/>
            <p:cNvGrpSpPr/>
            <p:nvPr/>
          </p:nvGrpSpPr>
          <p:grpSpPr>
            <a:xfrm>
              <a:off x="3055188" y="6082280"/>
              <a:ext cx="684466" cy="299048"/>
              <a:chOff x="575353" y="4345971"/>
              <a:chExt cx="667820" cy="430040"/>
            </a:xfrm>
          </p:grpSpPr>
          <p:sp>
            <p:nvSpPr>
              <p:cNvPr id="78" name="Ellipse 72"/>
              <p:cNvSpPr/>
              <p:nvPr/>
            </p:nvSpPr>
            <p:spPr>
              <a:xfrm>
                <a:off x="575353" y="4345971"/>
                <a:ext cx="667820" cy="26565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08917" y="4561726"/>
                <a:ext cx="388363" cy="214285"/>
              </a:xfrm>
              <a:prstGeom prst="rect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Connecteur droit 24"/>
            <p:cNvCxnSpPr/>
            <p:nvPr/>
          </p:nvCxnSpPr>
          <p:spPr>
            <a:xfrm>
              <a:off x="2841562" y="5702710"/>
              <a:ext cx="51148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25"/>
            <p:cNvSpPr txBox="1"/>
            <p:nvPr/>
          </p:nvSpPr>
          <p:spPr>
            <a:xfrm>
              <a:off x="5928255" y="5724456"/>
              <a:ext cx="1883553" cy="36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3300"/>
                  </a:solidFill>
                </a:rPr>
                <a:t>PMTs (provide t</a:t>
              </a:r>
              <a:r>
                <a:rPr lang="en-US" b="1" baseline="-25000" dirty="0" smtClean="0">
                  <a:solidFill>
                    <a:srgbClr val="663300"/>
                  </a:solidFill>
                </a:rPr>
                <a:t>0</a:t>
              </a:r>
              <a:r>
                <a:rPr lang="en-US" b="1" dirty="0" smtClean="0">
                  <a:solidFill>
                    <a:srgbClr val="663300"/>
                  </a:solidFill>
                </a:rPr>
                <a:t>)</a:t>
              </a:r>
              <a:endParaRPr lang="en-US" b="1" dirty="0">
                <a:solidFill>
                  <a:srgbClr val="663300"/>
                </a:solidFill>
              </a:endParaRPr>
            </a:p>
          </p:txBody>
        </p:sp>
        <p:sp>
          <p:nvSpPr>
            <p:cNvPr id="17" name="ZoneTexte 26"/>
            <p:cNvSpPr txBox="1"/>
            <p:nvPr/>
          </p:nvSpPr>
          <p:spPr>
            <a:xfrm>
              <a:off x="2848205" y="5255254"/>
              <a:ext cx="2137072" cy="35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 (~600 kV)</a:t>
              </a:r>
              <a:endParaRPr lang="en-US" dirty="0"/>
            </a:p>
          </p:txBody>
        </p:sp>
        <p:cxnSp>
          <p:nvCxnSpPr>
            <p:cNvPr id="18" name="Connecteur droit avec flèche 27"/>
            <p:cNvCxnSpPr/>
            <p:nvPr/>
          </p:nvCxnSpPr>
          <p:spPr>
            <a:xfrm>
              <a:off x="7725871" y="3308183"/>
              <a:ext cx="0" cy="241627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28"/>
            <p:cNvSpPr txBox="1"/>
            <p:nvPr/>
          </p:nvSpPr>
          <p:spPr>
            <a:xfrm>
              <a:off x="6141968" y="3543661"/>
              <a:ext cx="1638095" cy="70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Drift field</a:t>
              </a:r>
            </a:p>
            <a:p>
              <a:r>
                <a:rPr lang="en-US" dirty="0" smtClean="0"/>
                <a:t>0.5 – 1 kV/cm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28379" y="2950622"/>
              <a:ext cx="5114814" cy="35756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28378" y="1467209"/>
              <a:ext cx="5114814" cy="148328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eur droit 31"/>
            <p:cNvCxnSpPr/>
            <p:nvPr/>
          </p:nvCxnSpPr>
          <p:spPr>
            <a:xfrm>
              <a:off x="2824934" y="3308183"/>
              <a:ext cx="51148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32"/>
            <p:cNvSpPr txBox="1"/>
            <p:nvPr/>
          </p:nvSpPr>
          <p:spPr>
            <a:xfrm>
              <a:off x="2917679" y="3345704"/>
              <a:ext cx="656100" cy="40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Grid</a:t>
              </a:r>
              <a:endParaRPr lang="en-US" dirty="0"/>
            </a:p>
          </p:txBody>
        </p:sp>
        <p:grpSp>
          <p:nvGrpSpPr>
            <p:cNvPr id="25" name="Groupe 34"/>
            <p:cNvGrpSpPr/>
            <p:nvPr/>
          </p:nvGrpSpPr>
          <p:grpSpPr>
            <a:xfrm>
              <a:off x="2835751" y="2392697"/>
              <a:ext cx="5103998" cy="149517"/>
              <a:chOff x="826048" y="2390052"/>
              <a:chExt cx="4979874" cy="93777"/>
            </a:xfrm>
          </p:grpSpPr>
          <p:sp>
            <p:nvSpPr>
              <p:cNvPr id="53" name="Rectangle à coins arrondis 47"/>
              <p:cNvSpPr/>
              <p:nvPr/>
            </p:nvSpPr>
            <p:spPr>
              <a:xfrm>
                <a:off x="826048" y="2390052"/>
                <a:ext cx="161280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à coins arrondis 48"/>
              <p:cNvSpPr/>
              <p:nvPr/>
            </p:nvSpPr>
            <p:spPr>
              <a:xfrm>
                <a:off x="1039702" y="2390052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à coins arrondis 49"/>
              <p:cNvSpPr/>
              <p:nvPr/>
            </p:nvSpPr>
            <p:spPr>
              <a:xfrm>
                <a:off x="1234462" y="2390168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à coins arrondis 50"/>
              <p:cNvSpPr/>
              <p:nvPr/>
            </p:nvSpPr>
            <p:spPr>
              <a:xfrm>
                <a:off x="1435964" y="2390168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à coins arrondis 51"/>
              <p:cNvSpPr/>
              <p:nvPr/>
            </p:nvSpPr>
            <p:spPr>
              <a:xfrm>
                <a:off x="1637466" y="2390168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à coins arrondis 52"/>
              <p:cNvSpPr/>
              <p:nvPr/>
            </p:nvSpPr>
            <p:spPr>
              <a:xfrm>
                <a:off x="1838968" y="2390168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à coins arrondis 53"/>
              <p:cNvSpPr/>
              <p:nvPr/>
            </p:nvSpPr>
            <p:spPr>
              <a:xfrm>
                <a:off x="2033728" y="2390284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à coins arrondis 54"/>
              <p:cNvSpPr/>
              <p:nvPr/>
            </p:nvSpPr>
            <p:spPr>
              <a:xfrm>
                <a:off x="2235230" y="2390284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à coins arrondis 55"/>
              <p:cNvSpPr/>
              <p:nvPr/>
            </p:nvSpPr>
            <p:spPr>
              <a:xfrm>
                <a:off x="2433171" y="2390168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à coins arrondis 56"/>
              <p:cNvSpPr/>
              <p:nvPr/>
            </p:nvSpPr>
            <p:spPr>
              <a:xfrm>
                <a:off x="2634673" y="2390168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à coins arrondis 57"/>
              <p:cNvSpPr/>
              <p:nvPr/>
            </p:nvSpPr>
            <p:spPr>
              <a:xfrm>
                <a:off x="2829433" y="2390284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à coins arrondis 58"/>
              <p:cNvSpPr/>
              <p:nvPr/>
            </p:nvSpPr>
            <p:spPr>
              <a:xfrm>
                <a:off x="3030935" y="2390284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à coins arrondis 59"/>
              <p:cNvSpPr/>
              <p:nvPr/>
            </p:nvSpPr>
            <p:spPr>
              <a:xfrm>
                <a:off x="3232437" y="2390284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à coins arrondis 60"/>
              <p:cNvSpPr/>
              <p:nvPr/>
            </p:nvSpPr>
            <p:spPr>
              <a:xfrm>
                <a:off x="3433939" y="2390284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à coins arrondis 61"/>
              <p:cNvSpPr/>
              <p:nvPr/>
            </p:nvSpPr>
            <p:spPr>
              <a:xfrm>
                <a:off x="3628699" y="2390400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à coins arrondis 62"/>
              <p:cNvSpPr/>
              <p:nvPr/>
            </p:nvSpPr>
            <p:spPr>
              <a:xfrm>
                <a:off x="3830201" y="2390400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à coins arrondis 63"/>
              <p:cNvSpPr/>
              <p:nvPr/>
            </p:nvSpPr>
            <p:spPr>
              <a:xfrm>
                <a:off x="4031703" y="2390757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à coins arrondis 64"/>
              <p:cNvSpPr/>
              <p:nvPr/>
            </p:nvSpPr>
            <p:spPr>
              <a:xfrm>
                <a:off x="4233205" y="2390757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à coins arrondis 65"/>
              <p:cNvSpPr/>
              <p:nvPr/>
            </p:nvSpPr>
            <p:spPr>
              <a:xfrm>
                <a:off x="4427965" y="2390873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à coins arrondis 66"/>
              <p:cNvSpPr/>
              <p:nvPr/>
            </p:nvSpPr>
            <p:spPr>
              <a:xfrm>
                <a:off x="4629467" y="2390873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à coins arrondis 67"/>
              <p:cNvSpPr/>
              <p:nvPr/>
            </p:nvSpPr>
            <p:spPr>
              <a:xfrm>
                <a:off x="4830969" y="2390873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à coins arrondis 68"/>
              <p:cNvSpPr/>
              <p:nvPr/>
            </p:nvSpPr>
            <p:spPr>
              <a:xfrm>
                <a:off x="5032471" y="2390873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à coins arrondis 69"/>
              <p:cNvSpPr/>
              <p:nvPr/>
            </p:nvSpPr>
            <p:spPr>
              <a:xfrm>
                <a:off x="5227231" y="2390989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à coins arrondis 70"/>
              <p:cNvSpPr/>
              <p:nvPr/>
            </p:nvSpPr>
            <p:spPr>
              <a:xfrm>
                <a:off x="5428733" y="2390989"/>
                <a:ext cx="149128" cy="92840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à coins arrondis 71"/>
              <p:cNvSpPr/>
              <p:nvPr/>
            </p:nvSpPr>
            <p:spPr>
              <a:xfrm>
                <a:off x="5626673" y="2390873"/>
                <a:ext cx="179249" cy="92019"/>
              </a:xfrm>
              <a:prstGeom prst="round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Connecteur droit avec flèche 35"/>
            <p:cNvCxnSpPr/>
            <p:nvPr/>
          </p:nvCxnSpPr>
          <p:spPr>
            <a:xfrm>
              <a:off x="7725871" y="2541280"/>
              <a:ext cx="3446" cy="7887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36"/>
            <p:cNvSpPr txBox="1"/>
            <p:nvPr/>
          </p:nvSpPr>
          <p:spPr>
            <a:xfrm>
              <a:off x="4927259" y="2555672"/>
              <a:ext cx="2921306" cy="35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Extraction field 2-3kV/cm</a:t>
              </a:r>
              <a:endParaRPr lang="en-US" dirty="0"/>
            </a:p>
          </p:txBody>
        </p:sp>
        <p:sp>
          <p:nvSpPr>
            <p:cNvPr id="28" name="ZoneTexte 37"/>
            <p:cNvSpPr txBox="1"/>
            <p:nvPr/>
          </p:nvSpPr>
          <p:spPr>
            <a:xfrm>
              <a:off x="2771800" y="1052736"/>
              <a:ext cx="207035" cy="40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Connecteur droit 39"/>
            <p:cNvCxnSpPr/>
            <p:nvPr/>
          </p:nvCxnSpPr>
          <p:spPr>
            <a:xfrm>
              <a:off x="2848205" y="1857252"/>
              <a:ext cx="509154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40"/>
            <p:cNvSpPr txBox="1"/>
            <p:nvPr/>
          </p:nvSpPr>
          <p:spPr>
            <a:xfrm>
              <a:off x="2850234" y="1477099"/>
              <a:ext cx="1987123" cy="35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Anode (strips) 0V</a:t>
              </a:r>
              <a:endParaRPr lang="en-US" dirty="0"/>
            </a:p>
          </p:txBody>
        </p:sp>
        <p:cxnSp>
          <p:nvCxnSpPr>
            <p:cNvPr id="32" name="Connecteur droit avec flèche 41"/>
            <p:cNvCxnSpPr>
              <a:stCxn id="53" idx="2"/>
            </p:cNvCxnSpPr>
            <p:nvPr/>
          </p:nvCxnSpPr>
          <p:spPr>
            <a:xfrm flipH="1">
              <a:off x="2917679" y="2540720"/>
              <a:ext cx="722" cy="7520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42"/>
            <p:cNvSpPr txBox="1"/>
            <p:nvPr/>
          </p:nvSpPr>
          <p:spPr>
            <a:xfrm>
              <a:off x="2873694" y="2642432"/>
              <a:ext cx="713589" cy="40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cm</a:t>
              </a:r>
              <a:endParaRPr lang="en-US" dirty="0"/>
            </a:p>
          </p:txBody>
        </p:sp>
        <p:cxnSp>
          <p:nvCxnSpPr>
            <p:cNvPr id="34" name="Connecteur droit avec flèche 43"/>
            <p:cNvCxnSpPr>
              <a:endCxn id="53" idx="0"/>
            </p:cNvCxnSpPr>
            <p:nvPr/>
          </p:nvCxnSpPr>
          <p:spPr>
            <a:xfrm flipH="1">
              <a:off x="2918401" y="1841612"/>
              <a:ext cx="8267" cy="5510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44"/>
            <p:cNvSpPr txBox="1"/>
            <p:nvPr/>
          </p:nvSpPr>
          <p:spPr>
            <a:xfrm>
              <a:off x="2882871" y="1961790"/>
              <a:ext cx="810603" cy="40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mm</a:t>
              </a:r>
              <a:endParaRPr lang="en-US" dirty="0"/>
            </a:p>
          </p:txBody>
        </p:sp>
        <p:cxnSp>
          <p:nvCxnSpPr>
            <p:cNvPr id="36" name="Connecteur droit avec flèche 45"/>
            <p:cNvCxnSpPr/>
            <p:nvPr/>
          </p:nvCxnSpPr>
          <p:spPr>
            <a:xfrm>
              <a:off x="7711041" y="1841612"/>
              <a:ext cx="8214" cy="5692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46"/>
            <p:cNvSpPr txBox="1"/>
            <p:nvPr/>
          </p:nvSpPr>
          <p:spPr>
            <a:xfrm>
              <a:off x="5097374" y="1924110"/>
              <a:ext cx="2634028" cy="40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Collection field 5kV/cm</a:t>
              </a:r>
              <a:endParaRPr lang="en-US" dirty="0"/>
            </a:p>
          </p:txBody>
        </p:sp>
        <p:cxnSp>
          <p:nvCxnSpPr>
            <p:cNvPr id="38" name="Connecteur droit avec flèche 7"/>
            <p:cNvCxnSpPr/>
            <p:nvPr/>
          </p:nvCxnSpPr>
          <p:spPr>
            <a:xfrm flipV="1">
              <a:off x="4510026" y="4049577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8"/>
            <p:cNvCxnSpPr/>
            <p:nvPr/>
          </p:nvCxnSpPr>
          <p:spPr>
            <a:xfrm flipV="1">
              <a:off x="4640128" y="4139540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9"/>
            <p:cNvCxnSpPr/>
            <p:nvPr/>
          </p:nvCxnSpPr>
          <p:spPr>
            <a:xfrm flipV="1">
              <a:off x="4758998" y="4192983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10"/>
            <p:cNvCxnSpPr/>
            <p:nvPr/>
          </p:nvCxnSpPr>
          <p:spPr>
            <a:xfrm flipV="1">
              <a:off x="4889100" y="4282947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11"/>
            <p:cNvCxnSpPr/>
            <p:nvPr/>
          </p:nvCxnSpPr>
          <p:spPr>
            <a:xfrm flipV="1">
              <a:off x="5026563" y="4370973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12"/>
            <p:cNvCxnSpPr/>
            <p:nvPr/>
          </p:nvCxnSpPr>
          <p:spPr>
            <a:xfrm flipV="1">
              <a:off x="5156664" y="4460937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13"/>
            <p:cNvCxnSpPr/>
            <p:nvPr/>
          </p:nvCxnSpPr>
          <p:spPr>
            <a:xfrm flipV="1">
              <a:off x="5275534" y="4514379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14"/>
            <p:cNvCxnSpPr/>
            <p:nvPr/>
          </p:nvCxnSpPr>
          <p:spPr>
            <a:xfrm flipV="1">
              <a:off x="5405637" y="4604343"/>
              <a:ext cx="0" cy="4667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15"/>
            <p:cNvCxnSpPr/>
            <p:nvPr/>
          </p:nvCxnSpPr>
          <p:spPr>
            <a:xfrm>
              <a:off x="3824590" y="4171239"/>
              <a:ext cx="2273105" cy="1298101"/>
            </a:xfrm>
            <a:prstGeom prst="straightConnector1">
              <a:avLst/>
            </a:prstGeom>
            <a:ln w="5715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16"/>
            <p:cNvSpPr txBox="1"/>
            <p:nvPr/>
          </p:nvSpPr>
          <p:spPr>
            <a:xfrm>
              <a:off x="5358497" y="4599889"/>
              <a:ext cx="379851" cy="36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e-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48" name="Connecteur en arc 6"/>
            <p:cNvCxnSpPr/>
            <p:nvPr/>
          </p:nvCxnSpPr>
          <p:spPr>
            <a:xfrm rot="10800000" flipV="1">
              <a:off x="4559505" y="4738067"/>
              <a:ext cx="351425" cy="294150"/>
            </a:xfrm>
            <a:prstGeom prst="curvedConnector3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en arc 88"/>
            <p:cNvCxnSpPr/>
            <p:nvPr/>
          </p:nvCxnSpPr>
          <p:spPr>
            <a:xfrm rot="10800000" flipV="1">
              <a:off x="4672377" y="4901536"/>
              <a:ext cx="351425" cy="294150"/>
            </a:xfrm>
            <a:prstGeom prst="curvedConnector3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en arc 89"/>
            <p:cNvCxnSpPr/>
            <p:nvPr/>
          </p:nvCxnSpPr>
          <p:spPr>
            <a:xfrm rot="10800000" flipV="1">
              <a:off x="4609935" y="4825072"/>
              <a:ext cx="351425" cy="294150"/>
            </a:xfrm>
            <a:prstGeom prst="curvedConnector3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84"/>
            <p:cNvSpPr txBox="1"/>
            <p:nvPr/>
          </p:nvSpPr>
          <p:spPr>
            <a:xfrm>
              <a:off x="3445381" y="4468500"/>
              <a:ext cx="1288648" cy="32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solidFill>
                    <a:srgbClr val="7030A0"/>
                  </a:solidFill>
                </a:rPr>
                <a:t>S1: 128 nm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52" name="ZoneTexte 42"/>
            <p:cNvSpPr txBox="1"/>
            <p:nvPr/>
          </p:nvSpPr>
          <p:spPr>
            <a:xfrm>
              <a:off x="7082718" y="4605131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m</a:t>
              </a:r>
              <a:endParaRPr lang="en-US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796136" y="1268760"/>
            <a:ext cx="31683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Light sources:</a:t>
            </a:r>
          </a:p>
          <a:p>
            <a:endParaRPr lang="en-GB" sz="2400" smtClean="0"/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S1 during ionization process in the LAr</a:t>
            </a:r>
          </a:p>
          <a:p>
            <a:pPr>
              <a:buFont typeface="Arial" pitchFamily="34" charset="0"/>
              <a:buChar char="•"/>
            </a:pPr>
            <a:endParaRPr lang="en-GB" sz="2400" smtClean="0"/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S2 from the high electric field regions in the gas phase, especially the LEM</a:t>
            </a:r>
          </a:p>
          <a:p>
            <a:pPr>
              <a:buFont typeface="Arial" pitchFamily="34" charset="0"/>
              <a:buChar char="•"/>
            </a:pPr>
            <a:endParaRPr lang="en-GB" sz="2400" smtClean="0"/>
          </a:p>
          <a:p>
            <a:r>
              <a:rPr lang="en-GB" sz="2400" b="1" smtClean="0"/>
              <a:t>36 PMTs below the cathode to measure the light</a:t>
            </a:r>
            <a:endParaRPr lang="en-GB" sz="2400" b="1"/>
          </a:p>
        </p:txBody>
      </p:sp>
      <p:sp>
        <p:nvSpPr>
          <p:cNvPr id="91" name="ZoneTexte 84"/>
          <p:cNvSpPr txBox="1"/>
          <p:nvPr/>
        </p:nvSpPr>
        <p:spPr>
          <a:xfrm>
            <a:off x="971600" y="2276872"/>
            <a:ext cx="137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7030A0"/>
                </a:solidFill>
              </a:rPr>
              <a:t>S2: 128 nm </a:t>
            </a:r>
            <a:endParaRPr lang="en-US" sz="1600" dirty="0">
              <a:solidFill>
                <a:srgbClr val="7030A0"/>
              </a:solidFill>
            </a:endParaRPr>
          </a:p>
        </p:txBody>
      </p:sp>
      <p:cxnSp>
        <p:nvCxnSpPr>
          <p:cNvPr id="92" name="Connecteur en arc 88"/>
          <p:cNvCxnSpPr/>
          <p:nvPr/>
        </p:nvCxnSpPr>
        <p:spPr>
          <a:xfrm rot="5400000">
            <a:off x="1483479" y="2629089"/>
            <a:ext cx="1008112" cy="159662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rc 88"/>
          <p:cNvCxnSpPr/>
          <p:nvPr/>
        </p:nvCxnSpPr>
        <p:spPr>
          <a:xfrm rot="5400000">
            <a:off x="1627495" y="2629089"/>
            <a:ext cx="1008112" cy="159662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en arc 88"/>
          <p:cNvCxnSpPr/>
          <p:nvPr/>
        </p:nvCxnSpPr>
        <p:spPr>
          <a:xfrm rot="5400000">
            <a:off x="1843519" y="2629089"/>
            <a:ext cx="1008112" cy="159662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368152"/>
          </a:xfrm>
        </p:spPr>
        <p:txBody>
          <a:bodyPr>
            <a:normAutofit/>
          </a:bodyPr>
          <a:lstStyle/>
          <a:p>
            <a:pPr marL="13716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/>
              <a:t>PMTs layout in the </a:t>
            </a:r>
            <a:r>
              <a:rPr lang="en-US" sz="2000" dirty="0" smtClean="0"/>
              <a:t>detector: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2 options have been studied to avoid interferences with filling tubes and to center the PMTs in the cathode frame structure.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Thorsten Lux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1D6F-EB93-044A-B93F-D107474200A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Marcador de conteni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9" t="4712" r="8717" b="4475"/>
          <a:stretch>
            <a:fillRect/>
          </a:stretch>
        </p:blipFill>
        <p:spPr>
          <a:xfrm>
            <a:off x="683568" y="2204864"/>
            <a:ext cx="3766832" cy="3890816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3" t="4191" r="12115" b="3515"/>
          <a:stretch>
            <a:fillRect/>
          </a:stretch>
        </p:blipFill>
        <p:spPr>
          <a:xfrm>
            <a:off x="5076056" y="2204864"/>
            <a:ext cx="3679218" cy="38908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GB" smtClean="0"/>
              <a:t>Baseline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695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base for WA105 PMTs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370527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Use of low </a:t>
            </a:r>
            <a:r>
              <a:rPr lang="en-US" dirty="0"/>
              <a:t>temperature coefficient resistors (25ppm/ºC) and capacitors (</a:t>
            </a:r>
            <a:r>
              <a:rPr lang="en-US" dirty="0" smtClean="0"/>
              <a:t>C0G dielectric) to minimize variations with temperature.</a:t>
            </a:r>
            <a:endParaRPr lang="en-US" dirty="0"/>
          </a:p>
          <a:p>
            <a:pPr lvl="1"/>
            <a:r>
              <a:rPr lang="en-US" dirty="0"/>
              <a:t>Use SMD components: less volume, less inductance (no legs), easier to </a:t>
            </a:r>
            <a:r>
              <a:rPr lang="en-US" dirty="0" smtClean="0"/>
              <a:t>find the best place </a:t>
            </a:r>
            <a:r>
              <a:rPr lang="en-US" dirty="0"/>
              <a:t>on the </a:t>
            </a:r>
            <a:r>
              <a:rPr lang="en-US" dirty="0" smtClean="0"/>
              <a:t>PCB.</a:t>
            </a:r>
          </a:p>
          <a:p>
            <a:pPr lvl="1"/>
            <a:r>
              <a:rPr lang="en-US" dirty="0" smtClean="0"/>
              <a:t>The capacitors are placed as </a:t>
            </a:r>
            <a:r>
              <a:rPr lang="en-US" dirty="0"/>
              <a:t>close as possible to the PMT pins to reduce the inductances between them to get faster pulses and less oscillations (ringing</a:t>
            </a:r>
            <a:r>
              <a:rPr lang="en-US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103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694559" y="3995332"/>
            <a:ext cx="7860453" cy="2605672"/>
            <a:chOff x="694559" y="3789040"/>
            <a:chExt cx="8160749" cy="2811964"/>
          </a:xfrm>
        </p:grpSpPr>
        <p:grpSp>
          <p:nvGrpSpPr>
            <p:cNvPr id="4" name="20 Grupo"/>
            <p:cNvGrpSpPr/>
            <p:nvPr/>
          </p:nvGrpSpPr>
          <p:grpSpPr>
            <a:xfrm>
              <a:off x="694559" y="3899015"/>
              <a:ext cx="7860453" cy="2701989"/>
              <a:chOff x="-1548680" y="3133465"/>
              <a:chExt cx="7197578" cy="2357218"/>
            </a:xfrm>
          </p:grpSpPr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4205822"/>
                <a:ext cx="303675" cy="214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127" r="291"/>
              <a:stretch/>
            </p:blipFill>
            <p:spPr bwMode="auto">
              <a:xfrm>
                <a:off x="-1548680" y="3133465"/>
                <a:ext cx="6960311" cy="235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23 Rectángulo"/>
              <p:cNvSpPr/>
              <p:nvPr/>
            </p:nvSpPr>
            <p:spPr>
              <a:xfrm>
                <a:off x="-1548680" y="4509120"/>
                <a:ext cx="1368152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42379" y="4509120"/>
                <a:ext cx="169913" cy="12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3054" y="4203440"/>
                <a:ext cx="303675" cy="214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591336" y="4596963"/>
                <a:ext cx="137349" cy="176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4598" y="4590635"/>
                <a:ext cx="102493" cy="77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28 Rectángulo"/>
              <p:cNvSpPr/>
              <p:nvPr/>
            </p:nvSpPr>
            <p:spPr>
              <a:xfrm>
                <a:off x="4805877" y="3215538"/>
                <a:ext cx="640251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3373" y="3291990"/>
                <a:ext cx="565525" cy="71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1" y="3725863"/>
                <a:ext cx="98203" cy="12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2" name="31 Conector recto"/>
              <p:cNvCxnSpPr/>
              <p:nvPr/>
            </p:nvCxnSpPr>
            <p:spPr>
              <a:xfrm flipV="1">
                <a:off x="4976729" y="4313078"/>
                <a:ext cx="106644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flipH="1" flipV="1">
                <a:off x="5076056" y="3516221"/>
                <a:ext cx="7317" cy="7944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8097" y="4747034"/>
                <a:ext cx="169913" cy="12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34 CuadroTexto"/>
              <p:cNvSpPr txBox="1"/>
              <p:nvPr/>
            </p:nvSpPr>
            <p:spPr>
              <a:xfrm>
                <a:off x="4680672" y="4628175"/>
                <a:ext cx="423027" cy="147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5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4.7nF/3KV</a:t>
                </a:r>
                <a:endParaRPr lang="es-ES" sz="5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5045055" y="3835301"/>
                <a:ext cx="423027" cy="147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5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4.7nF/3KV</a:t>
                </a:r>
                <a:endParaRPr lang="es-ES" sz="5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0" name="39 CuadroTexto"/>
            <p:cNvSpPr txBox="1"/>
            <p:nvPr/>
          </p:nvSpPr>
          <p:spPr>
            <a:xfrm>
              <a:off x="8354901" y="447596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/>
                <a:t>2</a:t>
              </a:r>
              <a:endParaRPr lang="es-ES" sz="1200" dirty="0"/>
            </a:p>
          </p:txBody>
        </p:sp>
        <p:cxnSp>
          <p:nvCxnSpPr>
            <p:cNvPr id="41" name="40 Conector recto"/>
            <p:cNvCxnSpPr/>
            <p:nvPr/>
          </p:nvCxnSpPr>
          <p:spPr>
            <a:xfrm>
              <a:off x="7634351" y="4339564"/>
              <a:ext cx="2950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 flipH="1">
              <a:off x="8357543" y="4357096"/>
              <a:ext cx="47404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Elipse"/>
            <p:cNvSpPr/>
            <p:nvPr/>
          </p:nvSpPr>
          <p:spPr>
            <a:xfrm>
              <a:off x="8340562" y="4503346"/>
              <a:ext cx="293142" cy="245892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7956376" y="3993092"/>
              <a:ext cx="898932" cy="1020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7925691" y="4339564"/>
              <a:ext cx="39575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Rectángulo"/>
            <p:cNvSpPr/>
            <p:nvPr/>
          </p:nvSpPr>
          <p:spPr>
            <a:xfrm>
              <a:off x="2267744" y="3789040"/>
              <a:ext cx="898932" cy="3190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7794666" y="3995332"/>
              <a:ext cx="1011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+ HV &amp; signal</a:t>
              </a:r>
              <a:endParaRPr lang="en-US" sz="1200" dirty="0"/>
            </a:p>
          </p:txBody>
        </p:sp>
      </p:grp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WA105 PMTs base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913" y="1268760"/>
            <a:ext cx="5563954" cy="234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856548" y="2827205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7424364" y="6165304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</a:t>
            </a:r>
            <a:endParaRPr lang="en-US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575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668" y="1089947"/>
            <a:ext cx="3716493" cy="23324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42"/>
          <a:stretch/>
        </p:blipFill>
        <p:spPr bwMode="auto">
          <a:xfrm>
            <a:off x="686836" y="3015711"/>
            <a:ext cx="3086305" cy="19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24"/>
          <a:stretch>
            <a:fillRect/>
          </a:stretch>
        </p:blipFill>
        <p:spPr bwMode="auto">
          <a:xfrm>
            <a:off x="24640" y="5361580"/>
            <a:ext cx="2077647" cy="127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Cryogenic tests at CIEMAT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447" y="1177715"/>
            <a:ext cx="4728818" cy="1754426"/>
          </a:xfrm>
        </p:spPr>
        <p:txBody>
          <a:bodyPr>
            <a:normAutofit fontScale="70000" lnSpcReduction="20000"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PMT system tests in LN</a:t>
            </a:r>
            <a:r>
              <a:rPr lang="en-US" b="1" baseline="-25000" dirty="0" smtClean="0"/>
              <a:t>2</a:t>
            </a:r>
            <a:r>
              <a:rPr lang="en-US" dirty="0" smtClean="0"/>
              <a:t>:</a:t>
            </a:r>
          </a:p>
          <a:p>
            <a:pPr marL="542925" lvl="1" indent="-271463">
              <a:lnSpc>
                <a:spcPct val="120000"/>
              </a:lnSpc>
            </a:pPr>
            <a:r>
              <a:rPr lang="en-US" dirty="0" smtClean="0"/>
              <a:t>Test of the PD system </a:t>
            </a:r>
            <a:r>
              <a:rPr lang="en-US" dirty="0" smtClean="0">
                <a:solidFill>
                  <a:srgbClr val="FF0000"/>
                </a:solidFill>
              </a:rPr>
              <a:t>up to 1 bars </a:t>
            </a:r>
            <a:r>
              <a:rPr lang="en-US" dirty="0" smtClean="0"/>
              <a:t>(overpressure) (equivalent to ~7m LAr)</a:t>
            </a:r>
          </a:p>
          <a:p>
            <a:pPr marL="542925" lvl="1" indent="-271463">
              <a:lnSpc>
                <a:spcPct val="120000"/>
              </a:lnSpc>
            </a:pPr>
            <a:r>
              <a:rPr lang="en-US" dirty="0" smtClean="0"/>
              <a:t>Test of </a:t>
            </a:r>
            <a:r>
              <a:rPr lang="en-US" dirty="0" smtClean="0">
                <a:solidFill>
                  <a:srgbClr val="FF0000"/>
                </a:solidFill>
              </a:rPr>
              <a:t>PMT response in cold </a:t>
            </a:r>
            <a:r>
              <a:rPr lang="en-US" dirty="0" smtClean="0"/>
              <a:t>with single wire base: dark current, pulse shape, gain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C20C-CD4F-0040-9064-59D5D524DD2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2" descr="C:\Users\Administrador\Desktop\Criogenic Tests\IMG_3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99" y="3925242"/>
            <a:ext cx="2097993" cy="2796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dor\Desktop\Criogenic Tests\IMG_3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27"/>
          <a:stretch>
            <a:fillRect/>
          </a:stretch>
        </p:blipFill>
        <p:spPr bwMode="auto">
          <a:xfrm>
            <a:off x="4179184" y="3925245"/>
            <a:ext cx="2374016" cy="2796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49"/>
          <a:stretch>
            <a:fillRect/>
          </a:stretch>
        </p:blipFill>
        <p:spPr bwMode="auto">
          <a:xfrm>
            <a:off x="2137436" y="5361580"/>
            <a:ext cx="2041748" cy="129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76414" y="6194830"/>
            <a:ext cx="1387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Helvetica Neue Light"/>
                <a:cs typeface="Helvetica Neue Light"/>
              </a:rPr>
              <a:t>Before immersion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391175" y="6205686"/>
            <a:ext cx="158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Helvetica Neue Light"/>
                <a:cs typeface="Helvetica Neue Light"/>
              </a:rPr>
              <a:t>16 </a:t>
            </a:r>
            <a:r>
              <a:rPr lang="en-US" sz="1200" dirty="0" err="1">
                <a:solidFill>
                  <a:srgbClr val="FF0000"/>
                </a:solidFill>
                <a:latin typeface="Helvetica Neue Light"/>
                <a:cs typeface="Helvetica Neue Light"/>
              </a:rPr>
              <a:t>h</a:t>
            </a:r>
            <a:r>
              <a:rPr lang="en-US" sz="1200" dirty="0">
                <a:solidFill>
                  <a:srgbClr val="FF0000"/>
                </a:solidFill>
                <a:latin typeface="Helvetica Neue Light"/>
                <a:cs typeface="Helvetica Neue Light"/>
              </a:rPr>
              <a:t> after immersion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906507" y="4150421"/>
            <a:ext cx="2067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Gain evolution with time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925265" y="3526618"/>
            <a:ext cx="349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Next Regular"/>
                <a:cs typeface="Avenir Next Regular"/>
              </a:rPr>
              <a:t>Mechanical and pressure tests @CIEMAT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Thorsten Lux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TPB Coating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ICARUS observed excellent coating quality</a:t>
            </a:r>
          </a:p>
          <a:p>
            <a:r>
              <a:rPr lang="en-GB" smtClean="0"/>
              <a:t>Quality test of 4 to 8 PMTs in CERN setup which was already used for 311 PMTs</a:t>
            </a:r>
          </a:p>
          <a:p>
            <a:r>
              <a:rPr lang="en-GB" smtClean="0"/>
              <a:t>Available October/November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9638"/>
          <a:stretch>
            <a:fillRect/>
          </a:stretch>
        </p:blipFill>
        <p:spPr bwMode="auto">
          <a:xfrm>
            <a:off x="539552" y="2996952"/>
            <a:ext cx="7159233" cy="35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8510"/>
            <a:ext cx="9144002" cy="818202"/>
          </a:xfrm>
        </p:spPr>
        <p:txBody>
          <a:bodyPr>
            <a:noAutofit/>
          </a:bodyPr>
          <a:lstStyle/>
          <a:p>
            <a:r>
              <a:rPr lang="en-US" sz="3600" dirty="0"/>
              <a:t>TPB coating and QE measurements @CERN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Thorsten Lux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1D6F-EB93-044A-B93F-D107474200A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54" y="3623558"/>
            <a:ext cx="3148986" cy="26680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47236" y="4815966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Coated PMT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47238" y="5637238"/>
            <a:ext cx="91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uncoated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14"/>
          <a:stretch>
            <a:fillRect/>
          </a:stretch>
        </p:blipFill>
        <p:spPr bwMode="auto">
          <a:xfrm>
            <a:off x="237475" y="1280107"/>
            <a:ext cx="4222949" cy="20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265" y="1268230"/>
            <a:ext cx="2164482" cy="22091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0815" y="3602908"/>
            <a:ext cx="3286230" cy="26217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265" y="3623556"/>
            <a:ext cx="2119762" cy="27327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2587" y="1000583"/>
            <a:ext cx="1739321" cy="12998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2586" y="2321104"/>
            <a:ext cx="1739321" cy="1354280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5250" y="197963"/>
            <a:ext cx="904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PMT can be placed on the centre of the ‘square’ position between the stiffener of the shell .</a:t>
            </a:r>
            <a:endParaRPr lang="en-GB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99" y="938657"/>
            <a:ext cx="4137669" cy="2614847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738" y="938655"/>
            <a:ext cx="4270262" cy="47179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1706"/>
            <a:ext cx="4873738" cy="318629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415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829335" y="3059668"/>
            <a:ext cx="126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800 mm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5036" y="3689868"/>
            <a:ext cx="263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Stainless Steel support base of the PMTs:</a:t>
            </a:r>
          </a:p>
          <a:p>
            <a:r>
              <a:rPr lang="en-GB" dirty="0" smtClean="0"/>
              <a:t>4 PTFE Ø30 mm contact pieces on the shell.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70024" y="1135485"/>
            <a:ext cx="2814092" cy="25092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496" y="3860491"/>
            <a:ext cx="6281928" cy="2916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55324"/>
            <a:ext cx="2787747" cy="1821442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H="1" flipV="1">
            <a:off x="7018118" y="944011"/>
            <a:ext cx="1517903" cy="14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7558664" y="740074"/>
            <a:ext cx="668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230</a:t>
            </a:r>
            <a:endParaRPr lang="es-ES" sz="900" dirty="0"/>
          </a:p>
        </p:txBody>
      </p:sp>
      <p:cxnSp>
        <p:nvCxnSpPr>
          <p:cNvPr id="27" name="Conector recto de flecha 26"/>
          <p:cNvCxnSpPr/>
          <p:nvPr/>
        </p:nvCxnSpPr>
        <p:spPr>
          <a:xfrm flipH="1">
            <a:off x="6355080" y="1581912"/>
            <a:ext cx="8536" cy="1662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091893" y="2247802"/>
            <a:ext cx="454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255</a:t>
            </a:r>
            <a:endParaRPr lang="es-ES" sz="10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847634" y="69444"/>
            <a:ext cx="43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Weight of the PMT +support &amp; base ~6,5 kg.</a:t>
            </a:r>
          </a:p>
          <a:p>
            <a:r>
              <a:rPr lang="en-GB" dirty="0"/>
              <a:t>Buoyancy force of the system ~5,5 kg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6355080" y="1581912"/>
            <a:ext cx="777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6355080" y="3244334"/>
            <a:ext cx="7863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7018118" y="919711"/>
            <a:ext cx="0" cy="753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536021" y="919711"/>
            <a:ext cx="0" cy="744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273" y="36576"/>
            <a:ext cx="3845025" cy="3683004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273339" y="1206259"/>
            <a:ext cx="164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Adamo</a:t>
            </a:r>
            <a:endParaRPr lang="en-GB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911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GB" sz="3200" dirty="0" smtClean="0"/>
              <a:t>Study of the light distribution in view of the DUNE far detector</a:t>
            </a:r>
          </a:p>
          <a:p>
            <a:pPr lvl="1"/>
            <a:r>
              <a:rPr lang="en-GB" dirty="0" smtClean="0"/>
              <a:t>S1 and S2 light distribution (spatial and temporal)</a:t>
            </a:r>
          </a:p>
          <a:p>
            <a:pPr lvl="1"/>
            <a:r>
              <a:rPr lang="en-GB" dirty="0" smtClean="0"/>
              <a:t>Light attenuation</a:t>
            </a:r>
          </a:p>
          <a:p>
            <a:pPr lvl="1"/>
            <a:r>
              <a:rPr lang="en-GB" dirty="0" smtClean="0"/>
              <a:t>Light produced by the different beam particles</a:t>
            </a:r>
          </a:p>
          <a:p>
            <a:pPr lvl="1"/>
            <a:r>
              <a:rPr lang="en-GB" dirty="0" smtClean="0"/>
              <a:t>Testing the triggering based on light</a:t>
            </a:r>
          </a:p>
          <a:p>
            <a:r>
              <a:rPr lang="en-US" dirty="0" smtClean="0"/>
              <a:t>Tagging of cosmic </a:t>
            </a:r>
            <a:r>
              <a:rPr lang="en-US" dirty="0" err="1" smtClean="0"/>
              <a:t>muons</a:t>
            </a:r>
            <a:r>
              <a:rPr lang="en-US" dirty="0" smtClean="0"/>
              <a:t> which enter the TPC within readout window</a:t>
            </a:r>
            <a:r>
              <a:rPr lang="en-GB" dirty="0" smtClean="0"/>
              <a:t> 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PMTs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338936" cy="5217443"/>
          </a:xfrm>
        </p:spPr>
        <p:txBody>
          <a:bodyPr/>
          <a:lstStyle/>
          <a:p>
            <a:r>
              <a:rPr lang="en-GB" smtClean="0"/>
              <a:t>R5912-20 MOD LRI from Hamamatsu</a:t>
            </a:r>
          </a:p>
          <a:p>
            <a:r>
              <a:rPr lang="en-GB" smtClean="0"/>
              <a:t>Same dimensions as ICARUS</a:t>
            </a:r>
          </a:p>
          <a:p>
            <a:r>
              <a:rPr lang="en-GB" smtClean="0"/>
              <a:t>Diameter: 202 mm / 8”</a:t>
            </a:r>
          </a:p>
          <a:p>
            <a:r>
              <a:rPr lang="en-GB" smtClean="0"/>
              <a:t>14 dynodes =&gt; gain up to 10</a:t>
            </a:r>
            <a:r>
              <a:rPr lang="en-GB" baseline="30000" smtClean="0"/>
              <a:t>9</a:t>
            </a:r>
          </a:p>
          <a:p>
            <a:r>
              <a:rPr lang="en-GB" smtClean="0"/>
              <a:t>Q</a:t>
            </a:r>
            <a:r>
              <a:rPr lang="en-GB" baseline="-25000" smtClean="0"/>
              <a:t>eff</a:t>
            </a:r>
            <a:r>
              <a:rPr lang="en-GB" smtClean="0"/>
              <a:t>@420 nm: at least 15%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61048"/>
            <a:ext cx="2304256" cy="28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51920" y="56612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Qeff of IFAE reference PMT</a:t>
            </a:r>
            <a:endParaRPr lang="en-GB"/>
          </a:p>
        </p:txBody>
      </p:sp>
      <p:pic>
        <p:nvPicPr>
          <p:cNvPr id="34818" name="Picture 2" descr="Bildergebnis für R5912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2957905" cy="389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/>
          <p:cNvPicPr/>
          <p:nvPr/>
        </p:nvPicPr>
        <p:blipFill>
          <a:blip r:embed="rId2" cstate="print"/>
          <a:stretch/>
        </p:blipFill>
        <p:spPr>
          <a:xfrm>
            <a:off x="251520" y="1844824"/>
            <a:ext cx="2692832" cy="1800200"/>
          </a:xfrm>
          <a:prstGeom prst="rect">
            <a:avLst/>
          </a:prstGeom>
          <a:ln>
            <a:noFill/>
          </a:ln>
        </p:spPr>
      </p:pic>
      <p:pic>
        <p:nvPicPr>
          <p:cNvPr id="127" name="Marcador de contenido 15"/>
          <p:cNvPicPr/>
          <p:nvPr/>
        </p:nvPicPr>
        <p:blipFill>
          <a:blip r:embed="rId3" cstate="print"/>
          <a:stretch/>
        </p:blipFill>
        <p:spPr>
          <a:xfrm>
            <a:off x="2987824" y="1844824"/>
            <a:ext cx="2304256" cy="1800200"/>
          </a:xfrm>
          <a:prstGeom prst="rect">
            <a:avLst/>
          </a:prstGeom>
          <a:ln>
            <a:noFill/>
          </a:ln>
        </p:spPr>
      </p:pic>
      <p:sp>
        <p:nvSpPr>
          <p:cNvPr id="162" name="CustomShape 34"/>
          <p:cNvSpPr/>
          <p:nvPr/>
        </p:nvSpPr>
        <p:spPr>
          <a:xfrm>
            <a:off x="251520" y="1412776"/>
            <a:ext cx="8387704" cy="3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0" strike="noStrike" spc="-1" smtClean="0">
                <a:solidFill>
                  <a:srgbClr val="FF7F24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Positive base was selected: 1 </a:t>
            </a:r>
            <a:r>
              <a:rPr lang="es-ES" sz="2000" b="0" strike="noStrike" spc="-1" dirty="0">
                <a:solidFill>
                  <a:srgbClr val="FF7F24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cable base (positive HV) + ext. </a:t>
            </a:r>
            <a:r>
              <a:rPr lang="es-ES" sz="2000" b="0" strike="noStrike" spc="-1" dirty="0" err="1">
                <a:solidFill>
                  <a:srgbClr val="FF7F24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</a:rPr>
              <a:t>splitter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11560" y="3717032"/>
            <a:ext cx="5274448" cy="2830824"/>
            <a:chOff x="4017552" y="3622512"/>
            <a:chExt cx="4604760" cy="2298600"/>
          </a:xfrm>
        </p:grpSpPr>
        <p:sp>
          <p:nvSpPr>
            <p:cNvPr id="143" name="CustomShape 16"/>
            <p:cNvSpPr/>
            <p:nvPr/>
          </p:nvSpPr>
          <p:spPr>
            <a:xfrm>
              <a:off x="7440072" y="5086136"/>
              <a:ext cx="1025280" cy="300240"/>
            </a:xfrm>
            <a:prstGeom prst="rect">
              <a:avLst/>
            </a:prstGeom>
            <a:solidFill>
              <a:schemeClr val="bg1"/>
            </a:solidFill>
            <a:ln w="648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s-ES" sz="16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Front-end</a:t>
              </a:r>
              <a:endPara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sp>
          <p:nvSpPr>
            <p:cNvPr id="144" name="CustomShape 17"/>
            <p:cNvSpPr/>
            <p:nvPr/>
          </p:nvSpPr>
          <p:spPr>
            <a:xfrm>
              <a:off x="5903592" y="5053016"/>
              <a:ext cx="825480" cy="300240"/>
            </a:xfrm>
            <a:prstGeom prst="rect">
              <a:avLst/>
            </a:prstGeom>
            <a:solidFill>
              <a:schemeClr val="bg1"/>
            </a:solidFill>
            <a:ln w="648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s-ES" sz="16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Splitter</a:t>
              </a:r>
              <a:endPara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sp>
          <p:nvSpPr>
            <p:cNvPr id="145" name="CustomShape 18"/>
            <p:cNvSpPr/>
            <p:nvPr/>
          </p:nvSpPr>
          <p:spPr>
            <a:xfrm flipV="1">
              <a:off x="6667152" y="5236616"/>
              <a:ext cx="820440" cy="2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0070C0"/>
              </a:solidFill>
              <a:round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CustomShape 19"/>
            <p:cNvSpPr/>
            <p:nvPr/>
          </p:nvSpPr>
          <p:spPr>
            <a:xfrm>
              <a:off x="5817552" y="4017656"/>
              <a:ext cx="1473480" cy="513360"/>
            </a:xfrm>
            <a:prstGeom prst="rect">
              <a:avLst/>
            </a:prstGeom>
            <a:solidFill>
              <a:schemeClr val="bg1"/>
            </a:solidFill>
            <a:ln w="648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ES" sz="16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Positive power</a:t>
              </a:r>
              <a:endPara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s-ES" sz="16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supply</a:t>
              </a:r>
              <a:endPara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pic>
          <p:nvPicPr>
            <p:cNvPr id="147" name="Picture 2"/>
            <p:cNvPicPr/>
            <p:nvPr/>
          </p:nvPicPr>
          <p:blipFill>
            <a:blip r:embed="rId4" cstate="print"/>
            <a:srcRect l="33445" r="28762" b="83783"/>
            <a:stretch/>
          </p:blipFill>
          <p:spPr>
            <a:xfrm>
              <a:off x="4428672" y="4092672"/>
              <a:ext cx="869400" cy="691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48" name="CustomShape 20"/>
            <p:cNvSpPr/>
            <p:nvPr/>
          </p:nvSpPr>
          <p:spPr>
            <a:xfrm>
              <a:off x="4187472" y="3742032"/>
              <a:ext cx="1461600" cy="1775880"/>
            </a:xfrm>
            <a:prstGeom prst="rect">
              <a:avLst/>
            </a:prstGeom>
            <a:noFill/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" name="Line 21"/>
            <p:cNvSpPr/>
            <p:nvPr/>
          </p:nvSpPr>
          <p:spPr>
            <a:xfrm>
              <a:off x="4841232" y="4787832"/>
              <a:ext cx="360" cy="411480"/>
            </a:xfrm>
            <a:prstGeom prst="line">
              <a:avLst/>
            </a:prstGeom>
            <a:ln w="126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" name="Line 22"/>
            <p:cNvSpPr/>
            <p:nvPr/>
          </p:nvSpPr>
          <p:spPr>
            <a:xfrm flipH="1">
              <a:off x="4841232" y="5206736"/>
              <a:ext cx="1114560" cy="360"/>
            </a:xfrm>
            <a:prstGeom prst="line">
              <a:avLst/>
            </a:prstGeom>
            <a:ln w="126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" name="CustomShape 23"/>
            <p:cNvSpPr/>
            <p:nvPr/>
          </p:nvSpPr>
          <p:spPr>
            <a:xfrm rot="16200000" flipH="1">
              <a:off x="6054792" y="4797056"/>
              <a:ext cx="510840" cy="1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rgbClr val="C00000"/>
              </a:solidFill>
              <a:round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" name="CustomShape 24"/>
            <p:cNvSpPr/>
            <p:nvPr/>
          </p:nvSpPr>
          <p:spPr>
            <a:xfrm rot="18894000">
              <a:off x="4512552" y="4142712"/>
              <a:ext cx="694800" cy="6966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" name="CustomShape 25"/>
            <p:cNvSpPr/>
            <p:nvPr/>
          </p:nvSpPr>
          <p:spPr>
            <a:xfrm>
              <a:off x="4188224" y="3848649"/>
              <a:ext cx="448920" cy="254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s-ES" sz="1600" b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GND</a:t>
              </a:r>
              <a:endPara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sp>
          <p:nvSpPr>
            <p:cNvPr id="154" name="Line 26"/>
            <p:cNvSpPr/>
            <p:nvPr/>
          </p:nvSpPr>
          <p:spPr>
            <a:xfrm>
              <a:off x="4865352" y="4787832"/>
              <a:ext cx="360" cy="360"/>
            </a:xfrm>
            <a:prstGeom prst="line">
              <a:avLst/>
            </a:prstGeom>
            <a:ln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Line 27"/>
            <p:cNvSpPr/>
            <p:nvPr/>
          </p:nvSpPr>
          <p:spPr>
            <a:xfrm>
              <a:off x="4777872" y="4730592"/>
              <a:ext cx="142920" cy="360"/>
            </a:xfrm>
            <a:prstGeom prst="line">
              <a:avLst/>
            </a:prstGeom>
            <a:ln w="19080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CustomShape 28"/>
            <p:cNvSpPr/>
            <p:nvPr/>
          </p:nvSpPr>
          <p:spPr>
            <a:xfrm>
              <a:off x="4233192" y="4600632"/>
              <a:ext cx="418680" cy="254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s-ES" sz="1600" b="1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+HV</a:t>
              </a:r>
              <a:endPara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sp>
          <p:nvSpPr>
            <p:cNvPr id="157" name="CustomShape 29"/>
            <p:cNvSpPr/>
            <p:nvPr/>
          </p:nvSpPr>
          <p:spPr>
            <a:xfrm>
              <a:off x="5596024" y="5359768"/>
              <a:ext cx="1790280" cy="4521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s-ES" sz="16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Decoupling</a:t>
              </a:r>
              <a:r>
                <a:rPr lang="es-E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 capacitor</a:t>
              </a:r>
              <a:endPara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s-E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&amp; </a:t>
              </a:r>
              <a:r>
                <a:rPr lang="es-ES" sz="16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power</a:t>
              </a:r>
              <a:r>
                <a:rPr lang="es-E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 </a:t>
              </a:r>
              <a:r>
                <a:rPr lang="es-ES" sz="16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supply</a:t>
              </a:r>
              <a:r>
                <a:rPr lang="es-E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 </a:t>
              </a:r>
              <a:r>
                <a:rPr lang="es-ES" sz="16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filter</a:t>
              </a:r>
              <a:endParaRPr lang="es-E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sp>
          <p:nvSpPr>
            <p:cNvPr id="158" name="CustomShape 30"/>
            <p:cNvSpPr/>
            <p:nvPr/>
          </p:nvSpPr>
          <p:spPr>
            <a:xfrm>
              <a:off x="4906752" y="5014856"/>
              <a:ext cx="356760" cy="140760"/>
            </a:xfrm>
            <a:custGeom>
              <a:avLst/>
              <a:gdLst/>
              <a:ahLst/>
              <a:cxnLst/>
              <a:rect l="l" t="t" r="r" b="b"/>
              <a:pathLst>
                <a:path w="1554" h="810">
                  <a:moveTo>
                    <a:pt x="0" y="78"/>
                  </a:moveTo>
                  <a:cubicBezTo>
                    <a:pt x="18" y="78"/>
                    <a:pt x="38" y="71"/>
                    <a:pt x="116" y="78"/>
                  </a:cubicBezTo>
                  <a:cubicBezTo>
                    <a:pt x="194" y="85"/>
                    <a:pt x="409" y="0"/>
                    <a:pt x="467" y="121"/>
                  </a:cubicBezTo>
                  <a:cubicBezTo>
                    <a:pt x="525" y="242"/>
                    <a:pt x="422" y="794"/>
                    <a:pt x="467" y="802"/>
                  </a:cubicBezTo>
                  <a:cubicBezTo>
                    <a:pt x="512" y="810"/>
                    <a:pt x="634" y="287"/>
                    <a:pt x="739" y="167"/>
                  </a:cubicBezTo>
                  <a:cubicBezTo>
                    <a:pt x="844" y="47"/>
                    <a:pt x="964" y="98"/>
                    <a:pt x="1100" y="84"/>
                  </a:cubicBezTo>
                  <a:cubicBezTo>
                    <a:pt x="1236" y="70"/>
                    <a:pt x="1460" y="84"/>
                    <a:pt x="1554" y="84"/>
                  </a:cubicBezTo>
                </a:path>
              </a:pathLst>
            </a:custGeom>
            <a:noFill/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31"/>
            <p:cNvSpPr/>
            <p:nvPr/>
          </p:nvSpPr>
          <p:spPr>
            <a:xfrm>
              <a:off x="6922752" y="5086136"/>
              <a:ext cx="356760" cy="140760"/>
            </a:xfrm>
            <a:custGeom>
              <a:avLst/>
              <a:gdLst/>
              <a:ahLst/>
              <a:cxnLst/>
              <a:rect l="l" t="t" r="r" b="b"/>
              <a:pathLst>
                <a:path w="1554" h="810">
                  <a:moveTo>
                    <a:pt x="0" y="78"/>
                  </a:moveTo>
                  <a:cubicBezTo>
                    <a:pt x="18" y="78"/>
                    <a:pt x="38" y="71"/>
                    <a:pt x="116" y="78"/>
                  </a:cubicBezTo>
                  <a:cubicBezTo>
                    <a:pt x="194" y="85"/>
                    <a:pt x="409" y="0"/>
                    <a:pt x="467" y="121"/>
                  </a:cubicBezTo>
                  <a:cubicBezTo>
                    <a:pt x="525" y="242"/>
                    <a:pt x="422" y="794"/>
                    <a:pt x="467" y="802"/>
                  </a:cubicBezTo>
                  <a:cubicBezTo>
                    <a:pt x="512" y="810"/>
                    <a:pt x="634" y="287"/>
                    <a:pt x="739" y="167"/>
                  </a:cubicBezTo>
                  <a:cubicBezTo>
                    <a:pt x="844" y="47"/>
                    <a:pt x="964" y="98"/>
                    <a:pt x="1100" y="84"/>
                  </a:cubicBezTo>
                  <a:cubicBezTo>
                    <a:pt x="1236" y="70"/>
                    <a:pt x="1460" y="84"/>
                    <a:pt x="1554" y="84"/>
                  </a:cubicBezTo>
                </a:path>
              </a:pathLst>
            </a:custGeom>
            <a:noFill/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32"/>
            <p:cNvSpPr/>
            <p:nvPr/>
          </p:nvSpPr>
          <p:spPr>
            <a:xfrm>
              <a:off x="5158032" y="4941776"/>
              <a:ext cx="522360" cy="3002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ES" sz="16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,+HV</a:t>
              </a:r>
              <a:endPara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sp>
          <p:nvSpPr>
            <p:cNvPr id="161" name="CustomShape 33"/>
            <p:cNvSpPr/>
            <p:nvPr/>
          </p:nvSpPr>
          <p:spPr>
            <a:xfrm>
              <a:off x="6371952" y="4581416"/>
              <a:ext cx="478080" cy="300240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s-ES" sz="16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" panose="02040503050406030204" pitchFamily="18" charset="0"/>
                  <a:ea typeface="DejaVu Sans"/>
                </a:rPr>
                <a:t>+HV</a:t>
              </a:r>
              <a:endParaRPr lang="es-E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endParaRPr>
            </a:p>
          </p:txBody>
        </p:sp>
        <p:sp>
          <p:nvSpPr>
            <p:cNvPr id="165" name="CustomShape 37"/>
            <p:cNvSpPr/>
            <p:nvPr/>
          </p:nvSpPr>
          <p:spPr>
            <a:xfrm>
              <a:off x="4017552" y="3622512"/>
              <a:ext cx="4604760" cy="2298600"/>
            </a:xfrm>
            <a:prstGeom prst="rect">
              <a:avLst/>
            </a:prstGeom>
            <a:noFill/>
            <a:ln w="19080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PMT Base</a:t>
            </a:r>
            <a:endParaRPr kumimoji="0" lang="en-GB" sz="3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79512" y="98072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/>
              <a:t>Different PMT bases were studied:</a:t>
            </a:r>
            <a:endParaRPr lang="en-GB" sz="2400" b="1"/>
          </a:p>
        </p:txBody>
      </p:sp>
      <p:sp>
        <p:nvSpPr>
          <p:cNvPr id="53" name="TextBox 52"/>
          <p:cNvSpPr txBox="1"/>
          <p:nvPr/>
        </p:nvSpPr>
        <p:spPr>
          <a:xfrm>
            <a:off x="6084168" y="4077072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Bases currently produced for starting PMT characterization (see Antonio </a:t>
            </a:r>
            <a:r>
              <a:rPr lang="en-GB" sz="2000" dirty="0" err="1" smtClean="0"/>
              <a:t>Verdugo’s</a:t>
            </a:r>
            <a:r>
              <a:rPr lang="en-GB" sz="2000" dirty="0" smtClean="0"/>
              <a:t> talk in next session)</a:t>
            </a:r>
            <a:endParaRPr lang="en-GB" sz="20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013" y="2060848"/>
            <a:ext cx="3875987" cy="163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PMT Splitter</a:t>
            </a:r>
            <a:endParaRPr kumimoji="0" lang="en-GB" sz="3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26 Grupo"/>
          <p:cNvGrpSpPr/>
          <p:nvPr/>
        </p:nvGrpSpPr>
        <p:grpSpPr>
          <a:xfrm>
            <a:off x="1403648" y="1052736"/>
            <a:ext cx="6165143" cy="4954166"/>
            <a:chOff x="1403648" y="836711"/>
            <a:chExt cx="6165143" cy="4954166"/>
          </a:xfrm>
        </p:grpSpPr>
        <p:grpSp>
          <p:nvGrpSpPr>
            <p:cNvPr id="7" name="4 Grupo"/>
            <p:cNvGrpSpPr/>
            <p:nvPr/>
          </p:nvGrpSpPr>
          <p:grpSpPr>
            <a:xfrm>
              <a:off x="1765276" y="3122290"/>
              <a:ext cx="5752899" cy="2668587"/>
              <a:chOff x="1653034" y="2607940"/>
              <a:chExt cx="5752899" cy="2668587"/>
            </a:xfrm>
          </p:grpSpPr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1653034" y="2607940"/>
                <a:ext cx="5553075" cy="2668587"/>
                <a:chOff x="1152" y="941"/>
                <a:chExt cx="3498" cy="1681"/>
              </a:xfrm>
            </p:grpSpPr>
            <p:pic>
              <p:nvPicPr>
                <p:cNvPr id="19" name="Picture 13" descr="CircuitoSplitter_las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941"/>
                  <a:ext cx="3498" cy="1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Oval 14"/>
                <p:cNvSpPr>
                  <a:spLocks noChangeArrowheads="1"/>
                </p:cNvSpPr>
                <p:nvPr/>
              </p:nvSpPr>
              <p:spPr bwMode="auto">
                <a:xfrm>
                  <a:off x="1957" y="1289"/>
                  <a:ext cx="785" cy="1250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/>
              </p:nvSpPr>
              <p:spPr bwMode="auto">
                <a:xfrm>
                  <a:off x="3404" y="1265"/>
                  <a:ext cx="589" cy="616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2305613" y="2752958"/>
                <a:ext cx="194271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_tradnl" altLang="es-ES" dirty="0" err="1" smtClean="0"/>
                  <a:t>Power</a:t>
                </a:r>
                <a:r>
                  <a:rPr lang="es-ES_tradnl" altLang="es-ES" dirty="0" smtClean="0"/>
                  <a:t> </a:t>
                </a:r>
                <a:r>
                  <a:rPr lang="es-ES_tradnl" altLang="es-ES" dirty="0" err="1" smtClean="0"/>
                  <a:t>supply</a:t>
                </a:r>
                <a:r>
                  <a:rPr lang="es-ES_tradnl" altLang="es-ES" dirty="0" smtClean="0"/>
                  <a:t> </a:t>
                </a:r>
                <a:r>
                  <a:rPr lang="es-ES_tradnl" altLang="es-ES" dirty="0" err="1" smtClean="0"/>
                  <a:t>filter</a:t>
                </a:r>
                <a:endParaRPr lang="es-ES_tradnl" altLang="es-ES" dirty="0"/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580112" y="2668032"/>
                <a:ext cx="182582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_tradnl" altLang="es-ES" dirty="0" err="1" smtClean="0"/>
                  <a:t>Signal</a:t>
                </a:r>
                <a:r>
                  <a:rPr lang="es-ES_tradnl" altLang="es-ES" dirty="0" smtClean="0"/>
                  <a:t> </a:t>
                </a:r>
                <a:r>
                  <a:rPr lang="es-ES_tradnl" altLang="es-ES" dirty="0" err="1" smtClean="0"/>
                  <a:t>decoupling</a:t>
                </a:r>
                <a:endParaRPr lang="es-ES_tradnl" altLang="es-ES" dirty="0"/>
              </a:p>
            </p:txBody>
          </p:sp>
        </p:grpSp>
        <p:grpSp>
          <p:nvGrpSpPr>
            <p:cNvPr id="8" name="12 Grupo"/>
            <p:cNvGrpSpPr/>
            <p:nvPr/>
          </p:nvGrpSpPr>
          <p:grpSpPr>
            <a:xfrm>
              <a:off x="3779912" y="1412775"/>
              <a:ext cx="1440160" cy="2373697"/>
              <a:chOff x="3569321" y="1412775"/>
              <a:chExt cx="1440160" cy="2373697"/>
            </a:xfrm>
          </p:grpSpPr>
          <p:sp>
            <p:nvSpPr>
              <p:cNvPr id="14" name="5 Arco"/>
              <p:cNvSpPr/>
              <p:nvPr/>
            </p:nvSpPr>
            <p:spPr>
              <a:xfrm rot="10800000" flipH="1">
                <a:off x="3569321" y="1412775"/>
                <a:ext cx="1440160" cy="2373697"/>
              </a:xfrm>
              <a:prstGeom prst="arc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" name="7 Conector recto de flecha"/>
              <p:cNvCxnSpPr>
                <a:stCxn id="14" idx="2"/>
              </p:cNvCxnSpPr>
              <p:nvPr/>
            </p:nvCxnSpPr>
            <p:spPr>
              <a:xfrm flipV="1">
                <a:off x="5009481" y="2267706"/>
                <a:ext cx="0" cy="331917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15 Grupo"/>
            <p:cNvGrpSpPr/>
            <p:nvPr/>
          </p:nvGrpSpPr>
          <p:grpSpPr>
            <a:xfrm>
              <a:off x="5300464" y="836711"/>
              <a:ext cx="1503784" cy="2958587"/>
              <a:chOff x="5372472" y="836711"/>
              <a:chExt cx="1503784" cy="2958587"/>
            </a:xfrm>
          </p:grpSpPr>
          <p:sp>
            <p:nvSpPr>
              <p:cNvPr id="12" name="21 Arco"/>
              <p:cNvSpPr/>
              <p:nvPr/>
            </p:nvSpPr>
            <p:spPr>
              <a:xfrm rot="10800000">
                <a:off x="5372472" y="836711"/>
                <a:ext cx="1503784" cy="2949761"/>
              </a:xfrm>
              <a:prstGeom prst="arc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3" name="22 Conector recto de flecha"/>
              <p:cNvCxnSpPr/>
              <p:nvPr/>
            </p:nvCxnSpPr>
            <p:spPr>
              <a:xfrm>
                <a:off x="6133059" y="3786472"/>
                <a:ext cx="167133" cy="8826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28 Conector recto de flecha"/>
            <p:cNvCxnSpPr/>
            <p:nvPr/>
          </p:nvCxnSpPr>
          <p:spPr>
            <a:xfrm>
              <a:off x="1403648" y="4006658"/>
              <a:ext cx="504056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31 Conector recto de flecha"/>
            <p:cNvCxnSpPr/>
            <p:nvPr/>
          </p:nvCxnSpPr>
          <p:spPr>
            <a:xfrm>
              <a:off x="7064735" y="4006658"/>
              <a:ext cx="504056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1 Grupo"/>
          <p:cNvGrpSpPr/>
          <p:nvPr/>
        </p:nvGrpSpPr>
        <p:grpSpPr>
          <a:xfrm>
            <a:off x="395536" y="1757513"/>
            <a:ext cx="3214774" cy="1452436"/>
            <a:chOff x="282377" y="1052736"/>
            <a:chExt cx="3214774" cy="1452436"/>
          </a:xfrm>
        </p:grpSpPr>
        <p:pic>
          <p:nvPicPr>
            <p:cNvPr id="23" name="Picture 2" descr="overal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759" r="75968" b="33450"/>
            <a:stretch/>
          </p:blipFill>
          <p:spPr bwMode="auto">
            <a:xfrm rot="5400000">
              <a:off x="1391758" y="1132126"/>
              <a:ext cx="1031892" cy="873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 CuadroTexto"/>
            <p:cNvSpPr txBox="1"/>
            <p:nvPr/>
          </p:nvSpPr>
          <p:spPr>
            <a:xfrm>
              <a:off x="2589274" y="2104269"/>
              <a:ext cx="907877" cy="307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Front-</a:t>
              </a:r>
              <a:r>
                <a:rPr lang="es-ES_tradnl" sz="1400" dirty="0" err="1" smtClean="0"/>
                <a:t>end</a:t>
              </a:r>
              <a:endParaRPr lang="es-ES" sz="1400" dirty="0"/>
            </a:p>
          </p:txBody>
        </p:sp>
        <p:sp>
          <p:nvSpPr>
            <p:cNvPr id="25" name="32 CuadroTexto"/>
            <p:cNvSpPr txBox="1"/>
            <p:nvPr/>
          </p:nvSpPr>
          <p:spPr>
            <a:xfrm>
              <a:off x="1550715" y="2084628"/>
              <a:ext cx="713978" cy="307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_tradnl" sz="1400" dirty="0" err="1" smtClean="0"/>
                <a:t>Splitter</a:t>
              </a:r>
              <a:endParaRPr lang="es-ES" sz="1400" dirty="0"/>
            </a:p>
          </p:txBody>
        </p:sp>
        <p:sp>
          <p:nvSpPr>
            <p:cNvPr id="26" name="33 CuadroTexto"/>
            <p:cNvSpPr txBox="1"/>
            <p:nvPr/>
          </p:nvSpPr>
          <p:spPr>
            <a:xfrm>
              <a:off x="282377" y="1981952"/>
              <a:ext cx="906915" cy="5232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400" dirty="0" smtClean="0"/>
                <a:t>HV </a:t>
              </a:r>
              <a:r>
                <a:rPr lang="es-ES_tradnl" sz="1400" dirty="0" err="1" smtClean="0"/>
                <a:t>power</a:t>
              </a:r>
              <a:endParaRPr lang="es-ES_tradnl" sz="1400" dirty="0"/>
            </a:p>
            <a:p>
              <a:pPr algn="ctr"/>
              <a:r>
                <a:rPr lang="es-ES_tradnl" sz="1400" dirty="0" err="1" smtClean="0"/>
                <a:t>supply</a:t>
              </a:r>
              <a:endParaRPr lang="es-ES" sz="1400" dirty="0"/>
            </a:p>
          </p:txBody>
        </p:sp>
        <p:cxnSp>
          <p:nvCxnSpPr>
            <p:cNvPr id="27" name="34 Conector recto de flecha"/>
            <p:cNvCxnSpPr>
              <a:stCxn id="26" idx="3"/>
            </p:cNvCxnSpPr>
            <p:nvPr/>
          </p:nvCxnSpPr>
          <p:spPr>
            <a:xfrm>
              <a:off x="1189292" y="2243562"/>
              <a:ext cx="399095" cy="1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37 Conector recto de flecha"/>
            <p:cNvCxnSpPr/>
            <p:nvPr/>
          </p:nvCxnSpPr>
          <p:spPr>
            <a:xfrm flipV="1">
              <a:off x="2264693" y="2258158"/>
              <a:ext cx="324581" cy="6157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203848" y="105273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Based on experience from Double </a:t>
            </a:r>
            <a:r>
              <a:rPr lang="en-GB" sz="2400" dirty="0" err="1" smtClean="0"/>
              <a:t>Chooz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Tested intensively in LN2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2 PMTs of 311 also operated with this splitter</a:t>
            </a:r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PMT Support Structure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68D5-FAF9-4D9E-B580-21557DFDD7BE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564904"/>
            <a:ext cx="2250031" cy="30689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64904"/>
            <a:ext cx="2197248" cy="3041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772816"/>
            <a:ext cx="2704780" cy="821780"/>
          </a:xfrm>
          <a:prstGeom prst="rect">
            <a:avLst/>
          </a:prstGeom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4570506" cy="50405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400" b="1" dirty="0" smtClean="0"/>
              <a:t>Assembly </a:t>
            </a:r>
            <a:r>
              <a:rPr lang="en-US" sz="2400" dirty="0" smtClean="0"/>
              <a:t>Composed by:</a:t>
            </a:r>
          </a:p>
          <a:p>
            <a:pPr lvl="1"/>
            <a:r>
              <a:rPr lang="en-US" dirty="0" smtClean="0"/>
              <a:t>Hamamatsu PMT</a:t>
            </a:r>
          </a:p>
          <a:p>
            <a:pPr lvl="1"/>
            <a:r>
              <a:rPr lang="en-US" dirty="0" smtClean="0"/>
              <a:t>Positive base</a:t>
            </a:r>
          </a:p>
          <a:p>
            <a:pPr lvl="1"/>
            <a:r>
              <a:rPr lang="en-US" dirty="0" smtClean="0"/>
              <a:t>Support frame structure of 304 L Stainless steel and Nylon 6.6 pieces assemblies by A4 stainless steel screws</a:t>
            </a:r>
          </a:p>
          <a:p>
            <a:pPr lvl="1"/>
            <a:r>
              <a:rPr lang="en-US" dirty="0" smtClean="0"/>
              <a:t>Design was driven to allow both, direct coating or placing PMMA plate coated with TPB in front of PMT</a:t>
            </a:r>
          </a:p>
          <a:p>
            <a:pPr lvl="1"/>
            <a:r>
              <a:rPr lang="en-US" dirty="0" smtClean="0"/>
              <a:t>Fixation support</a:t>
            </a:r>
          </a:p>
          <a:p>
            <a:pPr lvl="1"/>
            <a:endParaRPr lang="en-US" dirty="0" smtClean="0"/>
          </a:p>
          <a:p>
            <a:pPr marL="137160" indent="0">
              <a:buNone/>
            </a:pPr>
            <a:endParaRPr lang="en-US" sz="24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94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829335" y="3059668"/>
            <a:ext cx="126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800 mm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7504" y="314096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Stainless Steel support base of the PMTs:</a:t>
            </a:r>
          </a:p>
          <a:p>
            <a:r>
              <a:rPr lang="en-GB" sz="2000" dirty="0" smtClean="0"/>
              <a:t>4 PTFE Ø30 mm contact pieces on the membrane floor.</a:t>
            </a:r>
            <a:endParaRPr lang="en-GB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70024" y="1135485"/>
            <a:ext cx="2814092" cy="25092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861048"/>
            <a:ext cx="3636911" cy="2376264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H="1" flipV="1">
            <a:off x="7018118" y="944011"/>
            <a:ext cx="1517903" cy="14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7558664" y="740074"/>
            <a:ext cx="668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230</a:t>
            </a:r>
            <a:endParaRPr lang="es-ES" sz="900" dirty="0"/>
          </a:p>
        </p:txBody>
      </p:sp>
      <p:cxnSp>
        <p:nvCxnSpPr>
          <p:cNvPr id="27" name="Conector recto de flecha 26"/>
          <p:cNvCxnSpPr/>
          <p:nvPr/>
        </p:nvCxnSpPr>
        <p:spPr>
          <a:xfrm flipH="1">
            <a:off x="6355080" y="1581912"/>
            <a:ext cx="8536" cy="1662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091893" y="2247802"/>
            <a:ext cx="454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255</a:t>
            </a:r>
            <a:endParaRPr lang="es-ES" sz="10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51520" y="112474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Weight of the PMT +support &amp; base ~6,5 kg.</a:t>
            </a:r>
          </a:p>
          <a:p>
            <a:r>
              <a:rPr lang="en-GB" sz="2000" dirty="0"/>
              <a:t>Buoyancy force of the system ~5,5 kg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=&gt; </a:t>
            </a:r>
            <a:r>
              <a:rPr lang="en-US" sz="2000" dirty="0" smtClean="0"/>
              <a:t>Apparent weight when immersed ~1 kg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Tests in 1 bar overpressure (corresponding to 7 m of </a:t>
            </a:r>
            <a:r>
              <a:rPr lang="en-GB" sz="2000" dirty="0" err="1" smtClean="0"/>
              <a:t>LAr</a:t>
            </a:r>
            <a:r>
              <a:rPr lang="en-GB" sz="2000" dirty="0" smtClean="0"/>
              <a:t>) and cryogenic temperatures performed. </a:t>
            </a:r>
            <a:endParaRPr lang="en-GB" sz="2000" dirty="0"/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6355080" y="1581912"/>
            <a:ext cx="777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6355080" y="3244334"/>
            <a:ext cx="7863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7018118" y="919711"/>
            <a:ext cx="0" cy="753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536021" y="919711"/>
            <a:ext cx="0" cy="744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861048"/>
            <a:ext cx="4143551" cy="2708920"/>
          </a:xfrm>
          <a:prstGeom prst="rect">
            <a:avLst/>
          </a:prstGeom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24/04/2017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911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A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IFAE_Template</Template>
  <TotalTime>1289</TotalTime>
  <Words>1876</Words>
  <Application>Microsoft Office PowerPoint</Application>
  <PresentationFormat>On-screen Show (4:3)</PresentationFormat>
  <Paragraphs>444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IFAE_Template</vt:lpstr>
      <vt:lpstr>The Light Detection System  of  protoDune DP</vt:lpstr>
      <vt:lpstr>Outline</vt:lpstr>
      <vt:lpstr>Light in protoDUNE DP </vt:lpstr>
      <vt:lpstr>Motivation</vt:lpstr>
      <vt:lpstr>PMTs</vt:lpstr>
      <vt:lpstr>Slide 6</vt:lpstr>
      <vt:lpstr>Slide 7</vt:lpstr>
      <vt:lpstr>Slide 8</vt:lpstr>
      <vt:lpstr>Slide 9</vt:lpstr>
      <vt:lpstr>PMTs inside protoDUNE DP</vt:lpstr>
      <vt:lpstr>TPB Coating</vt:lpstr>
      <vt:lpstr>HV System</vt:lpstr>
      <vt:lpstr>PMT related Cables</vt:lpstr>
      <vt:lpstr>Slide 14</vt:lpstr>
      <vt:lpstr>Slide 15</vt:lpstr>
      <vt:lpstr>Light Monitor and Calibration System</vt:lpstr>
      <vt:lpstr>Light Monitor and Calibration System</vt:lpstr>
      <vt:lpstr>Slide 18</vt:lpstr>
      <vt:lpstr>Light Monitor and Calibration System</vt:lpstr>
      <vt:lpstr>Slide 20</vt:lpstr>
      <vt:lpstr>Slide 21</vt:lpstr>
      <vt:lpstr>Slide 22</vt:lpstr>
      <vt:lpstr>Slide 23</vt:lpstr>
      <vt:lpstr>Slide 24</vt:lpstr>
      <vt:lpstr>Fibers Attenuation Curves</vt:lpstr>
      <vt:lpstr>Light Monitor System</vt:lpstr>
      <vt:lpstr>Slide 27</vt:lpstr>
      <vt:lpstr>Slide 28</vt:lpstr>
      <vt:lpstr>Light calibration system</vt:lpstr>
      <vt:lpstr>Baseline</vt:lpstr>
      <vt:lpstr>New base for WA105 PMTs</vt:lpstr>
      <vt:lpstr>WA105 PMTs base</vt:lpstr>
      <vt:lpstr>Cryogenic tests at CIEMAT</vt:lpstr>
      <vt:lpstr>TPB Coating</vt:lpstr>
      <vt:lpstr>TPB coating and QE measurements @CERN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Light Readout for WA105</dc:title>
  <dc:creator>thorsten</dc:creator>
  <cp:lastModifiedBy>thorsten</cp:lastModifiedBy>
  <cp:revision>158</cp:revision>
  <dcterms:created xsi:type="dcterms:W3CDTF">2017-03-19T11:02:41Z</dcterms:created>
  <dcterms:modified xsi:type="dcterms:W3CDTF">2017-04-18T21:17:36Z</dcterms:modified>
</cp:coreProperties>
</file>