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23"/>
  </p:notesMasterIdLst>
  <p:sldIdLst>
    <p:sldId id="257" r:id="rId3"/>
    <p:sldId id="276" r:id="rId4"/>
    <p:sldId id="262" r:id="rId5"/>
    <p:sldId id="263" r:id="rId6"/>
    <p:sldId id="265" r:id="rId7"/>
    <p:sldId id="266" r:id="rId8"/>
    <p:sldId id="267" r:id="rId9"/>
    <p:sldId id="278" r:id="rId10"/>
    <p:sldId id="260" r:id="rId11"/>
    <p:sldId id="261" r:id="rId12"/>
    <p:sldId id="259" r:id="rId13"/>
    <p:sldId id="275" r:id="rId14"/>
    <p:sldId id="264" r:id="rId15"/>
    <p:sldId id="274" r:id="rId16"/>
    <p:sldId id="279" r:id="rId17"/>
    <p:sldId id="272" r:id="rId18"/>
    <p:sldId id="271" r:id="rId19"/>
    <p:sldId id="268" r:id="rId20"/>
    <p:sldId id="280"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02" y="-5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FDFD5-361C-4C86-8C25-D3DC2FE2C63B}" type="datetimeFigureOut">
              <a:rPr lang="en-US" smtClean="0"/>
              <a:t>9/24/2017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ECB4E-B5EF-47E9-99C5-B42DC395A6AD}" type="slidenum">
              <a:rPr lang="en-US" smtClean="0"/>
              <a:t>‹#›</a:t>
            </a:fld>
            <a:endParaRPr lang="en-US"/>
          </a:p>
        </p:txBody>
      </p:sp>
    </p:spTree>
    <p:extLst>
      <p:ext uri="{BB962C8B-B14F-4D97-AF65-F5344CB8AC3E}">
        <p14:creationId xmlns:p14="http://schemas.microsoft.com/office/powerpoint/2010/main" val="242563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prstClr val="black"/>
              </a:solidFill>
            </a:endParaRPr>
          </a:p>
        </p:txBody>
      </p:sp>
      <p:sp>
        <p:nvSpPr>
          <p:cNvPr id="14" name="Title 1"/>
          <p:cNvSpPr>
            <a:spLocks noGrp="1"/>
          </p:cNvSpPr>
          <p:nvPr>
            <p:ph type="title"/>
          </p:nvPr>
        </p:nvSpPr>
        <p:spPr>
          <a:xfrm>
            <a:off x="454026" y="462518"/>
            <a:ext cx="8229600" cy="532171"/>
          </a:xfrm>
          <a:prstGeom prst="rect">
            <a:avLst/>
          </a:prstGeom>
        </p:spPr>
        <p:txBody>
          <a:bodyPr vert="horz" lIns="0" tIns="0" rIns="0" bIns="0">
            <a:normAutofit/>
          </a:bodyPr>
          <a:lstStyle>
            <a:lvl1pPr algn="l">
              <a:defRPr sz="2800" b="1" i="0" baseline="0">
                <a:solidFill>
                  <a:srgbClr val="E95125"/>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9976733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fontAlgn="base">
              <a:spcBef>
                <a:spcPct val="0"/>
              </a:spcBef>
              <a:spcAft>
                <a:spcPct val="0"/>
              </a:spcAft>
            </a:pPr>
            <a:endParaRPr lang="en-US">
              <a:solidFill>
                <a:srgbClr val="BC5F2B"/>
              </a:solidFill>
              <a:latin typeface="Calibri"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fontAlgn="base">
              <a:spcBef>
                <a:spcPct val="0"/>
              </a:spcBef>
              <a:spcAft>
                <a:spcPct val="0"/>
              </a:spcAft>
            </a:pPr>
            <a:r>
              <a:rPr lang="en-US" smtClean="0">
                <a:solidFill>
                  <a:srgbClr val="BC5F2B"/>
                </a:solidFill>
                <a:latin typeface="Calibri" charset="0"/>
              </a:rPr>
              <a:t>NP04 Electrical Connections Review 9.26.2017</a:t>
            </a:r>
            <a:endParaRPr lang="en-US" dirty="0">
              <a:solidFill>
                <a:srgbClr val="BC5F2B"/>
              </a:solidFill>
              <a:latin typeface="Calibri"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3B4134F5-621D-49FA-9736-DF63BD265ED7}" type="slidenum">
              <a:rPr lang="en-US" smtClean="0">
                <a:solidFill>
                  <a:srgbClr val="BC5F2B"/>
                </a:solidFill>
                <a:latin typeface="Calibri" charset="0"/>
              </a:rPr>
              <a:pPr defTabSz="457200" fontAlgn="base">
                <a:spcBef>
                  <a:spcPct val="0"/>
                </a:spcBef>
                <a:spcAft>
                  <a:spcPct val="0"/>
                </a:spcAft>
              </a:pPr>
              <a:t>‹#›</a:t>
            </a:fld>
            <a:endParaRPr lang="en-US">
              <a:solidFill>
                <a:srgbClr val="BC5F2B"/>
              </a:solidFill>
              <a:latin typeface="Calibri" charset="0"/>
            </a:endParaRPr>
          </a:p>
        </p:txBody>
      </p:sp>
    </p:spTree>
    <p:extLst>
      <p:ext uri="{BB962C8B-B14F-4D97-AF65-F5344CB8AC3E}">
        <p14:creationId xmlns:p14="http://schemas.microsoft.com/office/powerpoint/2010/main" val="12486985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053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27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72730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54779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686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NP04 Electrical Connections Review 9.26.2017</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124858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NP04 Electrical Connections Review 9.26.2017</a:t>
            </a:r>
            <a:endParaRPr lang="en-US"/>
          </a:p>
        </p:txBody>
      </p:sp>
      <p:sp>
        <p:nvSpPr>
          <p:cNvPr id="4" name="Slide Number Placeholder 3"/>
          <p:cNvSpPr>
            <a:spLocks noGrp="1"/>
          </p:cNvSpPr>
          <p:nvPr>
            <p:ph type="sldNum" sz="quarter" idx="12"/>
          </p:nvPr>
        </p:nvSpPr>
        <p:spPr/>
        <p:txBody>
          <a:bodyPr/>
          <a:lstStyle/>
          <a:p>
            <a:fld id="{1361A275-6DD5-465F-A2A9-8439DC3D1D7C}" type="slidenum">
              <a:rPr lang="en-US"/>
              <a:pPr/>
              <a:t>‹#›</a:t>
            </a:fld>
            <a:endParaRPr lang="en-US"/>
          </a:p>
        </p:txBody>
      </p:sp>
    </p:spTree>
    <p:extLst>
      <p:ext uri="{BB962C8B-B14F-4D97-AF65-F5344CB8AC3E}">
        <p14:creationId xmlns:p14="http://schemas.microsoft.com/office/powerpoint/2010/main" val="134085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smtClean="0"/>
              <a:t>Click to edit Master text styles</a:t>
            </a:r>
          </a:p>
        </p:txBody>
      </p:sp>
      <p:pic>
        <p:nvPicPr>
          <p:cNvPr id="1028" name="Picture 4"/>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457200" y="5955915"/>
            <a:ext cx="1821072" cy="67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9301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defTabSz="457200">
              <a:defRPr/>
            </a:pPr>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defTabSz="457200">
              <a:defRPr/>
            </a:pPr>
            <a:r>
              <a:rPr lang="en-US" smtClean="0"/>
              <a:t>NP04 Electrical Connections Review 9.26.2017</a:t>
            </a: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defTabSz="457200">
              <a:defRPr/>
            </a:pPr>
            <a:fld id="{0C39C72E-2A13-EB4D-AD45-6D4E6ACAED8D}" type="slidenum">
              <a:rPr lang="en-US"/>
              <a:pPr defTabSz="457200">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9" name="Picture 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952893" y="6442210"/>
            <a:ext cx="1031640" cy="38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72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extLst>
      <p:ext uri="{BB962C8B-B14F-4D97-AF65-F5344CB8AC3E}">
        <p14:creationId xmlns:p14="http://schemas.microsoft.com/office/powerpoint/2010/main" val="2270838981"/>
      </p:ext>
    </p:extLst>
  </p:cSld>
  <p:clrMap bg1="lt1" tx1="dk1" bg2="lt2" tx2="dk2" accent1="accent1" accent2="accent2" accent3="accent3" accent4="accent4" accent5="accent5" accent6="accent6" hlink="hlink" folHlink="folHlink"/>
  <p:sldLayoutIdLst>
    <p:sldLayoutId id="2147483670" r:id="rId1"/>
    <p:sldLayoutId id="2147483671" r:id="rId2"/>
  </p:sldLayoutIdLst>
  <p:hf hd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 and Field Cage HV Connections</a:t>
            </a:r>
            <a:endParaRPr lang="en-US" dirty="0"/>
          </a:p>
        </p:txBody>
      </p:sp>
      <p:sp>
        <p:nvSpPr>
          <p:cNvPr id="3" name="Subtitle 2"/>
          <p:cNvSpPr>
            <a:spLocks noGrp="1"/>
          </p:cNvSpPr>
          <p:nvPr>
            <p:ph type="body" sz="quarter" idx="10"/>
          </p:nvPr>
        </p:nvSpPr>
        <p:spPr/>
        <p:txBody>
          <a:bodyPr/>
          <a:lstStyle/>
          <a:p>
            <a:r>
              <a:rPr lang="en-US" dirty="0" smtClean="0"/>
              <a:t>Bo Yu</a:t>
            </a:r>
          </a:p>
          <a:p>
            <a:r>
              <a:rPr lang="en-US" dirty="0" smtClean="0"/>
              <a:t>Sept. 26, </a:t>
            </a:r>
            <a:r>
              <a:rPr lang="en-US" dirty="0" smtClean="0"/>
              <a:t>2017</a:t>
            </a:r>
            <a:endParaRPr lang="en-US" dirty="0"/>
          </a:p>
        </p:txBody>
      </p:sp>
    </p:spTree>
    <p:extLst>
      <p:ext uri="{BB962C8B-B14F-4D97-AF65-F5344CB8AC3E}">
        <p14:creationId xmlns:p14="http://schemas.microsoft.com/office/powerpoint/2010/main" val="4046141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All </a:t>
            </a:r>
            <a:r>
              <a:rPr lang="en-US" dirty="0" smtClean="0"/>
              <a:t>Board Configurations</a:t>
            </a:r>
            <a:endParaRPr lang="en-US" dirty="0"/>
          </a:p>
        </p:txBody>
      </p:sp>
      <p:sp>
        <p:nvSpPr>
          <p:cNvPr id="4" name="Footer Placeholder 3"/>
          <p:cNvSpPr>
            <a:spLocks noGrp="1"/>
          </p:cNvSpPr>
          <p:nvPr>
            <p:ph type="ftr" sz="quarter" idx="3"/>
          </p:nvPr>
        </p:nvSpPr>
        <p:spPr/>
        <p:txBody>
          <a:bodyPr/>
          <a:lstStyle/>
          <a:p>
            <a:r>
              <a:rPr lang="en-US" smtClean="0"/>
              <a:t>NP04 Electrical Connections Review 9.26.2017</a:t>
            </a:r>
            <a:endParaRPr lang="en-US"/>
          </a:p>
        </p:txBody>
      </p:sp>
      <p:sp>
        <p:nvSpPr>
          <p:cNvPr id="6" name="Slide Number Placeholder 5"/>
          <p:cNvSpPr>
            <a:spLocks noGrp="1"/>
          </p:cNvSpPr>
          <p:nvPr>
            <p:ph type="sldNum" sz="quarter" idx="4"/>
          </p:nvPr>
        </p:nvSpPr>
        <p:spPr/>
        <p:txBody>
          <a:bodyPr/>
          <a:lstStyle/>
          <a:p>
            <a:fld id="{B67009C7-168E-4947-9878-C445102D1EEC}" type="slidenum">
              <a:rPr lang="en-US" smtClean="0"/>
              <a:t>10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528347166"/>
              </p:ext>
            </p:extLst>
          </p:nvPr>
        </p:nvGraphicFramePr>
        <p:xfrm>
          <a:off x="914400" y="1219200"/>
          <a:ext cx="7315200" cy="2430357"/>
        </p:xfrm>
        <a:graphic>
          <a:graphicData uri="http://schemas.openxmlformats.org/drawingml/2006/table">
            <a:tbl>
              <a:tblPr firstRow="1" bandRow="1">
                <a:tableStyleId>{5C22544A-7EE6-4342-B048-85BDC9FD1C3A}</a:tableStyleId>
              </a:tblPr>
              <a:tblGrid>
                <a:gridCol w="2438400"/>
                <a:gridCol w="2438400"/>
                <a:gridCol w="2438400"/>
              </a:tblGrid>
              <a:tr h="289560">
                <a:tc>
                  <a:txBody>
                    <a:bodyPr/>
                    <a:lstStyle/>
                    <a:p>
                      <a:r>
                        <a:rPr lang="en-US" dirty="0" smtClean="0"/>
                        <a:t>Flavor</a:t>
                      </a:r>
                      <a:endParaRPr lang="en-US" dirty="0"/>
                    </a:p>
                  </a:txBody>
                  <a:tcPr/>
                </a:tc>
                <a:tc>
                  <a:txBody>
                    <a:bodyPr/>
                    <a:lstStyle/>
                    <a:p>
                      <a:r>
                        <a:rPr lang="en-US" dirty="0" smtClean="0"/>
                        <a:t>Termination</a:t>
                      </a:r>
                      <a:r>
                        <a:rPr lang="en-US" baseline="0" dirty="0" smtClean="0"/>
                        <a:t> R</a:t>
                      </a:r>
                      <a:endParaRPr lang="en-US" dirty="0"/>
                    </a:p>
                  </a:txBody>
                  <a:tcPr/>
                </a:tc>
                <a:tc>
                  <a:txBody>
                    <a:bodyPr/>
                    <a:lstStyle/>
                    <a:p>
                      <a:r>
                        <a:rPr lang="en-US" dirty="0" smtClean="0"/>
                        <a:t>3R</a:t>
                      </a:r>
                      <a:r>
                        <a:rPr lang="en-US" baseline="0" dirty="0" smtClean="0"/>
                        <a:t> </a:t>
                      </a:r>
                      <a:r>
                        <a:rPr lang="en-US" baseline="0" dirty="0" smtClean="0"/>
                        <a:t>configuration</a:t>
                      </a:r>
                      <a:endParaRPr lang="en-US" dirty="0"/>
                    </a:p>
                  </a:txBody>
                  <a:tcPr/>
                </a:tc>
              </a:tr>
              <a:tr h="474839">
                <a:tc>
                  <a:txBody>
                    <a:bodyPr/>
                    <a:lstStyle/>
                    <a:p>
                      <a:r>
                        <a:rPr lang="en-US" dirty="0" smtClean="0"/>
                        <a:t>1G Top/Bottom</a:t>
                      </a:r>
                      <a:endParaRPr lang="en-US" dirty="0"/>
                    </a:p>
                  </a:txBody>
                  <a:tcPr/>
                </a:tc>
                <a:tc>
                  <a:txBody>
                    <a:bodyPr/>
                    <a:lstStyle/>
                    <a:p>
                      <a:r>
                        <a:rPr lang="en-US" dirty="0" smtClean="0"/>
                        <a:t>167M  (1)</a:t>
                      </a:r>
                      <a:endParaRPr lang="en-US" dirty="0"/>
                    </a:p>
                  </a:txBody>
                  <a:tcPr/>
                </a:tc>
                <a:tc>
                  <a:txBody>
                    <a:bodyPr/>
                    <a:lstStyle/>
                    <a:p>
                      <a:r>
                        <a:rPr lang="en-US" dirty="0" smtClean="0"/>
                        <a:t>500M//500M/500M</a:t>
                      </a:r>
                      <a:endParaRPr lang="en-US" dirty="0"/>
                    </a:p>
                  </a:txBody>
                  <a:tcPr/>
                </a:tc>
              </a:tr>
              <a:tr h="474839">
                <a:tc>
                  <a:txBody>
                    <a:bodyPr/>
                    <a:lstStyle/>
                    <a:p>
                      <a:r>
                        <a:rPr lang="en-US" dirty="0" smtClean="0"/>
                        <a:t>1G End Wall</a:t>
                      </a:r>
                      <a:endParaRPr lang="en-US" dirty="0"/>
                    </a:p>
                  </a:txBody>
                  <a:tcPr/>
                </a:tc>
                <a:tc>
                  <a:txBody>
                    <a:bodyPr/>
                    <a:lstStyle/>
                    <a:p>
                      <a:r>
                        <a:rPr lang="en-US" dirty="0" smtClean="0"/>
                        <a:t>42M  (x1/4)</a:t>
                      </a:r>
                      <a:endParaRPr lang="en-US" dirty="0"/>
                    </a:p>
                  </a:txBody>
                  <a:tcPr/>
                </a:tc>
                <a:tc>
                  <a:txBody>
                    <a:bodyPr/>
                    <a:lstStyle/>
                    <a:p>
                      <a:r>
                        <a:rPr lang="en-US" dirty="0" smtClean="0"/>
                        <a:t>250M/100M/100M</a:t>
                      </a:r>
                      <a:endParaRPr lang="en-US" dirty="0"/>
                    </a:p>
                  </a:txBody>
                  <a:tcPr/>
                </a:tc>
              </a:tr>
              <a:tr h="474839">
                <a:tc>
                  <a:txBody>
                    <a:bodyPr/>
                    <a:lstStyle/>
                    <a:p>
                      <a:r>
                        <a:rPr lang="en-US" dirty="0" smtClean="0"/>
                        <a:t>5G Top/Bottom</a:t>
                      </a:r>
                      <a:endParaRPr lang="en-US" dirty="0"/>
                    </a:p>
                  </a:txBody>
                  <a:tcPr/>
                </a:tc>
                <a:tc>
                  <a:txBody>
                    <a:bodyPr/>
                    <a:lstStyle/>
                    <a:p>
                      <a:r>
                        <a:rPr lang="en-US" dirty="0" smtClean="0"/>
                        <a:t>833M  (x5)</a:t>
                      </a:r>
                      <a:endParaRPr lang="en-US" dirty="0"/>
                    </a:p>
                  </a:txBody>
                  <a:tcPr/>
                </a:tc>
                <a:tc>
                  <a:txBody>
                    <a:bodyPr/>
                    <a:lstStyle/>
                    <a:p>
                      <a:r>
                        <a:rPr lang="en-US" dirty="0" smtClean="0"/>
                        <a:t>5G//2G//2G</a:t>
                      </a:r>
                      <a:endParaRPr lang="en-US" dirty="0"/>
                    </a:p>
                  </a:txBody>
                  <a:tcPr/>
                </a:tc>
              </a:tr>
              <a:tr h="571923">
                <a:tc>
                  <a:txBody>
                    <a:bodyPr/>
                    <a:lstStyle/>
                    <a:p>
                      <a:r>
                        <a:rPr lang="en-US" dirty="0" smtClean="0"/>
                        <a:t>5G End</a:t>
                      </a:r>
                      <a:r>
                        <a:rPr lang="en-US" baseline="0" dirty="0" smtClean="0"/>
                        <a:t> Wall</a:t>
                      </a:r>
                      <a:endParaRPr lang="en-US" dirty="0"/>
                    </a:p>
                  </a:txBody>
                  <a:tcPr/>
                </a:tc>
                <a:tc>
                  <a:txBody>
                    <a:bodyPr/>
                    <a:lstStyle/>
                    <a:p>
                      <a:r>
                        <a:rPr lang="en-US" dirty="0" smtClean="0"/>
                        <a:t>208M (x5/4)</a:t>
                      </a:r>
                      <a:endParaRPr lang="en-US" dirty="0"/>
                    </a:p>
                  </a:txBody>
                  <a:tcPr/>
                </a:tc>
                <a:tc>
                  <a:txBody>
                    <a:bodyPr/>
                    <a:lstStyle/>
                    <a:p>
                      <a:r>
                        <a:rPr lang="en-US" dirty="0" smtClean="0"/>
                        <a:t>2G//3G//</a:t>
                      </a:r>
                      <a:r>
                        <a:rPr lang="en-US" dirty="0" smtClean="0"/>
                        <a:t>250M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Or 1G/.5G/.5G</a:t>
                      </a:r>
                    </a:p>
                  </a:txBody>
                  <a:tcPr/>
                </a:tc>
              </a:tr>
            </a:tbl>
          </a:graphicData>
        </a:graphic>
      </p:graphicFrame>
      <p:sp>
        <p:nvSpPr>
          <p:cNvPr id="7" name="TextBox 6"/>
          <p:cNvSpPr txBox="1"/>
          <p:nvPr/>
        </p:nvSpPr>
        <p:spPr>
          <a:xfrm>
            <a:off x="762000" y="3810000"/>
            <a:ext cx="7543800" cy="2031325"/>
          </a:xfrm>
          <a:prstGeom prst="rect">
            <a:avLst/>
          </a:prstGeom>
          <a:noFill/>
        </p:spPr>
        <p:txBody>
          <a:bodyPr wrap="square" rtlCol="0">
            <a:spAutoFit/>
          </a:bodyPr>
          <a:lstStyle/>
          <a:p>
            <a:r>
              <a:rPr lang="en-US" b="1" dirty="0" smtClean="0"/>
              <a:t>Post installation verification</a:t>
            </a:r>
          </a:p>
          <a:p>
            <a:pPr marL="285750" indent="-285750">
              <a:buFont typeface="Arial" panose="020B0604020202020204" pitchFamily="34" charset="0"/>
              <a:buChar char="•"/>
            </a:pPr>
            <a:r>
              <a:rPr lang="en-US" dirty="0" smtClean="0"/>
              <a:t>From the SHV connectors on the CE flange (input):  </a:t>
            </a:r>
          </a:p>
          <a:p>
            <a:pPr marL="742950" lvl="1" indent="-285750">
              <a:buFont typeface="Arial" panose="020B0604020202020204" pitchFamily="34" charset="0"/>
              <a:buChar char="•"/>
            </a:pPr>
            <a:r>
              <a:rPr lang="en-US" dirty="0" smtClean="0"/>
              <a:t>Resistance to ground: R value in the table above + 5M.</a:t>
            </a:r>
          </a:p>
          <a:p>
            <a:pPr marL="742950" lvl="1" indent="-285750">
              <a:buFont typeface="Arial" panose="020B0604020202020204" pitchFamily="34" charset="0"/>
              <a:buChar char="•"/>
            </a:pPr>
            <a:r>
              <a:rPr lang="en-US" dirty="0" smtClean="0"/>
              <a:t>Capacitance to ground: 18nF + warm filter capacitance</a:t>
            </a:r>
          </a:p>
          <a:p>
            <a:pPr marL="285750" indent="-285750">
              <a:buFont typeface="Arial" panose="020B0604020202020204" pitchFamily="34" charset="0"/>
              <a:buChar char="•"/>
            </a:pPr>
            <a:r>
              <a:rPr lang="en-US" dirty="0" smtClean="0"/>
              <a:t>From the FC termination wire (output): </a:t>
            </a:r>
          </a:p>
          <a:p>
            <a:pPr marL="742950" lvl="1" indent="-285750">
              <a:buFont typeface="Arial" panose="020B0604020202020204" pitchFamily="34" charset="0"/>
              <a:buChar char="•"/>
            </a:pPr>
            <a:r>
              <a:rPr lang="en-US" dirty="0" smtClean="0"/>
              <a:t>Resistance to ground: R value</a:t>
            </a:r>
          </a:p>
          <a:p>
            <a:pPr marL="742950" lvl="1" indent="-285750">
              <a:buFont typeface="Arial" panose="020B0604020202020204" pitchFamily="34" charset="0"/>
              <a:buChar char="•"/>
            </a:pPr>
            <a:r>
              <a:rPr lang="en-US" dirty="0" smtClean="0"/>
              <a:t>Capacitance to ground: 18nF + warm filter capacitance</a:t>
            </a:r>
            <a:endParaRPr lang="en-US" dirty="0"/>
          </a:p>
        </p:txBody>
      </p:sp>
    </p:spTree>
    <p:extLst>
      <p:ext uri="{BB962C8B-B14F-4D97-AF65-F5344CB8AC3E}">
        <p14:creationId xmlns:p14="http://schemas.microsoft.com/office/powerpoint/2010/main" val="402341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5943600" cy="382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Board </a:t>
            </a:r>
            <a:r>
              <a:rPr lang="en-US" dirty="0" smtClean="0"/>
              <a:t>Design Model and Photo of Assembly </a:t>
            </a:r>
            <a:endParaRPr lang="en-US" dirty="0"/>
          </a:p>
        </p:txBody>
      </p:sp>
      <p:sp>
        <p:nvSpPr>
          <p:cNvPr id="6" name="Content Placeholder 5"/>
          <p:cNvSpPr>
            <a:spLocks noGrp="1"/>
          </p:cNvSpPr>
          <p:nvPr>
            <p:ph idx="11"/>
          </p:nvPr>
        </p:nvSpPr>
        <p:spPr/>
        <p:txBody>
          <a:bodyPr/>
          <a:lstStyle/>
          <a:p>
            <a:endParaRPr lang="en-US"/>
          </a:p>
        </p:txBody>
      </p:sp>
      <p:sp>
        <p:nvSpPr>
          <p:cNvPr id="3" name="Footer Placeholder 2"/>
          <p:cNvSpPr>
            <a:spLocks noGrp="1"/>
          </p:cNvSpPr>
          <p:nvPr>
            <p:ph type="ftr" sz="quarter" idx="3"/>
          </p:nvPr>
        </p:nvSpPr>
        <p:spPr/>
        <p:txBody>
          <a:bodyPr/>
          <a:lstStyle/>
          <a:p>
            <a:r>
              <a:rPr lang="en-US" smtClean="0"/>
              <a:t>NP04 Electrical Connections Review 9.26.2017</a:t>
            </a:r>
            <a:endParaRPr lang="en-US"/>
          </a:p>
        </p:txBody>
      </p:sp>
      <p:sp>
        <p:nvSpPr>
          <p:cNvPr id="5" name="Slide Number Placeholder 4"/>
          <p:cNvSpPr>
            <a:spLocks noGrp="1"/>
          </p:cNvSpPr>
          <p:nvPr>
            <p:ph type="sldNum" sz="quarter" idx="4"/>
          </p:nvPr>
        </p:nvSpPr>
        <p:spPr/>
        <p:txBody>
          <a:bodyPr/>
          <a:lstStyle/>
          <a:p>
            <a:fld id="{B67009C7-168E-4947-9878-C445102D1EEC}" type="slidenum">
              <a:rPr lang="en-US" smtClean="0"/>
              <a:t>11</a:t>
            </a:fld>
            <a:endParaRPr lang="en-US"/>
          </a:p>
        </p:txBody>
      </p:sp>
      <p:pic>
        <p:nvPicPr>
          <p:cNvPr id="4099" name="Picture 3" descr="C:\Users\Bo Yu\Documents\LBNE\ProtoDUNE\Photos\DSC025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352800"/>
            <a:ext cx="5181600" cy="31143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19800" y="1066799"/>
            <a:ext cx="3048000" cy="1200329"/>
          </a:xfrm>
          <a:prstGeom prst="rect">
            <a:avLst/>
          </a:prstGeom>
          <a:noFill/>
        </p:spPr>
        <p:txBody>
          <a:bodyPr wrap="square" rtlCol="0">
            <a:spAutoFit/>
          </a:bodyPr>
          <a:lstStyle/>
          <a:p>
            <a:r>
              <a:rPr lang="en-US" dirty="0" err="1" smtClean="0"/>
              <a:t>Samtec</a:t>
            </a:r>
            <a:r>
              <a:rPr lang="en-US" dirty="0" smtClean="0"/>
              <a:t> IPL1 and IPD1 series connectors are used for </a:t>
            </a:r>
            <a:r>
              <a:rPr lang="en-US" dirty="0" err="1" smtClean="0"/>
              <a:t>MicroBooNE</a:t>
            </a:r>
            <a:r>
              <a:rPr lang="en-US" dirty="0" smtClean="0"/>
              <a:t> and NP04 CE power.</a:t>
            </a:r>
            <a:endParaRPr lang="en-US" dirty="0"/>
          </a:p>
        </p:txBody>
      </p:sp>
      <p:sp>
        <p:nvSpPr>
          <p:cNvPr id="11" name="TextBox 10"/>
          <p:cNvSpPr txBox="1"/>
          <p:nvPr/>
        </p:nvSpPr>
        <p:spPr>
          <a:xfrm>
            <a:off x="364435" y="5029200"/>
            <a:ext cx="3657600" cy="1200329"/>
          </a:xfrm>
          <a:prstGeom prst="rect">
            <a:avLst/>
          </a:prstGeom>
          <a:noFill/>
        </p:spPr>
        <p:txBody>
          <a:bodyPr wrap="square" rtlCol="0">
            <a:spAutoFit/>
          </a:bodyPr>
          <a:lstStyle/>
          <a:p>
            <a:r>
              <a:rPr lang="en-US" dirty="0" smtClean="0"/>
              <a:t>Silver plated SS screws (or brass screws) are used for ground connection, with lock washers to ensure good contact and rework.</a:t>
            </a:r>
            <a:endParaRPr lang="en-US" dirty="0"/>
          </a:p>
        </p:txBody>
      </p:sp>
    </p:spTree>
    <p:extLst>
      <p:ext uri="{BB962C8B-B14F-4D97-AF65-F5344CB8AC3E}">
        <p14:creationId xmlns:p14="http://schemas.microsoft.com/office/powerpoint/2010/main" val="2506869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FC Termination Location on APAs</a:t>
            </a:r>
            <a:endParaRPr lang="en-US" dirty="0"/>
          </a:p>
        </p:txBody>
      </p:sp>
      <p:sp>
        <p:nvSpPr>
          <p:cNvPr id="5" name="Content Placeholder 4"/>
          <p:cNvSpPr>
            <a:spLocks noGrp="1"/>
          </p:cNvSpPr>
          <p:nvPr>
            <p:ph idx="11"/>
          </p:nvPr>
        </p:nvSpPr>
        <p:spPr/>
        <p:txBody>
          <a:bodyPr/>
          <a:lstStyle/>
          <a:p>
            <a:endParaRPr lang="en-US"/>
          </a:p>
        </p:txBody>
      </p:sp>
      <p:sp>
        <p:nvSpPr>
          <p:cNvPr id="3" name="Footer Placeholder 2"/>
          <p:cNvSpPr>
            <a:spLocks noGrp="1"/>
          </p:cNvSpPr>
          <p:nvPr>
            <p:ph type="ftr" sz="quarter" idx="3"/>
          </p:nvPr>
        </p:nvSpPr>
        <p:spPr/>
        <p:txBody>
          <a:bodyPr/>
          <a:lstStyle/>
          <a:p>
            <a:r>
              <a:rPr lang="en-US" smtClean="0"/>
              <a:t>NP04 Electrical Connections Review 9.26.2017</a:t>
            </a:r>
            <a:endParaRPr lang="en-US"/>
          </a:p>
        </p:txBody>
      </p:sp>
      <p:sp>
        <p:nvSpPr>
          <p:cNvPr id="4" name="Slide Number Placeholder 3"/>
          <p:cNvSpPr>
            <a:spLocks noGrp="1"/>
          </p:cNvSpPr>
          <p:nvPr>
            <p:ph type="sldNum" sz="quarter" idx="4"/>
          </p:nvPr>
        </p:nvSpPr>
        <p:spPr/>
        <p:txBody>
          <a:bodyPr/>
          <a:lstStyle/>
          <a:p>
            <a:fld id="{B67009C7-168E-4947-9878-C445102D1EEC}" type="slidenum">
              <a:rPr lang="en-US" smtClean="0"/>
              <a:t>12</a:t>
            </a:fld>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914400"/>
            <a:ext cx="5776913" cy="539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930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Locations of FC Termination </a:t>
            </a:r>
            <a:r>
              <a:rPr lang="en-US" sz="2800" dirty="0" smtClean="0"/>
              <a:t>Board</a:t>
            </a:r>
            <a:endParaRPr lang="en-US" sz="2800" dirty="0"/>
          </a:p>
        </p:txBody>
      </p:sp>
      <p:sp>
        <p:nvSpPr>
          <p:cNvPr id="24" name="Content Placeholder 23"/>
          <p:cNvSpPr>
            <a:spLocks noGrp="1"/>
          </p:cNvSpPr>
          <p:nvPr>
            <p:ph idx="11"/>
          </p:nvPr>
        </p:nvSpPr>
        <p:spPr/>
        <p:txBody>
          <a:bodyPr/>
          <a:lstStyle/>
          <a:p>
            <a:endParaRPr lang="en-US"/>
          </a:p>
        </p:txBody>
      </p:sp>
      <p:sp>
        <p:nvSpPr>
          <p:cNvPr id="3" name="Footer Placeholder 2"/>
          <p:cNvSpPr>
            <a:spLocks noGrp="1"/>
          </p:cNvSpPr>
          <p:nvPr>
            <p:ph type="ftr" sz="quarter" idx="3"/>
          </p:nvPr>
        </p:nvSpPr>
        <p:spPr/>
        <p:txBody>
          <a:bodyPr/>
          <a:lstStyle/>
          <a:p>
            <a:r>
              <a:rPr lang="en-US" smtClean="0"/>
              <a:t>NP04 Electrical Connections Review 9.26.2017</a:t>
            </a:r>
            <a:endParaRPr lang="en-US"/>
          </a:p>
        </p:txBody>
      </p:sp>
      <p:sp>
        <p:nvSpPr>
          <p:cNvPr id="4" name="Slide Number Placeholder 3"/>
          <p:cNvSpPr>
            <a:spLocks noGrp="1"/>
          </p:cNvSpPr>
          <p:nvPr>
            <p:ph type="sldNum" sz="quarter" idx="4"/>
          </p:nvPr>
        </p:nvSpPr>
        <p:spPr/>
        <p:txBody>
          <a:bodyPr/>
          <a:lstStyle/>
          <a:p>
            <a:fld id="{56EE934C-9440-4A7A-A207-CA00701AB54F}" type="slidenum">
              <a:rPr lang="en-US" smtClean="0"/>
              <a:t>13</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21" y="1252802"/>
            <a:ext cx="8220075" cy="400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6253" y="838200"/>
            <a:ext cx="1819469" cy="584775"/>
          </a:xfrm>
          <a:prstGeom prst="rect">
            <a:avLst/>
          </a:prstGeom>
          <a:noFill/>
        </p:spPr>
        <p:txBody>
          <a:bodyPr wrap="square" rtlCol="0">
            <a:spAutoFit/>
          </a:bodyPr>
          <a:lstStyle/>
          <a:p>
            <a:r>
              <a:rPr lang="en-US" sz="1600" dirty="0" smtClean="0"/>
              <a:t>Bias </a:t>
            </a:r>
            <a:r>
              <a:rPr lang="en-US" sz="1600" dirty="0" smtClean="0"/>
              <a:t>SHV Connector Panel</a:t>
            </a:r>
            <a:endParaRPr lang="en-US" sz="1600" dirty="0"/>
          </a:p>
        </p:txBody>
      </p:sp>
      <p:sp>
        <p:nvSpPr>
          <p:cNvPr id="7" name="TextBox 6"/>
          <p:cNvSpPr txBox="1"/>
          <p:nvPr/>
        </p:nvSpPr>
        <p:spPr>
          <a:xfrm>
            <a:off x="3352800" y="4499697"/>
            <a:ext cx="1524000" cy="338554"/>
          </a:xfrm>
          <a:prstGeom prst="rect">
            <a:avLst/>
          </a:prstGeom>
          <a:noFill/>
        </p:spPr>
        <p:txBody>
          <a:bodyPr wrap="square" rtlCol="0">
            <a:spAutoFit/>
          </a:bodyPr>
          <a:lstStyle/>
          <a:p>
            <a:r>
              <a:rPr lang="en-US" sz="1600" dirty="0" smtClean="0"/>
              <a:t>CE box</a:t>
            </a:r>
            <a:endParaRPr lang="en-US" sz="1600" dirty="0"/>
          </a:p>
        </p:txBody>
      </p:sp>
      <p:cxnSp>
        <p:nvCxnSpPr>
          <p:cNvPr id="8" name="Straight Arrow Connector 7"/>
          <p:cNvCxnSpPr/>
          <p:nvPr/>
        </p:nvCxnSpPr>
        <p:spPr>
          <a:xfrm>
            <a:off x="1565987" y="1441933"/>
            <a:ext cx="758890" cy="19444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88778" y="857158"/>
            <a:ext cx="1670480" cy="584775"/>
          </a:xfrm>
          <a:prstGeom prst="rect">
            <a:avLst/>
          </a:prstGeom>
          <a:noFill/>
        </p:spPr>
        <p:txBody>
          <a:bodyPr wrap="square" rtlCol="0">
            <a:spAutoFit/>
          </a:bodyPr>
          <a:lstStyle/>
          <a:p>
            <a:r>
              <a:rPr lang="en-US" sz="1600" dirty="0" smtClean="0"/>
              <a:t>FC Termination Board (x2)</a:t>
            </a:r>
            <a:endParaRPr lang="en-US" sz="1600" dirty="0"/>
          </a:p>
        </p:txBody>
      </p:sp>
      <p:cxnSp>
        <p:nvCxnSpPr>
          <p:cNvPr id="11" name="Straight Arrow Connector 10"/>
          <p:cNvCxnSpPr/>
          <p:nvPr/>
        </p:nvCxnSpPr>
        <p:spPr>
          <a:xfrm>
            <a:off x="3620277" y="1441933"/>
            <a:ext cx="758890" cy="19444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5209278"/>
            <a:ext cx="8610599" cy="123110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dirty="0" smtClean="0"/>
              <a:t>Bias connector </a:t>
            </a:r>
            <a:r>
              <a:rPr lang="en-US" sz="1600" dirty="0" smtClean="0"/>
              <a:t>panel </a:t>
            </a:r>
            <a:r>
              <a:rPr lang="en-US" sz="1600" dirty="0" smtClean="0"/>
              <a:t>made from G10: SHV shield are not connected to the APA frame.</a:t>
            </a:r>
          </a:p>
          <a:p>
            <a:pPr marL="285750" indent="-285750">
              <a:spcBef>
                <a:spcPts val="600"/>
              </a:spcBef>
              <a:buFont typeface="Arial" panose="020B0604020202020204" pitchFamily="34" charset="0"/>
              <a:buChar char="•"/>
            </a:pPr>
            <a:r>
              <a:rPr lang="en-US" sz="1600" dirty="0" smtClean="0"/>
              <a:t>Redundant </a:t>
            </a:r>
            <a:r>
              <a:rPr lang="en-US" sz="1600" dirty="0" smtClean="0"/>
              <a:t>5kV </a:t>
            </a:r>
            <a:r>
              <a:rPr lang="en-US" sz="1600" dirty="0" smtClean="0"/>
              <a:t>rated hookup  wires connect the SHV connector center pins to FC termination boards or e-diverter board. (Solder on one end, connector (</a:t>
            </a:r>
            <a:r>
              <a:rPr lang="en-US" sz="1600" dirty="0" smtClean="0"/>
              <a:t>IPD1</a:t>
            </a:r>
            <a:r>
              <a:rPr lang="en-US" sz="1600" dirty="0" smtClean="0"/>
              <a:t>) on the other)</a:t>
            </a:r>
          </a:p>
          <a:p>
            <a:pPr marL="285750" indent="-285750">
              <a:spcBef>
                <a:spcPts val="600"/>
              </a:spcBef>
              <a:buFont typeface="Arial" panose="020B0604020202020204" pitchFamily="34" charset="0"/>
              <a:buChar char="•"/>
            </a:pPr>
            <a:r>
              <a:rPr lang="en-US" sz="1600" dirty="0" smtClean="0"/>
              <a:t>Local strain relieves </a:t>
            </a:r>
            <a:r>
              <a:rPr lang="en-US" sz="1600" dirty="0" smtClean="0"/>
              <a:t>near </a:t>
            </a:r>
            <a:r>
              <a:rPr lang="en-US" sz="1600" dirty="0" smtClean="0"/>
              <a:t>each board.  </a:t>
            </a:r>
          </a:p>
        </p:txBody>
      </p:sp>
      <p:sp>
        <p:nvSpPr>
          <p:cNvPr id="15" name="Freeform 14"/>
          <p:cNvSpPr/>
          <p:nvPr/>
        </p:nvSpPr>
        <p:spPr>
          <a:xfrm>
            <a:off x="3404152" y="3349487"/>
            <a:ext cx="1924128" cy="1053548"/>
          </a:xfrm>
          <a:custGeom>
            <a:avLst/>
            <a:gdLst>
              <a:gd name="connsiteX0" fmla="*/ 1789044 w 1924128"/>
              <a:gd name="connsiteY0" fmla="*/ 0 h 1053548"/>
              <a:gd name="connsiteX1" fmla="*/ 1923222 w 1924128"/>
              <a:gd name="connsiteY1" fmla="*/ 104361 h 1053548"/>
              <a:gd name="connsiteX2" fmla="*/ 1784074 w 1924128"/>
              <a:gd name="connsiteY2" fmla="*/ 268356 h 1053548"/>
              <a:gd name="connsiteX3" fmla="*/ 944218 w 1924128"/>
              <a:gd name="connsiteY3" fmla="*/ 278296 h 1053548"/>
              <a:gd name="connsiteX4" fmla="*/ 298174 w 1924128"/>
              <a:gd name="connsiteY4" fmla="*/ 417443 h 1053548"/>
              <a:gd name="connsiteX5" fmla="*/ 0 w 1924128"/>
              <a:gd name="connsiteY5" fmla="*/ 1053548 h 105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128" h="1053548">
                <a:moveTo>
                  <a:pt x="1789044" y="0"/>
                </a:moveTo>
                <a:cubicBezTo>
                  <a:pt x="1856547" y="29817"/>
                  <a:pt x="1924050" y="59635"/>
                  <a:pt x="1923222" y="104361"/>
                </a:cubicBezTo>
                <a:cubicBezTo>
                  <a:pt x="1922394" y="149087"/>
                  <a:pt x="1947241" y="239367"/>
                  <a:pt x="1784074" y="268356"/>
                </a:cubicBezTo>
                <a:cubicBezTo>
                  <a:pt x="1620907" y="297345"/>
                  <a:pt x="1191868" y="253448"/>
                  <a:pt x="944218" y="278296"/>
                </a:cubicBezTo>
                <a:cubicBezTo>
                  <a:pt x="696568" y="303144"/>
                  <a:pt x="455544" y="288234"/>
                  <a:pt x="298174" y="417443"/>
                </a:cubicBezTo>
                <a:cubicBezTo>
                  <a:pt x="140804" y="546652"/>
                  <a:pt x="129209" y="872159"/>
                  <a:pt x="0" y="10535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748170" y="4825448"/>
            <a:ext cx="392595" cy="263387"/>
          </a:xfrm>
          <a:custGeom>
            <a:avLst/>
            <a:gdLst>
              <a:gd name="connsiteX0" fmla="*/ 392595 w 392595"/>
              <a:gd name="connsiteY0" fmla="*/ 0 h 263387"/>
              <a:gd name="connsiteX1" fmla="*/ 313082 w 392595"/>
              <a:gd name="connsiteY1" fmla="*/ 99391 h 263387"/>
              <a:gd name="connsiteX2" fmla="*/ 0 w 392595"/>
              <a:gd name="connsiteY2" fmla="*/ 263387 h 263387"/>
            </a:gdLst>
            <a:ahLst/>
            <a:cxnLst>
              <a:cxn ang="0">
                <a:pos x="connsiteX0" y="connsiteY0"/>
              </a:cxn>
              <a:cxn ang="0">
                <a:pos x="connsiteX1" y="connsiteY1"/>
              </a:cxn>
              <a:cxn ang="0">
                <a:pos x="connsiteX2" y="connsiteY2"/>
              </a:cxn>
            </a:cxnLst>
            <a:rect l="l" t="t" r="r" b="b"/>
            <a:pathLst>
              <a:path w="392595" h="263387">
                <a:moveTo>
                  <a:pt x="392595" y="0"/>
                </a:moveTo>
                <a:cubicBezTo>
                  <a:pt x="385554" y="27746"/>
                  <a:pt x="378514" y="55493"/>
                  <a:pt x="313082" y="99391"/>
                </a:cubicBezTo>
                <a:cubicBezTo>
                  <a:pt x="247650" y="143289"/>
                  <a:pt x="25676" y="249307"/>
                  <a:pt x="0" y="26338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065496" y="4904169"/>
            <a:ext cx="800091" cy="369332"/>
          </a:xfrm>
          <a:prstGeom prst="rect">
            <a:avLst/>
          </a:prstGeom>
          <a:noFill/>
        </p:spPr>
        <p:txBody>
          <a:bodyPr wrap="none" rtlCol="0">
            <a:spAutoFit/>
          </a:bodyPr>
          <a:lstStyle/>
          <a:p>
            <a:r>
              <a:rPr lang="en-US" dirty="0" smtClean="0"/>
              <a:t>Top FC</a:t>
            </a:r>
            <a:endParaRPr lang="en-US" dirty="0"/>
          </a:p>
        </p:txBody>
      </p:sp>
      <p:sp>
        <p:nvSpPr>
          <p:cNvPr id="19" name="Freeform 18"/>
          <p:cNvSpPr/>
          <p:nvPr/>
        </p:nvSpPr>
        <p:spPr>
          <a:xfrm>
            <a:off x="5223013" y="3399183"/>
            <a:ext cx="740465" cy="347869"/>
          </a:xfrm>
          <a:custGeom>
            <a:avLst/>
            <a:gdLst>
              <a:gd name="connsiteX0" fmla="*/ 0 w 740465"/>
              <a:gd name="connsiteY0" fmla="*/ 347869 h 347869"/>
              <a:gd name="connsiteX1" fmla="*/ 352839 w 740465"/>
              <a:gd name="connsiteY1" fmla="*/ 273326 h 347869"/>
              <a:gd name="connsiteX2" fmla="*/ 740465 w 740465"/>
              <a:gd name="connsiteY2" fmla="*/ 0 h 347869"/>
            </a:gdLst>
            <a:ahLst/>
            <a:cxnLst>
              <a:cxn ang="0">
                <a:pos x="connsiteX0" y="connsiteY0"/>
              </a:cxn>
              <a:cxn ang="0">
                <a:pos x="connsiteX1" y="connsiteY1"/>
              </a:cxn>
              <a:cxn ang="0">
                <a:pos x="connsiteX2" y="connsiteY2"/>
              </a:cxn>
            </a:cxnLst>
            <a:rect l="l" t="t" r="r" b="b"/>
            <a:pathLst>
              <a:path w="740465" h="347869">
                <a:moveTo>
                  <a:pt x="0" y="347869"/>
                </a:moveTo>
                <a:cubicBezTo>
                  <a:pt x="114714" y="339586"/>
                  <a:pt x="229428" y="331304"/>
                  <a:pt x="352839" y="273326"/>
                </a:cubicBezTo>
                <a:cubicBezTo>
                  <a:pt x="476250" y="215348"/>
                  <a:pt x="544995" y="104361"/>
                  <a:pt x="740465"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6934200" y="3892179"/>
            <a:ext cx="1883785" cy="923330"/>
          </a:xfrm>
          <a:prstGeom prst="rect">
            <a:avLst/>
          </a:prstGeom>
          <a:noFill/>
        </p:spPr>
        <p:txBody>
          <a:bodyPr wrap="none" rtlCol="0">
            <a:spAutoFit/>
          </a:bodyPr>
          <a:lstStyle/>
          <a:p>
            <a:r>
              <a:rPr lang="en-US" dirty="0" smtClean="0"/>
              <a:t>Bottom &amp; </a:t>
            </a:r>
            <a:r>
              <a:rPr lang="en-US" dirty="0" err="1" smtClean="0"/>
              <a:t>Endwall</a:t>
            </a:r>
            <a:endParaRPr lang="en-US" dirty="0" smtClean="0"/>
          </a:p>
          <a:p>
            <a:r>
              <a:rPr lang="en-US" dirty="0" smtClean="0"/>
              <a:t>(through the tube</a:t>
            </a:r>
          </a:p>
          <a:p>
            <a:r>
              <a:rPr lang="en-US" dirty="0"/>
              <a:t>d</a:t>
            </a:r>
            <a:r>
              <a:rPr lang="en-US" dirty="0" smtClean="0"/>
              <a:t>own to APA foot)</a:t>
            </a:r>
            <a:endParaRPr lang="en-US" dirty="0"/>
          </a:p>
        </p:txBody>
      </p:sp>
      <p:cxnSp>
        <p:nvCxnSpPr>
          <p:cNvPr id="22" name="Straight Arrow Connector 21"/>
          <p:cNvCxnSpPr/>
          <p:nvPr/>
        </p:nvCxnSpPr>
        <p:spPr>
          <a:xfrm flipH="1" flipV="1">
            <a:off x="5791200" y="3657600"/>
            <a:ext cx="12192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508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dirty="0" smtClean="0"/>
              <a:t>Field Cage Termination Cable, </a:t>
            </a:r>
            <a:r>
              <a:rPr lang="en-US" dirty="0" smtClean="0"/>
              <a:t>Bottom/</a:t>
            </a:r>
            <a:r>
              <a:rPr lang="en-US" dirty="0" err="1" smtClean="0"/>
              <a:t>Endwall</a:t>
            </a:r>
            <a:endParaRPr lang="en-US" dirty="0"/>
          </a:p>
        </p:txBody>
      </p:sp>
      <p:sp>
        <p:nvSpPr>
          <p:cNvPr id="3" name="Content Placeholder 2"/>
          <p:cNvSpPr>
            <a:spLocks noGrp="1"/>
          </p:cNvSpPr>
          <p:nvPr>
            <p:ph idx="4294967295"/>
          </p:nvPr>
        </p:nvSpPr>
        <p:spPr>
          <a:xfrm>
            <a:off x="457200" y="1447800"/>
            <a:ext cx="8229600" cy="4525963"/>
          </a:xfrm>
          <a:prstGeom prst="rect">
            <a:avLst/>
          </a:prstGeo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2562"/>
            <a:ext cx="4953000" cy="4427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5257800"/>
            <a:ext cx="2133600" cy="584775"/>
          </a:xfrm>
          <a:prstGeom prst="rect">
            <a:avLst/>
          </a:prstGeom>
          <a:noFill/>
        </p:spPr>
        <p:txBody>
          <a:bodyPr wrap="square" rtlCol="0">
            <a:spAutoFit/>
          </a:bodyPr>
          <a:lstStyle/>
          <a:p>
            <a:r>
              <a:rPr lang="en-US" sz="1600" dirty="0" smtClean="0"/>
              <a:t>To field cage divider</a:t>
            </a:r>
          </a:p>
          <a:p>
            <a:r>
              <a:rPr lang="en-US" sz="1600" dirty="0"/>
              <a:t>b</a:t>
            </a:r>
            <a:r>
              <a:rPr lang="en-US" sz="1600" dirty="0" smtClean="0"/>
              <a:t>ottom/end </a:t>
            </a:r>
            <a:r>
              <a:rPr lang="en-US" sz="1600" dirty="0" smtClean="0"/>
              <a:t>wall</a:t>
            </a:r>
            <a:endParaRPr lang="en-US" sz="1600" dirty="0"/>
          </a:p>
        </p:txBody>
      </p:sp>
      <p:sp>
        <p:nvSpPr>
          <p:cNvPr id="6" name="TextBox 5"/>
          <p:cNvSpPr txBox="1"/>
          <p:nvPr/>
        </p:nvSpPr>
        <p:spPr>
          <a:xfrm>
            <a:off x="3581400" y="5526776"/>
            <a:ext cx="2133600" cy="584775"/>
          </a:xfrm>
          <a:prstGeom prst="rect">
            <a:avLst/>
          </a:prstGeom>
          <a:noFill/>
        </p:spPr>
        <p:txBody>
          <a:bodyPr wrap="square" rtlCol="0">
            <a:spAutoFit/>
          </a:bodyPr>
          <a:lstStyle/>
          <a:p>
            <a:r>
              <a:rPr lang="en-US" sz="1600" dirty="0" smtClean="0"/>
              <a:t>To termination/filter boards</a:t>
            </a:r>
            <a:endParaRPr lang="en-US" sz="1600" dirty="0" smtClean="0"/>
          </a:p>
        </p:txBody>
      </p:sp>
      <p:sp>
        <p:nvSpPr>
          <p:cNvPr id="5" name="TextBox 4"/>
          <p:cNvSpPr txBox="1"/>
          <p:nvPr/>
        </p:nvSpPr>
        <p:spPr>
          <a:xfrm>
            <a:off x="1371600" y="2133600"/>
            <a:ext cx="2589683" cy="369332"/>
          </a:xfrm>
          <a:prstGeom prst="rect">
            <a:avLst/>
          </a:prstGeom>
          <a:noFill/>
        </p:spPr>
        <p:txBody>
          <a:bodyPr wrap="none" rtlCol="0">
            <a:spAutoFit/>
          </a:bodyPr>
          <a:lstStyle/>
          <a:p>
            <a:r>
              <a:rPr lang="en-US" dirty="0" smtClean="0"/>
              <a:t>Strain relief on APA frame</a:t>
            </a:r>
            <a:endParaRPr lang="en-US" dirty="0"/>
          </a:p>
        </p:txBody>
      </p:sp>
      <p:sp>
        <p:nvSpPr>
          <p:cNvPr id="7" name="Footer Placeholder 6"/>
          <p:cNvSpPr>
            <a:spLocks noGrp="1"/>
          </p:cNvSpPr>
          <p:nvPr>
            <p:ph type="ftr" sz="quarter" idx="3"/>
          </p:nvPr>
        </p:nvSpPr>
        <p:spPr/>
        <p:txBody>
          <a:bodyPr/>
          <a:lstStyle/>
          <a:p>
            <a:pPr>
              <a:defRPr/>
            </a:pPr>
            <a:r>
              <a:rPr lang="en-US" smtClean="0"/>
              <a:t>NP04 Electrical Connections Review 9.26.2017</a:t>
            </a:r>
            <a:endParaRPr lang="en-US"/>
          </a:p>
        </p:txBody>
      </p:sp>
      <p:sp>
        <p:nvSpPr>
          <p:cNvPr id="8" name="Slide Number Placeholder 7"/>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43401" y="1862198"/>
            <a:ext cx="4622313" cy="3031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388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dirty="0" smtClean="0"/>
              <a:t>Cable Routing on Top of APA</a:t>
            </a:r>
            <a:endParaRPr lang="en-US" dirty="0"/>
          </a:p>
        </p:txBody>
      </p:sp>
      <p:sp>
        <p:nvSpPr>
          <p:cNvPr id="7" name="Footer Placeholder 6"/>
          <p:cNvSpPr>
            <a:spLocks noGrp="1"/>
          </p:cNvSpPr>
          <p:nvPr>
            <p:ph type="ftr" sz="quarter" idx="3"/>
          </p:nvPr>
        </p:nvSpPr>
        <p:spPr/>
        <p:txBody>
          <a:bodyPr/>
          <a:lstStyle/>
          <a:p>
            <a:pPr>
              <a:defRPr/>
            </a:pPr>
            <a:r>
              <a:rPr lang="en-US" smtClean="0"/>
              <a:t>NP04 Electrical Connections Review 9.26.2017</a:t>
            </a:r>
            <a:endParaRPr lang="en-US"/>
          </a:p>
        </p:txBody>
      </p:sp>
      <p:sp>
        <p:nvSpPr>
          <p:cNvPr id="8" name="Slide Number Placeholder 7"/>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07068"/>
            <a:ext cx="8139113" cy="401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eeform 8"/>
          <p:cNvSpPr/>
          <p:nvPr/>
        </p:nvSpPr>
        <p:spPr>
          <a:xfrm>
            <a:off x="5928691" y="1403146"/>
            <a:ext cx="685800" cy="1446144"/>
          </a:xfrm>
          <a:custGeom>
            <a:avLst/>
            <a:gdLst>
              <a:gd name="connsiteX0" fmla="*/ 685800 w 685800"/>
              <a:gd name="connsiteY0" fmla="*/ 0 h 1446144"/>
              <a:gd name="connsiteX1" fmla="*/ 526774 w 685800"/>
              <a:gd name="connsiteY1" fmla="*/ 655983 h 1446144"/>
              <a:gd name="connsiteX2" fmla="*/ 0 w 685800"/>
              <a:gd name="connsiteY2" fmla="*/ 1446144 h 1446144"/>
              <a:gd name="connsiteX3" fmla="*/ 0 w 685800"/>
              <a:gd name="connsiteY3" fmla="*/ 1446144 h 1446144"/>
            </a:gdLst>
            <a:ahLst/>
            <a:cxnLst>
              <a:cxn ang="0">
                <a:pos x="connsiteX0" y="connsiteY0"/>
              </a:cxn>
              <a:cxn ang="0">
                <a:pos x="connsiteX1" y="connsiteY1"/>
              </a:cxn>
              <a:cxn ang="0">
                <a:pos x="connsiteX2" y="connsiteY2"/>
              </a:cxn>
              <a:cxn ang="0">
                <a:pos x="connsiteX3" y="connsiteY3"/>
              </a:cxn>
            </a:cxnLst>
            <a:rect l="l" t="t" r="r" b="b"/>
            <a:pathLst>
              <a:path w="685800" h="1446144">
                <a:moveTo>
                  <a:pt x="685800" y="0"/>
                </a:moveTo>
                <a:cubicBezTo>
                  <a:pt x="663437" y="207479"/>
                  <a:pt x="641074" y="414959"/>
                  <a:pt x="526774" y="655983"/>
                </a:cubicBezTo>
                <a:cubicBezTo>
                  <a:pt x="412474" y="897007"/>
                  <a:pt x="0" y="1446144"/>
                  <a:pt x="0" y="1446144"/>
                </a:cubicBezTo>
                <a:lnTo>
                  <a:pt x="0" y="1446144"/>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624409" y="3018255"/>
            <a:ext cx="3035926" cy="610520"/>
          </a:xfrm>
          <a:custGeom>
            <a:avLst/>
            <a:gdLst>
              <a:gd name="connsiteX0" fmla="*/ 3035926 w 3035926"/>
              <a:gd name="connsiteY0" fmla="*/ 0 h 610520"/>
              <a:gd name="connsiteX1" fmla="*/ 2350126 w 3035926"/>
              <a:gd name="connsiteY1" fmla="*/ 149087 h 610520"/>
              <a:gd name="connsiteX2" fmla="*/ 103882 w 3035926"/>
              <a:gd name="connsiteY2" fmla="*/ 188843 h 610520"/>
              <a:gd name="connsiteX3" fmla="*/ 377208 w 3035926"/>
              <a:gd name="connsiteY3" fmla="*/ 581439 h 610520"/>
              <a:gd name="connsiteX4" fmla="*/ 402056 w 3035926"/>
              <a:gd name="connsiteY4" fmla="*/ 581439 h 61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926" h="610520">
                <a:moveTo>
                  <a:pt x="3035926" y="0"/>
                </a:moveTo>
                <a:cubicBezTo>
                  <a:pt x="2937363" y="58806"/>
                  <a:pt x="2838800" y="117613"/>
                  <a:pt x="2350126" y="149087"/>
                </a:cubicBezTo>
                <a:cubicBezTo>
                  <a:pt x="1861452" y="180561"/>
                  <a:pt x="432702" y="116784"/>
                  <a:pt x="103882" y="188843"/>
                </a:cubicBezTo>
                <a:cubicBezTo>
                  <a:pt x="-224938" y="260902"/>
                  <a:pt x="327512" y="516006"/>
                  <a:pt x="377208" y="581439"/>
                </a:cubicBezTo>
                <a:cubicBezTo>
                  <a:pt x="426904" y="646872"/>
                  <a:pt x="402056" y="581439"/>
                  <a:pt x="402056" y="581439"/>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562600" y="2831068"/>
            <a:ext cx="457200" cy="304800"/>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271591" y="1002268"/>
            <a:ext cx="1185004" cy="369332"/>
          </a:xfrm>
          <a:prstGeom prst="rect">
            <a:avLst/>
          </a:prstGeom>
          <a:noFill/>
        </p:spPr>
        <p:txBody>
          <a:bodyPr wrap="none" rtlCol="0">
            <a:spAutoFit/>
          </a:bodyPr>
          <a:lstStyle/>
          <a:p>
            <a:r>
              <a:rPr lang="en-US" dirty="0" smtClean="0"/>
              <a:t>To top FC</a:t>
            </a:r>
            <a:endParaRPr lang="en-US" dirty="0"/>
          </a:p>
        </p:txBody>
      </p:sp>
      <p:sp>
        <p:nvSpPr>
          <p:cNvPr id="14" name="Freeform 13"/>
          <p:cNvSpPr/>
          <p:nvPr/>
        </p:nvSpPr>
        <p:spPr>
          <a:xfrm>
            <a:off x="1534535" y="3320834"/>
            <a:ext cx="1551565" cy="880177"/>
          </a:xfrm>
          <a:custGeom>
            <a:avLst/>
            <a:gdLst>
              <a:gd name="connsiteX0" fmla="*/ 1551565 w 1551565"/>
              <a:gd name="connsiteY0" fmla="*/ 139712 h 880177"/>
              <a:gd name="connsiteX1" fmla="*/ 1019822 w 1551565"/>
              <a:gd name="connsiteY1" fmla="*/ 50260 h 880177"/>
              <a:gd name="connsiteX2" fmla="*/ 105422 w 1551565"/>
              <a:gd name="connsiteY2" fmla="*/ 10504 h 880177"/>
              <a:gd name="connsiteX3" fmla="*/ 90513 w 1551565"/>
              <a:gd name="connsiteY3" fmla="*/ 244073 h 880177"/>
              <a:gd name="connsiteX4" fmla="*/ 741526 w 1551565"/>
              <a:gd name="connsiteY4" fmla="*/ 229164 h 880177"/>
              <a:gd name="connsiteX5" fmla="*/ 955217 w 1551565"/>
              <a:gd name="connsiteY5" fmla="*/ 656547 h 880177"/>
              <a:gd name="connsiteX6" fmla="*/ 1054608 w 1551565"/>
              <a:gd name="connsiteY6" fmla="*/ 880177 h 88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565" h="880177">
                <a:moveTo>
                  <a:pt x="1551565" y="139712"/>
                </a:moveTo>
                <a:cubicBezTo>
                  <a:pt x="1406205" y="105753"/>
                  <a:pt x="1260846" y="71795"/>
                  <a:pt x="1019822" y="50260"/>
                </a:cubicBezTo>
                <a:cubicBezTo>
                  <a:pt x="778798" y="28725"/>
                  <a:pt x="260307" y="-21798"/>
                  <a:pt x="105422" y="10504"/>
                </a:cubicBezTo>
                <a:cubicBezTo>
                  <a:pt x="-49463" y="42806"/>
                  <a:pt x="-15504" y="207630"/>
                  <a:pt x="90513" y="244073"/>
                </a:cubicBezTo>
                <a:cubicBezTo>
                  <a:pt x="196530" y="280516"/>
                  <a:pt x="597409" y="160418"/>
                  <a:pt x="741526" y="229164"/>
                </a:cubicBezTo>
                <a:cubicBezTo>
                  <a:pt x="885643" y="297910"/>
                  <a:pt x="903037" y="548045"/>
                  <a:pt x="955217" y="656547"/>
                </a:cubicBezTo>
                <a:cubicBezTo>
                  <a:pt x="1007397" y="765049"/>
                  <a:pt x="1044669" y="838764"/>
                  <a:pt x="1054608" y="880177"/>
                </a:cubicBezTo>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81000" y="3323975"/>
            <a:ext cx="1219200" cy="304800"/>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47800" y="5650468"/>
            <a:ext cx="2416111" cy="369332"/>
          </a:xfrm>
          <a:prstGeom prst="rect">
            <a:avLst/>
          </a:prstGeom>
          <a:noFill/>
        </p:spPr>
        <p:txBody>
          <a:bodyPr wrap="none" rtlCol="0">
            <a:spAutoFit/>
          </a:bodyPr>
          <a:lstStyle/>
          <a:p>
            <a:r>
              <a:rPr lang="en-US" dirty="0" smtClean="0"/>
              <a:t>To bottom/</a:t>
            </a:r>
            <a:r>
              <a:rPr lang="en-US" dirty="0" err="1" smtClean="0"/>
              <a:t>endwall</a:t>
            </a:r>
            <a:r>
              <a:rPr lang="en-US" dirty="0" smtClean="0"/>
              <a:t> FC</a:t>
            </a:r>
            <a:endParaRPr lang="en-US" dirty="0"/>
          </a:p>
        </p:txBody>
      </p:sp>
      <p:cxnSp>
        <p:nvCxnSpPr>
          <p:cNvPr id="16" name="Straight Arrow Connector 15"/>
          <p:cNvCxnSpPr/>
          <p:nvPr/>
        </p:nvCxnSpPr>
        <p:spPr>
          <a:xfrm flipV="1">
            <a:off x="2514600" y="4126468"/>
            <a:ext cx="0" cy="1447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0" y="1002268"/>
            <a:ext cx="2209800" cy="369332"/>
          </a:xfrm>
          <a:prstGeom prst="rect">
            <a:avLst/>
          </a:prstGeom>
          <a:noFill/>
        </p:spPr>
        <p:txBody>
          <a:bodyPr wrap="square" rtlCol="0">
            <a:spAutoFit/>
          </a:bodyPr>
          <a:lstStyle/>
          <a:p>
            <a:r>
              <a:rPr lang="en-US" dirty="0" smtClean="0"/>
              <a:t>Strain Relief</a:t>
            </a:r>
            <a:endParaRPr lang="en-US" dirty="0"/>
          </a:p>
        </p:txBody>
      </p:sp>
      <p:cxnSp>
        <p:nvCxnSpPr>
          <p:cNvPr id="22" name="Straight Arrow Connector 21"/>
          <p:cNvCxnSpPr/>
          <p:nvPr/>
        </p:nvCxnSpPr>
        <p:spPr>
          <a:xfrm flipH="1">
            <a:off x="1409700" y="1316582"/>
            <a:ext cx="76200" cy="200739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714500" y="1363317"/>
            <a:ext cx="3945835" cy="153228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5550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Failsafe termination at the bottom of APA</a:t>
            </a:r>
            <a:endParaRPr lang="en-US" sz="3200" dirty="0"/>
          </a:p>
        </p:txBody>
      </p:sp>
      <p:sp>
        <p:nvSpPr>
          <p:cNvPr id="4" name="Content Placeholder 3"/>
          <p:cNvSpPr>
            <a:spLocks noGrp="1"/>
          </p:cNvSpPr>
          <p:nvPr>
            <p:ph idx="1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31264"/>
            <a:ext cx="8539471" cy="442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19400" y="5809565"/>
            <a:ext cx="2895600" cy="369332"/>
          </a:xfrm>
          <a:prstGeom prst="rect">
            <a:avLst/>
          </a:prstGeom>
          <a:noFill/>
        </p:spPr>
        <p:txBody>
          <a:bodyPr wrap="square" rtlCol="0">
            <a:spAutoFit/>
          </a:bodyPr>
          <a:lstStyle/>
          <a:p>
            <a:r>
              <a:rPr lang="en-US" dirty="0" smtClean="0"/>
              <a:t>To termination/filter board</a:t>
            </a:r>
            <a:endParaRPr lang="en-US" dirty="0"/>
          </a:p>
        </p:txBody>
      </p:sp>
      <p:cxnSp>
        <p:nvCxnSpPr>
          <p:cNvPr id="7" name="Straight Arrow Connector 6"/>
          <p:cNvCxnSpPr/>
          <p:nvPr/>
        </p:nvCxnSpPr>
        <p:spPr>
          <a:xfrm flipH="1" flipV="1">
            <a:off x="3124200" y="5023842"/>
            <a:ext cx="457200" cy="767358"/>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638800" y="2882504"/>
            <a:ext cx="838200" cy="1765696"/>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267200" y="2438400"/>
            <a:ext cx="2209800" cy="369332"/>
          </a:xfrm>
          <a:prstGeom prst="rect">
            <a:avLst/>
          </a:prstGeom>
          <a:noFill/>
        </p:spPr>
        <p:txBody>
          <a:bodyPr wrap="square" rtlCol="0">
            <a:spAutoFit/>
          </a:bodyPr>
          <a:lstStyle/>
          <a:p>
            <a:r>
              <a:rPr lang="en-US" dirty="0" smtClean="0"/>
              <a:t>To FC divider board</a:t>
            </a:r>
            <a:endParaRPr lang="en-US" dirty="0"/>
          </a:p>
        </p:txBody>
      </p:sp>
      <p:cxnSp>
        <p:nvCxnSpPr>
          <p:cNvPr id="13" name="Straight Arrow Connector 12"/>
          <p:cNvCxnSpPr/>
          <p:nvPr/>
        </p:nvCxnSpPr>
        <p:spPr>
          <a:xfrm flipH="1">
            <a:off x="3505200" y="2864283"/>
            <a:ext cx="1447800" cy="1631517"/>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267200" y="5315545"/>
            <a:ext cx="1790700" cy="475655"/>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27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65464"/>
          <a:stretch/>
        </p:blipFill>
        <p:spPr bwMode="auto">
          <a:xfrm>
            <a:off x="7010400" y="767134"/>
            <a:ext cx="1858617" cy="551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sz="3600" dirty="0" smtClean="0"/>
              <a:t>Connection to the termination wire</a:t>
            </a:r>
            <a:endParaRPr lang="en-US" sz="3600" dirty="0"/>
          </a:p>
        </p:txBody>
      </p:sp>
      <p:sp>
        <p:nvSpPr>
          <p:cNvPr id="4" name="Content Placeholder 3"/>
          <p:cNvSpPr>
            <a:spLocks noGrp="1"/>
          </p:cNvSpPr>
          <p:nvPr>
            <p:ph idx="11"/>
          </p:nvPr>
        </p:nvSpPr>
        <p:spPr/>
        <p:txBody>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6222881" cy="513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1615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Top/Bottom FC Last Divider Board </a:t>
            </a:r>
            <a:endParaRPr lang="en-US" dirty="0"/>
          </a:p>
        </p:txBody>
      </p:sp>
      <p:sp>
        <p:nvSpPr>
          <p:cNvPr id="4" name="Footer Placeholder 3"/>
          <p:cNvSpPr>
            <a:spLocks noGrp="1"/>
          </p:cNvSpPr>
          <p:nvPr>
            <p:ph type="ftr" sz="quarter" idx="3"/>
          </p:nvPr>
        </p:nvSpPr>
        <p:spPr/>
        <p:txBody>
          <a:bodyPr/>
          <a:lstStyle/>
          <a:p>
            <a:r>
              <a:rPr lang="en-US" smtClean="0"/>
              <a:t>NP04 Electrical Connections Review 9.26.2017</a:t>
            </a:r>
            <a:endParaRPr lang="en-US"/>
          </a:p>
        </p:txBody>
      </p:sp>
      <p:sp>
        <p:nvSpPr>
          <p:cNvPr id="5" name="Slide Number Placeholder 4"/>
          <p:cNvSpPr>
            <a:spLocks noGrp="1"/>
          </p:cNvSpPr>
          <p:nvPr>
            <p:ph type="sldNum" sz="quarter" idx="4"/>
          </p:nvPr>
        </p:nvSpPr>
        <p:spPr/>
        <p:txBody>
          <a:bodyPr/>
          <a:lstStyle/>
          <a:p>
            <a:fld id="{B67009C7-168E-4947-9878-C445102D1EEC}" type="slidenum">
              <a:rPr lang="en-US" smtClean="0"/>
              <a:t>18</a:t>
            </a:fld>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19200"/>
            <a:ext cx="7239000" cy="421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828800" y="4724400"/>
            <a:ext cx="3962400" cy="369332"/>
          </a:xfrm>
          <a:prstGeom prst="rect">
            <a:avLst/>
          </a:prstGeom>
          <a:noFill/>
        </p:spPr>
        <p:txBody>
          <a:bodyPr wrap="square" rtlCol="0">
            <a:spAutoFit/>
          </a:bodyPr>
          <a:lstStyle/>
          <a:p>
            <a:r>
              <a:rPr lang="en-US" dirty="0" smtClean="0"/>
              <a:t>To termination/filter board</a:t>
            </a:r>
            <a:endParaRPr lang="en-US" dirty="0"/>
          </a:p>
        </p:txBody>
      </p:sp>
      <p:cxnSp>
        <p:nvCxnSpPr>
          <p:cNvPr id="11" name="Straight Arrow Connector 10"/>
          <p:cNvCxnSpPr/>
          <p:nvPr/>
        </p:nvCxnSpPr>
        <p:spPr>
          <a:xfrm flipV="1">
            <a:off x="3200400" y="3581400"/>
            <a:ext cx="762000" cy="11430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85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Validation of Connections</a:t>
            </a:r>
            <a:endParaRPr lang="en-US" dirty="0"/>
          </a:p>
        </p:txBody>
      </p:sp>
      <p:sp>
        <p:nvSpPr>
          <p:cNvPr id="2" name="Content Placeholder 1"/>
          <p:cNvSpPr>
            <a:spLocks noGrp="1"/>
          </p:cNvSpPr>
          <p:nvPr>
            <p:ph idx="11"/>
          </p:nvPr>
        </p:nvSpPr>
        <p:spPr/>
        <p:txBody>
          <a:bodyPr>
            <a:normAutofit fontScale="92500" lnSpcReduction="10000"/>
          </a:bodyPr>
          <a:lstStyle/>
          <a:p>
            <a:r>
              <a:rPr lang="en-US" dirty="0"/>
              <a:t>After all cables for the FC terminations have been connected on the APA, use a DVM to verify that the resistance between the center conductor of a given channel on the SHV panel has about 5M resistance to the spade terminals of each termination cable.</a:t>
            </a:r>
          </a:p>
          <a:p>
            <a:r>
              <a:rPr lang="en-US" dirty="0"/>
              <a:t>After the cold SHV cables have been connected to the CE flange, verify the resistance from the center conductor of each SHV connector on the warm filter box shows the correct terminating resistance (+5M) </a:t>
            </a:r>
            <a:r>
              <a:rPr lang="en-US"/>
              <a:t>to </a:t>
            </a:r>
            <a:r>
              <a:rPr lang="en-US" smtClean="0"/>
              <a:t>ground. </a:t>
            </a:r>
            <a:endParaRPr lang="en-US" dirty="0"/>
          </a:p>
          <a:p>
            <a:r>
              <a:rPr lang="en-US" dirty="0"/>
              <a:t>After a field cage module have been deployed and connected to the corresponding termination cables, verify that screw terminals on both ends of a termination cable have a resistance to the APA frame equal to the termination resistance of the corresponding </a:t>
            </a:r>
            <a:r>
              <a:rPr lang="en-US" dirty="0" smtClean="0"/>
              <a:t>channel. </a:t>
            </a:r>
          </a:p>
          <a:p>
            <a:r>
              <a:rPr lang="en-US" dirty="0" smtClean="0"/>
              <a:t>If </a:t>
            </a:r>
            <a:r>
              <a:rPr lang="en-US" dirty="0"/>
              <a:t>possible, apply a moderate voltage to the CPA relative to the cryostat ground and measure the voltage on the warm filter SHV connector.  For reference, 180V on the CPA should give ~ 1V on the warm SHV connector, if measured by a meter with high input impedance.</a:t>
            </a:r>
          </a:p>
          <a:p>
            <a:endParaRPr lang="en-US" dirty="0"/>
          </a:p>
        </p:txBody>
      </p:sp>
      <p:sp>
        <p:nvSpPr>
          <p:cNvPr id="4" name="Footer Placeholder 3"/>
          <p:cNvSpPr>
            <a:spLocks noGrp="1"/>
          </p:cNvSpPr>
          <p:nvPr>
            <p:ph type="ftr" sz="quarter" idx="3"/>
          </p:nvPr>
        </p:nvSpPr>
        <p:spPr/>
        <p:txBody>
          <a:bodyPr/>
          <a:lstStyle/>
          <a:p>
            <a:r>
              <a:rPr lang="en-US" smtClean="0"/>
              <a:t>NP04 Electrical Connections Review 9.26.2017</a:t>
            </a:r>
            <a:endParaRPr lang="en-US"/>
          </a:p>
        </p:txBody>
      </p:sp>
      <p:sp>
        <p:nvSpPr>
          <p:cNvPr id="5" name="Slide Number Placeholder 4"/>
          <p:cNvSpPr>
            <a:spLocks noGrp="1"/>
          </p:cNvSpPr>
          <p:nvPr>
            <p:ph type="sldNum" sz="quarter" idx="4"/>
          </p:nvPr>
        </p:nvSpPr>
        <p:spPr/>
        <p:txBody>
          <a:bodyPr/>
          <a:lstStyle/>
          <a:p>
            <a:fld id="{B67009C7-168E-4947-9878-C445102D1EEC}" type="slidenum">
              <a:rPr lang="en-US" smtClean="0"/>
              <a:t>19</a:t>
            </a:fld>
            <a:endParaRPr lang="en-US"/>
          </a:p>
        </p:txBody>
      </p:sp>
    </p:spTree>
    <p:extLst>
      <p:ext uri="{BB962C8B-B14F-4D97-AF65-F5344CB8AC3E}">
        <p14:creationId xmlns:p14="http://schemas.microsoft.com/office/powerpoint/2010/main" val="180736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Outline</a:t>
            </a:r>
            <a:endParaRPr lang="en-US" sz="3200" dirty="0"/>
          </a:p>
        </p:txBody>
      </p:sp>
      <p:sp>
        <p:nvSpPr>
          <p:cNvPr id="7" name="Content Placeholder 6"/>
          <p:cNvSpPr>
            <a:spLocks noGrp="1"/>
          </p:cNvSpPr>
          <p:nvPr>
            <p:ph idx="11"/>
          </p:nvPr>
        </p:nvSpPr>
        <p:spPr/>
        <p:txBody>
          <a:bodyPr/>
          <a:lstStyle/>
          <a:p>
            <a:r>
              <a:rPr lang="en-US" dirty="0" smtClean="0"/>
              <a:t>Features and Overall Circuit Diagrams </a:t>
            </a:r>
          </a:p>
          <a:p>
            <a:r>
              <a:rPr lang="en-US" dirty="0" smtClean="0"/>
              <a:t>Design of Components</a:t>
            </a:r>
          </a:p>
          <a:p>
            <a:pPr lvl="1"/>
            <a:r>
              <a:rPr lang="en-US" dirty="0" smtClean="0"/>
              <a:t>Warm Filter</a:t>
            </a:r>
          </a:p>
          <a:p>
            <a:pPr lvl="1"/>
            <a:r>
              <a:rPr lang="en-US" dirty="0" smtClean="0"/>
              <a:t>SHV panel</a:t>
            </a:r>
          </a:p>
          <a:p>
            <a:pPr lvl="1"/>
            <a:r>
              <a:rPr lang="en-US" dirty="0" smtClean="0"/>
              <a:t>FC Termination Board</a:t>
            </a:r>
          </a:p>
          <a:p>
            <a:pPr lvl="1"/>
            <a:r>
              <a:rPr lang="en-US" dirty="0" smtClean="0"/>
              <a:t>FC Termination Cables</a:t>
            </a:r>
          </a:p>
          <a:p>
            <a:pPr lvl="1"/>
            <a:r>
              <a:rPr lang="en-US" dirty="0" smtClean="0"/>
              <a:t>Failsafe Termination</a:t>
            </a:r>
          </a:p>
          <a:p>
            <a:r>
              <a:rPr lang="en-US" dirty="0" smtClean="0"/>
              <a:t>Connection Validation Details</a:t>
            </a:r>
          </a:p>
          <a:p>
            <a:r>
              <a:rPr lang="en-US" dirty="0" smtClean="0"/>
              <a:t>Summary</a:t>
            </a:r>
            <a:endParaRPr lang="en-US" dirty="0"/>
          </a:p>
        </p:txBody>
      </p:sp>
      <p:sp>
        <p:nvSpPr>
          <p:cNvPr id="3" name="Footer Placeholder 2"/>
          <p:cNvSpPr>
            <a:spLocks noGrp="1"/>
          </p:cNvSpPr>
          <p:nvPr>
            <p:ph type="ftr" sz="quarter" idx="3"/>
          </p:nvPr>
        </p:nvSpPr>
        <p:spPr/>
        <p:txBody>
          <a:bodyPr/>
          <a:lstStyle/>
          <a:p>
            <a:r>
              <a:rPr lang="en-US" smtClean="0"/>
              <a:t>NP04 Electrical Connections Review 9.26.2017</a:t>
            </a:r>
            <a:endParaRPr lang="en-US"/>
          </a:p>
        </p:txBody>
      </p:sp>
      <p:sp>
        <p:nvSpPr>
          <p:cNvPr id="6" name="Slide Number Placeholder 5"/>
          <p:cNvSpPr>
            <a:spLocks noGrp="1"/>
          </p:cNvSpPr>
          <p:nvPr>
            <p:ph type="sldNum" sz="quarter" idx="4"/>
          </p:nvPr>
        </p:nvSpPr>
        <p:spPr/>
        <p:txBody>
          <a:bodyPr/>
          <a:lstStyle/>
          <a:p>
            <a:fld id="{B67009C7-168E-4947-9878-C445102D1EEC}" type="slidenum">
              <a:rPr lang="en-US" smtClean="0"/>
              <a:t>2</a:t>
            </a:fld>
            <a:endParaRPr lang="en-US"/>
          </a:p>
        </p:txBody>
      </p:sp>
    </p:spTree>
    <p:extLst>
      <p:ext uri="{BB962C8B-B14F-4D97-AF65-F5344CB8AC3E}">
        <p14:creationId xmlns:p14="http://schemas.microsoft.com/office/powerpoint/2010/main" val="3200112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Summary</a:t>
            </a:r>
            <a:endParaRPr lang="en-US" dirty="0"/>
          </a:p>
        </p:txBody>
      </p:sp>
      <p:sp>
        <p:nvSpPr>
          <p:cNvPr id="7" name="Content Placeholder 6"/>
          <p:cNvSpPr>
            <a:spLocks noGrp="1"/>
          </p:cNvSpPr>
          <p:nvPr>
            <p:ph idx="11"/>
          </p:nvPr>
        </p:nvSpPr>
        <p:spPr/>
        <p:txBody>
          <a:bodyPr/>
          <a:lstStyle/>
          <a:p>
            <a:r>
              <a:rPr lang="en-US" dirty="0" smtClean="0"/>
              <a:t>All connections between the field cage modules and the APA (ground) have been defined and documented.</a:t>
            </a:r>
          </a:p>
          <a:p>
            <a:r>
              <a:rPr lang="en-US" dirty="0" smtClean="0"/>
              <a:t>All connections are using existing know techniques and practices that are compatible with </a:t>
            </a:r>
            <a:r>
              <a:rPr lang="en-US" dirty="0" err="1" smtClean="0"/>
              <a:t>LAr</a:t>
            </a:r>
            <a:r>
              <a:rPr lang="en-US" dirty="0" smtClean="0"/>
              <a:t> operation.</a:t>
            </a:r>
          </a:p>
          <a:p>
            <a:r>
              <a:rPr lang="en-US" dirty="0" smtClean="0"/>
              <a:t>Redundant wires/pins/connections, and failsafe </a:t>
            </a:r>
            <a:r>
              <a:rPr lang="en-US" dirty="0"/>
              <a:t>f</a:t>
            </a:r>
            <a:r>
              <a:rPr lang="en-US" dirty="0" smtClean="0"/>
              <a:t>eatures are designed into the critical components.  </a:t>
            </a:r>
          </a:p>
          <a:p>
            <a:r>
              <a:rPr lang="en-US" dirty="0" smtClean="0"/>
              <a:t>A few details on cable strain relieves and connection locations are to be finalized.</a:t>
            </a:r>
          </a:p>
          <a:p>
            <a:endParaRPr lang="en-US" dirty="0"/>
          </a:p>
        </p:txBody>
      </p:sp>
      <p:sp>
        <p:nvSpPr>
          <p:cNvPr id="4" name="Footer Placeholder 3"/>
          <p:cNvSpPr>
            <a:spLocks noGrp="1"/>
          </p:cNvSpPr>
          <p:nvPr>
            <p:ph type="ftr" sz="quarter" idx="3"/>
          </p:nvPr>
        </p:nvSpPr>
        <p:spPr/>
        <p:txBody>
          <a:bodyPr/>
          <a:lstStyle/>
          <a:p>
            <a:r>
              <a:rPr lang="en-US" smtClean="0"/>
              <a:t>NP04 Electrical Connections Review 9.26.2017</a:t>
            </a:r>
            <a:endParaRPr lang="en-US"/>
          </a:p>
        </p:txBody>
      </p:sp>
      <p:sp>
        <p:nvSpPr>
          <p:cNvPr id="5" name="Slide Number Placeholder 4"/>
          <p:cNvSpPr>
            <a:spLocks noGrp="1"/>
          </p:cNvSpPr>
          <p:nvPr>
            <p:ph type="sldNum" sz="quarter" idx="4"/>
          </p:nvPr>
        </p:nvSpPr>
        <p:spPr/>
        <p:txBody>
          <a:bodyPr/>
          <a:lstStyle/>
          <a:p>
            <a:fld id="{B67009C7-168E-4947-9878-C445102D1EEC}" type="slidenum">
              <a:rPr lang="en-US" smtClean="0"/>
              <a:t>20</a:t>
            </a:fld>
            <a:endParaRPr lang="en-US"/>
          </a:p>
        </p:txBody>
      </p:sp>
    </p:spTree>
    <p:extLst>
      <p:ext uri="{BB962C8B-B14F-4D97-AF65-F5344CB8AC3E}">
        <p14:creationId xmlns:p14="http://schemas.microsoft.com/office/powerpoint/2010/main" val="12041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Adjusting the FC Termination Voltage</a:t>
            </a:r>
            <a:endParaRPr lang="en-US" sz="3200" dirty="0"/>
          </a:p>
        </p:txBody>
      </p:sp>
      <p:sp>
        <p:nvSpPr>
          <p:cNvPr id="3" name="Footer Placeholder 2"/>
          <p:cNvSpPr>
            <a:spLocks noGrp="1"/>
          </p:cNvSpPr>
          <p:nvPr>
            <p:ph type="ftr" sz="quarter" idx="3"/>
          </p:nvPr>
        </p:nvSpPr>
        <p:spPr/>
        <p:txBody>
          <a:bodyPr/>
          <a:lstStyle/>
          <a:p>
            <a:r>
              <a:rPr lang="en-US" smtClean="0"/>
              <a:t>NP04 Electrical Connections Review 9.26.2017</a:t>
            </a:r>
            <a:endParaRPr lang="en-US"/>
          </a:p>
        </p:txBody>
      </p:sp>
      <p:sp>
        <p:nvSpPr>
          <p:cNvPr id="6" name="Slide Number Placeholder 5"/>
          <p:cNvSpPr>
            <a:spLocks noGrp="1"/>
          </p:cNvSpPr>
          <p:nvPr>
            <p:ph type="sldNum" sz="quarter" idx="4"/>
          </p:nvPr>
        </p:nvSpPr>
        <p:spPr/>
        <p:txBody>
          <a:bodyPr/>
          <a:lstStyle/>
          <a:p>
            <a:fld id="{B67009C7-168E-4947-9878-C445102D1EEC}" type="slidenum">
              <a:rPr lang="en-US" smtClean="0"/>
              <a:t>3</a:t>
            </a:fld>
            <a:endParaRPr lang="en-US"/>
          </a:p>
        </p:txBody>
      </p:sp>
      <p:sp>
        <p:nvSpPr>
          <p:cNvPr id="4" name="TextBox 3"/>
          <p:cNvSpPr txBox="1"/>
          <p:nvPr/>
        </p:nvSpPr>
        <p:spPr>
          <a:xfrm>
            <a:off x="457200" y="3229845"/>
            <a:ext cx="8153400" cy="3685624"/>
          </a:xfrm>
          <a:prstGeom prst="rect">
            <a:avLst/>
          </a:prstGeom>
          <a:noFill/>
        </p:spPr>
        <p:txBody>
          <a:bodyPr wrap="square" rtlCol="0">
            <a:spAutoFit/>
          </a:bodyPr>
          <a:lstStyle/>
          <a:p>
            <a:pPr marL="285750" indent="-285750">
              <a:spcBef>
                <a:spcPts val="300"/>
              </a:spcBef>
              <a:buFont typeface="Arial" panose="020B0604020202020204" pitchFamily="34" charset="0"/>
              <a:buChar char="•"/>
            </a:pPr>
            <a:r>
              <a:rPr lang="en-US" dirty="0" smtClean="0"/>
              <a:t>We need to maintain independent control of the drift field and the APA wire bias voltages (electron transparency)</a:t>
            </a:r>
          </a:p>
          <a:p>
            <a:pPr marL="800100" lvl="1" indent="-342900">
              <a:spcBef>
                <a:spcPts val="300"/>
              </a:spcBef>
              <a:buFont typeface="Wingdings" panose="05000000000000000000" pitchFamily="2" charset="2"/>
              <a:buChar char="§"/>
            </a:pPr>
            <a:r>
              <a:rPr lang="en-US" dirty="0" smtClean="0"/>
              <a:t>Need to bring a bias voltage line to the last field cage profile</a:t>
            </a:r>
          </a:p>
          <a:p>
            <a:pPr marL="800100" lvl="1" indent="-342900">
              <a:spcBef>
                <a:spcPts val="300"/>
              </a:spcBef>
              <a:buFont typeface="Wingdings" panose="05000000000000000000" pitchFamily="2" charset="2"/>
              <a:buChar char="§"/>
            </a:pPr>
            <a:r>
              <a:rPr lang="en-US" dirty="0" smtClean="0"/>
              <a:t>We want to monitor the current flowing through each divider</a:t>
            </a:r>
          </a:p>
          <a:p>
            <a:pPr marL="285750" indent="-285750">
              <a:spcBef>
                <a:spcPts val="300"/>
              </a:spcBef>
              <a:buFont typeface="Arial" panose="020B0604020202020204" pitchFamily="34" charset="0"/>
              <a:buChar char="•"/>
            </a:pPr>
            <a:r>
              <a:rPr lang="en-US" dirty="0" smtClean="0"/>
              <a:t>The </a:t>
            </a:r>
            <a:r>
              <a:rPr lang="en-US" dirty="0" smtClean="0"/>
              <a:t>center of the last FC </a:t>
            </a:r>
            <a:r>
              <a:rPr lang="en-US" dirty="0" smtClean="0"/>
              <a:t>profile is </a:t>
            </a:r>
            <a:r>
              <a:rPr lang="en-US" dirty="0" smtClean="0"/>
              <a:t>98mm away from the grid </a:t>
            </a:r>
            <a:r>
              <a:rPr lang="en-US" dirty="0" smtClean="0"/>
              <a:t>plane. This </a:t>
            </a:r>
            <a:r>
              <a:rPr lang="en-US" dirty="0" smtClean="0"/>
              <a:t>set the voltage of the last FC </a:t>
            </a:r>
            <a:r>
              <a:rPr lang="en-US" dirty="0" smtClean="0"/>
              <a:t>profile at </a:t>
            </a:r>
            <a:r>
              <a:rPr lang="en-US" dirty="0" smtClean="0"/>
              <a:t>-5kV relative to the grid plane</a:t>
            </a:r>
          </a:p>
          <a:p>
            <a:pPr marL="285750" indent="-285750">
              <a:spcBef>
                <a:spcPts val="300"/>
              </a:spcBef>
              <a:buFont typeface="Arial" panose="020B0604020202020204" pitchFamily="34" charset="0"/>
              <a:buChar char="•"/>
            </a:pPr>
            <a:r>
              <a:rPr lang="en-US" dirty="0" smtClean="0"/>
              <a:t>The minimum bias voltage on the grid plane is -665V</a:t>
            </a:r>
          </a:p>
          <a:p>
            <a:pPr marL="285750" indent="-285750">
              <a:spcBef>
                <a:spcPts val="300"/>
              </a:spcBef>
              <a:buFont typeface="Arial" panose="020B0604020202020204" pitchFamily="34" charset="0"/>
              <a:buChar char="•"/>
            </a:pPr>
            <a:r>
              <a:rPr lang="en-US" dirty="0" smtClean="0"/>
              <a:t>So the minimum voltage on the last FC </a:t>
            </a:r>
            <a:r>
              <a:rPr lang="en-US" dirty="0" smtClean="0"/>
              <a:t>profile is </a:t>
            </a:r>
            <a:r>
              <a:rPr lang="en-US" dirty="0" smtClean="0"/>
              <a:t>-5665V.</a:t>
            </a:r>
          </a:p>
          <a:p>
            <a:pPr marL="285750" indent="-285750">
              <a:spcBef>
                <a:spcPts val="300"/>
              </a:spcBef>
              <a:buFont typeface="Arial" panose="020B0604020202020204" pitchFamily="34" charset="0"/>
              <a:buChar char="•"/>
            </a:pPr>
            <a:r>
              <a:rPr lang="en-US" dirty="0" smtClean="0"/>
              <a:t>This value is too high for SHV connectors in the </a:t>
            </a:r>
            <a:r>
              <a:rPr lang="en-US" dirty="0" smtClean="0"/>
              <a:t>ullage.</a:t>
            </a:r>
          </a:p>
          <a:p>
            <a:pPr marL="800100" lvl="1" indent="-342900">
              <a:spcBef>
                <a:spcPts val="300"/>
              </a:spcBef>
              <a:buFont typeface="Wingdings" panose="05000000000000000000" pitchFamily="2" charset="2"/>
              <a:buChar char="§"/>
            </a:pPr>
            <a:r>
              <a:rPr lang="en-US" dirty="0" smtClean="0"/>
              <a:t>Add a series resistance between the bias line and profile #58</a:t>
            </a:r>
            <a:endParaRPr lang="en-US" dirty="0" smtClean="0"/>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370" y="1143000"/>
            <a:ext cx="5943600" cy="208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512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167925" cy="56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200" dirty="0" smtClean="0"/>
              <a:t>Terminating the </a:t>
            </a:r>
            <a:r>
              <a:rPr lang="en-US" sz="3200" dirty="0" smtClean="0"/>
              <a:t>T/B Divider </a:t>
            </a:r>
            <a:r>
              <a:rPr lang="en-US" sz="3200" dirty="0" smtClean="0"/>
              <a:t>Chain</a:t>
            </a:r>
            <a:endParaRPr lang="en-US" sz="3200" dirty="0"/>
          </a:p>
        </p:txBody>
      </p:sp>
      <p:sp>
        <p:nvSpPr>
          <p:cNvPr id="6" name="Footer Placeholder 5"/>
          <p:cNvSpPr>
            <a:spLocks noGrp="1"/>
          </p:cNvSpPr>
          <p:nvPr>
            <p:ph type="ftr" sz="quarter" idx="3"/>
          </p:nvPr>
        </p:nvSpPr>
        <p:spPr/>
        <p:txBody>
          <a:bodyPr/>
          <a:lstStyle/>
          <a:p>
            <a:r>
              <a:rPr lang="en-US" smtClean="0"/>
              <a:t>NP04 Electrical Connections Review 9.26.2017</a:t>
            </a:r>
            <a:endParaRPr lang="en-US"/>
          </a:p>
        </p:txBody>
      </p:sp>
      <p:sp>
        <p:nvSpPr>
          <p:cNvPr id="7" name="Slide Number Placeholder 6"/>
          <p:cNvSpPr>
            <a:spLocks noGrp="1"/>
          </p:cNvSpPr>
          <p:nvPr>
            <p:ph type="sldNum" sz="quarter" idx="4"/>
          </p:nvPr>
        </p:nvSpPr>
        <p:spPr/>
        <p:txBody>
          <a:bodyPr/>
          <a:lstStyle/>
          <a:p>
            <a:fld id="{B67009C7-168E-4947-9878-C445102D1EEC}" type="slidenum">
              <a:rPr lang="en-US" smtClean="0"/>
              <a:t>4</a:t>
            </a:fld>
            <a:endParaRPr lang="en-US"/>
          </a:p>
        </p:txBody>
      </p:sp>
    </p:spTree>
    <p:extLst>
      <p:ext uri="{BB962C8B-B14F-4D97-AF65-F5344CB8AC3E}">
        <p14:creationId xmlns:p14="http://schemas.microsoft.com/office/powerpoint/2010/main" val="1439316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40294"/>
            <a:ext cx="8037187" cy="538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200" dirty="0" smtClean="0"/>
              <a:t>Terminating the </a:t>
            </a:r>
            <a:r>
              <a:rPr lang="en-US" altLang="zh-CN" sz="3200" dirty="0" smtClean="0"/>
              <a:t>EW</a:t>
            </a:r>
            <a:r>
              <a:rPr lang="en-US" sz="3200" dirty="0" smtClean="0"/>
              <a:t> Divider </a:t>
            </a:r>
            <a:r>
              <a:rPr lang="en-US" sz="3200" dirty="0" smtClean="0"/>
              <a:t>Chain</a:t>
            </a:r>
            <a:endParaRPr lang="en-US" sz="3200" dirty="0"/>
          </a:p>
        </p:txBody>
      </p:sp>
      <p:sp>
        <p:nvSpPr>
          <p:cNvPr id="4" name="Footer Placeholder 3"/>
          <p:cNvSpPr>
            <a:spLocks noGrp="1"/>
          </p:cNvSpPr>
          <p:nvPr>
            <p:ph type="ftr" sz="quarter" idx="3"/>
          </p:nvPr>
        </p:nvSpPr>
        <p:spPr/>
        <p:txBody>
          <a:bodyPr/>
          <a:lstStyle/>
          <a:p>
            <a:r>
              <a:rPr lang="en-US" smtClean="0"/>
              <a:t>NP04 Electrical Connections Review 9.26.2017</a:t>
            </a:r>
            <a:endParaRPr lang="en-US"/>
          </a:p>
        </p:txBody>
      </p:sp>
      <p:sp>
        <p:nvSpPr>
          <p:cNvPr id="5" name="Slide Number Placeholder 4"/>
          <p:cNvSpPr>
            <a:spLocks noGrp="1"/>
          </p:cNvSpPr>
          <p:nvPr>
            <p:ph type="sldNum" sz="quarter" idx="4"/>
          </p:nvPr>
        </p:nvSpPr>
        <p:spPr/>
        <p:txBody>
          <a:bodyPr/>
          <a:lstStyle/>
          <a:p>
            <a:fld id="{B67009C7-168E-4947-9878-C445102D1EEC}" type="slidenum">
              <a:rPr lang="en-US" smtClean="0"/>
              <a:t>5</a:t>
            </a:fld>
            <a:endParaRPr lang="en-US"/>
          </a:p>
        </p:txBody>
      </p:sp>
    </p:spTree>
    <p:extLst>
      <p:ext uri="{BB962C8B-B14F-4D97-AF65-F5344CB8AC3E}">
        <p14:creationId xmlns:p14="http://schemas.microsoft.com/office/powerpoint/2010/main" val="271638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1243013"/>
            <a:ext cx="8446173" cy="4395787"/>
            <a:chOff x="304800" y="1243013"/>
            <a:chExt cx="8446173" cy="4395787"/>
          </a:xfrm>
        </p:grpSpPr>
        <p:grpSp>
          <p:nvGrpSpPr>
            <p:cNvPr id="5" name="Group 4"/>
            <p:cNvGrpSpPr/>
            <p:nvPr/>
          </p:nvGrpSpPr>
          <p:grpSpPr>
            <a:xfrm>
              <a:off x="304800" y="1243013"/>
              <a:ext cx="8446173" cy="4395787"/>
              <a:chOff x="457200" y="862013"/>
              <a:chExt cx="8446173" cy="4395787"/>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62013"/>
                <a:ext cx="5133975" cy="439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342309"/>
                <a:ext cx="3645573" cy="179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477078" y="1328531"/>
              <a:ext cx="76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r>
              <a:rPr lang="en-US" sz="3600" dirty="0" smtClean="0"/>
              <a:t>Bias Warm </a:t>
            </a:r>
            <a:r>
              <a:rPr lang="en-US" sz="3200" dirty="0"/>
              <a:t>F</a:t>
            </a:r>
            <a:r>
              <a:rPr lang="en-US" altLang="zh-CN" sz="3200" dirty="0" smtClean="0"/>
              <a:t>ilter </a:t>
            </a:r>
            <a:r>
              <a:rPr lang="en-US" altLang="zh-CN" sz="3200" dirty="0"/>
              <a:t>B</a:t>
            </a:r>
            <a:r>
              <a:rPr lang="en-US" altLang="zh-CN" sz="3200" dirty="0" smtClean="0"/>
              <a:t>oard</a:t>
            </a:r>
            <a:endParaRPr lang="en-US" sz="3200" dirty="0"/>
          </a:p>
        </p:txBody>
      </p:sp>
      <p:sp>
        <p:nvSpPr>
          <p:cNvPr id="11" name="Footer Placeholder 10"/>
          <p:cNvSpPr>
            <a:spLocks noGrp="1"/>
          </p:cNvSpPr>
          <p:nvPr>
            <p:ph type="ftr" sz="quarter" idx="3"/>
          </p:nvPr>
        </p:nvSpPr>
        <p:spPr/>
        <p:txBody>
          <a:bodyPr/>
          <a:lstStyle/>
          <a:p>
            <a:r>
              <a:rPr lang="en-US" smtClean="0"/>
              <a:t>NP04 Electrical Connections Review 9.26.2017</a:t>
            </a:r>
            <a:endParaRPr lang="en-US"/>
          </a:p>
        </p:txBody>
      </p:sp>
      <p:sp>
        <p:nvSpPr>
          <p:cNvPr id="12" name="Slide Number Placeholder 11"/>
          <p:cNvSpPr>
            <a:spLocks noGrp="1"/>
          </p:cNvSpPr>
          <p:nvPr>
            <p:ph type="sldNum" sz="quarter" idx="4"/>
          </p:nvPr>
        </p:nvSpPr>
        <p:spPr/>
        <p:txBody>
          <a:bodyPr/>
          <a:lstStyle/>
          <a:p>
            <a:fld id="{B67009C7-168E-4947-9878-C445102D1EEC}" type="slidenum">
              <a:rPr lang="en-US" smtClean="0"/>
              <a:t>6</a:t>
            </a:fld>
            <a:endParaRPr lang="en-US"/>
          </a:p>
        </p:txBody>
      </p:sp>
    </p:spTree>
    <p:extLst>
      <p:ext uri="{BB962C8B-B14F-4D97-AF65-F5344CB8AC3E}">
        <p14:creationId xmlns:p14="http://schemas.microsoft.com/office/powerpoint/2010/main" val="319686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Bias Warm </a:t>
            </a:r>
            <a:r>
              <a:rPr lang="en-US" sz="3200" dirty="0"/>
              <a:t>F</a:t>
            </a:r>
            <a:r>
              <a:rPr lang="en-US" altLang="zh-CN" sz="3200" dirty="0" smtClean="0"/>
              <a:t>ilter </a:t>
            </a:r>
            <a:r>
              <a:rPr lang="en-US" altLang="zh-CN" sz="3200" dirty="0"/>
              <a:t>B</a:t>
            </a:r>
            <a:r>
              <a:rPr lang="en-US" altLang="zh-CN" sz="3200" dirty="0" smtClean="0"/>
              <a:t>oard</a:t>
            </a:r>
            <a:endParaRPr lang="en-US" sz="3200" dirty="0"/>
          </a:p>
        </p:txBody>
      </p:sp>
      <p:sp>
        <p:nvSpPr>
          <p:cNvPr id="5" name="Content Placeholder 4"/>
          <p:cNvSpPr>
            <a:spLocks noGrp="1"/>
          </p:cNvSpPr>
          <p:nvPr>
            <p:ph idx="11"/>
          </p:nvPr>
        </p:nvSpPr>
        <p:spPr/>
        <p:txBody>
          <a:bodyPr/>
          <a:lstStyle/>
          <a:p>
            <a:endParaRPr lang="en-US"/>
          </a:p>
        </p:txBody>
      </p:sp>
      <p:sp>
        <p:nvSpPr>
          <p:cNvPr id="11" name="Footer Placeholder 10"/>
          <p:cNvSpPr>
            <a:spLocks noGrp="1"/>
          </p:cNvSpPr>
          <p:nvPr>
            <p:ph type="ftr" sz="quarter" idx="3"/>
          </p:nvPr>
        </p:nvSpPr>
        <p:spPr/>
        <p:txBody>
          <a:bodyPr/>
          <a:lstStyle/>
          <a:p>
            <a:r>
              <a:rPr lang="en-US" smtClean="0"/>
              <a:t>NP04 Electrical Connections Review 9.26.2017</a:t>
            </a:r>
            <a:endParaRPr lang="en-US"/>
          </a:p>
        </p:txBody>
      </p:sp>
      <p:sp>
        <p:nvSpPr>
          <p:cNvPr id="12" name="Slide Number Placeholder 11"/>
          <p:cNvSpPr>
            <a:spLocks noGrp="1"/>
          </p:cNvSpPr>
          <p:nvPr>
            <p:ph type="sldNum" sz="quarter" idx="4"/>
          </p:nvPr>
        </p:nvSpPr>
        <p:spPr/>
        <p:txBody>
          <a:bodyPr/>
          <a:lstStyle/>
          <a:p>
            <a:fld id="{B67009C7-168E-4947-9878-C445102D1EEC}" type="slidenum">
              <a:rPr lang="en-US" smtClean="0"/>
              <a:t>7</a:t>
            </a:fld>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405" y="2338334"/>
            <a:ext cx="4473575" cy="327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809543"/>
            <a:ext cx="4185623" cy="433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990600"/>
            <a:ext cx="8224223" cy="369332"/>
          </a:xfrm>
          <a:prstGeom prst="rect">
            <a:avLst/>
          </a:prstGeom>
          <a:noFill/>
        </p:spPr>
        <p:txBody>
          <a:bodyPr wrap="square" rtlCol="0">
            <a:spAutoFit/>
          </a:bodyPr>
          <a:lstStyle/>
          <a:p>
            <a:r>
              <a:rPr lang="en-US" dirty="0" smtClean="0"/>
              <a:t>2 filter boards (8 </a:t>
            </a:r>
            <a:r>
              <a:rPr lang="en-US" dirty="0" err="1" smtClean="0"/>
              <a:t>ch.</a:t>
            </a:r>
            <a:r>
              <a:rPr lang="en-US" dirty="0" smtClean="0"/>
              <a:t> </a:t>
            </a:r>
            <a:r>
              <a:rPr lang="en-US" dirty="0"/>
              <a:t>t</a:t>
            </a:r>
            <a:r>
              <a:rPr lang="en-US" dirty="0" smtClean="0"/>
              <a:t>otal) are mounted on the CE flange. </a:t>
            </a:r>
            <a:endParaRPr lang="en-US" dirty="0"/>
          </a:p>
        </p:txBody>
      </p:sp>
    </p:spTree>
    <p:extLst>
      <p:ext uri="{BB962C8B-B14F-4D97-AF65-F5344CB8AC3E}">
        <p14:creationId xmlns:p14="http://schemas.microsoft.com/office/powerpoint/2010/main" val="1902413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APA Bias SHV Panel</a:t>
            </a:r>
            <a:endParaRPr lang="en-US" sz="3200" dirty="0"/>
          </a:p>
        </p:txBody>
      </p:sp>
      <p:sp>
        <p:nvSpPr>
          <p:cNvPr id="11" name="Footer Placeholder 10"/>
          <p:cNvSpPr>
            <a:spLocks noGrp="1"/>
          </p:cNvSpPr>
          <p:nvPr>
            <p:ph type="ftr" sz="quarter" idx="3"/>
          </p:nvPr>
        </p:nvSpPr>
        <p:spPr/>
        <p:txBody>
          <a:bodyPr/>
          <a:lstStyle/>
          <a:p>
            <a:r>
              <a:rPr lang="en-US" smtClean="0"/>
              <a:t>NP04 Electrical Connections Review 9.26.2017</a:t>
            </a:r>
            <a:endParaRPr lang="en-US"/>
          </a:p>
        </p:txBody>
      </p:sp>
      <p:sp>
        <p:nvSpPr>
          <p:cNvPr id="12" name="Slide Number Placeholder 11"/>
          <p:cNvSpPr>
            <a:spLocks noGrp="1"/>
          </p:cNvSpPr>
          <p:nvPr>
            <p:ph type="sldNum" sz="quarter" idx="4"/>
          </p:nvPr>
        </p:nvSpPr>
        <p:spPr/>
        <p:txBody>
          <a:bodyPr/>
          <a:lstStyle/>
          <a:p>
            <a:fld id="{B67009C7-168E-4947-9878-C445102D1EEC}" type="slidenum">
              <a:rPr lang="en-US" smtClean="0"/>
              <a:t>8</a:t>
            </a:fld>
            <a:endParaRPr lang="en-US"/>
          </a:p>
        </p:txBody>
      </p:sp>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152400" y="1143000"/>
            <a:ext cx="5181600" cy="2350542"/>
          </a:xfrm>
          <a:prstGeom prst="rect">
            <a:avLst/>
          </a:prstGeom>
        </p:spPr>
      </p:pic>
      <p:pic>
        <p:nvPicPr>
          <p:cNvPr id="10242" name="Picture 2" descr="20170704_21511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l="5272" t="9491" r="9686" b="4855"/>
          <a:stretch/>
        </p:blipFill>
        <p:spPr bwMode="auto">
          <a:xfrm>
            <a:off x="5486400" y="1447800"/>
            <a:ext cx="3456564" cy="195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609614046"/>
              </p:ext>
            </p:extLst>
          </p:nvPr>
        </p:nvGraphicFramePr>
        <p:xfrm>
          <a:off x="609600" y="3657600"/>
          <a:ext cx="4876800" cy="2486392"/>
        </p:xfrm>
        <a:graphic>
          <a:graphicData uri="http://schemas.openxmlformats.org/drawingml/2006/table">
            <a:tbl>
              <a:tblPr bandRow="1">
                <a:tableStyleId>{22838BEF-8BB2-4498-84A7-C5851F593DF1}</a:tableStyleId>
              </a:tblPr>
              <a:tblGrid>
                <a:gridCol w="2032000"/>
                <a:gridCol w="2844800"/>
              </a:tblGrid>
              <a:tr h="310799">
                <a:tc>
                  <a:txBody>
                    <a:bodyPr/>
                    <a:lstStyle/>
                    <a:p>
                      <a:pPr marL="0" marR="0">
                        <a:lnSpc>
                          <a:spcPct val="115000"/>
                        </a:lnSpc>
                        <a:spcBef>
                          <a:spcPts val="0"/>
                        </a:spcBef>
                        <a:spcAft>
                          <a:spcPts val="0"/>
                        </a:spcAft>
                      </a:pPr>
                      <a:r>
                        <a:rPr lang="en-US" sz="1400" dirty="0">
                          <a:effectLst/>
                        </a:rPr>
                        <a:t>X wire bias</a:t>
                      </a:r>
                      <a:endParaRPr lang="en-US" sz="1400" dirty="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dirty="0" smtClean="0">
                          <a:effectLst/>
                        </a:rPr>
                        <a:t>H, red wire</a:t>
                      </a:r>
                      <a:endParaRPr lang="en-US" sz="1400" dirty="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U wire bias</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dirty="0" smtClean="0">
                          <a:effectLst/>
                        </a:rPr>
                        <a:t>B, green wire</a:t>
                      </a:r>
                      <a:endParaRPr lang="en-US" sz="1400" dirty="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G wire bias</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dirty="0" smtClean="0">
                          <a:effectLst/>
                        </a:rPr>
                        <a:t>A, light blue wire</a:t>
                      </a:r>
                      <a:endParaRPr lang="en-US" sz="1400" dirty="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Top FC termination</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C, no marking on output wire</a:t>
                      </a:r>
                      <a:endParaRPr lang="en-US" sz="140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Bottom FC termination</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D, one marker on output wire</a:t>
                      </a:r>
                      <a:endParaRPr lang="en-US" sz="140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Endwall FC termination</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E, two markers on output wire</a:t>
                      </a:r>
                      <a:endParaRPr lang="en-US" sz="140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Outer electron diverter</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F, wire marking TBD</a:t>
                      </a:r>
                      <a:endParaRPr lang="en-US" sz="1400">
                        <a:effectLst/>
                        <a:latin typeface="Calibri"/>
                        <a:ea typeface="SimSun"/>
                        <a:cs typeface="Times New Roman"/>
                      </a:endParaRPr>
                    </a:p>
                  </a:txBody>
                  <a:tcPr marL="68580" marR="68580" marT="0" marB="0"/>
                </a:tc>
              </a:tr>
              <a:tr h="310799">
                <a:tc>
                  <a:txBody>
                    <a:bodyPr/>
                    <a:lstStyle/>
                    <a:p>
                      <a:pPr marL="0" marR="0">
                        <a:lnSpc>
                          <a:spcPct val="115000"/>
                        </a:lnSpc>
                        <a:spcBef>
                          <a:spcPts val="0"/>
                        </a:spcBef>
                        <a:spcAft>
                          <a:spcPts val="0"/>
                        </a:spcAft>
                      </a:pPr>
                      <a:r>
                        <a:rPr lang="en-US" sz="1400">
                          <a:effectLst/>
                        </a:rPr>
                        <a:t>Inner electron diverter</a:t>
                      </a:r>
                      <a:endParaRPr lang="en-US" sz="1400">
                        <a:effectLst/>
                        <a:latin typeface="Calibri"/>
                        <a:ea typeface="SimSun"/>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G, wire marking TBD</a:t>
                      </a:r>
                      <a:endParaRPr lang="en-US" sz="1400" dirty="0">
                        <a:effectLst/>
                        <a:latin typeface="Calibri"/>
                        <a:ea typeface="SimSun"/>
                        <a:cs typeface="Times New Roman"/>
                      </a:endParaRPr>
                    </a:p>
                  </a:txBody>
                  <a:tcPr marL="68580" marR="68580" marT="0" marB="0"/>
                </a:tc>
              </a:tr>
            </a:tbl>
          </a:graphicData>
        </a:graphic>
      </p:graphicFrame>
    </p:spTree>
    <p:extLst>
      <p:ext uri="{BB962C8B-B14F-4D97-AF65-F5344CB8AC3E}">
        <p14:creationId xmlns:p14="http://schemas.microsoft.com/office/powerpoint/2010/main" val="318443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191220"/>
            <a:ext cx="82772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600" dirty="0" smtClean="0"/>
              <a:t>FC Termination/Filter Board</a:t>
            </a:r>
            <a:endParaRPr lang="en-US" sz="3200" dirty="0"/>
          </a:p>
        </p:txBody>
      </p:sp>
      <p:sp>
        <p:nvSpPr>
          <p:cNvPr id="11" name="Footer Placeholder 10"/>
          <p:cNvSpPr>
            <a:spLocks noGrp="1"/>
          </p:cNvSpPr>
          <p:nvPr>
            <p:ph type="ftr" sz="quarter" idx="3"/>
          </p:nvPr>
        </p:nvSpPr>
        <p:spPr/>
        <p:txBody>
          <a:bodyPr/>
          <a:lstStyle/>
          <a:p>
            <a:r>
              <a:rPr lang="en-US" smtClean="0"/>
              <a:t>NP04 Electrical Connections Review 9.26.2017</a:t>
            </a:r>
            <a:endParaRPr lang="en-US"/>
          </a:p>
        </p:txBody>
      </p:sp>
      <p:sp>
        <p:nvSpPr>
          <p:cNvPr id="12" name="Slide Number Placeholder 11"/>
          <p:cNvSpPr>
            <a:spLocks noGrp="1"/>
          </p:cNvSpPr>
          <p:nvPr>
            <p:ph type="sldNum" sz="quarter" idx="4"/>
          </p:nvPr>
        </p:nvSpPr>
        <p:spPr/>
        <p:txBody>
          <a:bodyPr/>
          <a:lstStyle/>
          <a:p>
            <a:fld id="{B67009C7-168E-4947-9878-C445102D1EEC}" type="slidenum">
              <a:rPr lang="en-US" smtClean="0"/>
              <a:t>9</a:t>
            </a:fld>
            <a:endParaRPr lang="en-US"/>
          </a:p>
        </p:txBody>
      </p:sp>
      <p:sp>
        <p:nvSpPr>
          <p:cNvPr id="4" name="TextBox 3"/>
          <p:cNvSpPr txBox="1"/>
          <p:nvPr/>
        </p:nvSpPr>
        <p:spPr>
          <a:xfrm>
            <a:off x="609600" y="5029200"/>
            <a:ext cx="7328835" cy="1200329"/>
          </a:xfrm>
          <a:prstGeom prst="rect">
            <a:avLst/>
          </a:prstGeom>
          <a:noFill/>
        </p:spPr>
        <p:txBody>
          <a:bodyPr wrap="square" rtlCol="0">
            <a:spAutoFit/>
          </a:bodyPr>
          <a:lstStyle/>
          <a:p>
            <a:r>
              <a:rPr lang="en-US" dirty="0" smtClean="0"/>
              <a:t>Termination resistance: 500M/3=167M</a:t>
            </a:r>
          </a:p>
          <a:p>
            <a:endParaRPr lang="en-US" dirty="0" smtClean="0"/>
          </a:p>
          <a:p>
            <a:r>
              <a:rPr lang="en-US" dirty="0" smtClean="0"/>
              <a:t>The value of </a:t>
            </a:r>
            <a:r>
              <a:rPr lang="en-US" dirty="0" smtClean="0"/>
              <a:t>R5-10 </a:t>
            </a:r>
            <a:r>
              <a:rPr lang="en-US" dirty="0" smtClean="0"/>
              <a:t>in this case is only valid for the Top/Bottom field cage of the 1Gohm divider chains</a:t>
            </a:r>
            <a:endParaRPr lang="en-US" dirty="0"/>
          </a:p>
        </p:txBody>
      </p:sp>
      <p:sp>
        <p:nvSpPr>
          <p:cNvPr id="9" name="TextBox 8"/>
          <p:cNvSpPr txBox="1"/>
          <p:nvPr/>
        </p:nvSpPr>
        <p:spPr>
          <a:xfrm>
            <a:off x="5486400" y="4496665"/>
            <a:ext cx="2209800" cy="923330"/>
          </a:xfrm>
          <a:prstGeom prst="rect">
            <a:avLst/>
          </a:prstGeom>
          <a:noFill/>
        </p:spPr>
        <p:txBody>
          <a:bodyPr wrap="square" rtlCol="0">
            <a:spAutoFit/>
          </a:bodyPr>
          <a:lstStyle/>
          <a:p>
            <a:r>
              <a:rPr lang="en-US" dirty="0" smtClean="0"/>
              <a:t>Capacitors in series to prevent a single cap fail-short</a:t>
            </a:r>
            <a:endParaRPr lang="en-US" dirty="0"/>
          </a:p>
        </p:txBody>
      </p:sp>
      <p:sp>
        <p:nvSpPr>
          <p:cNvPr id="10" name="Oval 9"/>
          <p:cNvSpPr/>
          <p:nvPr/>
        </p:nvSpPr>
        <p:spPr>
          <a:xfrm>
            <a:off x="3124200" y="3505200"/>
            <a:ext cx="990600" cy="6985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4038600" y="4038600"/>
            <a:ext cx="13716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493448"/>
      </p:ext>
    </p:extLst>
  </p:cSld>
  <p:clrMapOvr>
    <a:masterClrMapping/>
  </p:clrMapOvr>
</p:sld>
</file>

<file path=ppt/theme/theme1.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2152</TotalTime>
  <Words>975</Words>
  <Application>Microsoft Office PowerPoint</Application>
  <PresentationFormat>On-screen Show (4:3)</PresentationFormat>
  <Paragraphs>147</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LBNF Content-Footer Theme</vt:lpstr>
      <vt:lpstr>Dune Template_051215</vt:lpstr>
      <vt:lpstr>APA and Field Cage HV Connections</vt:lpstr>
      <vt:lpstr>Outline</vt:lpstr>
      <vt:lpstr>Adjusting the FC Termination Voltage</vt:lpstr>
      <vt:lpstr>Terminating the T/B Divider Chain</vt:lpstr>
      <vt:lpstr>Terminating the EW Divider Chain</vt:lpstr>
      <vt:lpstr>Bias Warm Filter Board</vt:lpstr>
      <vt:lpstr>Bias Warm Filter Board</vt:lpstr>
      <vt:lpstr>APA Bias SHV Panel</vt:lpstr>
      <vt:lpstr>FC Termination/Filter Board</vt:lpstr>
      <vt:lpstr>All Board Configurations</vt:lpstr>
      <vt:lpstr>Board Design Model and Photo of Assembly </vt:lpstr>
      <vt:lpstr>FC Termination Location on APAs</vt:lpstr>
      <vt:lpstr>Locations of FC Termination Board</vt:lpstr>
      <vt:lpstr>Field Cage Termination Cable, Bottom/Endwall</vt:lpstr>
      <vt:lpstr>Cable Routing on Top of APA</vt:lpstr>
      <vt:lpstr>Failsafe termination at the bottom of APA</vt:lpstr>
      <vt:lpstr>Connection to the termination wire</vt:lpstr>
      <vt:lpstr>Top/Bottom FC Last Divider Board </vt:lpstr>
      <vt:lpstr>Validation of Connections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the Field Cage Termination Boards</dc:title>
  <dc:creator>Bo Yu</dc:creator>
  <cp:lastModifiedBy>Bo Yu</cp:lastModifiedBy>
  <cp:revision>44</cp:revision>
  <dcterms:created xsi:type="dcterms:W3CDTF">2017-03-01T14:32:14Z</dcterms:created>
  <dcterms:modified xsi:type="dcterms:W3CDTF">2017-09-25T19:24:11Z</dcterms:modified>
</cp:coreProperties>
</file>