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6"/>
  </p:notesMasterIdLst>
  <p:sldIdLst>
    <p:sldId id="256" r:id="rId3"/>
    <p:sldId id="264" r:id="rId4"/>
    <p:sldId id="265" r:id="rId5"/>
    <p:sldId id="259" r:id="rId6"/>
    <p:sldId id="266" r:id="rId7"/>
    <p:sldId id="257" r:id="rId8"/>
    <p:sldId id="258" r:id="rId9"/>
    <p:sldId id="260" r:id="rId10"/>
    <p:sldId id="268" r:id="rId11"/>
    <p:sldId id="262" r:id="rId12"/>
    <p:sldId id="263"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2"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CC4DA-13BD-4637-B4AA-F027295CC765}" type="datetimeFigureOut">
              <a:rPr lang="en-US" smtClean="0"/>
              <a:t>9/24/2017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0DFC8-28DA-4A43-838F-D6F564EAAC81}" type="slidenum">
              <a:rPr lang="en-US" smtClean="0"/>
              <a:t>‹#›</a:t>
            </a:fld>
            <a:endParaRPr lang="en-US"/>
          </a:p>
        </p:txBody>
      </p:sp>
    </p:spTree>
    <p:extLst>
      <p:ext uri="{BB962C8B-B14F-4D97-AF65-F5344CB8AC3E}">
        <p14:creationId xmlns:p14="http://schemas.microsoft.com/office/powerpoint/2010/main" val="416510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smtClean="0"/>
              <a:t>Click to edit Master text styles</a:t>
            </a:r>
          </a:p>
        </p:txBody>
      </p:sp>
      <p:pic>
        <p:nvPicPr>
          <p:cNvPr id="1028" name="Picture 4"/>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57200" y="5955915"/>
            <a:ext cx="1821072" cy="67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694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NP04 Electrical Connections Review 9.26.2017</a:t>
            </a:r>
            <a:endParaRPr lang="en-US"/>
          </a:p>
        </p:txBody>
      </p:sp>
      <p:sp>
        <p:nvSpPr>
          <p:cNvPr id="4" name="Slide Number Placeholder 3"/>
          <p:cNvSpPr>
            <a:spLocks noGrp="1"/>
          </p:cNvSpPr>
          <p:nvPr>
            <p:ph type="sldNum" sz="quarter" idx="12"/>
          </p:nvPr>
        </p:nvSpPr>
        <p:spPr/>
        <p:txBody>
          <a:bodyPr/>
          <a:lstStyle/>
          <a:p>
            <a:fld id="{1361A275-6DD5-465F-A2A9-8439DC3D1D7C}" type="slidenum">
              <a:rPr lang="en-US"/>
              <a:pPr/>
              <a:t>‹#›</a:t>
            </a:fld>
            <a:endParaRPr lang="en-US"/>
          </a:p>
        </p:txBody>
      </p:sp>
    </p:spTree>
    <p:extLst>
      <p:ext uri="{BB962C8B-B14F-4D97-AF65-F5344CB8AC3E}">
        <p14:creationId xmlns:p14="http://schemas.microsoft.com/office/powerpoint/2010/main" val="259698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endParaRPr lang="en-US">
              <a:solidFill>
                <a:srgbClr val="BC5F2B"/>
              </a:solidFill>
              <a:latin typeface="Calibri"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r>
              <a:rPr lang="en-US" smtClean="0">
                <a:solidFill>
                  <a:srgbClr val="BC5F2B"/>
                </a:solidFill>
                <a:latin typeface="Calibri" charset="0"/>
              </a:rPr>
              <a:t>NP04 Electrical Connections Review 9.26.2017</a:t>
            </a:r>
            <a:endParaRPr lang="en-US" dirty="0">
              <a:solidFill>
                <a:srgbClr val="BC5F2B"/>
              </a:solidFill>
              <a:latin typeface="Calibri"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3B4134F5-621D-49FA-9736-DF63BD265ED7}" type="slidenum">
              <a:rPr lang="en-US" smtClean="0">
                <a:solidFill>
                  <a:srgbClr val="BC5F2B"/>
                </a:solidFill>
                <a:latin typeface="Calibri" charset="0"/>
              </a:rPr>
              <a:pPr defTabSz="457200" fontAlgn="base">
                <a:spcBef>
                  <a:spcPct val="0"/>
                </a:spcBef>
                <a:spcAft>
                  <a:spcPct val="0"/>
                </a:spcAft>
              </a:pPr>
              <a:t>‹#›</a:t>
            </a:fld>
            <a:endParaRPr lang="en-US">
              <a:solidFill>
                <a:srgbClr val="BC5F2B"/>
              </a:solidFill>
              <a:latin typeface="Calibri" charset="0"/>
            </a:endParaRPr>
          </a:p>
        </p:txBody>
      </p:sp>
    </p:spTree>
    <p:extLst>
      <p:ext uri="{BB962C8B-B14F-4D97-AF65-F5344CB8AC3E}">
        <p14:creationId xmlns:p14="http://schemas.microsoft.com/office/powerpoint/2010/main" val="3030249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prstClr val="black"/>
              </a:solidFill>
            </a:endParaRPr>
          </a:p>
        </p:txBody>
      </p:sp>
      <p:sp>
        <p:nvSpPr>
          <p:cNvPr id="14" name="Title 1"/>
          <p:cNvSpPr>
            <a:spLocks noGrp="1"/>
          </p:cNvSpPr>
          <p:nvPr>
            <p:ph type="title"/>
          </p:nvPr>
        </p:nvSpPr>
        <p:spPr>
          <a:xfrm>
            <a:off x="454026" y="462518"/>
            <a:ext cx="8229600" cy="532171"/>
          </a:xfrm>
          <a:prstGeom prst="rect">
            <a:avLst/>
          </a:prstGeom>
        </p:spPr>
        <p:txBody>
          <a:bodyPr vert="horz" lIns="0" tIns="0" rIns="0" bIns="0">
            <a:normAutofit/>
          </a:bodyPr>
          <a:lstStyle>
            <a:lvl1pPr algn="l">
              <a:defRPr sz="28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NP04 Electrical Connections Review 9.26.2017</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2162894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NP04 Electrical Connections Review 9.26.2017</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014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NP04 Electrical Connections Review 9.26.2017</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742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NP04 Electrical Connections Review 9.26.2017</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0938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NP04 Electrical Connections Review 9.26.2017</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61653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NP04 Electrical Connections Review 9.26.2017</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404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NP04 Electrical Connections Review 9.26.2017</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921737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extLst>
      <p:ext uri="{BB962C8B-B14F-4D97-AF65-F5344CB8AC3E}">
        <p14:creationId xmlns:p14="http://schemas.microsoft.com/office/powerpoint/2010/main" val="326116438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defTabSz="457200">
              <a:defRPr/>
            </a:pP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defTabSz="457200">
              <a:defRPr/>
            </a:pPr>
            <a:r>
              <a:rPr lang="en-US" smtClean="0"/>
              <a:t>NP04 Electrical Connections Review 9.26.2017</a:t>
            </a:r>
            <a:endParaRPr lang="en-GB"/>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defTabSz="457200">
              <a:defRPr/>
            </a:pPr>
            <a:fld id="{0C39C72E-2A13-EB4D-AD45-6D4E6ACAED8D}" type="slidenum">
              <a:rPr lang="en-US"/>
              <a:pPr defTabSz="457200">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9" name="Picture 4"/>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952893" y="6442210"/>
            <a:ext cx="1031640" cy="38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0505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dt="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dico.fnal.gov/getFile.py/access?contribId=1&amp;resId=0&amp;materialId=slides&amp;confId=1505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Cage Ground Plane Connections</a:t>
            </a:r>
            <a:endParaRPr lang="en-US" dirty="0"/>
          </a:p>
        </p:txBody>
      </p:sp>
      <p:sp>
        <p:nvSpPr>
          <p:cNvPr id="3" name="Subtitle 2"/>
          <p:cNvSpPr>
            <a:spLocks noGrp="1"/>
          </p:cNvSpPr>
          <p:nvPr>
            <p:ph type="body" sz="quarter" idx="10"/>
          </p:nvPr>
        </p:nvSpPr>
        <p:spPr/>
        <p:txBody>
          <a:bodyPr/>
          <a:lstStyle/>
          <a:p>
            <a:r>
              <a:rPr lang="en-US" dirty="0" smtClean="0"/>
              <a:t>Bo Yu</a:t>
            </a:r>
          </a:p>
          <a:p>
            <a:r>
              <a:rPr lang="en-US" dirty="0" smtClean="0"/>
              <a:t>Sept. 26, 2017</a:t>
            </a:r>
            <a:endParaRPr lang="en-US" dirty="0"/>
          </a:p>
        </p:txBody>
      </p:sp>
    </p:spTree>
    <p:extLst>
      <p:ext uri="{BB962C8B-B14F-4D97-AF65-F5344CB8AC3E}">
        <p14:creationId xmlns:p14="http://schemas.microsoft.com/office/powerpoint/2010/main" val="229957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Ground Connections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201025" cy="407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3912" y="1143000"/>
            <a:ext cx="7620000" cy="923330"/>
          </a:xfrm>
          <a:prstGeom prst="rect">
            <a:avLst/>
          </a:prstGeom>
          <a:noFill/>
        </p:spPr>
        <p:txBody>
          <a:bodyPr wrap="square" rtlCol="0">
            <a:spAutoFit/>
          </a:bodyPr>
          <a:lstStyle/>
          <a:p>
            <a:r>
              <a:rPr lang="en-US" dirty="0" smtClean="0"/>
              <a:t>Three grounding plates have been installed by Dan onto the DSS feedthroughs inside the cryostat above the CPA rail. Grounding PCBs will be mounted on the plates and output wires routed under the ceiling to port 10.2 </a:t>
            </a:r>
            <a:endParaRPr lang="en-US" dirty="0"/>
          </a:p>
        </p:txBody>
      </p:sp>
      <p:cxnSp>
        <p:nvCxnSpPr>
          <p:cNvPr id="5" name="Straight Arrow Connector 4"/>
          <p:cNvCxnSpPr/>
          <p:nvPr/>
        </p:nvCxnSpPr>
        <p:spPr>
          <a:xfrm flipH="1">
            <a:off x="1905000" y="1905000"/>
            <a:ext cx="914400" cy="2667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81800" y="1676400"/>
            <a:ext cx="990600" cy="2514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48000"/>
            <a:ext cx="2362200" cy="173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3"/>
          </p:nvPr>
        </p:nvSpPr>
        <p:spPr/>
        <p:txBody>
          <a:bodyPr/>
          <a:lstStyle/>
          <a:p>
            <a:pPr>
              <a:defRPr/>
            </a:pPr>
            <a:r>
              <a:rPr lang="en-US" smtClean="0"/>
              <a:t>NP04 Electrical Connections Review 9.26.2017</a:t>
            </a:r>
            <a:endParaRPr lang="en-US"/>
          </a:p>
        </p:txBody>
      </p:sp>
      <p:sp>
        <p:nvSpPr>
          <p:cNvPr id="10" name="Slide Number Placeholder 9"/>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220017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Bottom Ground Connections</a:t>
            </a:r>
            <a:endParaRPr lang="en-US" dirty="0"/>
          </a:p>
        </p:txBody>
      </p:sp>
      <p:sp>
        <p:nvSpPr>
          <p:cNvPr id="5" name="Content Placeholder 4"/>
          <p:cNvSpPr>
            <a:spLocks noGrp="1"/>
          </p:cNvSpPr>
          <p:nvPr>
            <p:ph idx="11"/>
          </p:nvPr>
        </p:nvSpPr>
        <p:spPr/>
        <p:txBody>
          <a:bodyPr/>
          <a:lstStyle/>
          <a:p>
            <a:endParaRPr lang="en-US"/>
          </a:p>
        </p:txBody>
      </p:sp>
      <p:sp>
        <p:nvSpPr>
          <p:cNvPr id="3" name="TextBox 2"/>
          <p:cNvSpPr txBox="1"/>
          <p:nvPr/>
        </p:nvSpPr>
        <p:spPr>
          <a:xfrm>
            <a:off x="4419600" y="917718"/>
            <a:ext cx="4495800" cy="4801314"/>
          </a:xfrm>
          <a:prstGeom prst="rect">
            <a:avLst/>
          </a:prstGeom>
          <a:noFill/>
        </p:spPr>
        <p:txBody>
          <a:bodyPr wrap="square" rtlCol="0">
            <a:spAutoFit/>
          </a:bodyPr>
          <a:lstStyle/>
          <a:p>
            <a:r>
              <a:rPr lang="en-US" sz="1600" dirty="0"/>
              <a:t>One possible configuration is 3 groups of 4 studs </a:t>
            </a:r>
            <a:r>
              <a:rPr lang="en-US" sz="1600" dirty="0" smtClean="0"/>
              <a:t>on the membrane floor directly </a:t>
            </a:r>
            <a:r>
              <a:rPr lang="en-US" sz="1600" dirty="0"/>
              <a:t>under the CPA rail.  This way, we can make our connections while the FCs are still folded with the wires </a:t>
            </a:r>
            <a:r>
              <a:rPr lang="en-US" sz="1600" dirty="0" smtClean="0"/>
              <a:t>going </a:t>
            </a:r>
            <a:r>
              <a:rPr lang="en-US" sz="1600" dirty="0"/>
              <a:t>straight down.  This will have minimal interference with the TPC installation.  If there is a line of corrugation directly under the CPA, we might have to split the studs into two pairs (BL and BR</a:t>
            </a:r>
            <a:r>
              <a:rPr lang="en-US" sz="1600" dirty="0" smtClean="0"/>
              <a:t>).</a:t>
            </a:r>
          </a:p>
          <a:p>
            <a:endParaRPr lang="en-US" sz="1600" dirty="0" smtClean="0"/>
          </a:p>
          <a:p>
            <a:r>
              <a:rPr lang="en-US" sz="1600" dirty="0" smtClean="0"/>
              <a:t>Waiting for GTT approval on the welding of studs.</a:t>
            </a:r>
            <a:endParaRPr lang="en-US" sz="1600" dirty="0"/>
          </a:p>
          <a:p>
            <a:endParaRPr lang="en-US" sz="1600" dirty="0" smtClean="0"/>
          </a:p>
          <a:p>
            <a:r>
              <a:rPr lang="en-US" sz="1600" dirty="0" smtClean="0"/>
              <a:t>Cable routing:</a:t>
            </a:r>
            <a:r>
              <a:rPr lang="en-US" sz="1600" dirty="0"/>
              <a:t> </a:t>
            </a:r>
            <a:endParaRPr lang="en-US" sz="1600" dirty="0" smtClean="0"/>
          </a:p>
          <a:p>
            <a:pPr marL="285750" indent="-285750">
              <a:buFont typeface="Arial" panose="020B0604020202020204" pitchFamily="34" charset="0"/>
              <a:buChar char="•"/>
            </a:pPr>
            <a:r>
              <a:rPr lang="en-US" sz="1600" dirty="0" smtClean="0"/>
              <a:t>running from the CPA along the </a:t>
            </a:r>
            <a:r>
              <a:rPr lang="en-US" sz="1600" dirty="0" err="1" smtClean="0"/>
              <a:t>cryo</a:t>
            </a:r>
            <a:r>
              <a:rPr lang="en-US" sz="1600" dirty="0" smtClean="0"/>
              <a:t> pipes to the beam left wall, </a:t>
            </a:r>
          </a:p>
          <a:p>
            <a:pPr marL="285750" indent="-285750">
              <a:buFont typeface="Arial" panose="020B0604020202020204" pitchFamily="34" charset="0"/>
              <a:buChar char="•"/>
            </a:pPr>
            <a:r>
              <a:rPr lang="en-US" sz="1600" dirty="0" smtClean="0"/>
              <a:t>then to the beam right, downstream corner, </a:t>
            </a:r>
          </a:p>
          <a:p>
            <a:pPr marL="285750" indent="-285750">
              <a:buFont typeface="Arial" panose="020B0604020202020204" pitchFamily="34" charset="0"/>
              <a:buChar char="•"/>
            </a:pPr>
            <a:r>
              <a:rPr lang="en-US" sz="1600" dirty="0" smtClean="0"/>
              <a:t>climb up the corner along the cable tray, </a:t>
            </a:r>
          </a:p>
          <a:p>
            <a:pPr marL="285750" indent="-285750">
              <a:buFont typeface="Arial" panose="020B0604020202020204" pitchFamily="34" charset="0"/>
              <a:buChar char="•"/>
            </a:pPr>
            <a:r>
              <a:rPr lang="en-US" sz="1600" dirty="0" smtClean="0"/>
              <a:t>reaching port 10.2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06832"/>
            <a:ext cx="3763224" cy="583171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2286000" y="5029200"/>
            <a:ext cx="91440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62000" y="5943600"/>
            <a:ext cx="2438400" cy="7949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pPr>
              <a:defRPr/>
            </a:pPr>
            <a:r>
              <a:rPr lang="en-US" smtClean="0"/>
              <a:t>NP04 Electrical Connections Review 9.26.2017</a:t>
            </a:r>
            <a:endParaRPr lang="en-US"/>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257716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Connections at the Feedthrough</a:t>
            </a:r>
            <a:endParaRPr lang="en-US" dirty="0"/>
          </a:p>
        </p:txBody>
      </p:sp>
      <p:sp>
        <p:nvSpPr>
          <p:cNvPr id="3" name="Content Placeholder 2"/>
          <p:cNvSpPr>
            <a:spLocks noGrp="1"/>
          </p:cNvSpPr>
          <p:nvPr>
            <p:ph idx="11"/>
          </p:nvPr>
        </p:nvSpPr>
        <p:spPr/>
        <p:txBody>
          <a:bodyPr>
            <a:normAutofit lnSpcReduction="10000"/>
          </a:bodyPr>
          <a:lstStyle/>
          <a:p>
            <a:r>
              <a:rPr lang="en-US" sz="2400" dirty="0" smtClean="0"/>
              <a:t>Port 10.2 uses a 12” CF (DN250) flange.  </a:t>
            </a:r>
            <a:br>
              <a:rPr lang="en-US" sz="2400" dirty="0" smtClean="0"/>
            </a:br>
            <a:r>
              <a:rPr lang="en-US" sz="2400" dirty="0" smtClean="0"/>
              <a:t>David M. already has a blank flange for it. </a:t>
            </a:r>
          </a:p>
          <a:p>
            <a:r>
              <a:rPr lang="en-US" sz="2400" dirty="0" smtClean="0"/>
              <a:t>We will purchase a 4.5” CF with a Db25 feedthrough on </a:t>
            </a:r>
            <a:r>
              <a:rPr lang="en-US" sz="2400" dirty="0"/>
              <a:t>it (MDC P.N. </a:t>
            </a:r>
            <a:r>
              <a:rPr lang="en-US" sz="2400" dirty="0" smtClean="0"/>
              <a:t>9132018), a “</a:t>
            </a:r>
            <a:r>
              <a:rPr lang="en-US" sz="2400" dirty="0"/>
              <a:t>half nipple” (MDC P.N. </a:t>
            </a:r>
            <a:r>
              <a:rPr lang="en-US" sz="2400" dirty="0" smtClean="0"/>
              <a:t>401004) and weld it on the CF12.</a:t>
            </a:r>
          </a:p>
          <a:p>
            <a:r>
              <a:rPr lang="en-US" sz="2400" dirty="0" smtClean="0"/>
              <a:t>The center conductors of the 12</a:t>
            </a:r>
            <a:br>
              <a:rPr lang="en-US" sz="2400" dirty="0" smtClean="0"/>
            </a:br>
            <a:r>
              <a:rPr lang="en-US" sz="2400" dirty="0" smtClean="0"/>
              <a:t>RG316 cables are connected to</a:t>
            </a:r>
            <a:br>
              <a:rPr lang="en-US" sz="2400" dirty="0" smtClean="0"/>
            </a:br>
            <a:r>
              <a:rPr lang="en-US" sz="2400" dirty="0" smtClean="0"/>
              <a:t>one side of the DB25 connector.</a:t>
            </a:r>
          </a:p>
          <a:p>
            <a:r>
              <a:rPr lang="en-US" sz="2400" dirty="0" smtClean="0"/>
              <a:t>The shields of the 12 cables are</a:t>
            </a:r>
            <a:br>
              <a:rPr lang="en-US" sz="2400" dirty="0" smtClean="0"/>
            </a:br>
            <a:r>
              <a:rPr lang="en-US" sz="2400" dirty="0" smtClean="0"/>
              <a:t>floating.</a:t>
            </a:r>
          </a:p>
          <a:p>
            <a:r>
              <a:rPr lang="en-US" sz="2400" dirty="0" smtClean="0"/>
              <a:t>Need to get local details near port</a:t>
            </a:r>
            <a:br>
              <a:rPr lang="en-US" sz="2400" dirty="0" smtClean="0"/>
            </a:br>
            <a:r>
              <a:rPr lang="en-US" sz="2400" dirty="0" smtClean="0"/>
              <a:t>10.2 to determine mechanical</a:t>
            </a:r>
            <a:br>
              <a:rPr lang="en-US" sz="2400" dirty="0" smtClean="0"/>
            </a:br>
            <a:r>
              <a:rPr lang="en-US" sz="2400" dirty="0" smtClean="0"/>
              <a:t>support for the cables.</a:t>
            </a:r>
            <a:endParaRPr lang="en-US"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276600"/>
            <a:ext cx="3448050" cy="29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a:defRPr/>
            </a:pPr>
            <a:r>
              <a:rPr lang="en-US" smtClean="0"/>
              <a:t>NP04 Electrical Connections Review 9.26.2017</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85636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1"/>
          </p:nvPr>
        </p:nvSpPr>
        <p:spPr/>
        <p:txBody>
          <a:bodyPr>
            <a:normAutofit fontScale="92500" lnSpcReduction="10000"/>
          </a:bodyPr>
          <a:lstStyle/>
          <a:p>
            <a:r>
              <a:rPr lang="en-US" sz="2400" dirty="0" smtClean="0"/>
              <a:t>A new feature is being introduced recently to monitor the current flog to the ground plane modules.</a:t>
            </a:r>
          </a:p>
          <a:p>
            <a:r>
              <a:rPr lang="en-US" sz="2400" dirty="0" smtClean="0"/>
              <a:t>The 12 ground planes on the top and bottom field cage will be connected to the cryostat ground through 1M resistors, in parallel with low voltage surge suppressors to ensure safety during a HV discharge to a ground plane.</a:t>
            </a:r>
            <a:endParaRPr lang="en-US" sz="2400" dirty="0"/>
          </a:p>
          <a:p>
            <a:r>
              <a:rPr lang="en-US" sz="2400" dirty="0" smtClean="0"/>
              <a:t>The voltages on the 12 ground planes will be brought out through RG316 cables to port 10.2 to a db25 feedthrough, and monitored by the slow control group using yet to be determined DAQ hardware</a:t>
            </a:r>
          </a:p>
          <a:p>
            <a:r>
              <a:rPr lang="en-US" sz="2400" dirty="0" smtClean="0"/>
              <a:t>A similar configuration is in use at the 35ton HV test.</a:t>
            </a:r>
          </a:p>
          <a:p>
            <a:r>
              <a:rPr lang="en-US" sz="2400" dirty="0" smtClean="0"/>
              <a:t>We are still working on the final design of this feature.  Procedure documents will follow as soon as the design is finalized.</a:t>
            </a:r>
          </a:p>
        </p:txBody>
      </p:sp>
      <p:sp>
        <p:nvSpPr>
          <p:cNvPr id="4" name="Footer Placeholder 3"/>
          <p:cNvSpPr>
            <a:spLocks noGrp="1"/>
          </p:cNvSpPr>
          <p:nvPr>
            <p:ph type="ftr" sz="quarter" idx="3"/>
          </p:nvPr>
        </p:nvSpPr>
        <p:spPr/>
        <p:txBody>
          <a:bodyPr/>
          <a:lstStyle/>
          <a:p>
            <a:pPr>
              <a:defRPr/>
            </a:pPr>
            <a:r>
              <a:rPr lang="en-US" smtClean="0"/>
              <a:t>NP04 Electrical Connections Review 9.26.2017</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Tree>
    <p:extLst>
      <p:ext uri="{BB962C8B-B14F-4D97-AF65-F5344CB8AC3E}">
        <p14:creationId xmlns:p14="http://schemas.microsoft.com/office/powerpoint/2010/main" val="170995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the Ground Plane</a:t>
            </a:r>
            <a:endParaRPr lang="en-US" dirty="0"/>
          </a:p>
        </p:txBody>
      </p:sp>
      <p:sp>
        <p:nvSpPr>
          <p:cNvPr id="3" name="Content Placeholder 2"/>
          <p:cNvSpPr>
            <a:spLocks noGrp="1"/>
          </p:cNvSpPr>
          <p:nvPr>
            <p:ph idx="11"/>
          </p:nvPr>
        </p:nvSpPr>
        <p:spPr/>
        <p:txBody>
          <a:bodyPr>
            <a:normAutofit lnSpcReduction="10000"/>
          </a:bodyPr>
          <a:lstStyle/>
          <a:p>
            <a:r>
              <a:rPr lang="en-US" sz="2400" dirty="0" smtClean="0"/>
              <a:t>Perforated ground plane panels are installed on the outside of the top/bottom field cage modules at a distance of 20cm.</a:t>
            </a:r>
          </a:p>
          <a:p>
            <a:r>
              <a:rPr lang="en-US" sz="2400" dirty="0" smtClean="0"/>
              <a:t>These panels form two continuous ground planes above and below the TPC, covering about 80% of the highest voltage field cage surface.</a:t>
            </a:r>
          </a:p>
          <a:p>
            <a:r>
              <a:rPr lang="en-US" sz="2400" dirty="0" smtClean="0"/>
              <a:t>These two ground planes shield the high electric field from entering the gas ullage space above and the cryogenic pipes below.  With the shielding, the DSS above and the cryogenic pipes below do not have to worry about HV discharge risks.</a:t>
            </a:r>
          </a:p>
          <a:p>
            <a:r>
              <a:rPr lang="en-US" sz="2400" dirty="0" smtClean="0"/>
              <a:t>The original plan was to connect the ground planes directly to the cryostat ground. </a:t>
            </a:r>
            <a:endParaRPr lang="en-US" sz="2000" dirty="0" smtClean="0"/>
          </a:p>
          <a:p>
            <a:endParaRPr lang="en-US" sz="2400" dirty="0" smtClean="0"/>
          </a:p>
        </p:txBody>
      </p:sp>
      <p:sp>
        <p:nvSpPr>
          <p:cNvPr id="4" name="Footer Placeholder 3"/>
          <p:cNvSpPr>
            <a:spLocks noGrp="1"/>
          </p:cNvSpPr>
          <p:nvPr>
            <p:ph type="ftr" sz="quarter" idx="3"/>
          </p:nvPr>
        </p:nvSpPr>
        <p:spPr/>
        <p:txBody>
          <a:bodyPr/>
          <a:lstStyle/>
          <a:p>
            <a:pPr>
              <a:defRPr/>
            </a:pPr>
            <a:r>
              <a:rPr lang="en-US" smtClean="0"/>
              <a:t>NP04 Electrical Connections Review 9.26.2017</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228134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Need for Monitoring Ground Plane Current</a:t>
            </a:r>
            <a:endParaRPr lang="en-US" dirty="0"/>
          </a:p>
        </p:txBody>
      </p:sp>
      <p:sp>
        <p:nvSpPr>
          <p:cNvPr id="3" name="Content Placeholder 2"/>
          <p:cNvSpPr>
            <a:spLocks noGrp="1"/>
          </p:cNvSpPr>
          <p:nvPr>
            <p:ph idx="11"/>
          </p:nvPr>
        </p:nvSpPr>
        <p:spPr/>
        <p:txBody>
          <a:bodyPr>
            <a:normAutofit fontScale="92500"/>
          </a:bodyPr>
          <a:lstStyle/>
          <a:p>
            <a:r>
              <a:rPr lang="en-US" sz="2400" dirty="0" smtClean="0"/>
              <a:t>In the previous 35ton HV tests, we noticed current flow through unexpected paths</a:t>
            </a:r>
          </a:p>
          <a:p>
            <a:pPr lvl="1"/>
            <a:r>
              <a:rPr lang="en-US" sz="1700" dirty="0" smtClean="0"/>
              <a:t>Current from the HV power supply does not equal the currents flow out of the “anodes”</a:t>
            </a:r>
          </a:p>
          <a:p>
            <a:pPr lvl="1"/>
            <a:r>
              <a:rPr lang="en-US" sz="1700" dirty="0" smtClean="0"/>
              <a:t>Excess unstable current recorded from power supplies, but not “visible” from PMTs, or cold cameras</a:t>
            </a:r>
          </a:p>
          <a:p>
            <a:r>
              <a:rPr lang="en-US" sz="2400" dirty="0" smtClean="0"/>
              <a:t>To help us identify the source of these “streamer” currents, we implemented a set of current monitoring channels by segmenting the ground plane panels in the 35ton HV setup, and adding resistance between the ground plane panels and the cryostat ground, and bring the ground plane voltages out of the cryostat.</a:t>
            </a:r>
          </a:p>
          <a:p>
            <a:r>
              <a:rPr lang="en-US" sz="2400" dirty="0" smtClean="0"/>
              <a:t>We are planning to duplicate this scheme in NP04.  Since this is a late decision, we are still working on the design details.</a:t>
            </a:r>
            <a:endParaRPr lang="en-US" sz="2000" dirty="0" smtClean="0"/>
          </a:p>
          <a:p>
            <a:pPr marL="457200" lvl="1" indent="0">
              <a:buNone/>
            </a:pPr>
            <a:endParaRPr lang="en-US" sz="1600" dirty="0" smtClean="0"/>
          </a:p>
          <a:p>
            <a:endParaRPr lang="en-US" sz="2400" dirty="0" smtClean="0"/>
          </a:p>
        </p:txBody>
      </p:sp>
      <p:sp>
        <p:nvSpPr>
          <p:cNvPr id="4" name="Footer Placeholder 3"/>
          <p:cNvSpPr>
            <a:spLocks noGrp="1"/>
          </p:cNvSpPr>
          <p:nvPr>
            <p:ph type="ftr" sz="quarter" idx="3"/>
          </p:nvPr>
        </p:nvSpPr>
        <p:spPr/>
        <p:txBody>
          <a:bodyPr/>
          <a:lstStyle/>
          <a:p>
            <a:pPr>
              <a:defRPr/>
            </a:pPr>
            <a:r>
              <a:rPr lang="en-US" smtClean="0"/>
              <a:t>NP04 Electrical Connections Review 9.26.2017</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Tree>
    <p:extLst>
      <p:ext uri="{BB962C8B-B14F-4D97-AF65-F5344CB8AC3E}">
        <p14:creationId xmlns:p14="http://schemas.microsoft.com/office/powerpoint/2010/main" val="406375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Description</a:t>
            </a:r>
            <a:endParaRPr lang="en-US" dirty="0"/>
          </a:p>
        </p:txBody>
      </p:sp>
      <p:sp>
        <p:nvSpPr>
          <p:cNvPr id="3" name="Content Placeholder 2"/>
          <p:cNvSpPr>
            <a:spLocks noGrp="1"/>
          </p:cNvSpPr>
          <p:nvPr>
            <p:ph idx="11"/>
          </p:nvPr>
        </p:nvSpPr>
        <p:spPr/>
        <p:txBody>
          <a:bodyPr>
            <a:normAutofit/>
          </a:bodyPr>
          <a:lstStyle/>
          <a:p>
            <a:r>
              <a:rPr lang="en-US" sz="2400" dirty="0" smtClean="0"/>
              <a:t>See Glenn’s presentation:</a:t>
            </a:r>
          </a:p>
          <a:p>
            <a:pPr marL="457200" lvl="1" indent="0">
              <a:buNone/>
            </a:pPr>
            <a:r>
              <a:rPr lang="en-US" sz="2000" dirty="0" smtClean="0">
                <a:hlinkClick r:id="rId2"/>
              </a:rPr>
              <a:t>https://indico.fnal.gov/getFile.py/access?contribId=1&amp;resId=0&amp;materialId=slides&amp;confId=15059</a:t>
            </a:r>
            <a:endParaRPr lang="en-US" sz="2000" dirty="0" smtClean="0"/>
          </a:p>
          <a:p>
            <a:endParaRPr lang="en-US" sz="2400" dirty="0" smtClean="0"/>
          </a:p>
        </p:txBody>
      </p:sp>
      <p:grpSp>
        <p:nvGrpSpPr>
          <p:cNvPr id="4" name="Group 3"/>
          <p:cNvGrpSpPr/>
          <p:nvPr/>
        </p:nvGrpSpPr>
        <p:grpSpPr>
          <a:xfrm>
            <a:off x="1219200" y="3352800"/>
            <a:ext cx="6581706" cy="2511205"/>
            <a:chOff x="533399" y="4550815"/>
            <a:chExt cx="4455289" cy="1699885"/>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3910"/>
            <a:stretch/>
          </p:blipFill>
          <p:spPr bwMode="auto">
            <a:xfrm>
              <a:off x="533399" y="4824248"/>
              <a:ext cx="4455289" cy="142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2126"/>
            <a:stretch/>
          </p:blipFill>
          <p:spPr bwMode="auto">
            <a:xfrm>
              <a:off x="533399" y="4550815"/>
              <a:ext cx="4455289" cy="45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Footer Placeholder 4"/>
          <p:cNvSpPr>
            <a:spLocks noGrp="1"/>
          </p:cNvSpPr>
          <p:nvPr>
            <p:ph type="ftr" sz="quarter" idx="3"/>
          </p:nvPr>
        </p:nvSpPr>
        <p:spPr/>
        <p:txBody>
          <a:bodyPr/>
          <a:lstStyle/>
          <a:p>
            <a:pPr>
              <a:defRPr/>
            </a:pPr>
            <a:r>
              <a:rPr lang="en-US" smtClean="0"/>
              <a:t>NP04 Electrical Connections Review 9.26.2017</a:t>
            </a:r>
            <a:endParaRPr lang="en-US"/>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290361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in 35ton</a:t>
            </a:r>
            <a:endParaRPr lang="en-US" dirty="0"/>
          </a:p>
        </p:txBody>
      </p:sp>
      <p:sp>
        <p:nvSpPr>
          <p:cNvPr id="4" name="Content Placeholder 3"/>
          <p:cNvSpPr>
            <a:spLocks noGrp="1"/>
          </p:cNvSpPr>
          <p:nvPr>
            <p:ph idx="1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6" y="914401"/>
            <a:ext cx="7400574"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5791200"/>
            <a:ext cx="1981200" cy="307777"/>
          </a:xfrm>
          <a:prstGeom prst="rect">
            <a:avLst/>
          </a:prstGeom>
          <a:noFill/>
        </p:spPr>
        <p:txBody>
          <a:bodyPr wrap="square" rtlCol="0">
            <a:spAutoFit/>
          </a:bodyPr>
          <a:lstStyle/>
          <a:p>
            <a:r>
              <a:rPr lang="en-US" sz="1400" dirty="0" smtClean="0"/>
              <a:t>From </a:t>
            </a:r>
            <a:r>
              <a:rPr lang="en-US" sz="1400" dirty="0" err="1" smtClean="0"/>
              <a:t>Heng</a:t>
            </a:r>
            <a:r>
              <a:rPr lang="en-US" sz="1400" dirty="0" smtClean="0"/>
              <a:t>-Ye Liao</a:t>
            </a:r>
            <a:endParaRPr lang="en-US" sz="1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36360"/>
            <a:ext cx="2823359" cy="299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p:txBody>
          <a:bodyPr/>
          <a:lstStyle/>
          <a:p>
            <a:pPr>
              <a:defRPr/>
            </a:pPr>
            <a:r>
              <a:rPr lang="en-US" smtClean="0"/>
              <a:t>NP04 Electrical Connections Review 9.26.2017</a:t>
            </a:r>
            <a:endParaRPr lang="en-US"/>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Tree>
    <p:extLst>
      <p:ext uri="{BB962C8B-B14F-4D97-AF65-F5344CB8AC3E}">
        <p14:creationId xmlns:p14="http://schemas.microsoft.com/office/powerpoint/2010/main" val="48989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Readout Channels</a:t>
            </a:r>
            <a:endParaRPr lang="en-US" dirty="0"/>
          </a:p>
        </p:txBody>
      </p:sp>
      <p:sp>
        <p:nvSpPr>
          <p:cNvPr id="3" name="Content Placeholder 2"/>
          <p:cNvSpPr>
            <a:spLocks noGrp="1"/>
          </p:cNvSpPr>
          <p:nvPr>
            <p:ph idx="11"/>
          </p:nvPr>
        </p:nvSpPr>
        <p:spPr/>
        <p:txBody>
          <a:bodyPr>
            <a:normAutofit/>
          </a:bodyPr>
          <a:lstStyle/>
          <a:p>
            <a:r>
              <a:rPr lang="en-US" dirty="0" smtClean="0"/>
              <a:t>Number of Channels</a:t>
            </a:r>
          </a:p>
          <a:p>
            <a:pPr lvl="1"/>
            <a:r>
              <a:rPr lang="en-US" dirty="0" smtClean="0"/>
              <a:t>12, one for each top/bottom ground plane assembly: 6 on top, 6 on bottom</a:t>
            </a:r>
          </a:p>
          <a:p>
            <a:r>
              <a:rPr lang="en-US" dirty="0" smtClean="0"/>
              <a:t>Cable type</a:t>
            </a:r>
          </a:p>
          <a:p>
            <a:pPr lvl="1"/>
            <a:r>
              <a:rPr lang="en-US" dirty="0" smtClean="0"/>
              <a:t>RG316</a:t>
            </a:r>
          </a:p>
          <a:p>
            <a:r>
              <a:rPr lang="en-US" dirty="0" smtClean="0"/>
              <a:t>Cold cable lengths</a:t>
            </a:r>
          </a:p>
          <a:p>
            <a:pPr lvl="1"/>
            <a:r>
              <a:rPr lang="en-US" dirty="0" smtClean="0"/>
              <a:t>Connections to the ground planes are near the CPAs</a:t>
            </a:r>
          </a:p>
          <a:p>
            <a:pPr lvl="1"/>
            <a:r>
              <a:rPr lang="en-US" dirty="0" smtClean="0"/>
              <a:t>Cable length depends on routing</a:t>
            </a:r>
          </a:p>
          <a:p>
            <a:pPr lvl="1"/>
            <a:r>
              <a:rPr lang="en-US" dirty="0"/>
              <a:t>T</a:t>
            </a:r>
            <a:r>
              <a:rPr lang="en-US" dirty="0" smtClean="0"/>
              <a:t>op: 5 - 10m</a:t>
            </a:r>
          </a:p>
          <a:p>
            <a:pPr lvl="1"/>
            <a:r>
              <a:rPr lang="en-US" dirty="0" smtClean="0"/>
              <a:t>Bottom: 16 - 22m</a:t>
            </a:r>
          </a:p>
          <a:p>
            <a:pPr lvl="1"/>
            <a:endParaRPr lang="en-US" dirty="0"/>
          </a:p>
        </p:txBody>
      </p:sp>
      <p:sp>
        <p:nvSpPr>
          <p:cNvPr id="4" name="Footer Placeholder 3"/>
          <p:cNvSpPr>
            <a:spLocks noGrp="1"/>
          </p:cNvSpPr>
          <p:nvPr>
            <p:ph type="ftr" sz="quarter" idx="3"/>
          </p:nvPr>
        </p:nvSpPr>
        <p:spPr/>
        <p:txBody>
          <a:bodyPr/>
          <a:lstStyle/>
          <a:p>
            <a:pPr>
              <a:defRPr/>
            </a:pPr>
            <a:r>
              <a:rPr lang="en-US" smtClean="0"/>
              <a:t>NP04 Electrical Connections Review 9.26.2017</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Tree>
    <p:extLst>
      <p:ext uri="{BB962C8B-B14F-4D97-AF65-F5344CB8AC3E}">
        <p14:creationId xmlns:p14="http://schemas.microsoft.com/office/powerpoint/2010/main" val="130325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Readout Channels</a:t>
            </a:r>
            <a:endParaRPr lang="en-US" dirty="0"/>
          </a:p>
        </p:txBody>
      </p:sp>
      <p:sp>
        <p:nvSpPr>
          <p:cNvPr id="3" name="Content Placeholder 2"/>
          <p:cNvSpPr>
            <a:spLocks noGrp="1"/>
          </p:cNvSpPr>
          <p:nvPr>
            <p:ph idx="11"/>
          </p:nvPr>
        </p:nvSpPr>
        <p:spPr/>
        <p:txBody>
          <a:bodyPr>
            <a:normAutofit/>
          </a:bodyPr>
          <a:lstStyle/>
          <a:p>
            <a:r>
              <a:rPr lang="en-US" dirty="0" smtClean="0"/>
              <a:t>Feedthrough Port</a:t>
            </a:r>
          </a:p>
          <a:p>
            <a:pPr lvl="1"/>
            <a:r>
              <a:rPr lang="en-US" dirty="0" smtClean="0"/>
              <a:t>10.2, near the beam left manhole  </a:t>
            </a:r>
          </a:p>
          <a:p>
            <a:r>
              <a:rPr lang="en-US" dirty="0" smtClean="0"/>
              <a:t>Feedthrough type</a:t>
            </a:r>
          </a:p>
          <a:p>
            <a:pPr lvl="1"/>
            <a:r>
              <a:rPr lang="en-US" dirty="0" smtClean="0"/>
              <a:t>Low voltage D-sub type (15 or 25pin) </a:t>
            </a:r>
          </a:p>
          <a:p>
            <a:r>
              <a:rPr lang="en-US" dirty="0" smtClean="0"/>
              <a:t>Readout Type</a:t>
            </a:r>
          </a:p>
          <a:p>
            <a:pPr lvl="1"/>
            <a:r>
              <a:rPr lang="en-US" dirty="0" smtClean="0"/>
              <a:t>Voltage, 0 to -10V, equivalent to 0-10µA</a:t>
            </a:r>
          </a:p>
          <a:p>
            <a:pPr lvl="1"/>
            <a:r>
              <a:rPr lang="en-US" dirty="0" smtClean="0"/>
              <a:t>High input impedance</a:t>
            </a:r>
          </a:p>
          <a:p>
            <a:pPr lvl="1"/>
            <a:r>
              <a:rPr lang="en-US" dirty="0" smtClean="0"/>
              <a:t>FNAL uses NI USB-6211 in 35ton HV setup. </a:t>
            </a:r>
          </a:p>
          <a:p>
            <a:pPr lvl="1"/>
            <a:r>
              <a:rPr lang="en-US" dirty="0" smtClean="0"/>
              <a:t>We will implement additional input protection outside cryostat</a:t>
            </a:r>
          </a:p>
          <a:p>
            <a:pPr lvl="1"/>
            <a:endParaRPr lang="en-US" dirty="0"/>
          </a:p>
        </p:txBody>
      </p:sp>
      <p:sp>
        <p:nvSpPr>
          <p:cNvPr id="4" name="Footer Placeholder 3"/>
          <p:cNvSpPr>
            <a:spLocks noGrp="1"/>
          </p:cNvSpPr>
          <p:nvPr>
            <p:ph type="ftr" sz="quarter" idx="3"/>
          </p:nvPr>
        </p:nvSpPr>
        <p:spPr/>
        <p:txBody>
          <a:bodyPr/>
          <a:lstStyle/>
          <a:p>
            <a:pPr>
              <a:defRPr/>
            </a:pPr>
            <a:r>
              <a:rPr lang="en-US" smtClean="0"/>
              <a:t>NP04 Electrical Connections Review 9.26.2017</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Tree>
    <p:extLst>
      <p:ext uri="{BB962C8B-B14F-4D97-AF65-F5344CB8AC3E}">
        <p14:creationId xmlns:p14="http://schemas.microsoft.com/office/powerpoint/2010/main" val="335615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45729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Port for the Signals</a:t>
            </a:r>
            <a:endParaRPr lang="en-US" dirty="0"/>
          </a:p>
        </p:txBody>
      </p:sp>
      <p:sp>
        <p:nvSpPr>
          <p:cNvPr id="5" name="Content Placeholder 4"/>
          <p:cNvSpPr>
            <a:spLocks noGrp="1"/>
          </p:cNvSpPr>
          <p:nvPr>
            <p:ph idx="11"/>
          </p:nvPr>
        </p:nvSpPr>
        <p:spPr/>
        <p:txBody>
          <a:bodyPr/>
          <a:lstStyle/>
          <a:p>
            <a:endParaRPr lang="en-US"/>
          </a:p>
        </p:txBody>
      </p:sp>
      <p:sp>
        <p:nvSpPr>
          <p:cNvPr id="4" name="TextBox 3"/>
          <p:cNvSpPr txBox="1"/>
          <p:nvPr/>
        </p:nvSpPr>
        <p:spPr>
          <a:xfrm>
            <a:off x="5557813" y="1066800"/>
            <a:ext cx="3434708" cy="923330"/>
          </a:xfrm>
          <a:prstGeom prst="rect">
            <a:avLst/>
          </a:prstGeom>
          <a:noFill/>
        </p:spPr>
        <p:txBody>
          <a:bodyPr wrap="square" rtlCol="0">
            <a:spAutoFit/>
          </a:bodyPr>
          <a:lstStyle/>
          <a:p>
            <a:r>
              <a:rPr lang="en-US" dirty="0" smtClean="0"/>
              <a:t>Use port 10.2, originally reserved for the cryogenic system </a:t>
            </a:r>
          </a:p>
          <a:p>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367"/>
          <a:stretch/>
        </p:blipFill>
        <p:spPr bwMode="auto">
          <a:xfrm>
            <a:off x="5635910" y="2667000"/>
            <a:ext cx="3434708" cy="381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3962400" y="198740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3"/>
          </p:nvPr>
        </p:nvSpPr>
        <p:spPr/>
        <p:txBody>
          <a:bodyPr/>
          <a:lstStyle/>
          <a:p>
            <a:pPr>
              <a:defRPr/>
            </a:pPr>
            <a:r>
              <a:rPr lang="en-US" smtClean="0"/>
              <a:t>NP04 Electrical Connections Review 9.26.2017</a:t>
            </a:r>
            <a:endParaRPr lang="en-US"/>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Tree>
    <p:extLst>
      <p:ext uri="{BB962C8B-B14F-4D97-AF65-F5344CB8AC3E}">
        <p14:creationId xmlns:p14="http://schemas.microsoft.com/office/powerpoint/2010/main" val="268723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362200"/>
            <a:ext cx="5154038" cy="386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Connections to the Ground Plane</a:t>
            </a:r>
            <a:endParaRPr lang="en-US" dirty="0"/>
          </a:p>
        </p:txBody>
      </p:sp>
      <p:sp>
        <p:nvSpPr>
          <p:cNvPr id="3" name="TextBox 2"/>
          <p:cNvSpPr txBox="1"/>
          <p:nvPr/>
        </p:nvSpPr>
        <p:spPr>
          <a:xfrm>
            <a:off x="800100" y="914400"/>
            <a:ext cx="7620000" cy="1754326"/>
          </a:xfrm>
          <a:prstGeom prst="rect">
            <a:avLst/>
          </a:prstGeom>
          <a:noFill/>
        </p:spPr>
        <p:txBody>
          <a:bodyPr wrap="square" rtlCol="0">
            <a:spAutoFit/>
          </a:bodyPr>
          <a:lstStyle/>
          <a:p>
            <a:r>
              <a:rPr lang="en-US" dirty="0" smtClean="0"/>
              <a:t>All ground plane panels on each FC module have already been shorted together through copper sheets under the standoffs.</a:t>
            </a:r>
          </a:p>
          <a:p>
            <a:r>
              <a:rPr lang="en-US" dirty="0" smtClean="0"/>
              <a:t>Will use a robust wire (1/4” copper braid) with spade terminals to connect the grounding PCB to the first (CPA side) ground plane panel using one of the mounting bolts.</a:t>
            </a:r>
          </a:p>
          <a:p>
            <a:endParaRPr lang="en-US" dirty="0"/>
          </a:p>
        </p:txBody>
      </p:sp>
      <p:cxnSp>
        <p:nvCxnSpPr>
          <p:cNvPr id="8" name="Straight Arrow Connector 7"/>
          <p:cNvCxnSpPr/>
          <p:nvPr/>
        </p:nvCxnSpPr>
        <p:spPr>
          <a:xfrm>
            <a:off x="3429000" y="2133600"/>
            <a:ext cx="3352800" cy="2895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3"/>
          </p:nvPr>
        </p:nvSpPr>
        <p:spPr/>
        <p:txBody>
          <a:bodyPr/>
          <a:lstStyle/>
          <a:p>
            <a:pPr>
              <a:defRPr/>
            </a:pPr>
            <a:r>
              <a:rPr lang="en-US" smtClean="0"/>
              <a:t>NP04 Electrical Connections Review 9.26.2017</a:t>
            </a:r>
            <a:endParaRPr lang="en-US"/>
          </a:p>
        </p:txBody>
      </p:sp>
      <p:sp>
        <p:nvSpPr>
          <p:cNvPr id="9" name="Slide Number Placeholder 8"/>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4182543345"/>
      </p:ext>
    </p:extLst>
  </p:cSld>
  <p:clrMapOvr>
    <a:masterClrMapping/>
  </p:clrMapOvr>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13090</TotalTime>
  <Words>742</Words>
  <Application>Microsoft Office PowerPoint</Application>
  <PresentationFormat>On-screen Show (4:3)</PresentationFormat>
  <Paragraphs>92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Dune Template_051215</vt:lpstr>
      <vt:lpstr>LBNF Content-Footer Theme</vt:lpstr>
      <vt:lpstr>Field Cage Ground Plane Connections</vt:lpstr>
      <vt:lpstr>Purpose of the Ground Plane</vt:lpstr>
      <vt:lpstr>The Need for Monitoring Ground Plane Current</vt:lpstr>
      <vt:lpstr>General Description</vt:lpstr>
      <vt:lpstr>Implementation in 35ton</vt:lpstr>
      <vt:lpstr>Readout Channels</vt:lpstr>
      <vt:lpstr>Readout Channels</vt:lpstr>
      <vt:lpstr>Port for the Signals</vt:lpstr>
      <vt:lpstr>Connections to the Ground Plane</vt:lpstr>
      <vt:lpstr>Top Ground Connections</vt:lpstr>
      <vt:lpstr>Bottom Ground Connections</vt:lpstr>
      <vt:lpstr>Connections at the Feedthrough</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 Yu</dc:creator>
  <cp:lastModifiedBy>Bo Yu</cp:lastModifiedBy>
  <cp:revision>27</cp:revision>
  <cp:lastPrinted>2017-09-21T12:29:07Z</cp:lastPrinted>
  <dcterms:created xsi:type="dcterms:W3CDTF">2017-08-03T12:59:49Z</dcterms:created>
  <dcterms:modified xsi:type="dcterms:W3CDTF">2017-09-24T21:54:53Z</dcterms:modified>
</cp:coreProperties>
</file>