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6"/>
  </p:notesMasterIdLst>
  <p:sldIdLst>
    <p:sldId id="269" r:id="rId3"/>
    <p:sldId id="256" r:id="rId4"/>
    <p:sldId id="257" r:id="rId5"/>
    <p:sldId id="258" r:id="rId6"/>
    <p:sldId id="259" r:id="rId7"/>
    <p:sldId id="266" r:id="rId8"/>
    <p:sldId id="260" r:id="rId9"/>
    <p:sldId id="265" r:id="rId10"/>
    <p:sldId id="261" r:id="rId11"/>
    <p:sldId id="262" r:id="rId12"/>
    <p:sldId id="263" r:id="rId13"/>
    <p:sldId id="264" r:id="rId14"/>
    <p:sldId id="270" r:id="rId15"/>
  </p:sldIdLst>
  <p:sldSz cx="10080625" cy="567055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86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1230" y="66"/>
      </p:cViewPr>
      <p:guideLst>
        <p:guide orient="horz" pos="1786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F6602-BF0A-48F3-89A5-A44991EA4CC1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01688"/>
            <a:ext cx="7127875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18C7A-8779-42A8-AEF8-488A47FE0E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10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66DA9-4CD5-4265-9128-F9AC5045011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066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5900" y="801688"/>
            <a:ext cx="7127875" cy="4010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66DA9-4CD5-4265-9128-F9AC50450112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066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1761546"/>
            <a:ext cx="8568531" cy="121549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3213311"/>
            <a:ext cx="7056438" cy="14491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ABE0-86C4-4B75-91C8-C0A0317E72B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RCM2: 16 - 20 March 2015, IAEA, Vienna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903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A406A-3174-4522-B5FE-788235322B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RCM2: 16 - 20 March 2015, IAEA, Vienna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558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0" y="3643854"/>
            <a:ext cx="8568531" cy="112623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0" y="2403422"/>
            <a:ext cx="8568531" cy="124043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5004-9EFA-444F-8D75-63E898D7720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RCM2: 16 - 20 March 2015, IAEA, Vienna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106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1323129"/>
            <a:ext cx="4452276" cy="37423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323129"/>
            <a:ext cx="4452276" cy="37423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C6051-203A-4F37-A968-44E6382EFA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RCM2: 16 - 20 March 2015, IAEA, Vienna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95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269311"/>
            <a:ext cx="4454027" cy="5289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1798299"/>
            <a:ext cx="4454027" cy="32671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269311"/>
            <a:ext cx="4455776" cy="5289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1798299"/>
            <a:ext cx="4455776" cy="32671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9271-A944-469D-816B-A10259A1407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RCM2: 16 - 20 March 2015, IAEA, Vienna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923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6A486-67B2-4269-B409-996E996134E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RCM2: 16 - 20 March 2015, IAEA, Vienna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8408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C0628-B409-47F4-9771-2D9173E3C3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RCM2: 16 - 20 March 2015, IAEA, Vienna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375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2" y="225772"/>
            <a:ext cx="3316456" cy="96084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5" y="225772"/>
            <a:ext cx="5635349" cy="48396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2" y="1186616"/>
            <a:ext cx="3316456" cy="38788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A3505-7BF1-4D02-86C2-601D9A8048A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RCM2: 16 - 20 March 2015, IAEA, Vienna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548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3" y="3969385"/>
            <a:ext cx="6048375" cy="46860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3" y="506674"/>
            <a:ext cx="6048375" cy="34023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3" y="4437993"/>
            <a:ext cx="6048375" cy="66550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DD1C-F681-4F58-A012-F6C81C89C1B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RCM2: 16 - 20 March 2015, IAEA, Vienna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9702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4C04-1B24-4C9B-98FC-DA9AA44896A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RCM2: 16 - 20 March 2015, IAEA, Vienna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5413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3" y="227085"/>
            <a:ext cx="2268141" cy="48383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227085"/>
            <a:ext cx="6636411" cy="4838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AF6F0-E2FD-476D-9C09-176924DEB14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RCM2: 16 - 20 March 2015, IAEA, Vienna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449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ZA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ZA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ZA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2000" b="0" strike="noStrike" spc="-1"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ZA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en-ZA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40261126-78E1-402E-9466-6EA9B17BCE58}" type="slidenum">
              <a:rPr lang="en-ZA" sz="1400" b="0" strike="noStrike" spc="-1">
                <a:latin typeface="Times New Roman"/>
              </a:rPr>
              <a:t>‹#›</a:t>
            </a:fld>
            <a:endParaRPr lang="en-ZA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031" y="227085"/>
            <a:ext cx="9072563" cy="945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323129"/>
            <a:ext cx="9072563" cy="3742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031" y="5255760"/>
            <a:ext cx="2352146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B4CBD-4D9E-4548-9631-2D1BA1F0521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214" y="5255760"/>
            <a:ext cx="3192198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RCM2: 16 - 20 March 2015, IAEA, Vienna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448" y="5255760"/>
            <a:ext cx="2352146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7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68012" y="630062"/>
            <a:ext cx="9828609" cy="882086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46: Encapsulated Sulfur Targets</a:t>
            </a:r>
            <a:endParaRPr lang="en-US" sz="40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0052" y="3168816"/>
            <a:ext cx="814850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Ntombizonke</a:t>
            </a:r>
            <a:r>
              <a:rPr lang="en-GB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Kheswa</a:t>
            </a:r>
            <a:endParaRPr lang="en-GB" altLang="en-US" sz="3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(iThemba LABS)</a:t>
            </a:r>
            <a:endParaRPr lang="en-GB" alt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2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Shape 1"/>
          <p:cNvSpPr txBox="1"/>
          <p:nvPr/>
        </p:nvSpPr>
        <p:spPr>
          <a:xfrm>
            <a:off x="288000" y="0"/>
            <a:ext cx="8352000" cy="11242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ZA" sz="4400" b="0" strike="noStrike" spc="-1">
                <a:solidFill>
                  <a:srgbClr val="0070C0"/>
                </a:solidFill>
                <a:latin typeface="Century Schoolbook"/>
              </a:rPr>
              <a:t>Typical thickness</a:t>
            </a:r>
            <a:endParaRPr lang="en-ZA" sz="4400" b="0" strike="noStrike" spc="-1">
              <a:latin typeface="Arial"/>
            </a:endParaRPr>
          </a:p>
        </p:txBody>
      </p:sp>
      <p:sp>
        <p:nvSpPr>
          <p:cNvPr id="78" name="TextShape 2"/>
          <p:cNvSpPr txBox="1"/>
          <p:nvPr/>
        </p:nvSpPr>
        <p:spPr>
          <a:xfrm>
            <a:off x="792000" y="3672000"/>
            <a:ext cx="8784000" cy="16560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en-ZA" sz="2000" b="0" strike="noStrike" spc="-1">
                <a:solidFill>
                  <a:srgbClr val="000000"/>
                </a:solidFill>
                <a:latin typeface="Century Schoolbook"/>
              </a:rPr>
              <a:t>Starting with 1mg/cm</a:t>
            </a:r>
            <a:r>
              <a:rPr lang="en-ZA" sz="2000" b="0" strike="noStrike" spc="-1" baseline="33000">
                <a:solidFill>
                  <a:srgbClr val="000000"/>
                </a:solidFill>
                <a:latin typeface="Century Schoolbook"/>
              </a:rPr>
              <a:t>2</a:t>
            </a:r>
            <a:r>
              <a:rPr lang="en-ZA" sz="2000" b="0" strike="noStrike" spc="-1">
                <a:solidFill>
                  <a:srgbClr val="000000"/>
                </a:solidFill>
                <a:latin typeface="Century Schoolbook"/>
              </a:rPr>
              <a:t> of Sulphur material, RBS indicates about </a:t>
            </a:r>
            <a:endParaRPr lang="en-ZA" sz="2000" b="0" strike="noStrike" spc="-1"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en-ZA" sz="2000" b="0" strike="noStrike" spc="-1">
                <a:solidFill>
                  <a:srgbClr val="000000"/>
                </a:solidFill>
                <a:latin typeface="Century Schoolbook"/>
              </a:rPr>
              <a:t>0.5mg/cm</a:t>
            </a:r>
            <a:r>
              <a:rPr lang="en-ZA" sz="2000" b="0" strike="noStrike" spc="-1" baseline="33000">
                <a:solidFill>
                  <a:srgbClr val="000000"/>
                </a:solidFill>
                <a:latin typeface="Century Schoolbook"/>
              </a:rPr>
              <a:t>2</a:t>
            </a:r>
            <a:r>
              <a:rPr lang="en-ZA" sz="2000" b="0" strike="noStrike" spc="-1">
                <a:solidFill>
                  <a:srgbClr val="000000"/>
                </a:solidFill>
                <a:latin typeface="Century Schoolbook"/>
              </a:rPr>
              <a:t> in between the foils (consistently observed on 3 different targets)</a:t>
            </a:r>
            <a:endParaRPr lang="en-ZA" sz="2000" b="0" strike="noStrike" spc="-1"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en-ZA" sz="2000" b="0" strike="noStrike" spc="-1">
                <a:solidFill>
                  <a:srgbClr val="000000"/>
                </a:solidFill>
                <a:latin typeface="Century Schoolbook"/>
              </a:rPr>
              <a:t>Material may be lost at the welding stage</a:t>
            </a:r>
            <a:endParaRPr lang="en-ZA" sz="2000" b="0" strike="noStrike" spc="-1"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en-ZA" sz="2000" b="0" strike="noStrike" spc="-1">
                <a:solidFill>
                  <a:srgbClr val="000000"/>
                </a:solidFill>
                <a:latin typeface="Century Schoolbook"/>
              </a:rPr>
              <a:t>High roughness ~2mg/cm</a:t>
            </a:r>
            <a:r>
              <a:rPr lang="en-ZA" sz="2000" b="0" strike="noStrike" spc="-1" baseline="33000">
                <a:solidFill>
                  <a:srgbClr val="000000"/>
                </a:solidFill>
                <a:latin typeface="Century Schoolbook"/>
              </a:rPr>
              <a:t>2</a:t>
            </a:r>
            <a:r>
              <a:rPr lang="en-ZA" sz="2000" b="0" strike="noStrike" spc="-1">
                <a:solidFill>
                  <a:srgbClr val="000000"/>
                </a:solidFill>
                <a:latin typeface="Century Schoolbook"/>
              </a:rPr>
              <a:t> FWHM (powder directly deposited on foils)</a:t>
            </a:r>
            <a:endParaRPr lang="en-ZA" sz="2000" b="0" strike="noStrike" spc="-1">
              <a:latin typeface="Arial"/>
            </a:endParaRPr>
          </a:p>
        </p:txBody>
      </p:sp>
      <p:graphicFrame>
        <p:nvGraphicFramePr>
          <p:cNvPr id="79" name="Table 3"/>
          <p:cNvGraphicFramePr/>
          <p:nvPr/>
        </p:nvGraphicFramePr>
        <p:xfrm>
          <a:off x="2291760" y="1605960"/>
          <a:ext cx="5075640" cy="1439640"/>
        </p:xfrm>
        <a:graphic>
          <a:graphicData uri="http://schemas.openxmlformats.org/drawingml/2006/table">
            <a:tbl>
              <a:tblPr/>
              <a:tblGrid>
                <a:gridCol w="1014840"/>
                <a:gridCol w="1014840"/>
                <a:gridCol w="1014840"/>
                <a:gridCol w="1014840"/>
                <a:gridCol w="1016280"/>
              </a:tblGrid>
              <a:tr h="719640">
                <a:tc>
                  <a:txBody>
                    <a:bodyPr/>
                    <a:lstStyle/>
                    <a:p>
                      <a:pPr algn="ctr"/>
                      <a:r>
                        <a:rPr lang="en-ZA" sz="1800" b="0" strike="noStrike" spc="-1">
                          <a:latin typeface="Arial"/>
                        </a:rPr>
                        <a:t>C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0" strike="noStrike" spc="-1">
                          <a:latin typeface="Arial"/>
                        </a:rPr>
                        <a:t>H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0" strike="noStrike" spc="-1">
                          <a:latin typeface="Arial"/>
                        </a:rPr>
                        <a:t>O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0" strike="noStrike" spc="-1">
                          <a:latin typeface="Arial"/>
                        </a:rPr>
                        <a:t>S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0" strike="noStrike" spc="-1">
                          <a:latin typeface="Arial"/>
                        </a:rPr>
                        <a:t>Total</a:t>
                      </a:r>
                    </a:p>
                    <a:p>
                      <a:pPr algn="ctr"/>
                      <a:r>
                        <a:rPr lang="en-ZA" sz="1800" b="0" strike="noStrike" spc="-1">
                          <a:latin typeface="Symbol"/>
                        </a:rPr>
                        <a:t>m</a:t>
                      </a:r>
                      <a:r>
                        <a:rPr lang="en-ZA" sz="1800" b="0" strike="noStrike" spc="-1">
                          <a:latin typeface="Arial"/>
                        </a:rPr>
                        <a:t>g/cm</a:t>
                      </a:r>
                      <a:r>
                        <a:rPr lang="en-ZA" sz="1800" b="0" strike="noStrike" spc="-1" baseline="33000">
                          <a:latin typeface="Arial"/>
                        </a:rPr>
                        <a:t>2</a:t>
                      </a:r>
                      <a:endParaRPr lang="en-ZA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ZA" sz="1800" b="0" strike="noStrike" spc="-1">
                          <a:latin typeface="Arial"/>
                        </a:rPr>
                        <a:t>85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0" strike="noStrike" spc="-1">
                          <a:latin typeface="Arial"/>
                        </a:rPr>
                        <a:t>5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0" strike="noStrike" spc="-1">
                          <a:latin typeface="Arial"/>
                        </a:rPr>
                        <a:t>120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0" strike="noStrike" spc="-1">
                          <a:latin typeface="Arial"/>
                        </a:rPr>
                        <a:t>450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0" strike="noStrike" spc="-1">
                          <a:latin typeface="Arial"/>
                        </a:rPr>
                        <a:t>660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288000" y="0"/>
            <a:ext cx="8352000" cy="11242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ZA" sz="4400" b="0" strike="noStrike" spc="-1">
                <a:solidFill>
                  <a:srgbClr val="0070C0"/>
                </a:solidFill>
                <a:latin typeface="Century Schoolbook"/>
              </a:rPr>
              <a:t>Scaler on </a:t>
            </a:r>
            <a:r>
              <a:rPr lang="en-ZA" sz="4400" b="0" i="1" strike="noStrike" spc="-1">
                <a:solidFill>
                  <a:srgbClr val="0070C0"/>
                </a:solidFill>
                <a:latin typeface="Century Schoolbook"/>
              </a:rPr>
              <a:t>E</a:t>
            </a:r>
            <a:r>
              <a:rPr lang="en-ZA" sz="4400" b="0" i="1" strike="noStrike" spc="-1" baseline="-33000">
                <a:solidFill>
                  <a:srgbClr val="0070C0"/>
                </a:solidFill>
                <a:latin typeface="Century Schoolbook"/>
              </a:rPr>
              <a:t>p</a:t>
            </a:r>
            <a:r>
              <a:rPr lang="en-ZA" sz="4400" b="0" strike="noStrike" spc="-1">
                <a:solidFill>
                  <a:srgbClr val="0070C0"/>
                </a:solidFill>
                <a:latin typeface="Century Schoolbook"/>
              </a:rPr>
              <a:t> &gt; 2.5 MeV </a:t>
            </a:r>
            <a:endParaRPr lang="en-ZA" sz="4400" b="0" strike="noStrike" spc="-1">
              <a:latin typeface="Arial"/>
            </a:endParaRPr>
          </a:p>
        </p:txBody>
      </p:sp>
      <p:sp>
        <p:nvSpPr>
          <p:cNvPr id="81" name="TextShape 2"/>
          <p:cNvSpPr txBox="1"/>
          <p:nvPr/>
        </p:nvSpPr>
        <p:spPr>
          <a:xfrm>
            <a:off x="792000" y="4968000"/>
            <a:ext cx="7128000" cy="7920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ZA" sz="2000" b="0" strike="noStrike" spc="-1">
                <a:solidFill>
                  <a:srgbClr val="000000"/>
                </a:solidFill>
                <a:latin typeface="Century Schoolbook"/>
              </a:rPr>
              <a:t>Arrows indicate when the target is swivelling, measurements taken when high sulphur spots are found (4 hours @ 6nA, 3MeV protons)</a:t>
            </a:r>
            <a:endParaRPr lang="en-ZA" sz="2000" b="0" strike="noStrike" spc="-1">
              <a:latin typeface="Arial"/>
            </a:endParaRPr>
          </a:p>
        </p:txBody>
      </p:sp>
      <p:sp>
        <p:nvSpPr>
          <p:cNvPr id="82" name="CustomShape 3"/>
          <p:cNvSpPr/>
          <p:nvPr/>
        </p:nvSpPr>
        <p:spPr>
          <a:xfrm>
            <a:off x="-2088000" y="5203080"/>
            <a:ext cx="8874360" cy="19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3" name="Picture 82"/>
          <p:cNvPicPr/>
          <p:nvPr/>
        </p:nvPicPr>
        <p:blipFill>
          <a:blip r:embed="rId2"/>
          <a:stretch/>
        </p:blipFill>
        <p:spPr>
          <a:xfrm>
            <a:off x="1254960" y="972000"/>
            <a:ext cx="6593040" cy="4091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288000" y="0"/>
            <a:ext cx="8352000" cy="11242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ZA" sz="4400" b="0" strike="noStrike" spc="-1">
                <a:solidFill>
                  <a:srgbClr val="0070C0"/>
                </a:solidFill>
                <a:latin typeface="Century Schoolbook"/>
              </a:rPr>
              <a:t>Conclusions </a:t>
            </a:r>
            <a:endParaRPr lang="en-ZA" sz="4400" b="0" strike="noStrike" spc="-1">
              <a:latin typeface="Arial"/>
            </a:endParaRPr>
          </a:p>
        </p:txBody>
      </p:sp>
      <p:sp>
        <p:nvSpPr>
          <p:cNvPr id="85" name="TextShape 2"/>
          <p:cNvSpPr txBox="1"/>
          <p:nvPr/>
        </p:nvSpPr>
        <p:spPr>
          <a:xfrm>
            <a:off x="648000" y="1512000"/>
            <a:ext cx="7128000" cy="3456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en-ZA" sz="2000" b="0" strike="noStrike" spc="-1">
                <a:solidFill>
                  <a:srgbClr val="000000"/>
                </a:solidFill>
                <a:latin typeface="Century Schoolbook"/>
              </a:rPr>
              <a:t>Roughness was expected to reduce with beam exposure, but it keeps pretty high</a:t>
            </a:r>
            <a:endParaRPr lang="en-ZA" sz="2000" b="0" strike="noStrike" spc="-1"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en-ZA" sz="2000" b="0" strike="noStrike" spc="-1">
                <a:solidFill>
                  <a:srgbClr val="000000"/>
                </a:solidFill>
                <a:latin typeface="Century Schoolbook"/>
              </a:rPr>
              <a:t>Heat treatment after welding could be applied to melt sulphur in between the foils</a:t>
            </a:r>
            <a:endParaRPr lang="en-ZA" sz="2000" b="0" strike="noStrike" spc="-1"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en-ZA" sz="2000" b="0" strike="noStrike" spc="-1">
                <a:solidFill>
                  <a:srgbClr val="000000"/>
                </a:solidFill>
                <a:latin typeface="Century Schoolbook"/>
              </a:rPr>
              <a:t>Effective method to produce targets with extremely small amount of material (1mg </a:t>
            </a:r>
            <a:r>
              <a:rPr lang="en-ZA" sz="2000" b="0" strike="noStrike" spc="-1">
                <a:solidFill>
                  <a:srgbClr val="000000"/>
                </a:solidFill>
                <a:latin typeface="Century Schoolbook"/>
                <a:ea typeface="Century Schoolbook"/>
              </a:rPr>
              <a:t>→</a:t>
            </a:r>
            <a:r>
              <a:rPr lang="en-ZA" sz="2000" b="0" strike="noStrike" spc="-1">
                <a:solidFill>
                  <a:srgbClr val="000000"/>
                </a:solidFill>
                <a:latin typeface="Century Schoolbook"/>
              </a:rPr>
              <a:t> 0.5mg/cm</a:t>
            </a:r>
            <a:r>
              <a:rPr lang="en-ZA" sz="2000" b="0" strike="noStrike" spc="-1" baseline="33000">
                <a:solidFill>
                  <a:srgbClr val="000000"/>
                </a:solidFill>
                <a:latin typeface="Century Schoolbook"/>
              </a:rPr>
              <a:t>2</a:t>
            </a:r>
            <a:r>
              <a:rPr lang="en-ZA" sz="2000" b="0" strike="noStrike" spc="-1">
                <a:solidFill>
                  <a:srgbClr val="000000"/>
                </a:solidFill>
                <a:latin typeface="Century Schoolbook"/>
              </a:rPr>
              <a:t>) and good tenure to radiation</a:t>
            </a:r>
            <a:endParaRPr lang="en-ZA" sz="2000" b="0" strike="noStrike" spc="-1">
              <a:latin typeface="Arial"/>
            </a:endParaRPr>
          </a:p>
        </p:txBody>
      </p:sp>
      <p:sp>
        <p:nvSpPr>
          <p:cNvPr id="86" name="CustomShape 3"/>
          <p:cNvSpPr/>
          <p:nvPr/>
        </p:nvSpPr>
        <p:spPr>
          <a:xfrm>
            <a:off x="-2088000" y="5203080"/>
            <a:ext cx="8874360" cy="19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68012" y="630062"/>
            <a:ext cx="9828609" cy="882086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THANK YOU FOR THE ATTENTION</a:t>
            </a:r>
            <a:endParaRPr lang="en-US" sz="40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0052" y="3168816"/>
            <a:ext cx="81485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alt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73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576000" y="1440000"/>
            <a:ext cx="8904240" cy="2903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16000" indent="-216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1400" b="0" i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ZA" sz="1800" b="0" strike="noStrike" spc="-1" dirty="0">
                <a:solidFill>
                  <a:srgbClr val="000000"/>
                </a:solidFill>
                <a:latin typeface="Times New Roman"/>
              </a:rPr>
              <a:t>Low abundance of </a:t>
            </a:r>
            <a:r>
              <a:rPr lang="en-ZA" sz="1800" b="1" strike="noStrike" spc="-1" baseline="30000" dirty="0">
                <a:solidFill>
                  <a:srgbClr val="000000"/>
                </a:solidFill>
                <a:latin typeface="Times New Roman"/>
              </a:rPr>
              <a:t>36</a:t>
            </a:r>
            <a:r>
              <a:rPr lang="en-ZA" sz="1800" b="1" strike="noStrike" spc="-1" dirty="0">
                <a:solidFill>
                  <a:srgbClr val="000000"/>
                </a:solidFill>
                <a:latin typeface="Times New Roman"/>
              </a:rPr>
              <a:t>S (0.01%).</a:t>
            </a:r>
            <a:endParaRPr lang="en-ZA" sz="1800" b="0" strike="noStrike" spc="-1" dirty="0">
              <a:latin typeface="Arial"/>
            </a:endParaRPr>
          </a:p>
          <a:p>
            <a:pPr marL="216000" indent="-216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1800" b="0" strike="noStrike" spc="-1" dirty="0">
                <a:solidFill>
                  <a:srgbClr val="000000"/>
                </a:solidFill>
                <a:latin typeface="Times New Roman"/>
              </a:rPr>
              <a:t>Enriched </a:t>
            </a:r>
            <a:r>
              <a:rPr lang="en-ZA" sz="1800" b="0" strike="noStrike" spc="-1" baseline="33000" dirty="0">
                <a:solidFill>
                  <a:srgbClr val="000000"/>
                </a:solidFill>
                <a:latin typeface="Times New Roman"/>
              </a:rPr>
              <a:t>36</a:t>
            </a:r>
            <a:r>
              <a:rPr lang="en-ZA" sz="1800" b="0" strike="noStrike" spc="-1" dirty="0">
                <a:solidFill>
                  <a:srgbClr val="000000"/>
                </a:solidFill>
                <a:latin typeface="Times New Roman"/>
              </a:rPr>
              <a:t>S material is very expensive </a:t>
            </a:r>
            <a:r>
              <a:rPr lang="en-ZA" sz="1800" b="0" strike="noStrike" spc="-1" dirty="0" smtClean="0">
                <a:solidFill>
                  <a:srgbClr val="000000"/>
                </a:solidFill>
                <a:latin typeface="Times New Roman"/>
              </a:rPr>
              <a:t>($</a:t>
            </a:r>
            <a:r>
              <a:rPr lang="en-ZA" spc="-1" dirty="0" smtClean="0">
                <a:solidFill>
                  <a:srgbClr val="CE181E"/>
                </a:solidFill>
                <a:latin typeface="Times New Roman"/>
              </a:rPr>
              <a:t>190/mg</a:t>
            </a:r>
            <a:r>
              <a:rPr lang="en-ZA" sz="1800" b="0" strike="noStrike" spc="-1" dirty="0" smtClean="0">
                <a:solidFill>
                  <a:srgbClr val="000000"/>
                </a:solidFill>
                <a:latin typeface="Times New Roman"/>
              </a:rPr>
              <a:t>) </a:t>
            </a:r>
            <a:r>
              <a:rPr lang="en-ZA" sz="1800" b="0" strike="noStrike" spc="-1" dirty="0">
                <a:solidFill>
                  <a:srgbClr val="000000"/>
                </a:solidFill>
                <a:latin typeface="Times New Roman"/>
              </a:rPr>
              <a:t>while having an enrichment of </a:t>
            </a:r>
            <a:r>
              <a:rPr lang="en-ZA" spc="-1" dirty="0" smtClean="0">
                <a:solidFill>
                  <a:srgbClr val="000000"/>
                </a:solidFill>
                <a:latin typeface="Times New Roman"/>
              </a:rPr>
              <a:t>less than 90</a:t>
            </a:r>
            <a:r>
              <a:rPr lang="en-ZA" sz="1800" b="0" strike="noStrike" spc="-1" dirty="0" smtClean="0">
                <a:solidFill>
                  <a:srgbClr val="000000"/>
                </a:solidFill>
                <a:latin typeface="Times New Roman"/>
              </a:rPr>
              <a:t>%.</a:t>
            </a:r>
            <a:endParaRPr lang="en-ZA" sz="1800" b="0" strike="noStrike" spc="-1" dirty="0">
              <a:latin typeface="Arial"/>
            </a:endParaRPr>
          </a:p>
          <a:p>
            <a:pPr marL="216000" indent="-216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1800" b="0" strike="noStrike" spc="-1" dirty="0">
                <a:solidFill>
                  <a:srgbClr val="000000"/>
                </a:solidFill>
                <a:latin typeface="Times New Roman"/>
              </a:rPr>
              <a:t>Elemental sulphur targets sublime rapidly in vacuum when subjected to beam bombardment. </a:t>
            </a:r>
            <a:endParaRPr lang="en-ZA" sz="1800" b="0" strike="noStrike" spc="-1" dirty="0">
              <a:latin typeface="Arial"/>
            </a:endParaRPr>
          </a:p>
        </p:txBody>
      </p:sp>
      <p:sp>
        <p:nvSpPr>
          <p:cNvPr id="42" name="TextShape 2"/>
          <p:cNvSpPr txBox="1"/>
          <p:nvPr/>
        </p:nvSpPr>
        <p:spPr>
          <a:xfrm>
            <a:off x="648000" y="792000"/>
            <a:ext cx="7632000" cy="34632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TextShape 3"/>
          <p:cNvSpPr txBox="1"/>
          <p:nvPr/>
        </p:nvSpPr>
        <p:spPr>
          <a:xfrm>
            <a:off x="648000" y="504000"/>
            <a:ext cx="8928000" cy="770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ZA" sz="2400" b="0" strike="noStrike" spc="-1" dirty="0" smtClean="0">
                <a:latin typeface="Arial"/>
              </a:rPr>
              <a:t>46:Enriched </a:t>
            </a:r>
            <a:r>
              <a:rPr lang="en-ZA" sz="2400" b="0" strike="noStrike" spc="-1" dirty="0">
                <a:latin typeface="Arial"/>
              </a:rPr>
              <a:t>Sulphur targets for light ion beam experiments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576000" y="1440000"/>
            <a:ext cx="8904240" cy="3443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ZA" sz="1800" b="0" strike="noStrike" spc="-1" dirty="0">
                <a:solidFill>
                  <a:srgbClr val="000000"/>
                </a:solidFill>
                <a:latin typeface="Times New Roman"/>
              </a:rPr>
              <a:t>Ag</a:t>
            </a:r>
            <a:r>
              <a:rPr lang="en-ZA" sz="1800" b="0" strike="noStrike" spc="-1" baseline="-33000" dirty="0">
                <a:solidFill>
                  <a:srgbClr val="000000"/>
                </a:solidFill>
                <a:latin typeface="Times New Roman"/>
              </a:rPr>
              <a:t>2</a:t>
            </a:r>
            <a:r>
              <a:rPr lang="en-ZA" sz="1800" b="0" strike="noStrike" spc="-1" dirty="0">
                <a:solidFill>
                  <a:srgbClr val="000000"/>
                </a:solidFill>
                <a:latin typeface="Times New Roman"/>
              </a:rPr>
              <a:t>S, thickness 20 </a:t>
            </a:r>
            <a:r>
              <a:rPr lang="en-ZA" sz="1800" b="0" strike="noStrike" spc="-1" dirty="0" err="1">
                <a:solidFill>
                  <a:srgbClr val="000000"/>
                </a:solidFill>
                <a:latin typeface="Times New Roman"/>
              </a:rPr>
              <a:t>μg</a:t>
            </a:r>
            <a:r>
              <a:rPr lang="en-ZA" sz="1800" b="0" strike="noStrike" spc="-1" dirty="0">
                <a:solidFill>
                  <a:srgbClr val="000000"/>
                </a:solidFill>
                <a:latin typeface="Times New Roman"/>
              </a:rPr>
              <a:t>/cm</a:t>
            </a:r>
            <a:r>
              <a:rPr lang="en-ZA" sz="1800" b="0" strike="noStrike" spc="-1" baseline="33000" dirty="0">
                <a:solidFill>
                  <a:srgbClr val="000000"/>
                </a:solidFill>
                <a:latin typeface="Times New Roman"/>
              </a:rPr>
              <a:t>2</a:t>
            </a:r>
            <a:r>
              <a:rPr lang="en-ZA" sz="1800" b="0" strike="noStrike" spc="-1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ZA" sz="1400" b="0" i="1" strike="noStrike" spc="-1" dirty="0">
                <a:solidFill>
                  <a:srgbClr val="000000"/>
                </a:solidFill>
                <a:latin typeface="Times New Roman"/>
              </a:rPr>
              <a:t> A. S. </a:t>
            </a:r>
            <a:r>
              <a:rPr lang="en-ZA" sz="1400" b="0" i="1" strike="noStrike" spc="-1" dirty="0" err="1">
                <a:solidFill>
                  <a:srgbClr val="000000"/>
                </a:solidFill>
                <a:latin typeface="Times New Roman"/>
              </a:rPr>
              <a:t>Kachan</a:t>
            </a:r>
            <a:r>
              <a:rPr lang="en-ZA" sz="1400" b="0" i="1" strike="noStrike" spc="-1" dirty="0">
                <a:solidFill>
                  <a:srgbClr val="000000"/>
                </a:solidFill>
                <a:latin typeface="Times New Roman"/>
              </a:rPr>
              <a:t> et al., </a:t>
            </a:r>
            <a:r>
              <a:rPr lang="en-ZA" sz="1400" b="0" i="1" strike="noStrike" spc="-1" dirty="0" err="1">
                <a:solidFill>
                  <a:srgbClr val="000000"/>
                </a:solidFill>
                <a:latin typeface="Times New Roman"/>
              </a:rPr>
              <a:t>Izv</a:t>
            </a:r>
            <a:r>
              <a:rPr lang="en-ZA" sz="1400" b="0" i="1" strike="noStrike" spc="-1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en-ZA" sz="1400" b="0" i="1" strike="noStrike" spc="-1" dirty="0" err="1">
                <a:solidFill>
                  <a:srgbClr val="000000"/>
                </a:solidFill>
                <a:latin typeface="Times New Roman"/>
              </a:rPr>
              <a:t>Akad</a:t>
            </a:r>
            <a:r>
              <a:rPr lang="en-ZA" sz="1400" b="0" i="1" strike="noStrike" spc="-1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en-ZA" sz="1400" b="0" i="1" strike="noStrike" spc="-1" dirty="0" err="1">
                <a:solidFill>
                  <a:srgbClr val="000000"/>
                </a:solidFill>
                <a:latin typeface="Times New Roman"/>
              </a:rPr>
              <a:t>Nauk</a:t>
            </a:r>
            <a:r>
              <a:rPr lang="en-ZA" sz="1400" b="0" i="1" strike="noStrike" spc="-1" dirty="0">
                <a:solidFill>
                  <a:srgbClr val="000000"/>
                </a:solidFill>
                <a:latin typeface="Times New Roman"/>
              </a:rPr>
              <a:t> RAS, </a:t>
            </a:r>
            <a:r>
              <a:rPr lang="en-ZA" sz="1400" b="0" i="1" strike="noStrike" spc="-1" dirty="0" err="1">
                <a:solidFill>
                  <a:srgbClr val="000000"/>
                </a:solidFill>
                <a:latin typeface="Times New Roman"/>
              </a:rPr>
              <a:t>Ser.Fiz</a:t>
            </a:r>
            <a:r>
              <a:rPr lang="en-ZA" sz="1400" b="0" i="1" strike="noStrike" spc="-1" dirty="0">
                <a:solidFill>
                  <a:srgbClr val="000000"/>
                </a:solidFill>
                <a:latin typeface="Times New Roman"/>
              </a:rPr>
              <a:t>. 72, 430 (2008</a:t>
            </a:r>
            <a:r>
              <a:rPr lang="en-ZA" sz="1400" b="0" strike="noStrike" spc="-1" dirty="0">
                <a:solidFill>
                  <a:srgbClr val="000000"/>
                </a:solidFill>
                <a:latin typeface="Times New Roman"/>
              </a:rPr>
              <a:t>)</a:t>
            </a:r>
            <a:endParaRPr lang="en-ZA" sz="1400" b="0" strike="noStrike" spc="-1" dirty="0">
              <a:latin typeface="Arial"/>
            </a:endParaRPr>
          </a:p>
          <a:p>
            <a:r>
              <a:rPr lang="en-ZA" sz="1800" b="0" strike="noStrike" spc="-1" dirty="0" err="1">
                <a:solidFill>
                  <a:srgbClr val="000000"/>
                </a:solidFill>
                <a:latin typeface="Times New Roman"/>
                <a:ea typeface="Microsoft YaHei"/>
              </a:rPr>
              <a:t>CdS</a:t>
            </a:r>
            <a:r>
              <a:rPr lang="en-ZA" sz="18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 </a:t>
            </a:r>
            <a:r>
              <a:rPr lang="en-ZA" sz="1400" b="0" i="1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S. </a:t>
            </a:r>
            <a:r>
              <a:rPr lang="en-ZA" sz="1400" b="0" i="1" strike="noStrike" spc="-1" dirty="0" err="1">
                <a:solidFill>
                  <a:srgbClr val="000000"/>
                </a:solidFill>
                <a:latin typeface="Times New Roman"/>
                <a:ea typeface="Microsoft YaHei"/>
              </a:rPr>
              <a:t>Piskor</a:t>
            </a:r>
            <a:r>
              <a:rPr lang="en-ZA" sz="1400" b="0" i="1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 et al., </a:t>
            </a:r>
            <a:r>
              <a:rPr lang="en-ZA" sz="1400" b="0" i="1" strike="noStrike" spc="-1" dirty="0" err="1">
                <a:solidFill>
                  <a:srgbClr val="000000"/>
                </a:solidFill>
                <a:latin typeface="Times New Roman"/>
                <a:ea typeface="Microsoft YaHei"/>
              </a:rPr>
              <a:t>Nucl</a:t>
            </a:r>
            <a:r>
              <a:rPr lang="en-ZA" sz="1400" b="0" i="1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. Phys. A414 (1984) 219</a:t>
            </a:r>
            <a:endParaRPr lang="en-ZA" sz="1400" b="0" strike="noStrike" spc="-1" dirty="0">
              <a:latin typeface="Arial"/>
            </a:endParaRPr>
          </a:p>
          <a:p>
            <a:r>
              <a:rPr lang="en-ZA" sz="1800" b="0" strike="noStrike" spc="-1" dirty="0" err="1">
                <a:solidFill>
                  <a:srgbClr val="000000"/>
                </a:solidFill>
                <a:latin typeface="Times New Roman"/>
                <a:ea typeface="Microsoft YaHei"/>
              </a:rPr>
              <a:t>GeS</a:t>
            </a:r>
            <a:r>
              <a:rPr lang="en-ZA" sz="18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 </a:t>
            </a:r>
            <a:r>
              <a:rPr lang="en-ZA" sz="1400" b="0" i="1" strike="noStrike" spc="-1" dirty="0" err="1">
                <a:solidFill>
                  <a:srgbClr val="000000"/>
                </a:solidFill>
                <a:latin typeface="Times New Roman"/>
                <a:ea typeface="Microsoft YaHei"/>
              </a:rPr>
              <a:t>L.M</a:t>
            </a:r>
            <a:r>
              <a:rPr lang="en-ZA" sz="1400" b="0" i="1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. </a:t>
            </a:r>
            <a:r>
              <a:rPr lang="en-ZA" sz="1400" b="0" i="1" strike="noStrike" spc="-1" dirty="0" err="1">
                <a:solidFill>
                  <a:srgbClr val="000000"/>
                </a:solidFill>
                <a:latin typeface="Times New Roman"/>
                <a:ea typeface="Microsoft YaHei"/>
              </a:rPr>
              <a:t>Solinet</a:t>
            </a:r>
            <a:r>
              <a:rPr lang="en-ZA" sz="1400" b="0" i="1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 al., </a:t>
            </a:r>
            <a:r>
              <a:rPr lang="en-ZA" sz="1400" b="0" i="1" strike="noStrike" spc="-1" dirty="0" err="1">
                <a:solidFill>
                  <a:srgbClr val="000000"/>
                </a:solidFill>
                <a:latin typeface="Times New Roman"/>
                <a:ea typeface="Microsoft YaHei"/>
              </a:rPr>
              <a:t>Sov</a:t>
            </a:r>
            <a:r>
              <a:rPr lang="en-ZA" sz="1400" b="0" i="1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. J. </a:t>
            </a:r>
            <a:r>
              <a:rPr lang="en-ZA" sz="1400" b="0" i="1" strike="noStrike" spc="-1" dirty="0" err="1">
                <a:solidFill>
                  <a:srgbClr val="000000"/>
                </a:solidFill>
                <a:latin typeface="Times New Roman"/>
                <a:ea typeface="Microsoft YaHei"/>
              </a:rPr>
              <a:t>Nucl</a:t>
            </a:r>
            <a:r>
              <a:rPr lang="en-ZA" sz="1400" b="0" i="1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. Phys. 29 (1979) 143</a:t>
            </a:r>
            <a:endParaRPr lang="en-ZA" sz="1400" b="0" strike="noStrike" spc="-1" dirty="0">
              <a:latin typeface="Arial"/>
            </a:endParaRPr>
          </a:p>
          <a:p>
            <a:r>
              <a:rPr lang="en-ZA" sz="18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C implanted foils 26μg/cm</a:t>
            </a:r>
            <a:r>
              <a:rPr lang="en-ZA" sz="1800" b="0" strike="noStrike" spc="-1" baseline="33000" dirty="0">
                <a:solidFill>
                  <a:srgbClr val="000000"/>
                </a:solidFill>
                <a:latin typeface="Times New Roman"/>
                <a:ea typeface="Microsoft YaHei"/>
              </a:rPr>
              <a:t>2</a:t>
            </a:r>
            <a:r>
              <a:rPr lang="en-ZA" sz="18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 carbon, 2-3 </a:t>
            </a:r>
            <a:r>
              <a:rPr lang="en-ZA" sz="1800" b="0" strike="noStrike" spc="-1" dirty="0" err="1">
                <a:solidFill>
                  <a:srgbClr val="000000"/>
                </a:solidFill>
                <a:latin typeface="Times New Roman"/>
              </a:rPr>
              <a:t>μg</a:t>
            </a:r>
            <a:r>
              <a:rPr lang="en-ZA" sz="1800" b="0" strike="noStrike" spc="-1" dirty="0">
                <a:solidFill>
                  <a:srgbClr val="000000"/>
                </a:solidFill>
                <a:latin typeface="Times New Roman"/>
              </a:rPr>
              <a:t>/cm</a:t>
            </a:r>
            <a:r>
              <a:rPr lang="en-ZA" sz="1800" b="0" strike="noStrike" spc="-1" baseline="33000" dirty="0">
                <a:solidFill>
                  <a:srgbClr val="000000"/>
                </a:solidFill>
                <a:latin typeface="Times New Roman"/>
              </a:rPr>
              <a:t>2</a:t>
            </a:r>
            <a:r>
              <a:rPr lang="en-ZA" sz="18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ZA" sz="1800" b="0" strike="noStrike" spc="-1" baseline="33000" dirty="0">
                <a:solidFill>
                  <a:srgbClr val="000000"/>
                </a:solidFill>
                <a:latin typeface="Times New Roman"/>
              </a:rPr>
              <a:t>36</a:t>
            </a:r>
            <a:r>
              <a:rPr lang="en-ZA" sz="1800" b="0" strike="noStrike" spc="-1" dirty="0">
                <a:solidFill>
                  <a:srgbClr val="000000"/>
                </a:solidFill>
                <a:latin typeface="Times New Roman"/>
              </a:rPr>
              <a:t>S </a:t>
            </a:r>
            <a:r>
              <a:rPr lang="en-ZA" sz="1400" b="0" i="1" strike="noStrike" spc="-1" dirty="0" err="1">
                <a:solidFill>
                  <a:srgbClr val="000000"/>
                </a:solidFill>
                <a:latin typeface="Times New Roman"/>
              </a:rPr>
              <a:t>W.von</a:t>
            </a:r>
            <a:r>
              <a:rPr lang="en-ZA" sz="1400" b="0" i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ZA" sz="1400" b="0" i="1" strike="noStrike" spc="-1" dirty="0" err="1">
                <a:solidFill>
                  <a:srgbClr val="000000"/>
                </a:solidFill>
                <a:latin typeface="Times New Roman"/>
              </a:rPr>
              <a:t>Oertzen</a:t>
            </a:r>
            <a:r>
              <a:rPr lang="en-ZA" sz="1400" b="0" i="1" strike="noStrike" spc="-1" dirty="0">
                <a:solidFill>
                  <a:srgbClr val="000000"/>
                </a:solidFill>
                <a:latin typeface="Times New Roman"/>
              </a:rPr>
              <a:t>, et al.,  </a:t>
            </a:r>
            <a:r>
              <a:rPr lang="en-ZA" sz="1400" b="0" i="1" strike="noStrike" spc="-1" dirty="0" err="1">
                <a:solidFill>
                  <a:srgbClr val="000000"/>
                </a:solidFill>
                <a:latin typeface="Times New Roman"/>
              </a:rPr>
              <a:t>Z.Phys</a:t>
            </a:r>
            <a:r>
              <a:rPr lang="en-ZA" sz="1400" b="0" i="1" strike="noStrike" spc="-1" dirty="0">
                <a:solidFill>
                  <a:srgbClr val="000000"/>
                </a:solidFill>
                <a:latin typeface="Times New Roman"/>
              </a:rPr>
              <a:t>. A353, 373 (1996) </a:t>
            </a:r>
            <a:r>
              <a:rPr lang="en-ZA" sz="18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30μg/cm</a:t>
            </a:r>
            <a:r>
              <a:rPr lang="en-ZA" sz="1800" b="0" strike="noStrike" spc="-1" baseline="33000" dirty="0">
                <a:solidFill>
                  <a:srgbClr val="000000"/>
                </a:solidFill>
                <a:latin typeface="Times New Roman"/>
                <a:ea typeface="Microsoft YaHei"/>
              </a:rPr>
              <a:t>2</a:t>
            </a:r>
            <a:r>
              <a:rPr lang="en-ZA" sz="18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 carbon, 10 </a:t>
            </a:r>
            <a:r>
              <a:rPr lang="en-ZA" sz="1800" b="0" strike="noStrike" spc="-1" dirty="0" err="1">
                <a:solidFill>
                  <a:srgbClr val="000000"/>
                </a:solidFill>
                <a:latin typeface="Times New Roman"/>
              </a:rPr>
              <a:t>μg</a:t>
            </a:r>
            <a:r>
              <a:rPr lang="en-ZA" sz="1800" b="0" strike="noStrike" spc="-1" dirty="0">
                <a:solidFill>
                  <a:srgbClr val="000000"/>
                </a:solidFill>
                <a:latin typeface="Times New Roman"/>
              </a:rPr>
              <a:t>/cm</a:t>
            </a:r>
            <a:r>
              <a:rPr lang="en-ZA" sz="1800" b="0" strike="noStrike" spc="-1" baseline="33000" dirty="0">
                <a:solidFill>
                  <a:srgbClr val="000000"/>
                </a:solidFill>
                <a:latin typeface="Times New Roman"/>
              </a:rPr>
              <a:t>2</a:t>
            </a:r>
            <a:r>
              <a:rPr lang="en-ZA" sz="18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ZA" sz="1800" b="0" strike="noStrike" spc="-1" baseline="33000" dirty="0">
                <a:solidFill>
                  <a:srgbClr val="000000"/>
                </a:solidFill>
                <a:latin typeface="Times New Roman"/>
              </a:rPr>
              <a:t>36</a:t>
            </a:r>
            <a:r>
              <a:rPr lang="en-ZA" sz="1800" b="0" strike="noStrike" spc="-1" dirty="0">
                <a:solidFill>
                  <a:srgbClr val="000000"/>
                </a:solidFill>
                <a:latin typeface="Times New Roman"/>
              </a:rPr>
              <a:t>S(96%) </a:t>
            </a:r>
            <a:r>
              <a:rPr lang="en-ZA" sz="1400" b="0" i="1" strike="noStrike" spc="-1" dirty="0" err="1">
                <a:solidFill>
                  <a:srgbClr val="000000"/>
                </a:solidFill>
                <a:latin typeface="Times New Roman"/>
              </a:rPr>
              <a:t>L.K</a:t>
            </a:r>
            <a:r>
              <a:rPr lang="en-ZA" sz="1400" b="0" i="1" strike="noStrike" spc="-1" dirty="0">
                <a:solidFill>
                  <a:srgbClr val="000000"/>
                </a:solidFill>
                <a:latin typeface="Times New Roman"/>
              </a:rPr>
              <a:t>. Fifield and </a:t>
            </a:r>
            <a:r>
              <a:rPr lang="en-ZA" sz="1400" b="0" i="1" strike="noStrike" spc="-1" dirty="0" err="1">
                <a:solidFill>
                  <a:srgbClr val="000000"/>
                </a:solidFill>
                <a:latin typeface="Times New Roman"/>
              </a:rPr>
              <a:t>N.A</a:t>
            </a:r>
            <a:r>
              <a:rPr lang="en-ZA" sz="1400" b="0" i="1" strike="noStrike" spc="-1" dirty="0">
                <a:solidFill>
                  <a:srgbClr val="000000"/>
                </a:solidFill>
                <a:latin typeface="Times New Roman"/>
              </a:rPr>
              <a:t>. Orr, </a:t>
            </a:r>
            <a:r>
              <a:rPr lang="en-ZA" sz="1400" b="0" i="1" strike="noStrike" spc="-1" dirty="0" err="1">
                <a:solidFill>
                  <a:srgbClr val="000000"/>
                </a:solidFill>
                <a:latin typeface="Times New Roman"/>
              </a:rPr>
              <a:t>Nucl</a:t>
            </a:r>
            <a:r>
              <a:rPr lang="en-ZA" sz="1400" b="0" i="1" strike="noStrike" spc="-1" dirty="0">
                <a:solidFill>
                  <a:srgbClr val="000000"/>
                </a:solidFill>
                <a:latin typeface="Times New Roman"/>
              </a:rPr>
              <a:t>. Instr. Meth. A288 (1990) 360</a:t>
            </a:r>
            <a:r>
              <a:rPr lang="en-ZA" sz="18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endParaRPr lang="en-ZA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r>
              <a:rPr lang="en-ZA" sz="18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H</a:t>
            </a:r>
            <a:r>
              <a:rPr lang="en-ZA" sz="1800" b="0" strike="noStrike" spc="-1" baseline="-33000" dirty="0">
                <a:solidFill>
                  <a:srgbClr val="000000"/>
                </a:solidFill>
                <a:latin typeface="Times New Roman"/>
                <a:ea typeface="Microsoft YaHei"/>
              </a:rPr>
              <a:t>2</a:t>
            </a:r>
            <a:r>
              <a:rPr lang="en-ZA" sz="18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S gas target (100 </a:t>
            </a:r>
            <a:r>
              <a:rPr lang="en-ZA" sz="1800" b="0" strike="noStrike" spc="-1" dirty="0" err="1">
                <a:solidFill>
                  <a:srgbClr val="000000"/>
                </a:solidFill>
                <a:latin typeface="Times New Roman"/>
              </a:rPr>
              <a:t>μg</a:t>
            </a:r>
            <a:r>
              <a:rPr lang="en-ZA" sz="1800" b="0" strike="noStrike" spc="-1" dirty="0">
                <a:solidFill>
                  <a:srgbClr val="000000"/>
                </a:solidFill>
                <a:latin typeface="Times New Roman"/>
              </a:rPr>
              <a:t>/cm</a:t>
            </a:r>
            <a:r>
              <a:rPr lang="en-ZA" sz="1800" b="0" strike="noStrike" spc="-1" baseline="33000" dirty="0">
                <a:solidFill>
                  <a:srgbClr val="000000"/>
                </a:solidFill>
                <a:latin typeface="Times New Roman"/>
              </a:rPr>
              <a:t>2 </a:t>
            </a:r>
            <a:r>
              <a:rPr lang="en-ZA" sz="1800" b="0" strike="noStrike" spc="-1" dirty="0" err="1">
                <a:solidFill>
                  <a:srgbClr val="000000"/>
                </a:solidFill>
                <a:latin typeface="Times New Roman"/>
              </a:rPr>
              <a:t>Ti</a:t>
            </a:r>
            <a:r>
              <a:rPr lang="en-ZA" sz="1800" b="0" strike="noStrike" spc="-1" dirty="0">
                <a:solidFill>
                  <a:srgbClr val="000000"/>
                </a:solidFill>
                <a:latin typeface="Times New Roman"/>
              </a:rPr>
              <a:t> foils), </a:t>
            </a:r>
            <a:r>
              <a:rPr lang="en-ZA" sz="1400" b="0" i="1" strike="noStrike" spc="-1" dirty="0">
                <a:solidFill>
                  <a:srgbClr val="000000"/>
                </a:solidFill>
                <a:latin typeface="Times New Roman"/>
              </a:rPr>
              <a:t>G. </a:t>
            </a:r>
            <a:r>
              <a:rPr lang="en-ZA" sz="1400" b="0" i="1" strike="noStrike" spc="-1" dirty="0" err="1">
                <a:solidFill>
                  <a:srgbClr val="000000"/>
                </a:solidFill>
                <a:latin typeface="Times New Roman"/>
              </a:rPr>
              <a:t>Eckle</a:t>
            </a:r>
            <a:r>
              <a:rPr lang="en-ZA" sz="1400" b="0" i="1" strike="noStrike" spc="-1" dirty="0">
                <a:solidFill>
                  <a:srgbClr val="000000"/>
                </a:solidFill>
                <a:latin typeface="Times New Roman"/>
              </a:rPr>
              <a:t> et al., Nuclear Physics A491 (1989) 205-226 </a:t>
            </a:r>
            <a:endParaRPr lang="en-ZA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r>
              <a:rPr lang="en-ZA" sz="18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S (264 </a:t>
            </a:r>
            <a:r>
              <a:rPr lang="en-ZA" sz="1800" b="0" strike="noStrike" spc="-1" dirty="0" err="1">
                <a:solidFill>
                  <a:srgbClr val="000000"/>
                </a:solidFill>
                <a:latin typeface="Times New Roman"/>
                <a:ea typeface="Microsoft YaHei"/>
              </a:rPr>
              <a:t>μg</a:t>
            </a:r>
            <a:r>
              <a:rPr lang="en-ZA" sz="18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/cm</a:t>
            </a:r>
            <a:r>
              <a:rPr lang="en-ZA" sz="1800" b="0" strike="noStrike" spc="-1" baseline="33000" dirty="0">
                <a:solidFill>
                  <a:srgbClr val="000000"/>
                </a:solidFill>
                <a:latin typeface="Times New Roman"/>
                <a:ea typeface="Microsoft YaHei"/>
              </a:rPr>
              <a:t>2 </a:t>
            </a:r>
            <a:r>
              <a:rPr lang="en-ZA" sz="18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) sandwiched between C + </a:t>
            </a:r>
            <a:r>
              <a:rPr lang="en-ZA" sz="1800" b="0" strike="noStrike" spc="-1" dirty="0" err="1">
                <a:solidFill>
                  <a:srgbClr val="000000"/>
                </a:solidFill>
                <a:latin typeface="Times New Roman"/>
                <a:ea typeface="Microsoft YaHei"/>
              </a:rPr>
              <a:t>Formvar</a:t>
            </a:r>
            <a:r>
              <a:rPr lang="en-ZA" sz="18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 (30 + 5 </a:t>
            </a:r>
            <a:r>
              <a:rPr lang="en-ZA" sz="1800" b="0" strike="noStrike" spc="-1" dirty="0" err="1">
                <a:solidFill>
                  <a:srgbClr val="000000"/>
                </a:solidFill>
                <a:latin typeface="Times New Roman"/>
              </a:rPr>
              <a:t>μg</a:t>
            </a:r>
            <a:r>
              <a:rPr lang="en-ZA" sz="1800" b="0" strike="noStrike" spc="-1" dirty="0">
                <a:solidFill>
                  <a:srgbClr val="000000"/>
                </a:solidFill>
                <a:latin typeface="Times New Roman"/>
              </a:rPr>
              <a:t>/cm), A. </a:t>
            </a:r>
            <a:r>
              <a:rPr lang="en-ZA" sz="1400" b="0" i="1" strike="noStrike" spc="-1" dirty="0" err="1">
                <a:solidFill>
                  <a:srgbClr val="000000"/>
                </a:solidFill>
                <a:latin typeface="Times New Roman"/>
              </a:rPr>
              <a:t>Hogenbirk</a:t>
            </a:r>
            <a:r>
              <a:rPr lang="en-ZA" sz="1400" b="0" i="1" strike="noStrike" spc="-1" dirty="0">
                <a:solidFill>
                  <a:srgbClr val="000000"/>
                </a:solidFill>
                <a:latin typeface="Times New Roman"/>
              </a:rPr>
              <a:t> et al., Nuclear Physics A516 (1990) 205-254</a:t>
            </a:r>
            <a:endParaRPr lang="en-ZA" sz="1400" b="0" strike="noStrike" spc="-1" dirty="0">
              <a:latin typeface="Arial"/>
            </a:endParaRPr>
          </a:p>
          <a:p>
            <a:endParaRPr lang="en-ZA" sz="1400" b="0" strike="noStrike" spc="-1" dirty="0">
              <a:latin typeface="Arial"/>
            </a:endParaRPr>
          </a:p>
        </p:txBody>
      </p:sp>
      <p:sp>
        <p:nvSpPr>
          <p:cNvPr id="45" name="TextShape 2"/>
          <p:cNvSpPr txBox="1"/>
          <p:nvPr/>
        </p:nvSpPr>
        <p:spPr>
          <a:xfrm>
            <a:off x="648000" y="792000"/>
            <a:ext cx="7632000" cy="346320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TextShape 3"/>
          <p:cNvSpPr txBox="1"/>
          <p:nvPr/>
        </p:nvSpPr>
        <p:spPr>
          <a:xfrm>
            <a:off x="648000" y="504000"/>
            <a:ext cx="8928000" cy="770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ZA" sz="2400" b="0" strike="noStrike" spc="-1" dirty="0">
                <a:latin typeface="Arial"/>
              </a:rPr>
              <a:t>Enriched Sulphur targets for light ion beam experiments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1"/>
          <p:cNvSpPr txBox="1"/>
          <p:nvPr/>
        </p:nvSpPr>
        <p:spPr>
          <a:xfrm>
            <a:off x="468720" y="1936800"/>
            <a:ext cx="8904240" cy="1724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16000" indent="-216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1800" b="0" strike="noStrike" spc="-1" dirty="0">
                <a:solidFill>
                  <a:srgbClr val="000000"/>
                </a:solidFill>
                <a:latin typeface="Times New Roman"/>
              </a:rPr>
              <a:t>Light ions with low energy loss p, d, t, </a:t>
            </a:r>
            <a:r>
              <a:rPr lang="en-ZA" sz="1800" b="0" strike="noStrike" spc="-1" dirty="0">
                <a:solidFill>
                  <a:srgbClr val="000000"/>
                </a:solidFill>
                <a:latin typeface="Symbol"/>
              </a:rPr>
              <a:t>a</a:t>
            </a:r>
            <a:r>
              <a:rPr lang="en-ZA" sz="1800" b="0" strike="noStrike" spc="-1" dirty="0">
                <a:solidFill>
                  <a:srgbClr val="000000"/>
                </a:solidFill>
                <a:latin typeface="Times New Roman"/>
              </a:rPr>
              <a:t> at 100 </a:t>
            </a:r>
            <a:r>
              <a:rPr lang="en-ZA" sz="1800" b="0" strike="noStrike" spc="-1" dirty="0" err="1">
                <a:solidFill>
                  <a:srgbClr val="000000"/>
                </a:solidFill>
                <a:latin typeface="Times New Roman"/>
              </a:rPr>
              <a:t>Mev</a:t>
            </a:r>
            <a:r>
              <a:rPr lang="en-ZA" sz="1800" b="0" strike="noStrike" spc="-1" dirty="0">
                <a:solidFill>
                  <a:srgbClr val="000000"/>
                </a:solidFill>
                <a:latin typeface="Times New Roman"/>
              </a:rPr>
              <a:t>/u</a:t>
            </a:r>
            <a:endParaRPr lang="en-ZA" sz="1800" b="0" strike="noStrike" spc="-1" dirty="0">
              <a:latin typeface="Arial"/>
            </a:endParaRPr>
          </a:p>
          <a:p>
            <a:pPr marL="216000" indent="-216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1800" b="0" strike="noStrike" spc="-1" dirty="0">
                <a:solidFill>
                  <a:srgbClr val="000000"/>
                </a:solidFill>
                <a:latin typeface="Times New Roman"/>
              </a:rPr>
              <a:t>Minimal use of enriched material: “what I buy is what I use”</a:t>
            </a:r>
            <a:endParaRPr lang="en-ZA" sz="1800" b="0" strike="noStrike" spc="-1" dirty="0">
              <a:latin typeface="Arial"/>
            </a:endParaRPr>
          </a:p>
          <a:p>
            <a:pPr marL="216000" indent="-216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1800" b="0" strike="noStrike" spc="-1" dirty="0">
                <a:solidFill>
                  <a:srgbClr val="000000"/>
                </a:solidFill>
                <a:latin typeface="Times New Roman"/>
              </a:rPr>
              <a:t>Reduced loss of sulphur material using Mylar sandwich (C</a:t>
            </a:r>
            <a:r>
              <a:rPr lang="en-ZA" sz="1800" b="0" strike="noStrike" spc="-1" baseline="-33000" dirty="0">
                <a:solidFill>
                  <a:srgbClr val="000000"/>
                </a:solidFill>
                <a:latin typeface="Times New Roman"/>
              </a:rPr>
              <a:t>10</a:t>
            </a:r>
            <a:r>
              <a:rPr lang="en-ZA" sz="1800" b="0" strike="noStrike" spc="-1" dirty="0">
                <a:solidFill>
                  <a:srgbClr val="000000"/>
                </a:solidFill>
                <a:latin typeface="Times New Roman"/>
              </a:rPr>
              <a:t>H</a:t>
            </a:r>
            <a:r>
              <a:rPr lang="en-ZA" sz="1800" b="0" strike="noStrike" spc="-1" baseline="-33000" dirty="0">
                <a:solidFill>
                  <a:srgbClr val="000000"/>
                </a:solidFill>
                <a:latin typeface="Times New Roman"/>
              </a:rPr>
              <a:t>8</a:t>
            </a:r>
            <a:r>
              <a:rPr lang="en-ZA" sz="1800" b="0" strike="noStrike" spc="-1" dirty="0">
                <a:solidFill>
                  <a:srgbClr val="000000"/>
                </a:solidFill>
                <a:latin typeface="Times New Roman"/>
              </a:rPr>
              <a:t>O</a:t>
            </a:r>
            <a:r>
              <a:rPr lang="en-ZA" sz="1800" b="0" strike="noStrike" spc="-1" baseline="-33000" dirty="0">
                <a:solidFill>
                  <a:srgbClr val="000000"/>
                </a:solidFill>
                <a:latin typeface="Times New Roman"/>
              </a:rPr>
              <a:t>4</a:t>
            </a:r>
            <a:r>
              <a:rPr lang="en-ZA" sz="1800" b="0" strike="noStrike" spc="-1" dirty="0">
                <a:solidFill>
                  <a:srgbClr val="000000"/>
                </a:solidFill>
                <a:latin typeface="Times New Roman"/>
              </a:rPr>
              <a:t>)</a:t>
            </a:r>
            <a:endParaRPr lang="en-ZA" sz="1800" b="0" strike="noStrike" spc="-1" dirty="0">
              <a:latin typeface="Arial"/>
            </a:endParaRPr>
          </a:p>
          <a:p>
            <a:pPr marL="216000" indent="-216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1800" b="0" strike="noStrike" spc="-1" dirty="0">
                <a:solidFill>
                  <a:srgbClr val="000000"/>
                </a:solidFill>
                <a:latin typeface="Times New Roman"/>
              </a:rPr>
              <a:t>Spread of heat deposition using a swivelling mechanism</a:t>
            </a:r>
            <a:endParaRPr lang="en-ZA" sz="1800" b="0" strike="noStrike" spc="-1" dirty="0">
              <a:latin typeface="Arial"/>
            </a:endParaRPr>
          </a:p>
        </p:txBody>
      </p:sp>
      <p:sp>
        <p:nvSpPr>
          <p:cNvPr id="48" name="TextShape 2"/>
          <p:cNvSpPr txBox="1"/>
          <p:nvPr/>
        </p:nvSpPr>
        <p:spPr>
          <a:xfrm>
            <a:off x="648000" y="792000"/>
            <a:ext cx="7632000" cy="346320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TextShape 3"/>
          <p:cNvSpPr txBox="1"/>
          <p:nvPr/>
        </p:nvSpPr>
        <p:spPr>
          <a:xfrm>
            <a:off x="648000" y="504000"/>
            <a:ext cx="8928000" cy="770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ZA" sz="2400" b="0" strike="noStrike" spc="-1" dirty="0">
                <a:latin typeface="Arial"/>
              </a:rPr>
              <a:t>Target for energetic light ion beam experiments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288000" y="288000"/>
            <a:ext cx="4070880" cy="10119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ZA" sz="4400" b="0" strike="noStrike" spc="-1" dirty="0">
                <a:solidFill>
                  <a:srgbClr val="0070C0"/>
                </a:solidFill>
                <a:latin typeface="Century Schoolbook"/>
              </a:rPr>
              <a:t>Target Production</a:t>
            </a:r>
            <a:endParaRPr lang="en-ZA" sz="4400" b="0" strike="noStrike" spc="-1" dirty="0">
              <a:latin typeface="Arial"/>
            </a:endParaRPr>
          </a:p>
        </p:txBody>
      </p:sp>
      <p:sp>
        <p:nvSpPr>
          <p:cNvPr id="51" name="TextShape 2"/>
          <p:cNvSpPr txBox="1"/>
          <p:nvPr/>
        </p:nvSpPr>
        <p:spPr>
          <a:xfrm>
            <a:off x="633727" y="1326600"/>
            <a:ext cx="3696840" cy="33224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5000" lnSpcReduction="10000"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en-ZA" sz="2000" b="0" strike="noStrike" spc="-1" dirty="0">
                <a:solidFill>
                  <a:srgbClr val="000000"/>
                </a:solidFill>
                <a:latin typeface="Century Schoolbook"/>
              </a:rPr>
              <a:t>Two Mylar (</a:t>
            </a:r>
            <a:r>
              <a:rPr lang="en-ZA" sz="2000" b="1" strike="noStrike" spc="-1" dirty="0">
                <a:solidFill>
                  <a:srgbClr val="000000"/>
                </a:solidFill>
                <a:latin typeface="Century Schoolbook"/>
              </a:rPr>
              <a:t>0.5 µm </a:t>
            </a:r>
            <a:r>
              <a:rPr lang="en-ZA" sz="2000" b="0" strike="noStrike" spc="-1" dirty="0">
                <a:solidFill>
                  <a:srgbClr val="000000"/>
                </a:solidFill>
                <a:latin typeface="Century Schoolbook"/>
              </a:rPr>
              <a:t>thickness) foils are “adhered” together by applying heat using a temperature controlled soldering iron and conducting rod (copper) </a:t>
            </a:r>
            <a:endParaRPr lang="en-ZA" sz="2000" b="0" strike="noStrike" spc="-1" dirty="0"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en-ZA" sz="2000" b="0" strike="noStrike" spc="-1" dirty="0">
                <a:solidFill>
                  <a:srgbClr val="000000"/>
                </a:solidFill>
                <a:latin typeface="Century Schoolbook"/>
              </a:rPr>
              <a:t>Mylar foils are stuck together and encapsulating </a:t>
            </a:r>
            <a:r>
              <a:rPr lang="en-ZA" sz="2000" b="1" strike="noStrike" spc="-1" dirty="0">
                <a:solidFill>
                  <a:srgbClr val="000000"/>
                </a:solidFill>
                <a:latin typeface="Century Schoolbook"/>
              </a:rPr>
              <a:t>1 mg </a:t>
            </a:r>
            <a:r>
              <a:rPr lang="en-ZA" sz="2000" b="0" strike="noStrike" spc="-1" dirty="0">
                <a:solidFill>
                  <a:srgbClr val="000000"/>
                </a:solidFill>
                <a:latin typeface="Century Schoolbook"/>
              </a:rPr>
              <a:t>of </a:t>
            </a:r>
            <a:r>
              <a:rPr lang="en-ZA" sz="2000" b="0" strike="noStrike" spc="-1" dirty="0" err="1">
                <a:solidFill>
                  <a:srgbClr val="000000"/>
                </a:solidFill>
                <a:latin typeface="Century Schoolbook"/>
              </a:rPr>
              <a:t>sulfur</a:t>
            </a:r>
            <a:r>
              <a:rPr lang="en-ZA" sz="2000" b="0" strike="noStrike" spc="-1" dirty="0">
                <a:solidFill>
                  <a:srgbClr val="000000"/>
                </a:solidFill>
                <a:latin typeface="Century Schoolbook"/>
              </a:rPr>
              <a:t> material with a surface area of approximately </a:t>
            </a:r>
            <a:r>
              <a:rPr lang="en-ZA" sz="2000" b="1" strike="noStrike" spc="-1" dirty="0">
                <a:solidFill>
                  <a:srgbClr val="000000"/>
                </a:solidFill>
                <a:latin typeface="Century Schoolbook"/>
              </a:rPr>
              <a:t>1 cm</a:t>
            </a:r>
            <a:r>
              <a:rPr lang="en-ZA" sz="2000" b="1" strike="noStrike" spc="-1" baseline="30000" dirty="0">
                <a:solidFill>
                  <a:srgbClr val="000000"/>
                </a:solidFill>
                <a:latin typeface="Century Schoolbook"/>
              </a:rPr>
              <a:t>2</a:t>
            </a:r>
            <a:endParaRPr lang="en-ZA" sz="2000" b="0" strike="noStrike" spc="-1" dirty="0"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en-ZA" sz="2000" b="0" strike="noStrike" spc="-1" dirty="0">
                <a:solidFill>
                  <a:srgbClr val="000000"/>
                </a:solidFill>
                <a:latin typeface="Century Schoolbook"/>
              </a:rPr>
              <a:t>The target frame is made of two identical rings allowing </a:t>
            </a:r>
            <a:r>
              <a:rPr lang="en-ZA" sz="2000" b="1" strike="noStrike" spc="-1" dirty="0">
                <a:solidFill>
                  <a:srgbClr val="000000"/>
                </a:solidFill>
                <a:latin typeface="Century Schoolbook"/>
              </a:rPr>
              <a:t>4 M2.5 </a:t>
            </a:r>
            <a:r>
              <a:rPr lang="en-ZA" sz="2000" b="0" strike="noStrike" spc="-1" dirty="0">
                <a:solidFill>
                  <a:srgbClr val="000000"/>
                </a:solidFill>
                <a:latin typeface="Century Schoolbook"/>
              </a:rPr>
              <a:t>screws to clamp the </a:t>
            </a:r>
            <a:r>
              <a:rPr lang="en-ZA" sz="2000" b="0" strike="noStrike" spc="-1" dirty="0" err="1">
                <a:solidFill>
                  <a:srgbClr val="000000"/>
                </a:solidFill>
                <a:latin typeface="Century Schoolbook"/>
              </a:rPr>
              <a:t>mylar</a:t>
            </a:r>
            <a:r>
              <a:rPr lang="en-ZA" sz="2000" b="0" strike="noStrike" spc="-1" dirty="0">
                <a:solidFill>
                  <a:srgbClr val="000000"/>
                </a:solidFill>
                <a:latin typeface="Century Schoolbook"/>
              </a:rPr>
              <a:t> foil in between.</a:t>
            </a:r>
            <a:endParaRPr lang="en-ZA" sz="2000" b="0" strike="noStrike" spc="-1" dirty="0">
              <a:latin typeface="Arial"/>
            </a:endParaRPr>
          </a:p>
        </p:txBody>
      </p:sp>
      <p:sp>
        <p:nvSpPr>
          <p:cNvPr id="52" name="CustomShape 3"/>
          <p:cNvSpPr/>
          <p:nvPr/>
        </p:nvSpPr>
        <p:spPr>
          <a:xfrm>
            <a:off x="9109800" y="5117040"/>
            <a:ext cx="463680" cy="266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CustomShape 4"/>
          <p:cNvSpPr/>
          <p:nvPr/>
        </p:nvSpPr>
        <p:spPr>
          <a:xfrm>
            <a:off x="288000" y="4939560"/>
            <a:ext cx="6503400" cy="17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4" name="Picture 5"/>
          <p:cNvPicPr/>
          <p:nvPr/>
        </p:nvPicPr>
        <p:blipFill>
          <a:blip r:embed="rId2"/>
          <a:stretch/>
        </p:blipFill>
        <p:spPr>
          <a:xfrm>
            <a:off x="4784400" y="960480"/>
            <a:ext cx="4715280" cy="1952280"/>
          </a:xfrm>
          <a:prstGeom prst="rect">
            <a:avLst/>
          </a:prstGeom>
          <a:ln>
            <a:noFill/>
          </a:ln>
        </p:spPr>
      </p:pic>
      <p:pic>
        <p:nvPicPr>
          <p:cNvPr id="55" name="Picture 6"/>
          <p:cNvPicPr/>
          <p:nvPr/>
        </p:nvPicPr>
        <p:blipFill>
          <a:blip r:embed="rId3"/>
          <a:stretch/>
        </p:blipFill>
        <p:spPr>
          <a:xfrm>
            <a:off x="5006880" y="3031560"/>
            <a:ext cx="2203200" cy="1907640"/>
          </a:xfrm>
          <a:prstGeom prst="rect">
            <a:avLst/>
          </a:prstGeom>
          <a:ln>
            <a:noFill/>
          </a:ln>
        </p:spPr>
      </p:pic>
      <p:pic>
        <p:nvPicPr>
          <p:cNvPr id="56" name="Picture 8"/>
          <p:cNvPicPr/>
          <p:nvPr/>
        </p:nvPicPr>
        <p:blipFill>
          <a:blip r:embed="rId4"/>
          <a:stretch/>
        </p:blipFill>
        <p:spPr>
          <a:xfrm>
            <a:off x="7351920" y="3145680"/>
            <a:ext cx="1989360" cy="1560600"/>
          </a:xfrm>
          <a:prstGeom prst="rect">
            <a:avLst/>
          </a:prstGeom>
          <a:ln>
            <a:noFill/>
          </a:ln>
        </p:spPr>
      </p:pic>
      <p:sp>
        <p:nvSpPr>
          <p:cNvPr id="57" name="CustomShape 5"/>
          <p:cNvSpPr/>
          <p:nvPr/>
        </p:nvSpPr>
        <p:spPr>
          <a:xfrm>
            <a:off x="6167160" y="3915000"/>
            <a:ext cx="249480" cy="213120"/>
          </a:xfrm>
          <a:prstGeom prst="rightBrace">
            <a:avLst>
              <a:gd name="adj1" fmla="val 8333"/>
              <a:gd name="adj2" fmla="val 50000"/>
            </a:avLst>
          </a:prstGeom>
          <a:noFill/>
          <a:ln w="2844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8" name="CustomShape 6"/>
          <p:cNvSpPr/>
          <p:nvPr/>
        </p:nvSpPr>
        <p:spPr>
          <a:xfrm>
            <a:off x="6459120" y="4008240"/>
            <a:ext cx="948600" cy="1050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9" name="CustomShape 7"/>
          <p:cNvSpPr/>
          <p:nvPr/>
        </p:nvSpPr>
        <p:spPr>
          <a:xfrm>
            <a:off x="7462800" y="4886640"/>
            <a:ext cx="1397160" cy="33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ZA" sz="1600" b="1" strike="noStrike" spc="-1">
                <a:solidFill>
                  <a:srgbClr val="000000"/>
                </a:solidFill>
                <a:latin typeface="Century Schoolbook"/>
              </a:rPr>
              <a:t>Sulfur</a:t>
            </a:r>
            <a:endParaRPr lang="en-ZA" sz="1600" b="0" strike="noStrike" spc="-1">
              <a:latin typeface="Arial"/>
            </a:endParaRPr>
          </a:p>
        </p:txBody>
      </p:sp>
      <p:sp>
        <p:nvSpPr>
          <p:cNvPr id="60" name="CustomShape 8"/>
          <p:cNvSpPr/>
          <p:nvPr/>
        </p:nvSpPr>
        <p:spPr>
          <a:xfrm>
            <a:off x="8190720" y="4010040"/>
            <a:ext cx="120528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ZA" sz="1800" b="1" strike="noStrike" spc="-1" dirty="0">
                <a:solidFill>
                  <a:srgbClr val="000000"/>
                </a:solidFill>
                <a:latin typeface="Century Schoolbook"/>
              </a:rPr>
              <a:t>Welding tool</a:t>
            </a:r>
            <a:endParaRPr lang="en-ZA" sz="1800" b="0" strike="noStrike" spc="-1" dirty="0">
              <a:latin typeface="Arial"/>
            </a:endParaRPr>
          </a:p>
        </p:txBody>
      </p:sp>
      <p:sp>
        <p:nvSpPr>
          <p:cNvPr id="61" name="CustomShape 9"/>
          <p:cNvSpPr/>
          <p:nvPr/>
        </p:nvSpPr>
        <p:spPr>
          <a:xfrm>
            <a:off x="6431760" y="2296440"/>
            <a:ext cx="112824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ZA" sz="1800" b="1" strike="noStrike" spc="-1">
                <a:solidFill>
                  <a:srgbClr val="FFFF00"/>
                </a:solidFill>
                <a:latin typeface="Century Schoolbook"/>
              </a:rPr>
              <a:t>Heat supply</a:t>
            </a:r>
            <a:endParaRPr lang="en-ZA" sz="1800" b="0" strike="noStrike" spc="-1">
              <a:latin typeface="Arial"/>
            </a:endParaRPr>
          </a:p>
        </p:txBody>
      </p:sp>
      <p:sp>
        <p:nvSpPr>
          <p:cNvPr id="62" name="CustomShape 10"/>
          <p:cNvSpPr/>
          <p:nvPr/>
        </p:nvSpPr>
        <p:spPr>
          <a:xfrm>
            <a:off x="6051240" y="3145680"/>
            <a:ext cx="90216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ZA" sz="1800" b="1" u="sng" strike="noStrike" spc="-1" dirty="0">
                <a:solidFill>
                  <a:srgbClr val="FF0000"/>
                </a:solidFill>
                <a:uFillTx/>
                <a:latin typeface="Century Schoolbook"/>
              </a:rPr>
              <a:t>Target</a:t>
            </a:r>
            <a:endParaRPr lang="en-ZA" sz="1800" b="0" strike="noStrike" spc="-1" dirty="0">
              <a:latin typeface="Arial"/>
            </a:endParaRPr>
          </a:p>
        </p:txBody>
      </p:sp>
      <p:sp>
        <p:nvSpPr>
          <p:cNvPr id="63" name="CustomShape 11"/>
          <p:cNvSpPr/>
          <p:nvPr/>
        </p:nvSpPr>
        <p:spPr>
          <a:xfrm flipV="1">
            <a:off x="5490720" y="3738600"/>
            <a:ext cx="309240" cy="381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584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4" name="CustomShape 12"/>
          <p:cNvSpPr/>
          <p:nvPr/>
        </p:nvSpPr>
        <p:spPr>
          <a:xfrm>
            <a:off x="5212800" y="4452840"/>
            <a:ext cx="1397520" cy="33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ZA" sz="1600" b="1" strike="noStrike" spc="-1" dirty="0">
                <a:solidFill>
                  <a:srgbClr val="000000"/>
                </a:solidFill>
                <a:latin typeface="Century Schoolbook"/>
              </a:rPr>
              <a:t>Mylar</a:t>
            </a:r>
            <a:endParaRPr lang="en-ZA" sz="16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5425"/>
            <a:ext cx="9072563" cy="947738"/>
          </a:xfrm>
        </p:spPr>
        <p:txBody>
          <a:bodyPr/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argets</a:t>
            </a:r>
            <a:endParaRPr lang="en-GB" dirty="0"/>
          </a:p>
        </p:txBody>
      </p:sp>
      <p:pic>
        <p:nvPicPr>
          <p:cNvPr id="2050" name="Picture 2" descr="C:\Users\cornell\Desktop\Fresh_Targe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128" y="1312317"/>
            <a:ext cx="243027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65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Shape 1"/>
          <p:cNvSpPr txBox="1"/>
          <p:nvPr/>
        </p:nvSpPr>
        <p:spPr>
          <a:xfrm>
            <a:off x="288000" y="288000"/>
            <a:ext cx="4070880" cy="10119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ZA" sz="4400" b="0" strike="noStrike" spc="-1">
                <a:solidFill>
                  <a:srgbClr val="0070C0"/>
                </a:solidFill>
                <a:latin typeface="Century Schoolbook"/>
              </a:rPr>
              <a:t>Ion Beam Analysis</a:t>
            </a:r>
            <a:endParaRPr lang="en-ZA" sz="4400" b="0" strike="noStrike" spc="-1">
              <a:latin typeface="Arial"/>
            </a:endParaRPr>
          </a:p>
        </p:txBody>
      </p:sp>
      <p:sp>
        <p:nvSpPr>
          <p:cNvPr id="66" name="TextShape 2"/>
          <p:cNvSpPr txBox="1"/>
          <p:nvPr/>
        </p:nvSpPr>
        <p:spPr>
          <a:xfrm>
            <a:off x="662040" y="1669320"/>
            <a:ext cx="3696840" cy="33224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en-ZA" sz="2000" b="0" strike="noStrike" spc="-1">
                <a:solidFill>
                  <a:srgbClr val="000000"/>
                </a:solidFill>
                <a:latin typeface="Century Schoolbook"/>
              </a:rPr>
              <a:t>Two motors displace the target to expose the sulphur material evenly</a:t>
            </a:r>
            <a:endParaRPr lang="en-ZA" sz="2000" b="0" strike="noStrike" spc="-1"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992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en-ZA" sz="2000" b="0" strike="noStrike" spc="-1">
                <a:solidFill>
                  <a:srgbClr val="000000"/>
                </a:solidFill>
                <a:latin typeface="Century Schoolbook"/>
              </a:rPr>
              <a:t>A surface barrier detector placed at 135 degrees with respect to the beam axis.</a:t>
            </a:r>
            <a:endParaRPr lang="en-ZA" sz="2000" b="0" strike="noStrike" spc="-1"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en-ZA" sz="2000" b="0" strike="noStrike" spc="-1">
                <a:solidFill>
                  <a:srgbClr val="000000"/>
                </a:solidFill>
                <a:latin typeface="Century Schoolbook"/>
              </a:rPr>
              <a:t>3MeV proton beam between 1-10nA.</a:t>
            </a:r>
            <a:endParaRPr lang="en-ZA" sz="2000" b="0" strike="noStrike" spc="-1">
              <a:latin typeface="Arial"/>
            </a:endParaRPr>
          </a:p>
        </p:txBody>
      </p:sp>
      <p:sp>
        <p:nvSpPr>
          <p:cNvPr id="67" name="CustomShape 3"/>
          <p:cNvSpPr/>
          <p:nvPr/>
        </p:nvSpPr>
        <p:spPr>
          <a:xfrm>
            <a:off x="288000" y="4939560"/>
            <a:ext cx="6503400" cy="17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8" name="Picture 67"/>
          <p:cNvPicPr/>
          <p:nvPr/>
        </p:nvPicPr>
        <p:blipFill>
          <a:blip r:embed="rId2"/>
          <a:stretch/>
        </p:blipFill>
        <p:spPr>
          <a:xfrm>
            <a:off x="4856925" y="230362"/>
            <a:ext cx="4882680" cy="5130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5425"/>
            <a:ext cx="9072563" cy="947738"/>
          </a:xfrm>
        </p:spPr>
        <p:txBody>
          <a:bodyPr/>
          <a:lstStyle/>
          <a:p>
            <a:pPr algn="ctr"/>
            <a:r>
              <a:rPr lang="en-US" dirty="0" smtClean="0"/>
              <a:t>Target in action</a:t>
            </a:r>
            <a:endParaRPr lang="en-GB" dirty="0"/>
          </a:p>
        </p:txBody>
      </p:sp>
      <p:pic>
        <p:nvPicPr>
          <p:cNvPr id="3" name="VID-20180807-WA000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7824" y="963067"/>
            <a:ext cx="8208912" cy="451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27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Shape 1"/>
          <p:cNvSpPr txBox="1"/>
          <p:nvPr/>
        </p:nvSpPr>
        <p:spPr>
          <a:xfrm>
            <a:off x="288000" y="0"/>
            <a:ext cx="4070880" cy="11242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ZA" sz="4400" b="0" strike="noStrike" spc="-1">
                <a:solidFill>
                  <a:srgbClr val="0070C0"/>
                </a:solidFill>
                <a:latin typeface="Century Schoolbook"/>
              </a:rPr>
              <a:t>RBS spectrum</a:t>
            </a:r>
            <a:endParaRPr lang="en-ZA" sz="4400" b="0" strike="noStrike" spc="-1">
              <a:latin typeface="Arial"/>
            </a:endParaRPr>
          </a:p>
        </p:txBody>
      </p:sp>
      <p:sp>
        <p:nvSpPr>
          <p:cNvPr id="70" name="TextShape 2"/>
          <p:cNvSpPr txBox="1"/>
          <p:nvPr/>
        </p:nvSpPr>
        <p:spPr>
          <a:xfrm>
            <a:off x="792000" y="4968000"/>
            <a:ext cx="7128000" cy="792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ZA" sz="2000" b="0" strike="noStrike" spc="-1">
                <a:solidFill>
                  <a:srgbClr val="000000"/>
                </a:solidFill>
                <a:latin typeface="Century Schoolbook"/>
              </a:rPr>
              <a:t>C, O from Mylar. Highest energy contributor is Sulphur</a:t>
            </a:r>
            <a:endParaRPr lang="en-ZA" sz="2000" b="0" strike="noStrike" spc="-1">
              <a:latin typeface="Arial"/>
            </a:endParaRPr>
          </a:p>
        </p:txBody>
      </p:sp>
      <p:sp>
        <p:nvSpPr>
          <p:cNvPr id="71" name="CustomShape 3"/>
          <p:cNvSpPr/>
          <p:nvPr/>
        </p:nvSpPr>
        <p:spPr>
          <a:xfrm>
            <a:off x="-2088000" y="5203080"/>
            <a:ext cx="8874360" cy="19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2" name="Picture 71"/>
          <p:cNvPicPr/>
          <p:nvPr/>
        </p:nvPicPr>
        <p:blipFill>
          <a:blip r:embed="rId2"/>
          <a:stretch/>
        </p:blipFill>
        <p:spPr>
          <a:xfrm>
            <a:off x="504000" y="865080"/>
            <a:ext cx="7588080" cy="3966840"/>
          </a:xfrm>
          <a:prstGeom prst="rect">
            <a:avLst/>
          </a:prstGeom>
          <a:ln>
            <a:noFill/>
          </a:ln>
        </p:spPr>
      </p:pic>
      <p:sp>
        <p:nvSpPr>
          <p:cNvPr id="73" name="TextShape 4"/>
          <p:cNvSpPr txBox="1"/>
          <p:nvPr/>
        </p:nvSpPr>
        <p:spPr>
          <a:xfrm>
            <a:off x="6120000" y="1584000"/>
            <a:ext cx="2880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ZA" sz="1800" b="0" strike="noStrike" spc="-1">
                <a:latin typeface="Arial"/>
              </a:rPr>
              <a:t>C</a:t>
            </a:r>
          </a:p>
        </p:txBody>
      </p:sp>
      <p:sp>
        <p:nvSpPr>
          <p:cNvPr id="74" name="TextShape 5"/>
          <p:cNvSpPr txBox="1"/>
          <p:nvPr/>
        </p:nvSpPr>
        <p:spPr>
          <a:xfrm>
            <a:off x="6950880" y="2592000"/>
            <a:ext cx="39312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ZA" sz="1800" b="0" strike="noStrike" spc="-1">
                <a:latin typeface="Arial"/>
              </a:rPr>
              <a:t>O</a:t>
            </a:r>
          </a:p>
        </p:txBody>
      </p:sp>
      <p:sp>
        <p:nvSpPr>
          <p:cNvPr id="75" name="TextShape 6"/>
          <p:cNvSpPr txBox="1"/>
          <p:nvPr/>
        </p:nvSpPr>
        <p:spPr>
          <a:xfrm>
            <a:off x="7524000" y="2844000"/>
            <a:ext cx="2880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ZA" sz="1800" b="0" strike="noStrike" spc="-1">
                <a:latin typeface="Arial"/>
              </a:rPr>
              <a:t>S</a:t>
            </a:r>
          </a:p>
        </p:txBody>
      </p:sp>
      <p:sp>
        <p:nvSpPr>
          <p:cNvPr id="76" name="Line 7"/>
          <p:cNvSpPr/>
          <p:nvPr/>
        </p:nvSpPr>
        <p:spPr>
          <a:xfrm flipH="1">
            <a:off x="6192000" y="4392000"/>
            <a:ext cx="1440000" cy="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THEMBA template-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2621</TotalTime>
  <Words>564</Words>
  <Application>Microsoft Office PowerPoint</Application>
  <PresentationFormat>Custom</PresentationFormat>
  <Paragraphs>64</Paragraphs>
  <Slides>13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Microsoft YaHei</vt:lpstr>
      <vt:lpstr>Arial</vt:lpstr>
      <vt:lpstr>Calibri</vt:lpstr>
      <vt:lpstr>Century Schoolbook</vt:lpstr>
      <vt:lpstr>DejaVu Sans</vt:lpstr>
      <vt:lpstr>Symbol</vt:lpstr>
      <vt:lpstr>Times New Roman</vt:lpstr>
      <vt:lpstr>Wingdings</vt:lpstr>
      <vt:lpstr>Office Theme</vt:lpstr>
      <vt:lpstr>ITHEMBA template-2015</vt:lpstr>
      <vt:lpstr>46: Encapsulated Sulfur Targets</vt:lpstr>
      <vt:lpstr>PowerPoint Presentation</vt:lpstr>
      <vt:lpstr>PowerPoint Presentation</vt:lpstr>
      <vt:lpstr>PowerPoint Presentation</vt:lpstr>
      <vt:lpstr>PowerPoint Presentation</vt:lpstr>
      <vt:lpstr>Targets</vt:lpstr>
      <vt:lpstr>PowerPoint Presentation</vt:lpstr>
      <vt:lpstr>Target in action</vt:lpstr>
      <vt:lpstr>PowerPoint Presentation</vt:lpstr>
      <vt:lpstr>PowerPoint Presentation</vt:lpstr>
      <vt:lpstr>PowerPoint Presentation</vt:lpstr>
      <vt:lpstr>PowerPoint Presentation</vt:lpstr>
      <vt:lpstr>THANK YOU FOR THE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INTDS2018</cp:lastModifiedBy>
  <cp:revision>27</cp:revision>
  <dcterms:created xsi:type="dcterms:W3CDTF">2018-10-06T05:47:22Z</dcterms:created>
  <dcterms:modified xsi:type="dcterms:W3CDTF">2018-10-09T16:16:11Z</dcterms:modified>
  <dc:language>en-ZA</dc:language>
</cp:coreProperties>
</file>