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embeddings/oleObject2.bin" ContentType="application/vnd.openxmlformats-officedocument.oleObject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notesMasterIdLst>
    <p:notesMasterId r:id="rId86"/>
  </p:notesMasterIdLst>
  <p:sldIdLst>
    <p:sldId id="562" r:id="rId3"/>
    <p:sldId id="650" r:id="rId4"/>
    <p:sldId id="657" r:id="rId5"/>
    <p:sldId id="651" r:id="rId6"/>
    <p:sldId id="566" r:id="rId7"/>
    <p:sldId id="658" r:id="rId8"/>
    <p:sldId id="663" r:id="rId9"/>
    <p:sldId id="664" r:id="rId10"/>
    <p:sldId id="665" r:id="rId11"/>
    <p:sldId id="567" r:id="rId12"/>
    <p:sldId id="573" r:id="rId13"/>
    <p:sldId id="569" r:id="rId14"/>
    <p:sldId id="574" r:id="rId15"/>
    <p:sldId id="575" r:id="rId16"/>
    <p:sldId id="570" r:id="rId17"/>
    <p:sldId id="577" r:id="rId18"/>
    <p:sldId id="581" r:id="rId19"/>
    <p:sldId id="587" r:id="rId20"/>
    <p:sldId id="652" r:id="rId21"/>
    <p:sldId id="580" r:id="rId22"/>
    <p:sldId id="579" r:id="rId23"/>
    <p:sldId id="578" r:id="rId24"/>
    <p:sldId id="576" r:id="rId25"/>
    <p:sldId id="653" r:id="rId26"/>
    <p:sldId id="571" r:id="rId27"/>
    <p:sldId id="582" r:id="rId28"/>
    <p:sldId id="666" r:id="rId29"/>
    <p:sldId id="646" r:id="rId30"/>
    <p:sldId id="645" r:id="rId31"/>
    <p:sldId id="667" r:id="rId32"/>
    <p:sldId id="654" r:id="rId33"/>
    <p:sldId id="649" r:id="rId34"/>
    <p:sldId id="583" r:id="rId35"/>
    <p:sldId id="584" r:id="rId36"/>
    <p:sldId id="585" r:id="rId37"/>
    <p:sldId id="586" r:id="rId38"/>
    <p:sldId id="593" r:id="rId39"/>
    <p:sldId id="594" r:id="rId40"/>
    <p:sldId id="595" r:id="rId41"/>
    <p:sldId id="596" r:id="rId42"/>
    <p:sldId id="597" r:id="rId43"/>
    <p:sldId id="598" r:id="rId44"/>
    <p:sldId id="599" r:id="rId45"/>
    <p:sldId id="600" r:id="rId46"/>
    <p:sldId id="601" r:id="rId47"/>
    <p:sldId id="602" r:id="rId48"/>
    <p:sldId id="603" r:id="rId49"/>
    <p:sldId id="605" r:id="rId50"/>
    <p:sldId id="606" r:id="rId51"/>
    <p:sldId id="604" r:id="rId52"/>
    <p:sldId id="607" r:id="rId53"/>
    <p:sldId id="614" r:id="rId54"/>
    <p:sldId id="613" r:id="rId55"/>
    <p:sldId id="612" r:id="rId56"/>
    <p:sldId id="611" r:id="rId57"/>
    <p:sldId id="610" r:id="rId58"/>
    <p:sldId id="609" r:id="rId59"/>
    <p:sldId id="608" r:id="rId60"/>
    <p:sldId id="621" r:id="rId61"/>
    <p:sldId id="620" r:id="rId62"/>
    <p:sldId id="675" r:id="rId63"/>
    <p:sldId id="619" r:id="rId64"/>
    <p:sldId id="618" r:id="rId65"/>
    <p:sldId id="617" r:id="rId66"/>
    <p:sldId id="616" r:id="rId67"/>
    <p:sldId id="615" r:id="rId68"/>
    <p:sldId id="622" r:id="rId69"/>
    <p:sldId id="638" r:id="rId70"/>
    <p:sldId id="637" r:id="rId71"/>
    <p:sldId id="636" r:id="rId72"/>
    <p:sldId id="635" r:id="rId73"/>
    <p:sldId id="634" r:id="rId74"/>
    <p:sldId id="633" r:id="rId75"/>
    <p:sldId id="668" r:id="rId76"/>
    <p:sldId id="669" r:id="rId77"/>
    <p:sldId id="655" r:id="rId78"/>
    <p:sldId id="670" r:id="rId79"/>
    <p:sldId id="671" r:id="rId80"/>
    <p:sldId id="565" r:id="rId81"/>
    <p:sldId id="672" r:id="rId82"/>
    <p:sldId id="656" r:id="rId83"/>
    <p:sldId id="673" r:id="rId84"/>
    <p:sldId id="674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9565"/>
    <a:srgbClr val="3B90E4"/>
    <a:srgbClr val="DDE652"/>
    <a:srgbClr val="19C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5" autoAdjust="0"/>
    <p:restoredTop sz="97381" autoAdjust="0"/>
  </p:normalViewPr>
  <p:slideViewPr>
    <p:cSldViewPr>
      <p:cViewPr>
        <p:scale>
          <a:sx n="81" d="100"/>
          <a:sy n="81" d="100"/>
        </p:scale>
        <p:origin x="-88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notesMaster" Target="notesMasters/notes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png"/><Relationship Id="rId2" Type="http://schemas.openxmlformats.org/officeDocument/2006/relationships/image" Target="../media/image142.png"/><Relationship Id="rId3" Type="http://schemas.openxmlformats.org/officeDocument/2006/relationships/image" Target="../media/image143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image" Target="../media/image143.png"/><Relationship Id="rId3" Type="http://schemas.openxmlformats.org/officeDocument/2006/relationships/image" Target="../media/image1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0352C0-743F-1D4A-AC17-A480CD3D385A}" type="doc">
      <dgm:prSet loTypeId="urn:microsoft.com/office/officeart/2005/8/layout/list1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64B5B02-4C90-2C4B-A291-0294887CA18D}">
      <dgm:prSet custT="1"/>
      <dgm:spPr/>
      <dgm:t>
        <a:bodyPr/>
        <a:lstStyle/>
        <a:p>
          <a:pPr rtl="0"/>
          <a:r>
            <a:rPr lang="en-US" sz="1600" b="1" dirty="0" smtClean="0">
              <a:latin typeface="Times New Roman"/>
              <a:cs typeface="Times New Roman"/>
            </a:rPr>
            <a:t>target characteristics (thickness, surface, shape)</a:t>
          </a:r>
          <a:endParaRPr lang="en-US" sz="1600" b="1" dirty="0">
            <a:latin typeface="Times New Roman"/>
            <a:cs typeface="Times New Roman"/>
          </a:endParaRPr>
        </a:p>
      </dgm:t>
    </dgm:pt>
    <dgm:pt modelId="{AA0B504F-5C42-F846-B620-8D5FD89FE06B}" type="parTrans" cxnId="{E1F8B811-3713-594C-98D1-EF4A2033BC58}">
      <dgm:prSet/>
      <dgm:spPr/>
      <dgm:t>
        <a:bodyPr/>
        <a:lstStyle/>
        <a:p>
          <a:endParaRPr lang="en-US"/>
        </a:p>
      </dgm:t>
    </dgm:pt>
    <dgm:pt modelId="{23CD721A-54CB-474C-9546-7AFFEE7671D9}" type="sibTrans" cxnId="{E1F8B811-3713-594C-98D1-EF4A2033BC58}">
      <dgm:prSet/>
      <dgm:spPr/>
      <dgm:t>
        <a:bodyPr/>
        <a:lstStyle/>
        <a:p>
          <a:endParaRPr lang="en-US"/>
        </a:p>
      </dgm:t>
    </dgm:pt>
    <dgm:pt modelId="{794D2556-B274-6740-99F6-107A21CCE6AE}">
      <dgm:prSet custT="1"/>
      <dgm:spPr/>
      <dgm:t>
        <a:bodyPr/>
        <a:lstStyle/>
        <a:p>
          <a:pPr rtl="0"/>
          <a:r>
            <a:rPr lang="en-US" sz="1600" b="1" smtClean="0">
              <a:latin typeface="Times New Roman"/>
              <a:cs typeface="Times New Roman"/>
            </a:rPr>
            <a:t>material cost and availability (metallic form, compound)</a:t>
          </a:r>
          <a:endParaRPr lang="en-US" sz="1600" b="1" dirty="0">
            <a:latin typeface="Times New Roman"/>
            <a:cs typeface="Times New Roman"/>
          </a:endParaRPr>
        </a:p>
      </dgm:t>
    </dgm:pt>
    <dgm:pt modelId="{67B17259-59D4-274F-80A6-D8AB45112A84}" type="parTrans" cxnId="{56595872-3D2D-0743-87C1-54B3DC3AD493}">
      <dgm:prSet/>
      <dgm:spPr/>
      <dgm:t>
        <a:bodyPr/>
        <a:lstStyle/>
        <a:p>
          <a:endParaRPr lang="en-US"/>
        </a:p>
      </dgm:t>
    </dgm:pt>
    <dgm:pt modelId="{8218098F-C5F9-6846-B6BE-66FCECD74675}" type="sibTrans" cxnId="{56595872-3D2D-0743-87C1-54B3DC3AD493}">
      <dgm:prSet/>
      <dgm:spPr/>
      <dgm:t>
        <a:bodyPr/>
        <a:lstStyle/>
        <a:p>
          <a:endParaRPr lang="en-US"/>
        </a:p>
      </dgm:t>
    </dgm:pt>
    <dgm:pt modelId="{F68FE1BC-64F5-0847-84A0-50232B69A940}">
      <dgm:prSet custT="1"/>
      <dgm:spPr/>
      <dgm:t>
        <a:bodyPr/>
        <a:lstStyle/>
        <a:p>
          <a:pPr rtl="0"/>
          <a:r>
            <a:rPr lang="en-US" sz="1600" b="1" smtClean="0">
              <a:latin typeface="Times New Roman"/>
              <a:cs typeface="Times New Roman"/>
            </a:rPr>
            <a:t>availability of the method in the target preparation laboratory</a:t>
          </a:r>
          <a:endParaRPr lang="en-US" sz="1600" b="1" dirty="0">
            <a:latin typeface="Times New Roman"/>
            <a:cs typeface="Times New Roman"/>
          </a:endParaRPr>
        </a:p>
      </dgm:t>
    </dgm:pt>
    <dgm:pt modelId="{CC16F0F4-CDC3-AB4E-B6C2-885172DD90FB}" type="parTrans" cxnId="{BB458E1E-0629-A048-9254-84226450F28A}">
      <dgm:prSet/>
      <dgm:spPr/>
      <dgm:t>
        <a:bodyPr/>
        <a:lstStyle/>
        <a:p>
          <a:endParaRPr lang="en-US"/>
        </a:p>
      </dgm:t>
    </dgm:pt>
    <dgm:pt modelId="{7B826B5A-5E8E-974F-858B-5048A8932B3F}" type="sibTrans" cxnId="{BB458E1E-0629-A048-9254-84226450F28A}">
      <dgm:prSet/>
      <dgm:spPr/>
      <dgm:t>
        <a:bodyPr/>
        <a:lstStyle/>
        <a:p>
          <a:endParaRPr lang="en-US"/>
        </a:p>
      </dgm:t>
    </dgm:pt>
    <dgm:pt modelId="{F053AA14-8368-8A48-8627-2EE05073E54F}">
      <dgm:prSet custT="1"/>
      <dgm:spPr/>
      <dgm:t>
        <a:bodyPr/>
        <a:lstStyle/>
        <a:p>
          <a:pPr rtl="0"/>
          <a:r>
            <a:rPr lang="en-US" sz="1600" b="1" smtClean="0">
              <a:latin typeface="Times New Roman"/>
              <a:cs typeface="Times New Roman"/>
            </a:rPr>
            <a:t>method effectiveness</a:t>
          </a:r>
          <a:endParaRPr lang="en-US" sz="1600" b="1" dirty="0">
            <a:latin typeface="Times New Roman"/>
            <a:cs typeface="Times New Roman"/>
          </a:endParaRPr>
        </a:p>
      </dgm:t>
    </dgm:pt>
    <dgm:pt modelId="{41F70C65-ED3F-6F41-8289-EED3880E30DB}" type="parTrans" cxnId="{9DB56797-64B6-434B-9E6D-1626EE7BE570}">
      <dgm:prSet/>
      <dgm:spPr/>
      <dgm:t>
        <a:bodyPr/>
        <a:lstStyle/>
        <a:p>
          <a:endParaRPr lang="en-US"/>
        </a:p>
      </dgm:t>
    </dgm:pt>
    <dgm:pt modelId="{4663802B-78AA-A743-A100-AF686D97D65C}" type="sibTrans" cxnId="{9DB56797-64B6-434B-9E6D-1626EE7BE570}">
      <dgm:prSet/>
      <dgm:spPr/>
      <dgm:t>
        <a:bodyPr/>
        <a:lstStyle/>
        <a:p>
          <a:endParaRPr lang="en-US"/>
        </a:p>
      </dgm:t>
    </dgm:pt>
    <dgm:pt modelId="{D1F69FED-2DC1-9647-B863-CE6E82999B7F}">
      <dgm:prSet custT="1"/>
      <dgm:spPr/>
      <dgm:t>
        <a:bodyPr/>
        <a:lstStyle/>
        <a:p>
          <a:pPr rtl="0"/>
          <a:r>
            <a:rPr lang="en-US" sz="1600" b="1" smtClean="0">
              <a:latin typeface="Times New Roman"/>
              <a:cs typeface="Times New Roman"/>
            </a:rPr>
            <a:t>avoiding contamination of the target</a:t>
          </a:r>
          <a:endParaRPr lang="en-US" sz="1600" b="1" dirty="0">
            <a:latin typeface="Times New Roman"/>
            <a:cs typeface="Times New Roman"/>
          </a:endParaRPr>
        </a:p>
      </dgm:t>
    </dgm:pt>
    <dgm:pt modelId="{FA247A74-E35D-854E-BF38-FD603AA77BBD}" type="parTrans" cxnId="{0A6F888C-CB47-2F46-9F4A-B94535CB1230}">
      <dgm:prSet/>
      <dgm:spPr/>
      <dgm:t>
        <a:bodyPr/>
        <a:lstStyle/>
        <a:p>
          <a:endParaRPr lang="en-US"/>
        </a:p>
      </dgm:t>
    </dgm:pt>
    <dgm:pt modelId="{A53AC28B-D116-234E-B106-6A0CABA202D1}" type="sibTrans" cxnId="{0A6F888C-CB47-2F46-9F4A-B94535CB1230}">
      <dgm:prSet/>
      <dgm:spPr/>
      <dgm:t>
        <a:bodyPr/>
        <a:lstStyle/>
        <a:p>
          <a:endParaRPr lang="en-US"/>
        </a:p>
      </dgm:t>
    </dgm:pt>
    <dgm:pt modelId="{85691210-C8B0-594C-A94C-DD6DE26AE7C3}" type="pres">
      <dgm:prSet presAssocID="{7C0352C0-743F-1D4A-AC17-A480CD3D385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332DD6-016A-8347-AB0F-BD1114C38F65}" type="pres">
      <dgm:prSet presAssocID="{164B5B02-4C90-2C4B-A291-0294887CA18D}" presName="parentLin" presStyleCnt="0"/>
      <dgm:spPr/>
      <dgm:t>
        <a:bodyPr/>
        <a:lstStyle/>
        <a:p>
          <a:endParaRPr lang="en-US"/>
        </a:p>
      </dgm:t>
    </dgm:pt>
    <dgm:pt modelId="{79E89DDC-EFDB-E947-81C6-4F0D29D75E7F}" type="pres">
      <dgm:prSet presAssocID="{164B5B02-4C90-2C4B-A291-0294887CA18D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9FDDB540-0174-9C47-9D2C-7E4AB95FD0DA}" type="pres">
      <dgm:prSet presAssocID="{164B5B02-4C90-2C4B-A291-0294887CA18D}" presName="parentText" presStyleLbl="node1" presStyleIdx="0" presStyleCnt="5" custScaleX="10676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4F0F22-21E9-3D42-A48A-E684E67E7705}" type="pres">
      <dgm:prSet presAssocID="{164B5B02-4C90-2C4B-A291-0294887CA18D}" presName="negativeSpace" presStyleCnt="0"/>
      <dgm:spPr/>
      <dgm:t>
        <a:bodyPr/>
        <a:lstStyle/>
        <a:p>
          <a:endParaRPr lang="en-US"/>
        </a:p>
      </dgm:t>
    </dgm:pt>
    <dgm:pt modelId="{212196C7-B5E6-B147-85AE-D9FCB7B65A01}" type="pres">
      <dgm:prSet presAssocID="{164B5B02-4C90-2C4B-A291-0294887CA18D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5743DD-3C7D-BE42-A178-F1B76189708C}" type="pres">
      <dgm:prSet presAssocID="{23CD721A-54CB-474C-9546-7AFFEE7671D9}" presName="spaceBetweenRectangles" presStyleCnt="0"/>
      <dgm:spPr/>
      <dgm:t>
        <a:bodyPr/>
        <a:lstStyle/>
        <a:p>
          <a:endParaRPr lang="en-US"/>
        </a:p>
      </dgm:t>
    </dgm:pt>
    <dgm:pt modelId="{ABD87468-CFFE-B845-94CA-3996E73364B5}" type="pres">
      <dgm:prSet presAssocID="{794D2556-B274-6740-99F6-107A21CCE6AE}" presName="parentLin" presStyleCnt="0"/>
      <dgm:spPr/>
      <dgm:t>
        <a:bodyPr/>
        <a:lstStyle/>
        <a:p>
          <a:endParaRPr lang="en-US"/>
        </a:p>
      </dgm:t>
    </dgm:pt>
    <dgm:pt modelId="{1F03AF20-AA33-E74D-9F46-A8657DE12E4D}" type="pres">
      <dgm:prSet presAssocID="{794D2556-B274-6740-99F6-107A21CCE6AE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766DF893-50EB-EA4C-860E-E5249EA8F850}" type="pres">
      <dgm:prSet presAssocID="{794D2556-B274-6740-99F6-107A21CCE6AE}" presName="parentText" presStyleLbl="node1" presStyleIdx="1" presStyleCnt="5" custScaleX="10676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4F2B94-904A-4745-AF48-FAAE15A7EDFF}" type="pres">
      <dgm:prSet presAssocID="{794D2556-B274-6740-99F6-107A21CCE6AE}" presName="negativeSpace" presStyleCnt="0"/>
      <dgm:spPr/>
      <dgm:t>
        <a:bodyPr/>
        <a:lstStyle/>
        <a:p>
          <a:endParaRPr lang="en-US"/>
        </a:p>
      </dgm:t>
    </dgm:pt>
    <dgm:pt modelId="{A640F556-A7DF-E040-BA78-BE0B2A0AC937}" type="pres">
      <dgm:prSet presAssocID="{794D2556-B274-6740-99F6-107A21CCE6AE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72724-1854-4147-9CFC-E383AC1BE37B}" type="pres">
      <dgm:prSet presAssocID="{8218098F-C5F9-6846-B6BE-66FCECD74675}" presName="spaceBetweenRectangles" presStyleCnt="0"/>
      <dgm:spPr/>
      <dgm:t>
        <a:bodyPr/>
        <a:lstStyle/>
        <a:p>
          <a:endParaRPr lang="en-US"/>
        </a:p>
      </dgm:t>
    </dgm:pt>
    <dgm:pt modelId="{4150758A-E86B-EE4D-9F46-B81FFECC7BBF}" type="pres">
      <dgm:prSet presAssocID="{F68FE1BC-64F5-0847-84A0-50232B69A940}" presName="parentLin" presStyleCnt="0"/>
      <dgm:spPr/>
      <dgm:t>
        <a:bodyPr/>
        <a:lstStyle/>
        <a:p>
          <a:endParaRPr lang="en-US"/>
        </a:p>
      </dgm:t>
    </dgm:pt>
    <dgm:pt modelId="{952D521E-5EAA-AB46-BF4F-EA1E16EC80B6}" type="pres">
      <dgm:prSet presAssocID="{F68FE1BC-64F5-0847-84A0-50232B69A940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72EA2A92-5EF3-9C40-8F08-B0C761560C7E}" type="pres">
      <dgm:prSet presAssocID="{F68FE1BC-64F5-0847-84A0-50232B69A940}" presName="parentText" presStyleLbl="node1" presStyleIdx="2" presStyleCnt="5" custScaleX="1056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42749-80DC-5C4D-9020-FAA0A11CC834}" type="pres">
      <dgm:prSet presAssocID="{F68FE1BC-64F5-0847-84A0-50232B69A940}" presName="negativeSpace" presStyleCnt="0"/>
      <dgm:spPr/>
      <dgm:t>
        <a:bodyPr/>
        <a:lstStyle/>
        <a:p>
          <a:endParaRPr lang="en-US"/>
        </a:p>
      </dgm:t>
    </dgm:pt>
    <dgm:pt modelId="{39A6B865-52F3-1D41-B437-626599EF4D53}" type="pres">
      <dgm:prSet presAssocID="{F68FE1BC-64F5-0847-84A0-50232B69A940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1D6B0-DBF1-4D46-BCDF-B9A422B39CAB}" type="pres">
      <dgm:prSet presAssocID="{7B826B5A-5E8E-974F-858B-5048A8932B3F}" presName="spaceBetweenRectangles" presStyleCnt="0"/>
      <dgm:spPr/>
      <dgm:t>
        <a:bodyPr/>
        <a:lstStyle/>
        <a:p>
          <a:endParaRPr lang="en-US"/>
        </a:p>
      </dgm:t>
    </dgm:pt>
    <dgm:pt modelId="{B3247327-0E08-BB48-A41F-C03914667233}" type="pres">
      <dgm:prSet presAssocID="{F053AA14-8368-8A48-8627-2EE05073E54F}" presName="parentLin" presStyleCnt="0"/>
      <dgm:spPr/>
      <dgm:t>
        <a:bodyPr/>
        <a:lstStyle/>
        <a:p>
          <a:endParaRPr lang="en-US"/>
        </a:p>
      </dgm:t>
    </dgm:pt>
    <dgm:pt modelId="{B2CD071F-41E9-5C42-84D6-2C01FFC9A9E3}" type="pres">
      <dgm:prSet presAssocID="{F053AA14-8368-8A48-8627-2EE05073E54F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8E42CF76-A5D5-1D43-80A1-071D8C55C24B}" type="pres">
      <dgm:prSet presAssocID="{F053AA14-8368-8A48-8627-2EE05073E54F}" presName="parentText" presStyleLbl="node1" presStyleIdx="3" presStyleCnt="5" custScaleX="10676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8873E-D76C-5442-8DDC-F3D3030EB654}" type="pres">
      <dgm:prSet presAssocID="{F053AA14-8368-8A48-8627-2EE05073E54F}" presName="negativeSpace" presStyleCnt="0"/>
      <dgm:spPr/>
      <dgm:t>
        <a:bodyPr/>
        <a:lstStyle/>
        <a:p>
          <a:endParaRPr lang="en-US"/>
        </a:p>
      </dgm:t>
    </dgm:pt>
    <dgm:pt modelId="{50168B78-6F38-A94C-A9C4-0FF54B918DD4}" type="pres">
      <dgm:prSet presAssocID="{F053AA14-8368-8A48-8627-2EE05073E54F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28AE6A-70DD-5348-A421-0667FF33A20F}" type="pres">
      <dgm:prSet presAssocID="{4663802B-78AA-A743-A100-AF686D97D65C}" presName="spaceBetweenRectangles" presStyleCnt="0"/>
      <dgm:spPr/>
      <dgm:t>
        <a:bodyPr/>
        <a:lstStyle/>
        <a:p>
          <a:endParaRPr lang="en-US"/>
        </a:p>
      </dgm:t>
    </dgm:pt>
    <dgm:pt modelId="{9F61C4D3-E926-0148-AAA6-0E3621E54A8D}" type="pres">
      <dgm:prSet presAssocID="{D1F69FED-2DC1-9647-B863-CE6E82999B7F}" presName="parentLin" presStyleCnt="0"/>
      <dgm:spPr/>
      <dgm:t>
        <a:bodyPr/>
        <a:lstStyle/>
        <a:p>
          <a:endParaRPr lang="en-US"/>
        </a:p>
      </dgm:t>
    </dgm:pt>
    <dgm:pt modelId="{744B818C-FB90-5246-B4D0-DC0FBA9CCD87}" type="pres">
      <dgm:prSet presAssocID="{D1F69FED-2DC1-9647-B863-CE6E82999B7F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5961FEAC-712F-0849-A9A0-A4B36C9C14A4}" type="pres">
      <dgm:prSet presAssocID="{D1F69FED-2DC1-9647-B863-CE6E82999B7F}" presName="parentText" presStyleLbl="node1" presStyleIdx="4" presStyleCnt="5" custScaleX="10676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9F991D-83DB-1341-8D06-FFA4D3BB1DA9}" type="pres">
      <dgm:prSet presAssocID="{D1F69FED-2DC1-9647-B863-CE6E82999B7F}" presName="negativeSpace" presStyleCnt="0"/>
      <dgm:spPr/>
      <dgm:t>
        <a:bodyPr/>
        <a:lstStyle/>
        <a:p>
          <a:endParaRPr lang="en-US"/>
        </a:p>
      </dgm:t>
    </dgm:pt>
    <dgm:pt modelId="{F0648551-F54F-5545-BA8E-460C5C273B47}" type="pres">
      <dgm:prSet presAssocID="{D1F69FED-2DC1-9647-B863-CE6E82999B7F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5EAAC4-4DBC-3743-87A2-A119F3AF20E9}" type="presOf" srcId="{F68FE1BC-64F5-0847-84A0-50232B69A940}" destId="{72EA2A92-5EF3-9C40-8F08-B0C761560C7E}" srcOrd="1" destOrd="0" presId="urn:microsoft.com/office/officeart/2005/8/layout/list1"/>
    <dgm:cxn modelId="{BB458E1E-0629-A048-9254-84226450F28A}" srcId="{7C0352C0-743F-1D4A-AC17-A480CD3D385A}" destId="{F68FE1BC-64F5-0847-84A0-50232B69A940}" srcOrd="2" destOrd="0" parTransId="{CC16F0F4-CDC3-AB4E-B6C2-885172DD90FB}" sibTransId="{7B826B5A-5E8E-974F-858B-5048A8932B3F}"/>
    <dgm:cxn modelId="{0E74489C-5790-5441-B84D-F0F9941BBC2B}" type="presOf" srcId="{D1F69FED-2DC1-9647-B863-CE6E82999B7F}" destId="{5961FEAC-712F-0849-A9A0-A4B36C9C14A4}" srcOrd="1" destOrd="0" presId="urn:microsoft.com/office/officeart/2005/8/layout/list1"/>
    <dgm:cxn modelId="{BA0487EA-F484-9D43-9994-55FAD0D3D487}" type="presOf" srcId="{7C0352C0-743F-1D4A-AC17-A480CD3D385A}" destId="{85691210-C8B0-594C-A94C-DD6DE26AE7C3}" srcOrd="0" destOrd="0" presId="urn:microsoft.com/office/officeart/2005/8/layout/list1"/>
    <dgm:cxn modelId="{0A6F888C-CB47-2F46-9F4A-B94535CB1230}" srcId="{7C0352C0-743F-1D4A-AC17-A480CD3D385A}" destId="{D1F69FED-2DC1-9647-B863-CE6E82999B7F}" srcOrd="4" destOrd="0" parTransId="{FA247A74-E35D-854E-BF38-FD603AA77BBD}" sibTransId="{A53AC28B-D116-234E-B106-6A0CABA202D1}"/>
    <dgm:cxn modelId="{D6175A89-F71D-1642-B93A-D57FB57E0871}" type="presOf" srcId="{F053AA14-8368-8A48-8627-2EE05073E54F}" destId="{B2CD071F-41E9-5C42-84D6-2C01FFC9A9E3}" srcOrd="0" destOrd="0" presId="urn:microsoft.com/office/officeart/2005/8/layout/list1"/>
    <dgm:cxn modelId="{9DB56797-64B6-434B-9E6D-1626EE7BE570}" srcId="{7C0352C0-743F-1D4A-AC17-A480CD3D385A}" destId="{F053AA14-8368-8A48-8627-2EE05073E54F}" srcOrd="3" destOrd="0" parTransId="{41F70C65-ED3F-6F41-8289-EED3880E30DB}" sibTransId="{4663802B-78AA-A743-A100-AF686D97D65C}"/>
    <dgm:cxn modelId="{5BEE6F38-799F-6E42-B5D2-F83059CFA8AD}" type="presOf" srcId="{F053AA14-8368-8A48-8627-2EE05073E54F}" destId="{8E42CF76-A5D5-1D43-80A1-071D8C55C24B}" srcOrd="1" destOrd="0" presId="urn:microsoft.com/office/officeart/2005/8/layout/list1"/>
    <dgm:cxn modelId="{B40691EB-57D6-3C44-BEB1-6BAF4EC3765B}" type="presOf" srcId="{794D2556-B274-6740-99F6-107A21CCE6AE}" destId="{766DF893-50EB-EA4C-860E-E5249EA8F850}" srcOrd="1" destOrd="0" presId="urn:microsoft.com/office/officeart/2005/8/layout/list1"/>
    <dgm:cxn modelId="{E467338C-4FBB-7B4B-A550-AB8DC837D5AA}" type="presOf" srcId="{164B5B02-4C90-2C4B-A291-0294887CA18D}" destId="{79E89DDC-EFDB-E947-81C6-4F0D29D75E7F}" srcOrd="0" destOrd="0" presId="urn:microsoft.com/office/officeart/2005/8/layout/list1"/>
    <dgm:cxn modelId="{75604B28-FE74-9749-A8AE-CB352A1DDC7C}" type="presOf" srcId="{D1F69FED-2DC1-9647-B863-CE6E82999B7F}" destId="{744B818C-FB90-5246-B4D0-DC0FBA9CCD87}" srcOrd="0" destOrd="0" presId="urn:microsoft.com/office/officeart/2005/8/layout/list1"/>
    <dgm:cxn modelId="{EF3DA27F-418A-554C-935F-B9879C6916BC}" type="presOf" srcId="{794D2556-B274-6740-99F6-107A21CCE6AE}" destId="{1F03AF20-AA33-E74D-9F46-A8657DE12E4D}" srcOrd="0" destOrd="0" presId="urn:microsoft.com/office/officeart/2005/8/layout/list1"/>
    <dgm:cxn modelId="{BE34EE9B-A08B-DA40-8123-AB2209F18BD0}" type="presOf" srcId="{F68FE1BC-64F5-0847-84A0-50232B69A940}" destId="{952D521E-5EAA-AB46-BF4F-EA1E16EC80B6}" srcOrd="0" destOrd="0" presId="urn:microsoft.com/office/officeart/2005/8/layout/list1"/>
    <dgm:cxn modelId="{F351BD6C-1941-2747-B896-684E89EDFB68}" type="presOf" srcId="{164B5B02-4C90-2C4B-A291-0294887CA18D}" destId="{9FDDB540-0174-9C47-9D2C-7E4AB95FD0DA}" srcOrd="1" destOrd="0" presId="urn:microsoft.com/office/officeart/2005/8/layout/list1"/>
    <dgm:cxn modelId="{56595872-3D2D-0743-87C1-54B3DC3AD493}" srcId="{7C0352C0-743F-1D4A-AC17-A480CD3D385A}" destId="{794D2556-B274-6740-99F6-107A21CCE6AE}" srcOrd="1" destOrd="0" parTransId="{67B17259-59D4-274F-80A6-D8AB45112A84}" sibTransId="{8218098F-C5F9-6846-B6BE-66FCECD74675}"/>
    <dgm:cxn modelId="{E1F8B811-3713-594C-98D1-EF4A2033BC58}" srcId="{7C0352C0-743F-1D4A-AC17-A480CD3D385A}" destId="{164B5B02-4C90-2C4B-A291-0294887CA18D}" srcOrd="0" destOrd="0" parTransId="{AA0B504F-5C42-F846-B620-8D5FD89FE06B}" sibTransId="{23CD721A-54CB-474C-9546-7AFFEE7671D9}"/>
    <dgm:cxn modelId="{8EB0113C-F914-E54C-BB43-717E4C51E3F4}" type="presParOf" srcId="{85691210-C8B0-594C-A94C-DD6DE26AE7C3}" destId="{C3332DD6-016A-8347-AB0F-BD1114C38F65}" srcOrd="0" destOrd="0" presId="urn:microsoft.com/office/officeart/2005/8/layout/list1"/>
    <dgm:cxn modelId="{41EAC5D7-B719-4147-9E91-2D42EB1E2B59}" type="presParOf" srcId="{C3332DD6-016A-8347-AB0F-BD1114C38F65}" destId="{79E89DDC-EFDB-E947-81C6-4F0D29D75E7F}" srcOrd="0" destOrd="0" presId="urn:microsoft.com/office/officeart/2005/8/layout/list1"/>
    <dgm:cxn modelId="{C8B584DE-BE84-D84D-A9C1-B5AFC61E70AA}" type="presParOf" srcId="{C3332DD6-016A-8347-AB0F-BD1114C38F65}" destId="{9FDDB540-0174-9C47-9D2C-7E4AB95FD0DA}" srcOrd="1" destOrd="0" presId="urn:microsoft.com/office/officeart/2005/8/layout/list1"/>
    <dgm:cxn modelId="{A856D996-D919-2846-A59B-93377F303476}" type="presParOf" srcId="{85691210-C8B0-594C-A94C-DD6DE26AE7C3}" destId="{9F4F0F22-21E9-3D42-A48A-E684E67E7705}" srcOrd="1" destOrd="0" presId="urn:microsoft.com/office/officeart/2005/8/layout/list1"/>
    <dgm:cxn modelId="{052C5833-2285-5F4F-81DD-8B0FDB5B7518}" type="presParOf" srcId="{85691210-C8B0-594C-A94C-DD6DE26AE7C3}" destId="{212196C7-B5E6-B147-85AE-D9FCB7B65A01}" srcOrd="2" destOrd="0" presId="urn:microsoft.com/office/officeart/2005/8/layout/list1"/>
    <dgm:cxn modelId="{21014065-AABC-494E-9D4B-17F40C08A878}" type="presParOf" srcId="{85691210-C8B0-594C-A94C-DD6DE26AE7C3}" destId="{B05743DD-3C7D-BE42-A178-F1B76189708C}" srcOrd="3" destOrd="0" presId="urn:microsoft.com/office/officeart/2005/8/layout/list1"/>
    <dgm:cxn modelId="{A0E0DA53-F0CC-344F-B6CB-EE9E81BD77C2}" type="presParOf" srcId="{85691210-C8B0-594C-A94C-DD6DE26AE7C3}" destId="{ABD87468-CFFE-B845-94CA-3996E73364B5}" srcOrd="4" destOrd="0" presId="urn:microsoft.com/office/officeart/2005/8/layout/list1"/>
    <dgm:cxn modelId="{D04527EA-C931-FB47-A8C6-F9E2A8BC8B7A}" type="presParOf" srcId="{ABD87468-CFFE-B845-94CA-3996E73364B5}" destId="{1F03AF20-AA33-E74D-9F46-A8657DE12E4D}" srcOrd="0" destOrd="0" presId="urn:microsoft.com/office/officeart/2005/8/layout/list1"/>
    <dgm:cxn modelId="{1F6E1AA2-A4EB-2C44-A291-1E646188A550}" type="presParOf" srcId="{ABD87468-CFFE-B845-94CA-3996E73364B5}" destId="{766DF893-50EB-EA4C-860E-E5249EA8F850}" srcOrd="1" destOrd="0" presId="urn:microsoft.com/office/officeart/2005/8/layout/list1"/>
    <dgm:cxn modelId="{DBBCAED1-5A85-FA43-B4C9-9FFE020B0CA7}" type="presParOf" srcId="{85691210-C8B0-594C-A94C-DD6DE26AE7C3}" destId="{AB4F2B94-904A-4745-AF48-FAAE15A7EDFF}" srcOrd="5" destOrd="0" presId="urn:microsoft.com/office/officeart/2005/8/layout/list1"/>
    <dgm:cxn modelId="{F6501AB5-F4A3-8145-847E-2469186FB0AB}" type="presParOf" srcId="{85691210-C8B0-594C-A94C-DD6DE26AE7C3}" destId="{A640F556-A7DF-E040-BA78-BE0B2A0AC937}" srcOrd="6" destOrd="0" presId="urn:microsoft.com/office/officeart/2005/8/layout/list1"/>
    <dgm:cxn modelId="{7A41EA79-9AF6-0E48-BAF2-E3930C97D95E}" type="presParOf" srcId="{85691210-C8B0-594C-A94C-DD6DE26AE7C3}" destId="{47672724-1854-4147-9CFC-E383AC1BE37B}" srcOrd="7" destOrd="0" presId="urn:microsoft.com/office/officeart/2005/8/layout/list1"/>
    <dgm:cxn modelId="{65008F4A-3BDD-4F49-8319-4E57DDFA080D}" type="presParOf" srcId="{85691210-C8B0-594C-A94C-DD6DE26AE7C3}" destId="{4150758A-E86B-EE4D-9F46-B81FFECC7BBF}" srcOrd="8" destOrd="0" presId="urn:microsoft.com/office/officeart/2005/8/layout/list1"/>
    <dgm:cxn modelId="{92331B6B-7E44-9A48-9D4A-450B0EFA2E67}" type="presParOf" srcId="{4150758A-E86B-EE4D-9F46-B81FFECC7BBF}" destId="{952D521E-5EAA-AB46-BF4F-EA1E16EC80B6}" srcOrd="0" destOrd="0" presId="urn:microsoft.com/office/officeart/2005/8/layout/list1"/>
    <dgm:cxn modelId="{9BCE1DD5-5747-E049-B2DA-96CD1390963B}" type="presParOf" srcId="{4150758A-E86B-EE4D-9F46-B81FFECC7BBF}" destId="{72EA2A92-5EF3-9C40-8F08-B0C761560C7E}" srcOrd="1" destOrd="0" presId="urn:microsoft.com/office/officeart/2005/8/layout/list1"/>
    <dgm:cxn modelId="{9F19F69F-D5B2-E34A-B117-EDE9069CA64E}" type="presParOf" srcId="{85691210-C8B0-594C-A94C-DD6DE26AE7C3}" destId="{3F642749-80DC-5C4D-9020-FAA0A11CC834}" srcOrd="9" destOrd="0" presId="urn:microsoft.com/office/officeart/2005/8/layout/list1"/>
    <dgm:cxn modelId="{42993BE4-E851-7F48-B9EF-8E47B28C24A8}" type="presParOf" srcId="{85691210-C8B0-594C-A94C-DD6DE26AE7C3}" destId="{39A6B865-52F3-1D41-B437-626599EF4D53}" srcOrd="10" destOrd="0" presId="urn:microsoft.com/office/officeart/2005/8/layout/list1"/>
    <dgm:cxn modelId="{BEE2A99A-718F-0C4B-9749-9EE4D3DFA86E}" type="presParOf" srcId="{85691210-C8B0-594C-A94C-DD6DE26AE7C3}" destId="{5D91D6B0-DBF1-4D46-BCDF-B9A422B39CAB}" srcOrd="11" destOrd="0" presId="urn:microsoft.com/office/officeart/2005/8/layout/list1"/>
    <dgm:cxn modelId="{61DB20AF-4B37-2B49-8B22-FA32EAEE8979}" type="presParOf" srcId="{85691210-C8B0-594C-A94C-DD6DE26AE7C3}" destId="{B3247327-0E08-BB48-A41F-C03914667233}" srcOrd="12" destOrd="0" presId="urn:microsoft.com/office/officeart/2005/8/layout/list1"/>
    <dgm:cxn modelId="{DA7D4466-3A69-B64F-B55B-CEE94BFB8E0A}" type="presParOf" srcId="{B3247327-0E08-BB48-A41F-C03914667233}" destId="{B2CD071F-41E9-5C42-84D6-2C01FFC9A9E3}" srcOrd="0" destOrd="0" presId="urn:microsoft.com/office/officeart/2005/8/layout/list1"/>
    <dgm:cxn modelId="{85B2BB27-5CBD-6D40-A966-F9FB041EB2F3}" type="presParOf" srcId="{B3247327-0E08-BB48-A41F-C03914667233}" destId="{8E42CF76-A5D5-1D43-80A1-071D8C55C24B}" srcOrd="1" destOrd="0" presId="urn:microsoft.com/office/officeart/2005/8/layout/list1"/>
    <dgm:cxn modelId="{DEBE6880-B039-3645-AF60-5984084C5679}" type="presParOf" srcId="{85691210-C8B0-594C-A94C-DD6DE26AE7C3}" destId="{8198873E-D76C-5442-8DDC-F3D3030EB654}" srcOrd="13" destOrd="0" presId="urn:microsoft.com/office/officeart/2005/8/layout/list1"/>
    <dgm:cxn modelId="{E9EB9CE9-994F-9441-8494-51D2D424D51A}" type="presParOf" srcId="{85691210-C8B0-594C-A94C-DD6DE26AE7C3}" destId="{50168B78-6F38-A94C-A9C4-0FF54B918DD4}" srcOrd="14" destOrd="0" presId="urn:microsoft.com/office/officeart/2005/8/layout/list1"/>
    <dgm:cxn modelId="{A83C7840-34D7-C342-B3DA-936A1ABB4AEC}" type="presParOf" srcId="{85691210-C8B0-594C-A94C-DD6DE26AE7C3}" destId="{BB28AE6A-70DD-5348-A421-0667FF33A20F}" srcOrd="15" destOrd="0" presId="urn:microsoft.com/office/officeart/2005/8/layout/list1"/>
    <dgm:cxn modelId="{EBC0A05F-9017-8B45-A452-5EC7FADB27EE}" type="presParOf" srcId="{85691210-C8B0-594C-A94C-DD6DE26AE7C3}" destId="{9F61C4D3-E926-0148-AAA6-0E3621E54A8D}" srcOrd="16" destOrd="0" presId="urn:microsoft.com/office/officeart/2005/8/layout/list1"/>
    <dgm:cxn modelId="{6EA031E3-5C12-DC4B-8D9F-77C24AB958E5}" type="presParOf" srcId="{9F61C4D3-E926-0148-AAA6-0E3621E54A8D}" destId="{744B818C-FB90-5246-B4D0-DC0FBA9CCD87}" srcOrd="0" destOrd="0" presId="urn:microsoft.com/office/officeart/2005/8/layout/list1"/>
    <dgm:cxn modelId="{39E7DA6E-5DD3-7C4E-A1AA-37C357586621}" type="presParOf" srcId="{9F61C4D3-E926-0148-AAA6-0E3621E54A8D}" destId="{5961FEAC-712F-0849-A9A0-A4B36C9C14A4}" srcOrd="1" destOrd="0" presId="urn:microsoft.com/office/officeart/2005/8/layout/list1"/>
    <dgm:cxn modelId="{FCEE6D2D-DE74-714F-BDF1-6B09E4BEEC4D}" type="presParOf" srcId="{85691210-C8B0-594C-A94C-DD6DE26AE7C3}" destId="{8A9F991D-83DB-1341-8D06-FFA4D3BB1DA9}" srcOrd="17" destOrd="0" presId="urn:microsoft.com/office/officeart/2005/8/layout/list1"/>
    <dgm:cxn modelId="{1E673BEB-B00C-CB46-8FF4-D8E9C669D80F}" type="presParOf" srcId="{85691210-C8B0-594C-A94C-DD6DE26AE7C3}" destId="{F0648551-F54F-5545-BA8E-460C5C273B4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EF456D8-AFC2-BB48-9B95-C86A4067D927}" type="doc">
      <dgm:prSet loTypeId="urn:microsoft.com/office/officeart/2005/8/layout/vProcess5" loCatId="" qsTypeId="urn:microsoft.com/office/officeart/2005/8/quickstyle/simple3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CB6D6BDC-AB8D-E044-A06B-581D29A571A6}">
      <dgm:prSet phldrT="[Text]" custT="1"/>
      <dgm:spPr>
        <a:xfrm>
          <a:off x="0" y="0"/>
          <a:ext cx="6739948" cy="1064868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2000" b="1" i="1" dirty="0" smtClean="0">
              <a:latin typeface="Times New Roman"/>
              <a:ea typeface="+mn-ea"/>
              <a:cs typeface="Times New Roman"/>
            </a:rPr>
            <a:t>XRD (X-Ray Diffraction)</a:t>
          </a:r>
          <a:endParaRPr lang="en-US" sz="2000" b="1" i="1" dirty="0">
            <a:latin typeface="Times New Roman"/>
            <a:ea typeface="+mn-ea"/>
            <a:cs typeface="Times New Roman"/>
          </a:endParaRPr>
        </a:p>
      </dgm:t>
    </dgm:pt>
    <dgm:pt modelId="{9C92E5F0-6A08-D247-8EE8-6E66D4459FD1}" type="parTrans" cxnId="{6490F75F-B7D0-544D-B946-1008BCB7833F}">
      <dgm:prSet/>
      <dgm:spPr/>
      <dgm:t>
        <a:bodyPr/>
        <a:lstStyle/>
        <a:p>
          <a:endParaRPr lang="en-US"/>
        </a:p>
      </dgm:t>
    </dgm:pt>
    <dgm:pt modelId="{1C6AF872-39F0-EA4C-8800-747A79A7A2D1}" type="sibTrans" cxnId="{6490F75F-B7D0-544D-B946-1008BCB7833F}">
      <dgm:prSet/>
      <dgm:spPr>
        <a:xfrm>
          <a:off x="6047784" y="815592"/>
          <a:ext cx="692164" cy="692164"/>
        </a:xfrm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/>
            <a:ea typeface="+mn-ea"/>
            <a:cs typeface="+mn-cs"/>
          </a:endParaRPr>
        </a:p>
      </dgm:t>
    </dgm:pt>
    <dgm:pt modelId="{8163106D-AFB4-114C-896B-0ED6D53AC779}">
      <dgm:prSet phldrT="[Text]" custT="1"/>
      <dgm:spPr>
        <a:xfrm>
          <a:off x="564470" y="1258481"/>
          <a:ext cx="6739948" cy="1064868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2000" b="1" i="1" dirty="0" smtClean="0">
              <a:latin typeface="Times New Roman"/>
              <a:ea typeface="+mn-ea"/>
              <a:cs typeface="Times New Roman"/>
            </a:rPr>
            <a:t>SEM (Scanning Electron Microscopy)</a:t>
          </a:r>
          <a:endParaRPr lang="en-US" sz="2000" b="1" i="1" dirty="0">
            <a:latin typeface="Times New Roman"/>
            <a:ea typeface="+mn-ea"/>
            <a:cs typeface="Times New Roman"/>
          </a:endParaRPr>
        </a:p>
      </dgm:t>
    </dgm:pt>
    <dgm:pt modelId="{D387F8CE-C58A-E04F-8D04-CE0789AF0290}" type="parTrans" cxnId="{C5A90986-A05C-E245-97AA-D3367A3E4840}">
      <dgm:prSet/>
      <dgm:spPr/>
      <dgm:t>
        <a:bodyPr/>
        <a:lstStyle/>
        <a:p>
          <a:endParaRPr lang="en-US"/>
        </a:p>
      </dgm:t>
    </dgm:pt>
    <dgm:pt modelId="{6B58431B-DA07-2F4B-BCC9-2066FCAE3ADC}" type="sibTrans" cxnId="{C5A90986-A05C-E245-97AA-D3367A3E4840}">
      <dgm:prSet/>
      <dgm:spPr>
        <a:xfrm>
          <a:off x="6612254" y="2074073"/>
          <a:ext cx="692164" cy="692164"/>
        </a:xfrm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/>
            <a:ea typeface="+mn-ea"/>
            <a:cs typeface="+mn-cs"/>
          </a:endParaRPr>
        </a:p>
      </dgm:t>
    </dgm:pt>
    <dgm:pt modelId="{1FA75F90-A21A-1143-9935-42A6A8E13A52}">
      <dgm:prSet phldrT="[Text]" custT="1"/>
      <dgm:spPr>
        <a:xfrm>
          <a:off x="1120516" y="2516962"/>
          <a:ext cx="6739948" cy="1064868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2000" b="1" i="1" dirty="0" smtClean="0">
              <a:latin typeface="Times New Roman"/>
              <a:ea typeface="+mn-ea"/>
              <a:cs typeface="Times New Roman"/>
            </a:rPr>
            <a:t>EDX (Energy Dispersive X-ray)</a:t>
          </a:r>
          <a:endParaRPr lang="en-US" sz="2000" b="1" i="1" dirty="0">
            <a:latin typeface="Times New Roman"/>
            <a:ea typeface="+mn-ea"/>
            <a:cs typeface="Times New Roman"/>
          </a:endParaRPr>
        </a:p>
      </dgm:t>
    </dgm:pt>
    <dgm:pt modelId="{1472A4AE-6D6B-D24D-80B7-2EC8CB811855}" type="parTrans" cxnId="{E1671F93-AD3F-144B-80E2-1FBAEB91B4C5}">
      <dgm:prSet/>
      <dgm:spPr/>
      <dgm:t>
        <a:bodyPr/>
        <a:lstStyle/>
        <a:p>
          <a:endParaRPr lang="en-US"/>
        </a:p>
      </dgm:t>
    </dgm:pt>
    <dgm:pt modelId="{0B5D9F7F-CFAD-6849-8192-4CCFC15E6D23}" type="sibTrans" cxnId="{E1671F93-AD3F-144B-80E2-1FBAEB91B4C5}">
      <dgm:prSet/>
      <dgm:spPr>
        <a:xfrm>
          <a:off x="7168300" y="3332554"/>
          <a:ext cx="692164" cy="692164"/>
        </a:xfrm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/>
            <a:ea typeface="+mn-ea"/>
            <a:cs typeface="+mn-cs"/>
          </a:endParaRPr>
        </a:p>
      </dgm:t>
    </dgm:pt>
    <dgm:pt modelId="{A2BD3A1F-8DD2-E84E-AD8D-2A48E68B3E1F}">
      <dgm:prSet phldrT="[Text]" custT="1"/>
      <dgm:spPr>
        <a:xfrm>
          <a:off x="1684987" y="3775443"/>
          <a:ext cx="6739948" cy="1064868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2000" b="1" i="1" dirty="0" smtClean="0">
              <a:latin typeface="Times New Roman"/>
              <a:ea typeface="+mn-ea"/>
              <a:cs typeface="Times New Roman"/>
            </a:rPr>
            <a:t>Nuclear activation measurements</a:t>
          </a:r>
          <a:endParaRPr lang="en-US" sz="2000" b="1" i="1" dirty="0">
            <a:latin typeface="Times New Roman"/>
            <a:ea typeface="+mn-ea"/>
            <a:cs typeface="Times New Roman"/>
          </a:endParaRPr>
        </a:p>
      </dgm:t>
    </dgm:pt>
    <dgm:pt modelId="{6BC6FD2D-3936-DD49-9265-459E6F8ACDD6}" type="parTrans" cxnId="{136B656F-62A8-4343-97D9-7828CCBD6719}">
      <dgm:prSet/>
      <dgm:spPr/>
      <dgm:t>
        <a:bodyPr/>
        <a:lstStyle/>
        <a:p>
          <a:endParaRPr lang="en-US"/>
        </a:p>
      </dgm:t>
    </dgm:pt>
    <dgm:pt modelId="{F8F892F7-700C-1446-A1D6-17D2F7B549F6}" type="sibTrans" cxnId="{136B656F-62A8-4343-97D9-7828CCBD6719}">
      <dgm:prSet/>
      <dgm:spPr/>
      <dgm:t>
        <a:bodyPr/>
        <a:lstStyle/>
        <a:p>
          <a:endParaRPr lang="en-US"/>
        </a:p>
      </dgm:t>
    </dgm:pt>
    <dgm:pt modelId="{FA6B7E8D-9D21-6A40-8424-9C05859AC280}" type="pres">
      <dgm:prSet presAssocID="{5EF456D8-AFC2-BB48-9B95-C86A4067D92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EB5C89-F7C6-8940-B87D-B648836C35F3}" type="pres">
      <dgm:prSet presAssocID="{5EF456D8-AFC2-BB48-9B95-C86A4067D927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E9784EE4-C9EC-7543-BBFE-4FCE8C988F2A}" type="pres">
      <dgm:prSet presAssocID="{5EF456D8-AFC2-BB48-9B95-C86A4067D927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E0301-551B-1240-8EB4-2C228B780953}" type="pres">
      <dgm:prSet presAssocID="{5EF456D8-AFC2-BB48-9B95-C86A4067D927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6550F9-B1E8-084C-96D3-024B6E540872}" type="pres">
      <dgm:prSet presAssocID="{5EF456D8-AFC2-BB48-9B95-C86A4067D927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90B36A-2038-7C43-8A00-39A23517B6F1}" type="pres">
      <dgm:prSet presAssocID="{5EF456D8-AFC2-BB48-9B95-C86A4067D927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F1FE00-57B5-3341-A3CF-F16BEA32BE67}" type="pres">
      <dgm:prSet presAssocID="{5EF456D8-AFC2-BB48-9B95-C86A4067D927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8E8399-C33E-1F46-B9B6-0F78BB99E719}" type="pres">
      <dgm:prSet presAssocID="{5EF456D8-AFC2-BB48-9B95-C86A4067D927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331A2-D352-A440-B1D8-A3189C10A078}" type="pres">
      <dgm:prSet presAssocID="{5EF456D8-AFC2-BB48-9B95-C86A4067D927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4769A8-A81B-F84B-9193-D72285331B4D}" type="pres">
      <dgm:prSet presAssocID="{5EF456D8-AFC2-BB48-9B95-C86A4067D927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7A7BF-1CD0-8649-9859-972D4D90F6A7}" type="pres">
      <dgm:prSet presAssocID="{5EF456D8-AFC2-BB48-9B95-C86A4067D927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68EB87-3C0A-A144-B206-A35FFC5FA80D}" type="pres">
      <dgm:prSet presAssocID="{5EF456D8-AFC2-BB48-9B95-C86A4067D927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1D41CF-F9E4-F44F-A6BA-1B8F4823F43B}" type="pres">
      <dgm:prSet presAssocID="{5EF456D8-AFC2-BB48-9B95-C86A4067D927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671F93-AD3F-144B-80E2-1FBAEB91B4C5}" srcId="{5EF456D8-AFC2-BB48-9B95-C86A4067D927}" destId="{1FA75F90-A21A-1143-9935-42A6A8E13A52}" srcOrd="2" destOrd="0" parTransId="{1472A4AE-6D6B-D24D-80B7-2EC8CB811855}" sibTransId="{0B5D9F7F-CFAD-6849-8192-4CCFC15E6D23}"/>
    <dgm:cxn modelId="{136B656F-62A8-4343-97D9-7828CCBD6719}" srcId="{5EF456D8-AFC2-BB48-9B95-C86A4067D927}" destId="{A2BD3A1F-8DD2-E84E-AD8D-2A48E68B3E1F}" srcOrd="3" destOrd="0" parTransId="{6BC6FD2D-3936-DD49-9265-459E6F8ACDD6}" sibTransId="{F8F892F7-700C-1446-A1D6-17D2F7B549F6}"/>
    <dgm:cxn modelId="{C63A2015-3AAA-8846-8258-043E1F744282}" type="presOf" srcId="{0B5D9F7F-CFAD-6849-8192-4CCFC15E6D23}" destId="{DF9331A2-D352-A440-B1D8-A3189C10A078}" srcOrd="0" destOrd="0" presId="urn:microsoft.com/office/officeart/2005/8/layout/vProcess5"/>
    <dgm:cxn modelId="{5E324F72-C34A-554F-8CB6-7893D38A3166}" type="presOf" srcId="{1FA75F90-A21A-1143-9935-42A6A8E13A52}" destId="{EF68EB87-3C0A-A144-B206-A35FFC5FA80D}" srcOrd="1" destOrd="0" presId="urn:microsoft.com/office/officeart/2005/8/layout/vProcess5"/>
    <dgm:cxn modelId="{663C308C-141D-CA4B-8F84-CCDF9A9C784C}" type="presOf" srcId="{CB6D6BDC-AB8D-E044-A06B-581D29A571A6}" destId="{E9784EE4-C9EC-7543-BBFE-4FCE8C988F2A}" srcOrd="0" destOrd="0" presId="urn:microsoft.com/office/officeart/2005/8/layout/vProcess5"/>
    <dgm:cxn modelId="{EEABEBB8-54B6-2544-B7BC-F8F2497A7DFF}" type="presOf" srcId="{8163106D-AFB4-114C-896B-0ED6D53AC779}" destId="{D74E0301-551B-1240-8EB4-2C228B780953}" srcOrd="0" destOrd="0" presId="urn:microsoft.com/office/officeart/2005/8/layout/vProcess5"/>
    <dgm:cxn modelId="{6490F75F-B7D0-544D-B946-1008BCB7833F}" srcId="{5EF456D8-AFC2-BB48-9B95-C86A4067D927}" destId="{CB6D6BDC-AB8D-E044-A06B-581D29A571A6}" srcOrd="0" destOrd="0" parTransId="{9C92E5F0-6A08-D247-8EE8-6E66D4459FD1}" sibTransId="{1C6AF872-39F0-EA4C-8800-747A79A7A2D1}"/>
    <dgm:cxn modelId="{17874BAF-B89F-B14E-8A17-BA8B76F5EDAC}" type="presOf" srcId="{A2BD3A1F-8DD2-E84E-AD8D-2A48E68B3E1F}" destId="{471D41CF-F9E4-F44F-A6BA-1B8F4823F43B}" srcOrd="1" destOrd="0" presId="urn:microsoft.com/office/officeart/2005/8/layout/vProcess5"/>
    <dgm:cxn modelId="{4B548C88-A94D-664F-8E70-4601277E771A}" type="presOf" srcId="{1C6AF872-39F0-EA4C-8800-747A79A7A2D1}" destId="{6EF1FE00-57B5-3341-A3CF-F16BEA32BE67}" srcOrd="0" destOrd="0" presId="urn:microsoft.com/office/officeart/2005/8/layout/vProcess5"/>
    <dgm:cxn modelId="{7C7A670C-6281-BA45-B95A-B33BE929BDDF}" type="presOf" srcId="{A2BD3A1F-8DD2-E84E-AD8D-2A48E68B3E1F}" destId="{9790B36A-2038-7C43-8A00-39A23517B6F1}" srcOrd="0" destOrd="0" presId="urn:microsoft.com/office/officeart/2005/8/layout/vProcess5"/>
    <dgm:cxn modelId="{C5A90986-A05C-E245-97AA-D3367A3E4840}" srcId="{5EF456D8-AFC2-BB48-9B95-C86A4067D927}" destId="{8163106D-AFB4-114C-896B-0ED6D53AC779}" srcOrd="1" destOrd="0" parTransId="{D387F8CE-C58A-E04F-8D04-CE0789AF0290}" sibTransId="{6B58431B-DA07-2F4B-BCC9-2066FCAE3ADC}"/>
    <dgm:cxn modelId="{889890EC-176F-CB41-86F4-0FEF181DD39B}" type="presOf" srcId="{6B58431B-DA07-2F4B-BCC9-2066FCAE3ADC}" destId="{C88E8399-C33E-1F46-B9B6-0F78BB99E719}" srcOrd="0" destOrd="0" presId="urn:microsoft.com/office/officeart/2005/8/layout/vProcess5"/>
    <dgm:cxn modelId="{9DB196DE-8037-A24C-A635-B40DD9DE51D2}" type="presOf" srcId="{8163106D-AFB4-114C-896B-0ED6D53AC779}" destId="{2C97A7BF-1CD0-8649-9859-972D4D90F6A7}" srcOrd="1" destOrd="0" presId="urn:microsoft.com/office/officeart/2005/8/layout/vProcess5"/>
    <dgm:cxn modelId="{95A18AF5-6BB6-B743-838B-037E853CE1C3}" type="presOf" srcId="{5EF456D8-AFC2-BB48-9B95-C86A4067D927}" destId="{FA6B7E8D-9D21-6A40-8424-9C05859AC280}" srcOrd="0" destOrd="0" presId="urn:microsoft.com/office/officeart/2005/8/layout/vProcess5"/>
    <dgm:cxn modelId="{16E06D55-2E9B-1149-8CED-A3E592BA5C63}" type="presOf" srcId="{1FA75F90-A21A-1143-9935-42A6A8E13A52}" destId="{216550F9-B1E8-084C-96D3-024B6E540872}" srcOrd="0" destOrd="0" presId="urn:microsoft.com/office/officeart/2005/8/layout/vProcess5"/>
    <dgm:cxn modelId="{D53E1A47-5B25-C24D-8509-2EF93E37904A}" type="presOf" srcId="{CB6D6BDC-AB8D-E044-A06B-581D29A571A6}" destId="{984769A8-A81B-F84B-9193-D72285331B4D}" srcOrd="1" destOrd="0" presId="urn:microsoft.com/office/officeart/2005/8/layout/vProcess5"/>
    <dgm:cxn modelId="{44276FF9-8EEC-C64B-9539-DCCF355BC634}" type="presParOf" srcId="{FA6B7E8D-9D21-6A40-8424-9C05859AC280}" destId="{B0EB5C89-F7C6-8940-B87D-B648836C35F3}" srcOrd="0" destOrd="0" presId="urn:microsoft.com/office/officeart/2005/8/layout/vProcess5"/>
    <dgm:cxn modelId="{39A5BD15-48EB-CD4B-9AA7-FADE17534281}" type="presParOf" srcId="{FA6B7E8D-9D21-6A40-8424-9C05859AC280}" destId="{E9784EE4-C9EC-7543-BBFE-4FCE8C988F2A}" srcOrd="1" destOrd="0" presId="urn:microsoft.com/office/officeart/2005/8/layout/vProcess5"/>
    <dgm:cxn modelId="{05232FAB-E643-3847-B60D-D74E6FFAFD03}" type="presParOf" srcId="{FA6B7E8D-9D21-6A40-8424-9C05859AC280}" destId="{D74E0301-551B-1240-8EB4-2C228B780953}" srcOrd="2" destOrd="0" presId="urn:microsoft.com/office/officeart/2005/8/layout/vProcess5"/>
    <dgm:cxn modelId="{5172F2B0-8522-6E46-A6B6-EAC7AA616CCC}" type="presParOf" srcId="{FA6B7E8D-9D21-6A40-8424-9C05859AC280}" destId="{216550F9-B1E8-084C-96D3-024B6E540872}" srcOrd="3" destOrd="0" presId="urn:microsoft.com/office/officeart/2005/8/layout/vProcess5"/>
    <dgm:cxn modelId="{C92A42D1-B4AF-304F-BDC3-0DA99313F062}" type="presParOf" srcId="{FA6B7E8D-9D21-6A40-8424-9C05859AC280}" destId="{9790B36A-2038-7C43-8A00-39A23517B6F1}" srcOrd="4" destOrd="0" presId="urn:microsoft.com/office/officeart/2005/8/layout/vProcess5"/>
    <dgm:cxn modelId="{0F503276-BDF1-9540-A521-724FC7C70128}" type="presParOf" srcId="{FA6B7E8D-9D21-6A40-8424-9C05859AC280}" destId="{6EF1FE00-57B5-3341-A3CF-F16BEA32BE67}" srcOrd="5" destOrd="0" presId="urn:microsoft.com/office/officeart/2005/8/layout/vProcess5"/>
    <dgm:cxn modelId="{C2B2FC9C-5450-DB4A-859F-085E8FBC5C20}" type="presParOf" srcId="{FA6B7E8D-9D21-6A40-8424-9C05859AC280}" destId="{C88E8399-C33E-1F46-B9B6-0F78BB99E719}" srcOrd="6" destOrd="0" presId="urn:microsoft.com/office/officeart/2005/8/layout/vProcess5"/>
    <dgm:cxn modelId="{D1509B93-8929-7448-B191-E8E4C096D183}" type="presParOf" srcId="{FA6B7E8D-9D21-6A40-8424-9C05859AC280}" destId="{DF9331A2-D352-A440-B1D8-A3189C10A078}" srcOrd="7" destOrd="0" presId="urn:microsoft.com/office/officeart/2005/8/layout/vProcess5"/>
    <dgm:cxn modelId="{F50AA59D-7F82-D841-98CA-BFCB86AF5955}" type="presParOf" srcId="{FA6B7E8D-9D21-6A40-8424-9C05859AC280}" destId="{984769A8-A81B-F84B-9193-D72285331B4D}" srcOrd="8" destOrd="0" presId="urn:microsoft.com/office/officeart/2005/8/layout/vProcess5"/>
    <dgm:cxn modelId="{B4C827DF-3068-F041-A139-EC68C68B8159}" type="presParOf" srcId="{FA6B7E8D-9D21-6A40-8424-9C05859AC280}" destId="{2C97A7BF-1CD0-8649-9859-972D4D90F6A7}" srcOrd="9" destOrd="0" presId="urn:microsoft.com/office/officeart/2005/8/layout/vProcess5"/>
    <dgm:cxn modelId="{DF31832E-55D7-4E45-965C-DA5535661B65}" type="presParOf" srcId="{FA6B7E8D-9D21-6A40-8424-9C05859AC280}" destId="{EF68EB87-3C0A-A144-B206-A35FFC5FA80D}" srcOrd="10" destOrd="0" presId="urn:microsoft.com/office/officeart/2005/8/layout/vProcess5"/>
    <dgm:cxn modelId="{F9BAFC97-E796-D64A-A431-746E0F0407FE}" type="presParOf" srcId="{FA6B7E8D-9D21-6A40-8424-9C05859AC280}" destId="{471D41CF-F9E4-F44F-A6BA-1B8F4823F43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BAFD3D9-2DA0-DB44-A801-48ACD9A05C77}" type="doc">
      <dgm:prSet loTypeId="urn:microsoft.com/office/officeart/2005/8/layout/arrow4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CE53671-D841-804A-8666-15CCDAC7DA31}">
      <dgm:prSet phldrT="[Text]" custT="1"/>
      <dgm:spPr>
        <a:xfrm>
          <a:off x="2664308" y="46963"/>
          <a:ext cx="2948635" cy="185679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2 thick </a:t>
          </a:r>
        </a:p>
        <a:p>
          <a:r>
            <a:rPr 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targets 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+mn-ea"/>
            <a:cs typeface="Times New Roman"/>
          </a:endParaRPr>
        </a:p>
      </dgm:t>
    </dgm:pt>
    <dgm:pt modelId="{AB693799-D100-A649-A179-430A3374DF43}" type="parTrans" cxnId="{CF5D0043-837A-864B-9978-A1A8AEE0FE51}">
      <dgm:prSet/>
      <dgm:spPr/>
      <dgm:t>
        <a:bodyPr/>
        <a:lstStyle/>
        <a:p>
          <a:endParaRPr lang="en-US"/>
        </a:p>
      </dgm:t>
    </dgm:pt>
    <dgm:pt modelId="{A0E1925E-AA63-3141-8164-210C88D4CC93}" type="sibTrans" cxnId="{CF5D0043-837A-864B-9978-A1A8AEE0FE51}">
      <dgm:prSet/>
      <dgm:spPr/>
      <dgm:t>
        <a:bodyPr/>
        <a:lstStyle/>
        <a:p>
          <a:endParaRPr lang="en-US"/>
        </a:p>
      </dgm:t>
    </dgm:pt>
    <dgm:pt modelId="{6ADCE220-3434-644B-AD95-036DFFC767D8}">
      <dgm:prSet phldrT="[Text]" custT="1"/>
      <dgm:spPr>
        <a:xfrm>
          <a:off x="2678887" y="2113280"/>
          <a:ext cx="3413760" cy="195072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3-4 thin </a:t>
          </a:r>
        </a:p>
        <a:p>
          <a:r>
            <a:rPr lang="en-US" sz="2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targets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+mn-ea"/>
            <a:cs typeface="Times New Roman"/>
          </a:endParaRPr>
        </a:p>
      </dgm:t>
    </dgm:pt>
    <dgm:pt modelId="{754FEC49-552F-B34A-BA39-DA2DB02FFB75}" type="parTrans" cxnId="{139AA6FD-5C0C-E84B-8897-4EEF3C99FCC7}">
      <dgm:prSet/>
      <dgm:spPr/>
      <dgm:t>
        <a:bodyPr/>
        <a:lstStyle/>
        <a:p>
          <a:endParaRPr lang="en-US"/>
        </a:p>
      </dgm:t>
    </dgm:pt>
    <dgm:pt modelId="{9DE7341E-091E-6A41-8923-8ADA34998B95}" type="sibTrans" cxnId="{139AA6FD-5C0C-E84B-8897-4EEF3C99FCC7}">
      <dgm:prSet/>
      <dgm:spPr/>
      <dgm:t>
        <a:bodyPr/>
        <a:lstStyle/>
        <a:p>
          <a:endParaRPr lang="en-US"/>
        </a:p>
      </dgm:t>
    </dgm:pt>
    <dgm:pt modelId="{8D7FCFFA-0131-B644-BA34-E13A65F7ABFD}" type="pres">
      <dgm:prSet presAssocID="{BBAFD3D9-2DA0-DB44-A801-48ACD9A05C7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E46293-3E37-3C40-81D5-BE34CA0905ED}" type="pres">
      <dgm:prSet presAssocID="{CCE53671-D841-804A-8666-15CCDAC7DA31}" presName="upArrow" presStyleLbl="node1" presStyleIdx="0" presStyleCnt="2"/>
      <dgm:spPr>
        <a:xfrm>
          <a:off x="3352" y="0"/>
          <a:ext cx="2011680" cy="1950720"/>
        </a:xfrm>
        <a:prstGeom prst="upArrow">
          <a:avLst/>
        </a:prstGeom>
        <a:gradFill rotWithShape="0">
          <a:gsLst>
            <a:gs pos="0">
              <a:srgbClr val="A5D028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A5D028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A5D028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gm:spPr>
      <dgm:t>
        <a:bodyPr/>
        <a:lstStyle/>
        <a:p>
          <a:endParaRPr lang="en-US"/>
        </a:p>
      </dgm:t>
    </dgm:pt>
    <dgm:pt modelId="{4A8779EA-DCFF-3A41-897F-4A77B9F4BAB6}" type="pres">
      <dgm:prSet presAssocID="{CCE53671-D841-804A-8666-15CCDAC7DA31}" presName="upArrowText" presStyleLbl="revTx" presStyleIdx="0" presStyleCnt="2" custScaleX="86375" custScaleY="95185" custLinFactNeighborX="1043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4F795D-4184-2F40-952A-5AE676C3CAE1}" type="pres">
      <dgm:prSet presAssocID="{6ADCE220-3434-644B-AD95-036DFFC767D8}" presName="downArrow" presStyleLbl="node1" presStyleIdx="1" presStyleCnt="2"/>
      <dgm:spPr>
        <a:xfrm>
          <a:off x="606856" y="2113280"/>
          <a:ext cx="2011680" cy="1950720"/>
        </a:xfrm>
        <a:prstGeom prst="downArrow">
          <a:avLst/>
        </a:prstGeom>
        <a:gradFill rotWithShape="0">
          <a:gsLst>
            <a:gs pos="0">
              <a:srgbClr val="A5D028">
                <a:hueOff val="-1975582"/>
                <a:satOff val="22309"/>
                <a:lumOff val="11960"/>
                <a:alphaOff val="0"/>
                <a:shade val="51000"/>
                <a:satMod val="130000"/>
              </a:srgbClr>
            </a:gs>
            <a:gs pos="80000">
              <a:srgbClr val="A5D028">
                <a:hueOff val="-1975582"/>
                <a:satOff val="22309"/>
                <a:lumOff val="11960"/>
                <a:alphaOff val="0"/>
                <a:shade val="93000"/>
                <a:satMod val="130000"/>
              </a:srgbClr>
            </a:gs>
            <a:gs pos="100000">
              <a:srgbClr val="A5D028">
                <a:hueOff val="-1975582"/>
                <a:satOff val="22309"/>
                <a:lumOff val="1196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gm:spPr>
      <dgm:t>
        <a:bodyPr/>
        <a:lstStyle/>
        <a:p>
          <a:endParaRPr lang="en-US"/>
        </a:p>
      </dgm:t>
    </dgm:pt>
    <dgm:pt modelId="{E1BBFFDF-D42D-5048-A61E-CD20A9947ED8}" type="pres">
      <dgm:prSet presAssocID="{6ADCE220-3434-644B-AD95-036DFFC767D8}" presName="downArrowText" presStyleLbl="revTx" presStyleIdx="1" presStyleCnt="2" custLinFactNeighborY="123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6C0069-2E9A-5F4F-A2CF-7F0B7EBD5B89}" type="presOf" srcId="{CCE53671-D841-804A-8666-15CCDAC7DA31}" destId="{4A8779EA-DCFF-3A41-897F-4A77B9F4BAB6}" srcOrd="0" destOrd="0" presId="urn:microsoft.com/office/officeart/2005/8/layout/arrow4"/>
    <dgm:cxn modelId="{4191EAC4-05BC-8D4A-8E06-0263619D5463}" type="presOf" srcId="{6ADCE220-3434-644B-AD95-036DFFC767D8}" destId="{E1BBFFDF-D42D-5048-A61E-CD20A9947ED8}" srcOrd="0" destOrd="0" presId="urn:microsoft.com/office/officeart/2005/8/layout/arrow4"/>
    <dgm:cxn modelId="{4BEB8582-B6B9-3B4A-A7A4-3D19E3997A3F}" type="presOf" srcId="{BBAFD3D9-2DA0-DB44-A801-48ACD9A05C77}" destId="{8D7FCFFA-0131-B644-BA34-E13A65F7ABFD}" srcOrd="0" destOrd="0" presId="urn:microsoft.com/office/officeart/2005/8/layout/arrow4"/>
    <dgm:cxn modelId="{CF5D0043-837A-864B-9978-A1A8AEE0FE51}" srcId="{BBAFD3D9-2DA0-DB44-A801-48ACD9A05C77}" destId="{CCE53671-D841-804A-8666-15CCDAC7DA31}" srcOrd="0" destOrd="0" parTransId="{AB693799-D100-A649-A179-430A3374DF43}" sibTransId="{A0E1925E-AA63-3141-8164-210C88D4CC93}"/>
    <dgm:cxn modelId="{139AA6FD-5C0C-E84B-8897-4EEF3C99FCC7}" srcId="{BBAFD3D9-2DA0-DB44-A801-48ACD9A05C77}" destId="{6ADCE220-3434-644B-AD95-036DFFC767D8}" srcOrd="1" destOrd="0" parTransId="{754FEC49-552F-B34A-BA39-DA2DB02FFB75}" sibTransId="{9DE7341E-091E-6A41-8923-8ADA34998B95}"/>
    <dgm:cxn modelId="{910C9DEC-CB6D-5040-ABD7-7AFD1E643284}" type="presParOf" srcId="{8D7FCFFA-0131-B644-BA34-E13A65F7ABFD}" destId="{E4E46293-3E37-3C40-81D5-BE34CA0905ED}" srcOrd="0" destOrd="0" presId="urn:microsoft.com/office/officeart/2005/8/layout/arrow4"/>
    <dgm:cxn modelId="{FF41F713-3FC5-114C-AA95-87E8592A02FF}" type="presParOf" srcId="{8D7FCFFA-0131-B644-BA34-E13A65F7ABFD}" destId="{4A8779EA-DCFF-3A41-897F-4A77B9F4BAB6}" srcOrd="1" destOrd="0" presId="urn:microsoft.com/office/officeart/2005/8/layout/arrow4"/>
    <dgm:cxn modelId="{6817B576-DCAB-7145-A4ED-D7CCFF606A8C}" type="presParOf" srcId="{8D7FCFFA-0131-B644-BA34-E13A65F7ABFD}" destId="{2F4F795D-4184-2F40-952A-5AE676C3CAE1}" srcOrd="2" destOrd="0" presId="urn:microsoft.com/office/officeart/2005/8/layout/arrow4"/>
    <dgm:cxn modelId="{1FB071C7-4566-9B43-BFC8-A742C16EB473}" type="presParOf" srcId="{8D7FCFFA-0131-B644-BA34-E13A65F7ABFD}" destId="{E1BBFFDF-D42D-5048-A61E-CD20A9947ED8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2149F85-9D6A-9740-8E19-DA266C301AAC}" type="doc">
      <dgm:prSet loTypeId="urn:microsoft.com/office/officeart/2005/8/layout/vProcess5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7C0F99-4C46-B840-9FAC-F24E4414C00E}">
      <dgm:prSet phldrT="[Text]" custT="1"/>
      <dgm:spPr>
        <a:xfrm>
          <a:off x="0" y="0"/>
          <a:ext cx="5181600" cy="121920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2400" dirty="0" smtClean="0">
              <a:latin typeface="Times New Roman"/>
              <a:ea typeface="+mn-ea"/>
              <a:cs typeface="Times New Roman"/>
            </a:rPr>
            <a:t>1. Pressing powder</a:t>
          </a:r>
          <a:endParaRPr lang="en-US" sz="2400" dirty="0">
            <a:latin typeface="Times New Roman"/>
            <a:ea typeface="+mn-ea"/>
            <a:cs typeface="Times New Roman"/>
          </a:endParaRPr>
        </a:p>
      </dgm:t>
    </dgm:pt>
    <dgm:pt modelId="{A18EF169-2AB9-0F49-8500-181F71C8F28B}" type="parTrans" cxnId="{35F75C50-E412-8E4A-A570-BB14C3B5B2FA}">
      <dgm:prSet/>
      <dgm:spPr/>
      <dgm:t>
        <a:bodyPr/>
        <a:lstStyle/>
        <a:p>
          <a:endParaRPr lang="en-US"/>
        </a:p>
      </dgm:t>
    </dgm:pt>
    <dgm:pt modelId="{1A8C997A-EB20-804B-A93E-0AE4E06BDD63}" type="sibTrans" cxnId="{35F75C50-E412-8E4A-A570-BB14C3B5B2FA}">
      <dgm:prSet/>
      <dgm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E6E93FF1-7B85-5548-8849-558EA8185B95}">
      <dgm:prSet phldrT="[Text]" custT="1"/>
      <dgm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2400" smtClean="0">
              <a:latin typeface="Times New Roman"/>
              <a:ea typeface="+mn-ea"/>
              <a:cs typeface="Times New Roman"/>
            </a:rPr>
            <a:t>2. Heating pellet</a:t>
          </a:r>
          <a:endParaRPr lang="en-US" sz="2400" dirty="0">
            <a:latin typeface="Times New Roman"/>
            <a:ea typeface="+mn-ea"/>
            <a:cs typeface="Times New Roman"/>
          </a:endParaRPr>
        </a:p>
      </dgm:t>
    </dgm:pt>
    <dgm:pt modelId="{15015EA3-7100-0C42-A1E1-5DF42AB4D76D}" type="parTrans" cxnId="{BB7DAF68-B6BE-2C42-81E3-614BA749938E}">
      <dgm:prSet/>
      <dgm:spPr/>
      <dgm:t>
        <a:bodyPr/>
        <a:lstStyle/>
        <a:p>
          <a:endParaRPr lang="en-US"/>
        </a:p>
      </dgm:t>
    </dgm:pt>
    <dgm:pt modelId="{3221A110-DDA7-0043-967E-E394098436C7}" type="sibTrans" cxnId="{BB7DAF68-B6BE-2C42-81E3-614BA749938E}">
      <dgm:prSet/>
      <dgm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074130A9-2447-4B48-AD0F-17D8BE5F5296}">
      <dgm:prSet phldrT="[Text]" custT="1"/>
      <dgm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z="2400" smtClean="0">
              <a:latin typeface="Times New Roman"/>
              <a:ea typeface="+mn-ea"/>
              <a:cs typeface="Times New Roman"/>
            </a:rPr>
            <a:t>3. Rolling process</a:t>
          </a:r>
          <a:endParaRPr lang="en-US" sz="2400" dirty="0">
            <a:latin typeface="Times New Roman"/>
            <a:ea typeface="+mn-ea"/>
            <a:cs typeface="Times New Roman"/>
          </a:endParaRPr>
        </a:p>
      </dgm:t>
    </dgm:pt>
    <dgm:pt modelId="{947675B3-F9DB-BE4C-8860-CB226BD1BF46}" type="parTrans" cxnId="{A37F1564-01D8-F640-974E-EC95AA7B9679}">
      <dgm:prSet/>
      <dgm:spPr/>
      <dgm:t>
        <a:bodyPr/>
        <a:lstStyle/>
        <a:p>
          <a:endParaRPr lang="en-US"/>
        </a:p>
      </dgm:t>
    </dgm:pt>
    <dgm:pt modelId="{12067B12-9CF7-7741-B14F-DF04C74A756F}" type="sibTrans" cxnId="{A37F1564-01D8-F640-974E-EC95AA7B9679}">
      <dgm:prSet/>
      <dgm:spPr/>
      <dgm:t>
        <a:bodyPr/>
        <a:lstStyle/>
        <a:p>
          <a:endParaRPr lang="en-US"/>
        </a:p>
      </dgm:t>
    </dgm:pt>
    <dgm:pt modelId="{1545B457-01F7-BC42-806A-0E69B05A4402}" type="pres">
      <dgm:prSet presAssocID="{02149F85-9D6A-9740-8E19-DA266C301AA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E1790E-821B-5C49-A7DB-1F68335D7B49}" type="pres">
      <dgm:prSet presAssocID="{02149F85-9D6A-9740-8E19-DA266C301AAC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ABB0ACF6-ACA7-D745-AEC1-63C9EDDA1F46}" type="pres">
      <dgm:prSet presAssocID="{02149F85-9D6A-9740-8E19-DA266C301AAC}" presName="ThreeNodes_1" presStyleLbl="node1" presStyleIdx="0" presStyleCnt="3" custLinFactNeighborY="-331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000FB16A-E912-824B-90FD-818613ECFBB6}" type="pres">
      <dgm:prSet presAssocID="{02149F85-9D6A-9740-8E19-DA266C301AAC}" presName="ThreeNodes_2" presStyleLbl="node1" presStyleIdx="1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FC9AD113-B53E-3046-8FB4-AC56A8F3BCAD}" type="pres">
      <dgm:prSet presAssocID="{02149F85-9D6A-9740-8E19-DA266C301AAC}" presName="ThreeNodes_3" presStyleLbl="node1" presStyleIdx="2" presStyleCnt="3" custLinFactNeighborX="41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2B0BCAC-17C2-5E43-B988-A03E5B39C270}" type="pres">
      <dgm:prSet presAssocID="{02149F85-9D6A-9740-8E19-DA266C301AAC}" presName="ThreeConn_1-2" presStyleLbl="fgAccFollowNode1" presStyleIdx="0" presStyleCnt="2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/>
        </a:p>
      </dgm:t>
    </dgm:pt>
    <dgm:pt modelId="{663F3772-CFA2-6C4B-8564-BCFF240C4192}" type="pres">
      <dgm:prSet presAssocID="{02149F85-9D6A-9740-8E19-DA266C301AAC}" presName="ThreeConn_2-3" presStyleLbl="fgAccFollowNode1" presStyleIdx="1" presStyleCnt="2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/>
        </a:p>
      </dgm:t>
    </dgm:pt>
    <dgm:pt modelId="{E7596D68-E873-4A44-8C21-DD999B2262A3}" type="pres">
      <dgm:prSet presAssocID="{02149F85-9D6A-9740-8E19-DA266C301AA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C19C3-BEBF-6B44-A957-8B138EE17151}" type="pres">
      <dgm:prSet presAssocID="{02149F85-9D6A-9740-8E19-DA266C301AA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CAFF1-CAB2-6944-BB1C-2314E1CE8470}" type="pres">
      <dgm:prSet presAssocID="{02149F85-9D6A-9740-8E19-DA266C301AA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7DAF68-B6BE-2C42-81E3-614BA749938E}" srcId="{02149F85-9D6A-9740-8E19-DA266C301AAC}" destId="{E6E93FF1-7B85-5548-8849-558EA8185B95}" srcOrd="1" destOrd="0" parTransId="{15015EA3-7100-0C42-A1E1-5DF42AB4D76D}" sibTransId="{3221A110-DDA7-0043-967E-E394098436C7}"/>
    <dgm:cxn modelId="{C7CEFFA7-5D72-9048-AFCA-BBD65630877B}" type="presOf" srcId="{02149F85-9D6A-9740-8E19-DA266C301AAC}" destId="{1545B457-01F7-BC42-806A-0E69B05A4402}" srcOrd="0" destOrd="0" presId="urn:microsoft.com/office/officeart/2005/8/layout/vProcess5"/>
    <dgm:cxn modelId="{B1CA99F5-752A-AE4F-B2E8-7494929880B4}" type="presOf" srcId="{707C0F99-4C46-B840-9FAC-F24E4414C00E}" destId="{E7596D68-E873-4A44-8C21-DD999B2262A3}" srcOrd="1" destOrd="0" presId="urn:microsoft.com/office/officeart/2005/8/layout/vProcess5"/>
    <dgm:cxn modelId="{25F28908-D995-1D4F-A22E-D06987B52519}" type="presOf" srcId="{E6E93FF1-7B85-5548-8849-558EA8185B95}" destId="{F12C19C3-BEBF-6B44-A957-8B138EE17151}" srcOrd="1" destOrd="0" presId="urn:microsoft.com/office/officeart/2005/8/layout/vProcess5"/>
    <dgm:cxn modelId="{2CECB8E3-3C48-9947-A42C-65C050B4F1EB}" type="presOf" srcId="{E6E93FF1-7B85-5548-8849-558EA8185B95}" destId="{000FB16A-E912-824B-90FD-818613ECFBB6}" srcOrd="0" destOrd="0" presId="urn:microsoft.com/office/officeart/2005/8/layout/vProcess5"/>
    <dgm:cxn modelId="{B02E8B40-1F38-964A-94DF-CC0729D87EBA}" type="presOf" srcId="{3221A110-DDA7-0043-967E-E394098436C7}" destId="{663F3772-CFA2-6C4B-8564-BCFF240C4192}" srcOrd="0" destOrd="0" presId="urn:microsoft.com/office/officeart/2005/8/layout/vProcess5"/>
    <dgm:cxn modelId="{5A239C3D-7872-CC4A-ACB7-536C4B057562}" type="presOf" srcId="{1A8C997A-EB20-804B-A93E-0AE4E06BDD63}" destId="{92B0BCAC-17C2-5E43-B988-A03E5B39C270}" srcOrd="0" destOrd="0" presId="urn:microsoft.com/office/officeart/2005/8/layout/vProcess5"/>
    <dgm:cxn modelId="{35F75C50-E412-8E4A-A570-BB14C3B5B2FA}" srcId="{02149F85-9D6A-9740-8E19-DA266C301AAC}" destId="{707C0F99-4C46-B840-9FAC-F24E4414C00E}" srcOrd="0" destOrd="0" parTransId="{A18EF169-2AB9-0F49-8500-181F71C8F28B}" sibTransId="{1A8C997A-EB20-804B-A93E-0AE4E06BDD63}"/>
    <dgm:cxn modelId="{FDBFEBAD-0024-914C-86F1-D9FABB832B9E}" type="presOf" srcId="{074130A9-2447-4B48-AD0F-17D8BE5F5296}" destId="{369CAFF1-CAB2-6944-BB1C-2314E1CE8470}" srcOrd="1" destOrd="0" presId="urn:microsoft.com/office/officeart/2005/8/layout/vProcess5"/>
    <dgm:cxn modelId="{A37F1564-01D8-F640-974E-EC95AA7B9679}" srcId="{02149F85-9D6A-9740-8E19-DA266C301AAC}" destId="{074130A9-2447-4B48-AD0F-17D8BE5F5296}" srcOrd="2" destOrd="0" parTransId="{947675B3-F9DB-BE4C-8860-CB226BD1BF46}" sibTransId="{12067B12-9CF7-7741-B14F-DF04C74A756F}"/>
    <dgm:cxn modelId="{7F3AA4F5-5537-E840-BFC4-BC56E49C7311}" type="presOf" srcId="{074130A9-2447-4B48-AD0F-17D8BE5F5296}" destId="{FC9AD113-B53E-3046-8FB4-AC56A8F3BCAD}" srcOrd="0" destOrd="0" presId="urn:microsoft.com/office/officeart/2005/8/layout/vProcess5"/>
    <dgm:cxn modelId="{403A8F86-6641-0348-9F33-42EC8666C6CE}" type="presOf" srcId="{707C0F99-4C46-B840-9FAC-F24E4414C00E}" destId="{ABB0ACF6-ACA7-D745-AEC1-63C9EDDA1F46}" srcOrd="0" destOrd="0" presId="urn:microsoft.com/office/officeart/2005/8/layout/vProcess5"/>
    <dgm:cxn modelId="{558704C4-1593-DC42-B67A-499CB002D9E6}" type="presParOf" srcId="{1545B457-01F7-BC42-806A-0E69B05A4402}" destId="{7BE1790E-821B-5C49-A7DB-1F68335D7B49}" srcOrd="0" destOrd="0" presId="urn:microsoft.com/office/officeart/2005/8/layout/vProcess5"/>
    <dgm:cxn modelId="{47214D17-3BE3-1743-BFAE-558550D4BBC2}" type="presParOf" srcId="{1545B457-01F7-BC42-806A-0E69B05A4402}" destId="{ABB0ACF6-ACA7-D745-AEC1-63C9EDDA1F46}" srcOrd="1" destOrd="0" presId="urn:microsoft.com/office/officeart/2005/8/layout/vProcess5"/>
    <dgm:cxn modelId="{99688C12-66BB-5444-A092-F71A1C508F14}" type="presParOf" srcId="{1545B457-01F7-BC42-806A-0E69B05A4402}" destId="{000FB16A-E912-824B-90FD-818613ECFBB6}" srcOrd="2" destOrd="0" presId="urn:microsoft.com/office/officeart/2005/8/layout/vProcess5"/>
    <dgm:cxn modelId="{7ECFACA5-4803-C644-BB3A-CC3F847D415D}" type="presParOf" srcId="{1545B457-01F7-BC42-806A-0E69B05A4402}" destId="{FC9AD113-B53E-3046-8FB4-AC56A8F3BCAD}" srcOrd="3" destOrd="0" presId="urn:microsoft.com/office/officeart/2005/8/layout/vProcess5"/>
    <dgm:cxn modelId="{403E334E-4424-1E4A-B693-0265CC81B275}" type="presParOf" srcId="{1545B457-01F7-BC42-806A-0E69B05A4402}" destId="{92B0BCAC-17C2-5E43-B988-A03E5B39C270}" srcOrd="4" destOrd="0" presId="urn:microsoft.com/office/officeart/2005/8/layout/vProcess5"/>
    <dgm:cxn modelId="{CCEE6889-D58C-814B-BBFB-5516215D241B}" type="presParOf" srcId="{1545B457-01F7-BC42-806A-0E69B05A4402}" destId="{663F3772-CFA2-6C4B-8564-BCFF240C4192}" srcOrd="5" destOrd="0" presId="urn:microsoft.com/office/officeart/2005/8/layout/vProcess5"/>
    <dgm:cxn modelId="{0DD3E4CD-78C2-BF44-8E4B-2BD6FAEC6360}" type="presParOf" srcId="{1545B457-01F7-BC42-806A-0E69B05A4402}" destId="{E7596D68-E873-4A44-8C21-DD999B2262A3}" srcOrd="6" destOrd="0" presId="urn:microsoft.com/office/officeart/2005/8/layout/vProcess5"/>
    <dgm:cxn modelId="{5BAAD280-52D5-A84F-AA00-BC83E6C3B021}" type="presParOf" srcId="{1545B457-01F7-BC42-806A-0E69B05A4402}" destId="{F12C19C3-BEBF-6B44-A957-8B138EE17151}" srcOrd="7" destOrd="0" presId="urn:microsoft.com/office/officeart/2005/8/layout/vProcess5"/>
    <dgm:cxn modelId="{5BCF5991-9813-EF46-8A78-518B1A582AAD}" type="presParOf" srcId="{1545B457-01F7-BC42-806A-0E69B05A4402}" destId="{369CAFF1-CAB2-6944-BB1C-2314E1CE847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BD0535B-B25F-294B-AB51-7A12EDC99D24}" type="doc">
      <dgm:prSet loTypeId="urn:microsoft.com/office/officeart/2005/8/layout/equation1" loCatId="" qsTypeId="urn:microsoft.com/office/officeart/2005/8/quickstyle/simple4" qsCatId="simple" csTypeId="urn:microsoft.com/office/officeart/2005/8/colors/accent1_2" csCatId="accent1" phldr="1"/>
      <dgm:spPr/>
    </dgm:pt>
    <dgm:pt modelId="{831A62D3-FA3C-C341-88FC-8E6F33194F7B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>
          <a:off x="1025" y="1352599"/>
          <a:ext cx="1358800" cy="1358800"/>
        </a:xfrm>
        <a:prstGeom prst="ellipse">
          <a:avLst/>
        </a:prstGeom>
        <a:solidFill>
          <a:srgbClr val="F6900D"/>
        </a:solidFill>
        <a:ln w="9525" cap="flat" cmpd="sng" algn="ctr">
          <a:solidFill>
            <a:srgbClr val="5BD078">
              <a:shade val="95000"/>
              <a:satMod val="10500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O</a:t>
          </a:r>
          <a:endParaRPr lang="en-US" dirty="0">
            <a:solidFill>
              <a:sysClr val="windowText" lastClr="000000"/>
            </a:solidFill>
            <a:latin typeface="Trebuchet MS"/>
            <a:ea typeface="+mn-ea"/>
            <a:cs typeface="+mn-cs"/>
          </a:endParaRPr>
        </a:p>
      </dgm:t>
    </dgm:pt>
    <dgm:pt modelId="{5B8CA668-E379-0F4A-AF08-70D293932036}" type="parTrans" cxnId="{0784C8C4-1864-4142-848A-7974F86E4B5F}">
      <dgm:prSet/>
      <dgm:spPr/>
      <dgm:t>
        <a:bodyPr/>
        <a:lstStyle/>
        <a:p>
          <a:endParaRPr lang="en-US"/>
        </a:p>
      </dgm:t>
    </dgm:pt>
    <dgm:pt modelId="{EF93F2F2-3361-444B-B36D-9D35C3334CFB}" type="sibTrans" cxnId="{0784C8C4-1864-4142-848A-7974F86E4B5F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>
          <a:off x="1470160" y="1637947"/>
          <a:ext cx="788104" cy="788104"/>
        </a:xfrm>
        <a:prstGeom prst="mathPlus">
          <a:avLst/>
        </a:prstGeom>
        <a:solidFill>
          <a:srgbClr val="0000FF"/>
        </a:solidFill>
        <a:ln w="9525" cap="flat" cmpd="sng" algn="ctr">
          <a:solidFill>
            <a:srgbClr val="F5C040">
              <a:shade val="95000"/>
              <a:satMod val="105000"/>
            </a:srgbClr>
          </a:solidFill>
          <a:prstDash val="solid"/>
        </a:ln>
        <a:effectLst>
          <a:innerShdw blurRad="50800" dist="25400" dir="10800000">
            <a:srgbClr val="808080">
              <a:alpha val="75000"/>
            </a:srgbClr>
          </a:innerShdw>
        </a:effectLst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0B869C8C-D8AB-0A48-BE0C-4C95CAE78504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368599" y="1352599"/>
          <a:ext cx="1358800" cy="1358800"/>
        </a:xfrm>
        <a:prstGeom prst="ellipse">
          <a:avLst/>
        </a:prstGeom>
        <a:solidFill>
          <a:srgbClr val="FFFF00"/>
        </a:solidFill>
        <a:ln w="9525" cap="flat" cmpd="sng" algn="ctr">
          <a:solidFill>
            <a:srgbClr val="4584D3">
              <a:shade val="95000"/>
              <a:satMod val="10500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2H</a:t>
          </a:r>
          <a:endParaRPr lang="en-US" dirty="0">
            <a:solidFill>
              <a:sysClr val="windowText" lastClr="000000"/>
            </a:solidFill>
            <a:latin typeface="Trebuchet MS"/>
            <a:ea typeface="+mn-ea"/>
            <a:cs typeface="+mn-cs"/>
          </a:endParaRPr>
        </a:p>
      </dgm:t>
    </dgm:pt>
    <dgm:pt modelId="{8727F5E6-B824-264A-8BBB-67842BA5474B}" type="parTrans" cxnId="{A4BBCC6D-4087-D540-B5DE-F258BEB28911}">
      <dgm:prSet/>
      <dgm:spPr/>
      <dgm:t>
        <a:bodyPr/>
        <a:lstStyle/>
        <a:p>
          <a:endParaRPr lang="en-US"/>
        </a:p>
      </dgm:t>
    </dgm:pt>
    <dgm:pt modelId="{2599F9DC-23A0-7448-88B0-0EA9AB8410F4}" type="sibTrans" cxnId="{A4BBCC6D-4087-D540-B5DE-F258BEB28911}">
      <dgm:prSet/>
      <dgm:spPr>
        <a:xfrm>
          <a:off x="3837735" y="1637947"/>
          <a:ext cx="788104" cy="788104"/>
        </a:xfrm>
        <a:prstGeom prst="mathEqual">
          <a:avLst/>
        </a:prstGeom>
        <a:solidFill>
          <a:srgbClr val="0000FF"/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2DCE1571-96D9-C84F-B001-DA1270047997}">
      <dgm:prSet phldrT="[Text]"/>
      <dgm:spPr>
        <a:xfrm>
          <a:off x="4736174" y="1352599"/>
          <a:ext cx="1358800" cy="1358800"/>
        </a:xfrm>
        <a:prstGeom prst="ellipse">
          <a:avLst/>
        </a:prstGeom>
        <a:solidFill>
          <a:srgbClr val="F5C040">
            <a:lumMod val="7500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H</a:t>
          </a:r>
          <a:r>
            <a:rPr lang="en-US" baseline="-25000" dirty="0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2</a:t>
          </a:r>
          <a:r>
            <a:rPr lang="en-US" dirty="0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O</a:t>
          </a:r>
          <a:endParaRPr lang="en-US" dirty="0">
            <a:solidFill>
              <a:sysClr val="windowText" lastClr="000000"/>
            </a:solidFill>
            <a:latin typeface="Trebuchet MS"/>
            <a:ea typeface="+mn-ea"/>
            <a:cs typeface="+mn-cs"/>
          </a:endParaRPr>
        </a:p>
      </dgm:t>
    </dgm:pt>
    <dgm:pt modelId="{26C3979C-043E-6A42-9399-D8B510CAD0DA}" type="parTrans" cxnId="{20653D71-7A14-1D48-986B-22F6CBFA8E59}">
      <dgm:prSet/>
      <dgm:spPr/>
      <dgm:t>
        <a:bodyPr/>
        <a:lstStyle/>
        <a:p>
          <a:endParaRPr lang="en-US"/>
        </a:p>
      </dgm:t>
    </dgm:pt>
    <dgm:pt modelId="{4B8E2822-A0EE-574A-B66B-BFD7110782AA}" type="sibTrans" cxnId="{20653D71-7A14-1D48-986B-22F6CBFA8E59}">
      <dgm:prSet/>
      <dgm:spPr/>
      <dgm:t>
        <a:bodyPr/>
        <a:lstStyle/>
        <a:p>
          <a:endParaRPr lang="en-US"/>
        </a:p>
      </dgm:t>
    </dgm:pt>
    <dgm:pt modelId="{B0BCEDC7-D977-6642-A9CA-00C85FB5C880}" type="pres">
      <dgm:prSet presAssocID="{BBD0535B-B25F-294B-AB51-7A12EDC99D24}" presName="linearFlow" presStyleCnt="0">
        <dgm:presLayoutVars>
          <dgm:dir/>
          <dgm:resizeHandles val="exact"/>
        </dgm:presLayoutVars>
      </dgm:prSet>
      <dgm:spPr/>
    </dgm:pt>
    <dgm:pt modelId="{44F40F82-E2D4-DE48-BCED-2F883DB61701}" type="pres">
      <dgm:prSet presAssocID="{831A62D3-FA3C-C341-88FC-8E6F33194F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44739F-2004-EA4C-943D-DC2B4DADCD89}" type="pres">
      <dgm:prSet presAssocID="{EF93F2F2-3361-444B-B36D-9D35C3334CFB}" presName="spacerL" presStyleCnt="0"/>
      <dgm:spPr/>
    </dgm:pt>
    <dgm:pt modelId="{B6CB816F-4410-DF43-8D88-BF5774401014}" type="pres">
      <dgm:prSet presAssocID="{EF93F2F2-3361-444B-B36D-9D35C3334CFB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41A7E50-A0EA-ED42-A65A-14FE6302F97A}" type="pres">
      <dgm:prSet presAssocID="{EF93F2F2-3361-444B-B36D-9D35C3334CFB}" presName="spacerR" presStyleCnt="0"/>
      <dgm:spPr/>
    </dgm:pt>
    <dgm:pt modelId="{C61123E3-D1A6-D643-89E3-5FFE3B47A273}" type="pres">
      <dgm:prSet presAssocID="{0B869C8C-D8AB-0A48-BE0C-4C95CAE7850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526AA5-38E7-2E40-A040-6D7CBB899A13}" type="pres">
      <dgm:prSet presAssocID="{2599F9DC-23A0-7448-88B0-0EA9AB8410F4}" presName="spacerL" presStyleCnt="0"/>
      <dgm:spPr/>
    </dgm:pt>
    <dgm:pt modelId="{776333E6-8F67-B54F-9FD6-18BCB2DD4432}" type="pres">
      <dgm:prSet presAssocID="{2599F9DC-23A0-7448-88B0-0EA9AB8410F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D7C209A8-4CC5-2B4F-87D9-64C881C21BDE}" type="pres">
      <dgm:prSet presAssocID="{2599F9DC-23A0-7448-88B0-0EA9AB8410F4}" presName="spacerR" presStyleCnt="0"/>
      <dgm:spPr/>
    </dgm:pt>
    <dgm:pt modelId="{87B1459E-3D02-0E4C-BC84-8876E81135FA}" type="pres">
      <dgm:prSet presAssocID="{2DCE1571-96D9-C84F-B001-DA127004799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61FC00-2961-7E4D-9B37-11DCD815267F}" type="presOf" srcId="{2DCE1571-96D9-C84F-B001-DA1270047997}" destId="{87B1459E-3D02-0E4C-BC84-8876E81135FA}" srcOrd="0" destOrd="0" presId="urn:microsoft.com/office/officeart/2005/8/layout/equation1"/>
    <dgm:cxn modelId="{B7E54404-6067-5E4D-9E51-2C9D823658B5}" type="presOf" srcId="{2599F9DC-23A0-7448-88B0-0EA9AB8410F4}" destId="{776333E6-8F67-B54F-9FD6-18BCB2DD4432}" srcOrd="0" destOrd="0" presId="urn:microsoft.com/office/officeart/2005/8/layout/equation1"/>
    <dgm:cxn modelId="{20653D71-7A14-1D48-986B-22F6CBFA8E59}" srcId="{BBD0535B-B25F-294B-AB51-7A12EDC99D24}" destId="{2DCE1571-96D9-C84F-B001-DA1270047997}" srcOrd="2" destOrd="0" parTransId="{26C3979C-043E-6A42-9399-D8B510CAD0DA}" sibTransId="{4B8E2822-A0EE-574A-B66B-BFD7110782AA}"/>
    <dgm:cxn modelId="{0784C8C4-1864-4142-848A-7974F86E4B5F}" srcId="{BBD0535B-B25F-294B-AB51-7A12EDC99D24}" destId="{831A62D3-FA3C-C341-88FC-8E6F33194F7B}" srcOrd="0" destOrd="0" parTransId="{5B8CA668-E379-0F4A-AF08-70D293932036}" sibTransId="{EF93F2F2-3361-444B-B36D-9D35C3334CFB}"/>
    <dgm:cxn modelId="{9ECD18CC-3A26-D24C-940D-919BA8796B70}" type="presOf" srcId="{831A62D3-FA3C-C341-88FC-8E6F33194F7B}" destId="{44F40F82-E2D4-DE48-BCED-2F883DB61701}" srcOrd="0" destOrd="0" presId="urn:microsoft.com/office/officeart/2005/8/layout/equation1"/>
    <dgm:cxn modelId="{949A956C-FF5A-7A4F-BF62-CCF3E293F42E}" type="presOf" srcId="{EF93F2F2-3361-444B-B36D-9D35C3334CFB}" destId="{B6CB816F-4410-DF43-8D88-BF5774401014}" srcOrd="0" destOrd="0" presId="urn:microsoft.com/office/officeart/2005/8/layout/equation1"/>
    <dgm:cxn modelId="{B73D4C65-1932-FB4B-8353-A8D922E4A432}" type="presOf" srcId="{BBD0535B-B25F-294B-AB51-7A12EDC99D24}" destId="{B0BCEDC7-D977-6642-A9CA-00C85FB5C880}" srcOrd="0" destOrd="0" presId="urn:microsoft.com/office/officeart/2005/8/layout/equation1"/>
    <dgm:cxn modelId="{FB783B57-4F40-F946-8F5F-6522BEE0E253}" type="presOf" srcId="{0B869C8C-D8AB-0A48-BE0C-4C95CAE78504}" destId="{C61123E3-D1A6-D643-89E3-5FFE3B47A273}" srcOrd="0" destOrd="0" presId="urn:microsoft.com/office/officeart/2005/8/layout/equation1"/>
    <dgm:cxn modelId="{A4BBCC6D-4087-D540-B5DE-F258BEB28911}" srcId="{BBD0535B-B25F-294B-AB51-7A12EDC99D24}" destId="{0B869C8C-D8AB-0A48-BE0C-4C95CAE78504}" srcOrd="1" destOrd="0" parTransId="{8727F5E6-B824-264A-8BBB-67842BA5474B}" sibTransId="{2599F9DC-23A0-7448-88B0-0EA9AB8410F4}"/>
    <dgm:cxn modelId="{3645DC24-17E3-4B4B-82EF-31241DEC6871}" type="presParOf" srcId="{B0BCEDC7-D977-6642-A9CA-00C85FB5C880}" destId="{44F40F82-E2D4-DE48-BCED-2F883DB61701}" srcOrd="0" destOrd="0" presId="urn:microsoft.com/office/officeart/2005/8/layout/equation1"/>
    <dgm:cxn modelId="{F0B6DDB7-301F-434E-911E-0999F7EC31EA}" type="presParOf" srcId="{B0BCEDC7-D977-6642-A9CA-00C85FB5C880}" destId="{B944739F-2004-EA4C-943D-DC2B4DADCD89}" srcOrd="1" destOrd="0" presId="urn:microsoft.com/office/officeart/2005/8/layout/equation1"/>
    <dgm:cxn modelId="{F583B362-917F-6742-AC84-F25724F1C1C0}" type="presParOf" srcId="{B0BCEDC7-D977-6642-A9CA-00C85FB5C880}" destId="{B6CB816F-4410-DF43-8D88-BF5774401014}" srcOrd="2" destOrd="0" presId="urn:microsoft.com/office/officeart/2005/8/layout/equation1"/>
    <dgm:cxn modelId="{1B0396BF-9BC7-B741-879B-A331BE9D0718}" type="presParOf" srcId="{B0BCEDC7-D977-6642-A9CA-00C85FB5C880}" destId="{A41A7E50-A0EA-ED42-A65A-14FE6302F97A}" srcOrd="3" destOrd="0" presId="urn:microsoft.com/office/officeart/2005/8/layout/equation1"/>
    <dgm:cxn modelId="{09AAA90C-F8AD-0740-8C7D-8CA988C3BCBA}" type="presParOf" srcId="{B0BCEDC7-D977-6642-A9CA-00C85FB5C880}" destId="{C61123E3-D1A6-D643-89E3-5FFE3B47A273}" srcOrd="4" destOrd="0" presId="urn:microsoft.com/office/officeart/2005/8/layout/equation1"/>
    <dgm:cxn modelId="{64A2A620-BD1F-4448-A230-6B17556A1B34}" type="presParOf" srcId="{B0BCEDC7-D977-6642-A9CA-00C85FB5C880}" destId="{EE526AA5-38E7-2E40-A040-6D7CBB899A13}" srcOrd="5" destOrd="0" presId="urn:microsoft.com/office/officeart/2005/8/layout/equation1"/>
    <dgm:cxn modelId="{F5693E88-B9CB-BF40-84B6-910B89E569B5}" type="presParOf" srcId="{B0BCEDC7-D977-6642-A9CA-00C85FB5C880}" destId="{776333E6-8F67-B54F-9FD6-18BCB2DD4432}" srcOrd="6" destOrd="0" presId="urn:microsoft.com/office/officeart/2005/8/layout/equation1"/>
    <dgm:cxn modelId="{A47A6BB1-BAA2-AD44-A583-32A3BDCB69FE}" type="presParOf" srcId="{B0BCEDC7-D977-6642-A9CA-00C85FB5C880}" destId="{D7C209A8-4CC5-2B4F-87D9-64C881C21BDE}" srcOrd="7" destOrd="0" presId="urn:microsoft.com/office/officeart/2005/8/layout/equation1"/>
    <dgm:cxn modelId="{98DB73D4-1E92-F242-B2E7-F19F5A206953}" type="presParOf" srcId="{B0BCEDC7-D977-6642-A9CA-00C85FB5C880}" destId="{87B1459E-3D02-0E4C-BC84-8876E81135FA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42D5E10-A890-E34C-A2C5-541258B53944}" type="doc">
      <dgm:prSet loTypeId="urn:microsoft.com/office/officeart/2005/8/layout/funnel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445E877-4109-9449-9E8C-D01E4B167AEC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z="1400" smtClean="0"/>
            <a:t>                   </a:t>
          </a:r>
        </a:p>
        <a:p>
          <a:endParaRPr lang="en-US" sz="1400" smtClean="0"/>
        </a:p>
        <a:p>
          <a:endParaRPr lang="en-US" sz="1400" smtClean="0"/>
        </a:p>
        <a:p>
          <a:r>
            <a:rPr lang="en-US" sz="1400" smtClean="0"/>
            <a:t>        </a:t>
          </a:r>
          <a:r>
            <a:rPr lang="en-US" sz="1400" smtClean="0">
              <a:solidFill>
                <a:srgbClr val="000000"/>
              </a:solidFill>
              <a:latin typeface="Times New Roman"/>
              <a:cs typeface="Times New Roman"/>
            </a:rPr>
            <a:t>2</a:t>
          </a:r>
          <a:endParaRPr lang="en-US" sz="1400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0CF4D583-179E-BF4C-8334-3ABABE62A43F}" type="parTrans" cxnId="{4D008B01-09E9-C24C-8D5E-945A0290D993}">
      <dgm:prSet/>
      <dgm:spPr/>
      <dgm:t>
        <a:bodyPr/>
        <a:lstStyle/>
        <a:p>
          <a:endParaRPr lang="en-US"/>
        </a:p>
      </dgm:t>
    </dgm:pt>
    <dgm:pt modelId="{DB721507-7553-A845-B201-1AD70041C86E}" type="sibTrans" cxnId="{4D008B01-09E9-C24C-8D5E-945A0290D993}">
      <dgm:prSet/>
      <dgm:spPr/>
      <dgm:t>
        <a:bodyPr/>
        <a:lstStyle/>
        <a:p>
          <a:endParaRPr lang="en-US"/>
        </a:p>
      </dgm:t>
    </dgm:pt>
    <dgm:pt modelId="{AE056D8B-4F7B-E845-BA50-22F25E30D1EB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sz="1200" smtClean="0">
              <a:solidFill>
                <a:srgbClr val="000000"/>
              </a:solidFill>
              <a:latin typeface="Times New Roman"/>
              <a:cs typeface="Times New Roman"/>
            </a:rPr>
            <a:t>3</a:t>
          </a:r>
          <a:endParaRPr lang="en-US" sz="1200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5E1D1989-AEBB-1042-B849-FD8D86C07345}" type="parTrans" cxnId="{3B99F0D3-B020-8546-8E29-A8F0AD4A69B6}">
      <dgm:prSet/>
      <dgm:spPr/>
      <dgm:t>
        <a:bodyPr/>
        <a:lstStyle/>
        <a:p>
          <a:endParaRPr lang="en-US"/>
        </a:p>
      </dgm:t>
    </dgm:pt>
    <dgm:pt modelId="{40615DE5-18F3-FF43-8D07-A9DD3D81DB6E}" type="sibTrans" cxnId="{3B99F0D3-B020-8546-8E29-A8F0AD4A69B6}">
      <dgm:prSet/>
      <dgm:spPr/>
      <dgm:t>
        <a:bodyPr/>
        <a:lstStyle/>
        <a:p>
          <a:endParaRPr lang="en-US"/>
        </a:p>
      </dgm:t>
    </dgm:pt>
    <dgm:pt modelId="{5646B685-0C66-B54F-81E1-D879F46DDDF0}">
      <dgm:prSet phldrT="[Text]"/>
      <dgm:spPr/>
      <dgm:t>
        <a:bodyPr/>
        <a:lstStyle/>
        <a:p>
          <a:r>
            <a:rPr lang="en-US" b="1" dirty="0" smtClean="0">
              <a:latin typeface="Times New Roman"/>
              <a:cs typeface="Times New Roman"/>
            </a:rPr>
            <a:t>improvements</a:t>
          </a:r>
        </a:p>
        <a:p>
          <a:r>
            <a:rPr lang="en-US" b="1" dirty="0" smtClean="0">
              <a:latin typeface="Times New Roman"/>
              <a:cs typeface="Times New Roman"/>
            </a:rPr>
            <a:t>process </a:t>
          </a:r>
          <a:r>
            <a:rPr lang="en-US" b="1" dirty="0" err="1" smtClean="0">
              <a:latin typeface="Times New Roman"/>
              <a:cs typeface="Times New Roman"/>
            </a:rPr>
            <a:t>efectiveness</a:t>
          </a:r>
          <a:endParaRPr lang="en-US" b="1" dirty="0">
            <a:latin typeface="Times New Roman"/>
            <a:cs typeface="Times New Roman"/>
          </a:endParaRPr>
        </a:p>
      </dgm:t>
    </dgm:pt>
    <dgm:pt modelId="{0C1FC9F3-34DE-5644-9E79-19F97DCD805B}" type="parTrans" cxnId="{CE2859C1-2F70-6E4E-93F0-F15D60450739}">
      <dgm:prSet/>
      <dgm:spPr/>
      <dgm:t>
        <a:bodyPr/>
        <a:lstStyle/>
        <a:p>
          <a:endParaRPr lang="en-US"/>
        </a:p>
      </dgm:t>
    </dgm:pt>
    <dgm:pt modelId="{6931A874-637E-4E42-834E-EE47C1656D6E}" type="sibTrans" cxnId="{CE2859C1-2F70-6E4E-93F0-F15D60450739}">
      <dgm:prSet/>
      <dgm:spPr/>
      <dgm:t>
        <a:bodyPr/>
        <a:lstStyle/>
        <a:p>
          <a:endParaRPr lang="en-US"/>
        </a:p>
      </dgm:t>
    </dgm:pt>
    <dgm:pt modelId="{0F2AC651-E51F-E849-9F80-4A7709B0767C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sz="1200" smtClean="0">
              <a:solidFill>
                <a:srgbClr val="000000"/>
              </a:solidFill>
              <a:latin typeface="Times New Roman"/>
              <a:cs typeface="Times New Roman"/>
            </a:rPr>
            <a:t>1</a:t>
          </a:r>
          <a:endParaRPr lang="en-US" sz="1200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D8A3F304-6C34-074F-8978-0844744D0CE0}" type="sibTrans" cxnId="{CB4A998A-04AA-4949-B48F-A57E915E3F7A}">
      <dgm:prSet/>
      <dgm:spPr/>
      <dgm:t>
        <a:bodyPr/>
        <a:lstStyle/>
        <a:p>
          <a:endParaRPr lang="en-US"/>
        </a:p>
      </dgm:t>
    </dgm:pt>
    <dgm:pt modelId="{35DE82E7-6B3E-CC49-BA79-DFACE0CEA359}" type="parTrans" cxnId="{CB4A998A-04AA-4949-B48F-A57E915E3F7A}">
      <dgm:prSet/>
      <dgm:spPr/>
      <dgm:t>
        <a:bodyPr/>
        <a:lstStyle/>
        <a:p>
          <a:endParaRPr lang="en-US"/>
        </a:p>
      </dgm:t>
    </dgm:pt>
    <dgm:pt modelId="{45E21D46-3A70-4B41-9322-18A4B04CE55F}" type="pres">
      <dgm:prSet presAssocID="{F42D5E10-A890-E34C-A2C5-541258B5394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C996CB-5B7D-3B47-A060-26AD0EC099D8}" type="pres">
      <dgm:prSet presAssocID="{F42D5E10-A890-E34C-A2C5-541258B53944}" presName="ellipse" presStyleLbl="trBgShp" presStyleIdx="0" presStyleCnt="1"/>
      <dgm:spPr/>
    </dgm:pt>
    <dgm:pt modelId="{7CE99977-320B-E845-928F-1C8AC21BDC9A}" type="pres">
      <dgm:prSet presAssocID="{F42D5E10-A890-E34C-A2C5-541258B53944}" presName="arrow1" presStyleLbl="fgShp" presStyleIdx="0" presStyleCnt="1"/>
      <dgm:spPr/>
    </dgm:pt>
    <dgm:pt modelId="{4CD95BB5-D4D9-2444-92BD-C5DAB54644C8}" type="pres">
      <dgm:prSet presAssocID="{F42D5E10-A890-E34C-A2C5-541258B53944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D6B693-5667-094D-836A-E78C02C0644C}" type="pres">
      <dgm:prSet presAssocID="{0F2AC651-E51F-E849-9F80-4A7709B0767C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C9B882-4F7A-2A4C-82B7-97F77A3881EA}" type="pres">
      <dgm:prSet presAssocID="{AE056D8B-4F7B-E845-BA50-22F25E30D1EB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71161F-4BC9-7646-83A8-8136259F2024}" type="pres">
      <dgm:prSet presAssocID="{5646B685-0C66-B54F-81E1-D879F46DDDF0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2C7D9E-7C03-9441-A905-1069B4D12B79}" type="pres">
      <dgm:prSet presAssocID="{F42D5E10-A890-E34C-A2C5-541258B53944}" presName="funnel" presStyleLbl="trAlignAcc1" presStyleIdx="0" presStyleCnt="1"/>
      <dgm:spPr/>
    </dgm:pt>
  </dgm:ptLst>
  <dgm:cxnLst>
    <dgm:cxn modelId="{CB4A998A-04AA-4949-B48F-A57E915E3F7A}" srcId="{F42D5E10-A890-E34C-A2C5-541258B53944}" destId="{0F2AC651-E51F-E849-9F80-4A7709B0767C}" srcOrd="1" destOrd="0" parTransId="{35DE82E7-6B3E-CC49-BA79-DFACE0CEA359}" sibTransId="{D8A3F304-6C34-074F-8978-0844744D0CE0}"/>
    <dgm:cxn modelId="{4D008B01-09E9-C24C-8D5E-945A0290D993}" srcId="{F42D5E10-A890-E34C-A2C5-541258B53944}" destId="{A445E877-4109-9449-9E8C-D01E4B167AEC}" srcOrd="0" destOrd="0" parTransId="{0CF4D583-179E-BF4C-8334-3ABABE62A43F}" sibTransId="{DB721507-7553-A845-B201-1AD70041C86E}"/>
    <dgm:cxn modelId="{B5859271-43B8-B74B-99A6-C5933BA32915}" type="presOf" srcId="{AE056D8B-4F7B-E845-BA50-22F25E30D1EB}" destId="{9ED6B693-5667-094D-836A-E78C02C0644C}" srcOrd="0" destOrd="0" presId="urn:microsoft.com/office/officeart/2005/8/layout/funnel1"/>
    <dgm:cxn modelId="{4EBC2175-52B5-6A40-A61B-55911B968573}" type="presOf" srcId="{0F2AC651-E51F-E849-9F80-4A7709B0767C}" destId="{EEC9B882-4F7A-2A4C-82B7-97F77A3881EA}" srcOrd="0" destOrd="0" presId="urn:microsoft.com/office/officeart/2005/8/layout/funnel1"/>
    <dgm:cxn modelId="{A4A284B5-1E5A-BF41-B732-985F24E02530}" type="presOf" srcId="{A445E877-4109-9449-9E8C-D01E4B167AEC}" destId="{BD71161F-4BC9-7646-83A8-8136259F2024}" srcOrd="0" destOrd="0" presId="urn:microsoft.com/office/officeart/2005/8/layout/funnel1"/>
    <dgm:cxn modelId="{3B99F0D3-B020-8546-8E29-A8F0AD4A69B6}" srcId="{F42D5E10-A890-E34C-A2C5-541258B53944}" destId="{AE056D8B-4F7B-E845-BA50-22F25E30D1EB}" srcOrd="2" destOrd="0" parTransId="{5E1D1989-AEBB-1042-B849-FD8D86C07345}" sibTransId="{40615DE5-18F3-FF43-8D07-A9DD3D81DB6E}"/>
    <dgm:cxn modelId="{F8D42A1D-A71B-664D-AE98-A2E0054488F7}" type="presOf" srcId="{F42D5E10-A890-E34C-A2C5-541258B53944}" destId="{45E21D46-3A70-4B41-9322-18A4B04CE55F}" srcOrd="0" destOrd="0" presId="urn:microsoft.com/office/officeart/2005/8/layout/funnel1"/>
    <dgm:cxn modelId="{5FEDC019-91C0-0646-A0F0-948B942BA064}" type="presOf" srcId="{5646B685-0C66-B54F-81E1-D879F46DDDF0}" destId="{4CD95BB5-D4D9-2444-92BD-C5DAB54644C8}" srcOrd="0" destOrd="0" presId="urn:microsoft.com/office/officeart/2005/8/layout/funnel1"/>
    <dgm:cxn modelId="{CE2859C1-2F70-6E4E-93F0-F15D60450739}" srcId="{F42D5E10-A890-E34C-A2C5-541258B53944}" destId="{5646B685-0C66-B54F-81E1-D879F46DDDF0}" srcOrd="3" destOrd="0" parTransId="{0C1FC9F3-34DE-5644-9E79-19F97DCD805B}" sibTransId="{6931A874-637E-4E42-834E-EE47C1656D6E}"/>
    <dgm:cxn modelId="{CB9F82A8-3740-3248-B912-6B51F71984EA}" type="presParOf" srcId="{45E21D46-3A70-4B41-9322-18A4B04CE55F}" destId="{60C996CB-5B7D-3B47-A060-26AD0EC099D8}" srcOrd="0" destOrd="0" presId="urn:microsoft.com/office/officeart/2005/8/layout/funnel1"/>
    <dgm:cxn modelId="{5A9D7FC5-BDDD-6243-877F-B5F55501A55A}" type="presParOf" srcId="{45E21D46-3A70-4B41-9322-18A4B04CE55F}" destId="{7CE99977-320B-E845-928F-1C8AC21BDC9A}" srcOrd="1" destOrd="0" presId="urn:microsoft.com/office/officeart/2005/8/layout/funnel1"/>
    <dgm:cxn modelId="{24BA8CC1-8F2A-8347-AE1C-2047321FDE0C}" type="presParOf" srcId="{45E21D46-3A70-4B41-9322-18A4B04CE55F}" destId="{4CD95BB5-D4D9-2444-92BD-C5DAB54644C8}" srcOrd="2" destOrd="0" presId="urn:microsoft.com/office/officeart/2005/8/layout/funnel1"/>
    <dgm:cxn modelId="{F67F034D-FB50-CF43-819F-00479FFB6146}" type="presParOf" srcId="{45E21D46-3A70-4B41-9322-18A4B04CE55F}" destId="{9ED6B693-5667-094D-836A-E78C02C0644C}" srcOrd="3" destOrd="0" presId="urn:microsoft.com/office/officeart/2005/8/layout/funnel1"/>
    <dgm:cxn modelId="{F969D6D0-20A2-6C45-B6E3-FE42387B2E60}" type="presParOf" srcId="{45E21D46-3A70-4B41-9322-18A4B04CE55F}" destId="{EEC9B882-4F7A-2A4C-82B7-97F77A3881EA}" srcOrd="4" destOrd="0" presId="urn:microsoft.com/office/officeart/2005/8/layout/funnel1"/>
    <dgm:cxn modelId="{82010812-A5D8-1B4A-BCED-2EFEA5931C9E}" type="presParOf" srcId="{45E21D46-3A70-4B41-9322-18A4B04CE55F}" destId="{BD71161F-4BC9-7646-83A8-8136259F2024}" srcOrd="5" destOrd="0" presId="urn:microsoft.com/office/officeart/2005/8/layout/funnel1"/>
    <dgm:cxn modelId="{5E71E237-CED7-0142-9BBB-A4981A77A563}" type="presParOf" srcId="{45E21D46-3A70-4B41-9322-18A4B04CE55F}" destId="{FF2C7D9E-7C03-9441-A905-1069B4D12B7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717882-08A5-CC49-947E-3A8C6181FCF8}" type="doc">
      <dgm:prSet loTypeId="urn:microsoft.com/office/officeart/2008/layout/RadialCluster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651CF6E-9931-184D-9D89-44A5A769CCF1}">
      <dgm:prSet phldrT="[Text]" custT="1"/>
      <dgm:spPr/>
      <dgm:t>
        <a:bodyPr/>
        <a:lstStyle/>
        <a:p>
          <a:r>
            <a:rPr lang="en-US" sz="2000" b="1" dirty="0" smtClean="0">
              <a:latin typeface="Times New Roman"/>
              <a:cs typeface="Times New Roman"/>
            </a:rPr>
            <a:t>TARGET</a:t>
          </a:r>
          <a:endParaRPr lang="en-US" sz="2000" b="1" dirty="0">
            <a:latin typeface="Times New Roman"/>
            <a:cs typeface="Times New Roman"/>
          </a:endParaRPr>
        </a:p>
      </dgm:t>
    </dgm:pt>
    <dgm:pt modelId="{A33637DE-5F49-3B41-B120-48A9284262FC}" type="parTrans" cxnId="{0068ADC0-BBFB-7545-AEDD-6066792F4787}">
      <dgm:prSet/>
      <dgm:spPr/>
      <dgm:t>
        <a:bodyPr/>
        <a:lstStyle/>
        <a:p>
          <a:endParaRPr lang="en-US"/>
        </a:p>
      </dgm:t>
    </dgm:pt>
    <dgm:pt modelId="{851D34BC-C872-3F46-875E-EA883614C28E}" type="sibTrans" cxnId="{0068ADC0-BBFB-7545-AEDD-6066792F4787}">
      <dgm:prSet/>
      <dgm:spPr/>
      <dgm:t>
        <a:bodyPr/>
        <a:lstStyle/>
        <a:p>
          <a:endParaRPr lang="en-US"/>
        </a:p>
      </dgm:t>
    </dgm:pt>
    <dgm:pt modelId="{19D93A4F-1423-2E4B-8894-179DC55C5C79}">
      <dgm:prSet phldrT="[Text]" custT="1"/>
      <dgm:spPr/>
      <dgm:t>
        <a:bodyPr/>
        <a:lstStyle/>
        <a:p>
          <a:r>
            <a:rPr lang="en-US" sz="2000" b="1" dirty="0" smtClean="0">
              <a:latin typeface="Times New Roman"/>
              <a:cs typeface="Times New Roman"/>
            </a:rPr>
            <a:t>thickness</a:t>
          </a:r>
          <a:endParaRPr lang="en-US" sz="2000" b="1" dirty="0">
            <a:latin typeface="Times New Roman"/>
            <a:cs typeface="Times New Roman"/>
          </a:endParaRPr>
        </a:p>
      </dgm:t>
    </dgm:pt>
    <dgm:pt modelId="{1C18E248-BDF9-2745-B342-8FCB4BC69754}" type="parTrans" cxnId="{CE3C771E-AAB5-7549-9110-E7040EAEB87B}">
      <dgm:prSet/>
      <dgm:spPr/>
      <dgm:t>
        <a:bodyPr/>
        <a:lstStyle/>
        <a:p>
          <a:endParaRPr lang="en-US"/>
        </a:p>
      </dgm:t>
    </dgm:pt>
    <dgm:pt modelId="{A824DA4E-E58A-1A47-870B-6CE68B10BD34}" type="sibTrans" cxnId="{CE3C771E-AAB5-7549-9110-E7040EAEB87B}">
      <dgm:prSet/>
      <dgm:spPr/>
      <dgm:t>
        <a:bodyPr/>
        <a:lstStyle/>
        <a:p>
          <a:endParaRPr lang="en-US"/>
        </a:p>
      </dgm:t>
    </dgm:pt>
    <dgm:pt modelId="{7B1D1FFE-E355-8445-B5D2-3128D2DD7B5F}">
      <dgm:prSet phldrT="[Text]" custT="1"/>
      <dgm:spPr/>
      <dgm:t>
        <a:bodyPr/>
        <a:lstStyle/>
        <a:p>
          <a:r>
            <a:rPr lang="en-US" sz="2000" b="1" dirty="0" smtClean="0">
              <a:latin typeface="Times New Roman"/>
              <a:cs typeface="Times New Roman"/>
            </a:rPr>
            <a:t>thickness uniformity</a:t>
          </a:r>
          <a:endParaRPr lang="en-US" sz="2000" b="1" dirty="0">
            <a:latin typeface="Times New Roman"/>
            <a:cs typeface="Times New Roman"/>
          </a:endParaRPr>
        </a:p>
      </dgm:t>
    </dgm:pt>
    <dgm:pt modelId="{B268D126-F667-FD40-8A0E-7B87FF0C786B}" type="parTrans" cxnId="{70388779-0E27-E64D-BDC0-28F41A2059AC}">
      <dgm:prSet/>
      <dgm:spPr/>
      <dgm:t>
        <a:bodyPr/>
        <a:lstStyle/>
        <a:p>
          <a:endParaRPr lang="en-US"/>
        </a:p>
      </dgm:t>
    </dgm:pt>
    <dgm:pt modelId="{FDF258EC-3774-EF41-8092-3ACC2096A216}" type="sibTrans" cxnId="{70388779-0E27-E64D-BDC0-28F41A2059AC}">
      <dgm:prSet/>
      <dgm:spPr/>
      <dgm:t>
        <a:bodyPr/>
        <a:lstStyle/>
        <a:p>
          <a:endParaRPr lang="en-US"/>
        </a:p>
      </dgm:t>
    </dgm:pt>
    <dgm:pt modelId="{AF275C0D-3E27-0E48-A99F-962C4D96F7AD}">
      <dgm:prSet phldrT="[Text]" custT="1"/>
      <dgm:spPr/>
      <dgm:t>
        <a:bodyPr/>
        <a:lstStyle/>
        <a:p>
          <a:r>
            <a:rPr lang="en-US" sz="2000" b="1" dirty="0" smtClean="0">
              <a:latin typeface="Times New Roman"/>
              <a:cs typeface="Times New Roman"/>
            </a:rPr>
            <a:t>identification of impurities</a:t>
          </a:r>
          <a:endParaRPr lang="en-US" sz="2000" b="1" dirty="0">
            <a:latin typeface="Times New Roman"/>
            <a:cs typeface="Times New Roman"/>
          </a:endParaRPr>
        </a:p>
      </dgm:t>
    </dgm:pt>
    <dgm:pt modelId="{234FE6B6-8FCA-8044-8A1D-3323B4A6E7ED}" type="parTrans" cxnId="{8482B8B4-BE7D-6E4B-AD88-59904F08AC41}">
      <dgm:prSet/>
      <dgm:spPr/>
      <dgm:t>
        <a:bodyPr/>
        <a:lstStyle/>
        <a:p>
          <a:endParaRPr lang="en-US"/>
        </a:p>
      </dgm:t>
    </dgm:pt>
    <dgm:pt modelId="{DAC41E4B-C80E-3A4B-A6B2-E8DCA9FD6B96}" type="sibTrans" cxnId="{8482B8B4-BE7D-6E4B-AD88-59904F08AC41}">
      <dgm:prSet/>
      <dgm:spPr/>
      <dgm:t>
        <a:bodyPr/>
        <a:lstStyle/>
        <a:p>
          <a:endParaRPr lang="en-US"/>
        </a:p>
      </dgm:t>
    </dgm:pt>
    <dgm:pt modelId="{6A957132-18FD-D240-AD4F-5DD287168C5F}">
      <dgm:prSet phldrT="[Text]" custT="1"/>
      <dgm:spPr/>
      <dgm:t>
        <a:bodyPr/>
        <a:lstStyle/>
        <a:p>
          <a:r>
            <a:rPr lang="en-US" sz="2000" b="1" dirty="0" smtClean="0">
              <a:latin typeface="Times New Roman"/>
              <a:cs typeface="Times New Roman"/>
            </a:rPr>
            <a:t>surface roughness</a:t>
          </a:r>
          <a:endParaRPr lang="en-US" sz="2000" b="1" dirty="0">
            <a:latin typeface="Times New Roman"/>
            <a:cs typeface="Times New Roman"/>
          </a:endParaRPr>
        </a:p>
      </dgm:t>
    </dgm:pt>
    <dgm:pt modelId="{F513DA25-0285-EC43-9D3D-7BA0B5829A88}" type="parTrans" cxnId="{FB7EE2D0-354D-3447-B54A-91CECE436392}">
      <dgm:prSet/>
      <dgm:spPr/>
      <dgm:t>
        <a:bodyPr/>
        <a:lstStyle/>
        <a:p>
          <a:endParaRPr lang="en-US"/>
        </a:p>
      </dgm:t>
    </dgm:pt>
    <dgm:pt modelId="{051008D8-F9C8-8646-A56A-5C416B44DFE9}" type="sibTrans" cxnId="{FB7EE2D0-354D-3447-B54A-91CECE436392}">
      <dgm:prSet/>
      <dgm:spPr/>
      <dgm:t>
        <a:bodyPr/>
        <a:lstStyle/>
        <a:p>
          <a:endParaRPr lang="en-US"/>
        </a:p>
      </dgm:t>
    </dgm:pt>
    <dgm:pt modelId="{AAE30361-E83E-DE4C-8D20-4ACA129ED6CD}">
      <dgm:prSet phldrT="[Text]" custT="1"/>
      <dgm:spPr/>
      <dgm:t>
        <a:bodyPr/>
        <a:lstStyle/>
        <a:p>
          <a:r>
            <a:rPr lang="en-US" sz="2000" b="1" dirty="0" smtClean="0">
              <a:latin typeface="Times New Roman"/>
              <a:cs typeface="Times New Roman"/>
            </a:rPr>
            <a:t>surface morphology</a:t>
          </a:r>
          <a:endParaRPr lang="en-US" sz="2000" b="1" dirty="0">
            <a:latin typeface="Times New Roman"/>
            <a:cs typeface="Times New Roman"/>
          </a:endParaRPr>
        </a:p>
      </dgm:t>
    </dgm:pt>
    <dgm:pt modelId="{AEC47A92-70A1-464C-9BB8-0310BBB8CB29}" type="parTrans" cxnId="{B3CE78F8-53EA-824C-9B4B-3609B06F74DA}">
      <dgm:prSet/>
      <dgm:spPr/>
      <dgm:t>
        <a:bodyPr/>
        <a:lstStyle/>
        <a:p>
          <a:endParaRPr lang="en-US"/>
        </a:p>
      </dgm:t>
    </dgm:pt>
    <dgm:pt modelId="{8518E12C-423B-4F4D-8043-269B690B3BF2}" type="sibTrans" cxnId="{B3CE78F8-53EA-824C-9B4B-3609B06F74DA}">
      <dgm:prSet/>
      <dgm:spPr/>
      <dgm:t>
        <a:bodyPr/>
        <a:lstStyle/>
        <a:p>
          <a:endParaRPr lang="en-US"/>
        </a:p>
      </dgm:t>
    </dgm:pt>
    <dgm:pt modelId="{218FC809-6548-854A-A6E4-67643F69E69B}" type="pres">
      <dgm:prSet presAssocID="{4C717882-08A5-CC49-947E-3A8C6181FCF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D4B253-FADD-A74E-A5E2-F3B92DA8CFBC}" type="pres">
      <dgm:prSet presAssocID="{B651CF6E-9931-184D-9D89-44A5A769CCF1}" presName="singleCycle" presStyleCnt="0"/>
      <dgm:spPr/>
    </dgm:pt>
    <dgm:pt modelId="{5157C844-0C78-5C41-B880-2632C50003CD}" type="pres">
      <dgm:prSet presAssocID="{B651CF6E-9931-184D-9D89-44A5A769CCF1}" presName="singleCenter" presStyleLbl="node1" presStyleIdx="0" presStyleCnt="6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985AEFD0-9E18-0B40-9BB9-35C51ABFCEA8}" type="pres">
      <dgm:prSet presAssocID="{1C18E248-BDF9-2745-B342-8FCB4BC69754}" presName="Name56" presStyleLbl="parChTrans1D2" presStyleIdx="0" presStyleCnt="5"/>
      <dgm:spPr/>
      <dgm:t>
        <a:bodyPr/>
        <a:lstStyle/>
        <a:p>
          <a:endParaRPr lang="en-US"/>
        </a:p>
      </dgm:t>
    </dgm:pt>
    <dgm:pt modelId="{80468294-7266-C44D-8137-382BE4DB583C}" type="pres">
      <dgm:prSet presAssocID="{19D93A4F-1423-2E4B-8894-179DC55C5C79}" presName="text0" presStyleLbl="node1" presStyleIdx="1" presStyleCnt="6" custScaleX="210663" custScaleY="671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D1C0BB-2F30-8444-93BB-2F6E2E2B5921}" type="pres">
      <dgm:prSet presAssocID="{B268D126-F667-FD40-8A0E-7B87FF0C786B}" presName="Name56" presStyleLbl="parChTrans1D2" presStyleIdx="1" presStyleCnt="5"/>
      <dgm:spPr/>
      <dgm:t>
        <a:bodyPr/>
        <a:lstStyle/>
        <a:p>
          <a:endParaRPr lang="en-US"/>
        </a:p>
      </dgm:t>
    </dgm:pt>
    <dgm:pt modelId="{5AE453D6-2A1C-A149-B0CB-B6CEA58E2603}" type="pres">
      <dgm:prSet presAssocID="{7B1D1FFE-E355-8445-B5D2-3128D2DD7B5F}" presName="text0" presStyleLbl="node1" presStyleIdx="2" presStyleCnt="6" custScaleX="216841" custScaleY="84468" custRadScaleRad="116104" custRadScaleInc="170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BD5AD-3B17-B542-9D16-8306DAC554A5}" type="pres">
      <dgm:prSet presAssocID="{234FE6B6-8FCA-8044-8A1D-3323B4A6E7ED}" presName="Name56" presStyleLbl="parChTrans1D2" presStyleIdx="2" presStyleCnt="5"/>
      <dgm:spPr/>
      <dgm:t>
        <a:bodyPr/>
        <a:lstStyle/>
        <a:p>
          <a:endParaRPr lang="en-US"/>
        </a:p>
      </dgm:t>
    </dgm:pt>
    <dgm:pt modelId="{AF98DC78-C296-2648-83E6-0B38E19CC99E}" type="pres">
      <dgm:prSet presAssocID="{AF275C0D-3E27-0E48-A99F-962C4D96F7AD}" presName="text0" presStyleLbl="node1" presStyleIdx="3" presStyleCnt="6" custScaleX="226408" custScaleY="77828" custRadScaleRad="115231" custRadScaleInc="-285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A7CEE-7F2C-7D42-B4F0-875FFA52E40A}" type="pres">
      <dgm:prSet presAssocID="{F513DA25-0285-EC43-9D3D-7BA0B5829A88}" presName="Name56" presStyleLbl="parChTrans1D2" presStyleIdx="3" presStyleCnt="5"/>
      <dgm:spPr/>
      <dgm:t>
        <a:bodyPr/>
        <a:lstStyle/>
        <a:p>
          <a:endParaRPr lang="en-US"/>
        </a:p>
      </dgm:t>
    </dgm:pt>
    <dgm:pt modelId="{2CBECF48-879B-224E-BE2D-CF3D3B834A5A}" type="pres">
      <dgm:prSet presAssocID="{6A957132-18FD-D240-AD4F-5DD287168C5F}" presName="text0" presStyleLbl="node1" presStyleIdx="4" presStyleCnt="6" custScaleX="204612" custScaleY="66742" custRadScaleRad="99247" custRadScaleInc="153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2A47BB-F0FC-204D-9CCA-91523689A90C}" type="pres">
      <dgm:prSet presAssocID="{AEC47A92-70A1-464C-9BB8-0310BBB8CB29}" presName="Name56" presStyleLbl="parChTrans1D2" presStyleIdx="4" presStyleCnt="5"/>
      <dgm:spPr/>
      <dgm:t>
        <a:bodyPr/>
        <a:lstStyle/>
        <a:p>
          <a:endParaRPr lang="en-US"/>
        </a:p>
      </dgm:t>
    </dgm:pt>
    <dgm:pt modelId="{E1D2DA43-4408-B145-AE47-FA17F8F4B6E3}" type="pres">
      <dgm:prSet presAssocID="{AAE30361-E83E-DE4C-8D20-4ACA129ED6CD}" presName="text0" presStyleLbl="node1" presStyleIdx="5" presStyleCnt="6" custScaleX="199207" custScaleY="65469" custRadScaleRad="104492" custRadScaleInc="-132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2CC2AF-3528-6E47-B8D4-6A455896C894}" type="presOf" srcId="{4C717882-08A5-CC49-947E-3A8C6181FCF8}" destId="{218FC809-6548-854A-A6E4-67643F69E69B}" srcOrd="0" destOrd="0" presId="urn:microsoft.com/office/officeart/2008/layout/RadialCluster"/>
    <dgm:cxn modelId="{B3CE78F8-53EA-824C-9B4B-3609B06F74DA}" srcId="{B651CF6E-9931-184D-9D89-44A5A769CCF1}" destId="{AAE30361-E83E-DE4C-8D20-4ACA129ED6CD}" srcOrd="4" destOrd="0" parTransId="{AEC47A92-70A1-464C-9BB8-0310BBB8CB29}" sibTransId="{8518E12C-423B-4F4D-8043-269B690B3BF2}"/>
    <dgm:cxn modelId="{0068ADC0-BBFB-7545-AEDD-6066792F4787}" srcId="{4C717882-08A5-CC49-947E-3A8C6181FCF8}" destId="{B651CF6E-9931-184D-9D89-44A5A769CCF1}" srcOrd="0" destOrd="0" parTransId="{A33637DE-5F49-3B41-B120-48A9284262FC}" sibTransId="{851D34BC-C872-3F46-875E-EA883614C28E}"/>
    <dgm:cxn modelId="{8482B8B4-BE7D-6E4B-AD88-59904F08AC41}" srcId="{B651CF6E-9931-184D-9D89-44A5A769CCF1}" destId="{AF275C0D-3E27-0E48-A99F-962C4D96F7AD}" srcOrd="2" destOrd="0" parTransId="{234FE6B6-8FCA-8044-8A1D-3323B4A6E7ED}" sibTransId="{DAC41E4B-C80E-3A4B-A6B2-E8DCA9FD6B96}"/>
    <dgm:cxn modelId="{969A2ED4-C7BE-CA47-A451-879EB19CD359}" type="presOf" srcId="{1C18E248-BDF9-2745-B342-8FCB4BC69754}" destId="{985AEFD0-9E18-0B40-9BB9-35C51ABFCEA8}" srcOrd="0" destOrd="0" presId="urn:microsoft.com/office/officeart/2008/layout/RadialCluster"/>
    <dgm:cxn modelId="{6AA93A53-90B9-C746-8DF0-C281E3A12254}" type="presOf" srcId="{AF275C0D-3E27-0E48-A99F-962C4D96F7AD}" destId="{AF98DC78-C296-2648-83E6-0B38E19CC99E}" srcOrd="0" destOrd="0" presId="urn:microsoft.com/office/officeart/2008/layout/RadialCluster"/>
    <dgm:cxn modelId="{FB7EE2D0-354D-3447-B54A-91CECE436392}" srcId="{B651CF6E-9931-184D-9D89-44A5A769CCF1}" destId="{6A957132-18FD-D240-AD4F-5DD287168C5F}" srcOrd="3" destOrd="0" parTransId="{F513DA25-0285-EC43-9D3D-7BA0B5829A88}" sibTransId="{051008D8-F9C8-8646-A56A-5C416B44DFE9}"/>
    <dgm:cxn modelId="{CE3C771E-AAB5-7549-9110-E7040EAEB87B}" srcId="{B651CF6E-9931-184D-9D89-44A5A769CCF1}" destId="{19D93A4F-1423-2E4B-8894-179DC55C5C79}" srcOrd="0" destOrd="0" parTransId="{1C18E248-BDF9-2745-B342-8FCB4BC69754}" sibTransId="{A824DA4E-E58A-1A47-870B-6CE68B10BD34}"/>
    <dgm:cxn modelId="{29071367-37A9-F04E-808E-E445BA853D21}" type="presOf" srcId="{AEC47A92-70A1-464C-9BB8-0310BBB8CB29}" destId="{532A47BB-F0FC-204D-9CCA-91523689A90C}" srcOrd="0" destOrd="0" presId="urn:microsoft.com/office/officeart/2008/layout/RadialCluster"/>
    <dgm:cxn modelId="{9F1FD0FF-7E14-3C48-B5A4-FCA375BF913B}" type="presOf" srcId="{6A957132-18FD-D240-AD4F-5DD287168C5F}" destId="{2CBECF48-879B-224E-BE2D-CF3D3B834A5A}" srcOrd="0" destOrd="0" presId="urn:microsoft.com/office/officeart/2008/layout/RadialCluster"/>
    <dgm:cxn modelId="{2DCEB287-6144-9047-A36D-1DF830CA70BE}" type="presOf" srcId="{B651CF6E-9931-184D-9D89-44A5A769CCF1}" destId="{5157C844-0C78-5C41-B880-2632C50003CD}" srcOrd="0" destOrd="0" presId="urn:microsoft.com/office/officeart/2008/layout/RadialCluster"/>
    <dgm:cxn modelId="{D0965D75-3C87-3E4F-A192-BD2BD80D53AB}" type="presOf" srcId="{F513DA25-0285-EC43-9D3D-7BA0B5829A88}" destId="{32DA7CEE-7F2C-7D42-B4F0-875FFA52E40A}" srcOrd="0" destOrd="0" presId="urn:microsoft.com/office/officeart/2008/layout/RadialCluster"/>
    <dgm:cxn modelId="{037B5F8C-39CF-B24D-8765-91216472D78C}" type="presOf" srcId="{7B1D1FFE-E355-8445-B5D2-3128D2DD7B5F}" destId="{5AE453D6-2A1C-A149-B0CB-B6CEA58E2603}" srcOrd="0" destOrd="0" presId="urn:microsoft.com/office/officeart/2008/layout/RadialCluster"/>
    <dgm:cxn modelId="{4FEB0249-1542-8A49-AE43-169623AC62B0}" type="presOf" srcId="{234FE6B6-8FCA-8044-8A1D-3323B4A6E7ED}" destId="{0E7BD5AD-3B17-B542-9D16-8306DAC554A5}" srcOrd="0" destOrd="0" presId="urn:microsoft.com/office/officeart/2008/layout/RadialCluster"/>
    <dgm:cxn modelId="{18C4FE7D-5BBA-164A-A6C2-CD71DF559EEA}" type="presOf" srcId="{19D93A4F-1423-2E4B-8894-179DC55C5C79}" destId="{80468294-7266-C44D-8137-382BE4DB583C}" srcOrd="0" destOrd="0" presId="urn:microsoft.com/office/officeart/2008/layout/RadialCluster"/>
    <dgm:cxn modelId="{70388779-0E27-E64D-BDC0-28F41A2059AC}" srcId="{B651CF6E-9931-184D-9D89-44A5A769CCF1}" destId="{7B1D1FFE-E355-8445-B5D2-3128D2DD7B5F}" srcOrd="1" destOrd="0" parTransId="{B268D126-F667-FD40-8A0E-7B87FF0C786B}" sibTransId="{FDF258EC-3774-EF41-8092-3ACC2096A216}"/>
    <dgm:cxn modelId="{ED4648D2-D2A0-2244-9119-0AB6A966667C}" type="presOf" srcId="{AAE30361-E83E-DE4C-8D20-4ACA129ED6CD}" destId="{E1D2DA43-4408-B145-AE47-FA17F8F4B6E3}" srcOrd="0" destOrd="0" presId="urn:microsoft.com/office/officeart/2008/layout/RadialCluster"/>
    <dgm:cxn modelId="{F09973CC-6841-DE46-9165-C47117C0AA12}" type="presOf" srcId="{B268D126-F667-FD40-8A0E-7B87FF0C786B}" destId="{EFD1C0BB-2F30-8444-93BB-2F6E2E2B5921}" srcOrd="0" destOrd="0" presId="urn:microsoft.com/office/officeart/2008/layout/RadialCluster"/>
    <dgm:cxn modelId="{CD5C3BA7-B505-334C-9B3B-C2CCF894AC58}" type="presParOf" srcId="{218FC809-6548-854A-A6E4-67643F69E69B}" destId="{D4D4B253-FADD-A74E-A5E2-F3B92DA8CFBC}" srcOrd="0" destOrd="0" presId="urn:microsoft.com/office/officeart/2008/layout/RadialCluster"/>
    <dgm:cxn modelId="{A13EECB2-877B-9844-B8AA-AD63AA146B10}" type="presParOf" srcId="{D4D4B253-FADD-A74E-A5E2-F3B92DA8CFBC}" destId="{5157C844-0C78-5C41-B880-2632C50003CD}" srcOrd="0" destOrd="0" presId="urn:microsoft.com/office/officeart/2008/layout/RadialCluster"/>
    <dgm:cxn modelId="{4C902C0E-69EA-1745-9125-821ACE2745DE}" type="presParOf" srcId="{D4D4B253-FADD-A74E-A5E2-F3B92DA8CFBC}" destId="{985AEFD0-9E18-0B40-9BB9-35C51ABFCEA8}" srcOrd="1" destOrd="0" presId="urn:microsoft.com/office/officeart/2008/layout/RadialCluster"/>
    <dgm:cxn modelId="{EBD1C530-9924-1A4F-9EFB-3F7AD82D7806}" type="presParOf" srcId="{D4D4B253-FADD-A74E-A5E2-F3B92DA8CFBC}" destId="{80468294-7266-C44D-8137-382BE4DB583C}" srcOrd="2" destOrd="0" presId="urn:microsoft.com/office/officeart/2008/layout/RadialCluster"/>
    <dgm:cxn modelId="{2A02BA38-6E2B-AA48-962B-6824CCBF34E7}" type="presParOf" srcId="{D4D4B253-FADD-A74E-A5E2-F3B92DA8CFBC}" destId="{EFD1C0BB-2F30-8444-93BB-2F6E2E2B5921}" srcOrd="3" destOrd="0" presId="urn:microsoft.com/office/officeart/2008/layout/RadialCluster"/>
    <dgm:cxn modelId="{1A233F3F-E2ED-D745-BE74-86FE09D7DA75}" type="presParOf" srcId="{D4D4B253-FADD-A74E-A5E2-F3B92DA8CFBC}" destId="{5AE453D6-2A1C-A149-B0CB-B6CEA58E2603}" srcOrd="4" destOrd="0" presId="urn:microsoft.com/office/officeart/2008/layout/RadialCluster"/>
    <dgm:cxn modelId="{AFEAA98C-6732-424D-9538-AE053822F921}" type="presParOf" srcId="{D4D4B253-FADD-A74E-A5E2-F3B92DA8CFBC}" destId="{0E7BD5AD-3B17-B542-9D16-8306DAC554A5}" srcOrd="5" destOrd="0" presId="urn:microsoft.com/office/officeart/2008/layout/RadialCluster"/>
    <dgm:cxn modelId="{6D4375EE-4119-B547-911A-E95488F673B5}" type="presParOf" srcId="{D4D4B253-FADD-A74E-A5E2-F3B92DA8CFBC}" destId="{AF98DC78-C296-2648-83E6-0B38E19CC99E}" srcOrd="6" destOrd="0" presId="urn:microsoft.com/office/officeart/2008/layout/RadialCluster"/>
    <dgm:cxn modelId="{D530FA00-01E4-6143-9CBA-D1BFF94AE0A8}" type="presParOf" srcId="{D4D4B253-FADD-A74E-A5E2-F3B92DA8CFBC}" destId="{32DA7CEE-7F2C-7D42-B4F0-875FFA52E40A}" srcOrd="7" destOrd="0" presId="urn:microsoft.com/office/officeart/2008/layout/RadialCluster"/>
    <dgm:cxn modelId="{805DBA94-7B87-B64F-89B0-11B7B2A3CA3A}" type="presParOf" srcId="{D4D4B253-FADD-A74E-A5E2-F3B92DA8CFBC}" destId="{2CBECF48-879B-224E-BE2D-CF3D3B834A5A}" srcOrd="8" destOrd="0" presId="urn:microsoft.com/office/officeart/2008/layout/RadialCluster"/>
    <dgm:cxn modelId="{BC648B7A-E28D-C84F-B00A-04D1D5118284}" type="presParOf" srcId="{D4D4B253-FADD-A74E-A5E2-F3B92DA8CFBC}" destId="{532A47BB-F0FC-204D-9CCA-91523689A90C}" srcOrd="9" destOrd="0" presId="urn:microsoft.com/office/officeart/2008/layout/RadialCluster"/>
    <dgm:cxn modelId="{9C17C45C-7482-3B4B-B94E-C1B648A13193}" type="presParOf" srcId="{D4D4B253-FADD-A74E-A5E2-F3B92DA8CFBC}" destId="{E1D2DA43-4408-B145-AE47-FA17F8F4B6E3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CFC35F-EFB5-6743-8877-2FC80F924B72}" type="doc">
      <dgm:prSet loTypeId="urn:microsoft.com/office/officeart/2005/8/layout/process4" loCatId="" qsTypeId="urn:microsoft.com/office/officeart/2005/8/quickstyle/3D1" qsCatId="3D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E418DF4F-5A59-834B-84D0-CAAEEC048CA1}">
      <dgm:prSet phldrT="[Text]"/>
      <dgm:spPr/>
      <dgm:t>
        <a:bodyPr/>
        <a:lstStyle/>
        <a:p>
          <a:r>
            <a:rPr lang="en-US" b="1" smtClean="0">
              <a:latin typeface="Times New Roman"/>
              <a:cs typeface="Times New Roman"/>
            </a:rPr>
            <a:t>Target preparation methods</a:t>
          </a:r>
          <a:endParaRPr lang="en-US" b="1" dirty="0">
            <a:latin typeface="Times New Roman"/>
            <a:cs typeface="Times New Roman"/>
          </a:endParaRPr>
        </a:p>
      </dgm:t>
    </dgm:pt>
    <dgm:pt modelId="{1D960490-A138-C74A-9065-0B731C24D160}" type="parTrans" cxnId="{1316F04D-BC98-A34B-ACB9-CCC70FD426D9}">
      <dgm:prSet/>
      <dgm:spPr/>
      <dgm:t>
        <a:bodyPr/>
        <a:lstStyle/>
        <a:p>
          <a:endParaRPr lang="en-US"/>
        </a:p>
      </dgm:t>
    </dgm:pt>
    <dgm:pt modelId="{CAEEB6ED-028D-B947-8D67-375684BA7A00}" type="sibTrans" cxnId="{1316F04D-BC98-A34B-ACB9-CCC70FD426D9}">
      <dgm:prSet/>
      <dgm:spPr/>
      <dgm:t>
        <a:bodyPr/>
        <a:lstStyle/>
        <a:p>
          <a:endParaRPr lang="en-US"/>
        </a:p>
      </dgm:t>
    </dgm:pt>
    <dgm:pt modelId="{63F82BC0-18CA-9D4E-A849-7E9DDB1EDAB6}">
      <dgm:prSet phldrT="[Text]"/>
      <dgm:spPr/>
      <dgm:t>
        <a:bodyPr/>
        <a:lstStyle/>
        <a:p>
          <a:r>
            <a:rPr lang="en-US" b="1" dirty="0" smtClean="0">
              <a:latin typeface="Times New Roman"/>
              <a:cs typeface="Times New Roman"/>
            </a:rPr>
            <a:t>Mechanical reshaping and powder processing</a:t>
          </a:r>
        </a:p>
      </dgm:t>
    </dgm:pt>
    <dgm:pt modelId="{57B49910-9102-F94D-9FCB-9267FD8C9419}" type="parTrans" cxnId="{AF80B1EB-56D1-7044-9A22-B2DE9A31122C}">
      <dgm:prSet/>
      <dgm:spPr/>
      <dgm:t>
        <a:bodyPr/>
        <a:lstStyle/>
        <a:p>
          <a:endParaRPr lang="en-US"/>
        </a:p>
      </dgm:t>
    </dgm:pt>
    <dgm:pt modelId="{B0328207-B242-E34D-9AF3-67CC5C0E1029}" type="sibTrans" cxnId="{AF80B1EB-56D1-7044-9A22-B2DE9A31122C}">
      <dgm:prSet/>
      <dgm:spPr/>
      <dgm:t>
        <a:bodyPr/>
        <a:lstStyle/>
        <a:p>
          <a:endParaRPr lang="en-US"/>
        </a:p>
      </dgm:t>
    </dgm:pt>
    <dgm:pt modelId="{F6A9F649-CD5B-9C4A-8387-AF47924EA572}">
      <dgm:prSet phldrT="[Text]"/>
      <dgm:spPr/>
      <dgm:t>
        <a:bodyPr/>
        <a:lstStyle/>
        <a:p>
          <a:r>
            <a:rPr lang="en-US" b="1" dirty="0" smtClean="0">
              <a:latin typeface="Times New Roman"/>
              <a:cs typeface="Times New Roman"/>
            </a:rPr>
            <a:t>Physical</a:t>
          </a:r>
          <a:endParaRPr lang="en-US" b="1" dirty="0">
            <a:latin typeface="Times New Roman"/>
            <a:cs typeface="Times New Roman"/>
          </a:endParaRPr>
        </a:p>
      </dgm:t>
    </dgm:pt>
    <dgm:pt modelId="{FC6BEF74-59BD-A048-B735-84679DC0B393}" type="parTrans" cxnId="{8814B536-D8E7-3F4E-89F9-BC76CC1075E2}">
      <dgm:prSet/>
      <dgm:spPr/>
      <dgm:t>
        <a:bodyPr/>
        <a:lstStyle/>
        <a:p>
          <a:endParaRPr lang="en-US"/>
        </a:p>
      </dgm:t>
    </dgm:pt>
    <dgm:pt modelId="{5E5223A6-54B7-F54C-AEC4-1B8F383E103B}" type="sibTrans" cxnId="{8814B536-D8E7-3F4E-89F9-BC76CC1075E2}">
      <dgm:prSet/>
      <dgm:spPr/>
      <dgm:t>
        <a:bodyPr/>
        <a:lstStyle/>
        <a:p>
          <a:endParaRPr lang="en-US"/>
        </a:p>
      </dgm:t>
    </dgm:pt>
    <dgm:pt modelId="{D7D54BE4-43EE-C742-A88D-7557E8CDD23D}">
      <dgm:prSet phldrT="[Text]"/>
      <dgm:spPr/>
      <dgm:t>
        <a:bodyPr/>
        <a:lstStyle/>
        <a:p>
          <a:r>
            <a:rPr lang="en-US" b="1" dirty="0" smtClean="0">
              <a:latin typeface="Times New Roman"/>
              <a:cs typeface="Times New Roman"/>
            </a:rPr>
            <a:t>Chemical</a:t>
          </a:r>
          <a:endParaRPr lang="en-US" b="1" dirty="0">
            <a:latin typeface="Times New Roman"/>
            <a:cs typeface="Times New Roman"/>
          </a:endParaRPr>
        </a:p>
      </dgm:t>
    </dgm:pt>
    <dgm:pt modelId="{46DD4A93-D2F4-E243-94F3-2A3A319610D9}" type="parTrans" cxnId="{6337E5E0-D9C2-1B44-B61A-6EAF079E4D60}">
      <dgm:prSet/>
      <dgm:spPr/>
      <dgm:t>
        <a:bodyPr/>
        <a:lstStyle/>
        <a:p>
          <a:endParaRPr lang="en-US"/>
        </a:p>
      </dgm:t>
    </dgm:pt>
    <dgm:pt modelId="{41FB939B-D237-7049-9C73-C4E5B33FDDDF}" type="sibTrans" cxnId="{6337E5E0-D9C2-1B44-B61A-6EAF079E4D60}">
      <dgm:prSet/>
      <dgm:spPr/>
      <dgm:t>
        <a:bodyPr/>
        <a:lstStyle/>
        <a:p>
          <a:endParaRPr lang="en-US"/>
        </a:p>
      </dgm:t>
    </dgm:pt>
    <dgm:pt modelId="{B5297F3D-A3C4-1B49-B098-A83E10B8944B}" type="pres">
      <dgm:prSet presAssocID="{D2CFC35F-EFB5-6743-8877-2FC80F924B7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1F9B94-7378-A744-8F50-720D615A9329}" type="pres">
      <dgm:prSet presAssocID="{E418DF4F-5A59-834B-84D0-CAAEEC048CA1}" presName="boxAndChildren" presStyleCnt="0"/>
      <dgm:spPr/>
      <dgm:t>
        <a:bodyPr/>
        <a:lstStyle/>
        <a:p>
          <a:endParaRPr lang="en-US"/>
        </a:p>
      </dgm:t>
    </dgm:pt>
    <dgm:pt modelId="{6839A341-99E1-2F4B-985E-FB932DA1B04D}" type="pres">
      <dgm:prSet presAssocID="{E418DF4F-5A59-834B-84D0-CAAEEC048CA1}" presName="parentTextBox" presStyleLbl="node1" presStyleIdx="0" presStyleCnt="1"/>
      <dgm:spPr/>
      <dgm:t>
        <a:bodyPr/>
        <a:lstStyle/>
        <a:p>
          <a:endParaRPr lang="en-US"/>
        </a:p>
      </dgm:t>
    </dgm:pt>
    <dgm:pt modelId="{BD526779-63E4-6A4D-AB43-36D7C4A20ECE}" type="pres">
      <dgm:prSet presAssocID="{E418DF4F-5A59-834B-84D0-CAAEEC048CA1}" presName="entireBox" presStyleLbl="node1" presStyleIdx="0" presStyleCnt="1" custLinFactNeighborX="1224"/>
      <dgm:spPr/>
      <dgm:t>
        <a:bodyPr/>
        <a:lstStyle/>
        <a:p>
          <a:endParaRPr lang="en-US"/>
        </a:p>
      </dgm:t>
    </dgm:pt>
    <dgm:pt modelId="{BBFD3163-F5FE-A441-886D-42CD572F46F5}" type="pres">
      <dgm:prSet presAssocID="{E418DF4F-5A59-834B-84D0-CAAEEC048CA1}" presName="descendantBox" presStyleCnt="0"/>
      <dgm:spPr/>
      <dgm:t>
        <a:bodyPr/>
        <a:lstStyle/>
        <a:p>
          <a:endParaRPr lang="en-US"/>
        </a:p>
      </dgm:t>
    </dgm:pt>
    <dgm:pt modelId="{B0437157-E88E-6B4D-AAB3-32F119F7360F}" type="pres">
      <dgm:prSet presAssocID="{63F82BC0-18CA-9D4E-A849-7E9DDB1EDAB6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67A791-AD43-E54A-AD3F-2DD4B7CA4C87}" type="pres">
      <dgm:prSet presAssocID="{F6A9F649-CD5B-9C4A-8387-AF47924EA572}" presName="childTextBox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328C73-D755-4644-B696-B9F9178AE122}" type="pres">
      <dgm:prSet presAssocID="{D7D54BE4-43EE-C742-A88D-7557E8CDD23D}" presName="childTextBox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D70612-E1A4-E74C-8A0B-416A4B3F068E}" type="presOf" srcId="{E418DF4F-5A59-834B-84D0-CAAEEC048CA1}" destId="{BD526779-63E4-6A4D-AB43-36D7C4A20ECE}" srcOrd="1" destOrd="0" presId="urn:microsoft.com/office/officeart/2005/8/layout/process4"/>
    <dgm:cxn modelId="{24082C5C-A6CC-0E46-969F-9C622C19E7C2}" type="presOf" srcId="{F6A9F649-CD5B-9C4A-8387-AF47924EA572}" destId="{D467A791-AD43-E54A-AD3F-2DD4B7CA4C87}" srcOrd="0" destOrd="0" presId="urn:microsoft.com/office/officeart/2005/8/layout/process4"/>
    <dgm:cxn modelId="{1316F04D-BC98-A34B-ACB9-CCC70FD426D9}" srcId="{D2CFC35F-EFB5-6743-8877-2FC80F924B72}" destId="{E418DF4F-5A59-834B-84D0-CAAEEC048CA1}" srcOrd="0" destOrd="0" parTransId="{1D960490-A138-C74A-9065-0B731C24D160}" sibTransId="{CAEEB6ED-028D-B947-8D67-375684BA7A00}"/>
    <dgm:cxn modelId="{4F0DCDDF-7C8C-7547-90CE-2AA09331FC95}" type="presOf" srcId="{63F82BC0-18CA-9D4E-A849-7E9DDB1EDAB6}" destId="{B0437157-E88E-6B4D-AAB3-32F119F7360F}" srcOrd="0" destOrd="0" presId="urn:microsoft.com/office/officeart/2005/8/layout/process4"/>
    <dgm:cxn modelId="{6337E5E0-D9C2-1B44-B61A-6EAF079E4D60}" srcId="{E418DF4F-5A59-834B-84D0-CAAEEC048CA1}" destId="{D7D54BE4-43EE-C742-A88D-7557E8CDD23D}" srcOrd="2" destOrd="0" parTransId="{46DD4A93-D2F4-E243-94F3-2A3A319610D9}" sibTransId="{41FB939B-D237-7049-9C73-C4E5B33FDDDF}"/>
    <dgm:cxn modelId="{8814B536-D8E7-3F4E-89F9-BC76CC1075E2}" srcId="{E418DF4F-5A59-834B-84D0-CAAEEC048CA1}" destId="{F6A9F649-CD5B-9C4A-8387-AF47924EA572}" srcOrd="1" destOrd="0" parTransId="{FC6BEF74-59BD-A048-B735-84679DC0B393}" sibTransId="{5E5223A6-54B7-F54C-AEC4-1B8F383E103B}"/>
    <dgm:cxn modelId="{AF80B1EB-56D1-7044-9A22-B2DE9A31122C}" srcId="{E418DF4F-5A59-834B-84D0-CAAEEC048CA1}" destId="{63F82BC0-18CA-9D4E-A849-7E9DDB1EDAB6}" srcOrd="0" destOrd="0" parTransId="{57B49910-9102-F94D-9FCB-9267FD8C9419}" sibTransId="{B0328207-B242-E34D-9AF3-67CC5C0E1029}"/>
    <dgm:cxn modelId="{BB1921C6-6FF4-A443-95BF-645D14FAA177}" type="presOf" srcId="{D7D54BE4-43EE-C742-A88D-7557E8CDD23D}" destId="{6E328C73-D755-4644-B696-B9F9178AE122}" srcOrd="0" destOrd="0" presId="urn:microsoft.com/office/officeart/2005/8/layout/process4"/>
    <dgm:cxn modelId="{7E9EC245-509C-8D4D-9730-D3F1190D1424}" type="presOf" srcId="{E418DF4F-5A59-834B-84D0-CAAEEC048CA1}" destId="{6839A341-99E1-2F4B-985E-FB932DA1B04D}" srcOrd="0" destOrd="0" presId="urn:microsoft.com/office/officeart/2005/8/layout/process4"/>
    <dgm:cxn modelId="{2FDA73CB-9BCD-484D-B46D-973D7CE75801}" type="presOf" srcId="{D2CFC35F-EFB5-6743-8877-2FC80F924B72}" destId="{B5297F3D-A3C4-1B49-B098-A83E10B8944B}" srcOrd="0" destOrd="0" presId="urn:microsoft.com/office/officeart/2005/8/layout/process4"/>
    <dgm:cxn modelId="{099FA6AD-48BC-724B-BFF9-F2709C233D11}" type="presParOf" srcId="{B5297F3D-A3C4-1B49-B098-A83E10B8944B}" destId="{0F1F9B94-7378-A744-8F50-720D615A9329}" srcOrd="0" destOrd="0" presId="urn:microsoft.com/office/officeart/2005/8/layout/process4"/>
    <dgm:cxn modelId="{65DAAA60-328C-A249-809C-436EA674D653}" type="presParOf" srcId="{0F1F9B94-7378-A744-8F50-720D615A9329}" destId="{6839A341-99E1-2F4B-985E-FB932DA1B04D}" srcOrd="0" destOrd="0" presId="urn:microsoft.com/office/officeart/2005/8/layout/process4"/>
    <dgm:cxn modelId="{820E07E8-7D59-C94C-BC28-730487770B0B}" type="presParOf" srcId="{0F1F9B94-7378-A744-8F50-720D615A9329}" destId="{BD526779-63E4-6A4D-AB43-36D7C4A20ECE}" srcOrd="1" destOrd="0" presId="urn:microsoft.com/office/officeart/2005/8/layout/process4"/>
    <dgm:cxn modelId="{34696DF1-1525-CB42-8A38-036DED663245}" type="presParOf" srcId="{0F1F9B94-7378-A744-8F50-720D615A9329}" destId="{BBFD3163-F5FE-A441-886D-42CD572F46F5}" srcOrd="2" destOrd="0" presId="urn:microsoft.com/office/officeart/2005/8/layout/process4"/>
    <dgm:cxn modelId="{AC6D2AF0-23E5-3842-AE24-4DCAD708BC0C}" type="presParOf" srcId="{BBFD3163-F5FE-A441-886D-42CD572F46F5}" destId="{B0437157-E88E-6B4D-AAB3-32F119F7360F}" srcOrd="0" destOrd="0" presId="urn:microsoft.com/office/officeart/2005/8/layout/process4"/>
    <dgm:cxn modelId="{5FB2A3B5-660B-564F-9B63-872354015057}" type="presParOf" srcId="{BBFD3163-F5FE-A441-886D-42CD572F46F5}" destId="{D467A791-AD43-E54A-AD3F-2DD4B7CA4C87}" srcOrd="1" destOrd="0" presId="urn:microsoft.com/office/officeart/2005/8/layout/process4"/>
    <dgm:cxn modelId="{EF6849AD-4EB2-F542-93F4-423DD63F3089}" type="presParOf" srcId="{BBFD3163-F5FE-A441-886D-42CD572F46F5}" destId="{6E328C73-D755-4644-B696-B9F9178AE122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F06B70-E65D-6745-8B87-84AF38767E50}" type="doc">
      <dgm:prSet loTypeId="urn:microsoft.com/office/officeart/2005/8/layout/cycle2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2649E6F-B895-124F-B079-59708F18E115}">
      <dgm:prSet phldrT="[Text]" custT="1"/>
      <dgm:spPr>
        <a:xfrm>
          <a:off x="3726182" y="3874"/>
          <a:ext cx="900563" cy="768811"/>
        </a:xfrm>
        <a:prstGeom prst="ellipse">
          <a:avLst/>
        </a:prstGeom>
        <a:solidFill>
          <a:srgbClr val="4584D3">
            <a:hueOff val="0"/>
            <a:satOff val="0"/>
            <a:lumOff val="0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SrF</a:t>
          </a:r>
          <a:r>
            <a:rPr lang="en-US" sz="1600" b="1" baseline="-25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2</a:t>
          </a:r>
          <a:endParaRPr lang="en-US" sz="1600" b="1" baseline="-250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E4ACE227-66A0-A04C-9BCE-D35EE96119CF}" type="parTrans" cxnId="{AFF47290-1554-1944-AA78-8D81F32BB6F5}">
      <dgm:prSet/>
      <dgm:spPr/>
      <dgm:t>
        <a:bodyPr/>
        <a:lstStyle/>
        <a:p>
          <a:endParaRPr lang="en-US"/>
        </a:p>
      </dgm:t>
    </dgm:pt>
    <dgm:pt modelId="{97FD71F0-2CBA-BD4B-9CBD-77C3D506BF2F}" type="sibTrans" cxnId="{AFF47290-1554-1944-AA78-8D81F32BB6F5}">
      <dgm:prSet/>
      <dgm:spPr>
        <a:xfrm rot="720000">
          <a:off x="4667901" y="377660"/>
          <a:ext cx="137930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4872E0F0-34D7-9742-9438-F217DE3BDE6F}">
      <dgm:prSet phldrT="[Text]" custT="1"/>
      <dgm:spPr>
        <a:xfrm>
          <a:off x="4854624" y="243732"/>
          <a:ext cx="900563" cy="768811"/>
        </a:xfrm>
        <a:prstGeom prst="ellipse">
          <a:avLst/>
        </a:prstGeom>
        <a:solidFill>
          <a:srgbClr val="4584D3">
            <a:hueOff val="-336468"/>
            <a:satOff val="-449"/>
            <a:lumOff val="266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SrCO</a:t>
          </a:r>
          <a:r>
            <a:rPr lang="en-US" sz="1600" b="1" baseline="-25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3</a:t>
          </a:r>
          <a:endParaRPr lang="en-US" sz="1600" b="1" baseline="-250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CFCD4EE3-6957-D541-8AFB-5A55D656402C}" type="parTrans" cxnId="{62A892E4-51D6-AF4C-B8B7-8F2688047B6F}">
      <dgm:prSet/>
      <dgm:spPr/>
      <dgm:t>
        <a:bodyPr/>
        <a:lstStyle/>
        <a:p>
          <a:endParaRPr lang="en-US"/>
        </a:p>
      </dgm:t>
    </dgm:pt>
    <dgm:pt modelId="{2233F8CF-349B-A140-A6F3-72B599CE60DF}" type="sibTrans" cxnId="{62A892E4-51D6-AF4C-B8B7-8F2688047B6F}">
      <dgm:prSet/>
      <dgm:spPr>
        <a:xfrm rot="2160000">
          <a:off x="5686783" y="834753"/>
          <a:ext cx="162144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336468"/>
            <a:satOff val="-449"/>
            <a:lumOff val="266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7CC4BA29-ABB5-DD49-A490-097CB0E3968B}">
      <dgm:prSet phldrT="[Text]" custT="1"/>
      <dgm:spPr>
        <a:xfrm>
          <a:off x="5787949" y="921832"/>
          <a:ext cx="900563" cy="768811"/>
        </a:xfrm>
        <a:prstGeom prst="ellipse">
          <a:avLst/>
        </a:prstGeom>
        <a:solidFill>
          <a:srgbClr val="4584D3">
            <a:hueOff val="-672936"/>
            <a:satOff val="-899"/>
            <a:lumOff val="532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57</a:t>
          </a:r>
          <a:r>
            <a:rPr lang="en-US" sz="1600" b="1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Fe</a:t>
          </a:r>
          <a:endParaRPr lang="en-US" sz="1600" b="1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4705D68D-1814-F441-A7E1-E016CF6D1672}" type="parTrans" cxnId="{85CF8B25-D3F1-A043-A4CB-DE09E5BDA470}">
      <dgm:prSet/>
      <dgm:spPr/>
      <dgm:t>
        <a:bodyPr/>
        <a:lstStyle/>
        <a:p>
          <a:endParaRPr lang="en-US"/>
        </a:p>
      </dgm:t>
    </dgm:pt>
    <dgm:pt modelId="{7B3A679A-B99C-0047-AE25-99F13A763ECD}" type="sibTrans" cxnId="{85CF8B25-D3F1-A043-A4CB-DE09E5BDA470}">
      <dgm:prSet/>
      <dgm:spPr>
        <a:xfrm rot="3600000">
          <a:off x="6429259" y="1671404"/>
          <a:ext cx="189408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672936"/>
            <a:satOff val="-899"/>
            <a:lumOff val="532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C27AA071-F815-984C-B461-120AD4C73B31}">
      <dgm:prSet phldrT="[Text]" custT="1"/>
      <dgm:spPr>
        <a:xfrm>
          <a:off x="6364775" y="1920924"/>
          <a:ext cx="900563" cy="768811"/>
        </a:xfrm>
        <a:prstGeom prst="ellipse">
          <a:avLst/>
        </a:prstGeom>
        <a:solidFill>
          <a:srgbClr val="4584D3">
            <a:hueOff val="-1009404"/>
            <a:satOff val="-1348"/>
            <a:lumOff val="798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24</a:t>
          </a:r>
          <a:r>
            <a:rPr lang="en-US" sz="1600" b="1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Mg</a:t>
          </a:r>
          <a:endParaRPr lang="en-US" sz="1600" b="1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3BA51497-68AC-6A45-B075-F7228F9F2587}" type="parTrans" cxnId="{652736B5-2EB1-A049-8A5E-11988B340776}">
      <dgm:prSet/>
      <dgm:spPr/>
      <dgm:t>
        <a:bodyPr/>
        <a:lstStyle/>
        <a:p>
          <a:endParaRPr lang="en-US"/>
        </a:p>
      </dgm:t>
    </dgm:pt>
    <dgm:pt modelId="{7E53B361-C545-854D-B772-8283EF314059}" type="sibTrans" cxnId="{652736B5-2EB1-A049-8A5E-11988B340776}">
      <dgm:prSet/>
      <dgm:spPr>
        <a:xfrm rot="5040000">
          <a:off x="6773070" y="2743535"/>
          <a:ext cx="203360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1009404"/>
            <a:satOff val="-1348"/>
            <a:lumOff val="79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AAD54A7A-C616-F644-9900-E228898DF76B}">
      <dgm:prSet phldrT="[Text]" custT="1"/>
      <dgm:spPr>
        <a:xfrm>
          <a:off x="6485365" y="3068257"/>
          <a:ext cx="900563" cy="768811"/>
        </a:xfrm>
        <a:prstGeom prst="ellipse">
          <a:avLst/>
        </a:prstGeom>
        <a:solidFill>
          <a:srgbClr val="4584D3">
            <a:hueOff val="-1345872"/>
            <a:satOff val="-1797"/>
            <a:lumOff val="1065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baseline="3000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64</a:t>
          </a:r>
          <a:r>
            <a:rPr lang="en-US" sz="1600" b="1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Ni</a:t>
          </a:r>
          <a:endParaRPr lang="en-US" sz="1600" b="1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46785642-FC43-3041-A9E0-753385824938}" type="parTrans" cxnId="{92D99BBA-20B4-A94D-A6E8-89050E0FBC57}">
      <dgm:prSet/>
      <dgm:spPr/>
      <dgm:t>
        <a:bodyPr/>
        <a:lstStyle/>
        <a:p>
          <a:endParaRPr lang="en-US"/>
        </a:p>
      </dgm:t>
    </dgm:pt>
    <dgm:pt modelId="{49A8984A-B457-0741-9673-C7CEEA70BBD0}" type="sibTrans" cxnId="{92D99BBA-20B4-A94D-A6E8-89050E0FBC57}">
      <dgm:prSet/>
      <dgm:spPr>
        <a:xfrm rot="6480000">
          <a:off x="6659842" y="3866175"/>
          <a:ext cx="198584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1345872"/>
            <a:satOff val="-1797"/>
            <a:lumOff val="106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101B7A56-96D5-D845-BA72-758A8913EE9F}">
      <dgm:prSet phldrT="[Text]" custT="1"/>
      <dgm:spPr>
        <a:xfrm>
          <a:off x="966999" y="3068257"/>
          <a:ext cx="900563" cy="768811"/>
        </a:xfrm>
        <a:prstGeom prst="ellipse">
          <a:avLst/>
        </a:prstGeom>
        <a:solidFill>
          <a:srgbClr val="4584D3">
            <a:hueOff val="-3701147"/>
            <a:satOff val="-4942"/>
            <a:lumOff val="2928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Rh</a:t>
          </a:r>
          <a:endParaRPr lang="en-US" sz="1600" b="1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E2B8551A-963C-124E-BC61-26FF2ED270DE}" type="parTrans" cxnId="{53A7BC67-27FF-C548-A8A1-B4E1B8CC1F62}">
      <dgm:prSet/>
      <dgm:spPr/>
      <dgm:t>
        <a:bodyPr/>
        <a:lstStyle/>
        <a:p>
          <a:endParaRPr lang="en-US"/>
        </a:p>
      </dgm:t>
    </dgm:pt>
    <dgm:pt modelId="{25807621-51E7-1740-BC30-70FF3ADAF21D}" type="sibTrans" cxnId="{53A7BC67-27FF-C548-A8A1-B4E1B8CC1F62}">
      <dgm:prSet/>
      <dgm:spPr>
        <a:xfrm rot="16560000">
          <a:off x="1375293" y="2754983"/>
          <a:ext cx="203360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3701147"/>
            <a:satOff val="-4942"/>
            <a:lumOff val="292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9239A74C-1688-FD4D-895A-616CBBEA4D80}">
      <dgm:prSet phldrT="[Text]" custT="1"/>
      <dgm:spPr>
        <a:xfrm>
          <a:off x="6128867" y="4165446"/>
          <a:ext cx="900563" cy="768811"/>
        </a:xfrm>
        <a:prstGeom prst="ellipse">
          <a:avLst/>
        </a:prstGeom>
        <a:solidFill>
          <a:srgbClr val="4584D3">
            <a:hueOff val="-1682340"/>
            <a:satOff val="-2246"/>
            <a:lumOff val="1331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58</a:t>
          </a:r>
          <a:r>
            <a:rPr lang="en-US" sz="1600" b="1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Ni</a:t>
          </a:r>
          <a:endParaRPr lang="en-US" sz="1600" b="1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29D47A10-6EE8-6F41-A769-15FCF582993F}" type="parTrans" cxnId="{FE4ACC68-EC64-0446-987A-039B7C240BBC}">
      <dgm:prSet/>
      <dgm:spPr/>
      <dgm:t>
        <a:bodyPr/>
        <a:lstStyle/>
        <a:p>
          <a:endParaRPr lang="en-US"/>
        </a:p>
      </dgm:t>
    </dgm:pt>
    <dgm:pt modelId="{42406A90-F144-B24D-8309-9CEA22ADCD19}" type="sibTrans" cxnId="{FE4ACC68-EC64-0446-987A-039B7C240BBC}">
      <dgm:prSet/>
      <dgm:spPr>
        <a:xfrm rot="7920000">
          <a:off x="6108163" y="4845063"/>
          <a:ext cx="176719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1682340"/>
            <a:satOff val="-2246"/>
            <a:lumOff val="1331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E08D94CF-C02E-6849-A37C-502A5378B400}">
      <dgm:prSet phldrT="[Text]" custT="1"/>
      <dgm:spPr>
        <a:xfrm>
          <a:off x="5356922" y="5022777"/>
          <a:ext cx="900563" cy="768811"/>
        </a:xfrm>
        <a:prstGeom prst="ellipse">
          <a:avLst/>
        </a:prstGeom>
        <a:solidFill>
          <a:srgbClr val="4584D3">
            <a:hueOff val="-2018808"/>
            <a:satOff val="-2696"/>
            <a:lumOff val="1597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70</a:t>
          </a:r>
          <a:r>
            <a:rPr lang="en-US" sz="1600" b="1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Zn</a:t>
          </a:r>
          <a:endParaRPr lang="en-US" sz="1600" b="1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1DC93EDB-B14E-2441-B649-9940669FA6BE}" type="parTrans" cxnId="{2B45C31A-59D5-0D47-AEB5-BA1A58AF1458}">
      <dgm:prSet/>
      <dgm:spPr/>
      <dgm:t>
        <a:bodyPr/>
        <a:lstStyle/>
        <a:p>
          <a:endParaRPr lang="en-US"/>
        </a:p>
      </dgm:t>
    </dgm:pt>
    <dgm:pt modelId="{EE2DF397-51D0-6242-9AB9-B633F82CAF99}" type="sibTrans" cxnId="{2B45C31A-59D5-0D47-AEB5-BA1A58AF1458}">
      <dgm:prSet/>
      <dgm:spPr>
        <a:xfrm rot="9360000">
          <a:off x="5209987" y="5510356"/>
          <a:ext cx="148183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2018808"/>
            <a:satOff val="-2696"/>
            <a:lumOff val="159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39D823CD-8635-854D-BCA9-47B3BC212AAF}">
      <dgm:prSet phldrT="[Text]" custT="1"/>
      <dgm:spPr>
        <a:xfrm>
          <a:off x="4303008" y="5492009"/>
          <a:ext cx="900563" cy="768811"/>
        </a:xfrm>
        <a:prstGeom prst="ellipse">
          <a:avLst/>
        </a:prstGeom>
        <a:solidFill>
          <a:srgbClr val="4584D3">
            <a:hueOff val="-2355276"/>
            <a:satOff val="-3145"/>
            <a:lumOff val="1863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68</a:t>
          </a:r>
          <a:r>
            <a:rPr lang="en-US" sz="1600" b="1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Zn</a:t>
          </a:r>
          <a:endParaRPr lang="en-US" sz="1600" b="1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2F2F4AA3-867D-9B46-B04A-2A272B810FD3}" type="parTrans" cxnId="{FDD75BD6-D099-8C43-8FD9-00832ADBEFCC}">
      <dgm:prSet/>
      <dgm:spPr/>
      <dgm:t>
        <a:bodyPr/>
        <a:lstStyle/>
        <a:p>
          <a:endParaRPr lang="en-US"/>
        </a:p>
      </dgm:t>
    </dgm:pt>
    <dgm:pt modelId="{7BE2AA59-AC52-3B4B-962D-52A2DB4E5894}" type="sibTrans" cxnId="{FDD75BD6-D099-8C43-8FD9-00832ADBEFCC}">
      <dgm:prSet/>
      <dgm:spPr>
        <a:xfrm rot="10800000">
          <a:off x="4113191" y="5746678"/>
          <a:ext cx="134137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2355276"/>
            <a:satOff val="-3145"/>
            <a:lumOff val="1863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06D6364A-DC21-A44A-BD25-E109F573B6DF}">
      <dgm:prSet phldrT="[Text]" custT="1"/>
      <dgm:spPr>
        <a:xfrm>
          <a:off x="3149356" y="5492009"/>
          <a:ext cx="900563" cy="768811"/>
        </a:xfrm>
        <a:prstGeom prst="ellipse">
          <a:avLst/>
        </a:prstGeom>
        <a:solidFill>
          <a:srgbClr val="4584D3">
            <a:hueOff val="-2691744"/>
            <a:satOff val="-3594"/>
            <a:lumOff val="2129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LiF</a:t>
          </a:r>
          <a:r>
            <a:rPr lang="en-US" sz="1600" b="1" baseline="-25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2</a:t>
          </a:r>
          <a:endParaRPr lang="en-US" sz="1600" b="1" baseline="-250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F4724A78-C2E8-744B-9C04-BDE8D157CA36}" type="parTrans" cxnId="{F05CF5EC-BECD-7744-8DAF-A06EBD83628F}">
      <dgm:prSet/>
      <dgm:spPr/>
      <dgm:t>
        <a:bodyPr/>
        <a:lstStyle/>
        <a:p>
          <a:endParaRPr lang="en-US"/>
        </a:p>
      </dgm:t>
    </dgm:pt>
    <dgm:pt modelId="{B6FF655A-C776-D74D-B458-F35BE21ED5F3}" type="sibTrans" cxnId="{F05CF5EC-BECD-7744-8DAF-A06EBD83628F}">
      <dgm:prSet/>
      <dgm:spPr>
        <a:xfrm rot="12240000">
          <a:off x="3002420" y="5513768"/>
          <a:ext cx="148183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2691744"/>
            <a:satOff val="-3594"/>
            <a:lumOff val="212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59976CD3-1F4C-3D46-93F1-EE3F9521CA4C}">
      <dgm:prSet phldrT="[Text]" custT="1"/>
      <dgm:spPr>
        <a:xfrm>
          <a:off x="2095441" y="5022777"/>
          <a:ext cx="900563" cy="768811"/>
        </a:xfrm>
        <a:prstGeom prst="ellipse">
          <a:avLst/>
        </a:prstGeom>
        <a:solidFill>
          <a:srgbClr val="4584D3">
            <a:hueOff val="-3028212"/>
            <a:satOff val="-4044"/>
            <a:lumOff val="2395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196</a:t>
          </a:r>
          <a:r>
            <a:rPr lang="en-US" sz="1600" b="1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Pt</a:t>
          </a:r>
          <a:endParaRPr lang="en-US" sz="1600" b="1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22ADCBB4-DB7C-DE4F-ADFE-E00652E69205}" type="parTrans" cxnId="{B7C79795-B8E6-9B46-B094-E9F6C1339A52}">
      <dgm:prSet/>
      <dgm:spPr/>
      <dgm:t>
        <a:bodyPr/>
        <a:lstStyle/>
        <a:p>
          <a:endParaRPr lang="en-US"/>
        </a:p>
      </dgm:t>
    </dgm:pt>
    <dgm:pt modelId="{10681B08-610A-6E43-91D3-387D915F4F8B}" type="sibTrans" cxnId="{B7C79795-B8E6-9B46-B094-E9F6C1339A52}">
      <dgm:prSet/>
      <dgm:spPr>
        <a:xfrm rot="13680000">
          <a:off x="2074738" y="4852497"/>
          <a:ext cx="176719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3028212"/>
            <a:satOff val="-4044"/>
            <a:lumOff val="239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43EB16D9-36B1-6D4C-B15D-7412272CB810}">
      <dgm:prSet phldrT="[Text]" custT="1"/>
      <dgm:spPr>
        <a:xfrm>
          <a:off x="1323497" y="4165446"/>
          <a:ext cx="900563" cy="768811"/>
        </a:xfrm>
        <a:prstGeom prst="ellipse">
          <a:avLst/>
        </a:prstGeom>
        <a:solidFill>
          <a:srgbClr val="4584D3">
            <a:hueOff val="-3364679"/>
            <a:satOff val="-4493"/>
            <a:lumOff val="2661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194</a:t>
          </a:r>
          <a:r>
            <a:rPr lang="en-US" sz="1600" b="1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Pt</a:t>
          </a:r>
          <a:endParaRPr lang="en-US" sz="1600" b="1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8723636A-EDA4-6A4E-8812-71B827705378}" type="parTrans" cxnId="{6BA9CA11-2D2B-E245-8C6F-A5135CDB703C}">
      <dgm:prSet/>
      <dgm:spPr/>
      <dgm:t>
        <a:bodyPr/>
        <a:lstStyle/>
        <a:p>
          <a:endParaRPr lang="en-US"/>
        </a:p>
      </dgm:t>
    </dgm:pt>
    <dgm:pt modelId="{F5A2138B-B60D-4D4F-97D1-55C64D25D25B}" type="sibTrans" cxnId="{6BA9CA11-2D2B-E245-8C6F-A5135CDB703C}">
      <dgm:prSet/>
      <dgm:spPr>
        <a:xfrm rot="15120000">
          <a:off x="1497974" y="3876865"/>
          <a:ext cx="198584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3364679"/>
            <a:satOff val="-4493"/>
            <a:lumOff val="2661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E64E262F-D559-BF46-BEDA-FB24A6C2C6E9}">
      <dgm:prSet phldrT="[Text]" custT="1"/>
      <dgm:spPr>
        <a:xfrm>
          <a:off x="1087588" y="1920924"/>
          <a:ext cx="900563" cy="768811"/>
        </a:xfrm>
        <a:prstGeom prst="ellipse">
          <a:avLst/>
        </a:prstGeom>
        <a:solidFill>
          <a:srgbClr val="4584D3">
            <a:hueOff val="-4037615"/>
            <a:satOff val="-5391"/>
            <a:lumOff val="3194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dirty="0" err="1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Os</a:t>
          </a:r>
          <a:endParaRPr lang="en-US" sz="1600" b="1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1F4551F6-F892-DB43-B8E5-250249705A5F}" type="parTrans" cxnId="{220D4586-3CFC-BA4D-AD08-3895994334E5}">
      <dgm:prSet/>
      <dgm:spPr/>
      <dgm:t>
        <a:bodyPr/>
        <a:lstStyle/>
        <a:p>
          <a:endParaRPr lang="en-US"/>
        </a:p>
      </dgm:t>
    </dgm:pt>
    <dgm:pt modelId="{8FB8FD07-10FB-1D45-98B5-9157DE2046E9}" type="sibTrans" cxnId="{220D4586-3CFC-BA4D-AD08-3895994334E5}">
      <dgm:prSet/>
      <dgm:spPr>
        <a:xfrm rot="18000000">
          <a:off x="1728590" y="1674921"/>
          <a:ext cx="196686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4037615"/>
            <a:satOff val="-5391"/>
            <a:lumOff val="3194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3B07E884-AEB4-6148-A1CC-C81371AE00B0}">
      <dgm:prSet phldrT="[Text]" custT="1"/>
      <dgm:spPr>
        <a:xfrm>
          <a:off x="2663615" y="243732"/>
          <a:ext cx="768811" cy="768811"/>
        </a:xfrm>
        <a:prstGeom prst="ellipse">
          <a:avLst/>
        </a:prstGeom>
        <a:solidFill>
          <a:srgbClr val="4584D3">
            <a:hueOff val="-4710551"/>
            <a:satOff val="-6290"/>
            <a:lumOff val="3726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W</a:t>
          </a:r>
          <a:endParaRPr lang="en-US" sz="1600" b="1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D3CA9158-3929-F548-9887-74AF17D99B7F}" type="parTrans" cxnId="{3F275ADF-B52D-5A42-B632-1AD70AFCCC5E}">
      <dgm:prSet/>
      <dgm:spPr/>
      <dgm:t>
        <a:bodyPr/>
        <a:lstStyle/>
        <a:p>
          <a:endParaRPr lang="en-US"/>
        </a:p>
      </dgm:t>
    </dgm:pt>
    <dgm:pt modelId="{5897A457-FD87-D74D-943A-2128E102227D}" type="sibTrans" cxnId="{3F275ADF-B52D-5A42-B632-1AD70AFCCC5E}">
      <dgm:prSet/>
      <dgm:spPr>
        <a:xfrm rot="20880000">
          <a:off x="3491568" y="385954"/>
          <a:ext cx="170947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4710551"/>
            <a:satOff val="-6290"/>
            <a:lumOff val="3726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95C40596-5F83-0545-92A8-F1D26B9C2BB3}">
      <dgm:prSet phldrT="[Text]" custT="1"/>
      <dgm:spPr>
        <a:xfrm>
          <a:off x="1730290" y="921832"/>
          <a:ext cx="768811" cy="768811"/>
        </a:xfrm>
        <a:prstGeom prst="ellipse">
          <a:avLst/>
        </a:prstGeom>
        <a:solidFill>
          <a:srgbClr val="4584D3">
            <a:hueOff val="-4374083"/>
            <a:satOff val="-5841"/>
            <a:lumOff val="3460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en-US" sz="1600" b="1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106</a:t>
          </a:r>
          <a:r>
            <a:rPr lang="en-US" sz="1600" b="1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Cd</a:t>
          </a:r>
          <a:endParaRPr lang="en-US" sz="1600" b="1" dirty="0">
            <a:solidFill>
              <a:srgbClr val="000000"/>
            </a:solidFill>
            <a:latin typeface="Trebuchet MS"/>
            <a:ea typeface="+mn-ea"/>
            <a:cs typeface="+mn-cs"/>
          </a:endParaRPr>
        </a:p>
      </dgm:t>
    </dgm:pt>
    <dgm:pt modelId="{401A3462-9DDA-D848-BC4F-225FF8BF87BD}" type="parTrans" cxnId="{23B69F99-EAD6-B448-9DB4-F637BE3BE4F2}">
      <dgm:prSet/>
      <dgm:spPr/>
      <dgm:t>
        <a:bodyPr/>
        <a:lstStyle/>
        <a:p>
          <a:endParaRPr lang="en-US"/>
        </a:p>
      </dgm:t>
    </dgm:pt>
    <dgm:pt modelId="{0D5A05AD-0D5D-744B-B856-04910C9309A5}" type="sibTrans" cxnId="{23B69F99-EAD6-B448-9DB4-F637BE3BE4F2}">
      <dgm:prSet/>
      <dgm:spPr>
        <a:xfrm rot="19440000">
          <a:off x="2474706" y="840844"/>
          <a:ext cx="203965" cy="259474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4374083"/>
            <a:satOff val="-5841"/>
            <a:lumOff val="346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339741EE-C8C2-9345-B7F7-BD9FB29CF26A}" type="pres">
      <dgm:prSet presAssocID="{25F06B70-E65D-6745-8B87-84AF38767E5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7CFAB4-B36E-0247-9E7C-9C915DBEB777}" type="pres">
      <dgm:prSet presAssocID="{02649E6F-B895-124F-B079-59708F18E115}" presName="node" presStyleLbl="node1" presStyleIdx="0" presStyleCnt="15" custScaleX="117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4CCAF6-DA5D-9F41-B670-51008564D7D6}" type="pres">
      <dgm:prSet presAssocID="{97FD71F0-2CBA-BD4B-9CBD-77C3D506BF2F}" presName="sibTrans" presStyleLbl="sibTrans2D1" presStyleIdx="0" presStyleCnt="15"/>
      <dgm:spPr/>
      <dgm:t>
        <a:bodyPr/>
        <a:lstStyle/>
        <a:p>
          <a:endParaRPr lang="en-US"/>
        </a:p>
      </dgm:t>
    </dgm:pt>
    <dgm:pt modelId="{AD3356E7-A7AF-A04C-B434-7533C5BB2254}" type="pres">
      <dgm:prSet presAssocID="{97FD71F0-2CBA-BD4B-9CBD-77C3D506BF2F}" presName="connectorText" presStyleLbl="sibTrans2D1" presStyleIdx="0" presStyleCnt="15"/>
      <dgm:spPr/>
      <dgm:t>
        <a:bodyPr/>
        <a:lstStyle/>
        <a:p>
          <a:endParaRPr lang="en-US"/>
        </a:p>
      </dgm:t>
    </dgm:pt>
    <dgm:pt modelId="{3661ED52-6F1C-3D41-940E-28EE795F7267}" type="pres">
      <dgm:prSet presAssocID="{4872E0F0-34D7-9742-9438-F217DE3BDE6F}" presName="node" presStyleLbl="node1" presStyleIdx="1" presStyleCnt="15" custScaleX="1408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427E78-C338-F940-92C2-804353E14BFB}" type="pres">
      <dgm:prSet presAssocID="{2233F8CF-349B-A140-A6F3-72B599CE60DF}" presName="sibTrans" presStyleLbl="sibTrans2D1" presStyleIdx="1" presStyleCnt="15"/>
      <dgm:spPr/>
      <dgm:t>
        <a:bodyPr/>
        <a:lstStyle/>
        <a:p>
          <a:endParaRPr lang="en-US"/>
        </a:p>
      </dgm:t>
    </dgm:pt>
    <dgm:pt modelId="{043B6A83-D1A6-0145-BAB9-9066EA5AD4BC}" type="pres">
      <dgm:prSet presAssocID="{2233F8CF-349B-A140-A6F3-72B599CE60DF}" presName="connectorText" presStyleLbl="sibTrans2D1" presStyleIdx="1" presStyleCnt="15"/>
      <dgm:spPr/>
      <dgm:t>
        <a:bodyPr/>
        <a:lstStyle/>
        <a:p>
          <a:endParaRPr lang="en-US"/>
        </a:p>
      </dgm:t>
    </dgm:pt>
    <dgm:pt modelId="{46185D79-54E2-3D43-A9A7-06A29EBD6080}" type="pres">
      <dgm:prSet presAssocID="{7CC4BA29-ABB5-DD49-A490-097CB0E3968B}" presName="node" presStyleLbl="node1" presStyleIdx="2" presStyleCnt="15" custScaleX="117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FF73AA-7CF5-AC4E-A0B3-9A548A9C01F8}" type="pres">
      <dgm:prSet presAssocID="{7B3A679A-B99C-0047-AE25-99F13A763ECD}" presName="sibTrans" presStyleLbl="sibTrans2D1" presStyleIdx="2" presStyleCnt="15"/>
      <dgm:spPr/>
      <dgm:t>
        <a:bodyPr/>
        <a:lstStyle/>
        <a:p>
          <a:endParaRPr lang="en-US"/>
        </a:p>
      </dgm:t>
    </dgm:pt>
    <dgm:pt modelId="{0735280E-D6F9-CF4F-BDA3-D9E0CF1F5040}" type="pres">
      <dgm:prSet presAssocID="{7B3A679A-B99C-0047-AE25-99F13A763ECD}" presName="connectorText" presStyleLbl="sibTrans2D1" presStyleIdx="2" presStyleCnt="15"/>
      <dgm:spPr/>
      <dgm:t>
        <a:bodyPr/>
        <a:lstStyle/>
        <a:p>
          <a:endParaRPr lang="en-US"/>
        </a:p>
      </dgm:t>
    </dgm:pt>
    <dgm:pt modelId="{CC4FCE28-AF18-FF4D-A12D-2B23CE1C1436}" type="pres">
      <dgm:prSet presAssocID="{C27AA071-F815-984C-B461-120AD4C73B31}" presName="node" presStyleLbl="node1" presStyleIdx="3" presStyleCnt="15" custScaleX="117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779E55-F311-964E-9270-3B614E31D4CE}" type="pres">
      <dgm:prSet presAssocID="{7E53B361-C545-854D-B772-8283EF314059}" presName="sibTrans" presStyleLbl="sibTrans2D1" presStyleIdx="3" presStyleCnt="15"/>
      <dgm:spPr/>
      <dgm:t>
        <a:bodyPr/>
        <a:lstStyle/>
        <a:p>
          <a:endParaRPr lang="en-US"/>
        </a:p>
      </dgm:t>
    </dgm:pt>
    <dgm:pt modelId="{54986D5B-CAAF-544E-9E5E-6D95E40800C7}" type="pres">
      <dgm:prSet presAssocID="{7E53B361-C545-854D-B772-8283EF314059}" presName="connectorText" presStyleLbl="sibTrans2D1" presStyleIdx="3" presStyleCnt="15"/>
      <dgm:spPr/>
      <dgm:t>
        <a:bodyPr/>
        <a:lstStyle/>
        <a:p>
          <a:endParaRPr lang="en-US"/>
        </a:p>
      </dgm:t>
    </dgm:pt>
    <dgm:pt modelId="{1B5E1EBF-1BB9-614D-AE0D-D989841649D8}" type="pres">
      <dgm:prSet presAssocID="{AAD54A7A-C616-F644-9900-E228898DF76B}" presName="node" presStyleLbl="node1" presStyleIdx="4" presStyleCnt="15" custScaleX="117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B90D8C-FB34-1549-8888-94FF0F79B0C0}" type="pres">
      <dgm:prSet presAssocID="{49A8984A-B457-0741-9673-C7CEEA70BBD0}" presName="sibTrans" presStyleLbl="sibTrans2D1" presStyleIdx="4" presStyleCnt="15"/>
      <dgm:spPr/>
      <dgm:t>
        <a:bodyPr/>
        <a:lstStyle/>
        <a:p>
          <a:endParaRPr lang="en-US"/>
        </a:p>
      </dgm:t>
    </dgm:pt>
    <dgm:pt modelId="{06628D0D-6607-2B43-A47A-5EEA5E05CEE6}" type="pres">
      <dgm:prSet presAssocID="{49A8984A-B457-0741-9673-C7CEEA70BBD0}" presName="connectorText" presStyleLbl="sibTrans2D1" presStyleIdx="4" presStyleCnt="15"/>
      <dgm:spPr/>
      <dgm:t>
        <a:bodyPr/>
        <a:lstStyle/>
        <a:p>
          <a:endParaRPr lang="en-US"/>
        </a:p>
      </dgm:t>
    </dgm:pt>
    <dgm:pt modelId="{7463376E-098B-3649-B067-F3B2B4968763}" type="pres">
      <dgm:prSet presAssocID="{9239A74C-1688-FD4D-895A-616CBBEA4D80}" presName="node" presStyleLbl="node1" presStyleIdx="5" presStyleCnt="15" custScaleX="117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000EBF-95B5-D04E-A38A-174CADDE5B77}" type="pres">
      <dgm:prSet presAssocID="{42406A90-F144-B24D-8309-9CEA22ADCD19}" presName="sibTrans" presStyleLbl="sibTrans2D1" presStyleIdx="5" presStyleCnt="15"/>
      <dgm:spPr/>
      <dgm:t>
        <a:bodyPr/>
        <a:lstStyle/>
        <a:p>
          <a:endParaRPr lang="en-US"/>
        </a:p>
      </dgm:t>
    </dgm:pt>
    <dgm:pt modelId="{0AFA463B-D675-E14D-8442-27DA8C88E97A}" type="pres">
      <dgm:prSet presAssocID="{42406A90-F144-B24D-8309-9CEA22ADCD19}" presName="connectorText" presStyleLbl="sibTrans2D1" presStyleIdx="5" presStyleCnt="15"/>
      <dgm:spPr/>
      <dgm:t>
        <a:bodyPr/>
        <a:lstStyle/>
        <a:p>
          <a:endParaRPr lang="en-US"/>
        </a:p>
      </dgm:t>
    </dgm:pt>
    <dgm:pt modelId="{663D1B6E-2C08-7942-A8A9-65DE1EFC116C}" type="pres">
      <dgm:prSet presAssocID="{E08D94CF-C02E-6849-A37C-502A5378B400}" presName="node" presStyleLbl="node1" presStyleIdx="6" presStyleCnt="15" custScaleX="117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FE8203-5CAB-7548-B8B8-FD34777A420D}" type="pres">
      <dgm:prSet presAssocID="{EE2DF397-51D0-6242-9AB9-B633F82CAF99}" presName="sibTrans" presStyleLbl="sibTrans2D1" presStyleIdx="6" presStyleCnt="15"/>
      <dgm:spPr/>
      <dgm:t>
        <a:bodyPr/>
        <a:lstStyle/>
        <a:p>
          <a:endParaRPr lang="en-US"/>
        </a:p>
      </dgm:t>
    </dgm:pt>
    <dgm:pt modelId="{868BA6E5-68BB-E946-99B3-F45F44035583}" type="pres">
      <dgm:prSet presAssocID="{EE2DF397-51D0-6242-9AB9-B633F82CAF99}" presName="connectorText" presStyleLbl="sibTrans2D1" presStyleIdx="6" presStyleCnt="15"/>
      <dgm:spPr/>
      <dgm:t>
        <a:bodyPr/>
        <a:lstStyle/>
        <a:p>
          <a:endParaRPr lang="en-US"/>
        </a:p>
      </dgm:t>
    </dgm:pt>
    <dgm:pt modelId="{DABE282D-AB5D-3E4F-BD34-39280E517B00}" type="pres">
      <dgm:prSet presAssocID="{39D823CD-8635-854D-BCA9-47B3BC212AAF}" presName="node" presStyleLbl="node1" presStyleIdx="7" presStyleCnt="15" custScaleX="117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B0684D-979B-4146-849A-7CF0A8D0116B}" type="pres">
      <dgm:prSet presAssocID="{7BE2AA59-AC52-3B4B-962D-52A2DB4E5894}" presName="sibTrans" presStyleLbl="sibTrans2D1" presStyleIdx="7" presStyleCnt="15"/>
      <dgm:spPr/>
      <dgm:t>
        <a:bodyPr/>
        <a:lstStyle/>
        <a:p>
          <a:endParaRPr lang="en-US"/>
        </a:p>
      </dgm:t>
    </dgm:pt>
    <dgm:pt modelId="{9E4B1034-1C56-1C49-9855-51B4DA3D273A}" type="pres">
      <dgm:prSet presAssocID="{7BE2AA59-AC52-3B4B-962D-52A2DB4E5894}" presName="connectorText" presStyleLbl="sibTrans2D1" presStyleIdx="7" presStyleCnt="15"/>
      <dgm:spPr/>
      <dgm:t>
        <a:bodyPr/>
        <a:lstStyle/>
        <a:p>
          <a:endParaRPr lang="en-US"/>
        </a:p>
      </dgm:t>
    </dgm:pt>
    <dgm:pt modelId="{846C9AD5-D9E8-6045-9E7C-59250F4A30C7}" type="pres">
      <dgm:prSet presAssocID="{06D6364A-DC21-A44A-BD25-E109F573B6DF}" presName="node" presStyleLbl="node1" presStyleIdx="8" presStyleCnt="15" custScaleX="117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34C0EA-6AFE-AA4C-AF82-582E7373BE45}" type="pres">
      <dgm:prSet presAssocID="{B6FF655A-C776-D74D-B458-F35BE21ED5F3}" presName="sibTrans" presStyleLbl="sibTrans2D1" presStyleIdx="8" presStyleCnt="15"/>
      <dgm:spPr/>
      <dgm:t>
        <a:bodyPr/>
        <a:lstStyle/>
        <a:p>
          <a:endParaRPr lang="en-US"/>
        </a:p>
      </dgm:t>
    </dgm:pt>
    <dgm:pt modelId="{D65D3E33-20C0-D44B-A032-691C4FC69B0B}" type="pres">
      <dgm:prSet presAssocID="{B6FF655A-C776-D74D-B458-F35BE21ED5F3}" presName="connectorText" presStyleLbl="sibTrans2D1" presStyleIdx="8" presStyleCnt="15"/>
      <dgm:spPr/>
      <dgm:t>
        <a:bodyPr/>
        <a:lstStyle/>
        <a:p>
          <a:endParaRPr lang="en-US"/>
        </a:p>
      </dgm:t>
    </dgm:pt>
    <dgm:pt modelId="{96FF9119-E89D-F448-9505-728CDFAEC8F6}" type="pres">
      <dgm:prSet presAssocID="{59976CD3-1F4C-3D46-93F1-EE3F9521CA4C}" presName="node" presStyleLbl="node1" presStyleIdx="9" presStyleCnt="15" custScaleX="117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BDABD2-6008-404E-9894-F39D6E9EE18F}" type="pres">
      <dgm:prSet presAssocID="{10681B08-610A-6E43-91D3-387D915F4F8B}" presName="sibTrans" presStyleLbl="sibTrans2D1" presStyleIdx="9" presStyleCnt="15"/>
      <dgm:spPr/>
      <dgm:t>
        <a:bodyPr/>
        <a:lstStyle/>
        <a:p>
          <a:endParaRPr lang="en-US"/>
        </a:p>
      </dgm:t>
    </dgm:pt>
    <dgm:pt modelId="{AB4E5B57-6CB8-B34F-88DF-358D3A7F8D6E}" type="pres">
      <dgm:prSet presAssocID="{10681B08-610A-6E43-91D3-387D915F4F8B}" presName="connectorText" presStyleLbl="sibTrans2D1" presStyleIdx="9" presStyleCnt="15"/>
      <dgm:spPr/>
      <dgm:t>
        <a:bodyPr/>
        <a:lstStyle/>
        <a:p>
          <a:endParaRPr lang="en-US"/>
        </a:p>
      </dgm:t>
    </dgm:pt>
    <dgm:pt modelId="{5D2996C9-4028-E54D-9B4E-FF996935EE43}" type="pres">
      <dgm:prSet presAssocID="{43EB16D9-36B1-6D4C-B15D-7412272CB810}" presName="node" presStyleLbl="node1" presStyleIdx="10" presStyleCnt="15" custScaleX="117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29A82-34A3-6F41-A6BF-69A6FD7127B9}" type="pres">
      <dgm:prSet presAssocID="{F5A2138B-B60D-4D4F-97D1-55C64D25D25B}" presName="sibTrans" presStyleLbl="sibTrans2D1" presStyleIdx="10" presStyleCnt="15"/>
      <dgm:spPr/>
      <dgm:t>
        <a:bodyPr/>
        <a:lstStyle/>
        <a:p>
          <a:endParaRPr lang="en-US"/>
        </a:p>
      </dgm:t>
    </dgm:pt>
    <dgm:pt modelId="{6714F036-6F7F-544F-AE90-8801674D8856}" type="pres">
      <dgm:prSet presAssocID="{F5A2138B-B60D-4D4F-97D1-55C64D25D25B}" presName="connectorText" presStyleLbl="sibTrans2D1" presStyleIdx="10" presStyleCnt="15"/>
      <dgm:spPr/>
      <dgm:t>
        <a:bodyPr/>
        <a:lstStyle/>
        <a:p>
          <a:endParaRPr lang="en-US"/>
        </a:p>
      </dgm:t>
    </dgm:pt>
    <dgm:pt modelId="{FAF9A13F-CEF1-B542-B6A5-5E48A0366EEC}" type="pres">
      <dgm:prSet presAssocID="{101B7A56-96D5-D845-BA72-758A8913EE9F}" presName="node" presStyleLbl="node1" presStyleIdx="11" presStyleCnt="15" custScaleX="117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E9119-0A4E-ED49-BC43-187F4BE0EE60}" type="pres">
      <dgm:prSet presAssocID="{25807621-51E7-1740-BC30-70FF3ADAF21D}" presName="sibTrans" presStyleLbl="sibTrans2D1" presStyleIdx="11" presStyleCnt="15"/>
      <dgm:spPr/>
      <dgm:t>
        <a:bodyPr/>
        <a:lstStyle/>
        <a:p>
          <a:endParaRPr lang="en-US"/>
        </a:p>
      </dgm:t>
    </dgm:pt>
    <dgm:pt modelId="{4236EBBB-4FA9-434E-8FB1-DB515EE1E8AD}" type="pres">
      <dgm:prSet presAssocID="{25807621-51E7-1740-BC30-70FF3ADAF21D}" presName="connectorText" presStyleLbl="sibTrans2D1" presStyleIdx="11" presStyleCnt="15"/>
      <dgm:spPr/>
      <dgm:t>
        <a:bodyPr/>
        <a:lstStyle/>
        <a:p>
          <a:endParaRPr lang="en-US"/>
        </a:p>
      </dgm:t>
    </dgm:pt>
    <dgm:pt modelId="{F990B0E7-22D5-B345-AAD8-201CD9E5EFE3}" type="pres">
      <dgm:prSet presAssocID="{E64E262F-D559-BF46-BEDA-FB24A6C2C6E9}" presName="node" presStyleLbl="node1" presStyleIdx="12" presStyleCnt="15" custScaleX="117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79E3ED-BBDE-F740-B05E-81E7D8A911AF}" type="pres">
      <dgm:prSet presAssocID="{8FB8FD07-10FB-1D45-98B5-9157DE2046E9}" presName="sibTrans" presStyleLbl="sibTrans2D1" presStyleIdx="12" presStyleCnt="15"/>
      <dgm:spPr/>
      <dgm:t>
        <a:bodyPr/>
        <a:lstStyle/>
        <a:p>
          <a:endParaRPr lang="en-US"/>
        </a:p>
      </dgm:t>
    </dgm:pt>
    <dgm:pt modelId="{9B17D698-DFBE-D842-8ED9-CA5970590922}" type="pres">
      <dgm:prSet presAssocID="{8FB8FD07-10FB-1D45-98B5-9157DE2046E9}" presName="connectorText" presStyleLbl="sibTrans2D1" presStyleIdx="12" presStyleCnt="15"/>
      <dgm:spPr/>
      <dgm:t>
        <a:bodyPr/>
        <a:lstStyle/>
        <a:p>
          <a:endParaRPr lang="en-US"/>
        </a:p>
      </dgm:t>
    </dgm:pt>
    <dgm:pt modelId="{815D7C5C-F525-2E4C-956C-F428C5CFA171}" type="pres">
      <dgm:prSet presAssocID="{95C40596-5F83-0545-92A8-F1D26B9C2BB3}" presName="node" presStyleLbl="node1" presStyleIdx="13" presStyleCnt="15" custScaleX="122489" custScaleY="99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F638C-9746-F94D-92D3-1B8BEAE8FFD6}" type="pres">
      <dgm:prSet presAssocID="{0D5A05AD-0D5D-744B-B856-04910C9309A5}" presName="sibTrans" presStyleLbl="sibTrans2D1" presStyleIdx="13" presStyleCnt="15"/>
      <dgm:spPr/>
      <dgm:t>
        <a:bodyPr/>
        <a:lstStyle/>
        <a:p>
          <a:endParaRPr lang="en-US"/>
        </a:p>
      </dgm:t>
    </dgm:pt>
    <dgm:pt modelId="{D29E9999-A2D8-1043-925F-4FE684B53DED}" type="pres">
      <dgm:prSet presAssocID="{0D5A05AD-0D5D-744B-B856-04910C9309A5}" presName="connectorText" presStyleLbl="sibTrans2D1" presStyleIdx="13" presStyleCnt="15"/>
      <dgm:spPr/>
      <dgm:t>
        <a:bodyPr/>
        <a:lstStyle/>
        <a:p>
          <a:endParaRPr lang="en-US"/>
        </a:p>
      </dgm:t>
    </dgm:pt>
    <dgm:pt modelId="{7493AF0A-0576-5642-9FE5-64C6EA6C6011}" type="pres">
      <dgm:prSet presAssocID="{3B07E884-AEB4-6148-A1CC-C81371AE00B0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94FDC-2F50-B247-BD12-3EA9A3203EDA}" type="pres">
      <dgm:prSet presAssocID="{5897A457-FD87-D74D-943A-2128E102227D}" presName="sibTrans" presStyleLbl="sibTrans2D1" presStyleIdx="14" presStyleCnt="15"/>
      <dgm:spPr/>
      <dgm:t>
        <a:bodyPr/>
        <a:lstStyle/>
        <a:p>
          <a:endParaRPr lang="en-US"/>
        </a:p>
      </dgm:t>
    </dgm:pt>
    <dgm:pt modelId="{D250DEB8-4DDE-A84F-9BE2-3646EE5D4C17}" type="pres">
      <dgm:prSet presAssocID="{5897A457-FD87-D74D-943A-2128E102227D}" presName="connectorText" presStyleLbl="sibTrans2D1" presStyleIdx="14" presStyleCnt="15"/>
      <dgm:spPr/>
      <dgm:t>
        <a:bodyPr/>
        <a:lstStyle/>
        <a:p>
          <a:endParaRPr lang="en-US"/>
        </a:p>
      </dgm:t>
    </dgm:pt>
  </dgm:ptLst>
  <dgm:cxnLst>
    <dgm:cxn modelId="{26F10B2F-2787-154D-B203-36AEEE6857DD}" type="presOf" srcId="{8FB8FD07-10FB-1D45-98B5-9157DE2046E9}" destId="{9B17D698-DFBE-D842-8ED9-CA5970590922}" srcOrd="1" destOrd="0" presId="urn:microsoft.com/office/officeart/2005/8/layout/cycle2"/>
    <dgm:cxn modelId="{229934EA-DBE2-974E-88B7-7AD3D850821E}" type="presOf" srcId="{E08D94CF-C02E-6849-A37C-502A5378B400}" destId="{663D1B6E-2C08-7942-A8A9-65DE1EFC116C}" srcOrd="0" destOrd="0" presId="urn:microsoft.com/office/officeart/2005/8/layout/cycle2"/>
    <dgm:cxn modelId="{1775FFB4-0262-274D-8F2A-5D112A1B9DEF}" type="presOf" srcId="{95C40596-5F83-0545-92A8-F1D26B9C2BB3}" destId="{815D7C5C-F525-2E4C-956C-F428C5CFA171}" srcOrd="0" destOrd="0" presId="urn:microsoft.com/office/officeart/2005/8/layout/cycle2"/>
    <dgm:cxn modelId="{53A7BC67-27FF-C548-A8A1-B4E1B8CC1F62}" srcId="{25F06B70-E65D-6745-8B87-84AF38767E50}" destId="{101B7A56-96D5-D845-BA72-758A8913EE9F}" srcOrd="11" destOrd="0" parTransId="{E2B8551A-963C-124E-BC61-26FF2ED270DE}" sibTransId="{25807621-51E7-1740-BC30-70FF3ADAF21D}"/>
    <dgm:cxn modelId="{CA01EC01-F34B-6641-AC1E-9854CA94B9BD}" type="presOf" srcId="{E64E262F-D559-BF46-BEDA-FB24A6C2C6E9}" destId="{F990B0E7-22D5-B345-AAD8-201CD9E5EFE3}" srcOrd="0" destOrd="0" presId="urn:microsoft.com/office/officeart/2005/8/layout/cycle2"/>
    <dgm:cxn modelId="{9EFC5585-774B-2F44-9FC3-98C91CD4FDD8}" type="presOf" srcId="{C27AA071-F815-984C-B461-120AD4C73B31}" destId="{CC4FCE28-AF18-FF4D-A12D-2B23CE1C1436}" srcOrd="0" destOrd="0" presId="urn:microsoft.com/office/officeart/2005/8/layout/cycle2"/>
    <dgm:cxn modelId="{10122F8C-B7AB-F344-8ABC-E6102B1A1AD1}" type="presOf" srcId="{49A8984A-B457-0741-9673-C7CEEA70BBD0}" destId="{06628D0D-6607-2B43-A47A-5EEA5E05CEE6}" srcOrd="1" destOrd="0" presId="urn:microsoft.com/office/officeart/2005/8/layout/cycle2"/>
    <dgm:cxn modelId="{E0BE4802-9D20-FB45-8B54-5233D315F102}" type="presOf" srcId="{7E53B361-C545-854D-B772-8283EF314059}" destId="{54986D5B-CAAF-544E-9E5E-6D95E40800C7}" srcOrd="1" destOrd="0" presId="urn:microsoft.com/office/officeart/2005/8/layout/cycle2"/>
    <dgm:cxn modelId="{B7C79795-B8E6-9B46-B094-E9F6C1339A52}" srcId="{25F06B70-E65D-6745-8B87-84AF38767E50}" destId="{59976CD3-1F4C-3D46-93F1-EE3F9521CA4C}" srcOrd="9" destOrd="0" parTransId="{22ADCBB4-DB7C-DE4F-ADFE-E00652E69205}" sibTransId="{10681B08-610A-6E43-91D3-387D915F4F8B}"/>
    <dgm:cxn modelId="{2A0E0218-36A4-1F4C-A502-BAAD10148C7E}" type="presOf" srcId="{10681B08-610A-6E43-91D3-387D915F4F8B}" destId="{AB4E5B57-6CB8-B34F-88DF-358D3A7F8D6E}" srcOrd="1" destOrd="0" presId="urn:microsoft.com/office/officeart/2005/8/layout/cycle2"/>
    <dgm:cxn modelId="{5197A318-A410-8D4C-80BD-02122C84B374}" type="presOf" srcId="{10681B08-610A-6E43-91D3-387D915F4F8B}" destId="{10BDABD2-6008-404E-9894-F39D6E9EE18F}" srcOrd="0" destOrd="0" presId="urn:microsoft.com/office/officeart/2005/8/layout/cycle2"/>
    <dgm:cxn modelId="{3E3BCD5A-6C0C-C44B-88CB-64315F358E50}" type="presOf" srcId="{49A8984A-B457-0741-9673-C7CEEA70BBD0}" destId="{25B90D8C-FB34-1549-8888-94FF0F79B0C0}" srcOrd="0" destOrd="0" presId="urn:microsoft.com/office/officeart/2005/8/layout/cycle2"/>
    <dgm:cxn modelId="{342CF16A-9EA5-564D-975D-9618773E5E6D}" type="presOf" srcId="{02649E6F-B895-124F-B079-59708F18E115}" destId="{4F7CFAB4-B36E-0247-9E7C-9C915DBEB777}" srcOrd="0" destOrd="0" presId="urn:microsoft.com/office/officeart/2005/8/layout/cycle2"/>
    <dgm:cxn modelId="{3F275ADF-B52D-5A42-B632-1AD70AFCCC5E}" srcId="{25F06B70-E65D-6745-8B87-84AF38767E50}" destId="{3B07E884-AEB4-6148-A1CC-C81371AE00B0}" srcOrd="14" destOrd="0" parTransId="{D3CA9158-3929-F548-9887-74AF17D99B7F}" sibTransId="{5897A457-FD87-D74D-943A-2128E102227D}"/>
    <dgm:cxn modelId="{CC387E17-25B3-484B-AE71-D6B1447FF3F0}" type="presOf" srcId="{97FD71F0-2CBA-BD4B-9CBD-77C3D506BF2F}" destId="{AD3356E7-A7AF-A04C-B434-7533C5BB2254}" srcOrd="1" destOrd="0" presId="urn:microsoft.com/office/officeart/2005/8/layout/cycle2"/>
    <dgm:cxn modelId="{F06E15D2-F244-7B49-A29F-E14083A1D650}" type="presOf" srcId="{5897A457-FD87-D74D-943A-2128E102227D}" destId="{D250DEB8-4DDE-A84F-9BE2-3646EE5D4C17}" srcOrd="1" destOrd="0" presId="urn:microsoft.com/office/officeart/2005/8/layout/cycle2"/>
    <dgm:cxn modelId="{8222CE6F-6D7E-884C-AD17-F6A844C7FCFE}" type="presOf" srcId="{06D6364A-DC21-A44A-BD25-E109F573B6DF}" destId="{846C9AD5-D9E8-6045-9E7C-59250F4A30C7}" srcOrd="0" destOrd="0" presId="urn:microsoft.com/office/officeart/2005/8/layout/cycle2"/>
    <dgm:cxn modelId="{B6D263E2-8AF7-234E-BDE9-E2E70476BB56}" type="presOf" srcId="{25807621-51E7-1740-BC30-70FF3ADAF21D}" destId="{4236EBBB-4FA9-434E-8FB1-DB515EE1E8AD}" srcOrd="1" destOrd="0" presId="urn:microsoft.com/office/officeart/2005/8/layout/cycle2"/>
    <dgm:cxn modelId="{8D8D3418-BE2C-EC48-823F-24CF3C5BC584}" type="presOf" srcId="{5897A457-FD87-D74D-943A-2128E102227D}" destId="{24394FDC-2F50-B247-BD12-3EA9A3203EDA}" srcOrd="0" destOrd="0" presId="urn:microsoft.com/office/officeart/2005/8/layout/cycle2"/>
    <dgm:cxn modelId="{3F04C1DB-92ED-2845-A9AF-334821A3A137}" type="presOf" srcId="{2233F8CF-349B-A140-A6F3-72B599CE60DF}" destId="{8A427E78-C338-F940-92C2-804353E14BFB}" srcOrd="0" destOrd="0" presId="urn:microsoft.com/office/officeart/2005/8/layout/cycle2"/>
    <dgm:cxn modelId="{220D4586-3CFC-BA4D-AD08-3895994334E5}" srcId="{25F06B70-E65D-6745-8B87-84AF38767E50}" destId="{E64E262F-D559-BF46-BEDA-FB24A6C2C6E9}" srcOrd="12" destOrd="0" parTransId="{1F4551F6-F892-DB43-B8E5-250249705A5F}" sibTransId="{8FB8FD07-10FB-1D45-98B5-9157DE2046E9}"/>
    <dgm:cxn modelId="{89723BC2-C8FC-F347-B961-84A6DC196AFE}" type="presOf" srcId="{39D823CD-8635-854D-BCA9-47B3BC212AAF}" destId="{DABE282D-AB5D-3E4F-BD34-39280E517B00}" srcOrd="0" destOrd="0" presId="urn:microsoft.com/office/officeart/2005/8/layout/cycle2"/>
    <dgm:cxn modelId="{166C242F-CA63-4F47-99A9-F6426F54DA34}" type="presOf" srcId="{7BE2AA59-AC52-3B4B-962D-52A2DB4E5894}" destId="{9E4B1034-1C56-1C49-9855-51B4DA3D273A}" srcOrd="1" destOrd="0" presId="urn:microsoft.com/office/officeart/2005/8/layout/cycle2"/>
    <dgm:cxn modelId="{3AA2290B-7D2D-9243-B87E-AC11550B789C}" type="presOf" srcId="{B6FF655A-C776-D74D-B458-F35BE21ED5F3}" destId="{D65D3E33-20C0-D44B-A032-691C4FC69B0B}" srcOrd="1" destOrd="0" presId="urn:microsoft.com/office/officeart/2005/8/layout/cycle2"/>
    <dgm:cxn modelId="{FDD75BD6-D099-8C43-8FD9-00832ADBEFCC}" srcId="{25F06B70-E65D-6745-8B87-84AF38767E50}" destId="{39D823CD-8635-854D-BCA9-47B3BC212AAF}" srcOrd="7" destOrd="0" parTransId="{2F2F4AA3-867D-9B46-B04A-2A272B810FD3}" sibTransId="{7BE2AA59-AC52-3B4B-962D-52A2DB4E5894}"/>
    <dgm:cxn modelId="{35C8F5FE-8E14-6843-8D5E-BE4259923ABC}" type="presOf" srcId="{3B07E884-AEB4-6148-A1CC-C81371AE00B0}" destId="{7493AF0A-0576-5642-9FE5-64C6EA6C6011}" srcOrd="0" destOrd="0" presId="urn:microsoft.com/office/officeart/2005/8/layout/cycle2"/>
    <dgm:cxn modelId="{04C9E756-0AE2-2E40-ABC2-8EEB1A88403B}" type="presOf" srcId="{EE2DF397-51D0-6242-9AB9-B633F82CAF99}" destId="{97FE8203-5CAB-7548-B8B8-FD34777A420D}" srcOrd="0" destOrd="0" presId="urn:microsoft.com/office/officeart/2005/8/layout/cycle2"/>
    <dgm:cxn modelId="{C1D4900E-2CA8-8F41-9826-EFECE25A5ED3}" type="presOf" srcId="{2233F8CF-349B-A140-A6F3-72B599CE60DF}" destId="{043B6A83-D1A6-0145-BAB9-9066EA5AD4BC}" srcOrd="1" destOrd="0" presId="urn:microsoft.com/office/officeart/2005/8/layout/cycle2"/>
    <dgm:cxn modelId="{EE98B4C4-98D9-624A-8C76-A082A5F56C7A}" type="presOf" srcId="{42406A90-F144-B24D-8309-9CEA22ADCD19}" destId="{1D000EBF-95B5-D04E-A38A-174CADDE5B77}" srcOrd="0" destOrd="0" presId="urn:microsoft.com/office/officeart/2005/8/layout/cycle2"/>
    <dgm:cxn modelId="{2B45C31A-59D5-0D47-AEB5-BA1A58AF1458}" srcId="{25F06B70-E65D-6745-8B87-84AF38767E50}" destId="{E08D94CF-C02E-6849-A37C-502A5378B400}" srcOrd="6" destOrd="0" parTransId="{1DC93EDB-B14E-2441-B649-9940669FA6BE}" sibTransId="{EE2DF397-51D0-6242-9AB9-B633F82CAF99}"/>
    <dgm:cxn modelId="{76DE5D7B-129B-1C4B-9119-3F3A12AABDD6}" type="presOf" srcId="{42406A90-F144-B24D-8309-9CEA22ADCD19}" destId="{0AFA463B-D675-E14D-8442-27DA8C88E97A}" srcOrd="1" destOrd="0" presId="urn:microsoft.com/office/officeart/2005/8/layout/cycle2"/>
    <dgm:cxn modelId="{62A892E4-51D6-AF4C-B8B7-8F2688047B6F}" srcId="{25F06B70-E65D-6745-8B87-84AF38767E50}" destId="{4872E0F0-34D7-9742-9438-F217DE3BDE6F}" srcOrd="1" destOrd="0" parTransId="{CFCD4EE3-6957-D541-8AFB-5A55D656402C}" sibTransId="{2233F8CF-349B-A140-A6F3-72B599CE60DF}"/>
    <dgm:cxn modelId="{BDF7EFBD-002B-6844-AD68-DABF446EBD9E}" type="presOf" srcId="{AAD54A7A-C616-F644-9900-E228898DF76B}" destId="{1B5E1EBF-1BB9-614D-AE0D-D989841649D8}" srcOrd="0" destOrd="0" presId="urn:microsoft.com/office/officeart/2005/8/layout/cycle2"/>
    <dgm:cxn modelId="{7D13C7A6-7680-AE48-8F53-D64968A2E7BA}" type="presOf" srcId="{0D5A05AD-0D5D-744B-B856-04910C9309A5}" destId="{D29E9999-A2D8-1043-925F-4FE684B53DED}" srcOrd="1" destOrd="0" presId="urn:microsoft.com/office/officeart/2005/8/layout/cycle2"/>
    <dgm:cxn modelId="{F765233C-799C-B94A-9405-618F23671B4B}" type="presOf" srcId="{25807621-51E7-1740-BC30-70FF3ADAF21D}" destId="{7F9E9119-0A4E-ED49-BC43-187F4BE0EE60}" srcOrd="0" destOrd="0" presId="urn:microsoft.com/office/officeart/2005/8/layout/cycle2"/>
    <dgm:cxn modelId="{4256B57C-F927-E54B-BA65-411E33CA23FE}" type="presOf" srcId="{43EB16D9-36B1-6D4C-B15D-7412272CB810}" destId="{5D2996C9-4028-E54D-9B4E-FF996935EE43}" srcOrd="0" destOrd="0" presId="urn:microsoft.com/office/officeart/2005/8/layout/cycle2"/>
    <dgm:cxn modelId="{85CF8B25-D3F1-A043-A4CB-DE09E5BDA470}" srcId="{25F06B70-E65D-6745-8B87-84AF38767E50}" destId="{7CC4BA29-ABB5-DD49-A490-097CB0E3968B}" srcOrd="2" destOrd="0" parTransId="{4705D68D-1814-F441-A7E1-E016CF6D1672}" sibTransId="{7B3A679A-B99C-0047-AE25-99F13A763ECD}"/>
    <dgm:cxn modelId="{6BA9CA11-2D2B-E245-8C6F-A5135CDB703C}" srcId="{25F06B70-E65D-6745-8B87-84AF38767E50}" destId="{43EB16D9-36B1-6D4C-B15D-7412272CB810}" srcOrd="10" destOrd="0" parTransId="{8723636A-EDA4-6A4E-8812-71B827705378}" sibTransId="{F5A2138B-B60D-4D4F-97D1-55C64D25D25B}"/>
    <dgm:cxn modelId="{7486A999-51A8-964C-A38A-D1429C837F06}" type="presOf" srcId="{4872E0F0-34D7-9742-9438-F217DE3BDE6F}" destId="{3661ED52-6F1C-3D41-940E-28EE795F7267}" srcOrd="0" destOrd="0" presId="urn:microsoft.com/office/officeart/2005/8/layout/cycle2"/>
    <dgm:cxn modelId="{067E0939-F1D9-4744-B3B5-507D4E11B57E}" type="presOf" srcId="{7B3A679A-B99C-0047-AE25-99F13A763ECD}" destId="{0735280E-D6F9-CF4F-BDA3-D9E0CF1F5040}" srcOrd="1" destOrd="0" presId="urn:microsoft.com/office/officeart/2005/8/layout/cycle2"/>
    <dgm:cxn modelId="{23B69F99-EAD6-B448-9DB4-F637BE3BE4F2}" srcId="{25F06B70-E65D-6745-8B87-84AF38767E50}" destId="{95C40596-5F83-0545-92A8-F1D26B9C2BB3}" srcOrd="13" destOrd="0" parTransId="{401A3462-9DDA-D848-BC4F-225FF8BF87BD}" sibTransId="{0D5A05AD-0D5D-744B-B856-04910C9309A5}"/>
    <dgm:cxn modelId="{788528BD-B2A6-6648-992A-3DA9FA663271}" type="presOf" srcId="{EE2DF397-51D0-6242-9AB9-B633F82CAF99}" destId="{868BA6E5-68BB-E946-99B3-F45F44035583}" srcOrd="1" destOrd="0" presId="urn:microsoft.com/office/officeart/2005/8/layout/cycle2"/>
    <dgm:cxn modelId="{123DADEF-975A-6B4C-8756-8C03F3BB1D7C}" type="presOf" srcId="{7CC4BA29-ABB5-DD49-A490-097CB0E3968B}" destId="{46185D79-54E2-3D43-A9A7-06A29EBD6080}" srcOrd="0" destOrd="0" presId="urn:microsoft.com/office/officeart/2005/8/layout/cycle2"/>
    <dgm:cxn modelId="{EBA288B3-D4CD-B54B-959C-64422BA8BB37}" type="presOf" srcId="{97FD71F0-2CBA-BD4B-9CBD-77C3D506BF2F}" destId="{814CCAF6-DA5D-9F41-B670-51008564D7D6}" srcOrd="0" destOrd="0" presId="urn:microsoft.com/office/officeart/2005/8/layout/cycle2"/>
    <dgm:cxn modelId="{652736B5-2EB1-A049-8A5E-11988B340776}" srcId="{25F06B70-E65D-6745-8B87-84AF38767E50}" destId="{C27AA071-F815-984C-B461-120AD4C73B31}" srcOrd="3" destOrd="0" parTransId="{3BA51497-68AC-6A45-B075-F7228F9F2587}" sibTransId="{7E53B361-C545-854D-B772-8283EF314059}"/>
    <dgm:cxn modelId="{68C6D07E-5DB5-D74C-A9EC-46B78A2B5C51}" type="presOf" srcId="{9239A74C-1688-FD4D-895A-616CBBEA4D80}" destId="{7463376E-098B-3649-B067-F3B2B4968763}" srcOrd="0" destOrd="0" presId="urn:microsoft.com/office/officeart/2005/8/layout/cycle2"/>
    <dgm:cxn modelId="{CC314B22-576E-A345-A99C-8818AF2E44A7}" type="presOf" srcId="{F5A2138B-B60D-4D4F-97D1-55C64D25D25B}" destId="{2DC29A82-34A3-6F41-A6BF-69A6FD7127B9}" srcOrd="0" destOrd="0" presId="urn:microsoft.com/office/officeart/2005/8/layout/cycle2"/>
    <dgm:cxn modelId="{E8EF9D73-69E3-E444-BA0C-B94FFF501C41}" type="presOf" srcId="{7B3A679A-B99C-0047-AE25-99F13A763ECD}" destId="{59FF73AA-7CF5-AC4E-A0B3-9A548A9C01F8}" srcOrd="0" destOrd="0" presId="urn:microsoft.com/office/officeart/2005/8/layout/cycle2"/>
    <dgm:cxn modelId="{2FED8B5A-1DE7-6149-A836-851D6C4D4340}" type="presOf" srcId="{101B7A56-96D5-D845-BA72-758A8913EE9F}" destId="{FAF9A13F-CEF1-B542-B6A5-5E48A0366EEC}" srcOrd="0" destOrd="0" presId="urn:microsoft.com/office/officeart/2005/8/layout/cycle2"/>
    <dgm:cxn modelId="{FE4ACC68-EC64-0446-987A-039B7C240BBC}" srcId="{25F06B70-E65D-6745-8B87-84AF38767E50}" destId="{9239A74C-1688-FD4D-895A-616CBBEA4D80}" srcOrd="5" destOrd="0" parTransId="{29D47A10-6EE8-6F41-A769-15FCF582993F}" sibTransId="{42406A90-F144-B24D-8309-9CEA22ADCD19}"/>
    <dgm:cxn modelId="{63E7E158-2A13-DC42-8350-7E663F67B37A}" type="presOf" srcId="{7BE2AA59-AC52-3B4B-962D-52A2DB4E5894}" destId="{48B0684D-979B-4146-849A-7CF0A8D0116B}" srcOrd="0" destOrd="0" presId="urn:microsoft.com/office/officeart/2005/8/layout/cycle2"/>
    <dgm:cxn modelId="{F6C32372-2DEB-844F-A11B-19D4F67FEE80}" type="presOf" srcId="{8FB8FD07-10FB-1D45-98B5-9157DE2046E9}" destId="{1C79E3ED-BBDE-F740-B05E-81E7D8A911AF}" srcOrd="0" destOrd="0" presId="urn:microsoft.com/office/officeart/2005/8/layout/cycle2"/>
    <dgm:cxn modelId="{AFF47290-1554-1944-AA78-8D81F32BB6F5}" srcId="{25F06B70-E65D-6745-8B87-84AF38767E50}" destId="{02649E6F-B895-124F-B079-59708F18E115}" srcOrd="0" destOrd="0" parTransId="{E4ACE227-66A0-A04C-9BCE-D35EE96119CF}" sibTransId="{97FD71F0-2CBA-BD4B-9CBD-77C3D506BF2F}"/>
    <dgm:cxn modelId="{52EB3ACD-B17F-8246-B2A3-2DB3168D759C}" type="presOf" srcId="{B6FF655A-C776-D74D-B458-F35BE21ED5F3}" destId="{6C34C0EA-6AFE-AA4C-AF82-582E7373BE45}" srcOrd="0" destOrd="0" presId="urn:microsoft.com/office/officeart/2005/8/layout/cycle2"/>
    <dgm:cxn modelId="{26F4EC64-BD7B-DA42-91EA-56A15DFBEC61}" type="presOf" srcId="{0D5A05AD-0D5D-744B-B856-04910C9309A5}" destId="{DE9F638C-9746-F94D-92D3-1B8BEAE8FFD6}" srcOrd="0" destOrd="0" presId="urn:microsoft.com/office/officeart/2005/8/layout/cycle2"/>
    <dgm:cxn modelId="{2FCE4901-B352-6B41-BDEF-8E4072B8CDE6}" type="presOf" srcId="{F5A2138B-B60D-4D4F-97D1-55C64D25D25B}" destId="{6714F036-6F7F-544F-AE90-8801674D8856}" srcOrd="1" destOrd="0" presId="urn:microsoft.com/office/officeart/2005/8/layout/cycle2"/>
    <dgm:cxn modelId="{BB70284F-469B-4446-BF1D-316766500095}" type="presOf" srcId="{59976CD3-1F4C-3D46-93F1-EE3F9521CA4C}" destId="{96FF9119-E89D-F448-9505-728CDFAEC8F6}" srcOrd="0" destOrd="0" presId="urn:microsoft.com/office/officeart/2005/8/layout/cycle2"/>
    <dgm:cxn modelId="{F05CF5EC-BECD-7744-8DAF-A06EBD83628F}" srcId="{25F06B70-E65D-6745-8B87-84AF38767E50}" destId="{06D6364A-DC21-A44A-BD25-E109F573B6DF}" srcOrd="8" destOrd="0" parTransId="{F4724A78-C2E8-744B-9C04-BDE8D157CA36}" sibTransId="{B6FF655A-C776-D74D-B458-F35BE21ED5F3}"/>
    <dgm:cxn modelId="{92D99BBA-20B4-A94D-A6E8-89050E0FBC57}" srcId="{25F06B70-E65D-6745-8B87-84AF38767E50}" destId="{AAD54A7A-C616-F644-9900-E228898DF76B}" srcOrd="4" destOrd="0" parTransId="{46785642-FC43-3041-A9E0-753385824938}" sibTransId="{49A8984A-B457-0741-9673-C7CEEA70BBD0}"/>
    <dgm:cxn modelId="{7EE2F955-ECF7-C54D-9F6C-5DBC0AE4FD1A}" type="presOf" srcId="{7E53B361-C545-854D-B772-8283EF314059}" destId="{4B779E55-F311-964E-9270-3B614E31D4CE}" srcOrd="0" destOrd="0" presId="urn:microsoft.com/office/officeart/2005/8/layout/cycle2"/>
    <dgm:cxn modelId="{B8AFC571-6EA0-AC46-92F6-3678A4A5A13C}" type="presOf" srcId="{25F06B70-E65D-6745-8B87-84AF38767E50}" destId="{339741EE-C8C2-9345-B7F7-BD9FB29CF26A}" srcOrd="0" destOrd="0" presId="urn:microsoft.com/office/officeart/2005/8/layout/cycle2"/>
    <dgm:cxn modelId="{2C5C3A67-D34D-9B4F-B3F0-9A5557979690}" type="presParOf" srcId="{339741EE-C8C2-9345-B7F7-BD9FB29CF26A}" destId="{4F7CFAB4-B36E-0247-9E7C-9C915DBEB777}" srcOrd="0" destOrd="0" presId="urn:microsoft.com/office/officeart/2005/8/layout/cycle2"/>
    <dgm:cxn modelId="{3996209C-484E-9543-A9E0-3C3EF76DE631}" type="presParOf" srcId="{339741EE-C8C2-9345-B7F7-BD9FB29CF26A}" destId="{814CCAF6-DA5D-9F41-B670-51008564D7D6}" srcOrd="1" destOrd="0" presId="urn:microsoft.com/office/officeart/2005/8/layout/cycle2"/>
    <dgm:cxn modelId="{BCEEC557-1639-A443-9868-BD778B4A6003}" type="presParOf" srcId="{814CCAF6-DA5D-9F41-B670-51008564D7D6}" destId="{AD3356E7-A7AF-A04C-B434-7533C5BB2254}" srcOrd="0" destOrd="0" presId="urn:microsoft.com/office/officeart/2005/8/layout/cycle2"/>
    <dgm:cxn modelId="{90E1A2D4-E6F2-CF4E-BF77-E5B77F89ABE1}" type="presParOf" srcId="{339741EE-C8C2-9345-B7F7-BD9FB29CF26A}" destId="{3661ED52-6F1C-3D41-940E-28EE795F7267}" srcOrd="2" destOrd="0" presId="urn:microsoft.com/office/officeart/2005/8/layout/cycle2"/>
    <dgm:cxn modelId="{A0CC2B1A-749C-644C-9C37-8BF1F06CD020}" type="presParOf" srcId="{339741EE-C8C2-9345-B7F7-BD9FB29CF26A}" destId="{8A427E78-C338-F940-92C2-804353E14BFB}" srcOrd="3" destOrd="0" presId="urn:microsoft.com/office/officeart/2005/8/layout/cycle2"/>
    <dgm:cxn modelId="{25303BFE-56DE-094A-8420-28673CD3FE5F}" type="presParOf" srcId="{8A427E78-C338-F940-92C2-804353E14BFB}" destId="{043B6A83-D1A6-0145-BAB9-9066EA5AD4BC}" srcOrd="0" destOrd="0" presId="urn:microsoft.com/office/officeart/2005/8/layout/cycle2"/>
    <dgm:cxn modelId="{2FBAC375-CC70-E94F-B89B-FE06C605906F}" type="presParOf" srcId="{339741EE-C8C2-9345-B7F7-BD9FB29CF26A}" destId="{46185D79-54E2-3D43-A9A7-06A29EBD6080}" srcOrd="4" destOrd="0" presId="urn:microsoft.com/office/officeart/2005/8/layout/cycle2"/>
    <dgm:cxn modelId="{8C448C20-B1A0-EB4F-8B1C-92EC2A65F77E}" type="presParOf" srcId="{339741EE-C8C2-9345-B7F7-BD9FB29CF26A}" destId="{59FF73AA-7CF5-AC4E-A0B3-9A548A9C01F8}" srcOrd="5" destOrd="0" presId="urn:microsoft.com/office/officeart/2005/8/layout/cycle2"/>
    <dgm:cxn modelId="{DB73E556-1555-D74B-BE48-1DBB49FC3D3E}" type="presParOf" srcId="{59FF73AA-7CF5-AC4E-A0B3-9A548A9C01F8}" destId="{0735280E-D6F9-CF4F-BDA3-D9E0CF1F5040}" srcOrd="0" destOrd="0" presId="urn:microsoft.com/office/officeart/2005/8/layout/cycle2"/>
    <dgm:cxn modelId="{ED1140FA-6EFB-A54E-BD6F-D4E6FA7FD945}" type="presParOf" srcId="{339741EE-C8C2-9345-B7F7-BD9FB29CF26A}" destId="{CC4FCE28-AF18-FF4D-A12D-2B23CE1C1436}" srcOrd="6" destOrd="0" presId="urn:microsoft.com/office/officeart/2005/8/layout/cycle2"/>
    <dgm:cxn modelId="{B1E3EF94-1162-DA48-90B9-D0A49F262BD1}" type="presParOf" srcId="{339741EE-C8C2-9345-B7F7-BD9FB29CF26A}" destId="{4B779E55-F311-964E-9270-3B614E31D4CE}" srcOrd="7" destOrd="0" presId="urn:microsoft.com/office/officeart/2005/8/layout/cycle2"/>
    <dgm:cxn modelId="{6A7D2C1E-B015-434C-BBAA-C0B29EB5CC37}" type="presParOf" srcId="{4B779E55-F311-964E-9270-3B614E31D4CE}" destId="{54986D5B-CAAF-544E-9E5E-6D95E40800C7}" srcOrd="0" destOrd="0" presId="urn:microsoft.com/office/officeart/2005/8/layout/cycle2"/>
    <dgm:cxn modelId="{7E6BEC49-59F9-404E-AF6A-8DD8611A3017}" type="presParOf" srcId="{339741EE-C8C2-9345-B7F7-BD9FB29CF26A}" destId="{1B5E1EBF-1BB9-614D-AE0D-D989841649D8}" srcOrd="8" destOrd="0" presId="urn:microsoft.com/office/officeart/2005/8/layout/cycle2"/>
    <dgm:cxn modelId="{EBB21A4C-1087-6144-8422-6E5D1FB55D32}" type="presParOf" srcId="{339741EE-C8C2-9345-B7F7-BD9FB29CF26A}" destId="{25B90D8C-FB34-1549-8888-94FF0F79B0C0}" srcOrd="9" destOrd="0" presId="urn:microsoft.com/office/officeart/2005/8/layout/cycle2"/>
    <dgm:cxn modelId="{2313B38C-F7E2-B041-8FE1-45F09266A3D8}" type="presParOf" srcId="{25B90D8C-FB34-1549-8888-94FF0F79B0C0}" destId="{06628D0D-6607-2B43-A47A-5EEA5E05CEE6}" srcOrd="0" destOrd="0" presId="urn:microsoft.com/office/officeart/2005/8/layout/cycle2"/>
    <dgm:cxn modelId="{6D17791C-E9F0-7A48-8CAF-EB38E3422772}" type="presParOf" srcId="{339741EE-C8C2-9345-B7F7-BD9FB29CF26A}" destId="{7463376E-098B-3649-B067-F3B2B4968763}" srcOrd="10" destOrd="0" presId="urn:microsoft.com/office/officeart/2005/8/layout/cycle2"/>
    <dgm:cxn modelId="{49D79DA2-3E8C-044D-A3D6-CDB15BB96F86}" type="presParOf" srcId="{339741EE-C8C2-9345-B7F7-BD9FB29CF26A}" destId="{1D000EBF-95B5-D04E-A38A-174CADDE5B77}" srcOrd="11" destOrd="0" presId="urn:microsoft.com/office/officeart/2005/8/layout/cycle2"/>
    <dgm:cxn modelId="{A75656AD-4A76-9A4A-A99C-672FAAB8FC04}" type="presParOf" srcId="{1D000EBF-95B5-D04E-A38A-174CADDE5B77}" destId="{0AFA463B-D675-E14D-8442-27DA8C88E97A}" srcOrd="0" destOrd="0" presId="urn:microsoft.com/office/officeart/2005/8/layout/cycle2"/>
    <dgm:cxn modelId="{15F7266E-8413-5A42-A6FC-6F64A368FE0D}" type="presParOf" srcId="{339741EE-C8C2-9345-B7F7-BD9FB29CF26A}" destId="{663D1B6E-2C08-7942-A8A9-65DE1EFC116C}" srcOrd="12" destOrd="0" presId="urn:microsoft.com/office/officeart/2005/8/layout/cycle2"/>
    <dgm:cxn modelId="{91B05353-7276-C440-88BA-933B4D53EA44}" type="presParOf" srcId="{339741EE-C8C2-9345-B7F7-BD9FB29CF26A}" destId="{97FE8203-5CAB-7548-B8B8-FD34777A420D}" srcOrd="13" destOrd="0" presId="urn:microsoft.com/office/officeart/2005/8/layout/cycle2"/>
    <dgm:cxn modelId="{82A8032E-225D-184C-8094-D19F19B893DD}" type="presParOf" srcId="{97FE8203-5CAB-7548-B8B8-FD34777A420D}" destId="{868BA6E5-68BB-E946-99B3-F45F44035583}" srcOrd="0" destOrd="0" presId="urn:microsoft.com/office/officeart/2005/8/layout/cycle2"/>
    <dgm:cxn modelId="{BE78FB77-F4B2-6341-A09F-FA09B732277A}" type="presParOf" srcId="{339741EE-C8C2-9345-B7F7-BD9FB29CF26A}" destId="{DABE282D-AB5D-3E4F-BD34-39280E517B00}" srcOrd="14" destOrd="0" presId="urn:microsoft.com/office/officeart/2005/8/layout/cycle2"/>
    <dgm:cxn modelId="{91E58CCA-9BEA-B64D-A7AD-8C09F5B0C65F}" type="presParOf" srcId="{339741EE-C8C2-9345-B7F7-BD9FB29CF26A}" destId="{48B0684D-979B-4146-849A-7CF0A8D0116B}" srcOrd="15" destOrd="0" presId="urn:microsoft.com/office/officeart/2005/8/layout/cycle2"/>
    <dgm:cxn modelId="{D79C6315-ABF3-FA45-B09C-EB446E910EA0}" type="presParOf" srcId="{48B0684D-979B-4146-849A-7CF0A8D0116B}" destId="{9E4B1034-1C56-1C49-9855-51B4DA3D273A}" srcOrd="0" destOrd="0" presId="urn:microsoft.com/office/officeart/2005/8/layout/cycle2"/>
    <dgm:cxn modelId="{9E1492FF-3824-9043-88D0-35A15655FB41}" type="presParOf" srcId="{339741EE-C8C2-9345-B7F7-BD9FB29CF26A}" destId="{846C9AD5-D9E8-6045-9E7C-59250F4A30C7}" srcOrd="16" destOrd="0" presId="urn:microsoft.com/office/officeart/2005/8/layout/cycle2"/>
    <dgm:cxn modelId="{D843CF4E-1D95-EB42-BE8D-10F2D2B80A9B}" type="presParOf" srcId="{339741EE-C8C2-9345-B7F7-BD9FB29CF26A}" destId="{6C34C0EA-6AFE-AA4C-AF82-582E7373BE45}" srcOrd="17" destOrd="0" presId="urn:microsoft.com/office/officeart/2005/8/layout/cycle2"/>
    <dgm:cxn modelId="{28DC08BA-C6E5-A241-ABE6-A79B4F2410EC}" type="presParOf" srcId="{6C34C0EA-6AFE-AA4C-AF82-582E7373BE45}" destId="{D65D3E33-20C0-D44B-A032-691C4FC69B0B}" srcOrd="0" destOrd="0" presId="urn:microsoft.com/office/officeart/2005/8/layout/cycle2"/>
    <dgm:cxn modelId="{5A9FBA69-D104-744D-A41D-DE4867EA2838}" type="presParOf" srcId="{339741EE-C8C2-9345-B7F7-BD9FB29CF26A}" destId="{96FF9119-E89D-F448-9505-728CDFAEC8F6}" srcOrd="18" destOrd="0" presId="urn:microsoft.com/office/officeart/2005/8/layout/cycle2"/>
    <dgm:cxn modelId="{49271DEA-8CD0-0F4F-87B8-0FE8E8981603}" type="presParOf" srcId="{339741EE-C8C2-9345-B7F7-BD9FB29CF26A}" destId="{10BDABD2-6008-404E-9894-F39D6E9EE18F}" srcOrd="19" destOrd="0" presId="urn:microsoft.com/office/officeart/2005/8/layout/cycle2"/>
    <dgm:cxn modelId="{E9ED8270-C27B-5146-9598-434D7CBFD877}" type="presParOf" srcId="{10BDABD2-6008-404E-9894-F39D6E9EE18F}" destId="{AB4E5B57-6CB8-B34F-88DF-358D3A7F8D6E}" srcOrd="0" destOrd="0" presId="urn:microsoft.com/office/officeart/2005/8/layout/cycle2"/>
    <dgm:cxn modelId="{378DFD0A-19D3-6F46-B3B2-C912BFED4528}" type="presParOf" srcId="{339741EE-C8C2-9345-B7F7-BD9FB29CF26A}" destId="{5D2996C9-4028-E54D-9B4E-FF996935EE43}" srcOrd="20" destOrd="0" presId="urn:microsoft.com/office/officeart/2005/8/layout/cycle2"/>
    <dgm:cxn modelId="{CA776A96-DA01-DA4E-9485-74F6111135E5}" type="presParOf" srcId="{339741EE-C8C2-9345-B7F7-BD9FB29CF26A}" destId="{2DC29A82-34A3-6F41-A6BF-69A6FD7127B9}" srcOrd="21" destOrd="0" presId="urn:microsoft.com/office/officeart/2005/8/layout/cycle2"/>
    <dgm:cxn modelId="{98DB8845-FDE3-894F-9978-AECD2C0FF694}" type="presParOf" srcId="{2DC29A82-34A3-6F41-A6BF-69A6FD7127B9}" destId="{6714F036-6F7F-544F-AE90-8801674D8856}" srcOrd="0" destOrd="0" presId="urn:microsoft.com/office/officeart/2005/8/layout/cycle2"/>
    <dgm:cxn modelId="{5C6CCB57-CF2E-AB4A-BDC6-B280B4D0AAEE}" type="presParOf" srcId="{339741EE-C8C2-9345-B7F7-BD9FB29CF26A}" destId="{FAF9A13F-CEF1-B542-B6A5-5E48A0366EEC}" srcOrd="22" destOrd="0" presId="urn:microsoft.com/office/officeart/2005/8/layout/cycle2"/>
    <dgm:cxn modelId="{2DE64169-5BDE-2E4E-9849-576DC88DA5E9}" type="presParOf" srcId="{339741EE-C8C2-9345-B7F7-BD9FB29CF26A}" destId="{7F9E9119-0A4E-ED49-BC43-187F4BE0EE60}" srcOrd="23" destOrd="0" presId="urn:microsoft.com/office/officeart/2005/8/layout/cycle2"/>
    <dgm:cxn modelId="{2D487BA9-B1D4-6143-8843-4D30886D547D}" type="presParOf" srcId="{7F9E9119-0A4E-ED49-BC43-187F4BE0EE60}" destId="{4236EBBB-4FA9-434E-8FB1-DB515EE1E8AD}" srcOrd="0" destOrd="0" presId="urn:microsoft.com/office/officeart/2005/8/layout/cycle2"/>
    <dgm:cxn modelId="{01FE965F-C292-CF4A-B2DD-EFCC9BC2C9E3}" type="presParOf" srcId="{339741EE-C8C2-9345-B7F7-BD9FB29CF26A}" destId="{F990B0E7-22D5-B345-AAD8-201CD9E5EFE3}" srcOrd="24" destOrd="0" presId="urn:microsoft.com/office/officeart/2005/8/layout/cycle2"/>
    <dgm:cxn modelId="{93B8BD11-F795-9C48-87ED-125489CB4F5D}" type="presParOf" srcId="{339741EE-C8C2-9345-B7F7-BD9FB29CF26A}" destId="{1C79E3ED-BBDE-F740-B05E-81E7D8A911AF}" srcOrd="25" destOrd="0" presId="urn:microsoft.com/office/officeart/2005/8/layout/cycle2"/>
    <dgm:cxn modelId="{A2CE6856-9599-AB49-BBDB-0FC387AEC9DC}" type="presParOf" srcId="{1C79E3ED-BBDE-F740-B05E-81E7D8A911AF}" destId="{9B17D698-DFBE-D842-8ED9-CA5970590922}" srcOrd="0" destOrd="0" presId="urn:microsoft.com/office/officeart/2005/8/layout/cycle2"/>
    <dgm:cxn modelId="{79CB43FB-2D91-A140-B576-C3D5023AE67D}" type="presParOf" srcId="{339741EE-C8C2-9345-B7F7-BD9FB29CF26A}" destId="{815D7C5C-F525-2E4C-956C-F428C5CFA171}" srcOrd="26" destOrd="0" presId="urn:microsoft.com/office/officeart/2005/8/layout/cycle2"/>
    <dgm:cxn modelId="{E6A8EC9A-AA7F-3648-A771-1C6596F3A969}" type="presParOf" srcId="{339741EE-C8C2-9345-B7F7-BD9FB29CF26A}" destId="{DE9F638C-9746-F94D-92D3-1B8BEAE8FFD6}" srcOrd="27" destOrd="0" presId="urn:microsoft.com/office/officeart/2005/8/layout/cycle2"/>
    <dgm:cxn modelId="{CB94D7A7-8C21-224C-B010-DBF2A57263E0}" type="presParOf" srcId="{DE9F638C-9746-F94D-92D3-1B8BEAE8FFD6}" destId="{D29E9999-A2D8-1043-925F-4FE684B53DED}" srcOrd="0" destOrd="0" presId="urn:microsoft.com/office/officeart/2005/8/layout/cycle2"/>
    <dgm:cxn modelId="{2620B387-6402-9C49-BF29-8275C62B843D}" type="presParOf" srcId="{339741EE-C8C2-9345-B7F7-BD9FB29CF26A}" destId="{7493AF0A-0576-5642-9FE5-64C6EA6C6011}" srcOrd="28" destOrd="0" presId="urn:microsoft.com/office/officeart/2005/8/layout/cycle2"/>
    <dgm:cxn modelId="{AE0DD600-0229-EF49-93A2-6E6B8CD01181}" type="presParOf" srcId="{339741EE-C8C2-9345-B7F7-BD9FB29CF26A}" destId="{24394FDC-2F50-B247-BD12-3EA9A3203EDA}" srcOrd="29" destOrd="0" presId="urn:microsoft.com/office/officeart/2005/8/layout/cycle2"/>
    <dgm:cxn modelId="{A1657B5F-B454-5E41-B5EC-1011F5541447}" type="presParOf" srcId="{24394FDC-2F50-B247-BD12-3EA9A3203EDA}" destId="{D250DEB8-4DDE-A84F-9BE2-3646EE5D4C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60E552-C114-E148-8BC1-C60FF3B937DE}" type="doc">
      <dgm:prSet loTypeId="urn:microsoft.com/office/officeart/2005/8/layout/radial4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03A919-EDDA-A242-BE03-18BFB93F516E}">
      <dgm:prSet phldrT="[Text]" custT="1"/>
      <dgm:spPr/>
      <dgm:t>
        <a:bodyPr/>
        <a:lstStyle/>
        <a:p>
          <a:r>
            <a:rPr lang="en-US" sz="2400" b="1" dirty="0" err="1" smtClean="0">
              <a:latin typeface="Times New Roman"/>
              <a:cs typeface="Times New Roman"/>
            </a:rPr>
            <a:t>Os</a:t>
          </a:r>
          <a:endParaRPr lang="en-US" sz="2400" b="1" dirty="0" smtClean="0">
            <a:latin typeface="Times New Roman"/>
            <a:cs typeface="Times New Roman"/>
          </a:endParaRPr>
        </a:p>
        <a:p>
          <a:r>
            <a:rPr lang="en-US" sz="2400" b="1" dirty="0" smtClean="0">
              <a:latin typeface="Times New Roman"/>
              <a:cs typeface="Times New Roman"/>
            </a:rPr>
            <a:t>target</a:t>
          </a:r>
          <a:endParaRPr lang="en-US" sz="2400" b="1" dirty="0">
            <a:latin typeface="Times New Roman"/>
            <a:cs typeface="Times New Roman"/>
          </a:endParaRPr>
        </a:p>
      </dgm:t>
    </dgm:pt>
    <dgm:pt modelId="{A97A84F3-A8A2-694E-8CBF-36D219EF2ADB}" type="parTrans" cxnId="{570E2FE0-06D9-1C4F-AE36-FC8141B72FA3}">
      <dgm:prSet/>
      <dgm:spPr/>
      <dgm:t>
        <a:bodyPr/>
        <a:lstStyle/>
        <a:p>
          <a:endParaRPr lang="en-US"/>
        </a:p>
      </dgm:t>
    </dgm:pt>
    <dgm:pt modelId="{2BEA0C36-A2E5-7546-8561-4D5125A6D5D9}" type="sibTrans" cxnId="{570E2FE0-06D9-1C4F-AE36-FC8141B72FA3}">
      <dgm:prSet/>
      <dgm:spPr/>
      <dgm:t>
        <a:bodyPr/>
        <a:lstStyle/>
        <a:p>
          <a:endParaRPr lang="en-US"/>
        </a:p>
      </dgm:t>
    </dgm:pt>
    <dgm:pt modelId="{49588AF8-4D5E-6C4D-AF82-757FA1A256A5}">
      <dgm:prSet phldrT="[Text]" custT="1"/>
      <dgm:spPr/>
      <dgm:t>
        <a:bodyPr/>
        <a:lstStyle/>
        <a:p>
          <a:r>
            <a:rPr lang="en-US" sz="2400" dirty="0" smtClean="0">
              <a:latin typeface="Times New Roman"/>
              <a:cs typeface="Times New Roman"/>
            </a:rPr>
            <a:t>very smooth</a:t>
          </a:r>
          <a:endParaRPr lang="en-US" sz="2400" dirty="0">
            <a:latin typeface="Times New Roman"/>
            <a:cs typeface="Times New Roman"/>
          </a:endParaRPr>
        </a:p>
      </dgm:t>
    </dgm:pt>
    <dgm:pt modelId="{B65B3107-B3DF-C943-BF1C-7FF464723D99}" type="parTrans" cxnId="{D4C3521A-2C63-964A-8FBC-BB76E9EFD5A3}">
      <dgm:prSet/>
      <dgm:spPr/>
      <dgm:t>
        <a:bodyPr/>
        <a:lstStyle/>
        <a:p>
          <a:endParaRPr lang="en-US"/>
        </a:p>
      </dgm:t>
    </dgm:pt>
    <dgm:pt modelId="{C94C005B-E4FE-7F44-9DC5-9D1D02BF5427}" type="sibTrans" cxnId="{D4C3521A-2C63-964A-8FBC-BB76E9EFD5A3}">
      <dgm:prSet/>
      <dgm:spPr/>
      <dgm:t>
        <a:bodyPr/>
        <a:lstStyle/>
        <a:p>
          <a:endParaRPr lang="en-US"/>
        </a:p>
      </dgm:t>
    </dgm:pt>
    <dgm:pt modelId="{0D8627AC-791F-8240-8643-4B06ACE66E13}">
      <dgm:prSet phldrT="[Text]" custT="1"/>
      <dgm:spPr/>
      <dgm:t>
        <a:bodyPr/>
        <a:lstStyle/>
        <a:p>
          <a:r>
            <a:rPr lang="en-US" sz="2400" dirty="0" smtClean="0">
              <a:latin typeface="Times New Roman"/>
              <a:cs typeface="Times New Roman"/>
            </a:rPr>
            <a:t>without specks or wrinkles</a:t>
          </a:r>
          <a:endParaRPr lang="en-US" sz="2400" dirty="0">
            <a:latin typeface="Times New Roman"/>
            <a:cs typeface="Times New Roman"/>
          </a:endParaRPr>
        </a:p>
      </dgm:t>
    </dgm:pt>
    <dgm:pt modelId="{3AE8E6A3-E36F-BF4A-A06F-763B22D49D35}" type="parTrans" cxnId="{616A5A5D-A41E-FA4A-8CBC-5DA46A6C6DCF}">
      <dgm:prSet/>
      <dgm:spPr/>
      <dgm:t>
        <a:bodyPr/>
        <a:lstStyle/>
        <a:p>
          <a:endParaRPr lang="en-US"/>
        </a:p>
      </dgm:t>
    </dgm:pt>
    <dgm:pt modelId="{3647FADC-B55D-7A48-9209-D70988529E5A}" type="sibTrans" cxnId="{616A5A5D-A41E-FA4A-8CBC-5DA46A6C6DCF}">
      <dgm:prSet/>
      <dgm:spPr/>
      <dgm:t>
        <a:bodyPr/>
        <a:lstStyle/>
        <a:p>
          <a:endParaRPr lang="en-US"/>
        </a:p>
      </dgm:t>
    </dgm:pt>
    <dgm:pt modelId="{9AFDE612-D76D-5D41-8A4A-C87EEA9053F8}">
      <dgm:prSet phldrT="[Text]" custT="1"/>
      <dgm:spPr/>
      <dgm:t>
        <a:bodyPr/>
        <a:lstStyle/>
        <a:p>
          <a:r>
            <a:rPr lang="en-US" sz="2400" dirty="0" smtClean="0">
              <a:latin typeface="Times New Roman"/>
              <a:cs typeface="Times New Roman"/>
            </a:rPr>
            <a:t>constant thickness</a:t>
          </a:r>
          <a:endParaRPr lang="en-US" sz="2400" dirty="0">
            <a:latin typeface="Times New Roman"/>
            <a:cs typeface="Times New Roman"/>
          </a:endParaRPr>
        </a:p>
      </dgm:t>
    </dgm:pt>
    <dgm:pt modelId="{E0285EED-230B-6143-8163-3FD5B6D5191D}" type="parTrans" cxnId="{F4568634-9553-9341-825E-D8BF84BA4D33}">
      <dgm:prSet/>
      <dgm:spPr/>
      <dgm:t>
        <a:bodyPr/>
        <a:lstStyle/>
        <a:p>
          <a:endParaRPr lang="en-US"/>
        </a:p>
      </dgm:t>
    </dgm:pt>
    <dgm:pt modelId="{D1146A66-7799-7348-A537-ECF9D3D874E0}" type="sibTrans" cxnId="{F4568634-9553-9341-825E-D8BF84BA4D33}">
      <dgm:prSet/>
      <dgm:spPr/>
      <dgm:t>
        <a:bodyPr/>
        <a:lstStyle/>
        <a:p>
          <a:endParaRPr lang="en-US"/>
        </a:p>
      </dgm:t>
    </dgm:pt>
    <dgm:pt modelId="{C35A64A6-42B4-CC42-A4EC-21212AE77B10}" type="pres">
      <dgm:prSet presAssocID="{0860E552-C114-E148-8BC1-C60FF3B937D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15AF63-43EC-8A46-8282-FD20A4AEB923}" type="pres">
      <dgm:prSet presAssocID="{E603A919-EDDA-A242-BE03-18BFB93F516E}" presName="centerShape" presStyleLbl="node0" presStyleIdx="0" presStyleCnt="1"/>
      <dgm:spPr/>
      <dgm:t>
        <a:bodyPr/>
        <a:lstStyle/>
        <a:p>
          <a:endParaRPr lang="en-US"/>
        </a:p>
      </dgm:t>
    </dgm:pt>
    <dgm:pt modelId="{D48ED633-3324-B448-8B5E-364F916F0A7F}" type="pres">
      <dgm:prSet presAssocID="{B65B3107-B3DF-C943-BF1C-7FF464723D99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8F239EFA-F18D-CD44-9B0E-5654937A4825}" type="pres">
      <dgm:prSet presAssocID="{49588AF8-4D5E-6C4D-AF82-757FA1A256A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607B5-1BE2-074A-A98E-BE281C5A8277}" type="pres">
      <dgm:prSet presAssocID="{3AE8E6A3-E36F-BF4A-A06F-763B22D49D35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5824E020-C0C0-CF47-ABC7-D583B934994B}" type="pres">
      <dgm:prSet presAssocID="{0D8627AC-791F-8240-8643-4B06ACE66E1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68A632-4D22-364E-9888-9B3EB2BA2D3C}" type="pres">
      <dgm:prSet presAssocID="{E0285EED-230B-6143-8163-3FD5B6D5191D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B21C5C89-CC7F-7945-BA2C-6F70C2DE6892}" type="pres">
      <dgm:prSet presAssocID="{9AFDE612-D76D-5D41-8A4A-C87EEA9053F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2F01F8-FC84-5C41-AE09-0B48B675E87D}" type="presOf" srcId="{B65B3107-B3DF-C943-BF1C-7FF464723D99}" destId="{D48ED633-3324-B448-8B5E-364F916F0A7F}" srcOrd="0" destOrd="0" presId="urn:microsoft.com/office/officeart/2005/8/layout/radial4"/>
    <dgm:cxn modelId="{2A97C4AA-0F85-5D42-B413-B292BCD95825}" type="presOf" srcId="{0860E552-C114-E148-8BC1-C60FF3B937DE}" destId="{C35A64A6-42B4-CC42-A4EC-21212AE77B10}" srcOrd="0" destOrd="0" presId="urn:microsoft.com/office/officeart/2005/8/layout/radial4"/>
    <dgm:cxn modelId="{8282168A-29B4-EE4A-A0BF-6FC4FE0D07C4}" type="presOf" srcId="{E0285EED-230B-6143-8163-3FD5B6D5191D}" destId="{2B68A632-4D22-364E-9888-9B3EB2BA2D3C}" srcOrd="0" destOrd="0" presId="urn:microsoft.com/office/officeart/2005/8/layout/radial4"/>
    <dgm:cxn modelId="{570E2FE0-06D9-1C4F-AE36-FC8141B72FA3}" srcId="{0860E552-C114-E148-8BC1-C60FF3B937DE}" destId="{E603A919-EDDA-A242-BE03-18BFB93F516E}" srcOrd="0" destOrd="0" parTransId="{A97A84F3-A8A2-694E-8CBF-36D219EF2ADB}" sibTransId="{2BEA0C36-A2E5-7546-8561-4D5125A6D5D9}"/>
    <dgm:cxn modelId="{6B11DDD6-BAB4-C44B-9EFE-61AD645CEA1F}" type="presOf" srcId="{9AFDE612-D76D-5D41-8A4A-C87EEA9053F8}" destId="{B21C5C89-CC7F-7945-BA2C-6F70C2DE6892}" srcOrd="0" destOrd="0" presId="urn:microsoft.com/office/officeart/2005/8/layout/radial4"/>
    <dgm:cxn modelId="{D4C3521A-2C63-964A-8FBC-BB76E9EFD5A3}" srcId="{E603A919-EDDA-A242-BE03-18BFB93F516E}" destId="{49588AF8-4D5E-6C4D-AF82-757FA1A256A5}" srcOrd="0" destOrd="0" parTransId="{B65B3107-B3DF-C943-BF1C-7FF464723D99}" sibTransId="{C94C005B-E4FE-7F44-9DC5-9D1D02BF5427}"/>
    <dgm:cxn modelId="{B381F100-5AB1-1F4E-8BD0-91FB7B16FAC8}" type="presOf" srcId="{0D8627AC-791F-8240-8643-4B06ACE66E13}" destId="{5824E020-C0C0-CF47-ABC7-D583B934994B}" srcOrd="0" destOrd="0" presId="urn:microsoft.com/office/officeart/2005/8/layout/radial4"/>
    <dgm:cxn modelId="{F4568634-9553-9341-825E-D8BF84BA4D33}" srcId="{E603A919-EDDA-A242-BE03-18BFB93F516E}" destId="{9AFDE612-D76D-5D41-8A4A-C87EEA9053F8}" srcOrd="2" destOrd="0" parTransId="{E0285EED-230B-6143-8163-3FD5B6D5191D}" sibTransId="{D1146A66-7799-7348-A537-ECF9D3D874E0}"/>
    <dgm:cxn modelId="{AA067B6B-BC81-3B4C-A7DC-FAC8D87B0A9A}" type="presOf" srcId="{E603A919-EDDA-A242-BE03-18BFB93F516E}" destId="{AF15AF63-43EC-8A46-8282-FD20A4AEB923}" srcOrd="0" destOrd="0" presId="urn:microsoft.com/office/officeart/2005/8/layout/radial4"/>
    <dgm:cxn modelId="{06D1B87E-042A-C947-97B4-E0C7D195540D}" type="presOf" srcId="{3AE8E6A3-E36F-BF4A-A06F-763B22D49D35}" destId="{9FD607B5-1BE2-074A-A98E-BE281C5A8277}" srcOrd="0" destOrd="0" presId="urn:microsoft.com/office/officeart/2005/8/layout/radial4"/>
    <dgm:cxn modelId="{8DB0821C-D25A-A545-8BD3-865D5F88CB7B}" type="presOf" srcId="{49588AF8-4D5E-6C4D-AF82-757FA1A256A5}" destId="{8F239EFA-F18D-CD44-9B0E-5654937A4825}" srcOrd="0" destOrd="0" presId="urn:microsoft.com/office/officeart/2005/8/layout/radial4"/>
    <dgm:cxn modelId="{616A5A5D-A41E-FA4A-8CBC-5DA46A6C6DCF}" srcId="{E603A919-EDDA-A242-BE03-18BFB93F516E}" destId="{0D8627AC-791F-8240-8643-4B06ACE66E13}" srcOrd="1" destOrd="0" parTransId="{3AE8E6A3-E36F-BF4A-A06F-763B22D49D35}" sibTransId="{3647FADC-B55D-7A48-9209-D70988529E5A}"/>
    <dgm:cxn modelId="{67554616-90E9-1543-BAC9-E2014B4676E0}" type="presParOf" srcId="{C35A64A6-42B4-CC42-A4EC-21212AE77B10}" destId="{AF15AF63-43EC-8A46-8282-FD20A4AEB923}" srcOrd="0" destOrd="0" presId="urn:microsoft.com/office/officeart/2005/8/layout/radial4"/>
    <dgm:cxn modelId="{E59883D0-DCB1-EB4E-BBB4-3C5316B7DDA8}" type="presParOf" srcId="{C35A64A6-42B4-CC42-A4EC-21212AE77B10}" destId="{D48ED633-3324-B448-8B5E-364F916F0A7F}" srcOrd="1" destOrd="0" presId="urn:microsoft.com/office/officeart/2005/8/layout/radial4"/>
    <dgm:cxn modelId="{866E78D1-D4B4-1F42-A365-E68FE27B66FF}" type="presParOf" srcId="{C35A64A6-42B4-CC42-A4EC-21212AE77B10}" destId="{8F239EFA-F18D-CD44-9B0E-5654937A4825}" srcOrd="2" destOrd="0" presId="urn:microsoft.com/office/officeart/2005/8/layout/radial4"/>
    <dgm:cxn modelId="{8FE86D49-D93B-914F-A3B6-A4581A4B7204}" type="presParOf" srcId="{C35A64A6-42B4-CC42-A4EC-21212AE77B10}" destId="{9FD607B5-1BE2-074A-A98E-BE281C5A8277}" srcOrd="3" destOrd="0" presId="urn:microsoft.com/office/officeart/2005/8/layout/radial4"/>
    <dgm:cxn modelId="{68B5BAB4-5223-9949-AD84-3C6537C27F46}" type="presParOf" srcId="{C35A64A6-42B4-CC42-A4EC-21212AE77B10}" destId="{5824E020-C0C0-CF47-ABC7-D583B934994B}" srcOrd="4" destOrd="0" presId="urn:microsoft.com/office/officeart/2005/8/layout/radial4"/>
    <dgm:cxn modelId="{249EB061-21C5-FB41-A71E-30E224344A61}" type="presParOf" srcId="{C35A64A6-42B4-CC42-A4EC-21212AE77B10}" destId="{2B68A632-4D22-364E-9888-9B3EB2BA2D3C}" srcOrd="5" destOrd="0" presId="urn:microsoft.com/office/officeart/2005/8/layout/radial4"/>
    <dgm:cxn modelId="{E363233B-77AE-1F42-B798-BC0EFC3198F8}" type="presParOf" srcId="{C35A64A6-42B4-CC42-A4EC-21212AE77B10}" destId="{B21C5C89-CC7F-7945-BA2C-6F70C2DE689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A0B09B-EB20-9946-A809-93DAA80D9474}" type="doc">
      <dgm:prSet loTypeId="urn:microsoft.com/office/officeart/2005/8/layout/cycle2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AD9F804-9096-2345-A024-F1DF33DB118A}">
      <dgm:prSet phldrT="[Text]" custT="1"/>
      <dgm:spPr>
        <a:xfrm>
          <a:off x="2898221" y="9211"/>
          <a:ext cx="1548373" cy="1068055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400" b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high density</a:t>
          </a:r>
        </a:p>
        <a:p>
          <a:r>
            <a:rPr lang="en-US" sz="1400" b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(22.5g/cm</a:t>
          </a:r>
          <a:r>
            <a:rPr lang="en-US" sz="1400" b="1" baseline="300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3</a:t>
          </a:r>
          <a:r>
            <a:rPr lang="en-US" sz="1400" b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)</a:t>
          </a:r>
          <a:endParaRPr lang="en-US" sz="1400" b="1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B8845220-2B12-0E49-A926-932BD3B687D7}" type="parTrans" cxnId="{DF6AFE49-E779-7A44-9D95-EF131FF2AD66}">
      <dgm:prSet/>
      <dgm:spPr/>
      <dgm:t>
        <a:bodyPr/>
        <a:lstStyle/>
        <a:p>
          <a:endParaRPr lang="en-US"/>
        </a:p>
      </dgm:t>
    </dgm:pt>
    <dgm:pt modelId="{62B8C587-321C-AA43-9ED5-04F1103A8D8B}" type="sibTrans" cxnId="{DF6AFE49-E779-7A44-9D95-EF131FF2AD66}">
      <dgm:prSet/>
      <dgm:spPr>
        <a:xfrm rot="2146703">
          <a:off x="4260340" y="862965"/>
          <a:ext cx="217015" cy="364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D80DE19-F9F8-514A-B979-F00750793BC1}">
      <dgm:prSet phldrT="[Text]" custT="1"/>
      <dgm:spPr>
        <a:xfrm>
          <a:off x="4301067" y="1020172"/>
          <a:ext cx="1548373" cy="1068055"/>
        </a:xfrm>
        <a:prstGeom prst="ellipse">
          <a:avLst/>
        </a:prstGeom>
        <a:gradFill rotWithShape="0">
          <a:gsLst>
            <a:gs pos="0">
              <a:srgbClr val="C0504D">
                <a:hueOff val="936304"/>
                <a:satOff val="-1168"/>
                <a:lumOff val="275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936304"/>
                <a:satOff val="-1168"/>
                <a:lumOff val="275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400" b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toxic</a:t>
          </a:r>
          <a:endParaRPr lang="en-US" sz="1400" b="1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EAABFC39-FEFB-E546-A1B6-A85B8DC0C302}" type="parTrans" cxnId="{20E59FA2-E6E8-3340-AA3B-41BABA149B05}">
      <dgm:prSet/>
      <dgm:spPr/>
      <dgm:t>
        <a:bodyPr/>
        <a:lstStyle/>
        <a:p>
          <a:endParaRPr lang="en-US"/>
        </a:p>
      </dgm:t>
    </dgm:pt>
    <dgm:pt modelId="{86CA9206-F64C-7F4C-ACF9-3A6FF3D7E15C}" type="sibTrans" cxnId="{20E59FA2-E6E8-3340-AA3B-41BABA149B05}">
      <dgm:prSet/>
      <dgm:spPr>
        <a:xfrm rot="5400019">
          <a:off x="4982295" y="2076188"/>
          <a:ext cx="185909" cy="364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936304"/>
                <a:satOff val="-1168"/>
                <a:lumOff val="275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936304"/>
                <a:satOff val="-1168"/>
                <a:lumOff val="275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890D3F3-BEDA-F84C-A554-116329EEC159}">
      <dgm:prSet phldrT="[Text]" custT="1"/>
      <dgm:spPr>
        <a:xfrm>
          <a:off x="4301060" y="2438999"/>
          <a:ext cx="1548373" cy="1068055"/>
        </a:xfrm>
        <a:prstGeom prst="ellipse">
          <a:avLst/>
        </a:prstGeom>
        <a:gradFill rotWithShape="0">
          <a:gsLst>
            <a:gs pos="0">
              <a:srgbClr val="C0504D">
                <a:hueOff val="1872608"/>
                <a:satOff val="-2336"/>
                <a:lumOff val="549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1872608"/>
                <a:satOff val="-2336"/>
                <a:lumOff val="549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400" b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brittle</a:t>
          </a:r>
          <a:endParaRPr lang="en-US" sz="1400" b="1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5A79FB65-D5B3-5E47-983D-19D836FFAC5C}" type="parTrans" cxnId="{A6A24A7A-5128-DF4E-AD35-BB2A665C88DA}">
      <dgm:prSet/>
      <dgm:spPr/>
      <dgm:t>
        <a:bodyPr/>
        <a:lstStyle/>
        <a:p>
          <a:endParaRPr lang="en-US"/>
        </a:p>
      </dgm:t>
    </dgm:pt>
    <dgm:pt modelId="{90418A1B-6C0E-D245-9CAE-DA97437C8B4B}" type="sibTrans" cxnId="{A6A24A7A-5128-DF4E-AD35-BB2A665C88DA}">
      <dgm:prSet/>
      <dgm:spPr>
        <a:xfrm rot="9084806">
          <a:off x="4249217" y="3195302"/>
          <a:ext cx="167643" cy="364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1872608"/>
                <a:satOff val="-2336"/>
                <a:lumOff val="549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1872608"/>
                <a:satOff val="-2336"/>
                <a:lumOff val="549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9FEA48B-2300-B740-8A80-61D73F1AE572}">
      <dgm:prSet phldrT="[Text]" custT="1"/>
      <dgm:spPr>
        <a:xfrm>
          <a:off x="2808311" y="3252418"/>
          <a:ext cx="1548373" cy="1068055"/>
        </a:xfrm>
        <a:prstGeom prst="ellipse">
          <a:avLst/>
        </a:prstGeom>
        <a:gradFill rotWithShape="0">
          <a:gsLst>
            <a:gs pos="0">
              <a:srgbClr val="C0504D">
                <a:hueOff val="2808912"/>
                <a:satOff val="-3503"/>
                <a:lumOff val="824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2808912"/>
                <a:satOff val="-3503"/>
                <a:lumOff val="824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400" b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hard</a:t>
          </a:r>
          <a:endParaRPr lang="en-US" sz="1400" b="1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90E1D332-D9C2-084A-8CCF-E1F616353382}" type="parTrans" cxnId="{3172F87F-134D-D44D-B785-A15161C4BA3C}">
      <dgm:prSet/>
      <dgm:spPr/>
      <dgm:t>
        <a:bodyPr/>
        <a:lstStyle/>
        <a:p>
          <a:endParaRPr lang="en-US"/>
        </a:p>
      </dgm:t>
    </dgm:pt>
    <dgm:pt modelId="{C0A809DB-2F2C-3041-BF41-4CFBB4A5C2A1}" type="sibTrans" cxnId="{3172F87F-134D-D44D-B785-A15161C4BA3C}">
      <dgm:prSet/>
      <dgm:spPr>
        <a:xfrm rot="12950153">
          <a:off x="2850109" y="3132838"/>
          <a:ext cx="159158" cy="364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2808912"/>
                <a:satOff val="-3503"/>
                <a:lumOff val="824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2808912"/>
                <a:satOff val="-3503"/>
                <a:lumOff val="824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0D3CF07-73CE-A24E-BD8D-2F72D1AFBB37}">
      <dgm:prSet phldrT="[Text]" custT="1"/>
      <dgm:spPr>
        <a:xfrm>
          <a:off x="1495387" y="2304256"/>
          <a:ext cx="1548373" cy="1068055"/>
        </a:xfrm>
        <a:prstGeom prst="ellipse">
          <a:avLst/>
        </a:prstGeom>
        <a:gradFill rotWithShape="0">
          <a:gsLst>
            <a:gs pos="0">
              <a:srgbClr val="C0504D">
                <a:hueOff val="3745216"/>
                <a:satOff val="-4671"/>
                <a:lumOff val="1098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3745216"/>
                <a:satOff val="-4671"/>
                <a:lumOff val="1098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400" b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refractory</a:t>
          </a:r>
          <a:endParaRPr lang="en-US" sz="1400" b="1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37F726E5-5BBE-CD41-8A13-3319F695EBAE}" type="parTrans" cxnId="{5A44D2B3-78E5-F54A-AA2B-53FADD6D60D0}">
      <dgm:prSet/>
      <dgm:spPr/>
      <dgm:t>
        <a:bodyPr/>
        <a:lstStyle/>
        <a:p>
          <a:endParaRPr lang="en-US"/>
        </a:p>
      </dgm:t>
    </dgm:pt>
    <dgm:pt modelId="{FD49982A-299A-0E49-A915-E53E6A126055}" type="sibTrans" cxnId="{5A44D2B3-78E5-F54A-AA2B-53FADD6D60D0}">
      <dgm:prSet/>
      <dgm:spPr>
        <a:xfrm rot="16199976">
          <a:off x="2170960" y="1941621"/>
          <a:ext cx="197216" cy="364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3745216"/>
                <a:satOff val="-4671"/>
                <a:lumOff val="1098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3745216"/>
                <a:satOff val="-4671"/>
                <a:lumOff val="1098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57B3314-8CC3-B145-9300-5A882B53A57D}">
      <dgm:prSet phldrT="[Text]" custT="1"/>
      <dgm:spPr>
        <a:xfrm>
          <a:off x="1495377" y="864094"/>
          <a:ext cx="1548373" cy="1068055"/>
        </a:xfrm>
        <a:prstGeom prst="ellipse">
          <a:avLst/>
        </a:prstGeom>
        <a:gradFill rotWithShape="0">
          <a:gsLst>
            <a:gs pos="0">
              <a:srgbClr val="C0504D">
                <a:hueOff val="4681520"/>
                <a:satOff val="-5839"/>
                <a:lumOff val="1373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4681520"/>
                <a:satOff val="-5839"/>
                <a:lumOff val="1373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400" b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high vaporization temperature</a:t>
          </a:r>
        </a:p>
        <a:p>
          <a:r>
            <a:rPr lang="en-US" sz="1400" b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(5012 °C)</a:t>
          </a:r>
          <a:endParaRPr lang="en-US" sz="1400" b="1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6576F61B-D491-5948-BF81-4C4FF8E88D37}" type="parTrans" cxnId="{C07ACE50-0A56-124D-B926-C6CF9ECBAB77}">
      <dgm:prSet/>
      <dgm:spPr/>
      <dgm:t>
        <a:bodyPr/>
        <a:lstStyle/>
        <a:p>
          <a:endParaRPr lang="en-US"/>
        </a:p>
      </dgm:t>
    </dgm:pt>
    <dgm:pt modelId="{751A0070-9564-7442-A4DF-D94F0B3620E4}" type="sibTrans" cxnId="{C07ACE50-0A56-124D-B926-C6CF9ECBAB77}">
      <dgm:prSet/>
      <dgm:spPr>
        <a:xfrm rot="19718531">
          <a:off x="2892112" y="790733"/>
          <a:ext cx="150474" cy="364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4681520"/>
                <a:satOff val="-5839"/>
                <a:lumOff val="1373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4681520"/>
                <a:satOff val="-5839"/>
                <a:lumOff val="1373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F3C82FB-13E7-ED47-992A-A0602A259589}" type="pres">
      <dgm:prSet presAssocID="{FBA0B09B-EB20-9946-A809-93DAA80D947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084835-E1CD-4446-953D-EA99EA2E6BE8}" type="pres">
      <dgm:prSet presAssocID="{3AD9F804-9096-2345-A024-F1DF33DB118A}" presName="node" presStyleLbl="node1" presStyleIdx="0" presStyleCnt="6" custScaleX="143436" custScaleY="98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915FD-FEC5-934C-A285-223C539B14D9}" type="pres">
      <dgm:prSet presAssocID="{62B8C587-321C-AA43-9ED5-04F1103A8D8B}" presName="sibTrans" presStyleLbl="sibTrans2D1" presStyleIdx="0" presStyleCnt="6"/>
      <dgm:spPr/>
      <dgm:t>
        <a:bodyPr/>
        <a:lstStyle/>
        <a:p>
          <a:endParaRPr lang="en-US"/>
        </a:p>
      </dgm:t>
    </dgm:pt>
    <dgm:pt modelId="{2FF6FEA8-BA95-C74A-981E-487DF39774E9}" type="pres">
      <dgm:prSet presAssocID="{62B8C587-321C-AA43-9ED5-04F1103A8D8B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931109A9-75E1-A042-83D8-CE1821D9FC03}" type="pres">
      <dgm:prSet presAssocID="{5D80DE19-F9F8-514A-B979-F00750793BC1}" presName="node" presStyleLbl="node1" presStyleIdx="1" presStyleCnt="6" custScaleX="143436" custScaleY="98941" custRadScaleRad="94409" custRadScaleInc="217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EA302-49CD-694B-A48C-3A25B70A7122}" type="pres">
      <dgm:prSet presAssocID="{86CA9206-F64C-7F4C-ACF9-3A6FF3D7E15C}" presName="sibTrans" presStyleLbl="sibTrans2D1" presStyleIdx="1" presStyleCnt="6"/>
      <dgm:spPr/>
      <dgm:t>
        <a:bodyPr/>
        <a:lstStyle/>
        <a:p>
          <a:endParaRPr lang="en-US"/>
        </a:p>
      </dgm:t>
    </dgm:pt>
    <dgm:pt modelId="{DA5FF6B3-DCA8-4C42-9B1B-9E364C993C9B}" type="pres">
      <dgm:prSet presAssocID="{86CA9206-F64C-7F4C-ACF9-3A6FF3D7E15C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9A5CE1D3-B099-1749-88FD-49F597095040}" type="pres">
      <dgm:prSet presAssocID="{E890D3F3-BEDA-F84C-A554-116329EEC159}" presName="node" presStyleLbl="node1" presStyleIdx="2" presStyleCnt="6" custScaleX="143436" custScaleY="98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8DC59-B5E6-4F4B-9F33-265D8B3773E1}" type="pres">
      <dgm:prSet presAssocID="{90418A1B-6C0E-D245-9CAE-DA97437C8B4B}" presName="sibTrans" presStyleLbl="sibTrans2D1" presStyleIdx="2" presStyleCnt="6"/>
      <dgm:spPr/>
      <dgm:t>
        <a:bodyPr/>
        <a:lstStyle/>
        <a:p>
          <a:endParaRPr lang="en-US"/>
        </a:p>
      </dgm:t>
    </dgm:pt>
    <dgm:pt modelId="{F90D7296-7D94-D942-A2BA-A2281914C34D}" type="pres">
      <dgm:prSet presAssocID="{90418A1B-6C0E-D245-9CAE-DA97437C8B4B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F9E75E98-50EF-5D48-B61D-243A9C9C8E58}" type="pres">
      <dgm:prSet presAssocID="{59FEA48B-2300-B740-8A80-61D73F1AE572}" presName="node" presStyleLbl="node1" presStyleIdx="3" presStyleCnt="6" custScaleX="143436" custScaleY="98941" custRadScaleRad="100369" custRadScaleInc="105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D9E41-8015-B947-BAF0-791A88D425FF}" type="pres">
      <dgm:prSet presAssocID="{C0A809DB-2F2C-3041-BF41-4CFBB4A5C2A1}" presName="sibTrans" presStyleLbl="sibTrans2D1" presStyleIdx="3" presStyleCnt="6"/>
      <dgm:spPr/>
      <dgm:t>
        <a:bodyPr/>
        <a:lstStyle/>
        <a:p>
          <a:endParaRPr lang="en-US"/>
        </a:p>
      </dgm:t>
    </dgm:pt>
    <dgm:pt modelId="{DAF82EC9-13BC-1F46-A482-78A382B97E57}" type="pres">
      <dgm:prSet presAssocID="{C0A809DB-2F2C-3041-BF41-4CFBB4A5C2A1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47AE5D2B-1F0B-B042-9DFE-E5908E76A921}" type="pres">
      <dgm:prSet presAssocID="{B0D3CF07-73CE-A24E-BD8D-2F72D1AFBB37}" presName="node" presStyleLbl="node1" presStyleIdx="4" presStyleCnt="6" custScaleX="143436" custScaleY="98941" custRadScaleRad="96111" custRadScaleInc="143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1DFE35-EA36-DA44-9306-B5D7E8486018}" type="pres">
      <dgm:prSet presAssocID="{FD49982A-299A-0E49-A915-E53E6A126055}" presName="sibTrans" presStyleLbl="sibTrans2D1" presStyleIdx="4" presStyleCnt="6"/>
      <dgm:spPr/>
      <dgm:t>
        <a:bodyPr/>
        <a:lstStyle/>
        <a:p>
          <a:endParaRPr lang="en-US"/>
        </a:p>
      </dgm:t>
    </dgm:pt>
    <dgm:pt modelId="{188D7A2A-6F43-5E43-B731-A02B7AF9C0AC}" type="pres">
      <dgm:prSet presAssocID="{FD49982A-299A-0E49-A915-E53E6A12605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F3422F74-F171-0B45-ABC7-8FC934322CEE}" type="pres">
      <dgm:prSet presAssocID="{B57B3314-8CC3-B145-9300-5A882B53A57D}" presName="node" presStyleLbl="node1" presStyleIdx="5" presStyleCnt="6" custScaleX="143436" custScaleY="98941" custRadScaleRad="98642" custRadScaleInc="-46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189AED-837F-CC46-BA29-D05352E1EA53}" type="pres">
      <dgm:prSet presAssocID="{751A0070-9564-7442-A4DF-D94F0B3620E4}" presName="sibTrans" presStyleLbl="sibTrans2D1" presStyleIdx="5" presStyleCnt="6"/>
      <dgm:spPr/>
      <dgm:t>
        <a:bodyPr/>
        <a:lstStyle/>
        <a:p>
          <a:endParaRPr lang="en-US"/>
        </a:p>
      </dgm:t>
    </dgm:pt>
    <dgm:pt modelId="{56D48C3C-BCF4-9946-B9E9-21825B5C516D}" type="pres">
      <dgm:prSet presAssocID="{751A0070-9564-7442-A4DF-D94F0B3620E4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CA935757-CD26-274F-9147-C0C17D5FFC90}" type="presOf" srcId="{86CA9206-F64C-7F4C-ACF9-3A6FF3D7E15C}" destId="{7A1EA302-49CD-694B-A48C-3A25B70A7122}" srcOrd="0" destOrd="0" presId="urn:microsoft.com/office/officeart/2005/8/layout/cycle2"/>
    <dgm:cxn modelId="{E95E67EE-E796-504F-BB7C-BDD9166E9925}" type="presOf" srcId="{90418A1B-6C0E-D245-9CAE-DA97437C8B4B}" destId="{0C58DC59-B5E6-4F4B-9F33-265D8B3773E1}" srcOrd="0" destOrd="0" presId="urn:microsoft.com/office/officeart/2005/8/layout/cycle2"/>
    <dgm:cxn modelId="{D11298BF-37BB-564F-B527-95B996590AF6}" type="presOf" srcId="{62B8C587-321C-AA43-9ED5-04F1103A8D8B}" destId="{7E3915FD-FEC5-934C-A285-223C539B14D9}" srcOrd="0" destOrd="0" presId="urn:microsoft.com/office/officeart/2005/8/layout/cycle2"/>
    <dgm:cxn modelId="{7C1A01A6-D6CB-1146-BD1E-A518C9138A2E}" type="presOf" srcId="{C0A809DB-2F2C-3041-BF41-4CFBB4A5C2A1}" destId="{B5BD9E41-8015-B947-BAF0-791A88D425FF}" srcOrd="0" destOrd="0" presId="urn:microsoft.com/office/officeart/2005/8/layout/cycle2"/>
    <dgm:cxn modelId="{9BE17671-B70C-5A44-9CC3-56AA5E0245D9}" type="presOf" srcId="{B57B3314-8CC3-B145-9300-5A882B53A57D}" destId="{F3422F74-F171-0B45-ABC7-8FC934322CEE}" srcOrd="0" destOrd="0" presId="urn:microsoft.com/office/officeart/2005/8/layout/cycle2"/>
    <dgm:cxn modelId="{DF6AFE49-E779-7A44-9D95-EF131FF2AD66}" srcId="{FBA0B09B-EB20-9946-A809-93DAA80D9474}" destId="{3AD9F804-9096-2345-A024-F1DF33DB118A}" srcOrd="0" destOrd="0" parTransId="{B8845220-2B12-0E49-A926-932BD3B687D7}" sibTransId="{62B8C587-321C-AA43-9ED5-04F1103A8D8B}"/>
    <dgm:cxn modelId="{A8B426C5-745F-A048-962D-B679991AE466}" type="presOf" srcId="{86CA9206-F64C-7F4C-ACF9-3A6FF3D7E15C}" destId="{DA5FF6B3-DCA8-4C42-9B1B-9E364C993C9B}" srcOrd="1" destOrd="0" presId="urn:microsoft.com/office/officeart/2005/8/layout/cycle2"/>
    <dgm:cxn modelId="{D5905C23-673A-8844-A4E1-C87AEC65A78A}" type="presOf" srcId="{751A0070-9564-7442-A4DF-D94F0B3620E4}" destId="{02189AED-837F-CC46-BA29-D05352E1EA53}" srcOrd="0" destOrd="0" presId="urn:microsoft.com/office/officeart/2005/8/layout/cycle2"/>
    <dgm:cxn modelId="{43AA4204-5DEA-2947-A9AD-424E95555514}" type="presOf" srcId="{FD49982A-299A-0E49-A915-E53E6A126055}" destId="{9E1DFE35-EA36-DA44-9306-B5D7E8486018}" srcOrd="0" destOrd="0" presId="urn:microsoft.com/office/officeart/2005/8/layout/cycle2"/>
    <dgm:cxn modelId="{4C63E5AB-CC39-E841-BCC3-2CB44D3A6A42}" type="presOf" srcId="{90418A1B-6C0E-D245-9CAE-DA97437C8B4B}" destId="{F90D7296-7D94-D942-A2BA-A2281914C34D}" srcOrd="1" destOrd="0" presId="urn:microsoft.com/office/officeart/2005/8/layout/cycle2"/>
    <dgm:cxn modelId="{409400C6-0F56-4A4B-BE46-C19DD82BBA04}" type="presOf" srcId="{B0D3CF07-73CE-A24E-BD8D-2F72D1AFBB37}" destId="{47AE5D2B-1F0B-B042-9DFE-E5908E76A921}" srcOrd="0" destOrd="0" presId="urn:microsoft.com/office/officeart/2005/8/layout/cycle2"/>
    <dgm:cxn modelId="{DFB5634D-EAF9-1149-8361-98F3F024DE46}" type="presOf" srcId="{FD49982A-299A-0E49-A915-E53E6A126055}" destId="{188D7A2A-6F43-5E43-B731-A02B7AF9C0AC}" srcOrd="1" destOrd="0" presId="urn:microsoft.com/office/officeart/2005/8/layout/cycle2"/>
    <dgm:cxn modelId="{67F462C6-F102-9043-A7E4-74CBEBDDE8B8}" type="presOf" srcId="{751A0070-9564-7442-A4DF-D94F0B3620E4}" destId="{56D48C3C-BCF4-9946-B9E9-21825B5C516D}" srcOrd="1" destOrd="0" presId="urn:microsoft.com/office/officeart/2005/8/layout/cycle2"/>
    <dgm:cxn modelId="{A6A24A7A-5128-DF4E-AD35-BB2A665C88DA}" srcId="{FBA0B09B-EB20-9946-A809-93DAA80D9474}" destId="{E890D3F3-BEDA-F84C-A554-116329EEC159}" srcOrd="2" destOrd="0" parTransId="{5A79FB65-D5B3-5E47-983D-19D836FFAC5C}" sibTransId="{90418A1B-6C0E-D245-9CAE-DA97437C8B4B}"/>
    <dgm:cxn modelId="{20E59FA2-E6E8-3340-AA3B-41BABA149B05}" srcId="{FBA0B09B-EB20-9946-A809-93DAA80D9474}" destId="{5D80DE19-F9F8-514A-B979-F00750793BC1}" srcOrd="1" destOrd="0" parTransId="{EAABFC39-FEFB-E546-A1B6-A85B8DC0C302}" sibTransId="{86CA9206-F64C-7F4C-ACF9-3A6FF3D7E15C}"/>
    <dgm:cxn modelId="{9D49D382-28F5-B142-AB77-29DDB78DED03}" type="presOf" srcId="{E890D3F3-BEDA-F84C-A554-116329EEC159}" destId="{9A5CE1D3-B099-1749-88FD-49F597095040}" srcOrd="0" destOrd="0" presId="urn:microsoft.com/office/officeart/2005/8/layout/cycle2"/>
    <dgm:cxn modelId="{52B0CCDF-EF50-C047-A233-EFD465A541AC}" type="presOf" srcId="{C0A809DB-2F2C-3041-BF41-4CFBB4A5C2A1}" destId="{DAF82EC9-13BC-1F46-A482-78A382B97E57}" srcOrd="1" destOrd="0" presId="urn:microsoft.com/office/officeart/2005/8/layout/cycle2"/>
    <dgm:cxn modelId="{542E7E04-8907-9A44-BAB7-CC6FB21AFF56}" type="presOf" srcId="{59FEA48B-2300-B740-8A80-61D73F1AE572}" destId="{F9E75E98-50EF-5D48-B61D-243A9C9C8E58}" srcOrd="0" destOrd="0" presId="urn:microsoft.com/office/officeart/2005/8/layout/cycle2"/>
    <dgm:cxn modelId="{6F78A2D4-13AA-3A4A-999E-B60A25F2B781}" type="presOf" srcId="{62B8C587-321C-AA43-9ED5-04F1103A8D8B}" destId="{2FF6FEA8-BA95-C74A-981E-487DF39774E9}" srcOrd="1" destOrd="0" presId="urn:microsoft.com/office/officeart/2005/8/layout/cycle2"/>
    <dgm:cxn modelId="{C07ACE50-0A56-124D-B926-C6CF9ECBAB77}" srcId="{FBA0B09B-EB20-9946-A809-93DAA80D9474}" destId="{B57B3314-8CC3-B145-9300-5A882B53A57D}" srcOrd="5" destOrd="0" parTransId="{6576F61B-D491-5948-BF81-4C4FF8E88D37}" sibTransId="{751A0070-9564-7442-A4DF-D94F0B3620E4}"/>
    <dgm:cxn modelId="{3172F87F-134D-D44D-B785-A15161C4BA3C}" srcId="{FBA0B09B-EB20-9946-A809-93DAA80D9474}" destId="{59FEA48B-2300-B740-8A80-61D73F1AE572}" srcOrd="3" destOrd="0" parTransId="{90E1D332-D9C2-084A-8CCF-E1F616353382}" sibTransId="{C0A809DB-2F2C-3041-BF41-4CFBB4A5C2A1}"/>
    <dgm:cxn modelId="{3508025C-5C85-7940-A066-A8C2F444A26F}" type="presOf" srcId="{5D80DE19-F9F8-514A-B979-F00750793BC1}" destId="{931109A9-75E1-A042-83D8-CE1821D9FC03}" srcOrd="0" destOrd="0" presId="urn:microsoft.com/office/officeart/2005/8/layout/cycle2"/>
    <dgm:cxn modelId="{9770844C-EF3D-8B42-A8EC-27FD350C75FE}" type="presOf" srcId="{3AD9F804-9096-2345-A024-F1DF33DB118A}" destId="{85084835-E1CD-4446-953D-EA99EA2E6BE8}" srcOrd="0" destOrd="0" presId="urn:microsoft.com/office/officeart/2005/8/layout/cycle2"/>
    <dgm:cxn modelId="{017B790F-9612-3543-AB96-C1D19AF95A33}" type="presOf" srcId="{FBA0B09B-EB20-9946-A809-93DAA80D9474}" destId="{EF3C82FB-13E7-ED47-992A-A0602A259589}" srcOrd="0" destOrd="0" presId="urn:microsoft.com/office/officeart/2005/8/layout/cycle2"/>
    <dgm:cxn modelId="{5A44D2B3-78E5-F54A-AA2B-53FADD6D60D0}" srcId="{FBA0B09B-EB20-9946-A809-93DAA80D9474}" destId="{B0D3CF07-73CE-A24E-BD8D-2F72D1AFBB37}" srcOrd="4" destOrd="0" parTransId="{37F726E5-5BBE-CD41-8A13-3319F695EBAE}" sibTransId="{FD49982A-299A-0E49-A915-E53E6A126055}"/>
    <dgm:cxn modelId="{DC4EC064-3E11-C243-9A90-1A167EDDEE31}" type="presParOf" srcId="{EF3C82FB-13E7-ED47-992A-A0602A259589}" destId="{85084835-E1CD-4446-953D-EA99EA2E6BE8}" srcOrd="0" destOrd="0" presId="urn:microsoft.com/office/officeart/2005/8/layout/cycle2"/>
    <dgm:cxn modelId="{77D74099-1927-AC43-8A46-3ACF3C12E9E1}" type="presParOf" srcId="{EF3C82FB-13E7-ED47-992A-A0602A259589}" destId="{7E3915FD-FEC5-934C-A285-223C539B14D9}" srcOrd="1" destOrd="0" presId="urn:microsoft.com/office/officeart/2005/8/layout/cycle2"/>
    <dgm:cxn modelId="{FDA92D2B-AF99-E74D-938A-0F4140EAA72E}" type="presParOf" srcId="{7E3915FD-FEC5-934C-A285-223C539B14D9}" destId="{2FF6FEA8-BA95-C74A-981E-487DF39774E9}" srcOrd="0" destOrd="0" presId="urn:microsoft.com/office/officeart/2005/8/layout/cycle2"/>
    <dgm:cxn modelId="{D305C17A-0CFE-C540-A8BA-1AE7B7B469AC}" type="presParOf" srcId="{EF3C82FB-13E7-ED47-992A-A0602A259589}" destId="{931109A9-75E1-A042-83D8-CE1821D9FC03}" srcOrd="2" destOrd="0" presId="urn:microsoft.com/office/officeart/2005/8/layout/cycle2"/>
    <dgm:cxn modelId="{67612581-70F8-EA48-911B-50A305A3CAB7}" type="presParOf" srcId="{EF3C82FB-13E7-ED47-992A-A0602A259589}" destId="{7A1EA302-49CD-694B-A48C-3A25B70A7122}" srcOrd="3" destOrd="0" presId="urn:microsoft.com/office/officeart/2005/8/layout/cycle2"/>
    <dgm:cxn modelId="{EE310E0F-41E5-FE41-A414-7726B04876E5}" type="presParOf" srcId="{7A1EA302-49CD-694B-A48C-3A25B70A7122}" destId="{DA5FF6B3-DCA8-4C42-9B1B-9E364C993C9B}" srcOrd="0" destOrd="0" presId="urn:microsoft.com/office/officeart/2005/8/layout/cycle2"/>
    <dgm:cxn modelId="{FD9F276D-9DF3-5548-A7EF-4CD5E9F3A514}" type="presParOf" srcId="{EF3C82FB-13E7-ED47-992A-A0602A259589}" destId="{9A5CE1D3-B099-1749-88FD-49F597095040}" srcOrd="4" destOrd="0" presId="urn:microsoft.com/office/officeart/2005/8/layout/cycle2"/>
    <dgm:cxn modelId="{26547CBF-9EDD-7A4E-B558-B220A86BF376}" type="presParOf" srcId="{EF3C82FB-13E7-ED47-992A-A0602A259589}" destId="{0C58DC59-B5E6-4F4B-9F33-265D8B3773E1}" srcOrd="5" destOrd="0" presId="urn:microsoft.com/office/officeart/2005/8/layout/cycle2"/>
    <dgm:cxn modelId="{D43628A3-9FFA-BE4A-9535-CC348F96D9B6}" type="presParOf" srcId="{0C58DC59-B5E6-4F4B-9F33-265D8B3773E1}" destId="{F90D7296-7D94-D942-A2BA-A2281914C34D}" srcOrd="0" destOrd="0" presId="urn:microsoft.com/office/officeart/2005/8/layout/cycle2"/>
    <dgm:cxn modelId="{E8D96843-4E5D-F344-9934-16092172D37D}" type="presParOf" srcId="{EF3C82FB-13E7-ED47-992A-A0602A259589}" destId="{F9E75E98-50EF-5D48-B61D-243A9C9C8E58}" srcOrd="6" destOrd="0" presId="urn:microsoft.com/office/officeart/2005/8/layout/cycle2"/>
    <dgm:cxn modelId="{E98B2694-06EA-CF4F-9EB0-64CE80502962}" type="presParOf" srcId="{EF3C82FB-13E7-ED47-992A-A0602A259589}" destId="{B5BD9E41-8015-B947-BAF0-791A88D425FF}" srcOrd="7" destOrd="0" presId="urn:microsoft.com/office/officeart/2005/8/layout/cycle2"/>
    <dgm:cxn modelId="{BFAB0EA9-D9FC-494F-ABA2-C3F70CBC918A}" type="presParOf" srcId="{B5BD9E41-8015-B947-BAF0-791A88D425FF}" destId="{DAF82EC9-13BC-1F46-A482-78A382B97E57}" srcOrd="0" destOrd="0" presId="urn:microsoft.com/office/officeart/2005/8/layout/cycle2"/>
    <dgm:cxn modelId="{B971B506-103C-7D47-A288-F8315178A6C8}" type="presParOf" srcId="{EF3C82FB-13E7-ED47-992A-A0602A259589}" destId="{47AE5D2B-1F0B-B042-9DFE-E5908E76A921}" srcOrd="8" destOrd="0" presId="urn:microsoft.com/office/officeart/2005/8/layout/cycle2"/>
    <dgm:cxn modelId="{0EF20717-A17A-BA41-BAA3-1A8DBD911F37}" type="presParOf" srcId="{EF3C82FB-13E7-ED47-992A-A0602A259589}" destId="{9E1DFE35-EA36-DA44-9306-B5D7E8486018}" srcOrd="9" destOrd="0" presId="urn:microsoft.com/office/officeart/2005/8/layout/cycle2"/>
    <dgm:cxn modelId="{C4A5348E-D619-1F4F-B2A2-901AECD4B79A}" type="presParOf" srcId="{9E1DFE35-EA36-DA44-9306-B5D7E8486018}" destId="{188D7A2A-6F43-5E43-B731-A02B7AF9C0AC}" srcOrd="0" destOrd="0" presId="urn:microsoft.com/office/officeart/2005/8/layout/cycle2"/>
    <dgm:cxn modelId="{EE9AD06D-1CA9-5844-9BDB-8D8AE58EE038}" type="presParOf" srcId="{EF3C82FB-13E7-ED47-992A-A0602A259589}" destId="{F3422F74-F171-0B45-ABC7-8FC934322CEE}" srcOrd="10" destOrd="0" presId="urn:microsoft.com/office/officeart/2005/8/layout/cycle2"/>
    <dgm:cxn modelId="{C163D720-E35D-FA42-9D8B-8C7EE8FADF6F}" type="presParOf" srcId="{EF3C82FB-13E7-ED47-992A-A0602A259589}" destId="{02189AED-837F-CC46-BA29-D05352E1EA53}" srcOrd="11" destOrd="0" presId="urn:microsoft.com/office/officeart/2005/8/layout/cycle2"/>
    <dgm:cxn modelId="{A7E34F16-C91C-E944-852F-9FE823937F50}" type="presParOf" srcId="{02189AED-837F-CC46-BA29-D05352E1EA53}" destId="{56D48C3C-BCF4-9946-B9E9-21825B5C516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EF456D8-AFC2-BB48-9B95-C86A4067D927}" type="doc">
      <dgm:prSet loTypeId="urn:microsoft.com/office/officeart/2005/8/layout/vProcess5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63106D-AFB4-114C-896B-0ED6D53AC779}">
      <dgm:prSet phldrT="[Text]" custT="1"/>
      <dgm:spPr>
        <a:xfrm>
          <a:off x="1120516" y="2516962"/>
          <a:ext cx="6739948" cy="106486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2E8C4">
                <a:hueOff val="5800962"/>
                <a:satOff val="9127"/>
                <a:lumOff val="-3660"/>
                <a:alphaOff val="0"/>
                <a:tint val="96000"/>
                <a:satMod val="120000"/>
                <a:lumMod val="120000"/>
              </a:srgbClr>
            </a:gs>
            <a:gs pos="100000">
              <a:srgbClr val="C2E8C4">
                <a:hueOff val="5800962"/>
                <a:satOff val="9127"/>
                <a:lumOff val="-366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i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XRD </a:t>
          </a:r>
          <a:r>
            <a:rPr lang="en-US" sz="1800" b="0" i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(X-Ray Diffraction)</a:t>
          </a:r>
        </a:p>
      </dgm:t>
    </dgm:pt>
    <dgm:pt modelId="{D387F8CE-C58A-E04F-8D04-CE0789AF0290}" type="parTrans" cxnId="{C5A90986-A05C-E245-97AA-D3367A3E4840}">
      <dgm:prSet/>
      <dgm:spPr/>
      <dgm:t>
        <a:bodyPr/>
        <a:lstStyle/>
        <a:p>
          <a:endParaRPr lang="en-US"/>
        </a:p>
      </dgm:t>
    </dgm:pt>
    <dgm:pt modelId="{6B58431B-DA07-2F4B-BCC9-2066FCAE3ADC}" type="sibTrans" cxnId="{C5A90986-A05C-E245-97AA-D3367A3E4840}">
      <dgm:prSet/>
      <dgm:spPr>
        <a:xfrm>
          <a:off x="7168300" y="3332554"/>
          <a:ext cx="692164" cy="692164"/>
        </a:xfrm>
        <a:prstGeom prst="downArrow">
          <a:avLst>
            <a:gd name="adj1" fmla="val 55000"/>
            <a:gd name="adj2" fmla="val 45000"/>
          </a:avLst>
        </a:prstGeom>
        <a:solidFill>
          <a:srgbClr val="C2E8C4">
            <a:tint val="40000"/>
            <a:alpha val="90000"/>
            <a:hueOff val="8575197"/>
            <a:satOff val="12106"/>
            <a:lumOff val="-1603"/>
            <a:alphaOff val="0"/>
          </a:srgbClr>
        </a:solidFill>
        <a:ln w="9525" cap="flat" cmpd="sng" algn="ctr">
          <a:solidFill>
            <a:srgbClr val="C2E8C4">
              <a:tint val="40000"/>
              <a:alpha val="90000"/>
              <a:hueOff val="8575197"/>
              <a:satOff val="12106"/>
              <a:lumOff val="-160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1FA75F90-A21A-1143-9935-42A6A8E13A52}">
      <dgm:prSet phldrT="[Text]" custT="1"/>
      <dgm:spPr>
        <a:xfrm>
          <a:off x="1684987" y="3775443"/>
          <a:ext cx="6739948" cy="106486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2E8C4">
                <a:hueOff val="8701443"/>
                <a:satOff val="13690"/>
                <a:lumOff val="-5490"/>
                <a:alphaOff val="0"/>
                <a:tint val="96000"/>
                <a:satMod val="120000"/>
                <a:lumMod val="120000"/>
              </a:srgbClr>
            </a:gs>
            <a:gs pos="100000">
              <a:srgbClr val="C2E8C4">
                <a:hueOff val="8701443"/>
                <a:satOff val="13690"/>
                <a:lumOff val="-549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gm:spPr>
      <dgm:t>
        <a:bodyPr/>
        <a:lstStyle/>
        <a:p>
          <a:r>
            <a:rPr lang="en-US" sz="1800" b="1" i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RBS </a:t>
          </a:r>
          <a:r>
            <a:rPr lang="en-US" sz="1800" b="0" i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(Rutherford Back Scattering)</a:t>
          </a:r>
          <a:endParaRPr lang="en-US" sz="1800" b="0" i="1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1472A4AE-6D6B-D24D-80B7-2EC8CB811855}" type="parTrans" cxnId="{E1671F93-AD3F-144B-80E2-1FBAEB91B4C5}">
      <dgm:prSet/>
      <dgm:spPr/>
      <dgm:t>
        <a:bodyPr/>
        <a:lstStyle/>
        <a:p>
          <a:endParaRPr lang="en-US"/>
        </a:p>
      </dgm:t>
    </dgm:pt>
    <dgm:pt modelId="{0B5D9F7F-CFAD-6849-8192-4CCFC15E6D23}" type="sibTrans" cxnId="{E1671F93-AD3F-144B-80E2-1FBAEB91B4C5}">
      <dgm:prSet/>
      <dgm:spPr/>
      <dgm:t>
        <a:bodyPr/>
        <a:lstStyle/>
        <a:p>
          <a:endParaRPr lang="en-US"/>
        </a:p>
      </dgm:t>
    </dgm:pt>
    <dgm:pt modelId="{CB8861F4-8709-8646-86B2-619E1EEAE556}">
      <dgm:prSet phldrT="[Text]" custT="1"/>
      <dgm:spPr>
        <a:xfrm>
          <a:off x="0" y="0"/>
          <a:ext cx="6739948" cy="106486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2E8C4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rgbClr>
            </a:gs>
            <a:gs pos="100000">
              <a:srgbClr val="C2E8C4">
                <a:hueOff val="0"/>
                <a:satOff val="0"/>
                <a:lumOff val="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gm:spPr>
      <dgm:t>
        <a:bodyPr/>
        <a:lstStyle/>
        <a:p>
          <a:r>
            <a:rPr lang="en-US" sz="1800" b="1" i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AFM </a:t>
          </a:r>
          <a:r>
            <a:rPr lang="en-US" sz="1800" b="0" i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(Atomic Force Microscopy)</a:t>
          </a:r>
          <a:endParaRPr lang="en-US" sz="1800" b="0" i="1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FE4FB5E1-A488-E942-A03C-3D3E84596B7F}" type="parTrans" cxnId="{4F341548-0998-6D46-AA49-8A507111584F}">
      <dgm:prSet/>
      <dgm:spPr/>
      <dgm:t>
        <a:bodyPr/>
        <a:lstStyle/>
        <a:p>
          <a:endParaRPr lang="en-US"/>
        </a:p>
      </dgm:t>
    </dgm:pt>
    <dgm:pt modelId="{614612F3-1F88-DE46-A2A6-45EF80F32E2D}" type="sibTrans" cxnId="{4F341548-0998-6D46-AA49-8A507111584F}">
      <dgm:prSet/>
      <dgm:spPr>
        <a:xfrm>
          <a:off x="6047784" y="815592"/>
          <a:ext cx="692164" cy="692164"/>
        </a:xfrm>
        <a:prstGeom prst="downArrow">
          <a:avLst>
            <a:gd name="adj1" fmla="val 55000"/>
            <a:gd name="adj2" fmla="val 45000"/>
          </a:avLst>
        </a:prstGeom>
        <a:solidFill>
          <a:srgbClr val="C2E8C4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2E8C4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385D4EAA-6CCF-1443-8436-4063AA4BE722}">
      <dgm:prSet custT="1"/>
      <dgm:spPr>
        <a:xfrm>
          <a:off x="564470" y="1258481"/>
          <a:ext cx="6739948" cy="106486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2E8C4">
                <a:hueOff val="2900481"/>
                <a:satOff val="4563"/>
                <a:lumOff val="-1830"/>
                <a:alphaOff val="0"/>
                <a:tint val="96000"/>
                <a:satMod val="120000"/>
                <a:lumMod val="120000"/>
              </a:srgbClr>
            </a:gs>
            <a:gs pos="100000">
              <a:srgbClr val="C2E8C4">
                <a:hueOff val="2900481"/>
                <a:satOff val="4563"/>
                <a:lumOff val="-183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gm:spPr>
      <dgm:t>
        <a:bodyPr/>
        <a:lstStyle/>
        <a:p>
          <a:r>
            <a:rPr lang="en-US" sz="1800" b="1" i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SEM/EDX </a:t>
          </a:r>
          <a:r>
            <a:rPr lang="en-US" sz="1800" b="0" i="1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(Scanning Electron Microscopy/ Energy Dispersive X-ray Spectroscopy)</a:t>
          </a:r>
          <a:endParaRPr lang="en-US" sz="1800" b="0" i="1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07BF0EAF-0E5C-AE47-B7C9-23F4C416F96F}" type="parTrans" cxnId="{EB769940-6FAA-8046-8170-21A19A93FC0B}">
      <dgm:prSet/>
      <dgm:spPr/>
      <dgm:t>
        <a:bodyPr/>
        <a:lstStyle/>
        <a:p>
          <a:endParaRPr lang="en-US"/>
        </a:p>
      </dgm:t>
    </dgm:pt>
    <dgm:pt modelId="{054C38FC-BB41-284A-A18B-F4BD600C1C25}" type="sibTrans" cxnId="{EB769940-6FAA-8046-8170-21A19A93FC0B}">
      <dgm:prSet/>
      <dgm:spPr>
        <a:xfrm>
          <a:off x="6612254" y="2074073"/>
          <a:ext cx="692164" cy="692164"/>
        </a:xfrm>
        <a:prstGeom prst="downArrow">
          <a:avLst>
            <a:gd name="adj1" fmla="val 55000"/>
            <a:gd name="adj2" fmla="val 45000"/>
          </a:avLst>
        </a:prstGeom>
        <a:solidFill>
          <a:srgbClr val="C2E8C4">
            <a:tint val="40000"/>
            <a:alpha val="90000"/>
            <a:hueOff val="4287599"/>
            <a:satOff val="6053"/>
            <a:lumOff val="-802"/>
            <a:alphaOff val="0"/>
          </a:srgbClr>
        </a:solidFill>
        <a:ln w="9525" cap="flat" cmpd="sng" algn="ctr">
          <a:solidFill>
            <a:srgbClr val="C2E8C4">
              <a:tint val="40000"/>
              <a:alpha val="90000"/>
              <a:hueOff val="4287599"/>
              <a:satOff val="6053"/>
              <a:lumOff val="-802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FA6B7E8D-9D21-6A40-8424-9C05859AC280}" type="pres">
      <dgm:prSet presAssocID="{5EF456D8-AFC2-BB48-9B95-C86A4067D92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EB5C89-F7C6-8940-B87D-B648836C35F3}" type="pres">
      <dgm:prSet presAssocID="{5EF456D8-AFC2-BB48-9B95-C86A4067D927}" presName="dummyMaxCanvas" presStyleCnt="0">
        <dgm:presLayoutVars/>
      </dgm:prSet>
      <dgm:spPr/>
    </dgm:pt>
    <dgm:pt modelId="{E9784EE4-C9EC-7543-BBFE-4FCE8C988F2A}" type="pres">
      <dgm:prSet presAssocID="{5EF456D8-AFC2-BB48-9B95-C86A4067D927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E0301-551B-1240-8EB4-2C228B780953}" type="pres">
      <dgm:prSet presAssocID="{5EF456D8-AFC2-BB48-9B95-C86A4067D927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6550F9-B1E8-084C-96D3-024B6E540872}" type="pres">
      <dgm:prSet presAssocID="{5EF456D8-AFC2-BB48-9B95-C86A4067D927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90B36A-2038-7C43-8A00-39A23517B6F1}" type="pres">
      <dgm:prSet presAssocID="{5EF456D8-AFC2-BB48-9B95-C86A4067D927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F1FE00-57B5-3341-A3CF-F16BEA32BE67}" type="pres">
      <dgm:prSet presAssocID="{5EF456D8-AFC2-BB48-9B95-C86A4067D927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8E8399-C33E-1F46-B9B6-0F78BB99E719}" type="pres">
      <dgm:prSet presAssocID="{5EF456D8-AFC2-BB48-9B95-C86A4067D927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331A2-D352-A440-B1D8-A3189C10A078}" type="pres">
      <dgm:prSet presAssocID="{5EF456D8-AFC2-BB48-9B95-C86A4067D927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4769A8-A81B-F84B-9193-D72285331B4D}" type="pres">
      <dgm:prSet presAssocID="{5EF456D8-AFC2-BB48-9B95-C86A4067D927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7A7BF-1CD0-8649-9859-972D4D90F6A7}" type="pres">
      <dgm:prSet presAssocID="{5EF456D8-AFC2-BB48-9B95-C86A4067D927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68EB87-3C0A-A144-B206-A35FFC5FA80D}" type="pres">
      <dgm:prSet presAssocID="{5EF456D8-AFC2-BB48-9B95-C86A4067D927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1D41CF-F9E4-F44F-A6BA-1B8F4823F43B}" type="pres">
      <dgm:prSet presAssocID="{5EF456D8-AFC2-BB48-9B95-C86A4067D927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29558F-1327-8149-8624-FE0A2251E1D3}" type="presOf" srcId="{CB8861F4-8709-8646-86B2-619E1EEAE556}" destId="{E9784EE4-C9EC-7543-BBFE-4FCE8C988F2A}" srcOrd="0" destOrd="0" presId="urn:microsoft.com/office/officeart/2005/8/layout/vProcess5"/>
    <dgm:cxn modelId="{11F63BE0-82E8-7443-B94F-E5146C671FF3}" type="presOf" srcId="{8163106D-AFB4-114C-896B-0ED6D53AC779}" destId="{216550F9-B1E8-084C-96D3-024B6E540872}" srcOrd="0" destOrd="0" presId="urn:microsoft.com/office/officeart/2005/8/layout/vProcess5"/>
    <dgm:cxn modelId="{7C6ECA40-C8FF-8848-AC41-DCAFE7CB281A}" type="presOf" srcId="{CB8861F4-8709-8646-86B2-619E1EEAE556}" destId="{984769A8-A81B-F84B-9193-D72285331B4D}" srcOrd="1" destOrd="0" presId="urn:microsoft.com/office/officeart/2005/8/layout/vProcess5"/>
    <dgm:cxn modelId="{E8960A7E-56CE-064F-9E32-ED13E2C31EE0}" type="presOf" srcId="{5EF456D8-AFC2-BB48-9B95-C86A4067D927}" destId="{FA6B7E8D-9D21-6A40-8424-9C05859AC280}" srcOrd="0" destOrd="0" presId="urn:microsoft.com/office/officeart/2005/8/layout/vProcess5"/>
    <dgm:cxn modelId="{E5C81AC1-72B2-0141-9FE4-46D6E950D205}" type="presOf" srcId="{385D4EAA-6CCF-1443-8436-4063AA4BE722}" destId="{2C97A7BF-1CD0-8649-9859-972D4D90F6A7}" srcOrd="1" destOrd="0" presId="urn:microsoft.com/office/officeart/2005/8/layout/vProcess5"/>
    <dgm:cxn modelId="{B3C5D635-7AEB-9D44-ABCE-DA863816BBF3}" type="presOf" srcId="{8163106D-AFB4-114C-896B-0ED6D53AC779}" destId="{EF68EB87-3C0A-A144-B206-A35FFC5FA80D}" srcOrd="1" destOrd="0" presId="urn:microsoft.com/office/officeart/2005/8/layout/vProcess5"/>
    <dgm:cxn modelId="{ACF49B51-00DD-1542-9AB1-F9AA3CCABECE}" type="presOf" srcId="{614612F3-1F88-DE46-A2A6-45EF80F32E2D}" destId="{6EF1FE00-57B5-3341-A3CF-F16BEA32BE67}" srcOrd="0" destOrd="0" presId="urn:microsoft.com/office/officeart/2005/8/layout/vProcess5"/>
    <dgm:cxn modelId="{31FEFFFF-9CC6-F14E-89C9-D865AB046873}" type="presOf" srcId="{054C38FC-BB41-284A-A18B-F4BD600C1C25}" destId="{C88E8399-C33E-1F46-B9B6-0F78BB99E719}" srcOrd="0" destOrd="0" presId="urn:microsoft.com/office/officeart/2005/8/layout/vProcess5"/>
    <dgm:cxn modelId="{EB769940-6FAA-8046-8170-21A19A93FC0B}" srcId="{5EF456D8-AFC2-BB48-9B95-C86A4067D927}" destId="{385D4EAA-6CCF-1443-8436-4063AA4BE722}" srcOrd="1" destOrd="0" parTransId="{07BF0EAF-0E5C-AE47-B7C9-23F4C416F96F}" sibTransId="{054C38FC-BB41-284A-A18B-F4BD600C1C25}"/>
    <dgm:cxn modelId="{2FC5E348-DC7B-D24F-9539-91EC778680F0}" type="presOf" srcId="{1FA75F90-A21A-1143-9935-42A6A8E13A52}" destId="{9790B36A-2038-7C43-8A00-39A23517B6F1}" srcOrd="0" destOrd="0" presId="urn:microsoft.com/office/officeart/2005/8/layout/vProcess5"/>
    <dgm:cxn modelId="{E1671F93-AD3F-144B-80E2-1FBAEB91B4C5}" srcId="{5EF456D8-AFC2-BB48-9B95-C86A4067D927}" destId="{1FA75F90-A21A-1143-9935-42A6A8E13A52}" srcOrd="3" destOrd="0" parTransId="{1472A4AE-6D6B-D24D-80B7-2EC8CB811855}" sibTransId="{0B5D9F7F-CFAD-6849-8192-4CCFC15E6D23}"/>
    <dgm:cxn modelId="{FBC31C70-21E7-D44F-A01B-07A57877DD25}" type="presOf" srcId="{385D4EAA-6CCF-1443-8436-4063AA4BE722}" destId="{D74E0301-551B-1240-8EB4-2C228B780953}" srcOrd="0" destOrd="0" presId="urn:microsoft.com/office/officeart/2005/8/layout/vProcess5"/>
    <dgm:cxn modelId="{C5A90986-A05C-E245-97AA-D3367A3E4840}" srcId="{5EF456D8-AFC2-BB48-9B95-C86A4067D927}" destId="{8163106D-AFB4-114C-896B-0ED6D53AC779}" srcOrd="2" destOrd="0" parTransId="{D387F8CE-C58A-E04F-8D04-CE0789AF0290}" sibTransId="{6B58431B-DA07-2F4B-BCC9-2066FCAE3ADC}"/>
    <dgm:cxn modelId="{4F341548-0998-6D46-AA49-8A507111584F}" srcId="{5EF456D8-AFC2-BB48-9B95-C86A4067D927}" destId="{CB8861F4-8709-8646-86B2-619E1EEAE556}" srcOrd="0" destOrd="0" parTransId="{FE4FB5E1-A488-E942-A03C-3D3E84596B7F}" sibTransId="{614612F3-1F88-DE46-A2A6-45EF80F32E2D}"/>
    <dgm:cxn modelId="{6AA969A3-A001-4446-B997-1568D8AE264C}" type="presOf" srcId="{6B58431B-DA07-2F4B-BCC9-2066FCAE3ADC}" destId="{DF9331A2-D352-A440-B1D8-A3189C10A078}" srcOrd="0" destOrd="0" presId="urn:microsoft.com/office/officeart/2005/8/layout/vProcess5"/>
    <dgm:cxn modelId="{D15A29E5-504A-0047-A1EA-91770C43AC73}" type="presOf" srcId="{1FA75F90-A21A-1143-9935-42A6A8E13A52}" destId="{471D41CF-F9E4-F44F-A6BA-1B8F4823F43B}" srcOrd="1" destOrd="0" presId="urn:microsoft.com/office/officeart/2005/8/layout/vProcess5"/>
    <dgm:cxn modelId="{472B0071-AD39-ED40-B17B-58C3EBF1F40E}" type="presParOf" srcId="{FA6B7E8D-9D21-6A40-8424-9C05859AC280}" destId="{B0EB5C89-F7C6-8940-B87D-B648836C35F3}" srcOrd="0" destOrd="0" presId="urn:microsoft.com/office/officeart/2005/8/layout/vProcess5"/>
    <dgm:cxn modelId="{EA9E4CC2-D629-5444-B68D-8008F9F16FB3}" type="presParOf" srcId="{FA6B7E8D-9D21-6A40-8424-9C05859AC280}" destId="{E9784EE4-C9EC-7543-BBFE-4FCE8C988F2A}" srcOrd="1" destOrd="0" presId="urn:microsoft.com/office/officeart/2005/8/layout/vProcess5"/>
    <dgm:cxn modelId="{F38AD396-B063-2047-92A1-CAA8A208294B}" type="presParOf" srcId="{FA6B7E8D-9D21-6A40-8424-9C05859AC280}" destId="{D74E0301-551B-1240-8EB4-2C228B780953}" srcOrd="2" destOrd="0" presId="urn:microsoft.com/office/officeart/2005/8/layout/vProcess5"/>
    <dgm:cxn modelId="{21261D53-CFD8-4F4A-A16D-DFF07B1FD769}" type="presParOf" srcId="{FA6B7E8D-9D21-6A40-8424-9C05859AC280}" destId="{216550F9-B1E8-084C-96D3-024B6E540872}" srcOrd="3" destOrd="0" presId="urn:microsoft.com/office/officeart/2005/8/layout/vProcess5"/>
    <dgm:cxn modelId="{E37A9AEA-502B-F941-94E8-40254B274B7D}" type="presParOf" srcId="{FA6B7E8D-9D21-6A40-8424-9C05859AC280}" destId="{9790B36A-2038-7C43-8A00-39A23517B6F1}" srcOrd="4" destOrd="0" presId="urn:microsoft.com/office/officeart/2005/8/layout/vProcess5"/>
    <dgm:cxn modelId="{F89BAEA9-D9FE-2546-B598-25D239F3B672}" type="presParOf" srcId="{FA6B7E8D-9D21-6A40-8424-9C05859AC280}" destId="{6EF1FE00-57B5-3341-A3CF-F16BEA32BE67}" srcOrd="5" destOrd="0" presId="urn:microsoft.com/office/officeart/2005/8/layout/vProcess5"/>
    <dgm:cxn modelId="{D2BE8AC7-95D9-8F45-8616-5DB9C859EBC2}" type="presParOf" srcId="{FA6B7E8D-9D21-6A40-8424-9C05859AC280}" destId="{C88E8399-C33E-1F46-B9B6-0F78BB99E719}" srcOrd="6" destOrd="0" presId="urn:microsoft.com/office/officeart/2005/8/layout/vProcess5"/>
    <dgm:cxn modelId="{9753DBA2-19F0-5D4B-96AE-45CBBA92F615}" type="presParOf" srcId="{FA6B7E8D-9D21-6A40-8424-9C05859AC280}" destId="{DF9331A2-D352-A440-B1D8-A3189C10A078}" srcOrd="7" destOrd="0" presId="urn:microsoft.com/office/officeart/2005/8/layout/vProcess5"/>
    <dgm:cxn modelId="{1F47C8DE-E768-A841-8ACB-5ED8177F615D}" type="presParOf" srcId="{FA6B7E8D-9D21-6A40-8424-9C05859AC280}" destId="{984769A8-A81B-F84B-9193-D72285331B4D}" srcOrd="8" destOrd="0" presId="urn:microsoft.com/office/officeart/2005/8/layout/vProcess5"/>
    <dgm:cxn modelId="{410E3D6C-36C0-0143-8372-81415DCD5D91}" type="presParOf" srcId="{FA6B7E8D-9D21-6A40-8424-9C05859AC280}" destId="{2C97A7BF-1CD0-8649-9859-972D4D90F6A7}" srcOrd="9" destOrd="0" presId="urn:microsoft.com/office/officeart/2005/8/layout/vProcess5"/>
    <dgm:cxn modelId="{1B50552C-C1EC-EC45-AD87-5F8A6F8326E2}" type="presParOf" srcId="{FA6B7E8D-9D21-6A40-8424-9C05859AC280}" destId="{EF68EB87-3C0A-A144-B206-A35FFC5FA80D}" srcOrd="10" destOrd="0" presId="urn:microsoft.com/office/officeart/2005/8/layout/vProcess5"/>
    <dgm:cxn modelId="{82D0A0BB-262A-DE46-BF6B-06CF588CD4AC}" type="presParOf" srcId="{FA6B7E8D-9D21-6A40-8424-9C05859AC280}" destId="{471D41CF-F9E4-F44F-A6BA-1B8F4823F43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2149F85-9D6A-9740-8E19-DA266C301AAC}" type="doc">
      <dgm:prSet loTypeId="urn:microsoft.com/office/officeart/2005/8/layout/vProcess5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07C0F99-4C46-B840-9FAC-F24E4414C00E}">
      <dgm:prSet phldrT="[Text]" custT="1"/>
      <dgm:spPr>
        <a:xfrm>
          <a:off x="0" y="0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2CB6C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D2CB6C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gm:spPr>
      <dgm:t>
        <a:bodyPr/>
        <a:lstStyle/>
        <a:p>
          <a:r>
            <a:rPr lang="en-US" sz="2000" b="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1. Pressing powder</a:t>
          </a:r>
          <a:endParaRPr lang="en-US" sz="2000" b="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A18EF169-2AB9-0F49-8500-181F71C8F28B}" type="parTrans" cxnId="{35F75C50-E412-8E4A-A570-BB14C3B5B2FA}">
      <dgm:prSet/>
      <dgm:spPr/>
      <dgm:t>
        <a:bodyPr/>
        <a:lstStyle/>
        <a:p>
          <a:endParaRPr lang="en-US"/>
        </a:p>
      </dgm:t>
    </dgm:pt>
    <dgm:pt modelId="{1A8C997A-EB20-804B-A93E-0AE4E06BDD63}" type="sibTrans" cxnId="{35F75C50-E412-8E4A-A570-BB14C3B5B2FA}">
      <dgm:prSet/>
      <dgm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rgbClr val="D2CB6C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D2CB6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E6E93FF1-7B85-5548-8849-558EA8185B95}">
      <dgm:prSet phldrT="[Text]" custT="1"/>
      <dgm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2CB6C">
                <a:hueOff val="2952094"/>
                <a:satOff val="-23027"/>
                <a:lumOff val="-588"/>
                <a:alphaOff val="0"/>
                <a:tint val="100000"/>
                <a:shade val="100000"/>
                <a:satMod val="130000"/>
              </a:srgbClr>
            </a:gs>
            <a:gs pos="100000">
              <a:srgbClr val="D2CB6C">
                <a:hueOff val="2952094"/>
                <a:satOff val="-23027"/>
                <a:lumOff val="-588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gm:spPr>
      <dgm:t>
        <a:bodyPr/>
        <a:lstStyle/>
        <a:p>
          <a:r>
            <a:rPr lang="en-US" sz="2000" b="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2. Heating pellet</a:t>
          </a:r>
          <a:endParaRPr lang="en-US" sz="2000" b="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15015EA3-7100-0C42-A1E1-5DF42AB4D76D}" type="parTrans" cxnId="{BB7DAF68-B6BE-2C42-81E3-614BA749938E}">
      <dgm:prSet/>
      <dgm:spPr/>
      <dgm:t>
        <a:bodyPr/>
        <a:lstStyle/>
        <a:p>
          <a:endParaRPr lang="en-US"/>
        </a:p>
      </dgm:t>
    </dgm:pt>
    <dgm:pt modelId="{3221A110-DDA7-0043-967E-E394098436C7}" type="sibTrans" cxnId="{BB7DAF68-B6BE-2C42-81E3-614BA749938E}">
      <dgm:prSet/>
      <dgm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rgbClr val="D2CB6C">
            <a:tint val="40000"/>
            <a:alpha val="90000"/>
            <a:hueOff val="5936391"/>
            <a:satOff val="-38531"/>
            <a:lumOff val="-1140"/>
            <a:alphaOff val="0"/>
          </a:srgbClr>
        </a:solidFill>
        <a:ln w="9525" cap="flat" cmpd="sng" algn="ctr">
          <a:solidFill>
            <a:srgbClr val="D2CB6C">
              <a:tint val="40000"/>
              <a:alpha val="90000"/>
              <a:hueOff val="5936391"/>
              <a:satOff val="-38531"/>
              <a:lumOff val="-114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gm:t>
    </dgm:pt>
    <dgm:pt modelId="{074130A9-2447-4B48-AD0F-17D8BE5F5296}">
      <dgm:prSet phldrT="[Text]" custT="1"/>
      <dgm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2CB6C">
                <a:hueOff val="5904187"/>
                <a:satOff val="-46054"/>
                <a:lumOff val="-1177"/>
                <a:alphaOff val="0"/>
                <a:tint val="100000"/>
                <a:shade val="100000"/>
                <a:satMod val="130000"/>
              </a:srgbClr>
            </a:gs>
            <a:gs pos="100000">
              <a:srgbClr val="D2CB6C">
                <a:hueOff val="5904187"/>
                <a:satOff val="-46054"/>
                <a:lumOff val="-1177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gm:spPr>
      <dgm:t>
        <a:bodyPr/>
        <a:lstStyle/>
        <a:p>
          <a:r>
            <a:rPr lang="en-US" sz="2000" b="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3. Evaporation of the </a:t>
          </a:r>
          <a:r>
            <a:rPr lang="en-US" sz="2000" b="0" dirty="0" err="1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Sr</a:t>
          </a:r>
          <a:r>
            <a:rPr lang="en-US" sz="2000" b="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 compound on Al backing</a:t>
          </a:r>
          <a:endParaRPr lang="en-US" sz="2000" b="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947675B3-F9DB-BE4C-8860-CB226BD1BF46}" type="parTrans" cxnId="{A37F1564-01D8-F640-974E-EC95AA7B9679}">
      <dgm:prSet/>
      <dgm:spPr/>
      <dgm:t>
        <a:bodyPr/>
        <a:lstStyle/>
        <a:p>
          <a:endParaRPr lang="en-US"/>
        </a:p>
      </dgm:t>
    </dgm:pt>
    <dgm:pt modelId="{12067B12-9CF7-7741-B14F-DF04C74A756F}" type="sibTrans" cxnId="{A37F1564-01D8-F640-974E-EC95AA7B9679}">
      <dgm:prSet/>
      <dgm:spPr/>
      <dgm:t>
        <a:bodyPr/>
        <a:lstStyle/>
        <a:p>
          <a:endParaRPr lang="en-US"/>
        </a:p>
      </dgm:t>
    </dgm:pt>
    <dgm:pt modelId="{1545B457-01F7-BC42-806A-0E69B05A4402}" type="pres">
      <dgm:prSet presAssocID="{02149F85-9D6A-9740-8E19-DA266C301AA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E1790E-821B-5C49-A7DB-1F68335D7B49}" type="pres">
      <dgm:prSet presAssocID="{02149F85-9D6A-9740-8E19-DA266C301AAC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ABB0ACF6-ACA7-D745-AEC1-63C9EDDA1F46}" type="pres">
      <dgm:prSet presAssocID="{02149F85-9D6A-9740-8E19-DA266C301AAC}" presName="ThreeNodes_1" presStyleLbl="node1" presStyleIdx="0" presStyleCnt="3" custLinFactNeighborY="-331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000FB16A-E912-824B-90FD-818613ECFBB6}" type="pres">
      <dgm:prSet presAssocID="{02149F85-9D6A-9740-8E19-DA266C301AAC}" presName="ThreeNodes_2" presStyleLbl="node1" presStyleIdx="1" presStyleCnt="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FC9AD113-B53E-3046-8FB4-AC56A8F3BCAD}" type="pres">
      <dgm:prSet presAssocID="{02149F85-9D6A-9740-8E19-DA266C301AAC}" presName="ThreeNodes_3" presStyleLbl="node1" presStyleIdx="2" presStyleCnt="3" custLinFactNeighborX="41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2B0BCAC-17C2-5E43-B988-A03E5B39C270}" type="pres">
      <dgm:prSet presAssocID="{02149F85-9D6A-9740-8E19-DA266C301AAC}" presName="ThreeConn_1-2" presStyleLbl="fgAccFollowNode1" presStyleIdx="0" presStyleCnt="2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/>
        </a:p>
      </dgm:t>
    </dgm:pt>
    <dgm:pt modelId="{663F3772-CFA2-6C4B-8564-BCFF240C4192}" type="pres">
      <dgm:prSet presAssocID="{02149F85-9D6A-9740-8E19-DA266C301AAC}" presName="ThreeConn_2-3" presStyleLbl="fgAccFollowNode1" presStyleIdx="1" presStyleCnt="2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  <dgm:t>
        <a:bodyPr/>
        <a:lstStyle/>
        <a:p>
          <a:endParaRPr lang="en-US"/>
        </a:p>
      </dgm:t>
    </dgm:pt>
    <dgm:pt modelId="{E7596D68-E873-4A44-8C21-DD999B2262A3}" type="pres">
      <dgm:prSet presAssocID="{02149F85-9D6A-9740-8E19-DA266C301AA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C19C3-BEBF-6B44-A957-8B138EE17151}" type="pres">
      <dgm:prSet presAssocID="{02149F85-9D6A-9740-8E19-DA266C301AA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CAFF1-CAB2-6944-BB1C-2314E1CE8470}" type="pres">
      <dgm:prSet presAssocID="{02149F85-9D6A-9740-8E19-DA266C301AA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7DAF68-B6BE-2C42-81E3-614BA749938E}" srcId="{02149F85-9D6A-9740-8E19-DA266C301AAC}" destId="{E6E93FF1-7B85-5548-8849-558EA8185B95}" srcOrd="1" destOrd="0" parTransId="{15015EA3-7100-0C42-A1E1-5DF42AB4D76D}" sibTransId="{3221A110-DDA7-0043-967E-E394098436C7}"/>
    <dgm:cxn modelId="{AF5CF04D-33BC-514D-8B86-AE5506FE54B8}" type="presOf" srcId="{02149F85-9D6A-9740-8E19-DA266C301AAC}" destId="{1545B457-01F7-BC42-806A-0E69B05A4402}" srcOrd="0" destOrd="0" presId="urn:microsoft.com/office/officeart/2005/8/layout/vProcess5"/>
    <dgm:cxn modelId="{D86B8C42-0EA4-3144-B891-4E2BF10F5C03}" type="presOf" srcId="{3221A110-DDA7-0043-967E-E394098436C7}" destId="{663F3772-CFA2-6C4B-8564-BCFF240C4192}" srcOrd="0" destOrd="0" presId="urn:microsoft.com/office/officeart/2005/8/layout/vProcess5"/>
    <dgm:cxn modelId="{35F75C50-E412-8E4A-A570-BB14C3B5B2FA}" srcId="{02149F85-9D6A-9740-8E19-DA266C301AAC}" destId="{707C0F99-4C46-B840-9FAC-F24E4414C00E}" srcOrd="0" destOrd="0" parTransId="{A18EF169-2AB9-0F49-8500-181F71C8F28B}" sibTransId="{1A8C997A-EB20-804B-A93E-0AE4E06BDD63}"/>
    <dgm:cxn modelId="{47D465B1-D635-2643-B324-9A46B9189EFA}" type="presOf" srcId="{E6E93FF1-7B85-5548-8849-558EA8185B95}" destId="{000FB16A-E912-824B-90FD-818613ECFBB6}" srcOrd="0" destOrd="0" presId="urn:microsoft.com/office/officeart/2005/8/layout/vProcess5"/>
    <dgm:cxn modelId="{552B4FB9-8EBB-C64A-95B7-BD0A87750E97}" type="presOf" srcId="{074130A9-2447-4B48-AD0F-17D8BE5F5296}" destId="{FC9AD113-B53E-3046-8FB4-AC56A8F3BCAD}" srcOrd="0" destOrd="0" presId="urn:microsoft.com/office/officeart/2005/8/layout/vProcess5"/>
    <dgm:cxn modelId="{87AB5961-48AF-9541-BA0B-5DE1E58241CF}" type="presOf" srcId="{074130A9-2447-4B48-AD0F-17D8BE5F5296}" destId="{369CAFF1-CAB2-6944-BB1C-2314E1CE8470}" srcOrd="1" destOrd="0" presId="urn:microsoft.com/office/officeart/2005/8/layout/vProcess5"/>
    <dgm:cxn modelId="{D20A1C1D-5B89-6949-804D-93FA5FDB9EAE}" type="presOf" srcId="{707C0F99-4C46-B840-9FAC-F24E4414C00E}" destId="{E7596D68-E873-4A44-8C21-DD999B2262A3}" srcOrd="1" destOrd="0" presId="urn:microsoft.com/office/officeart/2005/8/layout/vProcess5"/>
    <dgm:cxn modelId="{A37F1564-01D8-F640-974E-EC95AA7B9679}" srcId="{02149F85-9D6A-9740-8E19-DA266C301AAC}" destId="{074130A9-2447-4B48-AD0F-17D8BE5F5296}" srcOrd="2" destOrd="0" parTransId="{947675B3-F9DB-BE4C-8860-CB226BD1BF46}" sibTransId="{12067B12-9CF7-7741-B14F-DF04C74A756F}"/>
    <dgm:cxn modelId="{E934DFFD-A8EB-E244-B9BD-27D7E7EE8174}" type="presOf" srcId="{E6E93FF1-7B85-5548-8849-558EA8185B95}" destId="{F12C19C3-BEBF-6B44-A957-8B138EE17151}" srcOrd="1" destOrd="0" presId="urn:microsoft.com/office/officeart/2005/8/layout/vProcess5"/>
    <dgm:cxn modelId="{7292BABA-D4CC-2344-AE76-AA84A4EFCD12}" type="presOf" srcId="{1A8C997A-EB20-804B-A93E-0AE4E06BDD63}" destId="{92B0BCAC-17C2-5E43-B988-A03E5B39C270}" srcOrd="0" destOrd="0" presId="urn:microsoft.com/office/officeart/2005/8/layout/vProcess5"/>
    <dgm:cxn modelId="{22C999A2-56B2-B744-803A-35598FF06740}" type="presOf" srcId="{707C0F99-4C46-B840-9FAC-F24E4414C00E}" destId="{ABB0ACF6-ACA7-D745-AEC1-63C9EDDA1F46}" srcOrd="0" destOrd="0" presId="urn:microsoft.com/office/officeart/2005/8/layout/vProcess5"/>
    <dgm:cxn modelId="{CA764D3A-90D9-9046-8DA4-37629DFC680B}" type="presParOf" srcId="{1545B457-01F7-BC42-806A-0E69B05A4402}" destId="{7BE1790E-821B-5C49-A7DB-1F68335D7B49}" srcOrd="0" destOrd="0" presId="urn:microsoft.com/office/officeart/2005/8/layout/vProcess5"/>
    <dgm:cxn modelId="{E1F62CF1-A148-BF41-811A-2AA7B8C0ADDD}" type="presParOf" srcId="{1545B457-01F7-BC42-806A-0E69B05A4402}" destId="{ABB0ACF6-ACA7-D745-AEC1-63C9EDDA1F46}" srcOrd="1" destOrd="0" presId="urn:microsoft.com/office/officeart/2005/8/layout/vProcess5"/>
    <dgm:cxn modelId="{1CEB4686-9B1A-C04F-9A53-D3EA07686085}" type="presParOf" srcId="{1545B457-01F7-BC42-806A-0E69B05A4402}" destId="{000FB16A-E912-824B-90FD-818613ECFBB6}" srcOrd="2" destOrd="0" presId="urn:microsoft.com/office/officeart/2005/8/layout/vProcess5"/>
    <dgm:cxn modelId="{84F76CE7-8807-BE48-9DBF-245FF1A5F0CB}" type="presParOf" srcId="{1545B457-01F7-BC42-806A-0E69B05A4402}" destId="{FC9AD113-B53E-3046-8FB4-AC56A8F3BCAD}" srcOrd="3" destOrd="0" presId="urn:microsoft.com/office/officeart/2005/8/layout/vProcess5"/>
    <dgm:cxn modelId="{8F5A2C44-C437-704A-9902-9DD6249AB3FB}" type="presParOf" srcId="{1545B457-01F7-BC42-806A-0E69B05A4402}" destId="{92B0BCAC-17C2-5E43-B988-A03E5B39C270}" srcOrd="4" destOrd="0" presId="urn:microsoft.com/office/officeart/2005/8/layout/vProcess5"/>
    <dgm:cxn modelId="{FF13F44A-9B1C-DA49-BD65-8B432E97566D}" type="presParOf" srcId="{1545B457-01F7-BC42-806A-0E69B05A4402}" destId="{663F3772-CFA2-6C4B-8564-BCFF240C4192}" srcOrd="5" destOrd="0" presId="urn:microsoft.com/office/officeart/2005/8/layout/vProcess5"/>
    <dgm:cxn modelId="{81FB7152-3181-1B47-BC24-E99FE5803E4E}" type="presParOf" srcId="{1545B457-01F7-BC42-806A-0E69B05A4402}" destId="{E7596D68-E873-4A44-8C21-DD999B2262A3}" srcOrd="6" destOrd="0" presId="urn:microsoft.com/office/officeart/2005/8/layout/vProcess5"/>
    <dgm:cxn modelId="{F9C66096-4FDE-0B4C-A26B-D5AAD8BF3A71}" type="presParOf" srcId="{1545B457-01F7-BC42-806A-0E69B05A4402}" destId="{F12C19C3-BEBF-6B44-A957-8B138EE17151}" srcOrd="7" destOrd="0" presId="urn:microsoft.com/office/officeart/2005/8/layout/vProcess5"/>
    <dgm:cxn modelId="{86B0994F-8553-2B46-9348-CE85D7243E51}" type="presParOf" srcId="{1545B457-01F7-BC42-806A-0E69B05A4402}" destId="{369CAFF1-CAB2-6944-BB1C-2314E1CE847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0D6C14A-1DC9-E54B-A247-E342CE02472D}" type="doc">
      <dgm:prSet loTypeId="urn:microsoft.com/office/officeart/2005/8/layout/arrow6" loCatId="" qsTypeId="urn:microsoft.com/office/officeart/2005/8/quickstyle/simple4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6C010F68-B389-444B-BDDB-9DA97CE0C6FB}">
      <dgm:prSet phldrT="[Text]" custT="1"/>
      <dgm:spPr>
        <a:xfrm>
          <a:off x="731520" y="1239519"/>
          <a:ext cx="2011680" cy="1194816"/>
        </a:xfrm>
        <a:prstGeom prst="rect">
          <a:avLst/>
        </a:prstGeom>
        <a:noFill/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p3d/>
      </dgm:spPr>
      <dgm:t>
        <a:bodyPr/>
        <a:lstStyle/>
        <a:p>
          <a:r>
            <a:rPr lang="en-US" sz="3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~1500°C</a:t>
          </a:r>
          <a:endParaRPr lang="en-US" sz="3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67DC02BD-9A8F-0144-A6A1-CDA1A4D8A83C}" type="parTrans" cxnId="{C0130974-AB16-0F4B-AC97-A78C96608779}">
      <dgm:prSet/>
      <dgm:spPr/>
      <dgm:t>
        <a:bodyPr/>
        <a:lstStyle/>
        <a:p>
          <a:endParaRPr lang="en-US"/>
        </a:p>
      </dgm:t>
    </dgm:pt>
    <dgm:pt modelId="{09C944C4-B425-1843-8D3F-320FE428FE3C}" type="sibTrans" cxnId="{C0130974-AB16-0F4B-AC97-A78C96608779}">
      <dgm:prSet/>
      <dgm:spPr/>
      <dgm:t>
        <a:bodyPr/>
        <a:lstStyle/>
        <a:p>
          <a:endParaRPr lang="en-US"/>
        </a:p>
      </dgm:t>
    </dgm:pt>
    <dgm:pt modelId="{9F6E7F05-B63E-B849-A5CB-83E335564368}">
      <dgm:prSet phldrT="[Text]" custT="1"/>
      <dgm:spPr>
        <a:xfrm>
          <a:off x="3048000" y="1629663"/>
          <a:ext cx="2377440" cy="1194816"/>
        </a:xfrm>
        <a:prstGeom prst="rect">
          <a:avLst/>
        </a:prstGeom>
        <a:noFill/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p3d/>
      </dgm:spPr>
      <dgm:t>
        <a:bodyPr/>
        <a:lstStyle/>
        <a:p>
          <a:r>
            <a:rPr lang="en-US" sz="3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~3000°C</a:t>
          </a:r>
          <a:endParaRPr lang="en-US" sz="3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gm:t>
    </dgm:pt>
    <dgm:pt modelId="{3328C9B7-5CAC-8745-A61C-0E2CE583E635}" type="parTrans" cxnId="{E16ED34D-46BC-1E45-8697-C457AD4C9CBB}">
      <dgm:prSet/>
      <dgm:spPr/>
      <dgm:t>
        <a:bodyPr/>
        <a:lstStyle/>
        <a:p>
          <a:endParaRPr lang="en-US"/>
        </a:p>
      </dgm:t>
    </dgm:pt>
    <dgm:pt modelId="{1D51F9DF-1CBE-594C-B067-CDE8FF6090EA}" type="sibTrans" cxnId="{E16ED34D-46BC-1E45-8697-C457AD4C9CBB}">
      <dgm:prSet/>
      <dgm:spPr/>
      <dgm:t>
        <a:bodyPr/>
        <a:lstStyle/>
        <a:p>
          <a:endParaRPr lang="en-US"/>
        </a:p>
      </dgm:t>
    </dgm:pt>
    <dgm:pt modelId="{F4E08724-64E7-5540-892D-D898730785D1}" type="pres">
      <dgm:prSet presAssocID="{A0D6C14A-1DC9-E54B-A247-E342CE02472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B44663-48F6-9148-82D2-E72B912D843B}" type="pres">
      <dgm:prSet presAssocID="{A0D6C14A-1DC9-E54B-A247-E342CE02472D}" presName="ribbon" presStyleLbl="node1" presStyleIdx="0" presStyleCnt="1"/>
      <dgm:spPr>
        <a:xfrm>
          <a:off x="0" y="812799"/>
          <a:ext cx="6096000" cy="2438400"/>
        </a:xfrm>
        <a:prstGeom prst="leftRightRibbon">
          <a:avLst/>
        </a:prstGeom>
        <a:solidFill>
          <a:srgbClr val="A5D028">
            <a:lumMod val="60000"/>
            <a:lumOff val="4000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gm:spPr>
      <dgm:t>
        <a:bodyPr/>
        <a:lstStyle/>
        <a:p>
          <a:endParaRPr lang="en-US"/>
        </a:p>
      </dgm:t>
    </dgm:pt>
    <dgm:pt modelId="{D568C920-8EF9-DE4E-A609-F7554A5274C3}" type="pres">
      <dgm:prSet presAssocID="{A0D6C14A-1DC9-E54B-A247-E342CE02472D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FA330F-23DF-EE49-ABAA-F31881B9A0AE}" type="pres">
      <dgm:prSet presAssocID="{A0D6C14A-1DC9-E54B-A247-E342CE02472D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6ED34D-46BC-1E45-8697-C457AD4C9CBB}" srcId="{A0D6C14A-1DC9-E54B-A247-E342CE02472D}" destId="{9F6E7F05-B63E-B849-A5CB-83E335564368}" srcOrd="1" destOrd="0" parTransId="{3328C9B7-5CAC-8745-A61C-0E2CE583E635}" sibTransId="{1D51F9DF-1CBE-594C-B067-CDE8FF6090EA}"/>
    <dgm:cxn modelId="{D7F0307A-D513-804D-ABDE-3E169A36178B}" type="presOf" srcId="{6C010F68-B389-444B-BDDB-9DA97CE0C6FB}" destId="{D568C920-8EF9-DE4E-A609-F7554A5274C3}" srcOrd="0" destOrd="0" presId="urn:microsoft.com/office/officeart/2005/8/layout/arrow6"/>
    <dgm:cxn modelId="{5E567C5D-1650-B542-9AA2-1BED50D50787}" type="presOf" srcId="{A0D6C14A-1DC9-E54B-A247-E342CE02472D}" destId="{F4E08724-64E7-5540-892D-D898730785D1}" srcOrd="0" destOrd="0" presId="urn:microsoft.com/office/officeart/2005/8/layout/arrow6"/>
    <dgm:cxn modelId="{C0130974-AB16-0F4B-AC97-A78C96608779}" srcId="{A0D6C14A-1DC9-E54B-A247-E342CE02472D}" destId="{6C010F68-B389-444B-BDDB-9DA97CE0C6FB}" srcOrd="0" destOrd="0" parTransId="{67DC02BD-9A8F-0144-A6A1-CDA1A4D8A83C}" sibTransId="{09C944C4-B425-1843-8D3F-320FE428FE3C}"/>
    <dgm:cxn modelId="{484DFA03-C388-434B-89F0-4F02B6D5BDD3}" type="presOf" srcId="{9F6E7F05-B63E-B849-A5CB-83E335564368}" destId="{E2FA330F-23DF-EE49-ABAA-F31881B9A0AE}" srcOrd="0" destOrd="0" presId="urn:microsoft.com/office/officeart/2005/8/layout/arrow6"/>
    <dgm:cxn modelId="{D8D2317C-74E7-1349-B9A3-6F48B307907A}" type="presParOf" srcId="{F4E08724-64E7-5540-892D-D898730785D1}" destId="{38B44663-48F6-9148-82D2-E72B912D843B}" srcOrd="0" destOrd="0" presId="urn:microsoft.com/office/officeart/2005/8/layout/arrow6"/>
    <dgm:cxn modelId="{D9E0F7C1-4449-5C46-AD7E-D381D4C62DE5}" type="presParOf" srcId="{F4E08724-64E7-5540-892D-D898730785D1}" destId="{D568C920-8EF9-DE4E-A609-F7554A5274C3}" srcOrd="1" destOrd="0" presId="urn:microsoft.com/office/officeart/2005/8/layout/arrow6"/>
    <dgm:cxn modelId="{781E00D4-299E-C040-B046-697B1064C7C6}" type="presParOf" srcId="{F4E08724-64E7-5540-892D-D898730785D1}" destId="{E2FA330F-23DF-EE49-ABAA-F31881B9A0AE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196C7-B5E6-B147-85AE-D9FCB7B65A01}">
      <dsp:nvSpPr>
        <dsp:cNvPr id="0" name=""/>
        <dsp:cNvSpPr/>
      </dsp:nvSpPr>
      <dsp:spPr>
        <a:xfrm>
          <a:off x="0" y="277231"/>
          <a:ext cx="731734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DDB540-0174-9C47-9D2C-7E4AB95FD0DA}">
      <dsp:nvSpPr>
        <dsp:cNvPr id="0" name=""/>
        <dsp:cNvSpPr/>
      </dsp:nvSpPr>
      <dsp:spPr>
        <a:xfrm>
          <a:off x="365867" y="26311"/>
          <a:ext cx="5468445" cy="50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3605" tIns="0" rIns="193605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/>
              <a:cs typeface="Times New Roman"/>
            </a:rPr>
            <a:t>target characteristics (thickness, surface, shape)</a:t>
          </a:r>
          <a:endParaRPr lang="en-US" sz="1600" b="1" kern="1200" dirty="0">
            <a:latin typeface="Times New Roman"/>
            <a:cs typeface="Times New Roman"/>
          </a:endParaRPr>
        </a:p>
      </dsp:txBody>
      <dsp:txXfrm>
        <a:off x="390365" y="50809"/>
        <a:ext cx="5419449" cy="452844"/>
      </dsp:txXfrm>
    </dsp:sp>
    <dsp:sp modelId="{A640F556-A7DF-E040-BA78-BE0B2A0AC937}">
      <dsp:nvSpPr>
        <dsp:cNvPr id="0" name=""/>
        <dsp:cNvSpPr/>
      </dsp:nvSpPr>
      <dsp:spPr>
        <a:xfrm>
          <a:off x="0" y="1048351"/>
          <a:ext cx="731734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6DF893-50EB-EA4C-860E-E5249EA8F850}">
      <dsp:nvSpPr>
        <dsp:cNvPr id="0" name=""/>
        <dsp:cNvSpPr/>
      </dsp:nvSpPr>
      <dsp:spPr>
        <a:xfrm>
          <a:off x="365867" y="797431"/>
          <a:ext cx="5468496" cy="501840"/>
        </a:xfrm>
        <a:prstGeom prst="round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50000"/>
                <a:satMod val="300000"/>
              </a:schemeClr>
            </a:gs>
            <a:gs pos="35000">
              <a:schemeClr val="accent3">
                <a:hueOff val="2812566"/>
                <a:satOff val="-4220"/>
                <a:lumOff val="-686"/>
                <a:alphaOff val="0"/>
                <a:tint val="37000"/>
                <a:satMod val="30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3605" tIns="0" rIns="193605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Times New Roman"/>
              <a:cs typeface="Times New Roman"/>
            </a:rPr>
            <a:t>material cost and availability (metallic form, compound)</a:t>
          </a:r>
          <a:endParaRPr lang="en-US" sz="1600" b="1" kern="1200" dirty="0">
            <a:latin typeface="Times New Roman"/>
            <a:cs typeface="Times New Roman"/>
          </a:endParaRPr>
        </a:p>
      </dsp:txBody>
      <dsp:txXfrm>
        <a:off x="390365" y="821929"/>
        <a:ext cx="5419500" cy="452844"/>
      </dsp:txXfrm>
    </dsp:sp>
    <dsp:sp modelId="{39A6B865-52F3-1D41-B437-626599EF4D53}">
      <dsp:nvSpPr>
        <dsp:cNvPr id="0" name=""/>
        <dsp:cNvSpPr/>
      </dsp:nvSpPr>
      <dsp:spPr>
        <a:xfrm>
          <a:off x="0" y="1819472"/>
          <a:ext cx="731734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3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A2A92-5EF3-9C40-8F08-B0C761560C7E}">
      <dsp:nvSpPr>
        <dsp:cNvPr id="0" name=""/>
        <dsp:cNvSpPr/>
      </dsp:nvSpPr>
      <dsp:spPr>
        <a:xfrm>
          <a:off x="365867" y="1568551"/>
          <a:ext cx="5410155" cy="501840"/>
        </a:xfrm>
        <a:prstGeom prst="roundRect">
          <a:avLst/>
        </a:prstGeom>
        <a:gradFill rotWithShape="0">
          <a:gsLst>
            <a:gs pos="0">
              <a:schemeClr val="accent3">
                <a:hueOff val="5625133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3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3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3605" tIns="0" rIns="193605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Times New Roman"/>
              <a:cs typeface="Times New Roman"/>
            </a:rPr>
            <a:t>availability of the method in the target preparation laboratory</a:t>
          </a:r>
          <a:endParaRPr lang="en-US" sz="1600" b="1" kern="1200" dirty="0">
            <a:latin typeface="Times New Roman"/>
            <a:cs typeface="Times New Roman"/>
          </a:endParaRPr>
        </a:p>
      </dsp:txBody>
      <dsp:txXfrm>
        <a:off x="390365" y="1593049"/>
        <a:ext cx="5361159" cy="452844"/>
      </dsp:txXfrm>
    </dsp:sp>
    <dsp:sp modelId="{50168B78-6F38-A94C-A9C4-0FF54B918DD4}">
      <dsp:nvSpPr>
        <dsp:cNvPr id="0" name=""/>
        <dsp:cNvSpPr/>
      </dsp:nvSpPr>
      <dsp:spPr>
        <a:xfrm>
          <a:off x="0" y="2590592"/>
          <a:ext cx="731734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437700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42CF76-A5D5-1D43-80A1-071D8C55C24B}">
      <dsp:nvSpPr>
        <dsp:cNvPr id="0" name=""/>
        <dsp:cNvSpPr/>
      </dsp:nvSpPr>
      <dsp:spPr>
        <a:xfrm>
          <a:off x="365867" y="2339672"/>
          <a:ext cx="5468496" cy="501840"/>
        </a:xfrm>
        <a:prstGeom prst="roundRect">
          <a:avLst/>
        </a:prstGeom>
        <a:gradFill rotWithShape="0">
          <a:gsLst>
            <a:gs pos="0">
              <a:schemeClr val="accent3">
                <a:hueOff val="8437700"/>
                <a:satOff val="-12660"/>
                <a:lumOff val="-2059"/>
                <a:alphaOff val="0"/>
                <a:tint val="50000"/>
                <a:satMod val="300000"/>
              </a:schemeClr>
            </a:gs>
            <a:gs pos="35000">
              <a:schemeClr val="accent3">
                <a:hueOff val="8437700"/>
                <a:satOff val="-12660"/>
                <a:lumOff val="-2059"/>
                <a:alphaOff val="0"/>
                <a:tint val="37000"/>
                <a:satMod val="300000"/>
              </a:schemeClr>
            </a:gs>
            <a:gs pos="100000">
              <a:schemeClr val="accent3">
                <a:hueOff val="8437700"/>
                <a:satOff val="-12660"/>
                <a:lumOff val="-20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3605" tIns="0" rIns="193605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Times New Roman"/>
              <a:cs typeface="Times New Roman"/>
            </a:rPr>
            <a:t>method effectiveness</a:t>
          </a:r>
          <a:endParaRPr lang="en-US" sz="1600" b="1" kern="1200" dirty="0">
            <a:latin typeface="Times New Roman"/>
            <a:cs typeface="Times New Roman"/>
          </a:endParaRPr>
        </a:p>
      </dsp:txBody>
      <dsp:txXfrm>
        <a:off x="390365" y="2364170"/>
        <a:ext cx="5419500" cy="452844"/>
      </dsp:txXfrm>
    </dsp:sp>
    <dsp:sp modelId="{F0648551-F54F-5545-BA8E-460C5C273B47}">
      <dsp:nvSpPr>
        <dsp:cNvPr id="0" name=""/>
        <dsp:cNvSpPr/>
      </dsp:nvSpPr>
      <dsp:spPr>
        <a:xfrm>
          <a:off x="0" y="3361712"/>
          <a:ext cx="731734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6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1FEAC-712F-0849-A9A0-A4B36C9C14A4}">
      <dsp:nvSpPr>
        <dsp:cNvPr id="0" name=""/>
        <dsp:cNvSpPr/>
      </dsp:nvSpPr>
      <dsp:spPr>
        <a:xfrm>
          <a:off x="365867" y="3110792"/>
          <a:ext cx="5468445" cy="501840"/>
        </a:xfrm>
        <a:prstGeom prst="roundRect">
          <a:avLst/>
        </a:prstGeom>
        <a:gradFill rotWithShape="0">
          <a:gsLst>
            <a:gs pos="0">
              <a:schemeClr val="accent3">
                <a:hueOff val="11250266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6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6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3605" tIns="0" rIns="193605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Times New Roman"/>
              <a:cs typeface="Times New Roman"/>
            </a:rPr>
            <a:t>avoiding contamination of the target</a:t>
          </a:r>
          <a:endParaRPr lang="en-US" sz="1600" b="1" kern="1200" dirty="0">
            <a:latin typeface="Times New Roman"/>
            <a:cs typeface="Times New Roman"/>
          </a:endParaRPr>
        </a:p>
      </dsp:txBody>
      <dsp:txXfrm>
        <a:off x="390365" y="3135290"/>
        <a:ext cx="5419449" cy="4528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84EE4-C9EC-7543-BBFE-4FCE8C988F2A}">
      <dsp:nvSpPr>
        <dsp:cNvPr id="0" name=""/>
        <dsp:cNvSpPr/>
      </dsp:nvSpPr>
      <dsp:spPr>
        <a:xfrm>
          <a:off x="0" y="0"/>
          <a:ext cx="6739948" cy="10648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latin typeface="Times New Roman"/>
              <a:ea typeface="+mn-ea"/>
              <a:cs typeface="Times New Roman"/>
            </a:rPr>
            <a:t>XRD (X-Ray Diffraction)</a:t>
          </a:r>
          <a:endParaRPr lang="en-US" sz="2000" b="1" i="1" kern="1200" dirty="0">
            <a:latin typeface="Times New Roman"/>
            <a:ea typeface="+mn-ea"/>
            <a:cs typeface="Times New Roman"/>
          </a:endParaRPr>
        </a:p>
      </dsp:txBody>
      <dsp:txXfrm>
        <a:off x="31189" y="31189"/>
        <a:ext cx="5500890" cy="1002490"/>
      </dsp:txXfrm>
    </dsp:sp>
    <dsp:sp modelId="{D74E0301-551B-1240-8EB4-2C228B780953}">
      <dsp:nvSpPr>
        <dsp:cNvPr id="0" name=""/>
        <dsp:cNvSpPr/>
      </dsp:nvSpPr>
      <dsp:spPr>
        <a:xfrm>
          <a:off x="564470" y="1258481"/>
          <a:ext cx="6739948" cy="10648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126486"/>
                <a:satOff val="-2798"/>
                <a:lumOff val="20993"/>
                <a:alphaOff val="0"/>
                <a:tint val="50000"/>
                <a:satMod val="300000"/>
              </a:schemeClr>
            </a:gs>
            <a:gs pos="35000">
              <a:schemeClr val="accent5">
                <a:shade val="50000"/>
                <a:hueOff val="126486"/>
                <a:satOff val="-2798"/>
                <a:lumOff val="20993"/>
                <a:alphaOff val="0"/>
                <a:tint val="37000"/>
                <a:satMod val="300000"/>
              </a:schemeClr>
            </a:gs>
            <a:gs pos="100000">
              <a:schemeClr val="accent5">
                <a:shade val="50000"/>
                <a:hueOff val="126486"/>
                <a:satOff val="-2798"/>
                <a:lumOff val="209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latin typeface="Times New Roman"/>
              <a:ea typeface="+mn-ea"/>
              <a:cs typeface="Times New Roman"/>
            </a:rPr>
            <a:t>SEM (Scanning Electron Microscopy)</a:t>
          </a:r>
          <a:endParaRPr lang="en-US" sz="2000" b="1" i="1" kern="1200" dirty="0">
            <a:latin typeface="Times New Roman"/>
            <a:ea typeface="+mn-ea"/>
            <a:cs typeface="Times New Roman"/>
          </a:endParaRPr>
        </a:p>
      </dsp:txBody>
      <dsp:txXfrm>
        <a:off x="595659" y="1289670"/>
        <a:ext cx="5420935" cy="1002490"/>
      </dsp:txXfrm>
    </dsp:sp>
    <dsp:sp modelId="{216550F9-B1E8-084C-96D3-024B6E540872}">
      <dsp:nvSpPr>
        <dsp:cNvPr id="0" name=""/>
        <dsp:cNvSpPr/>
      </dsp:nvSpPr>
      <dsp:spPr>
        <a:xfrm>
          <a:off x="1120516" y="2516962"/>
          <a:ext cx="6739948" cy="10648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252972"/>
                <a:satOff val="-5595"/>
                <a:lumOff val="41987"/>
                <a:alphaOff val="0"/>
                <a:tint val="50000"/>
                <a:satMod val="300000"/>
              </a:schemeClr>
            </a:gs>
            <a:gs pos="35000">
              <a:schemeClr val="accent5">
                <a:shade val="50000"/>
                <a:hueOff val="252972"/>
                <a:satOff val="-5595"/>
                <a:lumOff val="41987"/>
                <a:alphaOff val="0"/>
                <a:tint val="37000"/>
                <a:satMod val="300000"/>
              </a:schemeClr>
            </a:gs>
            <a:gs pos="100000">
              <a:schemeClr val="accent5">
                <a:shade val="50000"/>
                <a:hueOff val="252972"/>
                <a:satOff val="-5595"/>
                <a:lumOff val="4198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latin typeface="Times New Roman"/>
              <a:ea typeface="+mn-ea"/>
              <a:cs typeface="Times New Roman"/>
            </a:rPr>
            <a:t>EDX (Energy Dispersive X-ray)</a:t>
          </a:r>
          <a:endParaRPr lang="en-US" sz="2000" b="1" i="1" kern="1200" dirty="0">
            <a:latin typeface="Times New Roman"/>
            <a:ea typeface="+mn-ea"/>
            <a:cs typeface="Times New Roman"/>
          </a:endParaRPr>
        </a:p>
      </dsp:txBody>
      <dsp:txXfrm>
        <a:off x="1151705" y="2548151"/>
        <a:ext cx="5429360" cy="1002490"/>
      </dsp:txXfrm>
    </dsp:sp>
    <dsp:sp modelId="{9790B36A-2038-7C43-8A00-39A23517B6F1}">
      <dsp:nvSpPr>
        <dsp:cNvPr id="0" name=""/>
        <dsp:cNvSpPr/>
      </dsp:nvSpPr>
      <dsp:spPr>
        <a:xfrm>
          <a:off x="1684987" y="3775443"/>
          <a:ext cx="6739948" cy="10648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126486"/>
                <a:satOff val="-2798"/>
                <a:lumOff val="20993"/>
                <a:alphaOff val="0"/>
                <a:tint val="50000"/>
                <a:satMod val="300000"/>
              </a:schemeClr>
            </a:gs>
            <a:gs pos="35000">
              <a:schemeClr val="accent5">
                <a:shade val="50000"/>
                <a:hueOff val="126486"/>
                <a:satOff val="-2798"/>
                <a:lumOff val="20993"/>
                <a:alphaOff val="0"/>
                <a:tint val="37000"/>
                <a:satMod val="300000"/>
              </a:schemeClr>
            </a:gs>
            <a:gs pos="100000">
              <a:schemeClr val="accent5">
                <a:shade val="50000"/>
                <a:hueOff val="126486"/>
                <a:satOff val="-2798"/>
                <a:lumOff val="209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latin typeface="Times New Roman"/>
              <a:ea typeface="+mn-ea"/>
              <a:cs typeface="Times New Roman"/>
            </a:rPr>
            <a:t>Nuclear activation measurements</a:t>
          </a:r>
          <a:endParaRPr lang="en-US" sz="2000" b="1" i="1" kern="1200" dirty="0">
            <a:latin typeface="Times New Roman"/>
            <a:ea typeface="+mn-ea"/>
            <a:cs typeface="Times New Roman"/>
          </a:endParaRPr>
        </a:p>
      </dsp:txBody>
      <dsp:txXfrm>
        <a:off x="1716176" y="3806632"/>
        <a:ext cx="5420935" cy="1002490"/>
      </dsp:txXfrm>
    </dsp:sp>
    <dsp:sp modelId="{6EF1FE00-57B5-3341-A3CF-F16BEA32BE67}">
      <dsp:nvSpPr>
        <dsp:cNvPr id="0" name=""/>
        <dsp:cNvSpPr/>
      </dsp:nvSpPr>
      <dsp:spPr>
        <a:xfrm>
          <a:off x="6047784" y="815592"/>
          <a:ext cx="692164" cy="69216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/>
            <a:ea typeface="+mn-ea"/>
            <a:cs typeface="+mn-cs"/>
          </a:endParaRPr>
        </a:p>
      </dsp:txBody>
      <dsp:txXfrm>
        <a:off x="6203521" y="815592"/>
        <a:ext cx="380690" cy="520853"/>
      </dsp:txXfrm>
    </dsp:sp>
    <dsp:sp modelId="{C88E8399-C33E-1F46-B9B6-0F78BB99E719}">
      <dsp:nvSpPr>
        <dsp:cNvPr id="0" name=""/>
        <dsp:cNvSpPr/>
      </dsp:nvSpPr>
      <dsp:spPr>
        <a:xfrm>
          <a:off x="6612254" y="2074073"/>
          <a:ext cx="692164" cy="69216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/>
            <a:ea typeface="+mn-ea"/>
            <a:cs typeface="+mn-cs"/>
          </a:endParaRPr>
        </a:p>
      </dsp:txBody>
      <dsp:txXfrm>
        <a:off x="6767991" y="2074073"/>
        <a:ext cx="380690" cy="520853"/>
      </dsp:txXfrm>
    </dsp:sp>
    <dsp:sp modelId="{DF9331A2-D352-A440-B1D8-A3189C10A078}">
      <dsp:nvSpPr>
        <dsp:cNvPr id="0" name=""/>
        <dsp:cNvSpPr/>
      </dsp:nvSpPr>
      <dsp:spPr>
        <a:xfrm>
          <a:off x="7168300" y="3332554"/>
          <a:ext cx="692164" cy="69216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/>
            <a:ea typeface="+mn-ea"/>
            <a:cs typeface="+mn-cs"/>
          </a:endParaRPr>
        </a:p>
      </dsp:txBody>
      <dsp:txXfrm>
        <a:off x="7324037" y="3332554"/>
        <a:ext cx="380690" cy="52085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46293-3E37-3C40-81D5-BE34CA0905ED}">
      <dsp:nvSpPr>
        <dsp:cNvPr id="0" name=""/>
        <dsp:cNvSpPr/>
      </dsp:nvSpPr>
      <dsp:spPr>
        <a:xfrm>
          <a:off x="3352" y="0"/>
          <a:ext cx="2011680" cy="1950720"/>
        </a:xfrm>
        <a:prstGeom prst="upArrow">
          <a:avLst/>
        </a:prstGeom>
        <a:gradFill rotWithShape="0">
          <a:gsLst>
            <a:gs pos="0">
              <a:srgbClr val="A5D028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A5D028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A5D028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8779EA-DCFF-3A41-897F-4A77B9F4BAB6}">
      <dsp:nvSpPr>
        <dsp:cNvPr id="0" name=""/>
        <dsp:cNvSpPr/>
      </dsp:nvSpPr>
      <dsp:spPr>
        <a:xfrm>
          <a:off x="2664308" y="46963"/>
          <a:ext cx="2948635" cy="1856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2 thick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targets 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+mn-ea"/>
            <a:cs typeface="Times New Roman"/>
          </a:endParaRPr>
        </a:p>
      </dsp:txBody>
      <dsp:txXfrm>
        <a:off x="2664308" y="46963"/>
        <a:ext cx="2948635" cy="1856792"/>
      </dsp:txXfrm>
    </dsp:sp>
    <dsp:sp modelId="{2F4F795D-4184-2F40-952A-5AE676C3CAE1}">
      <dsp:nvSpPr>
        <dsp:cNvPr id="0" name=""/>
        <dsp:cNvSpPr/>
      </dsp:nvSpPr>
      <dsp:spPr>
        <a:xfrm>
          <a:off x="606856" y="2113280"/>
          <a:ext cx="2011680" cy="1950720"/>
        </a:xfrm>
        <a:prstGeom prst="downArrow">
          <a:avLst/>
        </a:prstGeom>
        <a:gradFill rotWithShape="0">
          <a:gsLst>
            <a:gs pos="0">
              <a:srgbClr val="A5D028">
                <a:hueOff val="-1975582"/>
                <a:satOff val="22309"/>
                <a:lumOff val="11960"/>
                <a:alphaOff val="0"/>
                <a:shade val="51000"/>
                <a:satMod val="130000"/>
              </a:srgbClr>
            </a:gs>
            <a:gs pos="80000">
              <a:srgbClr val="A5D028">
                <a:hueOff val="-1975582"/>
                <a:satOff val="22309"/>
                <a:lumOff val="11960"/>
                <a:alphaOff val="0"/>
                <a:shade val="93000"/>
                <a:satMod val="130000"/>
              </a:srgbClr>
            </a:gs>
            <a:gs pos="100000">
              <a:srgbClr val="A5D028">
                <a:hueOff val="-1975582"/>
                <a:satOff val="22309"/>
                <a:lumOff val="1196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BBFFDF-D42D-5048-A61E-CD20A9947ED8}">
      <dsp:nvSpPr>
        <dsp:cNvPr id="0" name=""/>
        <dsp:cNvSpPr/>
      </dsp:nvSpPr>
      <dsp:spPr>
        <a:xfrm>
          <a:off x="2678887" y="2113280"/>
          <a:ext cx="3413760" cy="195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3-4 thin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targets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/>
            <a:ea typeface="+mn-ea"/>
            <a:cs typeface="Times New Roman"/>
          </a:endParaRPr>
        </a:p>
      </dsp:txBody>
      <dsp:txXfrm>
        <a:off x="2678887" y="2113280"/>
        <a:ext cx="3413760" cy="19507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0ACF6-ACA7-D745-AEC1-63C9EDDA1F46}">
      <dsp:nvSpPr>
        <dsp:cNvPr id="0" name=""/>
        <dsp:cNvSpPr/>
      </dsp:nvSpPr>
      <dsp:spPr>
        <a:xfrm>
          <a:off x="0" y="0"/>
          <a:ext cx="4715922" cy="1209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/>
              <a:ea typeface="+mn-ea"/>
              <a:cs typeface="Times New Roman"/>
            </a:rPr>
            <a:t>1. Pressing powder</a:t>
          </a:r>
          <a:endParaRPr lang="en-US" sz="2400" kern="1200" dirty="0">
            <a:latin typeface="Times New Roman"/>
            <a:ea typeface="+mn-ea"/>
            <a:cs typeface="Times New Roman"/>
          </a:endParaRPr>
        </a:p>
      </dsp:txBody>
      <dsp:txXfrm>
        <a:off x="35432" y="35432"/>
        <a:ext cx="3410524" cy="1138870"/>
      </dsp:txXfrm>
    </dsp:sp>
    <dsp:sp modelId="{000FB16A-E912-824B-90FD-818613ECFBB6}">
      <dsp:nvSpPr>
        <dsp:cNvPr id="0" name=""/>
        <dsp:cNvSpPr/>
      </dsp:nvSpPr>
      <dsp:spPr>
        <a:xfrm>
          <a:off x="416110" y="1411356"/>
          <a:ext cx="4715922" cy="1209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latin typeface="Times New Roman"/>
              <a:ea typeface="+mn-ea"/>
              <a:cs typeface="Times New Roman"/>
            </a:rPr>
            <a:t>2. Heating pellet</a:t>
          </a:r>
          <a:endParaRPr lang="en-US" sz="2400" kern="1200" dirty="0">
            <a:latin typeface="Times New Roman"/>
            <a:ea typeface="+mn-ea"/>
            <a:cs typeface="Times New Roman"/>
          </a:endParaRPr>
        </a:p>
      </dsp:txBody>
      <dsp:txXfrm>
        <a:off x="451542" y="1446788"/>
        <a:ext cx="3442620" cy="1138870"/>
      </dsp:txXfrm>
    </dsp:sp>
    <dsp:sp modelId="{FC9AD113-B53E-3046-8FB4-AC56A8F3BCAD}">
      <dsp:nvSpPr>
        <dsp:cNvPr id="0" name=""/>
        <dsp:cNvSpPr/>
      </dsp:nvSpPr>
      <dsp:spPr>
        <a:xfrm>
          <a:off x="832221" y="2822713"/>
          <a:ext cx="4715922" cy="12097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>
              <a:latin typeface="Times New Roman"/>
              <a:ea typeface="+mn-ea"/>
              <a:cs typeface="Times New Roman"/>
            </a:rPr>
            <a:t>3. Rolling process</a:t>
          </a:r>
          <a:endParaRPr lang="en-US" sz="2400" kern="1200" dirty="0">
            <a:latin typeface="Times New Roman"/>
            <a:ea typeface="+mn-ea"/>
            <a:cs typeface="Times New Roman"/>
          </a:endParaRPr>
        </a:p>
      </dsp:txBody>
      <dsp:txXfrm>
        <a:off x="867653" y="2858145"/>
        <a:ext cx="3442620" cy="1138870"/>
      </dsp:txXfrm>
    </dsp:sp>
    <dsp:sp modelId="{92B0BCAC-17C2-5E43-B988-A03E5B39C270}">
      <dsp:nvSpPr>
        <dsp:cNvPr id="0" name=""/>
        <dsp:cNvSpPr/>
      </dsp:nvSpPr>
      <dsp:spPr>
        <a:xfrm>
          <a:off x="3929595" y="917381"/>
          <a:ext cx="786327" cy="78632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>
        <a:off x="4106519" y="917381"/>
        <a:ext cx="432479" cy="591711"/>
      </dsp:txXfrm>
    </dsp:sp>
    <dsp:sp modelId="{663F3772-CFA2-6C4B-8564-BCFF240C4192}">
      <dsp:nvSpPr>
        <dsp:cNvPr id="0" name=""/>
        <dsp:cNvSpPr/>
      </dsp:nvSpPr>
      <dsp:spPr>
        <a:xfrm>
          <a:off x="4345705" y="2320673"/>
          <a:ext cx="786327" cy="78632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>
        <a:off x="4522629" y="2320673"/>
        <a:ext cx="432479" cy="59171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40F82-E2D4-DE48-BCED-2F883DB61701}">
      <dsp:nvSpPr>
        <dsp:cNvPr id="0" name=""/>
        <dsp:cNvSpPr/>
      </dsp:nvSpPr>
      <dsp:spPr>
        <a:xfrm>
          <a:off x="1025" y="1352599"/>
          <a:ext cx="1358800" cy="1358800"/>
        </a:xfrm>
        <a:prstGeom prst="ellipse">
          <a:avLst/>
        </a:prstGeom>
        <a:solidFill>
          <a:srgbClr val="F6900D"/>
        </a:solidFill>
        <a:ln w="9525" cap="flat" cmpd="sng" algn="ctr">
          <a:solidFill>
            <a:srgbClr val="5BD078">
              <a:shade val="95000"/>
              <a:satMod val="105000"/>
            </a:srgbClr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O</a:t>
          </a:r>
          <a:endParaRPr lang="en-US" sz="4000" kern="1200" dirty="0">
            <a:solidFill>
              <a:sysClr val="windowText" lastClr="000000"/>
            </a:solidFill>
            <a:latin typeface="Trebuchet MS"/>
            <a:ea typeface="+mn-ea"/>
            <a:cs typeface="+mn-cs"/>
          </a:endParaRPr>
        </a:p>
      </dsp:txBody>
      <dsp:txXfrm>
        <a:off x="200017" y="1551591"/>
        <a:ext cx="960816" cy="960816"/>
      </dsp:txXfrm>
    </dsp:sp>
    <dsp:sp modelId="{B6CB816F-4410-DF43-8D88-BF5774401014}">
      <dsp:nvSpPr>
        <dsp:cNvPr id="0" name=""/>
        <dsp:cNvSpPr/>
      </dsp:nvSpPr>
      <dsp:spPr>
        <a:xfrm>
          <a:off x="1470160" y="1637947"/>
          <a:ext cx="788104" cy="788104"/>
        </a:xfrm>
        <a:prstGeom prst="mathPlus">
          <a:avLst/>
        </a:prstGeom>
        <a:solidFill>
          <a:srgbClr val="0000FF"/>
        </a:solidFill>
        <a:ln w="9525" cap="flat" cmpd="sng" algn="ctr">
          <a:solidFill>
            <a:srgbClr val="F5C040">
              <a:shade val="95000"/>
              <a:satMod val="105000"/>
            </a:srgbClr>
          </a:solidFill>
          <a:prstDash val="solid"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1574623" y="1939318"/>
        <a:ext cx="579178" cy="185362"/>
      </dsp:txXfrm>
    </dsp:sp>
    <dsp:sp modelId="{C61123E3-D1A6-D643-89E3-5FFE3B47A273}">
      <dsp:nvSpPr>
        <dsp:cNvPr id="0" name=""/>
        <dsp:cNvSpPr/>
      </dsp:nvSpPr>
      <dsp:spPr>
        <a:xfrm>
          <a:off x="2368599" y="1352599"/>
          <a:ext cx="1358800" cy="1358800"/>
        </a:xfrm>
        <a:prstGeom prst="ellipse">
          <a:avLst/>
        </a:prstGeom>
        <a:solidFill>
          <a:srgbClr val="FFFF00"/>
        </a:solidFill>
        <a:ln w="9525" cap="flat" cmpd="sng" algn="ctr">
          <a:solidFill>
            <a:srgbClr val="4584D3">
              <a:shade val="95000"/>
              <a:satMod val="105000"/>
            </a:srgb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2H</a:t>
          </a:r>
          <a:endParaRPr lang="en-US" sz="4000" kern="1200" dirty="0">
            <a:solidFill>
              <a:sysClr val="windowText" lastClr="000000"/>
            </a:solidFill>
            <a:latin typeface="Trebuchet MS"/>
            <a:ea typeface="+mn-ea"/>
            <a:cs typeface="+mn-cs"/>
          </a:endParaRPr>
        </a:p>
      </dsp:txBody>
      <dsp:txXfrm>
        <a:off x="2567591" y="1551591"/>
        <a:ext cx="960816" cy="960816"/>
      </dsp:txXfrm>
    </dsp:sp>
    <dsp:sp modelId="{776333E6-8F67-B54F-9FD6-18BCB2DD4432}">
      <dsp:nvSpPr>
        <dsp:cNvPr id="0" name=""/>
        <dsp:cNvSpPr/>
      </dsp:nvSpPr>
      <dsp:spPr>
        <a:xfrm>
          <a:off x="3837735" y="1637947"/>
          <a:ext cx="788104" cy="788104"/>
        </a:xfrm>
        <a:prstGeom prst="mathEqual">
          <a:avLst/>
        </a:prstGeom>
        <a:solidFill>
          <a:srgbClr val="0000FF"/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3942198" y="1800296"/>
        <a:ext cx="579178" cy="463406"/>
      </dsp:txXfrm>
    </dsp:sp>
    <dsp:sp modelId="{87B1459E-3D02-0E4C-BC84-8876E81135FA}">
      <dsp:nvSpPr>
        <dsp:cNvPr id="0" name=""/>
        <dsp:cNvSpPr/>
      </dsp:nvSpPr>
      <dsp:spPr>
        <a:xfrm>
          <a:off x="4736174" y="1352599"/>
          <a:ext cx="1358800" cy="1358800"/>
        </a:xfrm>
        <a:prstGeom prst="ellipse">
          <a:avLst/>
        </a:prstGeom>
        <a:solidFill>
          <a:srgbClr val="F5C040">
            <a:lumMod val="7500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H</a:t>
          </a:r>
          <a:r>
            <a:rPr lang="en-US" sz="4000" kern="1200" baseline="-25000" dirty="0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2</a:t>
          </a:r>
          <a:r>
            <a:rPr lang="en-US" sz="4000" kern="1200" dirty="0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O</a:t>
          </a:r>
          <a:endParaRPr lang="en-US" sz="4000" kern="1200" dirty="0">
            <a:solidFill>
              <a:sysClr val="windowText" lastClr="000000"/>
            </a:solidFill>
            <a:latin typeface="Trebuchet MS"/>
            <a:ea typeface="+mn-ea"/>
            <a:cs typeface="+mn-cs"/>
          </a:endParaRPr>
        </a:p>
      </dsp:txBody>
      <dsp:txXfrm>
        <a:off x="4935166" y="1551591"/>
        <a:ext cx="960816" cy="96081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996CB-5B7D-3B47-A060-26AD0EC099D8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99977-320B-E845-928F-1C8AC21BDC9A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CD95BB5-D4D9-2444-92BD-C5DAB54644C8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/>
              <a:cs typeface="Times New Roman"/>
            </a:rPr>
            <a:t>improvements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/>
              <a:cs typeface="Times New Roman"/>
            </a:rPr>
            <a:t>process </a:t>
          </a:r>
          <a:r>
            <a:rPr lang="en-US" sz="1600" b="1" kern="1200" dirty="0" err="1" smtClean="0">
              <a:latin typeface="Times New Roman"/>
              <a:cs typeface="Times New Roman"/>
            </a:rPr>
            <a:t>efectiveness</a:t>
          </a:r>
          <a:endParaRPr lang="en-US" sz="1600" b="1" kern="1200" dirty="0">
            <a:latin typeface="Times New Roman"/>
            <a:cs typeface="Times New Roman"/>
          </a:endParaRPr>
        </a:p>
      </dsp:txBody>
      <dsp:txXfrm>
        <a:off x="1524000" y="3276600"/>
        <a:ext cx="3048000" cy="762000"/>
      </dsp:txXfrm>
    </dsp:sp>
    <dsp:sp modelId="{9ED6B693-5667-094D-836A-E78C02C0644C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>
              <a:solidFill>
                <a:srgbClr val="000000"/>
              </a:solidFill>
              <a:latin typeface="Times New Roman"/>
              <a:cs typeface="Times New Roman"/>
            </a:rPr>
            <a:t>3</a:t>
          </a:r>
          <a:endParaRPr lang="en-US" sz="1200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2763268" y="1558292"/>
        <a:ext cx="808224" cy="808224"/>
      </dsp:txXfrm>
    </dsp:sp>
    <dsp:sp modelId="{EEC9B882-4F7A-2A4C-82B7-97F77A3881EA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>
              <a:solidFill>
                <a:srgbClr val="000000"/>
              </a:solidFill>
              <a:latin typeface="Times New Roman"/>
              <a:cs typeface="Times New Roman"/>
            </a:rPr>
            <a:t>1</a:t>
          </a:r>
          <a:endParaRPr lang="en-US" sz="1200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1945388" y="700787"/>
        <a:ext cx="808224" cy="808224"/>
      </dsp:txXfrm>
    </dsp:sp>
    <dsp:sp modelId="{BD71161F-4BC9-7646-83A8-8136259F2024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                 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        </a:t>
          </a:r>
          <a:r>
            <a:rPr lang="en-US" sz="1400" kern="1200" smtClean="0">
              <a:solidFill>
                <a:srgbClr val="000000"/>
              </a:solidFill>
              <a:latin typeface="Times New Roman"/>
              <a:cs typeface="Times New Roman"/>
            </a:rPr>
            <a:t>2</a:t>
          </a:r>
          <a:endParaRPr lang="en-US" sz="1400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3113788" y="424435"/>
        <a:ext cx="808224" cy="808224"/>
      </dsp:txXfrm>
    </dsp:sp>
    <dsp:sp modelId="{FF2C7D9E-7C03-9441-A905-1069B4D12B79}">
      <dsp:nvSpPr>
        <dsp:cNvPr id="0" name=""/>
        <dsp:cNvSpPr/>
      </dsp:nvSpPr>
      <dsp:spPr>
        <a:xfrm>
          <a:off x="1270000" y="25399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7C844-0C78-5C41-B880-2632C50003CD}">
      <dsp:nvSpPr>
        <dsp:cNvPr id="0" name=""/>
        <dsp:cNvSpPr/>
      </dsp:nvSpPr>
      <dsp:spPr>
        <a:xfrm>
          <a:off x="3380633" y="1883158"/>
          <a:ext cx="1468404" cy="14684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/>
              <a:cs typeface="Times New Roman"/>
            </a:rPr>
            <a:t>TARGET</a:t>
          </a:r>
          <a:endParaRPr lang="en-US" sz="2000" b="1" kern="1200" dirty="0">
            <a:latin typeface="Times New Roman"/>
            <a:cs typeface="Times New Roman"/>
          </a:endParaRPr>
        </a:p>
      </dsp:txBody>
      <dsp:txXfrm>
        <a:off x="3452315" y="1954840"/>
        <a:ext cx="1325040" cy="1325040"/>
      </dsp:txXfrm>
    </dsp:sp>
    <dsp:sp modelId="{985AEFD0-9E18-0B40-9BB9-35C51ABFCEA8}">
      <dsp:nvSpPr>
        <dsp:cNvPr id="0" name=""/>
        <dsp:cNvSpPr/>
      </dsp:nvSpPr>
      <dsp:spPr>
        <a:xfrm rot="16200000">
          <a:off x="3619418" y="1387740"/>
          <a:ext cx="99083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0835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468294-7266-C44D-8137-382BE4DB583C}">
      <dsp:nvSpPr>
        <dsp:cNvPr id="0" name=""/>
        <dsp:cNvSpPr/>
      </dsp:nvSpPr>
      <dsp:spPr>
        <a:xfrm>
          <a:off x="3078552" y="231631"/>
          <a:ext cx="2072567" cy="660691"/>
        </a:xfrm>
        <a:prstGeom prst="roundRect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50000"/>
                <a:satMod val="300000"/>
              </a:schemeClr>
            </a:gs>
            <a:gs pos="35000">
              <a:schemeClr val="accent3">
                <a:hueOff val="2250053"/>
                <a:satOff val="-3376"/>
                <a:lumOff val="-549"/>
                <a:alphaOff val="0"/>
                <a:tint val="37000"/>
                <a:satMod val="30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/>
              <a:cs typeface="Times New Roman"/>
            </a:rPr>
            <a:t>thickness</a:t>
          </a:r>
          <a:endParaRPr lang="en-US" sz="2000" b="1" kern="1200" dirty="0">
            <a:latin typeface="Times New Roman"/>
            <a:cs typeface="Times New Roman"/>
          </a:endParaRPr>
        </a:p>
      </dsp:txBody>
      <dsp:txXfrm>
        <a:off x="3110804" y="263883"/>
        <a:ext cx="2008063" cy="596187"/>
      </dsp:txXfrm>
    </dsp:sp>
    <dsp:sp modelId="{EFD1C0BB-2F30-8444-93BB-2F6E2E2B5921}">
      <dsp:nvSpPr>
        <dsp:cNvPr id="0" name=""/>
        <dsp:cNvSpPr/>
      </dsp:nvSpPr>
      <dsp:spPr>
        <a:xfrm rot="20887416">
          <a:off x="4843192" y="2406760"/>
          <a:ext cx="5461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6112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E453D6-2A1C-A149-B0CB-B6CEA58E2603}">
      <dsp:nvSpPr>
        <dsp:cNvPr id="0" name=""/>
        <dsp:cNvSpPr/>
      </dsp:nvSpPr>
      <dsp:spPr>
        <a:xfrm>
          <a:off x="5383460" y="1710729"/>
          <a:ext cx="2133348" cy="831022"/>
        </a:xfrm>
        <a:prstGeom prst="roundRect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50000"/>
                <a:satMod val="300000"/>
              </a:schemeClr>
            </a:gs>
            <a:gs pos="35000">
              <a:schemeClr val="accent3">
                <a:hueOff val="4500106"/>
                <a:satOff val="-6752"/>
                <a:lumOff val="-1098"/>
                <a:alphaOff val="0"/>
                <a:tint val="37000"/>
                <a:satMod val="30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/>
              <a:cs typeface="Times New Roman"/>
            </a:rPr>
            <a:t>thickness uniformity</a:t>
          </a:r>
          <a:endParaRPr lang="en-US" sz="2000" b="1" kern="1200" dirty="0">
            <a:latin typeface="Times New Roman"/>
            <a:cs typeface="Times New Roman"/>
          </a:endParaRPr>
        </a:p>
      </dsp:txBody>
      <dsp:txXfrm>
        <a:off x="5424027" y="1751296"/>
        <a:ext cx="2052214" cy="749888"/>
      </dsp:txXfrm>
    </dsp:sp>
    <dsp:sp modelId="{0E7BD5AD-3B17-B542-9D16-8306DAC554A5}">
      <dsp:nvSpPr>
        <dsp:cNvPr id="0" name=""/>
        <dsp:cNvSpPr/>
      </dsp:nvSpPr>
      <dsp:spPr>
        <a:xfrm rot="2622262">
          <a:off x="4738380" y="3595020"/>
          <a:ext cx="79872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8725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98DC78-C296-2648-83E6-0B38E19CC99E}">
      <dsp:nvSpPr>
        <dsp:cNvPr id="0" name=""/>
        <dsp:cNvSpPr/>
      </dsp:nvSpPr>
      <dsp:spPr>
        <a:xfrm>
          <a:off x="4713278" y="3870955"/>
          <a:ext cx="2227471" cy="765695"/>
        </a:xfrm>
        <a:prstGeom prst="roundRect">
          <a:avLst/>
        </a:prstGeom>
        <a:gradFill rotWithShape="0">
          <a:gsLst>
            <a:gs pos="0">
              <a:schemeClr val="accent3">
                <a:hueOff val="6750160"/>
                <a:satOff val="-10128"/>
                <a:lumOff val="-1647"/>
                <a:alphaOff val="0"/>
                <a:tint val="50000"/>
                <a:satMod val="300000"/>
              </a:schemeClr>
            </a:gs>
            <a:gs pos="35000">
              <a:schemeClr val="accent3">
                <a:hueOff val="6750160"/>
                <a:satOff val="-10128"/>
                <a:lumOff val="-1647"/>
                <a:alphaOff val="0"/>
                <a:tint val="37000"/>
                <a:satMod val="300000"/>
              </a:schemeClr>
            </a:gs>
            <a:gs pos="100000">
              <a:schemeClr val="accent3">
                <a:hueOff val="6750160"/>
                <a:satOff val="-10128"/>
                <a:lumOff val="-1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/>
              <a:cs typeface="Times New Roman"/>
            </a:rPr>
            <a:t>identification of impurities</a:t>
          </a:r>
          <a:endParaRPr lang="en-US" sz="2000" b="1" kern="1200" dirty="0">
            <a:latin typeface="Times New Roman"/>
            <a:cs typeface="Times New Roman"/>
          </a:endParaRPr>
        </a:p>
      </dsp:txBody>
      <dsp:txXfrm>
        <a:off x="4750656" y="3908333"/>
        <a:ext cx="2152715" cy="690939"/>
      </dsp:txXfrm>
    </dsp:sp>
    <dsp:sp modelId="{32DA7CEE-7F2C-7D42-B4F0-875FFA52E40A}">
      <dsp:nvSpPr>
        <dsp:cNvPr id="0" name=""/>
        <dsp:cNvSpPr/>
      </dsp:nvSpPr>
      <dsp:spPr>
        <a:xfrm rot="7891042">
          <a:off x="2948672" y="3583999"/>
          <a:ext cx="6208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0862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ECF48-879B-224E-BE2D-CF3D3B834A5A}">
      <dsp:nvSpPr>
        <dsp:cNvPr id="0" name=""/>
        <dsp:cNvSpPr/>
      </dsp:nvSpPr>
      <dsp:spPr>
        <a:xfrm>
          <a:off x="1756172" y="3816436"/>
          <a:ext cx="2013035" cy="656628"/>
        </a:xfrm>
        <a:prstGeom prst="roundRect">
          <a:avLst/>
        </a:prstGeom>
        <a:gradFill rotWithShape="0">
          <a:gsLst>
            <a:gs pos="0">
              <a:schemeClr val="accent3">
                <a:hueOff val="9000212"/>
                <a:satOff val="-13504"/>
                <a:lumOff val="-2196"/>
                <a:alphaOff val="0"/>
                <a:tint val="50000"/>
                <a:satMod val="300000"/>
              </a:schemeClr>
            </a:gs>
            <a:gs pos="35000">
              <a:schemeClr val="accent3">
                <a:hueOff val="9000212"/>
                <a:satOff val="-13504"/>
                <a:lumOff val="-2196"/>
                <a:alphaOff val="0"/>
                <a:tint val="37000"/>
                <a:satMod val="300000"/>
              </a:schemeClr>
            </a:gs>
            <a:gs pos="100000">
              <a:schemeClr val="accent3">
                <a:hueOff val="9000212"/>
                <a:satOff val="-13504"/>
                <a:lumOff val="-2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/>
              <a:cs typeface="Times New Roman"/>
            </a:rPr>
            <a:t>surface roughness</a:t>
          </a:r>
          <a:endParaRPr lang="en-US" sz="2000" b="1" kern="1200" dirty="0">
            <a:latin typeface="Times New Roman"/>
            <a:cs typeface="Times New Roman"/>
          </a:endParaRPr>
        </a:p>
      </dsp:txBody>
      <dsp:txXfrm>
        <a:off x="1788226" y="3848490"/>
        <a:ext cx="1948927" cy="592520"/>
      </dsp:txXfrm>
    </dsp:sp>
    <dsp:sp modelId="{532A47BB-F0FC-204D-9CCA-91523689A90C}">
      <dsp:nvSpPr>
        <dsp:cNvPr id="0" name=""/>
        <dsp:cNvSpPr/>
      </dsp:nvSpPr>
      <dsp:spPr>
        <a:xfrm rot="11593174">
          <a:off x="2998840" y="2400649"/>
          <a:ext cx="3869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6919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D2DA43-4408-B145-AE47-FA17F8F4B6E3}">
      <dsp:nvSpPr>
        <dsp:cNvPr id="0" name=""/>
        <dsp:cNvSpPr/>
      </dsp:nvSpPr>
      <dsp:spPr>
        <a:xfrm>
          <a:off x="1044107" y="1804163"/>
          <a:ext cx="1959859" cy="644104"/>
        </a:xfrm>
        <a:prstGeom prst="roundRect">
          <a:avLst/>
        </a:prstGeom>
        <a:gradFill rotWithShape="0">
          <a:gsLst>
            <a:gs pos="0">
              <a:schemeClr val="accent3">
                <a:hueOff val="11250266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6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6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/>
              <a:cs typeface="Times New Roman"/>
            </a:rPr>
            <a:t>surface morphology</a:t>
          </a:r>
          <a:endParaRPr lang="en-US" sz="2000" b="1" kern="1200" dirty="0">
            <a:latin typeface="Times New Roman"/>
            <a:cs typeface="Times New Roman"/>
          </a:endParaRPr>
        </a:p>
      </dsp:txBody>
      <dsp:txXfrm>
        <a:off x="1075550" y="1835606"/>
        <a:ext cx="1896973" cy="5812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26779-63E4-6A4D-AB43-36D7C4A20ECE}">
      <dsp:nvSpPr>
        <dsp:cNvPr id="0" name=""/>
        <dsp:cNvSpPr/>
      </dsp:nvSpPr>
      <dsp:spPr>
        <a:xfrm>
          <a:off x="0" y="0"/>
          <a:ext cx="6096000" cy="839661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>
              <a:latin typeface="Times New Roman"/>
              <a:cs typeface="Times New Roman"/>
            </a:rPr>
            <a:t>Target preparation methods</a:t>
          </a:r>
          <a:endParaRPr lang="en-US" sz="1600" b="1" kern="1200" dirty="0">
            <a:latin typeface="Times New Roman"/>
            <a:cs typeface="Times New Roman"/>
          </a:endParaRPr>
        </a:p>
      </dsp:txBody>
      <dsp:txXfrm>
        <a:off x="0" y="0"/>
        <a:ext cx="6096000" cy="453416"/>
      </dsp:txXfrm>
    </dsp:sp>
    <dsp:sp modelId="{B0437157-E88E-6B4D-AAB3-32F119F7360F}">
      <dsp:nvSpPr>
        <dsp:cNvPr id="0" name=""/>
        <dsp:cNvSpPr/>
      </dsp:nvSpPr>
      <dsp:spPr>
        <a:xfrm>
          <a:off x="2976" y="436623"/>
          <a:ext cx="2030015" cy="38624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/>
              <a:cs typeface="Times New Roman"/>
            </a:rPr>
            <a:t>Mechanical reshaping and powder processing</a:t>
          </a:r>
        </a:p>
      </dsp:txBody>
      <dsp:txXfrm>
        <a:off x="2976" y="436623"/>
        <a:ext cx="2030015" cy="386244"/>
      </dsp:txXfrm>
    </dsp:sp>
    <dsp:sp modelId="{D467A791-AD43-E54A-AD3F-2DD4B7CA4C87}">
      <dsp:nvSpPr>
        <dsp:cNvPr id="0" name=""/>
        <dsp:cNvSpPr/>
      </dsp:nvSpPr>
      <dsp:spPr>
        <a:xfrm>
          <a:off x="2032992" y="436623"/>
          <a:ext cx="2030015" cy="38624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/>
              <a:cs typeface="Times New Roman"/>
            </a:rPr>
            <a:t>Physical</a:t>
          </a:r>
          <a:endParaRPr lang="en-US" sz="1200" b="1" kern="1200" dirty="0">
            <a:latin typeface="Times New Roman"/>
            <a:cs typeface="Times New Roman"/>
          </a:endParaRPr>
        </a:p>
      </dsp:txBody>
      <dsp:txXfrm>
        <a:off x="2032992" y="436623"/>
        <a:ext cx="2030015" cy="386244"/>
      </dsp:txXfrm>
    </dsp:sp>
    <dsp:sp modelId="{6E328C73-D755-4644-B696-B9F9178AE122}">
      <dsp:nvSpPr>
        <dsp:cNvPr id="0" name=""/>
        <dsp:cNvSpPr/>
      </dsp:nvSpPr>
      <dsp:spPr>
        <a:xfrm>
          <a:off x="4063007" y="436623"/>
          <a:ext cx="2030015" cy="38624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/>
              <a:cs typeface="Times New Roman"/>
            </a:rPr>
            <a:t>Chemical</a:t>
          </a:r>
          <a:endParaRPr lang="en-US" sz="1200" b="1" kern="1200" dirty="0">
            <a:latin typeface="Times New Roman"/>
            <a:cs typeface="Times New Roman"/>
          </a:endParaRPr>
        </a:p>
      </dsp:txBody>
      <dsp:txXfrm>
        <a:off x="4063007" y="436623"/>
        <a:ext cx="2030015" cy="3862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CFAB4-B36E-0247-9E7C-9C915DBEB777}">
      <dsp:nvSpPr>
        <dsp:cNvPr id="0" name=""/>
        <dsp:cNvSpPr/>
      </dsp:nvSpPr>
      <dsp:spPr>
        <a:xfrm>
          <a:off x="3596521" y="1822"/>
          <a:ext cx="739548" cy="631353"/>
        </a:xfrm>
        <a:prstGeom prst="ellipse">
          <a:avLst/>
        </a:prstGeom>
        <a:solidFill>
          <a:srgbClr val="4584D3">
            <a:hueOff val="0"/>
            <a:satOff val="0"/>
            <a:lumOff val="0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SrF</a:t>
          </a:r>
          <a:r>
            <a:rPr lang="en-US" sz="1600" b="1" kern="1200" baseline="-25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2</a:t>
          </a:r>
          <a:endParaRPr lang="en-US" sz="1600" b="1" kern="1200" baseline="-250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3704825" y="94282"/>
        <a:ext cx="522940" cy="446433"/>
      </dsp:txXfrm>
    </dsp:sp>
    <dsp:sp modelId="{814CCAF6-DA5D-9F41-B670-51008564D7D6}">
      <dsp:nvSpPr>
        <dsp:cNvPr id="0" name=""/>
        <dsp:cNvSpPr/>
      </dsp:nvSpPr>
      <dsp:spPr>
        <a:xfrm rot="720000">
          <a:off x="4355898" y="302051"/>
          <a:ext cx="77912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4356153" y="342237"/>
        <a:ext cx="54538" cy="127849"/>
      </dsp:txXfrm>
    </dsp:sp>
    <dsp:sp modelId="{3661ED52-6F1C-3D41-940E-28EE795F7267}">
      <dsp:nvSpPr>
        <dsp:cNvPr id="0" name=""/>
        <dsp:cNvSpPr/>
      </dsp:nvSpPr>
      <dsp:spPr>
        <a:xfrm>
          <a:off x="4450228" y="199192"/>
          <a:ext cx="889236" cy="631353"/>
        </a:xfrm>
        <a:prstGeom prst="ellipse">
          <a:avLst/>
        </a:prstGeom>
        <a:solidFill>
          <a:srgbClr val="4584D3">
            <a:hueOff val="-336468"/>
            <a:satOff val="-449"/>
            <a:lumOff val="266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SrCO</a:t>
          </a:r>
          <a:r>
            <a:rPr lang="en-US" sz="1600" b="1" kern="1200" baseline="-25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3</a:t>
          </a:r>
          <a:endParaRPr lang="en-US" sz="1600" b="1" kern="1200" baseline="-250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4580454" y="291652"/>
        <a:ext cx="628784" cy="446433"/>
      </dsp:txXfrm>
    </dsp:sp>
    <dsp:sp modelId="{8A427E78-C338-F940-92C2-804353E14BFB}">
      <dsp:nvSpPr>
        <dsp:cNvPr id="0" name=""/>
        <dsp:cNvSpPr/>
      </dsp:nvSpPr>
      <dsp:spPr>
        <a:xfrm rot="2160000">
          <a:off x="5233251" y="695994"/>
          <a:ext cx="115068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336468"/>
            <a:satOff val="-449"/>
            <a:lumOff val="266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5236547" y="728465"/>
        <a:ext cx="80548" cy="127849"/>
      </dsp:txXfrm>
    </dsp:sp>
    <dsp:sp modelId="{46185D79-54E2-3D43-A9A7-06A29EBD6080}">
      <dsp:nvSpPr>
        <dsp:cNvPr id="0" name=""/>
        <dsp:cNvSpPr/>
      </dsp:nvSpPr>
      <dsp:spPr>
        <a:xfrm>
          <a:off x="5293069" y="757174"/>
          <a:ext cx="739548" cy="631353"/>
        </a:xfrm>
        <a:prstGeom prst="ellipse">
          <a:avLst/>
        </a:prstGeom>
        <a:solidFill>
          <a:srgbClr val="4584D3">
            <a:hueOff val="-672936"/>
            <a:satOff val="-899"/>
            <a:lumOff val="532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57</a:t>
          </a:r>
          <a:r>
            <a:rPr lang="en-US" sz="1600" b="1" kern="12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Fe</a:t>
          </a:r>
          <a:endParaRPr lang="en-US" sz="1600" b="1" kern="12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5401373" y="849634"/>
        <a:ext cx="522940" cy="446433"/>
      </dsp:txXfrm>
    </dsp:sp>
    <dsp:sp modelId="{59FF73AA-7CF5-AC4E-A0B3-9A548A9C01F8}">
      <dsp:nvSpPr>
        <dsp:cNvPr id="0" name=""/>
        <dsp:cNvSpPr/>
      </dsp:nvSpPr>
      <dsp:spPr>
        <a:xfrm rot="3600000">
          <a:off x="5819674" y="1373530"/>
          <a:ext cx="156554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672936"/>
            <a:satOff val="-899"/>
            <a:lumOff val="532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5831416" y="1395809"/>
        <a:ext cx="109588" cy="127849"/>
      </dsp:txXfrm>
    </dsp:sp>
    <dsp:sp modelId="{CC4FCE28-AF18-FF4D-A12D-2B23CE1C1436}">
      <dsp:nvSpPr>
        <dsp:cNvPr id="0" name=""/>
        <dsp:cNvSpPr/>
      </dsp:nvSpPr>
      <dsp:spPr>
        <a:xfrm>
          <a:off x="5767716" y="1579288"/>
          <a:ext cx="739548" cy="631353"/>
        </a:xfrm>
        <a:prstGeom prst="ellipse">
          <a:avLst/>
        </a:prstGeom>
        <a:solidFill>
          <a:srgbClr val="4584D3">
            <a:hueOff val="-1009404"/>
            <a:satOff val="-1348"/>
            <a:lumOff val="798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24</a:t>
          </a:r>
          <a:r>
            <a:rPr lang="en-US" sz="1600" b="1" kern="12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Mg</a:t>
          </a:r>
          <a:endParaRPr lang="en-US" sz="1600" b="1" kern="12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5876020" y="1671748"/>
        <a:ext cx="522940" cy="446433"/>
      </dsp:txXfrm>
    </dsp:sp>
    <dsp:sp modelId="{4B779E55-F311-964E-9270-3B614E31D4CE}">
      <dsp:nvSpPr>
        <dsp:cNvPr id="0" name=""/>
        <dsp:cNvSpPr/>
      </dsp:nvSpPr>
      <dsp:spPr>
        <a:xfrm rot="5040000">
          <a:off x="6102602" y="2255743"/>
          <a:ext cx="168012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1009404"/>
            <a:satOff val="-1348"/>
            <a:lumOff val="79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6125170" y="2273295"/>
        <a:ext cx="117608" cy="127849"/>
      </dsp:txXfrm>
    </dsp:sp>
    <dsp:sp modelId="{1B5E1EBF-1BB9-614D-AE0D-D989841649D8}">
      <dsp:nvSpPr>
        <dsp:cNvPr id="0" name=""/>
        <dsp:cNvSpPr/>
      </dsp:nvSpPr>
      <dsp:spPr>
        <a:xfrm>
          <a:off x="5866945" y="2523384"/>
          <a:ext cx="739548" cy="631353"/>
        </a:xfrm>
        <a:prstGeom prst="ellipse">
          <a:avLst/>
        </a:prstGeom>
        <a:solidFill>
          <a:srgbClr val="4584D3">
            <a:hueOff val="-1345872"/>
            <a:satOff val="-1797"/>
            <a:lumOff val="1065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3000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64</a:t>
          </a:r>
          <a:r>
            <a:rPr lang="en-US" sz="1600" b="1" kern="120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Ni</a:t>
          </a:r>
          <a:endParaRPr lang="en-US" sz="1600" b="1" kern="12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5975249" y="2615844"/>
        <a:ext cx="522940" cy="446433"/>
      </dsp:txXfrm>
    </dsp:sp>
    <dsp:sp modelId="{25B90D8C-FB34-1549-8888-94FF0F79B0C0}">
      <dsp:nvSpPr>
        <dsp:cNvPr id="0" name=""/>
        <dsp:cNvSpPr/>
      </dsp:nvSpPr>
      <dsp:spPr>
        <a:xfrm rot="6480000">
          <a:off x="6009435" y="3179520"/>
          <a:ext cx="164090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1345872"/>
            <a:satOff val="-1797"/>
            <a:lumOff val="106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 rot="10800000">
        <a:off x="6041654" y="3198727"/>
        <a:ext cx="114863" cy="127849"/>
      </dsp:txXfrm>
    </dsp:sp>
    <dsp:sp modelId="{7463376E-098B-3649-B067-F3B2B4968763}">
      <dsp:nvSpPr>
        <dsp:cNvPr id="0" name=""/>
        <dsp:cNvSpPr/>
      </dsp:nvSpPr>
      <dsp:spPr>
        <a:xfrm>
          <a:off x="5573596" y="3426218"/>
          <a:ext cx="739548" cy="631353"/>
        </a:xfrm>
        <a:prstGeom prst="ellipse">
          <a:avLst/>
        </a:prstGeom>
        <a:solidFill>
          <a:srgbClr val="4584D3">
            <a:hueOff val="-1682340"/>
            <a:satOff val="-2246"/>
            <a:lumOff val="1331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58</a:t>
          </a:r>
          <a:r>
            <a:rPr lang="en-US" sz="1600" b="1" kern="12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Ni</a:t>
          </a:r>
          <a:endParaRPr lang="en-US" sz="1600" b="1" kern="12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5681900" y="3518678"/>
        <a:ext cx="522940" cy="446433"/>
      </dsp:txXfrm>
    </dsp:sp>
    <dsp:sp modelId="{1D000EBF-95B5-D04E-A38A-174CADDE5B77}">
      <dsp:nvSpPr>
        <dsp:cNvPr id="0" name=""/>
        <dsp:cNvSpPr/>
      </dsp:nvSpPr>
      <dsp:spPr>
        <a:xfrm rot="7920000">
          <a:off x="5555469" y="3985012"/>
          <a:ext cx="146134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1682340"/>
            <a:satOff val="-2246"/>
            <a:lumOff val="1331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 rot="10800000">
        <a:off x="5592056" y="4011338"/>
        <a:ext cx="102294" cy="127849"/>
      </dsp:txXfrm>
    </dsp:sp>
    <dsp:sp modelId="{663D1B6E-2C08-7942-A8A9-65DE1EFC116C}">
      <dsp:nvSpPr>
        <dsp:cNvPr id="0" name=""/>
        <dsp:cNvSpPr/>
      </dsp:nvSpPr>
      <dsp:spPr>
        <a:xfrm>
          <a:off x="4938393" y="4131682"/>
          <a:ext cx="739548" cy="631353"/>
        </a:xfrm>
        <a:prstGeom prst="ellipse">
          <a:avLst/>
        </a:prstGeom>
        <a:solidFill>
          <a:srgbClr val="4584D3">
            <a:hueOff val="-2018808"/>
            <a:satOff val="-2696"/>
            <a:lumOff val="1597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70</a:t>
          </a:r>
          <a:r>
            <a:rPr lang="en-US" sz="1600" b="1" kern="12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Zn</a:t>
          </a:r>
          <a:endParaRPr lang="en-US" sz="1600" b="1" kern="12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5046697" y="4224142"/>
        <a:ext cx="522940" cy="446433"/>
      </dsp:txXfrm>
    </dsp:sp>
    <dsp:sp modelId="{97FE8203-5CAB-7548-B8B8-FD34777A420D}">
      <dsp:nvSpPr>
        <dsp:cNvPr id="0" name=""/>
        <dsp:cNvSpPr/>
      </dsp:nvSpPr>
      <dsp:spPr>
        <a:xfrm rot="9360000">
          <a:off x="4816378" y="4532462"/>
          <a:ext cx="122700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2018808"/>
            <a:satOff val="-2696"/>
            <a:lumOff val="159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 rot="10800000">
        <a:off x="4851597" y="4567592"/>
        <a:ext cx="85890" cy="127849"/>
      </dsp:txXfrm>
    </dsp:sp>
    <dsp:sp modelId="{DABE282D-AB5D-3E4F-BD34-39280E517B00}">
      <dsp:nvSpPr>
        <dsp:cNvPr id="0" name=""/>
        <dsp:cNvSpPr/>
      </dsp:nvSpPr>
      <dsp:spPr>
        <a:xfrm>
          <a:off x="4071169" y="4517795"/>
          <a:ext cx="739548" cy="631353"/>
        </a:xfrm>
        <a:prstGeom prst="ellipse">
          <a:avLst/>
        </a:prstGeom>
        <a:solidFill>
          <a:srgbClr val="4584D3">
            <a:hueOff val="-2355276"/>
            <a:satOff val="-3145"/>
            <a:lumOff val="1863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68</a:t>
          </a:r>
          <a:r>
            <a:rPr lang="en-US" sz="1600" b="1" kern="12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Zn</a:t>
          </a:r>
          <a:endParaRPr lang="en-US" sz="1600" b="1" kern="12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4179473" y="4610255"/>
        <a:ext cx="522940" cy="446433"/>
      </dsp:txXfrm>
    </dsp:sp>
    <dsp:sp modelId="{48B0684D-979B-4146-849A-7CF0A8D0116B}">
      <dsp:nvSpPr>
        <dsp:cNvPr id="0" name=""/>
        <dsp:cNvSpPr/>
      </dsp:nvSpPr>
      <dsp:spPr>
        <a:xfrm rot="10800000">
          <a:off x="3913858" y="4726931"/>
          <a:ext cx="111165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2355276"/>
            <a:satOff val="-3145"/>
            <a:lumOff val="1863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 rot="10800000">
        <a:off x="3947207" y="4769547"/>
        <a:ext cx="77816" cy="127849"/>
      </dsp:txXfrm>
    </dsp:sp>
    <dsp:sp modelId="{846C9AD5-D9E8-6045-9E7C-59250F4A30C7}">
      <dsp:nvSpPr>
        <dsp:cNvPr id="0" name=""/>
        <dsp:cNvSpPr/>
      </dsp:nvSpPr>
      <dsp:spPr>
        <a:xfrm>
          <a:off x="3121873" y="4517795"/>
          <a:ext cx="739548" cy="631353"/>
        </a:xfrm>
        <a:prstGeom prst="ellipse">
          <a:avLst/>
        </a:prstGeom>
        <a:solidFill>
          <a:srgbClr val="4584D3">
            <a:hueOff val="-2691744"/>
            <a:satOff val="-3594"/>
            <a:lumOff val="2129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LiF</a:t>
          </a:r>
          <a:r>
            <a:rPr lang="en-US" sz="1600" b="1" kern="1200" baseline="-25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2</a:t>
          </a:r>
          <a:endParaRPr lang="en-US" sz="1600" b="1" kern="1200" baseline="-250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3230177" y="4610255"/>
        <a:ext cx="522940" cy="446433"/>
      </dsp:txXfrm>
    </dsp:sp>
    <dsp:sp modelId="{6C34C0EA-6AFE-AA4C-AF82-582E7373BE45}">
      <dsp:nvSpPr>
        <dsp:cNvPr id="0" name=""/>
        <dsp:cNvSpPr/>
      </dsp:nvSpPr>
      <dsp:spPr>
        <a:xfrm rot="12240000">
          <a:off x="2999857" y="4535287"/>
          <a:ext cx="122700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2691744"/>
            <a:satOff val="-3594"/>
            <a:lumOff val="212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 rot="10800000">
        <a:off x="3035076" y="4585389"/>
        <a:ext cx="85890" cy="127849"/>
      </dsp:txXfrm>
    </dsp:sp>
    <dsp:sp modelId="{96FF9119-E89D-F448-9505-728CDFAEC8F6}">
      <dsp:nvSpPr>
        <dsp:cNvPr id="0" name=""/>
        <dsp:cNvSpPr/>
      </dsp:nvSpPr>
      <dsp:spPr>
        <a:xfrm>
          <a:off x="2254648" y="4131682"/>
          <a:ext cx="739548" cy="631353"/>
        </a:xfrm>
        <a:prstGeom prst="ellipse">
          <a:avLst/>
        </a:prstGeom>
        <a:solidFill>
          <a:srgbClr val="4584D3">
            <a:hueOff val="-3028212"/>
            <a:satOff val="-4044"/>
            <a:lumOff val="2395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196</a:t>
          </a:r>
          <a:r>
            <a:rPr lang="en-US" sz="1600" b="1" kern="12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Pt</a:t>
          </a:r>
          <a:endParaRPr lang="en-US" sz="1600" b="1" kern="12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2362952" y="4224142"/>
        <a:ext cx="522940" cy="446433"/>
      </dsp:txXfrm>
    </dsp:sp>
    <dsp:sp modelId="{10BDABD2-6008-404E-9894-F39D6E9EE18F}">
      <dsp:nvSpPr>
        <dsp:cNvPr id="0" name=""/>
        <dsp:cNvSpPr/>
      </dsp:nvSpPr>
      <dsp:spPr>
        <a:xfrm rot="13680000">
          <a:off x="2236521" y="3991159"/>
          <a:ext cx="146134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3028212"/>
            <a:satOff val="-4044"/>
            <a:lumOff val="2395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 rot="10800000">
        <a:off x="2273108" y="4050065"/>
        <a:ext cx="102294" cy="127849"/>
      </dsp:txXfrm>
    </dsp:sp>
    <dsp:sp modelId="{5D2996C9-4028-E54D-9B4E-FF996935EE43}">
      <dsp:nvSpPr>
        <dsp:cNvPr id="0" name=""/>
        <dsp:cNvSpPr/>
      </dsp:nvSpPr>
      <dsp:spPr>
        <a:xfrm>
          <a:off x="1619445" y="3426218"/>
          <a:ext cx="739548" cy="631353"/>
        </a:xfrm>
        <a:prstGeom prst="ellipse">
          <a:avLst/>
        </a:prstGeom>
        <a:solidFill>
          <a:srgbClr val="4584D3">
            <a:hueOff val="-3364679"/>
            <a:satOff val="-4493"/>
            <a:lumOff val="2661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194</a:t>
          </a:r>
          <a:r>
            <a:rPr lang="en-US" sz="1600" b="1" kern="12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Pt</a:t>
          </a:r>
          <a:endParaRPr lang="en-US" sz="1600" b="1" kern="12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1727749" y="3518678"/>
        <a:ext cx="522940" cy="446433"/>
      </dsp:txXfrm>
    </dsp:sp>
    <dsp:sp modelId="{2DC29A82-34A3-6F41-A6BF-69A6FD7127B9}">
      <dsp:nvSpPr>
        <dsp:cNvPr id="0" name=""/>
        <dsp:cNvSpPr/>
      </dsp:nvSpPr>
      <dsp:spPr>
        <a:xfrm rot="15120000">
          <a:off x="1761935" y="3188353"/>
          <a:ext cx="164090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3364679"/>
            <a:satOff val="-4493"/>
            <a:lumOff val="2661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 rot="10800000">
        <a:off x="1794154" y="3254378"/>
        <a:ext cx="114863" cy="127849"/>
      </dsp:txXfrm>
    </dsp:sp>
    <dsp:sp modelId="{FAF9A13F-CEF1-B542-B6A5-5E48A0366EEC}">
      <dsp:nvSpPr>
        <dsp:cNvPr id="0" name=""/>
        <dsp:cNvSpPr/>
      </dsp:nvSpPr>
      <dsp:spPr>
        <a:xfrm>
          <a:off x="1326096" y="2523384"/>
          <a:ext cx="739548" cy="631353"/>
        </a:xfrm>
        <a:prstGeom prst="ellipse">
          <a:avLst/>
        </a:prstGeom>
        <a:solidFill>
          <a:srgbClr val="4584D3">
            <a:hueOff val="-3701147"/>
            <a:satOff val="-4942"/>
            <a:lumOff val="2928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Rh</a:t>
          </a:r>
          <a:endParaRPr lang="en-US" sz="1600" b="1" kern="12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1434400" y="2615844"/>
        <a:ext cx="522940" cy="446433"/>
      </dsp:txXfrm>
    </dsp:sp>
    <dsp:sp modelId="{7F9E9119-0A4E-ED49-BC43-187F4BE0EE60}">
      <dsp:nvSpPr>
        <dsp:cNvPr id="0" name=""/>
        <dsp:cNvSpPr/>
      </dsp:nvSpPr>
      <dsp:spPr>
        <a:xfrm rot="16560000">
          <a:off x="1660982" y="2265201"/>
          <a:ext cx="168012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3701147"/>
            <a:satOff val="-4942"/>
            <a:lumOff val="292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1683550" y="2332881"/>
        <a:ext cx="117608" cy="127849"/>
      </dsp:txXfrm>
    </dsp:sp>
    <dsp:sp modelId="{F990B0E7-22D5-B345-AAD8-201CD9E5EFE3}">
      <dsp:nvSpPr>
        <dsp:cNvPr id="0" name=""/>
        <dsp:cNvSpPr/>
      </dsp:nvSpPr>
      <dsp:spPr>
        <a:xfrm>
          <a:off x="1425325" y="1579288"/>
          <a:ext cx="739548" cy="631353"/>
        </a:xfrm>
        <a:prstGeom prst="ellipse">
          <a:avLst/>
        </a:prstGeom>
        <a:solidFill>
          <a:srgbClr val="4584D3">
            <a:hueOff val="-4037615"/>
            <a:satOff val="-5391"/>
            <a:lumOff val="3194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Os</a:t>
          </a:r>
          <a:endParaRPr lang="en-US" sz="1600" b="1" kern="12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1533629" y="1671748"/>
        <a:ext cx="522940" cy="446433"/>
      </dsp:txXfrm>
    </dsp:sp>
    <dsp:sp modelId="{1C79E3ED-BBDE-F740-B05E-81E7D8A911AF}">
      <dsp:nvSpPr>
        <dsp:cNvPr id="0" name=""/>
        <dsp:cNvSpPr/>
      </dsp:nvSpPr>
      <dsp:spPr>
        <a:xfrm rot="18000000">
          <a:off x="1951967" y="1381895"/>
          <a:ext cx="155682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4037615"/>
            <a:satOff val="-5391"/>
            <a:lumOff val="3194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1963643" y="1444735"/>
        <a:ext cx="108977" cy="127849"/>
      </dsp:txXfrm>
    </dsp:sp>
    <dsp:sp modelId="{815D7C5C-F525-2E4C-956C-F428C5CFA171}">
      <dsp:nvSpPr>
        <dsp:cNvPr id="0" name=""/>
        <dsp:cNvSpPr/>
      </dsp:nvSpPr>
      <dsp:spPr>
        <a:xfrm>
          <a:off x="1883078" y="758484"/>
          <a:ext cx="773338" cy="628733"/>
        </a:xfrm>
        <a:prstGeom prst="ellipse">
          <a:avLst/>
        </a:prstGeom>
        <a:solidFill>
          <a:srgbClr val="4584D3">
            <a:hueOff val="-4374083"/>
            <a:satOff val="-5841"/>
            <a:lumOff val="3460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300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106</a:t>
          </a:r>
          <a:r>
            <a:rPr lang="en-US" sz="1600" b="1" kern="12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Cd</a:t>
          </a:r>
          <a:endParaRPr lang="en-US" sz="1600" b="1" kern="12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1996331" y="850560"/>
        <a:ext cx="546832" cy="444581"/>
      </dsp:txXfrm>
    </dsp:sp>
    <dsp:sp modelId="{DE9F638C-9746-F94D-92D3-1B8BEAE8FFD6}">
      <dsp:nvSpPr>
        <dsp:cNvPr id="0" name=""/>
        <dsp:cNvSpPr/>
      </dsp:nvSpPr>
      <dsp:spPr>
        <a:xfrm rot="19440000">
          <a:off x="2593378" y="677800"/>
          <a:ext cx="146935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4374083"/>
            <a:satOff val="-5841"/>
            <a:lumOff val="346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2597587" y="733371"/>
        <a:ext cx="102855" cy="127849"/>
      </dsp:txXfrm>
    </dsp:sp>
    <dsp:sp modelId="{7493AF0A-0576-5642-9FE5-64C6EA6C6011}">
      <dsp:nvSpPr>
        <dsp:cNvPr id="0" name=""/>
        <dsp:cNvSpPr/>
      </dsp:nvSpPr>
      <dsp:spPr>
        <a:xfrm>
          <a:off x="2722067" y="199192"/>
          <a:ext cx="631353" cy="631353"/>
        </a:xfrm>
        <a:prstGeom prst="ellipse">
          <a:avLst/>
        </a:prstGeom>
        <a:solidFill>
          <a:srgbClr val="4584D3">
            <a:hueOff val="-4710551"/>
            <a:satOff val="-6290"/>
            <a:lumOff val="3726"/>
            <a:alphaOff val="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0000"/>
              </a:solidFill>
              <a:latin typeface="Trebuchet MS"/>
              <a:ea typeface="+mn-ea"/>
              <a:cs typeface="+mn-cs"/>
            </a:rPr>
            <a:t>W</a:t>
          </a:r>
          <a:endParaRPr lang="en-US" sz="1600" b="1" kern="1200" dirty="0">
            <a:solidFill>
              <a:srgbClr val="000000"/>
            </a:solidFill>
            <a:latin typeface="Trebuchet MS"/>
            <a:ea typeface="+mn-ea"/>
            <a:cs typeface="+mn-cs"/>
          </a:endParaRPr>
        </a:p>
      </dsp:txBody>
      <dsp:txXfrm>
        <a:off x="2814527" y="291652"/>
        <a:ext cx="446433" cy="446433"/>
      </dsp:txXfrm>
    </dsp:sp>
    <dsp:sp modelId="{24394FDC-2F50-B247-BD12-3EA9A3203EDA}">
      <dsp:nvSpPr>
        <dsp:cNvPr id="0" name=""/>
        <dsp:cNvSpPr/>
      </dsp:nvSpPr>
      <dsp:spPr>
        <a:xfrm rot="20880000">
          <a:off x="3402387" y="315793"/>
          <a:ext cx="141395" cy="213081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-4710551"/>
            <a:satOff val="-6290"/>
            <a:lumOff val="3726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3402850" y="362819"/>
        <a:ext cx="98977" cy="1278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5AF63-43EC-8A46-8282-FD20A4AEB923}">
      <dsp:nvSpPr>
        <dsp:cNvPr id="0" name=""/>
        <dsp:cNvSpPr/>
      </dsp:nvSpPr>
      <dsp:spPr>
        <a:xfrm>
          <a:off x="2155507" y="2277603"/>
          <a:ext cx="1784985" cy="17849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latin typeface="Times New Roman"/>
              <a:cs typeface="Times New Roman"/>
            </a:rPr>
            <a:t>Os</a:t>
          </a:r>
          <a:endParaRPr lang="en-US" sz="2400" b="1" kern="1200" dirty="0" smtClean="0">
            <a:latin typeface="Times New Roman"/>
            <a:cs typeface="Times New Roman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Times New Roman"/>
              <a:cs typeface="Times New Roman"/>
            </a:rPr>
            <a:t>target</a:t>
          </a:r>
          <a:endParaRPr lang="en-US" sz="2400" b="1" kern="1200" dirty="0">
            <a:latin typeface="Times New Roman"/>
            <a:cs typeface="Times New Roman"/>
          </a:endParaRPr>
        </a:p>
      </dsp:txBody>
      <dsp:txXfrm>
        <a:off x="2416912" y="2539008"/>
        <a:ext cx="1262175" cy="1262175"/>
      </dsp:txXfrm>
    </dsp:sp>
    <dsp:sp modelId="{D48ED633-3324-B448-8B5E-364F916F0A7F}">
      <dsp:nvSpPr>
        <dsp:cNvPr id="0" name=""/>
        <dsp:cNvSpPr/>
      </dsp:nvSpPr>
      <dsp:spPr>
        <a:xfrm rot="12900000">
          <a:off x="871449" y="1920360"/>
          <a:ext cx="1510013" cy="50872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F239EFA-F18D-CD44-9B0E-5654937A4825}">
      <dsp:nvSpPr>
        <dsp:cNvPr id="0" name=""/>
        <dsp:cNvSpPr/>
      </dsp:nvSpPr>
      <dsp:spPr>
        <a:xfrm>
          <a:off x="160123" y="1063372"/>
          <a:ext cx="1695735" cy="1356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/>
              <a:cs typeface="Times New Roman"/>
            </a:rPr>
            <a:t>very smooth</a:t>
          </a:r>
          <a:endParaRPr lang="en-US" sz="2400" kern="1200" dirty="0">
            <a:latin typeface="Times New Roman"/>
            <a:cs typeface="Times New Roman"/>
          </a:endParaRPr>
        </a:p>
      </dsp:txBody>
      <dsp:txXfrm>
        <a:off x="199856" y="1103105"/>
        <a:ext cx="1616269" cy="1277122"/>
      </dsp:txXfrm>
    </dsp:sp>
    <dsp:sp modelId="{9FD607B5-1BE2-074A-A98E-BE281C5A8277}">
      <dsp:nvSpPr>
        <dsp:cNvPr id="0" name=""/>
        <dsp:cNvSpPr/>
      </dsp:nvSpPr>
      <dsp:spPr>
        <a:xfrm rot="16200000">
          <a:off x="2292993" y="1180352"/>
          <a:ext cx="1510013" cy="50872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824E020-C0C0-CF47-ABC7-D583B934994B}">
      <dsp:nvSpPr>
        <dsp:cNvPr id="0" name=""/>
        <dsp:cNvSpPr/>
      </dsp:nvSpPr>
      <dsp:spPr>
        <a:xfrm>
          <a:off x="2200132" y="1411"/>
          <a:ext cx="1695735" cy="1356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/>
              <a:cs typeface="Times New Roman"/>
            </a:rPr>
            <a:t>without specks or wrinkles</a:t>
          </a:r>
          <a:endParaRPr lang="en-US" sz="2400" kern="1200" dirty="0">
            <a:latin typeface="Times New Roman"/>
            <a:cs typeface="Times New Roman"/>
          </a:endParaRPr>
        </a:p>
      </dsp:txBody>
      <dsp:txXfrm>
        <a:off x="2239865" y="41144"/>
        <a:ext cx="1616269" cy="1277122"/>
      </dsp:txXfrm>
    </dsp:sp>
    <dsp:sp modelId="{2B68A632-4D22-364E-9888-9B3EB2BA2D3C}">
      <dsp:nvSpPr>
        <dsp:cNvPr id="0" name=""/>
        <dsp:cNvSpPr/>
      </dsp:nvSpPr>
      <dsp:spPr>
        <a:xfrm rot="19500000">
          <a:off x="3714536" y="1920360"/>
          <a:ext cx="1510013" cy="50872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21C5C89-CC7F-7945-BA2C-6F70C2DE6892}">
      <dsp:nvSpPr>
        <dsp:cNvPr id="0" name=""/>
        <dsp:cNvSpPr/>
      </dsp:nvSpPr>
      <dsp:spPr>
        <a:xfrm>
          <a:off x="4240140" y="1063372"/>
          <a:ext cx="1695735" cy="1356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/>
              <a:cs typeface="Times New Roman"/>
            </a:rPr>
            <a:t>constant thickness</a:t>
          </a:r>
          <a:endParaRPr lang="en-US" sz="2400" kern="1200" dirty="0">
            <a:latin typeface="Times New Roman"/>
            <a:cs typeface="Times New Roman"/>
          </a:endParaRPr>
        </a:p>
      </dsp:txBody>
      <dsp:txXfrm>
        <a:off x="4279873" y="1103105"/>
        <a:ext cx="1616269" cy="12771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084835-E1CD-4446-953D-EA99EA2E6BE8}">
      <dsp:nvSpPr>
        <dsp:cNvPr id="0" name=""/>
        <dsp:cNvSpPr/>
      </dsp:nvSpPr>
      <dsp:spPr>
        <a:xfrm>
          <a:off x="2898221" y="9211"/>
          <a:ext cx="1548373" cy="1068055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high density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(22.5g/cm</a:t>
          </a:r>
          <a:r>
            <a:rPr lang="en-US" sz="1400" b="1" kern="1200" baseline="300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3</a:t>
          </a:r>
          <a:r>
            <a:rPr lang="en-US" sz="1400" b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)</a:t>
          </a:r>
          <a:endParaRPr lang="en-US" sz="1400" b="1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3124975" y="165624"/>
        <a:ext cx="1094865" cy="755229"/>
      </dsp:txXfrm>
    </dsp:sp>
    <dsp:sp modelId="{7E3915FD-FEC5-934C-A285-223C539B14D9}">
      <dsp:nvSpPr>
        <dsp:cNvPr id="0" name=""/>
        <dsp:cNvSpPr/>
      </dsp:nvSpPr>
      <dsp:spPr>
        <a:xfrm rot="2146703">
          <a:off x="4260340" y="862965"/>
          <a:ext cx="217015" cy="364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266483" y="916798"/>
        <a:ext cx="151911" cy="218596"/>
      </dsp:txXfrm>
    </dsp:sp>
    <dsp:sp modelId="{931109A9-75E1-A042-83D8-CE1821D9FC03}">
      <dsp:nvSpPr>
        <dsp:cNvPr id="0" name=""/>
        <dsp:cNvSpPr/>
      </dsp:nvSpPr>
      <dsp:spPr>
        <a:xfrm>
          <a:off x="4301067" y="1020172"/>
          <a:ext cx="1548373" cy="1068055"/>
        </a:xfrm>
        <a:prstGeom prst="ellipse">
          <a:avLst/>
        </a:prstGeom>
        <a:gradFill rotWithShape="0">
          <a:gsLst>
            <a:gs pos="0">
              <a:srgbClr val="C0504D">
                <a:hueOff val="936304"/>
                <a:satOff val="-1168"/>
                <a:lumOff val="275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936304"/>
                <a:satOff val="-1168"/>
                <a:lumOff val="275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toxic</a:t>
          </a:r>
          <a:endParaRPr lang="en-US" sz="1400" b="1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4527821" y="1176585"/>
        <a:ext cx="1094865" cy="755229"/>
      </dsp:txXfrm>
    </dsp:sp>
    <dsp:sp modelId="{7A1EA302-49CD-694B-A48C-3A25B70A7122}">
      <dsp:nvSpPr>
        <dsp:cNvPr id="0" name=""/>
        <dsp:cNvSpPr/>
      </dsp:nvSpPr>
      <dsp:spPr>
        <a:xfrm rot="5400019">
          <a:off x="4982295" y="2076188"/>
          <a:ext cx="185909" cy="364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936304"/>
                <a:satOff val="-1168"/>
                <a:lumOff val="275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936304"/>
                <a:satOff val="-1168"/>
                <a:lumOff val="275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5010182" y="2121167"/>
        <a:ext cx="130136" cy="218596"/>
      </dsp:txXfrm>
    </dsp:sp>
    <dsp:sp modelId="{9A5CE1D3-B099-1749-88FD-49F597095040}">
      <dsp:nvSpPr>
        <dsp:cNvPr id="0" name=""/>
        <dsp:cNvSpPr/>
      </dsp:nvSpPr>
      <dsp:spPr>
        <a:xfrm>
          <a:off x="4301060" y="2438999"/>
          <a:ext cx="1548373" cy="1068055"/>
        </a:xfrm>
        <a:prstGeom prst="ellipse">
          <a:avLst/>
        </a:prstGeom>
        <a:gradFill rotWithShape="0">
          <a:gsLst>
            <a:gs pos="0">
              <a:srgbClr val="C0504D">
                <a:hueOff val="1872608"/>
                <a:satOff val="-2336"/>
                <a:lumOff val="549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1872608"/>
                <a:satOff val="-2336"/>
                <a:lumOff val="549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brittle</a:t>
          </a:r>
          <a:endParaRPr lang="en-US" sz="1400" b="1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4527814" y="2595412"/>
        <a:ext cx="1094865" cy="755229"/>
      </dsp:txXfrm>
    </dsp:sp>
    <dsp:sp modelId="{0C58DC59-B5E6-4F4B-9F33-265D8B3773E1}">
      <dsp:nvSpPr>
        <dsp:cNvPr id="0" name=""/>
        <dsp:cNvSpPr/>
      </dsp:nvSpPr>
      <dsp:spPr>
        <a:xfrm rot="9084806">
          <a:off x="4249217" y="3195302"/>
          <a:ext cx="167643" cy="364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1872608"/>
                <a:satOff val="-2336"/>
                <a:lumOff val="549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1872608"/>
                <a:satOff val="-2336"/>
                <a:lumOff val="549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4296445" y="3256135"/>
        <a:ext cx="117350" cy="218596"/>
      </dsp:txXfrm>
    </dsp:sp>
    <dsp:sp modelId="{F9E75E98-50EF-5D48-B61D-243A9C9C8E58}">
      <dsp:nvSpPr>
        <dsp:cNvPr id="0" name=""/>
        <dsp:cNvSpPr/>
      </dsp:nvSpPr>
      <dsp:spPr>
        <a:xfrm>
          <a:off x="2808311" y="3252418"/>
          <a:ext cx="1548373" cy="1068055"/>
        </a:xfrm>
        <a:prstGeom prst="ellipse">
          <a:avLst/>
        </a:prstGeom>
        <a:gradFill rotWithShape="0">
          <a:gsLst>
            <a:gs pos="0">
              <a:srgbClr val="C0504D">
                <a:hueOff val="2808912"/>
                <a:satOff val="-3503"/>
                <a:lumOff val="824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2808912"/>
                <a:satOff val="-3503"/>
                <a:lumOff val="824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hard</a:t>
          </a:r>
          <a:endParaRPr lang="en-US" sz="1400" b="1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3035065" y="3408831"/>
        <a:ext cx="1094865" cy="755229"/>
      </dsp:txXfrm>
    </dsp:sp>
    <dsp:sp modelId="{B5BD9E41-8015-B947-BAF0-791A88D425FF}">
      <dsp:nvSpPr>
        <dsp:cNvPr id="0" name=""/>
        <dsp:cNvSpPr/>
      </dsp:nvSpPr>
      <dsp:spPr>
        <a:xfrm rot="12950153">
          <a:off x="2850109" y="3132838"/>
          <a:ext cx="159158" cy="364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2808912"/>
                <a:satOff val="-3503"/>
                <a:lumOff val="824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2808912"/>
                <a:satOff val="-3503"/>
                <a:lumOff val="824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893337" y="3219680"/>
        <a:ext cx="111411" cy="218596"/>
      </dsp:txXfrm>
    </dsp:sp>
    <dsp:sp modelId="{47AE5D2B-1F0B-B042-9DFE-E5908E76A921}">
      <dsp:nvSpPr>
        <dsp:cNvPr id="0" name=""/>
        <dsp:cNvSpPr/>
      </dsp:nvSpPr>
      <dsp:spPr>
        <a:xfrm>
          <a:off x="1495387" y="2304256"/>
          <a:ext cx="1548373" cy="1068055"/>
        </a:xfrm>
        <a:prstGeom prst="ellipse">
          <a:avLst/>
        </a:prstGeom>
        <a:gradFill rotWithShape="0">
          <a:gsLst>
            <a:gs pos="0">
              <a:srgbClr val="C0504D">
                <a:hueOff val="3745216"/>
                <a:satOff val="-4671"/>
                <a:lumOff val="1098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3745216"/>
                <a:satOff val="-4671"/>
                <a:lumOff val="1098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refractory</a:t>
          </a:r>
          <a:endParaRPr lang="en-US" sz="1400" b="1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1722141" y="2460669"/>
        <a:ext cx="1094865" cy="755229"/>
      </dsp:txXfrm>
    </dsp:sp>
    <dsp:sp modelId="{9E1DFE35-EA36-DA44-9306-B5D7E8486018}">
      <dsp:nvSpPr>
        <dsp:cNvPr id="0" name=""/>
        <dsp:cNvSpPr/>
      </dsp:nvSpPr>
      <dsp:spPr>
        <a:xfrm rot="16199976">
          <a:off x="2170960" y="1941621"/>
          <a:ext cx="197216" cy="364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3745216"/>
                <a:satOff val="-4671"/>
                <a:lumOff val="1098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3745216"/>
                <a:satOff val="-4671"/>
                <a:lumOff val="1098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200543" y="2044068"/>
        <a:ext cx="138051" cy="218596"/>
      </dsp:txXfrm>
    </dsp:sp>
    <dsp:sp modelId="{F3422F74-F171-0B45-ABC7-8FC934322CEE}">
      <dsp:nvSpPr>
        <dsp:cNvPr id="0" name=""/>
        <dsp:cNvSpPr/>
      </dsp:nvSpPr>
      <dsp:spPr>
        <a:xfrm>
          <a:off x="1495377" y="864094"/>
          <a:ext cx="1548373" cy="1068055"/>
        </a:xfrm>
        <a:prstGeom prst="ellipse">
          <a:avLst/>
        </a:prstGeom>
        <a:gradFill rotWithShape="0">
          <a:gsLst>
            <a:gs pos="0">
              <a:srgbClr val="C0504D">
                <a:hueOff val="4681520"/>
                <a:satOff val="-5839"/>
                <a:lumOff val="1373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4681520"/>
                <a:satOff val="-5839"/>
                <a:lumOff val="1373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high vaporization temperature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(5012 °C)</a:t>
          </a:r>
          <a:endParaRPr lang="en-US" sz="1400" b="1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1722131" y="1020507"/>
        <a:ext cx="1094865" cy="755229"/>
      </dsp:txXfrm>
    </dsp:sp>
    <dsp:sp modelId="{02189AED-837F-CC46-BA29-D05352E1EA53}">
      <dsp:nvSpPr>
        <dsp:cNvPr id="0" name=""/>
        <dsp:cNvSpPr/>
      </dsp:nvSpPr>
      <dsp:spPr>
        <a:xfrm rot="19718531">
          <a:off x="2892112" y="790733"/>
          <a:ext cx="150474" cy="3643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4681520"/>
                <a:satOff val="-5839"/>
                <a:lumOff val="1373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4681520"/>
                <a:satOff val="-5839"/>
                <a:lumOff val="1373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895409" y="875344"/>
        <a:ext cx="105332" cy="2185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84EE4-C9EC-7543-BBFE-4FCE8C988F2A}">
      <dsp:nvSpPr>
        <dsp:cNvPr id="0" name=""/>
        <dsp:cNvSpPr/>
      </dsp:nvSpPr>
      <dsp:spPr>
        <a:xfrm>
          <a:off x="0" y="0"/>
          <a:ext cx="6147758" cy="92229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2E8C4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rgbClr>
            </a:gs>
            <a:gs pos="100000">
              <a:srgbClr val="C2E8C4">
                <a:hueOff val="0"/>
                <a:satOff val="0"/>
                <a:lumOff val="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AFM </a:t>
          </a:r>
          <a:r>
            <a:rPr lang="en-US" sz="1800" b="0" i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(Atomic Force Microscopy)</a:t>
          </a:r>
          <a:endParaRPr lang="en-US" sz="1800" b="0" i="1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27013" y="27013"/>
        <a:ext cx="5074598" cy="868266"/>
      </dsp:txXfrm>
    </dsp:sp>
    <dsp:sp modelId="{D74E0301-551B-1240-8EB4-2C228B780953}">
      <dsp:nvSpPr>
        <dsp:cNvPr id="0" name=""/>
        <dsp:cNvSpPr/>
      </dsp:nvSpPr>
      <dsp:spPr>
        <a:xfrm>
          <a:off x="514874" y="1089982"/>
          <a:ext cx="6147758" cy="92229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2E8C4">
                <a:hueOff val="2900481"/>
                <a:satOff val="4563"/>
                <a:lumOff val="-1830"/>
                <a:alphaOff val="0"/>
                <a:tint val="96000"/>
                <a:satMod val="120000"/>
                <a:lumMod val="120000"/>
              </a:srgbClr>
            </a:gs>
            <a:gs pos="100000">
              <a:srgbClr val="C2E8C4">
                <a:hueOff val="2900481"/>
                <a:satOff val="4563"/>
                <a:lumOff val="-183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SEM/EDX </a:t>
          </a:r>
          <a:r>
            <a:rPr lang="en-US" sz="1800" b="0" i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(Scanning Electron Microscopy/ Energy Dispersive X-ray Spectroscopy)</a:t>
          </a:r>
          <a:endParaRPr lang="en-US" sz="1800" b="0" i="1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541887" y="1116995"/>
        <a:ext cx="4979367" cy="868266"/>
      </dsp:txXfrm>
    </dsp:sp>
    <dsp:sp modelId="{216550F9-B1E8-084C-96D3-024B6E540872}">
      <dsp:nvSpPr>
        <dsp:cNvPr id="0" name=""/>
        <dsp:cNvSpPr/>
      </dsp:nvSpPr>
      <dsp:spPr>
        <a:xfrm>
          <a:off x="1022064" y="2179964"/>
          <a:ext cx="6147758" cy="92229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2E8C4">
                <a:hueOff val="5800962"/>
                <a:satOff val="9127"/>
                <a:lumOff val="-3660"/>
                <a:alphaOff val="0"/>
                <a:tint val="96000"/>
                <a:satMod val="120000"/>
                <a:lumMod val="120000"/>
              </a:srgbClr>
            </a:gs>
            <a:gs pos="100000">
              <a:srgbClr val="C2E8C4">
                <a:hueOff val="5800962"/>
                <a:satOff val="9127"/>
                <a:lumOff val="-366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i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XRD </a:t>
          </a:r>
          <a:r>
            <a:rPr lang="en-US" sz="1800" b="0" i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(X-Ray Diffraction)</a:t>
          </a:r>
        </a:p>
      </dsp:txBody>
      <dsp:txXfrm>
        <a:off x="1049077" y="2206977"/>
        <a:ext cx="4987052" cy="868266"/>
      </dsp:txXfrm>
    </dsp:sp>
    <dsp:sp modelId="{9790B36A-2038-7C43-8A00-39A23517B6F1}">
      <dsp:nvSpPr>
        <dsp:cNvPr id="0" name=""/>
        <dsp:cNvSpPr/>
      </dsp:nvSpPr>
      <dsp:spPr>
        <a:xfrm>
          <a:off x="1536939" y="3269947"/>
          <a:ext cx="6147758" cy="92229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2E8C4">
                <a:hueOff val="8701443"/>
                <a:satOff val="13690"/>
                <a:lumOff val="-5490"/>
                <a:alphaOff val="0"/>
                <a:tint val="96000"/>
                <a:satMod val="120000"/>
                <a:lumMod val="120000"/>
              </a:srgbClr>
            </a:gs>
            <a:gs pos="100000">
              <a:srgbClr val="C2E8C4">
                <a:hueOff val="8701443"/>
                <a:satOff val="13690"/>
                <a:lumOff val="-5490"/>
                <a:alphaOff val="0"/>
                <a:shade val="89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RBS </a:t>
          </a:r>
          <a:r>
            <a:rPr lang="en-US" sz="1800" b="0" i="1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(Rutherford Back Scattering)</a:t>
          </a:r>
          <a:endParaRPr lang="en-US" sz="1800" b="0" i="1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1563952" y="3296960"/>
        <a:ext cx="4979367" cy="868266"/>
      </dsp:txXfrm>
    </dsp:sp>
    <dsp:sp modelId="{6EF1FE00-57B5-3341-A3CF-F16BEA32BE67}">
      <dsp:nvSpPr>
        <dsp:cNvPr id="0" name=""/>
        <dsp:cNvSpPr/>
      </dsp:nvSpPr>
      <dsp:spPr>
        <a:xfrm>
          <a:off x="5548268" y="706392"/>
          <a:ext cx="599490" cy="599490"/>
        </a:xfrm>
        <a:prstGeom prst="downArrow">
          <a:avLst>
            <a:gd name="adj1" fmla="val 55000"/>
            <a:gd name="adj2" fmla="val 45000"/>
          </a:avLst>
        </a:prstGeom>
        <a:solidFill>
          <a:srgbClr val="C2E8C4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2E8C4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>
        <a:off x="5683153" y="706392"/>
        <a:ext cx="329720" cy="451116"/>
      </dsp:txXfrm>
    </dsp:sp>
    <dsp:sp modelId="{C88E8399-C33E-1F46-B9B6-0F78BB99E719}">
      <dsp:nvSpPr>
        <dsp:cNvPr id="0" name=""/>
        <dsp:cNvSpPr/>
      </dsp:nvSpPr>
      <dsp:spPr>
        <a:xfrm>
          <a:off x="6063142" y="1796374"/>
          <a:ext cx="599490" cy="599490"/>
        </a:xfrm>
        <a:prstGeom prst="downArrow">
          <a:avLst>
            <a:gd name="adj1" fmla="val 55000"/>
            <a:gd name="adj2" fmla="val 45000"/>
          </a:avLst>
        </a:prstGeom>
        <a:solidFill>
          <a:srgbClr val="C2E8C4">
            <a:tint val="40000"/>
            <a:alpha val="90000"/>
            <a:hueOff val="4287599"/>
            <a:satOff val="6053"/>
            <a:lumOff val="-802"/>
            <a:alphaOff val="0"/>
          </a:srgbClr>
        </a:solidFill>
        <a:ln w="9525" cap="flat" cmpd="sng" algn="ctr">
          <a:solidFill>
            <a:srgbClr val="C2E8C4">
              <a:tint val="40000"/>
              <a:alpha val="90000"/>
              <a:hueOff val="4287599"/>
              <a:satOff val="6053"/>
              <a:lumOff val="-802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>
        <a:off x="6198027" y="1796374"/>
        <a:ext cx="329720" cy="451116"/>
      </dsp:txXfrm>
    </dsp:sp>
    <dsp:sp modelId="{DF9331A2-D352-A440-B1D8-A3189C10A078}">
      <dsp:nvSpPr>
        <dsp:cNvPr id="0" name=""/>
        <dsp:cNvSpPr/>
      </dsp:nvSpPr>
      <dsp:spPr>
        <a:xfrm>
          <a:off x="6570332" y="2886357"/>
          <a:ext cx="599490" cy="599490"/>
        </a:xfrm>
        <a:prstGeom prst="downArrow">
          <a:avLst>
            <a:gd name="adj1" fmla="val 55000"/>
            <a:gd name="adj2" fmla="val 45000"/>
          </a:avLst>
        </a:prstGeom>
        <a:solidFill>
          <a:srgbClr val="C2E8C4">
            <a:tint val="40000"/>
            <a:alpha val="90000"/>
            <a:hueOff val="8575197"/>
            <a:satOff val="12106"/>
            <a:lumOff val="-1603"/>
            <a:alphaOff val="0"/>
          </a:srgbClr>
        </a:solidFill>
        <a:ln w="9525" cap="flat" cmpd="sng" algn="ctr">
          <a:solidFill>
            <a:srgbClr val="C2E8C4">
              <a:tint val="40000"/>
              <a:alpha val="90000"/>
              <a:hueOff val="8575197"/>
              <a:satOff val="12106"/>
              <a:lumOff val="-1603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>
        <a:off x="6705217" y="2886357"/>
        <a:ext cx="329720" cy="4511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0ACF6-ACA7-D745-AEC1-63C9EDDA1F46}">
      <dsp:nvSpPr>
        <dsp:cNvPr id="0" name=""/>
        <dsp:cNvSpPr/>
      </dsp:nvSpPr>
      <dsp:spPr>
        <a:xfrm>
          <a:off x="0" y="0"/>
          <a:ext cx="4566533" cy="101531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2CB6C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D2CB6C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1. Pressing powder</a:t>
          </a:r>
          <a:endParaRPr lang="en-US" sz="2000" b="0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29737" y="29737"/>
        <a:ext cx="3470932" cy="955838"/>
      </dsp:txXfrm>
    </dsp:sp>
    <dsp:sp modelId="{000FB16A-E912-824B-90FD-818613ECFBB6}">
      <dsp:nvSpPr>
        <dsp:cNvPr id="0" name=""/>
        <dsp:cNvSpPr/>
      </dsp:nvSpPr>
      <dsp:spPr>
        <a:xfrm>
          <a:off x="402929" y="1184531"/>
          <a:ext cx="4566533" cy="101531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2CB6C">
                <a:hueOff val="2952094"/>
                <a:satOff val="-23027"/>
                <a:lumOff val="-588"/>
                <a:alphaOff val="0"/>
                <a:tint val="100000"/>
                <a:shade val="100000"/>
                <a:satMod val="130000"/>
              </a:srgbClr>
            </a:gs>
            <a:gs pos="100000">
              <a:srgbClr val="D2CB6C">
                <a:hueOff val="2952094"/>
                <a:satOff val="-23027"/>
                <a:lumOff val="-588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2. Heating pellet</a:t>
          </a:r>
          <a:endParaRPr lang="en-US" sz="2000" b="0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432666" y="1214268"/>
        <a:ext cx="3444176" cy="955838"/>
      </dsp:txXfrm>
    </dsp:sp>
    <dsp:sp modelId="{FC9AD113-B53E-3046-8FB4-AC56A8F3BCAD}">
      <dsp:nvSpPr>
        <dsp:cNvPr id="0" name=""/>
        <dsp:cNvSpPr/>
      </dsp:nvSpPr>
      <dsp:spPr>
        <a:xfrm>
          <a:off x="805858" y="2369063"/>
          <a:ext cx="4566533" cy="101531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2CB6C">
                <a:hueOff val="5904187"/>
                <a:satOff val="-46054"/>
                <a:lumOff val="-1177"/>
                <a:alphaOff val="0"/>
                <a:tint val="100000"/>
                <a:shade val="100000"/>
                <a:satMod val="130000"/>
              </a:srgbClr>
            </a:gs>
            <a:gs pos="100000">
              <a:srgbClr val="D2CB6C">
                <a:hueOff val="5904187"/>
                <a:satOff val="-46054"/>
                <a:lumOff val="-1177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3. Evaporation of the </a:t>
          </a:r>
          <a:r>
            <a:rPr lang="en-US" sz="2000" b="0" kern="1200" dirty="0" err="1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Sr</a:t>
          </a:r>
          <a:r>
            <a:rPr lang="en-US" sz="2000" b="0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 compound on Al backing</a:t>
          </a:r>
          <a:endParaRPr lang="en-US" sz="2000" b="0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835595" y="2398800"/>
        <a:ext cx="3444176" cy="955838"/>
      </dsp:txXfrm>
    </dsp:sp>
    <dsp:sp modelId="{92B0BCAC-17C2-5E43-B988-A03E5B39C270}">
      <dsp:nvSpPr>
        <dsp:cNvPr id="0" name=""/>
        <dsp:cNvSpPr/>
      </dsp:nvSpPr>
      <dsp:spPr>
        <a:xfrm>
          <a:off x="3906579" y="769945"/>
          <a:ext cx="659953" cy="659953"/>
        </a:xfrm>
        <a:prstGeom prst="downArrow">
          <a:avLst>
            <a:gd name="adj1" fmla="val 55000"/>
            <a:gd name="adj2" fmla="val 45000"/>
          </a:avLst>
        </a:prstGeom>
        <a:solidFill>
          <a:srgbClr val="D2CB6C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D2CB6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>
        <a:off x="4055068" y="769945"/>
        <a:ext cx="362975" cy="496615"/>
      </dsp:txXfrm>
    </dsp:sp>
    <dsp:sp modelId="{663F3772-CFA2-6C4B-8564-BCFF240C4192}">
      <dsp:nvSpPr>
        <dsp:cNvPr id="0" name=""/>
        <dsp:cNvSpPr/>
      </dsp:nvSpPr>
      <dsp:spPr>
        <a:xfrm>
          <a:off x="4309509" y="1947708"/>
          <a:ext cx="659953" cy="659953"/>
        </a:xfrm>
        <a:prstGeom prst="downArrow">
          <a:avLst>
            <a:gd name="adj1" fmla="val 55000"/>
            <a:gd name="adj2" fmla="val 45000"/>
          </a:avLst>
        </a:prstGeom>
        <a:solidFill>
          <a:srgbClr val="D2CB6C">
            <a:tint val="40000"/>
            <a:alpha val="90000"/>
            <a:hueOff val="5936391"/>
            <a:satOff val="-38531"/>
            <a:lumOff val="-1140"/>
            <a:alphaOff val="0"/>
          </a:srgbClr>
        </a:solidFill>
        <a:ln w="9525" cap="flat" cmpd="sng" algn="ctr">
          <a:solidFill>
            <a:srgbClr val="D2CB6C">
              <a:tint val="40000"/>
              <a:alpha val="90000"/>
              <a:hueOff val="5936391"/>
              <a:satOff val="-38531"/>
              <a:lumOff val="-114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/>
            <a:ea typeface="+mn-ea"/>
            <a:cs typeface="+mn-cs"/>
          </a:endParaRPr>
        </a:p>
      </dsp:txBody>
      <dsp:txXfrm>
        <a:off x="4457998" y="1947708"/>
        <a:ext cx="362975" cy="4966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44663-48F6-9148-82D2-E72B912D843B}">
      <dsp:nvSpPr>
        <dsp:cNvPr id="0" name=""/>
        <dsp:cNvSpPr/>
      </dsp:nvSpPr>
      <dsp:spPr>
        <a:xfrm>
          <a:off x="0" y="834402"/>
          <a:ext cx="5807967" cy="2323187"/>
        </a:xfrm>
        <a:prstGeom prst="leftRightRibbon">
          <a:avLst/>
        </a:prstGeom>
        <a:solidFill>
          <a:srgbClr val="A5D028">
            <a:lumMod val="60000"/>
            <a:lumOff val="40000"/>
          </a:srgbClr>
        </a:solidFill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68C920-8EF9-DE4E-A609-F7554A5274C3}">
      <dsp:nvSpPr>
        <dsp:cNvPr id="0" name=""/>
        <dsp:cNvSpPr/>
      </dsp:nvSpPr>
      <dsp:spPr>
        <a:xfrm>
          <a:off x="696956" y="1240960"/>
          <a:ext cx="1916629" cy="1138361"/>
        </a:xfrm>
        <a:prstGeom prst="rect">
          <a:avLst/>
        </a:prstGeom>
        <a:noFill/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~1500°C</a:t>
          </a:r>
          <a:endParaRPr lang="en-US" sz="3200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696956" y="1240960"/>
        <a:ext cx="1916629" cy="1138361"/>
      </dsp:txXfrm>
    </dsp:sp>
    <dsp:sp modelId="{E2FA330F-23DF-EE49-ABAA-F31881B9A0AE}">
      <dsp:nvSpPr>
        <dsp:cNvPr id="0" name=""/>
        <dsp:cNvSpPr/>
      </dsp:nvSpPr>
      <dsp:spPr>
        <a:xfrm>
          <a:off x="2903983" y="1612670"/>
          <a:ext cx="2265107" cy="1138361"/>
        </a:xfrm>
        <a:prstGeom prst="rect">
          <a:avLst/>
        </a:prstGeom>
        <a:noFill/>
        <a:ln>
          <a:noFill/>
        </a:ln>
        <a:effectLst>
          <a:innerShdw blurRad="50800" dist="25400" dir="10800000">
            <a:srgbClr val="808080">
              <a:alpha val="75000"/>
            </a:srgbClr>
          </a:inn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0000"/>
              </a:solidFill>
              <a:latin typeface="Times New Roman"/>
              <a:ea typeface="+mn-ea"/>
              <a:cs typeface="Times New Roman"/>
            </a:rPr>
            <a:t>~3000°C</a:t>
          </a:r>
          <a:endParaRPr lang="en-US" sz="3200" kern="1200" dirty="0">
            <a:solidFill>
              <a:srgbClr val="000000"/>
            </a:solidFill>
            <a:latin typeface="Times New Roman"/>
            <a:ea typeface="+mn-ea"/>
            <a:cs typeface="Times New Roman"/>
          </a:endParaRPr>
        </a:p>
      </dsp:txBody>
      <dsp:txXfrm>
        <a:off x="2903983" y="1612670"/>
        <a:ext cx="2265107" cy="1138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8A997-5C92-4A05-9DF8-FA2EE81A4240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D8082-C653-485D-BF73-E44061353A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1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</a:p>
          <a:p>
            <a:endParaRPr lang="ro-RO" sz="1000" dirty="0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CDA57B-5A94-854B-8FEE-A37728AB9509}" type="slidenum">
              <a:rPr lang="en-US" sz="1200">
                <a:latin typeface="Calibri" charset="0"/>
                <a:cs typeface="Arial" charset="0"/>
              </a:rPr>
              <a:pPr eaLnBrk="1" hangingPunct="1"/>
              <a:t>18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9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2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72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srgbClr val="C6E7FC"/>
                </a:solidFill>
              </a:rPr>
              <a:pPr/>
              <a:t>10/9/18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56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96324F-CA9D-5749-88D9-A2EABAAA1AE4}" type="datetime1">
              <a:rPr lang="en-US" smtClean="0">
                <a:solidFill>
                  <a:srgbClr val="C6E7FC"/>
                </a:solidFill>
              </a:rPr>
              <a:pPr>
                <a:defRPr/>
              </a:pPr>
              <a:t>10/9/18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4B854-7E32-8745-ACEA-B598A611DABF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80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>
                <a:solidFill>
                  <a:srgbClr val="C6E7FC"/>
                </a:solidFill>
              </a:rPr>
              <a:pPr/>
              <a:t>10/9/18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47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51643-EEF3-9C40-B3F0-5679020C5F8A}" type="datetime1">
              <a:rPr lang="en-US" smtClean="0">
                <a:solidFill>
                  <a:srgbClr val="C6E7FC"/>
                </a:solidFill>
              </a:rPr>
              <a:pPr>
                <a:defRPr/>
              </a:pPr>
              <a:t>10/9/18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6CCA92-8584-C747-866F-0AA89D258FB7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6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2C6A9-D540-6C4F-928A-C37CB03E3B50}" type="datetime1">
              <a:rPr lang="en-US" smtClean="0">
                <a:solidFill>
                  <a:srgbClr val="C6E7FC"/>
                </a:solidFill>
              </a:rPr>
              <a:pPr>
                <a:defRPr/>
              </a:pPr>
              <a:t>10/9/18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85D22-2E98-7049-A64E-4AE19CBBEDF5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119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590E695-CD59-D848-A2C7-FF14D48440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10/9/18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670E1FD-8741-8440-A957-98846D530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6292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590E695-CD59-D848-A2C7-FF14D48440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10/9/18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670E1FD-8741-8440-A957-98846D530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739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590E695-CD59-D848-A2C7-FF14D48440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10/9/18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670E1FD-8741-8440-A957-98846D530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256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23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DBF23B-C9F3-2044-9CD8-4C419DD088EF}" type="datetime1">
              <a:rPr lang="en-US" smtClean="0">
                <a:solidFill>
                  <a:srgbClr val="C6E7FC"/>
                </a:solidFill>
              </a:rPr>
              <a:pPr>
                <a:defRPr/>
              </a:pPr>
              <a:t>10/9/18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D376A-ADC9-DC40-860E-66246D2F733F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99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36F12B-93C3-594D-B743-9C51292CC20E}" type="datetime1">
              <a:rPr lang="en-US" smtClean="0">
                <a:solidFill>
                  <a:srgbClr val="C6E7FC"/>
                </a:solidFill>
              </a:rPr>
              <a:pPr>
                <a:defRPr/>
              </a:pPr>
              <a:t>10/9/18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3C249-4C69-8947-AD85-59286B469A33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31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F50FC-049E-CF4A-84FB-D76DF6D6039F}" type="datetime1">
              <a:rPr lang="en-US" smtClean="0">
                <a:solidFill>
                  <a:srgbClr val="C6E7FC"/>
                </a:solidFill>
              </a:rPr>
              <a:pPr>
                <a:defRPr/>
              </a:pPr>
              <a:t>10/9/18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F2F8D-63B0-9941-B2D7-BA4C2E410E08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8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pPr>
              <a:defRPr/>
            </a:pPr>
            <a:fld id="{E114F5C3-09B2-1A47-9B10-59F74A8ADB55}" type="datetime1">
              <a:rPr lang="en-US" smtClean="0">
                <a:solidFill>
                  <a:srgbClr val="C6E7FC"/>
                </a:solidFill>
              </a:rPr>
              <a:pPr>
                <a:defRPr/>
              </a:pPr>
              <a:t>10/9/18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86C59-CAC4-214E-B092-610A160238F7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2012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590E695-CD59-D848-A2C7-FF14D48440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10/9/18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670E1FD-8741-8440-A957-98846D530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071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590E695-CD59-D848-A2C7-FF14D48440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10/9/18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670E1FD-8741-8440-A957-98846D530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6020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79A079-D039-564E-8314-BDD20790B2C2}" type="datetime1">
              <a:rPr lang="en-US" smtClean="0">
                <a:solidFill>
                  <a:srgbClr val="C6E7FC"/>
                </a:solidFill>
              </a:rPr>
              <a:pPr>
                <a:defRPr/>
              </a:pPr>
              <a:t>10/9/18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9821D9-F587-A541-BA40-C76D6F01A570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0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EA6C6D-94C1-F14E-B714-45F3C6C68AF9}" type="datetime1">
              <a:rPr lang="en-US" smtClean="0">
                <a:solidFill>
                  <a:srgbClr val="C6E7FC"/>
                </a:solidFill>
              </a:rPr>
              <a:pPr>
                <a:defRPr/>
              </a:pPr>
              <a:t>10/9/18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46DB2-B89D-3B41-9D40-25DC493E2505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6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5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6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6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5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49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08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6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8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sz="24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defTabSz="457200"/>
            <a:fld id="{E590E695-CD59-D848-A2C7-FF14D48440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457200"/>
              <a:t>10/9/18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defTabSz="457200"/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457200"/>
            <a:fld id="{7670E1FD-8741-8440-A957-98846D530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4572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57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jpeg"/><Relationship Id="rId11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5.emf"/><Relationship Id="rId8" Type="http://schemas.openxmlformats.org/officeDocument/2006/relationships/image" Target="../media/image3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8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9.jpe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48.jpg"/><Relationship Id="rId6" Type="http://schemas.openxmlformats.org/officeDocument/2006/relationships/image" Target="../media/image49.png"/><Relationship Id="rId7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54.jp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56.jpg"/><Relationship Id="rId6" Type="http://schemas.openxmlformats.org/officeDocument/2006/relationships/image" Target="../media/image57.jpg"/><Relationship Id="rId7" Type="http://schemas.openxmlformats.org/officeDocument/2006/relationships/image" Target="../media/image58.jpg"/><Relationship Id="rId8" Type="http://schemas.openxmlformats.org/officeDocument/2006/relationships/image" Target="../media/image59.jpg"/><Relationship Id="rId9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jpeg"/><Relationship Id="rId12" Type="http://schemas.openxmlformats.org/officeDocument/2006/relationships/image" Target="../media/image64.jpeg"/><Relationship Id="rId13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diagramData" Target="../diagrams/data4.xml"/><Relationship Id="rId6" Type="http://schemas.openxmlformats.org/officeDocument/2006/relationships/diagramLayout" Target="../diagrams/layout4.xml"/><Relationship Id="rId7" Type="http://schemas.openxmlformats.org/officeDocument/2006/relationships/diagramQuickStyle" Target="../diagrams/quickStyle4.xml"/><Relationship Id="rId8" Type="http://schemas.openxmlformats.org/officeDocument/2006/relationships/diagramColors" Target="../diagrams/colors4.xml"/><Relationship Id="rId9" Type="http://schemas.microsoft.com/office/2007/relationships/diagramDrawing" Target="../diagrams/drawing4.xml"/><Relationship Id="rId10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1.jp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6.pn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diagramData" Target="../diagrams/data5.xml"/><Relationship Id="rId6" Type="http://schemas.openxmlformats.org/officeDocument/2006/relationships/diagramLayout" Target="../diagrams/layout5.xml"/><Relationship Id="rId7" Type="http://schemas.openxmlformats.org/officeDocument/2006/relationships/diagramQuickStyle" Target="../diagrams/quickStyle5.xml"/><Relationship Id="rId8" Type="http://schemas.openxmlformats.org/officeDocument/2006/relationships/diagramColors" Target="../diagrams/colors5.xml"/><Relationship Id="rId9" Type="http://schemas.microsoft.com/office/2007/relationships/diagramDrawing" Target="../diagrams/drawing5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hyperlink" Target="https://en.wikipedia.org/wiki/Hardness" TargetMode="External"/><Relationship Id="rId12" Type="http://schemas.openxmlformats.org/officeDocument/2006/relationships/hyperlink" Target="https://en.wikipedia.org/wiki/Vapor_pressure" TargetMode="External"/><Relationship Id="rId13" Type="http://schemas.openxmlformats.org/officeDocument/2006/relationships/hyperlink" Target="https://en.wikipedia.org/wiki/Melting_point" TargetMode="External"/><Relationship Id="rId14" Type="http://schemas.openxmlformats.org/officeDocument/2006/relationships/hyperlink" Target="https://en.wikipedia.org/wiki/List_of_elements_by_melting_point" TargetMode="External"/><Relationship Id="rId15" Type="http://schemas.openxmlformats.org/officeDocument/2006/relationships/hyperlink" Target="https://en.wikipedia.org/wiki/Carbon" TargetMode="External"/><Relationship Id="rId16" Type="http://schemas.openxmlformats.org/officeDocument/2006/relationships/hyperlink" Target="https://en.wikipedia.org/wiki/Tungsten" TargetMode="External"/><Relationship Id="rId17" Type="http://schemas.openxmlformats.org/officeDocument/2006/relationships/hyperlink" Target="https://en.wikipedia.org/wiki/Rhenium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70.png"/><Relationship Id="rId6" Type="http://schemas.openxmlformats.org/officeDocument/2006/relationships/diagramData" Target="../diagrams/data6.xml"/><Relationship Id="rId7" Type="http://schemas.openxmlformats.org/officeDocument/2006/relationships/diagramLayout" Target="../diagrams/layout6.xml"/><Relationship Id="rId8" Type="http://schemas.openxmlformats.org/officeDocument/2006/relationships/diagramQuickStyle" Target="../diagrams/quickStyle6.xml"/><Relationship Id="rId9" Type="http://schemas.openxmlformats.org/officeDocument/2006/relationships/diagramColors" Target="../diagrams/colors6.xml"/><Relationship Id="rId10" Type="http://schemas.microsoft.com/office/2007/relationships/diagramDrawing" Target="../diagrams/drawing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oleObject" Target="../embeddings/oleObject2.bin"/><Relationship Id="rId7" Type="http://schemas.openxmlformats.org/officeDocument/2006/relationships/package" Target="../embeddings/Microsoft_Word_Document1.docx"/><Relationship Id="rId8" Type="http://schemas.openxmlformats.org/officeDocument/2006/relationships/image" Target="../media/image72.emf"/><Relationship Id="rId9" Type="http://schemas.openxmlformats.org/officeDocument/2006/relationships/image" Target="../media/image73.jpeg"/><Relationship Id="rId10" Type="http://schemas.openxmlformats.org/officeDocument/2006/relationships/image" Target="../media/image74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75.jpg"/><Relationship Id="rId6" Type="http://schemas.openxmlformats.org/officeDocument/2006/relationships/image" Target="../media/image76.jpg"/><Relationship Id="rId7" Type="http://schemas.openxmlformats.org/officeDocument/2006/relationships/image" Target="../media/image77.jpg"/><Relationship Id="rId8" Type="http://schemas.openxmlformats.org/officeDocument/2006/relationships/image" Target="../media/image78.jpg"/><Relationship Id="rId9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diagramData" Target="../diagrams/data7.xml"/><Relationship Id="rId6" Type="http://schemas.openxmlformats.org/officeDocument/2006/relationships/diagramLayout" Target="../diagrams/layout7.xml"/><Relationship Id="rId7" Type="http://schemas.openxmlformats.org/officeDocument/2006/relationships/diagramQuickStyle" Target="../diagrams/quickStyle7.xml"/><Relationship Id="rId8" Type="http://schemas.openxmlformats.org/officeDocument/2006/relationships/diagramColors" Target="../diagrams/colors7.xml"/><Relationship Id="rId9" Type="http://schemas.microsoft.com/office/2007/relationships/diagramDrawing" Target="../diagrams/drawing7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tif"/><Relationship Id="rId10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91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92.png"/><Relationship Id="rId6" Type="http://schemas.openxmlformats.org/officeDocument/2006/relationships/image" Target="../media/image93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94.emf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9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9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0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03.jp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0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0.jpg"/><Relationship Id="rId12" Type="http://schemas.openxmlformats.org/officeDocument/2006/relationships/image" Target="../media/image106.png"/><Relationship Id="rId13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09.jpg"/><Relationship Id="rId6" Type="http://schemas.openxmlformats.org/officeDocument/2006/relationships/diagramData" Target="../diagrams/data8.xml"/><Relationship Id="rId7" Type="http://schemas.openxmlformats.org/officeDocument/2006/relationships/diagramLayout" Target="../diagrams/layout8.xml"/><Relationship Id="rId8" Type="http://schemas.openxmlformats.org/officeDocument/2006/relationships/diagramQuickStyle" Target="../diagrams/quickStyle8.xml"/><Relationship Id="rId9" Type="http://schemas.openxmlformats.org/officeDocument/2006/relationships/diagramColors" Target="../diagrams/colors8.xml"/><Relationship Id="rId10" Type="http://schemas.microsoft.com/office/2007/relationships/diagramDrawing" Target="../diagrams/drawing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diagramData" Target="../diagrams/data9.xml"/><Relationship Id="rId6" Type="http://schemas.openxmlformats.org/officeDocument/2006/relationships/diagramLayout" Target="../diagrams/layout9.xml"/><Relationship Id="rId7" Type="http://schemas.openxmlformats.org/officeDocument/2006/relationships/diagramQuickStyle" Target="../diagrams/quickStyle9.xml"/><Relationship Id="rId8" Type="http://schemas.openxmlformats.org/officeDocument/2006/relationships/diagramColors" Target="../diagrams/colors9.xml"/><Relationship Id="rId9" Type="http://schemas.microsoft.com/office/2007/relationships/diagramDrawing" Target="../diagrams/drawing9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diagramData" Target="../diagrams/data10.xml"/><Relationship Id="rId6" Type="http://schemas.openxmlformats.org/officeDocument/2006/relationships/diagramLayout" Target="../diagrams/layout10.xml"/><Relationship Id="rId7" Type="http://schemas.openxmlformats.org/officeDocument/2006/relationships/diagramQuickStyle" Target="../diagrams/quickStyle10.xml"/><Relationship Id="rId8" Type="http://schemas.openxmlformats.org/officeDocument/2006/relationships/diagramColors" Target="../diagrams/colors10.xml"/><Relationship Id="rId9" Type="http://schemas.microsoft.com/office/2007/relationships/diagramDrawing" Target="../diagrams/drawing10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oleObject" Target="../embeddings/oleObject3.bin"/><Relationship Id="rId7" Type="http://schemas.openxmlformats.org/officeDocument/2006/relationships/package" Target="../embeddings/Microsoft_Word_Document2.docx"/><Relationship Id="rId8" Type="http://schemas.openxmlformats.org/officeDocument/2006/relationships/image" Target="../media/image115.png"/><Relationship Id="rId9" Type="http://schemas.openxmlformats.org/officeDocument/2006/relationships/oleObject" Target="../embeddings/oleObject4.bin"/><Relationship Id="rId10" Type="http://schemas.openxmlformats.org/officeDocument/2006/relationships/package" Target="../embeddings/Microsoft_Word_Document3.docx"/><Relationship Id="rId11" Type="http://schemas.openxmlformats.org/officeDocument/2006/relationships/image" Target="../media/image11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3.jp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7.emf"/><Relationship Id="rId6" Type="http://schemas.openxmlformats.org/officeDocument/2006/relationships/image" Target="../media/image11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diagramData" Target="../diagrams/data11.xml"/><Relationship Id="rId6" Type="http://schemas.openxmlformats.org/officeDocument/2006/relationships/diagramLayout" Target="../diagrams/layout11.xml"/><Relationship Id="rId7" Type="http://schemas.openxmlformats.org/officeDocument/2006/relationships/diagramQuickStyle" Target="../diagrams/quickStyle11.xml"/><Relationship Id="rId8" Type="http://schemas.openxmlformats.org/officeDocument/2006/relationships/diagramColors" Target="../diagrams/colors11.xml"/><Relationship Id="rId9" Type="http://schemas.microsoft.com/office/2007/relationships/diagramDrawing" Target="../diagrams/drawing11.xml"/><Relationship Id="rId10" Type="http://schemas.openxmlformats.org/officeDocument/2006/relationships/image" Target="../media/image62.jpeg"/><Relationship Id="rId11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8.jpeg"/><Relationship Id="rId12" Type="http://schemas.openxmlformats.org/officeDocument/2006/relationships/image" Target="../media/image110.jpg"/><Relationship Id="rId13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09.jpg"/><Relationship Id="rId6" Type="http://schemas.openxmlformats.org/officeDocument/2006/relationships/diagramData" Target="../diagrams/data12.xml"/><Relationship Id="rId7" Type="http://schemas.openxmlformats.org/officeDocument/2006/relationships/diagramLayout" Target="../diagrams/layout12.xml"/><Relationship Id="rId8" Type="http://schemas.openxmlformats.org/officeDocument/2006/relationships/diagramQuickStyle" Target="../diagrams/quickStyle12.xml"/><Relationship Id="rId9" Type="http://schemas.openxmlformats.org/officeDocument/2006/relationships/diagramColors" Target="../diagrams/colors12.xml"/><Relationship Id="rId10" Type="http://schemas.microsoft.com/office/2007/relationships/diagramDrawing" Target="../diagrams/drawing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32.emf"/><Relationship Id="rId7" Type="http://schemas.openxmlformats.org/officeDocument/2006/relationships/image" Target="../media/image1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diagramData" Target="../diagrams/data13.xml"/><Relationship Id="rId6" Type="http://schemas.openxmlformats.org/officeDocument/2006/relationships/diagramLayout" Target="../diagrams/layout13.xml"/><Relationship Id="rId7" Type="http://schemas.openxmlformats.org/officeDocument/2006/relationships/diagramQuickStyle" Target="../diagrams/quickStyle13.xml"/><Relationship Id="rId8" Type="http://schemas.openxmlformats.org/officeDocument/2006/relationships/diagramColors" Target="../diagrams/colors13.xml"/><Relationship Id="rId9" Type="http://schemas.microsoft.com/office/2007/relationships/diagramDrawing" Target="../diagrams/drawing1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34.png"/><Relationship Id="rId6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37.png"/><Relationship Id="rId6" Type="http://schemas.openxmlformats.org/officeDocument/2006/relationships/image" Target="../media/image13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diagramData" Target="../diagrams/data14.xml"/><Relationship Id="rId5" Type="http://schemas.openxmlformats.org/officeDocument/2006/relationships/diagramLayout" Target="../diagrams/layout14.xml"/><Relationship Id="rId6" Type="http://schemas.openxmlformats.org/officeDocument/2006/relationships/diagramQuickStyle" Target="../diagrams/quickStyle14.xml"/><Relationship Id="rId7" Type="http://schemas.openxmlformats.org/officeDocument/2006/relationships/diagramColors" Target="../diagrams/colors14.xml"/><Relationship Id="rId8" Type="http://schemas.microsoft.com/office/2007/relationships/diagramDrawing" Target="../diagrams/drawing14.xml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44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45.gif"/><Relationship Id="rId5" Type="http://schemas.openxmlformats.org/officeDocument/2006/relationships/image" Target="../media/image146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47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6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19" y="2114743"/>
            <a:ext cx="8568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/>
                <a:cs typeface="Times New Roman"/>
              </a:rPr>
              <a:t>Manufacturing and characterization of targets in IFIN-HH: developing an interdisciplinary body of knowledge</a:t>
            </a:r>
            <a:endParaRPr lang="en-US" sz="3200" dirty="0">
              <a:latin typeface="Times New Roman"/>
              <a:cs typeface="Times New Roman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CustomShape 1"/>
          <p:cNvSpPr/>
          <p:nvPr/>
        </p:nvSpPr>
        <p:spPr>
          <a:xfrm>
            <a:off x="1979712" y="5061112"/>
            <a:ext cx="480024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Times New Roman"/>
              </a:rPr>
              <a:t>Andreea MITU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11560" y="5661248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Times New Roman"/>
                <a:cs typeface="Times New Roman"/>
              </a:rPr>
              <a:t>Horia</a:t>
            </a:r>
            <a:r>
              <a:rPr lang="en-US" sz="1200" dirty="0">
                <a:latin typeface="Times New Roman"/>
                <a:cs typeface="Times New Roman"/>
              </a:rPr>
              <a:t> </a:t>
            </a:r>
            <a:r>
              <a:rPr lang="en-US" sz="1200" dirty="0" err="1">
                <a:latin typeface="Times New Roman"/>
                <a:cs typeface="Times New Roman"/>
              </a:rPr>
              <a:t>Hulubei</a:t>
            </a:r>
            <a:r>
              <a:rPr lang="en-US" sz="1200" dirty="0">
                <a:latin typeface="Times New Roman"/>
                <a:cs typeface="Times New Roman"/>
              </a:rPr>
              <a:t> National Institute for Physics </a:t>
            </a:r>
            <a:r>
              <a:rPr lang="en-US" sz="1200" dirty="0" smtClean="0">
                <a:latin typeface="Times New Roman"/>
                <a:cs typeface="Times New Roman"/>
              </a:rPr>
              <a:t>and </a:t>
            </a:r>
            <a:r>
              <a:rPr lang="en-US" sz="1200" dirty="0">
                <a:latin typeface="Times New Roman"/>
                <a:cs typeface="Times New Roman"/>
              </a:rPr>
              <a:t>Nuclear Engineering</a:t>
            </a:r>
          </a:p>
          <a:p>
            <a:pPr algn="ctr"/>
            <a:r>
              <a:rPr lang="en-US" sz="1200" dirty="0" smtClean="0">
                <a:latin typeface="Times New Roman"/>
                <a:cs typeface="Times New Roman"/>
              </a:rPr>
              <a:t>(IFIN</a:t>
            </a:r>
            <a:r>
              <a:rPr lang="en-US" sz="1200" dirty="0">
                <a:latin typeface="Times New Roman"/>
                <a:cs typeface="Times New Roman"/>
              </a:rPr>
              <a:t>-</a:t>
            </a:r>
            <a:r>
              <a:rPr lang="en-US" sz="1200" dirty="0" smtClean="0">
                <a:latin typeface="Times New Roman"/>
                <a:cs typeface="Times New Roman"/>
              </a:rPr>
              <a:t>HH)</a:t>
            </a:r>
            <a:endParaRPr lang="en-US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557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604448" y="6528191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9/81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4065" y="476672"/>
            <a:ext cx="5032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charset="2"/>
              <a:buChar char="v"/>
            </a:pPr>
            <a:r>
              <a:rPr lang="en-US" sz="2000" b="1" dirty="0">
                <a:latin typeface="Times New Roman"/>
                <a:ea typeface="ＭＳ Ｐゴシック" charset="0"/>
                <a:cs typeface="Times New Roman"/>
              </a:rPr>
              <a:t>Experimental Infrastructure in IFIN-HH</a:t>
            </a:r>
            <a:endParaRPr lang="en-GB" sz="2000" b="1" dirty="0">
              <a:latin typeface="Times New Roman"/>
              <a:cs typeface="Times New Roman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2275" y="1357313"/>
            <a:ext cx="8566150" cy="5185147"/>
            <a:chOff x="422275" y="1357313"/>
            <a:chExt cx="8566150" cy="5185147"/>
          </a:xfrm>
        </p:grpSpPr>
        <p:grpSp>
          <p:nvGrpSpPr>
            <p:cNvPr id="15" name="Group 10"/>
            <p:cNvGrpSpPr>
              <a:grpSpLocks/>
            </p:cNvGrpSpPr>
            <p:nvPr/>
          </p:nvGrpSpPr>
          <p:grpSpPr bwMode="auto">
            <a:xfrm>
              <a:off x="496888" y="1438275"/>
              <a:ext cx="1746250" cy="2495550"/>
              <a:chOff x="1391723" y="1437730"/>
              <a:chExt cx="1745379" cy="2496826"/>
            </a:xfrm>
          </p:grpSpPr>
          <p:pic>
            <p:nvPicPr>
              <p:cNvPr id="30" name="Picture 2" descr="C:\Users\Nicolae Zamfir\Pictures\IFIN\06.t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3694" y="1807062"/>
                <a:ext cx="1418329" cy="2127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1391723" y="1437730"/>
                <a:ext cx="1745379" cy="3700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dirty="0">
                    <a:solidFill>
                      <a:srgbClr val="003366"/>
                    </a:solidFill>
                    <a:latin typeface="Times New Roman"/>
                    <a:ea typeface="+mn-ea"/>
                    <a:cs typeface="Times New Roman"/>
                  </a:rPr>
                  <a:t>9 MV Tandem</a:t>
                </a:r>
              </a:p>
            </p:txBody>
          </p:sp>
        </p:grpSp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2243138" y="1357313"/>
              <a:ext cx="4025900" cy="2576512"/>
              <a:chOff x="4059990" y="1437730"/>
              <a:chExt cx="4027002" cy="2577124"/>
            </a:xfrm>
          </p:grpSpPr>
          <p:pic>
            <p:nvPicPr>
              <p:cNvPr id="28" name="Picture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9427" y="1807062"/>
                <a:ext cx="2945407" cy="2207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4059990" y="1437730"/>
                <a:ext cx="4027002" cy="3699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dirty="0">
                    <a:solidFill>
                      <a:srgbClr val="003366"/>
                    </a:solidFill>
                    <a:latin typeface="Times New Roman"/>
                    <a:ea typeface="+mn-ea"/>
                    <a:cs typeface="Times New Roman"/>
                  </a:rPr>
                  <a:t>ROSPHERE gamma detectors array</a:t>
                </a:r>
              </a:p>
            </p:txBody>
          </p:sp>
        </p:grpSp>
        <p:grpSp>
          <p:nvGrpSpPr>
            <p:cNvPr id="18" name="Group 12"/>
            <p:cNvGrpSpPr>
              <a:grpSpLocks/>
            </p:cNvGrpSpPr>
            <p:nvPr/>
          </p:nvGrpSpPr>
          <p:grpSpPr bwMode="auto">
            <a:xfrm>
              <a:off x="422275" y="4077072"/>
              <a:ext cx="1933575" cy="2465388"/>
              <a:chOff x="823295" y="4248132"/>
              <a:chExt cx="1933882" cy="2465877"/>
            </a:xfrm>
          </p:grpSpPr>
          <p:pic>
            <p:nvPicPr>
              <p:cNvPr id="26" name="Picture 5" descr="http://tandem.nipne.ro/%7Etnd3m/img/DSC_6429-4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6706" y="4617464"/>
                <a:ext cx="1397696" cy="2096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823295" y="4248132"/>
                <a:ext cx="1933882" cy="3699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dirty="0">
                    <a:solidFill>
                      <a:srgbClr val="003366"/>
                    </a:solidFill>
                    <a:latin typeface="Times New Roman"/>
                    <a:ea typeface="+mn-ea"/>
                    <a:cs typeface="Times New Roman"/>
                  </a:rPr>
                  <a:t> 3MV </a:t>
                </a:r>
                <a:r>
                  <a:rPr lang="en-US" sz="1800" dirty="0" err="1">
                    <a:solidFill>
                      <a:srgbClr val="003366"/>
                    </a:solidFill>
                    <a:latin typeface="Times New Roman"/>
                    <a:ea typeface="+mn-ea"/>
                    <a:cs typeface="Times New Roman"/>
                  </a:rPr>
                  <a:t>Tandetron</a:t>
                </a:r>
                <a:endParaRPr lang="en-US" sz="1800" dirty="0">
                  <a:solidFill>
                    <a:srgbClr val="003366"/>
                  </a:solidFill>
                  <a:latin typeface="Times New Roman"/>
                  <a:ea typeface="+mn-ea"/>
                  <a:cs typeface="Times New Roman"/>
                </a:endParaRPr>
              </a:p>
            </p:txBody>
          </p:sp>
        </p:grpSp>
        <p:grpSp>
          <p:nvGrpSpPr>
            <p:cNvPr id="19" name="Group 13"/>
            <p:cNvGrpSpPr>
              <a:grpSpLocks/>
            </p:cNvGrpSpPr>
            <p:nvPr/>
          </p:nvGrpSpPr>
          <p:grpSpPr bwMode="auto">
            <a:xfrm>
              <a:off x="2376488" y="4170363"/>
              <a:ext cx="4013200" cy="2097087"/>
              <a:chOff x="4073745" y="4495803"/>
              <a:chExt cx="4013247" cy="2096544"/>
            </a:xfrm>
          </p:grpSpPr>
          <p:pic>
            <p:nvPicPr>
              <p:cNvPr id="24" name="Picture 6" descr="C:\Users\victor nicolae zamfi\Music\Documents\ifin\PozeImpact2012_9apr\DSC_8235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8130" y="4961808"/>
                <a:ext cx="2445387" cy="1630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Content Placeholder 2"/>
              <p:cNvSpPr txBox="1">
                <a:spLocks/>
              </p:cNvSpPr>
              <p:nvPr/>
            </p:nvSpPr>
            <p:spPr bwMode="auto">
              <a:xfrm>
                <a:off x="4073745" y="4495803"/>
                <a:ext cx="4013247" cy="326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Font typeface="Arial" charset="0"/>
                  <a:buNone/>
                </a:pPr>
                <a:r>
                  <a:rPr lang="en-US" sz="1800" dirty="0">
                    <a:solidFill>
                      <a:srgbClr val="003366"/>
                    </a:solidFill>
                    <a:latin typeface="Times New Roman"/>
                    <a:cs typeface="Times New Roman"/>
                  </a:rPr>
                  <a:t>1MV  Accelerator Mass Spectrometry</a:t>
                </a:r>
              </a:p>
            </p:txBody>
          </p:sp>
        </p:grpSp>
        <p:pic>
          <p:nvPicPr>
            <p:cNvPr id="20" name="Picture 2" descr="C:\Users\victor nicolae zamfi\Music\Documents\ifin\poze\TR19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363" y="2419350"/>
              <a:ext cx="2659062" cy="149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5402263" y="1716088"/>
              <a:ext cx="3586162" cy="64611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003366"/>
                  </a:solidFill>
                  <a:latin typeface="Times New Roman"/>
                  <a:ea typeface="+mn-ea"/>
                  <a:cs typeface="Times New Roman"/>
                </a:rPr>
                <a:t>19 MeV Proton Cyclotron for production of radioisotopes</a:t>
              </a:r>
            </a:p>
          </p:txBody>
        </p:sp>
        <p:pic>
          <p:nvPicPr>
            <p:cNvPr id="22" name="Picture 16" descr="http://www.nipne.ro/research/departments/imagini/irasm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9872" y="4514205"/>
              <a:ext cx="2016125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6429697" y="4149080"/>
              <a:ext cx="221617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003366"/>
                  </a:solidFill>
                  <a:latin typeface="Times New Roman"/>
                  <a:ea typeface="+mn-ea"/>
                  <a:cs typeface="Times New Roman"/>
                </a:rPr>
                <a:t>Gamma-ray Irradiator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800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10/81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8719" y="476672"/>
            <a:ext cx="427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charset="2"/>
              <a:buChar char="v"/>
            </a:pP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9MV TANDEM 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ACCELERATOR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7544" y="1412776"/>
            <a:ext cx="7992888" cy="2664296"/>
            <a:chOff x="395536" y="1628800"/>
            <a:chExt cx="8424936" cy="2952328"/>
          </a:xfrm>
        </p:grpSpPr>
        <p:pic>
          <p:nvPicPr>
            <p:cNvPr id="12" name="Picture 2" descr="image00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628800"/>
              <a:ext cx="4101366" cy="295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image003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643927"/>
              <a:ext cx="4104456" cy="293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179512" y="4797152"/>
            <a:ext cx="91804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00"/>
              </a:solidFill>
              <a:cs typeface="Times New Roman" charset="0"/>
            </a:endParaRPr>
          </a:p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25 </a:t>
            </a:r>
            <a:r>
              <a:rPr lang="ro-RO" sz="1600" dirty="0">
                <a:solidFill>
                  <a:srgbClr val="000000"/>
                </a:solidFill>
                <a:latin typeface="Times New Roman"/>
                <a:cs typeface="Times New Roman"/>
              </a:rPr>
              <a:t>positions on 5 rings 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US" sz="1600" dirty="0">
                <a:latin typeface="Times New Roman"/>
                <a:cs typeface="Times New Roman"/>
              </a:rPr>
              <a:t>37</a:t>
            </a:r>
            <a:r>
              <a:rPr lang="en-US" sz="1600" baseline="30000" dirty="0">
                <a:latin typeface="Times New Roman"/>
                <a:cs typeface="Times New Roman"/>
              </a:rPr>
              <a:t>◦</a:t>
            </a:r>
            <a:r>
              <a:rPr lang="en-US" sz="1600" dirty="0">
                <a:latin typeface="Times New Roman"/>
                <a:cs typeface="Times New Roman"/>
              </a:rPr>
              <a:t> ,70</a:t>
            </a:r>
            <a:r>
              <a:rPr lang="en-US" sz="1600" baseline="30000" dirty="0">
                <a:latin typeface="Times New Roman"/>
                <a:cs typeface="Times New Roman"/>
              </a:rPr>
              <a:t>◦</a:t>
            </a:r>
            <a:r>
              <a:rPr lang="en-US" sz="1600" dirty="0">
                <a:latin typeface="Times New Roman"/>
                <a:cs typeface="Times New Roman"/>
              </a:rPr>
              <a:t>, 90</a:t>
            </a:r>
            <a:r>
              <a:rPr lang="en-US" sz="1600" baseline="30000" dirty="0">
                <a:latin typeface="Times New Roman"/>
                <a:cs typeface="Times New Roman"/>
              </a:rPr>
              <a:t>◦</a:t>
            </a:r>
            <a:r>
              <a:rPr lang="en-US" sz="1600" dirty="0">
                <a:latin typeface="Times New Roman"/>
                <a:cs typeface="Times New Roman"/>
              </a:rPr>
              <a:t>, 110</a:t>
            </a:r>
            <a:r>
              <a:rPr lang="en-US" sz="1600" baseline="30000" dirty="0">
                <a:latin typeface="Times New Roman"/>
                <a:cs typeface="Times New Roman"/>
              </a:rPr>
              <a:t>◦</a:t>
            </a:r>
            <a:r>
              <a:rPr lang="en-US" sz="1600" dirty="0">
                <a:latin typeface="Times New Roman"/>
                <a:cs typeface="Times New Roman"/>
              </a:rPr>
              <a:t>, 143</a:t>
            </a:r>
            <a:r>
              <a:rPr lang="en-US" sz="1600" baseline="30000" dirty="0">
                <a:latin typeface="Times New Roman"/>
                <a:cs typeface="Times New Roman"/>
              </a:rPr>
              <a:t>◦</a:t>
            </a:r>
            <a:r>
              <a:rPr lang="en-US" sz="1600" dirty="0">
                <a:latin typeface="Times New Roman"/>
                <a:cs typeface="Times New Roman"/>
              </a:rPr>
              <a:t> ) </a:t>
            </a:r>
          </a:p>
          <a:p>
            <a:pPr eaLnBrk="1" hangingPunct="1"/>
            <a:endParaRPr lang="en-US" sz="1600" dirty="0">
              <a:latin typeface="Times New Roman"/>
              <a:cs typeface="Times New Roman"/>
            </a:endParaRPr>
          </a:p>
          <a:p>
            <a:pPr eaLnBrk="1" hangingPunct="1"/>
            <a:r>
              <a:rPr lang="ro-RO" sz="1600" dirty="0">
                <a:solidFill>
                  <a:srgbClr val="000000"/>
                </a:solidFill>
                <a:latin typeface="Times New Roman"/>
                <a:cs typeface="Times New Roman"/>
              </a:rPr>
              <a:t>2 configurations envisaged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: - 15 50%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HPGe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o-RO" sz="1600" dirty="0">
                <a:solidFill>
                  <a:srgbClr val="000000"/>
                </a:solidFill>
                <a:latin typeface="Times New Roman"/>
                <a:cs typeface="Times New Roman"/>
              </a:rPr>
              <a:t>detectors with 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BGO </a:t>
            </a:r>
            <a:r>
              <a:rPr lang="ro-RO" sz="1600" dirty="0">
                <a:solidFill>
                  <a:srgbClr val="000000"/>
                </a:solidFill>
                <a:latin typeface="Times New Roman"/>
                <a:cs typeface="Times New Roman"/>
              </a:rPr>
              <a:t>shields and 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10 </a:t>
            </a:r>
            <a:r>
              <a:rPr lang="ro-RO" sz="1600" dirty="0">
                <a:solidFill>
                  <a:srgbClr val="000000"/>
                </a:solidFill>
                <a:latin typeface="Times New Roman"/>
                <a:cs typeface="Times New Roman"/>
              </a:rPr>
              <a:t>to 20 </a:t>
            </a:r>
            <a:r>
              <a:rPr lang="en-US" sz="1600" dirty="0">
                <a:latin typeface="Times New Roman"/>
                <a:cs typeface="Times New Roman"/>
              </a:rPr>
              <a:t>LaBr</a:t>
            </a:r>
            <a:r>
              <a:rPr lang="en-US" sz="1600" baseline="-25000" dirty="0">
                <a:latin typeface="Times New Roman"/>
                <a:cs typeface="Times New Roman"/>
              </a:rPr>
              <a:t>3</a:t>
            </a:r>
            <a:r>
              <a:rPr lang="en-US" sz="1600" dirty="0">
                <a:latin typeface="Times New Roman"/>
                <a:cs typeface="Times New Roman"/>
              </a:rPr>
              <a:t>(</a:t>
            </a:r>
            <a:r>
              <a:rPr lang="en-US" sz="1600" dirty="0" err="1">
                <a:latin typeface="Times New Roman"/>
                <a:cs typeface="Times New Roman"/>
              </a:rPr>
              <a:t>Ce</a:t>
            </a:r>
            <a:r>
              <a:rPr lang="en-US" sz="1600" dirty="0">
                <a:latin typeface="Times New Roman"/>
                <a:cs typeface="Times New Roman"/>
              </a:rPr>
              <a:t>)</a:t>
            </a:r>
            <a:r>
              <a:rPr lang="ro-RO" sz="1600" dirty="0">
                <a:latin typeface="Times New Roman"/>
                <a:cs typeface="Times New Roman"/>
              </a:rPr>
              <a:t> </a:t>
            </a:r>
          </a:p>
          <a:p>
            <a:pPr eaLnBrk="1" hangingPunct="1"/>
            <a:r>
              <a:rPr lang="ro-RO" sz="1600" dirty="0">
                <a:latin typeface="Times New Roman"/>
                <a:cs typeface="Times New Roman"/>
              </a:rPr>
              <a:t>		               scintilators</a:t>
            </a:r>
            <a:endParaRPr lang="en-US" sz="1600" dirty="0">
              <a:latin typeface="Times New Roman"/>
              <a:cs typeface="Times New Roman"/>
            </a:endParaRPr>
          </a:p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	                        </a:t>
            </a:r>
            <a:r>
              <a:rPr lang="ro-RO" sz="1600" dirty="0">
                <a:solidFill>
                  <a:srgbClr val="000000"/>
                </a:solidFill>
                <a:latin typeface="Times New Roman"/>
                <a:cs typeface="Times New Roman"/>
              </a:rPr>
              <a:t>    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ro-RO" sz="1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- 25 </a:t>
            </a:r>
            <a:r>
              <a:rPr lang="ro-RO" sz="1600" dirty="0">
                <a:solidFill>
                  <a:srgbClr val="000000"/>
                </a:solidFill>
                <a:latin typeface="Times New Roman"/>
                <a:cs typeface="Times New Roman"/>
              </a:rPr>
              <a:t>50% </a:t>
            </a:r>
            <a:r>
              <a:rPr lang="en-US" sz="1600" dirty="0" err="1">
                <a:solidFill>
                  <a:srgbClr val="000000"/>
                </a:solidFill>
                <a:latin typeface="Times New Roman"/>
                <a:cs typeface="Times New Roman"/>
              </a:rPr>
              <a:t>HPGe</a:t>
            </a:r>
            <a:r>
              <a:rPr lang="ro-RO" sz="1600" dirty="0">
                <a:solidFill>
                  <a:srgbClr val="000000"/>
                </a:solidFill>
                <a:latin typeface="Times New Roman"/>
                <a:cs typeface="Times New Roman"/>
              </a:rPr>
              <a:t> detectors</a:t>
            </a:r>
            <a:r>
              <a:rPr lang="en-US" sz="1600" dirty="0">
                <a:solidFill>
                  <a:srgbClr val="000000"/>
                </a:solidFill>
                <a:latin typeface="Times New Roman"/>
                <a:cs typeface="Times New Roman"/>
              </a:rPr>
              <a:t>	  </a:t>
            </a:r>
          </a:p>
          <a:p>
            <a:pPr eaLnBrk="1" hangingPunct="1"/>
            <a:endParaRPr lang="en-GB" sz="1600" dirty="0">
              <a:latin typeface="Times New Roman"/>
              <a:cs typeface="Times New Roman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1907704" y="4437112"/>
            <a:ext cx="6696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Times New Roman"/>
                <a:cs typeface="Times New Roman"/>
              </a:rPr>
              <a:t>- </a:t>
            </a:r>
            <a:r>
              <a:rPr lang="en-US" sz="18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RO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manian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array for </a:t>
            </a:r>
            <a:r>
              <a:rPr lang="el-GR" sz="1800" dirty="0">
                <a:latin typeface="Times New Roman"/>
                <a:cs typeface="Times New Roman"/>
              </a:rPr>
              <a:t>γ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18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SP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ectroscopy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in </a:t>
            </a:r>
            <a:r>
              <a:rPr lang="en-US" sz="18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HE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avy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ion </a:t>
            </a: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Re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actions</a:t>
            </a: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121602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91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460432" y="6528191"/>
            <a:ext cx="70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11/81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436602"/>
            <a:ext cx="7135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charset="2"/>
              <a:buChar char="v"/>
            </a:pPr>
            <a:r>
              <a:rPr lang="en-US" sz="2000" b="1" dirty="0">
                <a:latin typeface="Times New Roman"/>
                <a:ea typeface="ＭＳ Ｐゴシック" charset="0"/>
                <a:cs typeface="Times New Roman"/>
              </a:rPr>
              <a:t>Types of experiments performed at 9MV tandem accelerator</a:t>
            </a:r>
          </a:p>
        </p:txBody>
      </p:sp>
      <p:sp>
        <p:nvSpPr>
          <p:cNvPr id="111" name="TextBox 3"/>
          <p:cNvSpPr txBox="1">
            <a:spLocks noChangeArrowheads="1"/>
          </p:cNvSpPr>
          <p:nvPr/>
        </p:nvSpPr>
        <p:spPr bwMode="auto">
          <a:xfrm>
            <a:off x="3869309" y="1084674"/>
            <a:ext cx="5221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o-RO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Recoil Distance Doppler Shift method (RDDS) </a:t>
            </a:r>
            <a:endParaRPr lang="en-US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38585"/>
            <a:ext cx="2520280" cy="259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3" name="Group 5"/>
          <p:cNvGrpSpPr>
            <a:grpSpLocks/>
          </p:cNvGrpSpPr>
          <p:nvPr/>
        </p:nvGrpSpPr>
        <p:grpSpPr bwMode="auto">
          <a:xfrm>
            <a:off x="3491880" y="4221088"/>
            <a:ext cx="1440160" cy="1440160"/>
            <a:chOff x="1918522" y="1186934"/>
            <a:chExt cx="1891478" cy="1736592"/>
          </a:xfrm>
        </p:grpSpPr>
        <p:cxnSp>
          <p:nvCxnSpPr>
            <p:cNvPr id="135" name="Straight Connector 134"/>
            <p:cNvCxnSpPr/>
            <p:nvPr/>
          </p:nvCxnSpPr>
          <p:spPr>
            <a:xfrm>
              <a:off x="2133422" y="1372347"/>
              <a:ext cx="9910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2133422" y="2193462"/>
              <a:ext cx="9910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2628936" y="1372347"/>
              <a:ext cx="0" cy="8211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065017" y="1580229"/>
              <a:ext cx="533400" cy="404406"/>
            </a:xfrm>
            <a:prstGeom prst="rect">
              <a:avLst/>
            </a:prstGeom>
            <a:blipFill rotWithShape="0">
              <a:blip r:embed="rId6"/>
              <a:stretch>
                <a:fillRect b="-2985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o-RO">
                  <a:noFill/>
                  <a:latin typeface="Calibri" panose="020F0502020204030204" pitchFamily="34" charset="0"/>
                </a:rPr>
                <a:t> </a:t>
              </a:r>
            </a:p>
          </p:txBody>
        </p:sp>
        <p:sp>
          <p:nvSpPr>
            <p:cNvPr id="139" name="TextBox 138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124200" y="1186934"/>
              <a:ext cx="685800" cy="369332"/>
            </a:xfrm>
            <a:prstGeom prst="rect">
              <a:avLst/>
            </a:prstGeom>
            <a:blipFill rotWithShape="0">
              <a:blip r:embed="rId7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o-RO">
                  <a:noFill/>
                  <a:latin typeface="Calibri" panose="020F0502020204030204" pitchFamily="34" charset="0"/>
                </a:rPr>
                <a:t> </a:t>
              </a:r>
            </a:p>
          </p:txBody>
        </p:sp>
        <p:sp>
          <p:nvSpPr>
            <p:cNvPr id="140" name="TextBox 13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124200" y="2008598"/>
              <a:ext cx="685800" cy="395558"/>
            </a:xfrm>
            <a:prstGeom prst="rect">
              <a:avLst/>
            </a:prstGeom>
            <a:blipFill rotWithShape="0">
              <a:blip r:embed="rId8"/>
              <a:stretch>
                <a:fillRect b="-9231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o-RO">
                  <a:noFill/>
                  <a:latin typeface="Calibri" panose="020F0502020204030204" pitchFamily="34" charset="0"/>
                </a:rPr>
                <a:t> </a:t>
              </a:r>
            </a:p>
          </p:txBody>
        </p:sp>
        <p:sp>
          <p:nvSpPr>
            <p:cNvPr id="141" name="TextBox 14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918522" y="2517774"/>
              <a:ext cx="1420756" cy="405752"/>
            </a:xfrm>
            <a:prstGeom prst="rect">
              <a:avLst/>
            </a:prstGeom>
            <a:blipFill rotWithShape="0">
              <a:blip r:embed="rId9"/>
              <a:stretch>
                <a:fillRect b="-23881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o-RO">
                  <a:noFill/>
                  <a:latin typeface="Calibri" panose="020F0502020204030204" pitchFamily="34" charset="0"/>
                </a:rPr>
                <a:t> </a:t>
              </a:r>
            </a:p>
          </p:txBody>
        </p:sp>
      </p:grpSp>
      <p:pic>
        <p:nvPicPr>
          <p:cNvPr id="1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3716338"/>
            <a:ext cx="1844701" cy="246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" name="Group 34"/>
          <p:cNvGrpSpPr>
            <a:grpSpLocks/>
          </p:cNvGrpSpPr>
          <p:nvPr/>
        </p:nvGrpSpPr>
        <p:grpSpPr bwMode="auto">
          <a:xfrm>
            <a:off x="440309" y="1484313"/>
            <a:ext cx="8424862" cy="2089150"/>
            <a:chOff x="1543050" y="1081089"/>
            <a:chExt cx="8972550" cy="2352675"/>
          </a:xfrm>
        </p:grpSpPr>
        <p:pic>
          <p:nvPicPr>
            <p:cNvPr id="117" name="Picture 4" descr="plunger1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3050" y="1081089"/>
              <a:ext cx="8972550" cy="235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8" name="Group 75"/>
            <p:cNvGrpSpPr>
              <a:grpSpLocks/>
            </p:cNvGrpSpPr>
            <p:nvPr/>
          </p:nvGrpSpPr>
          <p:grpSpPr bwMode="auto">
            <a:xfrm>
              <a:off x="1619250" y="1233489"/>
              <a:ext cx="8077200" cy="1952625"/>
              <a:chOff x="76200" y="152400"/>
              <a:chExt cx="8077200" cy="1953509"/>
            </a:xfrm>
          </p:grpSpPr>
          <p:cxnSp>
            <p:nvCxnSpPr>
              <p:cNvPr id="123" name="Straight Arrow Connector 41"/>
              <p:cNvCxnSpPr>
                <a:cxnSpLocks noChangeShapeType="1"/>
                <a:stCxn id="124" idx="1"/>
              </p:cNvCxnSpPr>
              <p:nvPr/>
            </p:nvCxnSpPr>
            <p:spPr bwMode="auto">
              <a:xfrm flipH="1">
                <a:off x="1600200" y="290575"/>
                <a:ext cx="304800" cy="471701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4" name="TextBox 11"/>
              <p:cNvSpPr txBox="1">
                <a:spLocks noChangeArrowheads="1"/>
              </p:cNvSpPr>
              <p:nvPr/>
            </p:nvSpPr>
            <p:spPr bwMode="auto">
              <a:xfrm>
                <a:off x="1905419" y="151957"/>
                <a:ext cx="1308603" cy="277227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ro-RO" altLang="ro-RO" sz="1200" kern="0">
                    <a:solidFill>
                      <a:srgbClr val="ED7D31"/>
                    </a:solidFill>
                    <a:latin typeface="Arial" charset="0"/>
                    <a:ea typeface="Arial" charset="0"/>
                    <a:cs typeface="Arial" charset="0"/>
                  </a:rPr>
                  <a:t>Target support</a:t>
                </a:r>
                <a:endParaRPr lang="en-US" altLang="ro-RO" sz="1200" kern="0">
                  <a:solidFill>
                    <a:srgbClr val="ED7D3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5" name="TextBox 12"/>
              <p:cNvSpPr txBox="1">
                <a:spLocks noChangeArrowheads="1"/>
              </p:cNvSpPr>
              <p:nvPr/>
            </p:nvSpPr>
            <p:spPr bwMode="auto">
              <a:xfrm>
                <a:off x="76081" y="151957"/>
                <a:ext cx="1423570" cy="277227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ro-RO" altLang="ro-RO" sz="1200" kern="0">
                    <a:solidFill>
                      <a:srgbClr val="ED7D31"/>
                    </a:solidFill>
                    <a:latin typeface="Arial" charset="0"/>
                    <a:ea typeface="Arial" charset="0"/>
                    <a:cs typeface="Arial" charset="0"/>
                  </a:rPr>
                  <a:t>Stopper support</a:t>
                </a:r>
                <a:endParaRPr lang="en-US" altLang="ro-RO" sz="1200" kern="0">
                  <a:solidFill>
                    <a:srgbClr val="ED7D3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26" name="Straight Arrow Connector 44"/>
              <p:cNvCxnSpPr>
                <a:cxnSpLocks noChangeShapeType="1"/>
                <a:stCxn id="125" idx="2"/>
              </p:cNvCxnSpPr>
              <p:nvPr/>
            </p:nvCxnSpPr>
            <p:spPr bwMode="auto">
              <a:xfrm rot="16200000" flipH="1">
                <a:off x="798402" y="417748"/>
                <a:ext cx="485995" cy="50800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7" name="TextBox 14"/>
              <p:cNvSpPr txBox="1">
                <a:spLocks noChangeArrowheads="1"/>
              </p:cNvSpPr>
              <p:nvPr/>
            </p:nvSpPr>
            <p:spPr bwMode="auto">
              <a:xfrm>
                <a:off x="1905419" y="1675807"/>
                <a:ext cx="1085430" cy="311209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altLang="ro-RO" sz="1200" kern="0" dirty="0" smtClean="0">
                    <a:solidFill>
                      <a:srgbClr val="ED7D31"/>
                    </a:solidFill>
                    <a:latin typeface="Arial" charset="0"/>
                    <a:ea typeface="Arial" charset="0"/>
                    <a:cs typeface="Arial" charset="0"/>
                  </a:rPr>
                  <a:t>Micrometer</a:t>
                </a:r>
                <a:endParaRPr lang="en-US" altLang="ro-RO" sz="1200" kern="0" dirty="0">
                  <a:solidFill>
                    <a:srgbClr val="ED7D3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28" name="Straight Arrow Connector 46"/>
              <p:cNvCxnSpPr>
                <a:cxnSpLocks noChangeShapeType="1"/>
              </p:cNvCxnSpPr>
              <p:nvPr/>
            </p:nvCxnSpPr>
            <p:spPr bwMode="auto">
              <a:xfrm rot="16200000" flipV="1">
                <a:off x="2095448" y="1562738"/>
                <a:ext cx="228703" cy="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9" name="TextBox 16"/>
              <p:cNvSpPr txBox="1">
                <a:spLocks noChangeArrowheads="1"/>
              </p:cNvSpPr>
              <p:nvPr/>
            </p:nvSpPr>
            <p:spPr bwMode="auto">
              <a:xfrm>
                <a:off x="3200496" y="532920"/>
                <a:ext cx="1371159" cy="277226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ro-RO" altLang="ro-RO" sz="1200" kern="0">
                    <a:solidFill>
                      <a:srgbClr val="ED7D31"/>
                    </a:solidFill>
                    <a:latin typeface="Arial" charset="0"/>
                    <a:ea typeface="Arial" charset="0"/>
                    <a:cs typeface="Arial" charset="0"/>
                  </a:rPr>
                  <a:t>Sliding Bearings</a:t>
                </a:r>
                <a:endParaRPr lang="en-US" altLang="ro-RO" sz="1200" kern="0">
                  <a:solidFill>
                    <a:srgbClr val="ED7D3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30" name="Straight Arrow Connector 48"/>
              <p:cNvCxnSpPr>
                <a:cxnSpLocks noChangeShapeType="1"/>
                <a:stCxn id="129" idx="1"/>
              </p:cNvCxnSpPr>
              <p:nvPr/>
            </p:nvCxnSpPr>
            <p:spPr bwMode="auto">
              <a:xfrm flipH="1">
                <a:off x="2590800" y="671747"/>
                <a:ext cx="609600" cy="395467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1" name="Straight Arrow Connector 49"/>
              <p:cNvCxnSpPr>
                <a:cxnSpLocks noChangeShapeType="1"/>
                <a:stCxn id="129" idx="3"/>
              </p:cNvCxnSpPr>
              <p:nvPr/>
            </p:nvCxnSpPr>
            <p:spPr bwMode="auto">
              <a:xfrm>
                <a:off x="4572000" y="671747"/>
                <a:ext cx="914400" cy="395467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2" name="TextBox 19"/>
              <p:cNvSpPr txBox="1">
                <a:spLocks noChangeArrowheads="1"/>
              </p:cNvSpPr>
              <p:nvPr/>
            </p:nvSpPr>
            <p:spPr bwMode="auto">
              <a:xfrm>
                <a:off x="7161809" y="1321673"/>
                <a:ext cx="990751" cy="277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altLang="ro-RO" sz="1200" kern="0">
                    <a:solidFill>
                      <a:srgbClr val="ED7D31"/>
                    </a:solidFill>
                    <a:latin typeface="Arial" charset="0"/>
                    <a:ea typeface="Arial" charset="0"/>
                    <a:cs typeface="Arial" charset="0"/>
                  </a:rPr>
                  <a:t>inchworm</a:t>
                </a:r>
              </a:p>
            </p:txBody>
          </p:sp>
          <p:sp>
            <p:nvSpPr>
              <p:cNvPr id="133" name="TextBox 20"/>
              <p:cNvSpPr txBox="1">
                <a:spLocks noChangeArrowheads="1"/>
              </p:cNvSpPr>
              <p:nvPr/>
            </p:nvSpPr>
            <p:spPr bwMode="auto">
              <a:xfrm>
                <a:off x="5180307" y="1827835"/>
                <a:ext cx="1124316" cy="277226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altLang="ro-RO" sz="1200" kern="0" dirty="0" err="1">
                    <a:solidFill>
                      <a:srgbClr val="ED7D31"/>
                    </a:solidFill>
                    <a:latin typeface="Arial" charset="0"/>
                    <a:ea typeface="Arial" charset="0"/>
                    <a:cs typeface="Arial" charset="0"/>
                  </a:rPr>
                  <a:t>Piezocr</a:t>
                </a:r>
                <a:r>
                  <a:rPr lang="ro-RO" altLang="ro-RO" sz="1200" kern="0" dirty="0">
                    <a:solidFill>
                      <a:srgbClr val="ED7D31"/>
                    </a:solidFill>
                    <a:latin typeface="Arial" charset="0"/>
                    <a:ea typeface="Arial" charset="0"/>
                    <a:cs typeface="Arial" charset="0"/>
                  </a:rPr>
                  <a:t>ystal</a:t>
                </a:r>
                <a:endParaRPr lang="en-US" altLang="ro-RO" sz="1200" kern="0" dirty="0">
                  <a:solidFill>
                    <a:srgbClr val="ED7D3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34" name="Straight Arrow Connector 5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829215" y="1637385"/>
                <a:ext cx="381172" cy="3175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19" name="Straight Connector 37"/>
            <p:cNvCxnSpPr>
              <a:cxnSpLocks noChangeShapeType="1"/>
            </p:cNvCxnSpPr>
            <p:nvPr/>
          </p:nvCxnSpPr>
          <p:spPr bwMode="auto">
            <a:xfrm rot="16200000" flipH="1">
              <a:off x="9637713" y="2817813"/>
              <a:ext cx="1066800" cy="31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Straight Connector 38"/>
            <p:cNvCxnSpPr>
              <a:cxnSpLocks noChangeShapeType="1"/>
            </p:cNvCxnSpPr>
            <p:nvPr/>
          </p:nvCxnSpPr>
          <p:spPr bwMode="auto">
            <a:xfrm rot="16200000" flipH="1">
              <a:off x="1746251" y="2784476"/>
              <a:ext cx="995362" cy="269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Straight Arrow Connector 39"/>
            <p:cNvCxnSpPr>
              <a:cxnSpLocks noChangeShapeType="1"/>
            </p:cNvCxnSpPr>
            <p:nvPr/>
          </p:nvCxnSpPr>
          <p:spPr bwMode="auto">
            <a:xfrm>
              <a:off x="2257426" y="3294064"/>
              <a:ext cx="7929563" cy="158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miter lim="800000"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2" name="TextBox 9"/>
            <p:cNvSpPr txBox="1">
              <a:spLocks noChangeArrowheads="1"/>
            </p:cNvSpPr>
            <p:nvPr/>
          </p:nvSpPr>
          <p:spPr bwMode="auto">
            <a:xfrm>
              <a:off x="5257520" y="3010067"/>
              <a:ext cx="1295077" cy="27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ro-RO" sz="1200" kern="0">
                  <a:solidFill>
                    <a:srgbClr val="ED7D31"/>
                  </a:solidFill>
                  <a:latin typeface="Arial" charset="0"/>
                  <a:ea typeface="Arial" charset="0"/>
                  <a:cs typeface="Arial" charset="0"/>
                </a:rPr>
                <a:t>L=814 mm</a:t>
              </a:r>
            </a:p>
          </p:txBody>
        </p:sp>
      </p:grpSp>
      <p:sp>
        <p:nvSpPr>
          <p:cNvPr id="116" name="TextBox 4"/>
          <p:cNvSpPr txBox="1">
            <a:spLocks noChangeArrowheads="1"/>
          </p:cNvSpPr>
          <p:nvPr/>
        </p:nvSpPr>
        <p:spPr bwMode="auto">
          <a:xfrm>
            <a:off x="295846" y="1033463"/>
            <a:ext cx="2879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o-RO" sz="1400" b="1" dirty="0">
                <a:latin typeface="Times New Roman"/>
                <a:cs typeface="Times New Roman"/>
              </a:rPr>
              <a:t>PLUNGER reaction </a:t>
            </a:r>
            <a:r>
              <a:rPr lang="ro-RO" sz="1400" b="1" dirty="0" smtClean="0">
                <a:latin typeface="Times New Roman"/>
                <a:cs typeface="Times New Roman"/>
              </a:rPr>
              <a:t>chamber (Cologne design)</a:t>
            </a:r>
            <a:endParaRPr lang="en-GB" sz="1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911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12/81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436602"/>
            <a:ext cx="7135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charset="2"/>
              <a:buChar char="v"/>
            </a:pPr>
            <a:r>
              <a:rPr lang="en-US" sz="2000" b="1" dirty="0">
                <a:latin typeface="Times New Roman"/>
                <a:ea typeface="ＭＳ Ｐゴシック" charset="0"/>
                <a:cs typeface="Times New Roman"/>
              </a:rPr>
              <a:t>Types of experiments performed at 9MV tandem accelerator</a:t>
            </a:r>
          </a:p>
        </p:txBody>
      </p:sp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10805" r="18016" b="8742"/>
          <a:stretch>
            <a:fillRect/>
          </a:stretch>
        </p:blipFill>
        <p:spPr bwMode="auto">
          <a:xfrm>
            <a:off x="250825" y="966863"/>
            <a:ext cx="4465638" cy="3516312"/>
          </a:xfrm>
          <a:prstGeom prst="rect">
            <a:avLst/>
          </a:prstGeom>
          <a:noFill/>
          <a:ln w="1908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59" y="3645024"/>
            <a:ext cx="4033837" cy="279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ustomShape 4"/>
          <p:cNvSpPr/>
          <p:nvPr/>
        </p:nvSpPr>
        <p:spPr>
          <a:xfrm>
            <a:off x="4788024" y="1268760"/>
            <a:ext cx="4355976" cy="1944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/>
          <a:lstStyle/>
          <a:p>
            <a:pPr>
              <a:lnSpc>
                <a:spcPct val="120000"/>
              </a:lnSpc>
              <a:buFont typeface="Wingdings" charset="2"/>
              <a:buChar char=""/>
              <a:defRPr/>
            </a:pPr>
            <a:r>
              <a:rPr lang="en-US" sz="1400" b="1" dirty="0">
                <a:solidFill>
                  <a:srgbClr val="000000"/>
                </a:solidFill>
                <a:latin typeface="Times New Roman"/>
                <a:cs typeface="Times New Roman"/>
              </a:rPr>
              <a:t>Tape Station used for gamma-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ray spectroscopy</a:t>
            </a:r>
            <a:r>
              <a:rPr lang="en-US" sz="1400" b="1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sz="14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       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Kapton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tape transport station in closed loop</a:t>
            </a:r>
            <a:endParaRPr sz="1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        Flexible time cycle control using in-house electronics</a:t>
            </a:r>
            <a:endParaRPr sz="1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       3x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HPGe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clovers (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Eff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~ 1%) w/ BGO suppression</a:t>
            </a:r>
            <a:endParaRPr sz="1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       Angular correlation table</a:t>
            </a:r>
            <a:endParaRPr sz="1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  <a:defRPr/>
            </a:pP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       Digital data acquisition system</a:t>
            </a:r>
            <a:endParaRPr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5" name="TextShape 9"/>
          <p:cNvSpPr txBox="1"/>
          <p:nvPr/>
        </p:nvSpPr>
        <p:spPr>
          <a:xfrm>
            <a:off x="179512" y="4797152"/>
            <a:ext cx="4536504" cy="12241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20" tIns="51120" rIns="96120" bIns="51120"/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Times New Roman"/>
                <a:cs typeface="Times New Roman"/>
              </a:rPr>
              <a:t>Target requirements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
</a:t>
            </a:r>
          </a:p>
          <a:p>
            <a:pPr marL="285750" indent="-285750">
              <a:buFont typeface="Wingdings" charset="2"/>
              <a:buChar char="ü"/>
              <a:defRPr/>
            </a:pPr>
            <a:r>
              <a:rPr lang="en-US" sz="1400" i="1" u="sng" dirty="0">
                <a:solidFill>
                  <a:srgbClr val="000000"/>
                </a:solidFill>
                <a:latin typeface="Times New Roman"/>
                <a:cs typeface="Times New Roman"/>
              </a:rPr>
              <a:t>thin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(&lt;2 mg/cm</a:t>
            </a:r>
            <a:r>
              <a:rPr lang="en-US" sz="1400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) </a:t>
            </a:r>
          </a:p>
          <a:p>
            <a:pPr marL="285750" indent="-285750">
              <a:buFont typeface="Wingdings" charset="2"/>
              <a:buChar char="ü"/>
              <a:defRPr/>
            </a:pPr>
            <a:r>
              <a:rPr lang="en-US" sz="1400" i="1" u="sng" dirty="0">
                <a:solidFill>
                  <a:srgbClr val="000000"/>
                </a:solidFill>
                <a:latin typeface="Times New Roman"/>
                <a:cs typeface="Times New Roman"/>
              </a:rPr>
              <a:t>self-supported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targets that allow the recoil products to scatter onto the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  <a:cs typeface="Times New Roman"/>
              </a:rPr>
              <a:t>kapton</a:t>
            </a:r>
            <a:r>
              <a:rPr lang="en-US" sz="1400" dirty="0">
                <a:solidFill>
                  <a:srgbClr val="000000"/>
                </a:solidFill>
                <a:latin typeface="Times New Roman"/>
                <a:cs typeface="Times New Roman"/>
              </a:rPr>
              <a:t> tape</a:t>
            </a:r>
            <a:endParaRPr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6" name="CustomShape 5"/>
          <p:cNvSpPr/>
          <p:nvPr/>
        </p:nvSpPr>
        <p:spPr>
          <a:xfrm>
            <a:off x="3779838" y="3141365"/>
            <a:ext cx="1224210" cy="1871811"/>
          </a:xfrm>
          <a:prstGeom prst="straightConnector1">
            <a:avLst/>
          </a:prstGeom>
          <a:noFill/>
          <a:ln w="28575" cmpd="sng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68422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99592" y="436602"/>
            <a:ext cx="7135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charset="2"/>
              <a:buChar char="v"/>
            </a:pPr>
            <a:r>
              <a:rPr lang="en-US" sz="2000" b="1" dirty="0">
                <a:latin typeface="Times New Roman"/>
                <a:ea typeface="ＭＳ Ｐゴシック" charset="0"/>
                <a:cs typeface="Times New Roman"/>
              </a:rPr>
              <a:t>Types of experiments performed at 9MV tandem accelerator</a:t>
            </a:r>
          </a:p>
        </p:txBody>
      </p:sp>
      <p:sp>
        <p:nvSpPr>
          <p:cNvPr id="42" name="Rechteck 28"/>
          <p:cNvSpPr/>
          <p:nvPr/>
        </p:nvSpPr>
        <p:spPr>
          <a:xfrm>
            <a:off x="251520" y="980728"/>
            <a:ext cx="8892480" cy="2664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43" name="Gruppieren 31"/>
          <p:cNvGrpSpPr>
            <a:grpSpLocks/>
          </p:cNvGrpSpPr>
          <p:nvPr/>
        </p:nvGrpSpPr>
        <p:grpSpPr bwMode="auto">
          <a:xfrm>
            <a:off x="730186" y="1023489"/>
            <a:ext cx="4835181" cy="2330650"/>
            <a:chOff x="374754" y="1186226"/>
            <a:chExt cx="3264257" cy="1797226"/>
          </a:xfrm>
        </p:grpSpPr>
        <p:sp>
          <p:nvSpPr>
            <p:cNvPr id="44" name="Rechteck 93"/>
            <p:cNvSpPr/>
            <p:nvPr/>
          </p:nvSpPr>
          <p:spPr>
            <a:xfrm>
              <a:off x="2275398" y="1721261"/>
              <a:ext cx="80980" cy="790646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Garamond"/>
                <a:cs typeface="Garamond"/>
              </a:endParaRPr>
            </a:p>
          </p:txBody>
        </p:sp>
        <p:cxnSp>
          <p:nvCxnSpPr>
            <p:cNvPr id="45" name="Gerade Verbindung mit Pfeil 94"/>
            <p:cNvCxnSpPr/>
            <p:nvPr/>
          </p:nvCxnSpPr>
          <p:spPr>
            <a:xfrm>
              <a:off x="868572" y="2102296"/>
              <a:ext cx="1024157" cy="158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95"/>
            <p:cNvCxnSpPr/>
            <p:nvPr/>
          </p:nvCxnSpPr>
          <p:spPr>
            <a:xfrm flipV="1">
              <a:off x="2538979" y="1640292"/>
              <a:ext cx="843143" cy="373096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xplosion 1 46"/>
            <p:cNvSpPr/>
            <p:nvPr/>
          </p:nvSpPr>
          <p:spPr>
            <a:xfrm>
              <a:off x="2111851" y="1938769"/>
              <a:ext cx="354088" cy="355632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Garamond"/>
                <a:cs typeface="Garamond"/>
              </a:endParaRPr>
            </a:p>
          </p:txBody>
        </p:sp>
        <p:sp>
          <p:nvSpPr>
            <p:cNvPr id="48" name="Textfeld 12"/>
            <p:cNvSpPr txBox="1">
              <a:spLocks noChangeArrowheads="1"/>
            </p:cNvSpPr>
            <p:nvPr/>
          </p:nvSpPr>
          <p:spPr bwMode="auto">
            <a:xfrm>
              <a:off x="2937527" y="1768891"/>
              <a:ext cx="701484" cy="369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b="1" dirty="0" err="1" smtClean="0">
                  <a:solidFill>
                    <a:schemeClr val="accent2"/>
                  </a:solidFill>
                  <a:ea typeface="Lucida Grande"/>
                  <a:cs typeface="Lucida Grande"/>
                </a:rPr>
                <a:t>γ</a:t>
              </a:r>
              <a:r>
                <a:rPr lang="de-DE" b="1" dirty="0" err="1" smtClean="0">
                  <a:solidFill>
                    <a:schemeClr val="accent2"/>
                  </a:solidFill>
                  <a:latin typeface="Garamond"/>
                  <a:ea typeface="+mn-ea"/>
                  <a:cs typeface="Garamond"/>
                </a:rPr>
                <a:t>,</a:t>
              </a:r>
              <a:r>
                <a:rPr lang="de-DE" b="1" dirty="0" err="1">
                  <a:solidFill>
                    <a:schemeClr val="accent2"/>
                  </a:solidFill>
                  <a:latin typeface="Garamond"/>
                  <a:ea typeface="+mn-ea"/>
                  <a:cs typeface="Garamond"/>
                </a:rPr>
                <a:t>n,p</a:t>
              </a:r>
              <a:endParaRPr lang="de-DE" b="1" dirty="0">
                <a:solidFill>
                  <a:schemeClr val="accent2"/>
                </a:solidFill>
                <a:latin typeface="Garamond"/>
                <a:ea typeface="+mn-ea"/>
                <a:cs typeface="Garamond"/>
              </a:endParaRPr>
            </a:p>
          </p:txBody>
        </p:sp>
        <p:sp>
          <p:nvSpPr>
            <p:cNvPr id="49" name="Rechteck 13"/>
            <p:cNvSpPr>
              <a:spLocks noChangeArrowheads="1"/>
            </p:cNvSpPr>
            <p:nvPr/>
          </p:nvSpPr>
          <p:spPr bwMode="auto">
            <a:xfrm>
              <a:off x="756927" y="1595019"/>
              <a:ext cx="353809" cy="36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rPr>
                <a:t>α</a:t>
              </a:r>
              <a:endParaRPr lang="de-DE" b="1" dirty="0">
                <a:solidFill>
                  <a:srgbClr val="FF0000"/>
                </a:solidFill>
                <a:latin typeface="Garamond"/>
                <a:cs typeface="Garamond"/>
              </a:endParaRPr>
            </a:p>
          </p:txBody>
        </p:sp>
        <p:sp>
          <p:nvSpPr>
            <p:cNvPr id="50" name="Textfeld 28"/>
            <p:cNvSpPr txBox="1">
              <a:spLocks noChangeArrowheads="1"/>
            </p:cNvSpPr>
            <p:nvPr/>
          </p:nvSpPr>
          <p:spPr bwMode="auto">
            <a:xfrm>
              <a:off x="374754" y="2203555"/>
              <a:ext cx="1197319" cy="400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b="1" dirty="0" err="1">
                  <a:solidFill>
                    <a:srgbClr val="FF0000"/>
                  </a:solidFill>
                  <a:latin typeface="Garamond"/>
                  <a:cs typeface="Garamond"/>
                </a:rPr>
                <a:t>projectile</a:t>
              </a:r>
              <a:endParaRPr lang="de-DE" b="1" dirty="0">
                <a:solidFill>
                  <a:srgbClr val="FF0000"/>
                </a:solidFill>
                <a:latin typeface="Garamond"/>
                <a:cs typeface="Garamond"/>
              </a:endParaRPr>
            </a:p>
          </p:txBody>
        </p:sp>
        <p:sp>
          <p:nvSpPr>
            <p:cNvPr id="51" name="Textfeld 29"/>
            <p:cNvSpPr txBox="1">
              <a:spLocks noChangeArrowheads="1"/>
            </p:cNvSpPr>
            <p:nvPr/>
          </p:nvSpPr>
          <p:spPr bwMode="auto">
            <a:xfrm>
              <a:off x="2402170" y="1186226"/>
              <a:ext cx="951556" cy="400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b="1" dirty="0" err="1">
                  <a:solidFill>
                    <a:schemeClr val="accent2"/>
                  </a:solidFill>
                  <a:latin typeface="Garamond"/>
                  <a:cs typeface="Garamond"/>
                </a:rPr>
                <a:t>ejectile</a:t>
              </a:r>
              <a:endParaRPr lang="de-DE" b="1" dirty="0">
                <a:solidFill>
                  <a:schemeClr val="accent2"/>
                </a:solidFill>
                <a:latin typeface="Garamond"/>
                <a:cs typeface="Garamond"/>
              </a:endParaRPr>
            </a:p>
          </p:txBody>
        </p:sp>
        <p:sp>
          <p:nvSpPr>
            <p:cNvPr id="52" name="Textfeld 30"/>
            <p:cNvSpPr txBox="1">
              <a:spLocks noChangeArrowheads="1"/>
            </p:cNvSpPr>
            <p:nvPr/>
          </p:nvSpPr>
          <p:spPr bwMode="auto">
            <a:xfrm>
              <a:off x="1863775" y="2583306"/>
              <a:ext cx="826044" cy="400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b="1" dirty="0" err="1">
                  <a:solidFill>
                    <a:srgbClr val="996633"/>
                  </a:solidFill>
                  <a:latin typeface="Garamond"/>
                  <a:cs typeface="Garamond"/>
                </a:rPr>
                <a:t>target</a:t>
              </a:r>
              <a:endParaRPr lang="de-DE" b="1" dirty="0">
                <a:solidFill>
                  <a:srgbClr val="996633"/>
                </a:solidFill>
                <a:latin typeface="Garamond"/>
                <a:cs typeface="Garamond"/>
              </a:endParaRPr>
            </a:p>
          </p:txBody>
        </p:sp>
      </p:grpSp>
      <p:sp>
        <p:nvSpPr>
          <p:cNvPr id="53" name="Abgerundetes Rechteck 31"/>
          <p:cNvSpPr/>
          <p:nvPr/>
        </p:nvSpPr>
        <p:spPr>
          <a:xfrm>
            <a:off x="497235" y="1071017"/>
            <a:ext cx="1914525" cy="4857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Garamond"/>
              <a:cs typeface="Garamond"/>
            </a:endParaRPr>
          </a:p>
        </p:txBody>
      </p:sp>
      <p:sp>
        <p:nvSpPr>
          <p:cNvPr id="54" name="Text Box 167"/>
          <p:cNvSpPr txBox="1">
            <a:spLocks noChangeArrowheads="1"/>
          </p:cNvSpPr>
          <p:nvPr/>
        </p:nvSpPr>
        <p:spPr bwMode="auto">
          <a:xfrm>
            <a:off x="486788" y="1040760"/>
            <a:ext cx="18090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b="1" dirty="0">
                <a:latin typeface="Times New Roman"/>
                <a:cs typeface="Times New Roman"/>
              </a:rPr>
              <a:t>I. </a:t>
            </a:r>
            <a:r>
              <a:rPr lang="de-DE" sz="2400" b="1" dirty="0" err="1">
                <a:latin typeface="Times New Roman"/>
                <a:cs typeface="Times New Roman"/>
              </a:rPr>
              <a:t>Activation</a:t>
            </a:r>
            <a:endParaRPr lang="de-DE" sz="2400" b="1" dirty="0">
              <a:latin typeface="Times New Roman"/>
              <a:cs typeface="Times New Roman"/>
            </a:endParaRPr>
          </a:p>
        </p:txBody>
      </p:sp>
      <p:sp>
        <p:nvSpPr>
          <p:cNvPr id="55" name="Rechteck 29"/>
          <p:cNvSpPr/>
          <p:nvPr/>
        </p:nvSpPr>
        <p:spPr>
          <a:xfrm>
            <a:off x="200024" y="3654127"/>
            <a:ext cx="8943975" cy="29432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grpSp>
        <p:nvGrpSpPr>
          <p:cNvPr id="56" name="Group 190"/>
          <p:cNvGrpSpPr>
            <a:grpSpLocks/>
          </p:cNvGrpSpPr>
          <p:nvPr/>
        </p:nvGrpSpPr>
        <p:grpSpPr bwMode="auto">
          <a:xfrm>
            <a:off x="469900" y="4413250"/>
            <a:ext cx="1965325" cy="1504003"/>
            <a:chOff x="3793" y="2474"/>
            <a:chExt cx="1238" cy="1317"/>
          </a:xfrm>
        </p:grpSpPr>
        <p:graphicFrame>
          <p:nvGraphicFramePr>
            <p:cNvPr id="57" name="Object 150"/>
            <p:cNvGraphicFramePr>
              <a:graphicFrameLocks noChangeAspect="1"/>
            </p:cNvGraphicFramePr>
            <p:nvPr/>
          </p:nvGraphicFramePr>
          <p:xfrm>
            <a:off x="3793" y="2474"/>
            <a:ext cx="1238" cy="13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4261" name="CorelDRAW" r:id="rId6" imgW="3711575" imgH="3589144" progId="CorelDraw.Graphic.12">
                    <p:embed/>
                  </p:oleObj>
                </mc:Choice>
                <mc:Fallback>
                  <p:oleObj name="CorelDRAW" r:id="rId6" imgW="3711575" imgH="3589144" progId="CorelDraw.Graphic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3" y="2474"/>
                          <a:ext cx="1238" cy="13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" name="Text Box 151"/>
            <p:cNvSpPr txBox="1">
              <a:spLocks noChangeAspect="1" noChangeArrowheads="1"/>
            </p:cNvSpPr>
            <p:nvPr/>
          </p:nvSpPr>
          <p:spPr bwMode="auto">
            <a:xfrm>
              <a:off x="4109" y="2933"/>
              <a:ext cx="213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2800" b="1" dirty="0" err="1">
                  <a:solidFill>
                    <a:srgbClr val="FF3300"/>
                  </a:solidFill>
                  <a:latin typeface="Symbol" charset="0"/>
                </a:rPr>
                <a:t>g</a:t>
              </a:r>
              <a:endParaRPr lang="de-DE" sz="2800" b="1" dirty="0">
                <a:solidFill>
                  <a:srgbClr val="FF3300"/>
                </a:solidFill>
                <a:latin typeface="Symbol" charset="0"/>
              </a:endParaRPr>
            </a:p>
          </p:txBody>
        </p:sp>
        <p:sp>
          <p:nvSpPr>
            <p:cNvPr id="59" name="Text Box 152"/>
            <p:cNvSpPr txBox="1">
              <a:spLocks noChangeAspect="1" noChangeArrowheads="1"/>
            </p:cNvSpPr>
            <p:nvPr/>
          </p:nvSpPr>
          <p:spPr bwMode="auto">
            <a:xfrm>
              <a:off x="4490" y="2921"/>
              <a:ext cx="213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2800" b="1" dirty="0" err="1">
                  <a:solidFill>
                    <a:srgbClr val="FF3300"/>
                  </a:solidFill>
                  <a:latin typeface="Symbol" charset="0"/>
                </a:rPr>
                <a:t>g</a:t>
              </a:r>
              <a:endParaRPr lang="de-DE" sz="2800" b="1" dirty="0">
                <a:solidFill>
                  <a:srgbClr val="FF3300"/>
                </a:solidFill>
                <a:latin typeface="Symbol" charset="0"/>
              </a:endParaRPr>
            </a:p>
          </p:txBody>
        </p:sp>
        <p:sp>
          <p:nvSpPr>
            <p:cNvPr id="60" name="Text Box 153"/>
            <p:cNvSpPr txBox="1">
              <a:spLocks noChangeAspect="1" noChangeArrowheads="1"/>
            </p:cNvSpPr>
            <p:nvPr/>
          </p:nvSpPr>
          <p:spPr bwMode="auto">
            <a:xfrm>
              <a:off x="4199" y="2537"/>
              <a:ext cx="45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de-DE" sz="1200" b="1" dirty="0" err="1">
                  <a:latin typeface="Garamond"/>
                  <a:cs typeface="Garamond"/>
                </a:rPr>
                <a:t>HPGe</a:t>
              </a:r>
              <a:endParaRPr lang="de-DE" sz="1200" b="1" dirty="0">
                <a:latin typeface="Garamond"/>
                <a:cs typeface="Garamond"/>
              </a:endParaRPr>
            </a:p>
            <a:p>
              <a:pPr algn="ctr" eaLnBrk="1" hangingPunct="1"/>
              <a:r>
                <a:rPr lang="de-DE" sz="1200" b="1" dirty="0" err="1">
                  <a:latin typeface="Garamond"/>
                  <a:cs typeface="Garamond"/>
                </a:rPr>
                <a:t>detector</a:t>
              </a:r>
              <a:endParaRPr lang="de-DE" sz="1200" b="1" dirty="0">
                <a:latin typeface="Garamond"/>
                <a:cs typeface="Garamond"/>
              </a:endParaRPr>
            </a:p>
          </p:txBody>
        </p:sp>
        <p:sp>
          <p:nvSpPr>
            <p:cNvPr id="61" name="Text Box 155"/>
            <p:cNvSpPr txBox="1">
              <a:spLocks noChangeAspect="1" noChangeArrowheads="1"/>
            </p:cNvSpPr>
            <p:nvPr/>
          </p:nvSpPr>
          <p:spPr bwMode="auto">
            <a:xfrm>
              <a:off x="4224" y="3462"/>
              <a:ext cx="359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de-DE" sz="1200" b="1" dirty="0" err="1">
                  <a:solidFill>
                    <a:srgbClr val="FFFF00"/>
                  </a:solidFill>
                  <a:latin typeface="Garamond"/>
                  <a:cs typeface="Garamond"/>
                </a:rPr>
                <a:t>target</a:t>
              </a:r>
              <a:endParaRPr lang="de-DE" sz="1200" b="1" dirty="0">
                <a:solidFill>
                  <a:srgbClr val="FFFF00"/>
                </a:solidFill>
                <a:latin typeface="Garamond"/>
                <a:cs typeface="Garamond"/>
              </a:endParaRPr>
            </a:p>
          </p:txBody>
        </p:sp>
      </p:grpSp>
      <p:sp>
        <p:nvSpPr>
          <p:cNvPr id="62" name="Abgerundetes Rechteck 34"/>
          <p:cNvSpPr/>
          <p:nvPr/>
        </p:nvSpPr>
        <p:spPr>
          <a:xfrm>
            <a:off x="506937" y="3768374"/>
            <a:ext cx="1857375" cy="4667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4" name="Textfeld 37"/>
          <p:cNvSpPr txBox="1">
            <a:spLocks noChangeArrowheads="1"/>
          </p:cNvSpPr>
          <p:nvPr/>
        </p:nvSpPr>
        <p:spPr bwMode="auto">
          <a:xfrm>
            <a:off x="2647950" y="3714751"/>
            <a:ext cx="6316538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800" b="1" dirty="0" err="1">
                <a:latin typeface="Times New Roman"/>
                <a:cs typeface="Times New Roman"/>
              </a:rPr>
              <a:t>Counting</a:t>
            </a:r>
            <a:r>
              <a:rPr lang="de-DE" sz="1800" b="1" dirty="0">
                <a:latin typeface="Times New Roman"/>
                <a:cs typeface="Times New Roman"/>
              </a:rPr>
              <a:t> </a:t>
            </a:r>
            <a:r>
              <a:rPr lang="de-DE" sz="1800" b="1" dirty="0" err="1">
                <a:latin typeface="Times New Roman"/>
                <a:cs typeface="Times New Roman"/>
              </a:rPr>
              <a:t>setup</a:t>
            </a:r>
            <a:r>
              <a:rPr lang="de-DE" sz="1800" b="1" dirty="0">
                <a:latin typeface="Times New Roman"/>
                <a:cs typeface="Times New Roman"/>
              </a:rPr>
              <a:t> </a:t>
            </a:r>
            <a:r>
              <a:rPr lang="de-DE" sz="1800" b="1" dirty="0" smtClean="0">
                <a:latin typeface="Times New Roman"/>
                <a:cs typeface="Times New Roman"/>
              </a:rPr>
              <a:t>in </a:t>
            </a:r>
            <a:r>
              <a:rPr lang="de-DE" sz="1800" b="1" dirty="0" err="1" smtClean="0">
                <a:latin typeface="Times New Roman"/>
                <a:cs typeface="Times New Roman"/>
              </a:rPr>
              <a:t>Bucharest</a:t>
            </a:r>
            <a:r>
              <a:rPr lang="de-DE" sz="1800" b="1" dirty="0" smtClean="0">
                <a:latin typeface="Times New Roman"/>
                <a:cs typeface="Times New Roman"/>
              </a:rPr>
              <a:t>, IFIN-HH, Romania</a:t>
            </a:r>
          </a:p>
          <a:p>
            <a:pPr algn="just">
              <a:defRPr/>
            </a:pPr>
            <a:endParaRPr lang="de-DE" sz="1200" b="1" dirty="0">
              <a:latin typeface="Times New Roman"/>
              <a:cs typeface="Times New Roman"/>
            </a:endParaRPr>
          </a:p>
          <a:p>
            <a:pPr lvl="7" algn="just" defTabSz="914400">
              <a:buFont typeface="Arial" charset="0"/>
              <a:buChar char="•"/>
              <a:defRPr/>
            </a:pPr>
            <a:r>
              <a:rPr lang="de-DE" sz="1800" dirty="0">
                <a:latin typeface="Times New Roman"/>
                <a:cs typeface="Times New Roman"/>
              </a:rPr>
              <a:t> 2 </a:t>
            </a:r>
            <a:r>
              <a:rPr lang="de-DE" sz="1800" dirty="0" err="1" smtClean="0">
                <a:latin typeface="Times New Roman"/>
                <a:cs typeface="Times New Roman"/>
              </a:rPr>
              <a:t>HPGe</a:t>
            </a:r>
            <a:r>
              <a:rPr lang="de-DE" sz="1800" dirty="0" smtClean="0">
                <a:latin typeface="Times New Roman"/>
                <a:cs typeface="Times New Roman"/>
              </a:rPr>
              <a:t> </a:t>
            </a:r>
            <a:r>
              <a:rPr lang="de-DE" sz="1800" dirty="0" err="1">
                <a:latin typeface="Times New Roman"/>
                <a:cs typeface="Times New Roman"/>
              </a:rPr>
              <a:t>detectors</a:t>
            </a:r>
            <a:r>
              <a:rPr lang="de-DE" sz="1800" dirty="0">
                <a:latin typeface="Times New Roman"/>
                <a:cs typeface="Times New Roman"/>
              </a:rPr>
              <a:t> (relative </a:t>
            </a:r>
            <a:br>
              <a:rPr lang="de-DE" sz="1800" dirty="0">
                <a:latin typeface="Times New Roman"/>
                <a:cs typeface="Times New Roman"/>
              </a:rPr>
            </a:br>
            <a:r>
              <a:rPr lang="de-DE" sz="1800" dirty="0">
                <a:latin typeface="Times New Roman"/>
                <a:cs typeface="Times New Roman"/>
              </a:rPr>
              <a:t>  </a:t>
            </a:r>
            <a:r>
              <a:rPr lang="de-DE" sz="1800" dirty="0" err="1">
                <a:latin typeface="Times New Roman"/>
                <a:cs typeface="Times New Roman"/>
              </a:rPr>
              <a:t>efficiency</a:t>
            </a:r>
            <a:r>
              <a:rPr lang="de-DE" sz="1800" dirty="0">
                <a:latin typeface="Times New Roman"/>
                <a:cs typeface="Times New Roman"/>
              </a:rPr>
              <a:t> </a:t>
            </a:r>
            <a:r>
              <a:rPr lang="de-DE" sz="1800" dirty="0" err="1">
                <a:latin typeface="Times New Roman"/>
                <a:cs typeface="Times New Roman"/>
              </a:rPr>
              <a:t>of</a:t>
            </a:r>
            <a:r>
              <a:rPr lang="de-DE" sz="1800" dirty="0">
                <a:latin typeface="Times New Roman"/>
                <a:cs typeface="Times New Roman"/>
              </a:rPr>
              <a:t> </a:t>
            </a:r>
            <a:r>
              <a:rPr lang="de-DE" sz="1800" dirty="0" smtClean="0">
                <a:latin typeface="Times New Roman"/>
                <a:cs typeface="Times New Roman"/>
              </a:rPr>
              <a:t>55 % </a:t>
            </a:r>
            <a:r>
              <a:rPr lang="de-DE" sz="1800" dirty="0" err="1" smtClean="0">
                <a:latin typeface="Times New Roman"/>
                <a:cs typeface="Times New Roman"/>
              </a:rPr>
              <a:t>and</a:t>
            </a:r>
            <a:r>
              <a:rPr lang="de-DE" sz="1800" dirty="0" smtClean="0">
                <a:latin typeface="Times New Roman"/>
                <a:cs typeface="Times New Roman"/>
              </a:rPr>
              <a:t> 100%)</a:t>
            </a:r>
            <a:endParaRPr lang="de-DE" sz="1800" dirty="0">
              <a:latin typeface="Times New Roman"/>
              <a:cs typeface="Times New Roman"/>
            </a:endParaRPr>
          </a:p>
          <a:p>
            <a:pPr lvl="7" algn="just" defTabSz="914400">
              <a:buFont typeface="Arial" charset="0"/>
              <a:buChar char="•"/>
              <a:defRPr/>
            </a:pPr>
            <a:r>
              <a:rPr lang="de-DE" sz="1800" dirty="0">
                <a:latin typeface="Times New Roman"/>
                <a:cs typeface="Times New Roman"/>
              </a:rPr>
              <a:t> Passive </a:t>
            </a:r>
            <a:r>
              <a:rPr lang="de-DE" sz="1800" dirty="0" err="1" smtClean="0">
                <a:latin typeface="Times New Roman"/>
                <a:cs typeface="Times New Roman"/>
              </a:rPr>
              <a:t>lead</a:t>
            </a:r>
            <a:r>
              <a:rPr lang="de-DE" sz="1800" dirty="0" smtClean="0">
                <a:latin typeface="Times New Roman"/>
                <a:cs typeface="Times New Roman"/>
              </a:rPr>
              <a:t> </a:t>
            </a:r>
            <a:r>
              <a:rPr lang="de-DE" sz="1800" dirty="0" err="1">
                <a:latin typeface="Times New Roman"/>
                <a:cs typeface="Times New Roman"/>
              </a:rPr>
              <a:t>shielding</a:t>
            </a:r>
            <a:endParaRPr lang="de-DE" sz="1800" dirty="0">
              <a:latin typeface="Times New Roman"/>
              <a:cs typeface="Times New Roman"/>
            </a:endParaRPr>
          </a:p>
          <a:p>
            <a:pPr lvl="7" algn="just" defTabSz="914400">
              <a:buFont typeface="Arial" charset="0"/>
              <a:buChar char="•"/>
              <a:defRPr/>
            </a:pPr>
            <a:r>
              <a:rPr lang="de-DE" sz="1800" dirty="0" smtClean="0">
                <a:latin typeface="Times New Roman"/>
                <a:cs typeface="Times New Roman"/>
              </a:rPr>
              <a:t> Close </a:t>
            </a:r>
            <a:r>
              <a:rPr lang="de-DE" sz="1800" dirty="0" err="1" smtClean="0">
                <a:latin typeface="Times New Roman"/>
                <a:cs typeface="Times New Roman"/>
              </a:rPr>
              <a:t>detection</a:t>
            </a:r>
            <a:r>
              <a:rPr lang="de-DE" sz="1800" dirty="0" smtClean="0">
                <a:latin typeface="Times New Roman"/>
                <a:cs typeface="Times New Roman"/>
              </a:rPr>
              <a:t> </a:t>
            </a:r>
            <a:r>
              <a:rPr lang="de-DE" sz="1800" dirty="0" err="1" smtClean="0">
                <a:latin typeface="Times New Roman"/>
                <a:cs typeface="Times New Roman"/>
              </a:rPr>
              <a:t>geometry</a:t>
            </a:r>
            <a:r>
              <a:rPr lang="de-DE" sz="1800" dirty="0" smtClean="0">
                <a:latin typeface="Times New Roman"/>
                <a:cs typeface="Times New Roman"/>
              </a:rPr>
              <a:t> </a:t>
            </a:r>
          </a:p>
          <a:p>
            <a:pPr lvl="7" algn="just" defTabSz="914400">
              <a:defRPr/>
            </a:pPr>
            <a:r>
              <a:rPr lang="de-DE" sz="1800" dirty="0" smtClean="0">
                <a:latin typeface="Times New Roman"/>
                <a:cs typeface="Times New Roman"/>
              </a:rPr>
              <a:t>-&gt; </a:t>
            </a:r>
            <a:r>
              <a:rPr lang="de-DE" sz="1800" dirty="0" err="1" smtClean="0">
                <a:latin typeface="Times New Roman"/>
                <a:cs typeface="Times New Roman"/>
              </a:rPr>
              <a:t>the</a:t>
            </a:r>
            <a:r>
              <a:rPr lang="de-DE" sz="1800" dirty="0" smtClean="0">
                <a:latin typeface="Times New Roman"/>
                <a:cs typeface="Times New Roman"/>
              </a:rPr>
              <a:t> </a:t>
            </a:r>
            <a:r>
              <a:rPr lang="de-DE" sz="1800" dirty="0" err="1" smtClean="0">
                <a:latin typeface="Times New Roman"/>
                <a:cs typeface="Times New Roman"/>
              </a:rPr>
              <a:t>summing</a:t>
            </a:r>
            <a:r>
              <a:rPr lang="de-DE" sz="1800" dirty="0" smtClean="0">
                <a:latin typeface="Times New Roman"/>
                <a:cs typeface="Times New Roman"/>
              </a:rPr>
              <a:t> </a:t>
            </a:r>
            <a:r>
              <a:rPr lang="de-DE" sz="1800" dirty="0" err="1" smtClean="0">
                <a:latin typeface="Times New Roman"/>
                <a:cs typeface="Times New Roman"/>
              </a:rPr>
              <a:t>corrections</a:t>
            </a:r>
            <a:r>
              <a:rPr lang="de-DE" sz="1800" dirty="0" smtClean="0">
                <a:latin typeface="Times New Roman"/>
                <a:cs typeface="Times New Roman"/>
              </a:rPr>
              <a:t> </a:t>
            </a:r>
            <a:r>
              <a:rPr lang="de-DE" sz="1800" dirty="0" err="1" smtClean="0">
                <a:latin typeface="Times New Roman"/>
                <a:cs typeface="Times New Roman"/>
              </a:rPr>
              <a:t>were</a:t>
            </a:r>
            <a:r>
              <a:rPr lang="de-DE" sz="1800" dirty="0">
                <a:latin typeface="Times New Roman"/>
                <a:cs typeface="Times New Roman"/>
              </a:rPr>
              <a:t> </a:t>
            </a:r>
            <a:r>
              <a:rPr lang="de-DE" sz="1800" dirty="0" err="1" smtClean="0">
                <a:latin typeface="Times New Roman"/>
                <a:cs typeface="Times New Roman"/>
              </a:rPr>
              <a:t>performed</a:t>
            </a:r>
            <a:r>
              <a:rPr lang="de-DE" sz="1800" dirty="0" smtClean="0">
                <a:latin typeface="Times New Roman"/>
                <a:cs typeface="Times New Roman"/>
              </a:rPr>
              <a:t> </a:t>
            </a:r>
            <a:r>
              <a:rPr lang="de-DE" sz="1800" dirty="0" err="1" smtClean="0">
                <a:latin typeface="Times New Roman"/>
                <a:cs typeface="Times New Roman"/>
              </a:rPr>
              <a:t>using</a:t>
            </a:r>
            <a:r>
              <a:rPr lang="de-DE" sz="1800" dirty="0" smtClean="0">
                <a:latin typeface="Times New Roman"/>
                <a:cs typeface="Times New Roman"/>
              </a:rPr>
              <a:t> </a:t>
            </a:r>
            <a:r>
              <a:rPr lang="de-DE" sz="1800" dirty="0" err="1" smtClean="0">
                <a:latin typeface="Times New Roman"/>
                <a:cs typeface="Times New Roman"/>
              </a:rPr>
              <a:t>the</a:t>
            </a:r>
            <a:r>
              <a:rPr lang="de-DE" sz="1800" dirty="0" smtClean="0">
                <a:latin typeface="Times New Roman"/>
                <a:cs typeface="Times New Roman"/>
              </a:rPr>
              <a:t> Monte Carlo </a:t>
            </a:r>
            <a:r>
              <a:rPr lang="de-DE" sz="1800" dirty="0" err="1" smtClean="0">
                <a:latin typeface="Times New Roman"/>
                <a:cs typeface="Times New Roman"/>
              </a:rPr>
              <a:t>simulation</a:t>
            </a:r>
            <a:r>
              <a:rPr lang="de-DE" sz="1800" dirty="0" smtClean="0">
                <a:latin typeface="Times New Roman"/>
                <a:cs typeface="Times New Roman"/>
              </a:rPr>
              <a:t> </a:t>
            </a:r>
            <a:r>
              <a:rPr lang="de-DE" sz="1800" dirty="0" err="1" smtClean="0">
                <a:latin typeface="Times New Roman"/>
                <a:cs typeface="Times New Roman"/>
              </a:rPr>
              <a:t>code</a:t>
            </a:r>
            <a:r>
              <a:rPr lang="de-DE" sz="1800" dirty="0" smtClean="0">
                <a:latin typeface="Times New Roman"/>
                <a:cs typeface="Times New Roman"/>
              </a:rPr>
              <a:t> GESPECOR</a:t>
            </a:r>
          </a:p>
        </p:txBody>
      </p:sp>
      <p:pic>
        <p:nvPicPr>
          <p:cNvPr id="65" name="Picture 1" descr="IMAG019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39" y="4243216"/>
            <a:ext cx="3042837" cy="228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 Box 154"/>
          <p:cNvSpPr txBox="1">
            <a:spLocks noChangeAspect="1" noChangeArrowheads="1"/>
          </p:cNvSpPr>
          <p:nvPr/>
        </p:nvSpPr>
        <p:spPr bwMode="auto">
          <a:xfrm>
            <a:off x="506413" y="5847655"/>
            <a:ext cx="1873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 dirty="0" err="1" smtClean="0">
                <a:latin typeface="Times New Roman"/>
                <a:cs typeface="Times New Roman"/>
              </a:rPr>
              <a:t>Pb</a:t>
            </a:r>
            <a:r>
              <a:rPr lang="en-US" sz="1200" b="1" dirty="0" smtClean="0">
                <a:latin typeface="Times New Roman"/>
                <a:cs typeface="Times New Roman"/>
              </a:rPr>
              <a:t> </a:t>
            </a:r>
            <a:r>
              <a:rPr lang="en-US" sz="1200" b="1" dirty="0">
                <a:latin typeface="Times New Roman"/>
                <a:cs typeface="Times New Roman"/>
              </a:rPr>
              <a:t>walls and Cu and Al plates on the inside</a:t>
            </a:r>
            <a:endParaRPr lang="de-DE" sz="1200" b="1" dirty="0">
              <a:latin typeface="Times New Roman"/>
              <a:cs typeface="Times New Roman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36096" y="1304181"/>
            <a:ext cx="3707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pPr algn="just"/>
            <a:r>
              <a:rPr lang="en-US" sz="1600" dirty="0" smtClean="0">
                <a:latin typeface="Times New Roman"/>
                <a:cs typeface="Times New Roman"/>
              </a:rPr>
              <a:t>The activation </a:t>
            </a:r>
            <a:r>
              <a:rPr lang="en-US" sz="1600" dirty="0">
                <a:latin typeface="Times New Roman"/>
                <a:cs typeface="Times New Roman"/>
              </a:rPr>
              <a:t>technique consists in bombarding the target </a:t>
            </a:r>
            <a:r>
              <a:rPr lang="en-US" sz="1600" dirty="0" smtClean="0">
                <a:latin typeface="Times New Roman"/>
                <a:cs typeface="Times New Roman"/>
              </a:rPr>
              <a:t>with α</a:t>
            </a:r>
            <a:r>
              <a:rPr lang="en-US" sz="1600" dirty="0">
                <a:latin typeface="Times New Roman"/>
                <a:cs typeface="Times New Roman"/>
              </a:rPr>
              <a:t>-particles to produce radioactive nuclei followed by the </a:t>
            </a:r>
            <a:r>
              <a:rPr lang="en-US" sz="1600" dirty="0" smtClean="0">
                <a:latin typeface="Times New Roman"/>
                <a:cs typeface="Times New Roman"/>
              </a:rPr>
              <a:t>measurement of </a:t>
            </a:r>
            <a:r>
              <a:rPr lang="en-US" sz="1600" dirty="0">
                <a:latin typeface="Times New Roman"/>
                <a:cs typeface="Times New Roman"/>
              </a:rPr>
              <a:t>their specific </a:t>
            </a:r>
            <a:r>
              <a:rPr lang="en-US" sz="1600" dirty="0" smtClean="0">
                <a:latin typeface="Times New Roman"/>
                <a:cs typeface="Times New Roman"/>
              </a:rPr>
              <a:t>activities once </a:t>
            </a:r>
            <a:r>
              <a:rPr lang="en-US" sz="1600" dirty="0">
                <a:latin typeface="Times New Roman"/>
                <a:cs typeface="Times New Roman"/>
              </a:rPr>
              <a:t>the irradiation has stopped.	</a:t>
            </a:r>
          </a:p>
        </p:txBody>
      </p:sp>
      <p:sp>
        <p:nvSpPr>
          <p:cNvPr id="68" name="Text Box 167"/>
          <p:cNvSpPr txBox="1">
            <a:spLocks noChangeArrowheads="1"/>
          </p:cNvSpPr>
          <p:nvPr/>
        </p:nvSpPr>
        <p:spPr bwMode="auto">
          <a:xfrm>
            <a:off x="539552" y="3789040"/>
            <a:ext cx="18133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400" b="1" dirty="0" smtClean="0">
                <a:latin typeface="Times New Roman"/>
                <a:cs typeface="Times New Roman"/>
              </a:rPr>
              <a:t>II. </a:t>
            </a:r>
            <a:r>
              <a:rPr lang="de-DE" sz="2400" b="1" dirty="0" err="1" smtClean="0">
                <a:latin typeface="Times New Roman"/>
                <a:cs typeface="Times New Roman"/>
              </a:rPr>
              <a:t>Counting</a:t>
            </a:r>
            <a:endParaRPr lang="de-DE" sz="2400" b="1" dirty="0">
              <a:latin typeface="Times New Roman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13/81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22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pic>
        <p:nvPicPr>
          <p:cNvPr id="12" name="Picture 11" descr="targ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68760"/>
            <a:ext cx="2857500" cy="2857500"/>
          </a:xfrm>
          <a:prstGeom prst="rect">
            <a:avLst/>
          </a:prstGeom>
        </p:spPr>
      </p:pic>
      <p:sp>
        <p:nvSpPr>
          <p:cNvPr id="15" name="Curved Up Arrow 14"/>
          <p:cNvSpPr/>
          <p:nvPr/>
        </p:nvSpPr>
        <p:spPr>
          <a:xfrm>
            <a:off x="1907704" y="4149080"/>
            <a:ext cx="5472608" cy="2232248"/>
          </a:xfrm>
          <a:prstGeom prst="curvedUp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Horizontal Scroll 16"/>
          <p:cNvSpPr/>
          <p:nvPr/>
        </p:nvSpPr>
        <p:spPr>
          <a:xfrm>
            <a:off x="395536" y="1412776"/>
            <a:ext cx="4032448" cy="3096344"/>
          </a:xfrm>
          <a:prstGeom prst="horizontalScroll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5576" y="2312293"/>
            <a:ext cx="35283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No matter the type of experiment one wishes to perform, a good target is needed!</a:t>
            </a:r>
          </a:p>
          <a:p>
            <a:pPr algn="just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13/81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1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799143" y="476672"/>
            <a:ext cx="5302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The target preparation laboratory in IFIN-HH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203848" y="4869160"/>
            <a:ext cx="58326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Times New Roman"/>
                <a:cs typeface="Times New Roman"/>
              </a:rPr>
              <a:t>TARGETS FOR NUCLEAR STRUCTURE EXPERIMENTS:</a:t>
            </a:r>
          </a:p>
        </p:txBody>
      </p:sp>
      <p:pic>
        <p:nvPicPr>
          <p:cNvPr id="15" name="Picture 14" descr="P121024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44313"/>
            <a:ext cx="4984764" cy="3521379"/>
          </a:xfrm>
          <a:prstGeom prst="rect">
            <a:avLst/>
          </a:prstGeom>
        </p:spPr>
      </p:pic>
      <p:pic>
        <p:nvPicPr>
          <p:cNvPr id="17" name="Picture 16" descr="PPP_LT3_442_3D_people-Bullsey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09120"/>
            <a:ext cx="2443565" cy="183661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47864" y="5373099"/>
            <a:ext cx="547260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30000"/>
              </a:lnSpc>
              <a:buFont typeface="Wingdings" charset="2"/>
              <a:buChar char="ü"/>
            </a:pPr>
            <a:r>
              <a:rPr lang="ro-RO" sz="1600" b="1" i="1" dirty="0" smtClean="0">
                <a:latin typeface="Times New Roman"/>
                <a:cs typeface="Times New Roman"/>
              </a:rPr>
              <a:t>thin films</a:t>
            </a:r>
            <a:r>
              <a:rPr lang="en-US" sz="1600" b="1" i="1" dirty="0" smtClean="0">
                <a:latin typeface="Times New Roman"/>
                <a:cs typeface="Times New Roman"/>
              </a:rPr>
              <a:t>, self-supported </a:t>
            </a:r>
            <a:r>
              <a:rPr lang="ro-RO" sz="1600" b="1" i="1" dirty="0" smtClean="0">
                <a:latin typeface="Times New Roman"/>
                <a:cs typeface="Times New Roman"/>
              </a:rPr>
              <a:t>or deposited on various backings, the material to be deposited is isotopically enriched</a:t>
            </a:r>
            <a:endParaRPr lang="en-US" sz="1600" b="1" i="1" dirty="0">
              <a:latin typeface="Times New Roman"/>
              <a:cs typeface="Times New Roman"/>
            </a:endParaRPr>
          </a:p>
        </p:txBody>
      </p:sp>
      <p:pic>
        <p:nvPicPr>
          <p:cNvPr id="19" name="Picture 18" descr="P121028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10" y="1983785"/>
            <a:ext cx="1568560" cy="1176420"/>
          </a:xfrm>
          <a:prstGeom prst="rect">
            <a:avLst/>
          </a:prstGeom>
        </p:spPr>
      </p:pic>
      <p:pic>
        <p:nvPicPr>
          <p:cNvPr id="20" name="Picture 19" descr="P121024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936745"/>
            <a:ext cx="1632181" cy="12241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14/81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9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506713" y="436602"/>
            <a:ext cx="3886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Equipment for target preparation</a:t>
            </a:r>
          </a:p>
        </p:txBody>
      </p:sp>
      <p:pic>
        <p:nvPicPr>
          <p:cNvPr id="1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42239"/>
            <a:ext cx="4961102" cy="539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940152" y="2650847"/>
            <a:ext cx="2304256" cy="13542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latin typeface="Times New Roman"/>
                <a:cs typeface="Times New Roman"/>
              </a:rPr>
              <a:t>Vacuum chamber</a:t>
            </a:r>
          </a:p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o-RO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stainless steel 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o-RO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cylindrical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o-RO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45 cm diameter 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o-RO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53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o-RO" sz="1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cm high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91860" y="4221088"/>
            <a:ext cx="3952140" cy="16073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  <a:defRPr/>
            </a:pPr>
            <a:r>
              <a:rPr lang="ro-RO" sz="1600" dirty="0" smtClean="0">
                <a:latin typeface="Times New Roman"/>
                <a:ea typeface="Times New Roman"/>
                <a:cs typeface="Times New Roman"/>
              </a:rPr>
              <a:t>used </a:t>
            </a:r>
            <a:r>
              <a:rPr lang="ro-RO" sz="1600" dirty="0">
                <a:latin typeface="Times New Roman"/>
                <a:ea typeface="Times New Roman"/>
                <a:cs typeface="Times New Roman"/>
              </a:rPr>
              <a:t>for creating </a:t>
            </a:r>
            <a:r>
              <a:rPr lang="en-US" sz="1600" dirty="0" smtClean="0">
                <a:latin typeface="Times New Roman"/>
                <a:ea typeface="Calibri"/>
                <a:cs typeface="Times New Roman"/>
              </a:rPr>
              <a:t>self-supported, </a:t>
            </a:r>
          </a:p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en-US" sz="1600" dirty="0" smtClean="0">
                <a:latin typeface="Times New Roman"/>
                <a:ea typeface="Calibri"/>
                <a:cs typeface="Times New Roman"/>
              </a:rPr>
              <a:t>backed  </a:t>
            </a:r>
            <a:r>
              <a:rPr lang="en-US" sz="1600" dirty="0">
                <a:latin typeface="Times New Roman"/>
                <a:ea typeface="Calibri"/>
                <a:cs typeface="Times New Roman"/>
              </a:rPr>
              <a:t>or sandwiched targets 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</a:rPr>
              <a:t>by:</a:t>
            </a:r>
          </a:p>
          <a:p>
            <a:pPr lvl="1">
              <a:lnSpc>
                <a:spcPct val="115000"/>
              </a:lnSpc>
              <a:spcAft>
                <a:spcPts val="0"/>
              </a:spcAft>
              <a:defRPr/>
            </a:pPr>
            <a:r>
              <a:rPr lang="ro-RO" sz="1800" b="1" dirty="0" smtClean="0">
                <a:latin typeface="Times New Roman"/>
                <a:ea typeface="Times New Roman"/>
                <a:cs typeface="Times New Roman"/>
              </a:rPr>
              <a:t>-   thermal evaporation</a:t>
            </a:r>
            <a:endParaRPr lang="en-US" sz="1800" b="1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Tx/>
              <a:buChar char="-"/>
              <a:defRPr/>
            </a:pPr>
            <a:r>
              <a:rPr lang="ro-RO" sz="1800" b="1" dirty="0" smtClean="0">
                <a:latin typeface="Times New Roman"/>
                <a:ea typeface="Times New Roman"/>
                <a:cs typeface="Times New Roman"/>
              </a:rPr>
              <a:t>electron-gun </a:t>
            </a:r>
            <a:r>
              <a:rPr lang="ro-RO" sz="1800" b="1" dirty="0">
                <a:latin typeface="Times New Roman"/>
                <a:ea typeface="Times New Roman"/>
                <a:cs typeface="Times New Roman"/>
              </a:rPr>
              <a:t>evaporation </a:t>
            </a:r>
            <a:endParaRPr lang="ro-RO" sz="1800" b="1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sz="1800" b="1" dirty="0" smtClean="0">
                <a:latin typeface="Times New Roman"/>
                <a:ea typeface="Times New Roman"/>
                <a:cs typeface="Times New Roman"/>
              </a:rPr>
              <a:t>s</a:t>
            </a:r>
            <a:r>
              <a:rPr lang="ro-RO" sz="1800" b="1" dirty="0" smtClean="0">
                <a:latin typeface="Times New Roman"/>
                <a:ea typeface="Times New Roman"/>
                <a:cs typeface="Times New Roman"/>
              </a:rPr>
              <a:t>puttering </a:t>
            </a:r>
            <a:r>
              <a:rPr lang="ro-RO" sz="1800" b="1" dirty="0">
                <a:latin typeface="Times New Roman"/>
                <a:ea typeface="Times New Roman"/>
                <a:cs typeface="Times New Roman"/>
              </a:rPr>
              <a:t>deposition methods</a:t>
            </a:r>
            <a:endParaRPr lang="en-US" sz="1800" b="1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84576" y="1412776"/>
            <a:ext cx="3923928" cy="10081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o-RO" sz="20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HIGH VACUUM DEPOSITION SYSTEM  produced by </a:t>
            </a:r>
            <a:endParaRPr lang="en-US" sz="20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algn="ctr">
              <a:defRPr/>
            </a:pPr>
            <a:r>
              <a:rPr lang="ro-RO" sz="20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Intercovamex Company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15/81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9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28" name="Rectangle 27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50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2"/>
          <a:stretch>
            <a:fillRect/>
          </a:stretch>
        </p:blipFill>
        <p:spPr bwMode="auto">
          <a:xfrm>
            <a:off x="2873177" y="1072282"/>
            <a:ext cx="4398962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9552" y="984969"/>
            <a:ext cx="4932362" cy="2762250"/>
            <a:chOff x="0" y="1404716"/>
            <a:chExt cx="4932040" cy="2762250"/>
          </a:xfrm>
        </p:grpSpPr>
        <p:grpSp>
          <p:nvGrpSpPr>
            <p:cNvPr id="21518" name="Group 1"/>
            <p:cNvGrpSpPr>
              <a:grpSpLocks/>
            </p:cNvGrpSpPr>
            <p:nvPr/>
          </p:nvGrpSpPr>
          <p:grpSpPr bwMode="auto">
            <a:xfrm>
              <a:off x="0" y="1404716"/>
              <a:ext cx="4625975" cy="2762250"/>
              <a:chOff x="87313" y="1014413"/>
              <a:chExt cx="4625975" cy="2762250"/>
            </a:xfrm>
          </p:grpSpPr>
          <p:pic>
            <p:nvPicPr>
              <p:cNvPr id="21520" name="Pictur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13" y="1014413"/>
                <a:ext cx="3679825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14"/>
              <p:cNvSpPr txBox="1">
                <a:spLocks noChangeArrowheads="1"/>
              </p:cNvSpPr>
              <p:nvPr/>
            </p:nvSpPr>
            <p:spPr bwMode="auto">
              <a:xfrm>
                <a:off x="255577" y="3282951"/>
                <a:ext cx="3485922" cy="36988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lnSpc>
                    <a:spcPct val="150000"/>
                  </a:lnSpc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w"/>
                  <a:defRPr sz="2000">
                    <a:solidFill>
                      <a:schemeClr val="tx1"/>
                    </a:solidFill>
                    <a:latin typeface="Helvetica" pitchFamily="-84" charset="0"/>
                    <a:ea typeface="ＭＳ Ｐゴシック" pitchFamily="34" charset="-128"/>
                  </a:defRPr>
                </a:lvl1pPr>
                <a:lvl2pPr marL="742950" indent="-285750" eaLnBrk="0" hangingPunct="0">
                  <a:lnSpc>
                    <a:spcPct val="150000"/>
                  </a:lnSpc>
                  <a:spcBef>
                    <a:spcPct val="20000"/>
                  </a:spcBef>
                  <a:buClr>
                    <a:schemeClr val="accent2"/>
                  </a:buClr>
                  <a:buSzPct val="40000"/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Helvetica" pitchFamily="-8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lnSpc>
                    <a:spcPct val="150000"/>
                  </a:lnSpc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itchFamily="2" charset="2"/>
                  <a:buChar char="l"/>
                  <a:defRPr sz="1600">
                    <a:solidFill>
                      <a:schemeClr val="tx1"/>
                    </a:solidFill>
                    <a:latin typeface="Helvetica" pitchFamily="-8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lnSpc>
                    <a:spcPct val="150000"/>
                  </a:lnSpc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itchFamily="2" charset="2"/>
                  <a:buChar char="w"/>
                  <a:defRPr sz="1600" i="1">
                    <a:solidFill>
                      <a:schemeClr val="tx1"/>
                    </a:solidFill>
                    <a:latin typeface="Helvetica" pitchFamily="-8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lnSpc>
                    <a:spcPct val="150000"/>
                  </a:lnSpc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§"/>
                  <a:defRPr sz="1400" i="1">
                    <a:solidFill>
                      <a:schemeClr val="tx1"/>
                    </a:solidFill>
                    <a:latin typeface="Helvetica" pitchFamily="-8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§"/>
                  <a:defRPr sz="1400" i="1">
                    <a:solidFill>
                      <a:schemeClr val="tx1"/>
                    </a:solidFill>
                    <a:latin typeface="Helvetica" pitchFamily="-8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§"/>
                  <a:defRPr sz="1400" i="1">
                    <a:solidFill>
                      <a:schemeClr val="tx1"/>
                    </a:solidFill>
                    <a:latin typeface="Helvetica" pitchFamily="-8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§"/>
                  <a:defRPr sz="1400" i="1">
                    <a:solidFill>
                      <a:schemeClr val="tx1"/>
                    </a:solidFill>
                    <a:latin typeface="Helvetica" pitchFamily="-8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itchFamily="2" charset="2"/>
                  <a:buChar char="§"/>
                  <a:defRPr sz="1400" i="1">
                    <a:solidFill>
                      <a:schemeClr val="tx1"/>
                    </a:solidFill>
                    <a:latin typeface="Helvetica" pitchFamily="-8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altLang="ro-RO" sz="1800" dirty="0" smtClean="0">
                    <a:solidFill>
                      <a:schemeClr val="accent1">
                        <a:lumMod val="75000"/>
                      </a:schemeClr>
                    </a:solidFill>
                    <a:latin typeface="Cambria" pitchFamily="18" charset="0"/>
                    <a:cs typeface="+mn-cs"/>
                  </a:rPr>
                  <a:t> </a:t>
                </a:r>
                <a:r>
                  <a:rPr lang="en-US" altLang="ro-RO" sz="1800" dirty="0" smtClean="0">
                    <a:solidFill>
                      <a:schemeClr val="bg1"/>
                    </a:solidFill>
                    <a:latin typeface="Cambria" pitchFamily="18" charset="0"/>
                    <a:cs typeface="+mn-cs"/>
                  </a:rPr>
                  <a:t>Thermal evaporation process</a:t>
                </a:r>
                <a:endParaRPr lang="ro-RO" altLang="ro-RO" sz="1800" dirty="0" smtClean="0">
                  <a:solidFill>
                    <a:schemeClr val="bg1"/>
                  </a:solidFill>
                  <a:latin typeface="Cambria" pitchFamily="18" charset="0"/>
                  <a:cs typeface="+mn-cs"/>
                </a:endParaRPr>
              </a:p>
            </p:txBody>
          </p:sp>
          <p:pic>
            <p:nvPicPr>
              <p:cNvPr id="21522" name="Picture 7" descr="Evaporation Source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6213" y="1066800"/>
                <a:ext cx="1997075" cy="4667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1519" name="Straight Arrow Connector 9"/>
            <p:cNvCxnSpPr>
              <a:cxnSpLocks noChangeShapeType="1"/>
            </p:cNvCxnSpPr>
            <p:nvPr/>
          </p:nvCxnSpPr>
          <p:spPr bwMode="auto">
            <a:xfrm>
              <a:off x="3722444" y="3143029"/>
              <a:ext cx="1209596" cy="35718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495727" y="1072282"/>
            <a:ext cx="3475037" cy="4424362"/>
            <a:chOff x="5428494" y="1457103"/>
            <a:chExt cx="3475080" cy="4423309"/>
          </a:xfrm>
        </p:grpSpPr>
        <p:grpSp>
          <p:nvGrpSpPr>
            <p:cNvPr id="21514" name="Group 2"/>
            <p:cNvGrpSpPr>
              <a:grpSpLocks/>
            </p:cNvGrpSpPr>
            <p:nvPr/>
          </p:nvGrpSpPr>
          <p:grpSpPr bwMode="auto">
            <a:xfrm>
              <a:off x="5580112" y="1457103"/>
              <a:ext cx="3323462" cy="4423309"/>
              <a:chOff x="5837238" y="131763"/>
              <a:chExt cx="3323462" cy="4423309"/>
            </a:xfrm>
          </p:grpSpPr>
          <p:pic>
            <p:nvPicPr>
              <p:cNvPr id="21516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7238" y="131763"/>
                <a:ext cx="3317482" cy="4423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7" name="TextBox 15"/>
              <p:cNvSpPr txBox="1">
                <a:spLocks noChangeArrowheads="1"/>
              </p:cNvSpPr>
              <p:nvPr/>
            </p:nvSpPr>
            <p:spPr bwMode="auto">
              <a:xfrm>
                <a:off x="5854261" y="4121941"/>
                <a:ext cx="33064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 smtClean="0">
                    <a:solidFill>
                      <a:schemeClr val="bg1"/>
                    </a:solidFill>
                    <a:latin typeface="Cambria" charset="0"/>
                  </a:rPr>
                  <a:t>Electron </a:t>
                </a:r>
                <a:r>
                  <a:rPr lang="en-US" sz="1800" dirty="0">
                    <a:solidFill>
                      <a:schemeClr val="bg1"/>
                    </a:solidFill>
                    <a:latin typeface="Cambria" charset="0"/>
                  </a:rPr>
                  <a:t>gun </a:t>
                </a:r>
                <a:r>
                  <a:rPr lang="en-US" sz="1800" dirty="0" smtClean="0">
                    <a:solidFill>
                      <a:schemeClr val="bg1"/>
                    </a:solidFill>
                    <a:latin typeface="Cambria" charset="0"/>
                  </a:rPr>
                  <a:t>process </a:t>
                </a:r>
                <a:endParaRPr lang="ro-RO" sz="1800" dirty="0">
                  <a:solidFill>
                    <a:schemeClr val="bg1"/>
                  </a:solidFill>
                  <a:latin typeface="Calibri" charset="0"/>
                </a:endParaRPr>
              </a:p>
            </p:txBody>
          </p:sp>
        </p:grpSp>
        <p:cxnSp>
          <p:nvCxnSpPr>
            <p:cNvPr id="21515" name="Straight Arrow Connector 22"/>
            <p:cNvCxnSpPr>
              <a:cxnSpLocks noChangeShapeType="1"/>
            </p:cNvCxnSpPr>
            <p:nvPr/>
          </p:nvCxnSpPr>
          <p:spPr bwMode="auto">
            <a:xfrm flipH="1">
              <a:off x="5428494" y="3501316"/>
              <a:ext cx="1143014" cy="26822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779912" y="2780928"/>
            <a:ext cx="3703638" cy="3744913"/>
            <a:chOff x="3443396" y="2985821"/>
            <a:chExt cx="3703502" cy="3744912"/>
          </a:xfrm>
        </p:grpSpPr>
        <p:grpSp>
          <p:nvGrpSpPr>
            <p:cNvPr id="21510" name="Group 3"/>
            <p:cNvGrpSpPr>
              <a:grpSpLocks/>
            </p:cNvGrpSpPr>
            <p:nvPr/>
          </p:nvGrpSpPr>
          <p:grpSpPr bwMode="auto">
            <a:xfrm>
              <a:off x="4217961" y="2985821"/>
              <a:ext cx="2928937" cy="3744912"/>
              <a:chOff x="3425825" y="3176588"/>
              <a:chExt cx="2928937" cy="3744912"/>
            </a:xfrm>
          </p:grpSpPr>
          <p:pic>
            <p:nvPicPr>
              <p:cNvPr id="21512" name="Picture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104" y="3176588"/>
                <a:ext cx="2808288" cy="3744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3" name="TextBox 16"/>
              <p:cNvSpPr txBox="1">
                <a:spLocks noChangeArrowheads="1"/>
              </p:cNvSpPr>
              <p:nvPr/>
            </p:nvSpPr>
            <p:spPr bwMode="auto">
              <a:xfrm>
                <a:off x="3425825" y="6523890"/>
                <a:ext cx="29289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solidFill>
                      <a:schemeClr val="bg1"/>
                    </a:solidFill>
                    <a:latin typeface="Cambria" charset="0"/>
                  </a:rPr>
                  <a:t>Sputtering </a:t>
                </a:r>
                <a:r>
                  <a:rPr lang="en-US" sz="1800" dirty="0" smtClean="0">
                    <a:solidFill>
                      <a:schemeClr val="bg1"/>
                    </a:solidFill>
                    <a:latin typeface="Cambria" charset="0"/>
                  </a:rPr>
                  <a:t>process</a:t>
                </a:r>
                <a:endParaRPr lang="ro-RO" sz="1800" dirty="0">
                  <a:solidFill>
                    <a:schemeClr val="bg1"/>
                  </a:solidFill>
                  <a:latin typeface="Cambria" charset="0"/>
                </a:endParaRPr>
              </a:p>
            </p:txBody>
          </p:sp>
        </p:grpSp>
        <p:cxnSp>
          <p:nvCxnSpPr>
            <p:cNvPr id="21511" name="Straight Arrow Connector 26"/>
            <p:cNvCxnSpPr>
              <a:cxnSpLocks noChangeShapeType="1"/>
            </p:cNvCxnSpPr>
            <p:nvPr/>
          </p:nvCxnSpPr>
          <p:spPr bwMode="auto">
            <a:xfrm flipH="1">
              <a:off x="3443396" y="3349359"/>
              <a:ext cx="811183" cy="13493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0" name="Group 19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23" name="Picture 22" descr="INTDS_logo_2012_V2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3135893" y="436602"/>
            <a:ext cx="2628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Evaporation methods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16/81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1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851920" y="476672"/>
            <a:ext cx="119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Outlines: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1520" y="1835532"/>
            <a:ext cx="9145016" cy="3033628"/>
            <a:chOff x="141892" y="1691516"/>
            <a:chExt cx="9145016" cy="3033628"/>
          </a:xfrm>
        </p:grpSpPr>
        <p:sp>
          <p:nvSpPr>
            <p:cNvPr id="17" name="TextBox 16"/>
            <p:cNvSpPr txBox="1"/>
            <p:nvPr/>
          </p:nvSpPr>
          <p:spPr>
            <a:xfrm>
              <a:off x="149387" y="1691516"/>
              <a:ext cx="2929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Target laboratory in IFIN-HH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387" y="2224916"/>
              <a:ext cx="2640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Laboratory development</a:t>
              </a:r>
              <a:endPara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1892" y="3284984"/>
              <a:ext cx="3588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Specific examples and particularities</a:t>
              </a:r>
              <a:endPara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1892" y="2780928"/>
              <a:ext cx="3801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Target preparation and characterization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2908" y="3842464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Nuclear forensics laboratory: developing an interdisciplinary collaboration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7155" y="4355812"/>
              <a:ext cx="2915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Conclusions and perspectives 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17/81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19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604448" y="6528191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1920" y="476672"/>
            <a:ext cx="119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Outlines: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1520" y="1835532"/>
            <a:ext cx="9145016" cy="3033628"/>
            <a:chOff x="141892" y="1691516"/>
            <a:chExt cx="9145016" cy="3033628"/>
          </a:xfrm>
        </p:grpSpPr>
        <p:sp>
          <p:nvSpPr>
            <p:cNvPr id="17" name="TextBox 16"/>
            <p:cNvSpPr txBox="1"/>
            <p:nvPr/>
          </p:nvSpPr>
          <p:spPr>
            <a:xfrm>
              <a:off x="149387" y="1691516"/>
              <a:ext cx="2929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Target laboratory in IFIN-HH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387" y="2224916"/>
              <a:ext cx="2460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Laboratory development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1892" y="3284984"/>
              <a:ext cx="3588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Specific examples and particularities</a:t>
              </a:r>
              <a:endPara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1892" y="2780928"/>
              <a:ext cx="3801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Target preparation and characterization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2908" y="3842464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Nuclear forensics laboratory: developing an interdisciplinary collaboration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7155" y="4355812"/>
              <a:ext cx="2915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Conclusions and perspectives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647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11" descr="14975756_1138533989555966_200207209_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" y="1052736"/>
            <a:ext cx="2410745" cy="5445224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endCxn id="20" idx="0"/>
          </p:cNvCxnSpPr>
          <p:nvPr/>
        </p:nvCxnSpPr>
        <p:spPr>
          <a:xfrm>
            <a:off x="1893341" y="1700808"/>
            <a:ext cx="1440160" cy="115212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07704" y="44705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e-beam evaporation -  Mantis Deposition </a:t>
            </a:r>
            <a:r>
              <a:rPr lang="en-US" b="1" dirty="0">
                <a:latin typeface="Times New Roman"/>
                <a:cs typeface="Times New Roman"/>
              </a:rPr>
              <a:t>S</a:t>
            </a:r>
            <a:r>
              <a:rPr lang="en-US" b="1" dirty="0" smtClean="0">
                <a:latin typeface="Times New Roman"/>
                <a:cs typeface="Times New Roman"/>
              </a:rPr>
              <a:t>ystem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9605" y="436510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Description…..</a:t>
            </a:r>
            <a:endParaRPr lang="en-US" dirty="0"/>
          </a:p>
        </p:txBody>
      </p:sp>
      <p:pic>
        <p:nvPicPr>
          <p:cNvPr id="19" name="Picture 18" descr="Screenshot 2016-11-09 23.14.3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04" y="1628800"/>
            <a:ext cx="5130800" cy="4800600"/>
          </a:xfrm>
          <a:prstGeom prst="rect">
            <a:avLst/>
          </a:prstGeom>
        </p:spPr>
      </p:pic>
      <p:pic>
        <p:nvPicPr>
          <p:cNvPr id="20" name="Picture 19" descr="14971464_1138534022889296_1318388551_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413" y="2852935"/>
            <a:ext cx="1584176" cy="16220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5805265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www.mantisdeposition.com</a:t>
            </a:r>
            <a:r>
              <a:rPr lang="en-US" sz="1000" dirty="0"/>
              <a:t>/</a:t>
            </a:r>
            <a:r>
              <a:rPr lang="en-US" sz="1000" dirty="0" err="1"/>
              <a:t>uhv</a:t>
            </a:r>
            <a:r>
              <a:rPr lang="en-US" sz="1000" dirty="0"/>
              <a:t>-</a:t>
            </a:r>
            <a:r>
              <a:rPr lang="en-US" sz="1000" dirty="0" smtClean="0"/>
              <a:t>components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9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915816" y="439946"/>
            <a:ext cx="3508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The control system for e-beam</a:t>
            </a:r>
          </a:p>
        </p:txBody>
      </p:sp>
      <p:pic>
        <p:nvPicPr>
          <p:cNvPr id="24" name="Picture 23" descr="15007717_1138534012889297_504868241_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65427"/>
            <a:ext cx="6671660" cy="2651605"/>
          </a:xfrm>
          <a:prstGeom prst="rect">
            <a:avLst/>
          </a:prstGeom>
        </p:spPr>
      </p:pic>
      <p:pic>
        <p:nvPicPr>
          <p:cNvPr id="25" name="Picture 24" descr="15034204_1138533999555965_1990218727_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739529"/>
            <a:ext cx="4176464" cy="2641799"/>
          </a:xfrm>
          <a:prstGeom prst="rect">
            <a:avLst/>
          </a:prstGeom>
        </p:spPr>
      </p:pic>
      <p:pic>
        <p:nvPicPr>
          <p:cNvPr id="26" name="Picture 25" descr="15033985_1138533959555969_966705958_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68" y="4005064"/>
            <a:ext cx="3069209" cy="1370485"/>
          </a:xfrm>
          <a:prstGeom prst="rect">
            <a:avLst/>
          </a:prstGeom>
        </p:spPr>
      </p:pic>
      <p:sp>
        <p:nvSpPr>
          <p:cNvPr id="27" name="Bent Arrow 26"/>
          <p:cNvSpPr/>
          <p:nvPr/>
        </p:nvSpPr>
        <p:spPr>
          <a:xfrm rot="5400000">
            <a:off x="6910812" y="3122605"/>
            <a:ext cx="1152128" cy="504056"/>
          </a:xfrm>
          <a:prstGeom prst="bentArrow">
            <a:avLst/>
          </a:prstGeom>
          <a:gradFill rotWithShape="1">
            <a:gsLst>
              <a:gs pos="0">
                <a:srgbClr val="31B6FD">
                  <a:shade val="51000"/>
                  <a:satMod val="130000"/>
                </a:srgbClr>
              </a:gs>
              <a:gs pos="80000">
                <a:srgbClr val="31B6FD">
                  <a:shade val="93000"/>
                  <a:satMod val="130000"/>
                </a:srgbClr>
              </a:gs>
              <a:gs pos="100000">
                <a:srgbClr val="31B6F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1B6FD">
                <a:shade val="95000"/>
                <a:satMod val="105000"/>
              </a:srgbClr>
            </a:solidFill>
            <a:prstDash val="solid"/>
          </a:ln>
          <a:effectLst>
            <a:innerShdw blurRad="50800" dist="25400" dir="10800000">
              <a:srgbClr val="808080">
                <a:alpha val="75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8" name="Bent Arrow 27"/>
          <p:cNvSpPr/>
          <p:nvPr/>
        </p:nvSpPr>
        <p:spPr>
          <a:xfrm rot="16200000">
            <a:off x="916508" y="4060153"/>
            <a:ext cx="1152128" cy="504056"/>
          </a:xfrm>
          <a:prstGeom prst="bentArrow">
            <a:avLst/>
          </a:prstGeom>
          <a:gradFill rotWithShape="1">
            <a:gsLst>
              <a:gs pos="0">
                <a:srgbClr val="31B6FD">
                  <a:shade val="51000"/>
                  <a:satMod val="130000"/>
                </a:srgbClr>
              </a:gs>
              <a:gs pos="80000">
                <a:srgbClr val="31B6FD">
                  <a:shade val="93000"/>
                  <a:satMod val="130000"/>
                </a:srgbClr>
              </a:gs>
              <a:gs pos="100000">
                <a:srgbClr val="31B6F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1B6FD">
                <a:shade val="95000"/>
                <a:satMod val="105000"/>
              </a:srgbClr>
            </a:solidFill>
            <a:prstDash val="solid"/>
          </a:ln>
          <a:effectLst>
            <a:innerShdw blurRad="50800" dist="25400" dir="10800000">
              <a:srgbClr val="808080">
                <a:alpha val="75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372200" y="5445224"/>
            <a:ext cx="2592288" cy="576064"/>
          </a:xfrm>
          <a:prstGeom prst="roundRect">
            <a:avLst/>
          </a:prstGeom>
          <a:gradFill rotWithShape="1">
            <a:gsLst>
              <a:gs pos="0">
                <a:srgbClr val="31B6FD">
                  <a:shade val="51000"/>
                  <a:satMod val="130000"/>
                </a:srgbClr>
              </a:gs>
              <a:gs pos="80000">
                <a:srgbClr val="31B6FD">
                  <a:shade val="93000"/>
                  <a:satMod val="130000"/>
                </a:srgbClr>
              </a:gs>
              <a:gs pos="100000">
                <a:srgbClr val="31B6F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1B6FD">
                <a:shade val="95000"/>
                <a:satMod val="105000"/>
              </a:srgbClr>
            </a:solidFill>
            <a:prstDash val="solid"/>
          </a:ln>
          <a:effectLst>
            <a:innerShdw blurRad="50800" dist="25400" dir="10800000">
              <a:srgbClr val="808080">
                <a:alpha val="75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31702" y="4958809"/>
            <a:ext cx="1475656" cy="936104"/>
          </a:xfrm>
          <a:prstGeom prst="roundRect">
            <a:avLst/>
          </a:prstGeom>
          <a:gradFill rotWithShape="1">
            <a:gsLst>
              <a:gs pos="0">
                <a:srgbClr val="31B6FD">
                  <a:shade val="51000"/>
                  <a:satMod val="130000"/>
                </a:srgbClr>
              </a:gs>
              <a:gs pos="80000">
                <a:srgbClr val="31B6FD">
                  <a:shade val="93000"/>
                  <a:satMod val="130000"/>
                </a:srgbClr>
              </a:gs>
              <a:gs pos="100000">
                <a:srgbClr val="31B6F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1B6FD">
                <a:shade val="95000"/>
                <a:satMod val="105000"/>
              </a:srgbClr>
            </a:solidFill>
            <a:prstDash val="solid"/>
          </a:ln>
          <a:effectLst>
            <a:innerShdw blurRad="50800" dist="25400" dir="10800000">
              <a:srgbClr val="808080">
                <a:alpha val="75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44208" y="55485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Control of each pocket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6024" y="5102825"/>
            <a:ext cx="169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Monitoring all parameters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19/81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9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1880" y="476672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Rolling equipment</a:t>
            </a:r>
          </a:p>
        </p:txBody>
      </p:sp>
      <p:pic>
        <p:nvPicPr>
          <p:cNvPr id="15" name="Picture 14" descr="13148388_1364221550273799_964723008_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24744"/>
            <a:ext cx="5652120" cy="311868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3" b="12500"/>
          <a:stretch>
            <a:fillRect/>
          </a:stretch>
        </p:blipFill>
        <p:spPr bwMode="auto">
          <a:xfrm>
            <a:off x="55304" y="3501008"/>
            <a:ext cx="2644488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Bent Arrow 17"/>
          <p:cNvSpPr/>
          <p:nvPr/>
        </p:nvSpPr>
        <p:spPr>
          <a:xfrm>
            <a:off x="1403648" y="2669902"/>
            <a:ext cx="2065706" cy="759098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5856" y="4653136"/>
            <a:ext cx="5688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charset="2"/>
              <a:buChar char="ü"/>
            </a:pPr>
            <a:r>
              <a:rPr lang="en-US" sz="1600" dirty="0">
                <a:latin typeface="Times New Roman"/>
                <a:ea typeface="Times New Roman" charset="0"/>
                <a:cs typeface="Times New Roman"/>
              </a:rPr>
              <a:t>This is an extremely efficient method for self-</a:t>
            </a:r>
            <a:r>
              <a:rPr lang="en-US" sz="1600" dirty="0" smtClean="0">
                <a:latin typeface="Times New Roman"/>
                <a:ea typeface="Times New Roman" charset="0"/>
                <a:cs typeface="Times New Roman"/>
              </a:rPr>
              <a:t>supported metallic foil </a:t>
            </a:r>
            <a:r>
              <a:rPr lang="en-US" sz="1600" dirty="0">
                <a:latin typeface="Times New Roman"/>
                <a:ea typeface="Times New Roman" charset="0"/>
                <a:cs typeface="Times New Roman"/>
              </a:rPr>
              <a:t>production using small amounts of starting material. </a:t>
            </a: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The 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rolling </a:t>
            </a: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method allows preparation 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of metallic </a:t>
            </a:r>
            <a:r>
              <a:rPr lang="en-US" sz="1600" dirty="0" smtClean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foil 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 charset="0"/>
                <a:cs typeface="Times New Roman"/>
              </a:rPr>
              <a:t>with thicknesses ranging from several hundreds of </a:t>
            </a:r>
            <a:r>
              <a:rPr lang="ro-RO" sz="1600" dirty="0">
                <a:latin typeface="Times New Roman"/>
                <a:ea typeface="Times New Roman" charset="0"/>
                <a:cs typeface="Times New Roman"/>
              </a:rPr>
              <a:t>µg/cm</a:t>
            </a:r>
            <a:r>
              <a:rPr lang="ro-RO" sz="1600" baseline="30000" dirty="0">
                <a:latin typeface="Times New Roman"/>
                <a:ea typeface="Times New Roman" charset="0"/>
                <a:cs typeface="Times New Roman"/>
              </a:rPr>
              <a:t>2</a:t>
            </a:r>
            <a:r>
              <a:rPr lang="ro-RO" sz="1600" dirty="0">
                <a:latin typeface="Times New Roman"/>
                <a:ea typeface="Times New Roman" charset="0"/>
                <a:cs typeface="Times New Roman"/>
              </a:rPr>
              <a:t> to </a:t>
            </a:r>
            <a:r>
              <a:rPr lang="ro-RO" sz="1600" dirty="0" smtClean="0">
                <a:latin typeface="Times New Roman"/>
                <a:ea typeface="Times New Roman" charset="0"/>
                <a:cs typeface="Times New Roman"/>
              </a:rPr>
              <a:t>hundreds </a:t>
            </a:r>
            <a:r>
              <a:rPr lang="ro-RO" sz="1600" dirty="0">
                <a:latin typeface="Times New Roman"/>
                <a:ea typeface="Times New Roman" charset="0"/>
                <a:cs typeface="Times New Roman"/>
              </a:rPr>
              <a:t>of mg/cm</a:t>
            </a:r>
            <a:r>
              <a:rPr lang="ro-RO" sz="1600" baseline="30000" dirty="0">
                <a:latin typeface="Times New Roman"/>
                <a:ea typeface="Times New Roman" charset="0"/>
                <a:cs typeface="Times New Roman"/>
              </a:rPr>
              <a:t>2</a:t>
            </a:r>
            <a:r>
              <a:rPr lang="pt-BR" sz="16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ro-RO" sz="1600" dirty="0">
              <a:latin typeface="Times New Roman"/>
              <a:cs typeface="Times New Roman"/>
            </a:endParaRPr>
          </a:p>
          <a:p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009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699792" y="441390"/>
            <a:ext cx="3830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Manual press vs. Hydraulic press</a:t>
            </a:r>
          </a:p>
        </p:txBody>
      </p:sp>
      <p:pic>
        <p:nvPicPr>
          <p:cNvPr id="15" name="Picture 14" descr="13148284_1364221713607116_1382760246_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84" y="4509120"/>
            <a:ext cx="1541648" cy="1279694"/>
          </a:xfrm>
          <a:prstGeom prst="rect">
            <a:avLst/>
          </a:prstGeom>
        </p:spPr>
      </p:pic>
      <p:pic>
        <p:nvPicPr>
          <p:cNvPr id="17" name="Picture 16" descr="13493535_1032160566859976_2035176093_o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2022" r="4150"/>
          <a:stretch/>
        </p:blipFill>
        <p:spPr>
          <a:xfrm>
            <a:off x="5724128" y="2204863"/>
            <a:ext cx="3096343" cy="4284069"/>
          </a:xfrm>
          <a:prstGeom prst="rect">
            <a:avLst/>
          </a:prstGeom>
        </p:spPr>
      </p:pic>
      <p:pic>
        <p:nvPicPr>
          <p:cNvPr id="18" name="Picture 17" descr="13518270_1032160560193310_1247232465_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01" y="926361"/>
            <a:ext cx="1263138" cy="1096626"/>
          </a:xfrm>
          <a:prstGeom prst="rect">
            <a:avLst/>
          </a:prstGeom>
        </p:spPr>
      </p:pic>
      <p:pic>
        <p:nvPicPr>
          <p:cNvPr id="19" name="Picture 18" descr="14976150_1138966126179419_198206682_o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" y="1772816"/>
            <a:ext cx="2771800" cy="4434880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8" idx="2"/>
          </p:cNvCxnSpPr>
          <p:nvPr/>
        </p:nvCxnSpPr>
        <p:spPr>
          <a:xfrm>
            <a:off x="8306970" y="2022987"/>
            <a:ext cx="81454" cy="90195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>
          <a:xfrm>
            <a:off x="2987824" y="3789040"/>
            <a:ext cx="2664296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rved Left Arrow 21"/>
          <p:cNvSpPr/>
          <p:nvPr/>
        </p:nvSpPr>
        <p:spPr>
          <a:xfrm>
            <a:off x="2843808" y="2204864"/>
            <a:ext cx="554979" cy="144016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Right Arrow 22"/>
          <p:cNvSpPr/>
          <p:nvPr/>
        </p:nvSpPr>
        <p:spPr>
          <a:xfrm>
            <a:off x="4910956" y="4293096"/>
            <a:ext cx="741164" cy="18002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3" descr="15034022_1139528246123207_2081652831_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204864"/>
            <a:ext cx="1053155" cy="146645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21/81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9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851920" y="476672"/>
            <a:ext cx="119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Outlines: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1520" y="1835532"/>
            <a:ext cx="9145016" cy="3033628"/>
            <a:chOff x="141892" y="1691516"/>
            <a:chExt cx="9145016" cy="3033628"/>
          </a:xfrm>
        </p:grpSpPr>
        <p:sp>
          <p:nvSpPr>
            <p:cNvPr id="17" name="TextBox 16"/>
            <p:cNvSpPr txBox="1"/>
            <p:nvPr/>
          </p:nvSpPr>
          <p:spPr>
            <a:xfrm>
              <a:off x="149387" y="1691516"/>
              <a:ext cx="2929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Target laboratory in IFIN-HH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387" y="2224916"/>
              <a:ext cx="2460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Laboratory development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1892" y="3284984"/>
              <a:ext cx="3588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Specific examples and particularities</a:t>
              </a:r>
              <a:endPara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1892" y="2780928"/>
              <a:ext cx="4166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Target preparation and characterization</a:t>
              </a:r>
              <a:endPara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2908" y="3842464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Nuclear forensics laboratory: developing an interdisciplinary collaboration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7155" y="4355812"/>
              <a:ext cx="2915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Conclusions and perspectives 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19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979712" y="436602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How to choose the preparation method?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967298808"/>
              </p:ext>
            </p:extLst>
          </p:nvPr>
        </p:nvGraphicFramePr>
        <p:xfrm>
          <a:off x="1359116" y="2204864"/>
          <a:ext cx="7317340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Curved Right Arrow 14"/>
          <p:cNvSpPr/>
          <p:nvPr/>
        </p:nvSpPr>
        <p:spPr>
          <a:xfrm>
            <a:off x="447008" y="926361"/>
            <a:ext cx="882624" cy="1934534"/>
          </a:xfrm>
          <a:prstGeom prst="curvedRightArrow">
            <a:avLst>
              <a:gd name="adj1" fmla="val 25000"/>
              <a:gd name="adj2" fmla="val 30676"/>
              <a:gd name="adj3" fmla="val 29923"/>
            </a:avLst>
          </a:prstGeom>
          <a:solidFill>
            <a:srgbClr val="CCFFCC"/>
          </a:solidFill>
          <a:ln>
            <a:solidFill>
              <a:srgbClr val="19C6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23/81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1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235143" y="441390"/>
            <a:ext cx="2560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Target characteristics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59696617"/>
              </p:ext>
            </p:extLst>
          </p:nvPr>
        </p:nvGraphicFramePr>
        <p:xfrm>
          <a:off x="144016" y="1268760"/>
          <a:ext cx="8316416" cy="4894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24/81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63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7380312" cy="195273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0" y="6525344"/>
            <a:ext cx="9144000" cy="360040"/>
          </a:xfrm>
          <a:prstGeom prst="rect">
            <a:avLst/>
          </a:prstGeom>
          <a:solidFill>
            <a:srgbClr val="DDE65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620091029"/>
              </p:ext>
            </p:extLst>
          </p:nvPr>
        </p:nvGraphicFramePr>
        <p:xfrm>
          <a:off x="1788368" y="2517331"/>
          <a:ext cx="6096000" cy="839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11" descr="INTDS_logo_2012_V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9591" cy="8995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3645024"/>
            <a:ext cx="2448272" cy="1815882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Rolling</a:t>
            </a:r>
          </a:p>
          <a:p>
            <a:r>
              <a:rPr lang="en-US" sz="1600" b="1" dirty="0" smtClean="0">
                <a:latin typeface="Times New Roman"/>
                <a:cs typeface="Times New Roman"/>
              </a:rPr>
              <a:t>Material preparation </a:t>
            </a:r>
            <a:r>
              <a:rPr lang="en-US" sz="1600" dirty="0" smtClean="0">
                <a:latin typeface="Times New Roman"/>
                <a:cs typeface="Times New Roman"/>
              </a:rPr>
              <a:t>(melting, conversion into metallic form)</a:t>
            </a:r>
          </a:p>
          <a:p>
            <a:r>
              <a:rPr lang="en-US" sz="1600" b="1" dirty="0" smtClean="0">
                <a:latin typeface="Times New Roman"/>
                <a:cs typeface="Times New Roman"/>
              </a:rPr>
              <a:t>Powder processing </a:t>
            </a:r>
            <a:r>
              <a:rPr lang="en-US" sz="1600" dirty="0" smtClean="0">
                <a:latin typeface="Times New Roman"/>
                <a:cs typeface="Times New Roman"/>
              </a:rPr>
              <a:t>(tablet pressing, sedimentation)</a:t>
            </a:r>
          </a:p>
          <a:p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1880" y="4221088"/>
            <a:ext cx="2880320" cy="584776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Vacuum deposition </a:t>
            </a:r>
            <a:r>
              <a:rPr lang="en-US" sz="1600" dirty="0" smtClean="0">
                <a:latin typeface="Times New Roman"/>
                <a:cs typeface="Times New Roman"/>
              </a:rPr>
              <a:t>(resistive heating, electron gun, sputtering)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8264" y="4221088"/>
            <a:ext cx="2160240" cy="584776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Times New Roman"/>
                <a:cs typeface="Times New Roman"/>
              </a:rPr>
              <a:t>Electrodeposition</a:t>
            </a:r>
            <a:endParaRPr lang="en-US" sz="1600" b="1" dirty="0" smtClean="0">
              <a:latin typeface="Times New Roman"/>
              <a:cs typeface="Times New Roman"/>
            </a:endParaRPr>
          </a:p>
          <a:p>
            <a:r>
              <a:rPr lang="en-US" sz="1600" b="1" dirty="0" smtClean="0">
                <a:latin typeface="Times New Roman"/>
                <a:cs typeface="Times New Roman"/>
              </a:rPr>
              <a:t>Molecular plating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3" name="Chevron 2"/>
          <p:cNvSpPr/>
          <p:nvPr/>
        </p:nvSpPr>
        <p:spPr>
          <a:xfrm>
            <a:off x="2843808" y="4221088"/>
            <a:ext cx="504056" cy="576064"/>
          </a:xfrm>
          <a:prstGeom prst="chevron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6372200" y="4221088"/>
            <a:ext cx="504056" cy="576064"/>
          </a:xfrm>
          <a:prstGeom prst="chevron">
            <a:avLst/>
          </a:prstGeom>
          <a:solidFill>
            <a:schemeClr val="accent3">
              <a:lumMod val="75000"/>
            </a:schemeClr>
          </a:solidFill>
          <a:ln w="25400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824" y="33265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Classification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4415" y="6570167"/>
            <a:ext cx="1116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INTDS,  2018</a:t>
            </a:r>
            <a:endParaRPr lang="en-GB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25/81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4486" y="2348880"/>
            <a:ext cx="1512168" cy="43204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9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275856" y="364594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Target characterization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628214"/>
            <a:ext cx="784887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 smtClean="0">
                <a:latin typeface="Times New Roman"/>
                <a:cs typeface="Times New Roman"/>
              </a:rPr>
              <a:t>Alpha particle energy loss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 smtClean="0">
                <a:latin typeface="Times New Roman"/>
                <a:cs typeface="Times New Roman"/>
              </a:rPr>
              <a:t>PIXE (Particle Induced X-Ray Emission)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 smtClean="0">
                <a:latin typeface="Times New Roman"/>
                <a:cs typeface="Times New Roman"/>
              </a:rPr>
              <a:t>PIGE (Particle Induced Gamma-Ray Emission)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>
                <a:latin typeface="Times New Roman"/>
                <a:cs typeface="Times New Roman"/>
              </a:rPr>
              <a:t>RBS </a:t>
            </a:r>
            <a:r>
              <a:rPr lang="en-US" sz="2000" dirty="0" smtClean="0">
                <a:latin typeface="Times New Roman"/>
                <a:cs typeface="Times New Roman"/>
              </a:rPr>
              <a:t>(Rutherford </a:t>
            </a:r>
            <a:r>
              <a:rPr lang="en-US" sz="2000" dirty="0">
                <a:latin typeface="Times New Roman"/>
                <a:cs typeface="Times New Roman"/>
              </a:rPr>
              <a:t>Back </a:t>
            </a:r>
            <a:r>
              <a:rPr lang="en-US" sz="2000" dirty="0" smtClean="0">
                <a:latin typeface="Times New Roman"/>
                <a:cs typeface="Times New Roman"/>
              </a:rPr>
              <a:t>Scattering)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 smtClean="0">
                <a:latin typeface="Times New Roman"/>
                <a:cs typeface="Times New Roman"/>
              </a:rPr>
              <a:t>AFM (Atomic Force Microscopy)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 smtClean="0">
                <a:latin typeface="Times New Roman"/>
                <a:cs typeface="Times New Roman"/>
              </a:rPr>
              <a:t>SEM/EDX (Scanning Electron Microscopy/ Energy dispersive X-Ray)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 smtClean="0">
                <a:latin typeface="Times New Roman"/>
                <a:cs typeface="Times New Roman"/>
              </a:rPr>
              <a:t>XRD (X-ray Diffraction)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26/81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32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949353" y="476672"/>
            <a:ext cx="1001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Targets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9512" y="980728"/>
            <a:ext cx="8496944" cy="5328592"/>
            <a:chOff x="179512" y="188640"/>
            <a:chExt cx="8947185" cy="6480720"/>
          </a:xfrm>
        </p:grpSpPr>
        <p:graphicFrame>
          <p:nvGraphicFramePr>
            <p:cNvPr id="22" name="Diagram 21"/>
            <p:cNvGraphicFramePr/>
            <p:nvPr>
              <p:extLst>
                <p:ext uri="{D42A27DB-BD31-4B8C-83A1-F6EECF244321}">
                  <p14:modId xmlns:p14="http://schemas.microsoft.com/office/powerpoint/2010/main" val="1333910639"/>
                </p:ext>
              </p:extLst>
            </p:nvPr>
          </p:nvGraphicFramePr>
          <p:xfrm>
            <a:off x="395536" y="404664"/>
            <a:ext cx="8352928" cy="62646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23" name="Picture 2" descr="15595592_1182714331804598_1608024795_o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80102"/>
              <a:ext cx="1516472" cy="71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 descr="15595871_1182714378471260_488459118_o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9872" y="5229200"/>
              <a:ext cx="1266825" cy="143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ATT_1443036456603_20150923_172719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268123"/>
              <a:ext cx="1269686" cy="111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ATT_1443036456667_20150923_173218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188640"/>
              <a:ext cx="1251919" cy="1138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27/81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249816">
            <a:off x="2771800" y="3398223"/>
            <a:ext cx="34563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INTDS WEBSITE</a:t>
            </a:r>
            <a:endParaRPr lang="en-US" sz="3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532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15680"/>
            <a:ext cx="9144000" cy="905256"/>
            <a:chOff x="0" y="0"/>
            <a:chExt cx="9144000" cy="905256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525344"/>
            <a:ext cx="9144000" cy="360040"/>
          </a:xfrm>
          <a:prstGeom prst="rect">
            <a:avLst/>
          </a:prstGeom>
          <a:solidFill>
            <a:srgbClr val="DDE65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604448" y="6528191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40002189_2081510915200989_4887666293152415744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48" y="963613"/>
            <a:ext cx="7272808" cy="55441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904" y="404664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My current status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pic>
        <p:nvPicPr>
          <p:cNvPr id="12" name="Picture 11" descr="INTDS_logo_2012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9591" cy="8995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4415" y="6570167"/>
            <a:ext cx="1116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INTDS,  2018</a:t>
            </a:r>
            <a:endParaRPr lang="en-GB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6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" y="-2096"/>
            <a:ext cx="9144001" cy="910816"/>
            <a:chOff x="-1" y="-2096"/>
            <a:chExt cx="9144001" cy="910816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0"/>
              <a:ext cx="9144000" cy="905256"/>
              <a:chOff x="0" y="0"/>
              <a:chExt cx="9144000" cy="90525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0"/>
                <a:ext cx="9144000" cy="905256"/>
              </a:xfrm>
              <a:prstGeom prst="rect">
                <a:avLst/>
              </a:prstGeom>
              <a:solidFill>
                <a:srgbClr val="19C6F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1856" y="0"/>
                <a:ext cx="1152144" cy="905256"/>
              </a:xfrm>
              <a:prstGeom prst="rect">
                <a:avLst/>
              </a:prstGeom>
            </p:spPr>
          </p:pic>
        </p:grpSp>
        <p:pic>
          <p:nvPicPr>
            <p:cNvPr id="17" name="Picture 16" descr="argonne-national-laboratory-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2096"/>
              <a:ext cx="1675901" cy="91081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525344"/>
            <a:ext cx="9144000" cy="360040"/>
          </a:xfrm>
          <a:prstGeom prst="rect">
            <a:avLst/>
          </a:prstGeom>
          <a:solidFill>
            <a:srgbClr val="DDE65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22971" y="404664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Database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667" y="6570167"/>
            <a:ext cx="2574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Argonne National Laboratory,  2018</a:t>
            </a:r>
            <a:endParaRPr lang="en-GB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Collaborati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74" y="978001"/>
            <a:ext cx="3217078" cy="2811039"/>
          </a:xfrm>
          <a:prstGeom prst="rect">
            <a:avLst/>
          </a:prstGeom>
        </p:spPr>
      </p:pic>
      <p:pic>
        <p:nvPicPr>
          <p:cNvPr id="16" name="Picture 15" descr="puzzle-pieces-problem-solved-teamwork-collaboration-100678164-larg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2" y="4149080"/>
            <a:ext cx="3297564" cy="2016224"/>
          </a:xfrm>
          <a:prstGeom prst="rect">
            <a:avLst/>
          </a:prstGeom>
        </p:spPr>
      </p:pic>
      <p:pic>
        <p:nvPicPr>
          <p:cNvPr id="21" name="Picture 20" descr="collaborat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93" y="4151312"/>
            <a:ext cx="3144097" cy="209437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9013109">
            <a:off x="401712" y="191641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Network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7904" y="483954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Database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 rot="2589360">
            <a:off x="6696650" y="1764951"/>
            <a:ext cx="1962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Strong</a:t>
            </a:r>
          </a:p>
          <a:p>
            <a:pPr algn="ctr"/>
            <a:r>
              <a:rPr lang="en-US" sz="2400" b="1" dirty="0" smtClean="0">
                <a:latin typeface="Times New Roman"/>
                <a:cs typeface="Times New Roman"/>
              </a:rPr>
              <a:t>Community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28/81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8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851920" y="476672"/>
            <a:ext cx="119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Outlines: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1520" y="1835532"/>
            <a:ext cx="9145016" cy="3033628"/>
            <a:chOff x="141892" y="1691516"/>
            <a:chExt cx="9145016" cy="3033628"/>
          </a:xfrm>
        </p:grpSpPr>
        <p:sp>
          <p:nvSpPr>
            <p:cNvPr id="17" name="TextBox 16"/>
            <p:cNvSpPr txBox="1"/>
            <p:nvPr/>
          </p:nvSpPr>
          <p:spPr>
            <a:xfrm>
              <a:off x="149387" y="1691516"/>
              <a:ext cx="2929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Target laboratory in IFIN-HH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387" y="2224916"/>
              <a:ext cx="2460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Laboratory development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1892" y="3284984"/>
              <a:ext cx="380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Specific examples and particularities</a:t>
              </a:r>
              <a:endPara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1892" y="2780928"/>
              <a:ext cx="3801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Target preparation and characterization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2908" y="3842464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Nuclear forensics laboratory: developing an interdisciplinary collaboration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7155" y="4355812"/>
              <a:ext cx="2915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Conclusions and perspectives 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29/81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14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30/81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2477795"/>
            <a:ext cx="6840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b="1" dirty="0">
                <a:latin typeface="Times New Roman"/>
                <a:cs typeface="Times New Roman"/>
              </a:rPr>
              <a:t>Preparation and characterization of thick osmium </a:t>
            </a:r>
            <a:r>
              <a:rPr lang="en-US" b="1" dirty="0" smtClean="0">
                <a:latin typeface="Times New Roman"/>
                <a:cs typeface="Times New Roman"/>
              </a:rPr>
              <a:t>targets</a:t>
            </a:r>
          </a:p>
          <a:p>
            <a:pPr marL="400050" indent="-400050">
              <a:buFont typeface="+mj-lt"/>
              <a:buAutoNum type="romanUcPeriod"/>
            </a:pPr>
            <a:endParaRPr lang="en-US" b="1" dirty="0" smtClean="0">
              <a:latin typeface="Times New Roman"/>
              <a:cs typeface="Times New Roman"/>
            </a:endParaRPr>
          </a:p>
          <a:p>
            <a:pPr marL="400050" indent="-400050">
              <a:buFont typeface="+mj-lt"/>
              <a:buAutoNum type="romanUcPeriod"/>
            </a:pPr>
            <a:endParaRPr lang="en-US" b="1" dirty="0">
              <a:latin typeface="Times New Roman"/>
              <a:cs typeface="Times New Roman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b="1" dirty="0">
                <a:latin typeface="Times New Roman"/>
                <a:cs typeface="Times New Roman"/>
              </a:rPr>
              <a:t>Strontium targets for nuclear astrophysics experiments</a:t>
            </a:r>
          </a:p>
          <a:p>
            <a:endParaRPr lang="en-US" b="1" dirty="0" smtClean="0">
              <a:latin typeface="Times New Roman"/>
              <a:cs typeface="Times New Roman"/>
            </a:endParaRPr>
          </a:p>
          <a:p>
            <a:endParaRPr lang="en-US" b="1" dirty="0">
              <a:latin typeface="Times New Roman"/>
              <a:cs typeface="Times New Roman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b="1" dirty="0">
                <a:latin typeface="Times New Roman"/>
                <a:cs typeface="Times New Roman"/>
              </a:rPr>
              <a:t>Decontamination of </a:t>
            </a:r>
            <a:r>
              <a:rPr lang="en-US" b="1" baseline="30000" dirty="0">
                <a:latin typeface="Times New Roman"/>
                <a:cs typeface="Times New Roman"/>
              </a:rPr>
              <a:t>64</a:t>
            </a:r>
            <a:r>
              <a:rPr lang="en-US" b="1" dirty="0">
                <a:latin typeface="Times New Roman"/>
                <a:cs typeface="Times New Roman"/>
              </a:rPr>
              <a:t>Ni targets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65111" y="476672"/>
            <a:ext cx="380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Specific examples and particularities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1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204528" y="476672"/>
            <a:ext cx="6491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Preparation and characterization of thick osmium targets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2048" y="1268760"/>
            <a:ext cx="788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n-GB" sz="1800" dirty="0">
                <a:latin typeface="Times New Roman"/>
                <a:cs typeface="Times New Roman"/>
              </a:rPr>
              <a:t>preparation and characterization of </a:t>
            </a:r>
            <a:r>
              <a:rPr lang="en-GB" sz="1800" dirty="0" err="1" smtClean="0">
                <a:latin typeface="Times New Roman"/>
                <a:cs typeface="Times New Roman"/>
              </a:rPr>
              <a:t>Os</a:t>
            </a:r>
            <a:r>
              <a:rPr lang="en-GB" sz="1800" dirty="0" smtClean="0">
                <a:latin typeface="Times New Roman"/>
                <a:cs typeface="Times New Roman"/>
              </a:rPr>
              <a:t> </a:t>
            </a:r>
            <a:r>
              <a:rPr lang="en-GB" sz="1800" dirty="0">
                <a:latin typeface="Times New Roman"/>
                <a:cs typeface="Times New Roman"/>
              </a:rPr>
              <a:t>targets for nuclear </a:t>
            </a:r>
            <a:r>
              <a:rPr lang="en-GB" sz="1800" dirty="0" smtClean="0">
                <a:latin typeface="Times New Roman"/>
                <a:cs typeface="Times New Roman"/>
              </a:rPr>
              <a:t>astrophysics </a:t>
            </a:r>
            <a:r>
              <a:rPr lang="en-GB" sz="1800" dirty="0">
                <a:latin typeface="Times New Roman"/>
                <a:cs typeface="Times New Roman"/>
              </a:rPr>
              <a:t>experiments with alpha particles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376264" y="1988840"/>
            <a:ext cx="4464496" cy="4032448"/>
            <a:chOff x="179512" y="1412776"/>
            <a:chExt cx="4464496" cy="4032448"/>
          </a:xfrm>
        </p:grpSpPr>
        <p:sp>
          <p:nvSpPr>
            <p:cNvPr id="17" name="Oval 16"/>
            <p:cNvSpPr/>
            <p:nvPr/>
          </p:nvSpPr>
          <p:spPr>
            <a:xfrm>
              <a:off x="179512" y="1412776"/>
              <a:ext cx="4464496" cy="4032448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 2 17"/>
            <p:cNvSpPr/>
            <p:nvPr/>
          </p:nvSpPr>
          <p:spPr>
            <a:xfrm>
              <a:off x="1887163" y="2895897"/>
              <a:ext cx="614755" cy="730198"/>
            </a:xfrm>
            <a:prstGeom prst="irregularSeal2">
              <a:avLst/>
            </a:prstGeom>
            <a:solidFill>
              <a:srgbClr val="E4E371">
                <a:alpha val="41000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00061" y="2134664"/>
              <a:ext cx="223547" cy="249484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42984" y="2256363"/>
              <a:ext cx="55887" cy="2251444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39752" y="1628800"/>
              <a:ext cx="1152128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Al backing</a:t>
              </a:r>
              <a:endParaRPr lang="en-US" sz="1200" b="1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379344" y="3290810"/>
              <a:ext cx="1285396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720627" y="3198926"/>
              <a:ext cx="167660" cy="1825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9552" y="2924944"/>
              <a:ext cx="792088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α beam</a:t>
              </a:r>
              <a:endParaRPr lang="en-US" sz="12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496" y="4616410"/>
              <a:ext cx="87484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Os</a:t>
              </a:r>
              <a:r>
                <a:rPr lang="en-US" sz="1600" b="1" dirty="0" smtClean="0"/>
                <a:t> target</a:t>
              </a:r>
              <a:endParaRPr lang="en-US" sz="1600" b="1" dirty="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503041" y="2134664"/>
              <a:ext cx="1229509" cy="826390"/>
            </a:xfrm>
            <a:custGeom>
              <a:avLst/>
              <a:gdLst>
                <a:gd name="connsiteX0" fmla="*/ 0 w 1287701"/>
                <a:gd name="connsiteY0" fmla="*/ 761903 h 761903"/>
                <a:gd name="connsiteX1" fmla="*/ 70559 w 1287701"/>
                <a:gd name="connsiteY1" fmla="*/ 585492 h 761903"/>
                <a:gd name="connsiteX2" fmla="*/ 211677 w 1287701"/>
                <a:gd name="connsiteY2" fmla="*/ 656056 h 761903"/>
                <a:gd name="connsiteX3" fmla="*/ 211677 w 1287701"/>
                <a:gd name="connsiteY3" fmla="*/ 497286 h 761903"/>
                <a:gd name="connsiteX4" fmla="*/ 405714 w 1287701"/>
                <a:gd name="connsiteY4" fmla="*/ 567850 h 761903"/>
                <a:gd name="connsiteX5" fmla="*/ 405714 w 1287701"/>
                <a:gd name="connsiteY5" fmla="*/ 391439 h 761903"/>
                <a:gd name="connsiteX6" fmla="*/ 582111 w 1287701"/>
                <a:gd name="connsiteY6" fmla="*/ 444362 h 761903"/>
                <a:gd name="connsiteX7" fmla="*/ 546832 w 1287701"/>
                <a:gd name="connsiteY7" fmla="*/ 285592 h 761903"/>
                <a:gd name="connsiteX8" fmla="*/ 687950 w 1287701"/>
                <a:gd name="connsiteY8" fmla="*/ 373798 h 761903"/>
                <a:gd name="connsiteX9" fmla="*/ 723229 w 1287701"/>
                <a:gd name="connsiteY9" fmla="*/ 215027 h 761903"/>
                <a:gd name="connsiteX10" fmla="*/ 864347 w 1287701"/>
                <a:gd name="connsiteY10" fmla="*/ 303233 h 761903"/>
                <a:gd name="connsiteX11" fmla="*/ 899627 w 1287701"/>
                <a:gd name="connsiteY11" fmla="*/ 126821 h 761903"/>
                <a:gd name="connsiteX12" fmla="*/ 1005465 w 1287701"/>
                <a:gd name="connsiteY12" fmla="*/ 197386 h 761903"/>
                <a:gd name="connsiteX13" fmla="*/ 1023105 w 1287701"/>
                <a:gd name="connsiteY13" fmla="*/ 20975 h 761903"/>
                <a:gd name="connsiteX14" fmla="*/ 1287701 w 1287701"/>
                <a:gd name="connsiteY14" fmla="*/ 3333 h 76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7701" h="761903">
                  <a:moveTo>
                    <a:pt x="0" y="761903"/>
                  </a:moveTo>
                  <a:cubicBezTo>
                    <a:pt x="17640" y="682518"/>
                    <a:pt x="35280" y="603133"/>
                    <a:pt x="70559" y="585492"/>
                  </a:cubicBezTo>
                  <a:cubicBezTo>
                    <a:pt x="105838" y="567851"/>
                    <a:pt x="188157" y="670757"/>
                    <a:pt x="211677" y="656056"/>
                  </a:cubicBezTo>
                  <a:cubicBezTo>
                    <a:pt x="235197" y="641355"/>
                    <a:pt x="179338" y="511987"/>
                    <a:pt x="211677" y="497286"/>
                  </a:cubicBezTo>
                  <a:cubicBezTo>
                    <a:pt x="244016" y="482585"/>
                    <a:pt x="373374" y="585491"/>
                    <a:pt x="405714" y="567850"/>
                  </a:cubicBezTo>
                  <a:cubicBezTo>
                    <a:pt x="438054" y="550209"/>
                    <a:pt x="376315" y="412020"/>
                    <a:pt x="405714" y="391439"/>
                  </a:cubicBezTo>
                  <a:cubicBezTo>
                    <a:pt x="435113" y="370858"/>
                    <a:pt x="558591" y="462003"/>
                    <a:pt x="582111" y="444362"/>
                  </a:cubicBezTo>
                  <a:cubicBezTo>
                    <a:pt x="605631" y="426721"/>
                    <a:pt x="529192" y="297353"/>
                    <a:pt x="546832" y="285592"/>
                  </a:cubicBezTo>
                  <a:cubicBezTo>
                    <a:pt x="564472" y="273831"/>
                    <a:pt x="658551" y="385559"/>
                    <a:pt x="687950" y="373798"/>
                  </a:cubicBezTo>
                  <a:cubicBezTo>
                    <a:pt x="717349" y="362037"/>
                    <a:pt x="693830" y="226788"/>
                    <a:pt x="723229" y="215027"/>
                  </a:cubicBezTo>
                  <a:cubicBezTo>
                    <a:pt x="752628" y="203266"/>
                    <a:pt x="834947" y="317934"/>
                    <a:pt x="864347" y="303233"/>
                  </a:cubicBezTo>
                  <a:cubicBezTo>
                    <a:pt x="893747" y="288532"/>
                    <a:pt x="876107" y="144462"/>
                    <a:pt x="899627" y="126821"/>
                  </a:cubicBezTo>
                  <a:cubicBezTo>
                    <a:pt x="923147" y="109180"/>
                    <a:pt x="984885" y="215027"/>
                    <a:pt x="1005465" y="197386"/>
                  </a:cubicBezTo>
                  <a:cubicBezTo>
                    <a:pt x="1026045" y="179745"/>
                    <a:pt x="976066" y="53317"/>
                    <a:pt x="1023105" y="20975"/>
                  </a:cubicBezTo>
                  <a:cubicBezTo>
                    <a:pt x="1070144" y="-11367"/>
                    <a:pt x="1287701" y="3333"/>
                    <a:pt x="1287701" y="333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3676664" y="2073814"/>
              <a:ext cx="167660" cy="12170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44324" y="1952114"/>
              <a:ext cx="279434" cy="390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γ</a:t>
              </a:r>
              <a:endParaRPr lang="en-US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2558928" y="3290810"/>
              <a:ext cx="9500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503041" y="3534210"/>
              <a:ext cx="664134" cy="8448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4-Point Star 30"/>
            <p:cNvSpPr/>
            <p:nvPr/>
          </p:nvSpPr>
          <p:spPr>
            <a:xfrm>
              <a:off x="3620777" y="3108261"/>
              <a:ext cx="335321" cy="304249"/>
            </a:xfrm>
            <a:prstGeom prst="star4">
              <a:avLst/>
            </a:prstGeom>
            <a:solidFill>
              <a:schemeClr val="tx1">
                <a:alpha val="97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229570" y="4325258"/>
              <a:ext cx="167660" cy="182550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061909" y="4386108"/>
              <a:ext cx="223547" cy="390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3509003" y="3290810"/>
              <a:ext cx="223547" cy="390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15616" y="1628800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 smtClean="0"/>
                <a:t>Os</a:t>
              </a:r>
              <a:r>
                <a:rPr lang="en-US" sz="1200" b="1" dirty="0" smtClean="0"/>
                <a:t> layer</a:t>
              </a:r>
              <a:endParaRPr lang="en-US" sz="1200" b="1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 flipV="1">
              <a:off x="1547664" y="1916832"/>
              <a:ext cx="360040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267744" y="1844824"/>
              <a:ext cx="36004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31/81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63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974842" y="476672"/>
            <a:ext cx="2950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Required characteristics: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801651819"/>
              </p:ext>
            </p:extLst>
          </p:nvPr>
        </p:nvGraphicFramePr>
        <p:xfrm>
          <a:off x="1547664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63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347864" y="404664"/>
            <a:ext cx="228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Physical properties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83568" y="908720"/>
            <a:ext cx="7344816" cy="4320480"/>
            <a:chOff x="395536" y="620688"/>
            <a:chExt cx="7344816" cy="432048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/>
            <a:srcRect l="4900" t="4210" r="10985" b="1321"/>
            <a:stretch/>
          </p:blipFill>
          <p:spPr>
            <a:xfrm>
              <a:off x="3347864" y="1988840"/>
              <a:ext cx="1487052" cy="1471806"/>
            </a:xfrm>
            <a:prstGeom prst="rect">
              <a:avLst/>
            </a:prstGeom>
          </p:spPr>
        </p:pic>
        <p:graphicFrame>
          <p:nvGraphicFramePr>
            <p:cNvPr id="21" name="Diagram 20"/>
            <p:cNvGraphicFramePr/>
            <p:nvPr>
              <p:extLst>
                <p:ext uri="{D42A27DB-BD31-4B8C-83A1-F6EECF244321}">
                  <p14:modId xmlns:p14="http://schemas.microsoft.com/office/powerpoint/2010/main" val="436485179"/>
                </p:ext>
              </p:extLst>
            </p:nvPr>
          </p:nvGraphicFramePr>
          <p:xfrm>
            <a:off x="395536" y="620688"/>
            <a:ext cx="7344816" cy="432048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3419872" y="3388930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76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79512" y="5157192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Because of its </a:t>
            </a:r>
            <a:r>
              <a:rPr lang="en-US" sz="2000" dirty="0">
                <a:latin typeface="Times New Roman"/>
                <a:cs typeface="Times New Roman"/>
                <a:hlinkClick r:id="rId11"/>
              </a:rPr>
              <a:t>hardness, brittleness, low </a:t>
            </a:r>
            <a:r>
              <a:rPr lang="en-US" sz="2000" dirty="0">
                <a:latin typeface="Times New Roman"/>
                <a:cs typeface="Times New Roman"/>
                <a:hlinkClick r:id="rId12"/>
              </a:rPr>
              <a:t>vapor </a:t>
            </a:r>
            <a:r>
              <a:rPr lang="en-US" sz="2000" dirty="0" smtClean="0">
                <a:latin typeface="Times New Roman"/>
                <a:cs typeface="Times New Roman"/>
                <a:hlinkClick r:id="rId12"/>
              </a:rPr>
              <a:t>and </a:t>
            </a:r>
            <a:r>
              <a:rPr lang="en-US" sz="2000" dirty="0">
                <a:latin typeface="Times New Roman"/>
                <a:cs typeface="Times New Roman"/>
                <a:hlinkClick r:id="rId12"/>
              </a:rPr>
              <a:t>very high </a:t>
            </a:r>
            <a:r>
              <a:rPr lang="en-US" sz="2000" dirty="0">
                <a:latin typeface="Times New Roman"/>
                <a:cs typeface="Times New Roman"/>
                <a:hlinkClick r:id="rId13"/>
              </a:rPr>
              <a:t>melting point </a:t>
            </a:r>
            <a:r>
              <a:rPr lang="en-US" sz="2000" dirty="0" smtClean="0">
                <a:latin typeface="Times New Roman"/>
                <a:cs typeface="Times New Roman"/>
                <a:hlinkClick r:id="rId13"/>
              </a:rPr>
              <a:t>(3033 °C, the </a:t>
            </a:r>
            <a:r>
              <a:rPr lang="en-US" sz="2000" dirty="0">
                <a:latin typeface="Times New Roman"/>
                <a:cs typeface="Times New Roman"/>
                <a:hlinkClick r:id="rId14"/>
              </a:rPr>
              <a:t>fourth highest of all elements, after only </a:t>
            </a:r>
            <a:r>
              <a:rPr lang="en-US" sz="2000" dirty="0" smtClean="0">
                <a:latin typeface="Times New Roman"/>
                <a:cs typeface="Times New Roman"/>
                <a:hlinkClick r:id="rId15"/>
              </a:rPr>
              <a:t>C, </a:t>
            </a:r>
            <a:r>
              <a:rPr lang="en-US" sz="2000" dirty="0" smtClean="0">
                <a:latin typeface="Times New Roman"/>
                <a:cs typeface="Times New Roman"/>
                <a:hlinkClick r:id="rId16"/>
              </a:rPr>
              <a:t>W, </a:t>
            </a:r>
            <a:r>
              <a:rPr lang="en-US" sz="2000" dirty="0">
                <a:latin typeface="Times New Roman"/>
                <a:cs typeface="Times New Roman"/>
                <a:hlinkClick r:id="rId16"/>
              </a:rPr>
              <a:t>and </a:t>
            </a:r>
            <a:r>
              <a:rPr lang="en-US" sz="2000" dirty="0" smtClean="0">
                <a:latin typeface="Times New Roman"/>
                <a:cs typeface="Times New Roman"/>
                <a:hlinkClick r:id="rId17"/>
              </a:rPr>
              <a:t>Re)</a:t>
            </a:r>
            <a:r>
              <a:rPr lang="en-US" sz="2000" dirty="0">
                <a:latin typeface="Times New Roman"/>
                <a:cs typeface="Times New Roman"/>
                <a:hlinkClick r:id="rId17"/>
              </a:rPr>
              <a:t>, solid osmium is difficult to machine, form or work.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33/81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63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868831" y="404664"/>
            <a:ext cx="3162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Target preparation method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467544" y="1770262"/>
            <a:ext cx="8305800" cy="1203612"/>
          </a:xfrm>
          <a:prstGeom prst="rect">
            <a:avLst/>
          </a:prstGeom>
          <a:ln>
            <a:miter lim="800000"/>
            <a:headEnd/>
            <a:tailEnd/>
          </a:ln>
          <a:extLst/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  <a:defRPr/>
            </a:pP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PULSED LASER DEPOSITION</a:t>
            </a:r>
            <a:b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/>
                <a:cs typeface="Times New Roman"/>
              </a:rPr>
              <a:t>( PLD )</a:t>
            </a:r>
            <a:endParaRPr lang="ro-RO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755576" y="4585073"/>
            <a:ext cx="7848600" cy="1292200"/>
            <a:chOff x="1600200" y="5943816"/>
            <a:chExt cx="6324600" cy="1163530"/>
          </a:xfrm>
        </p:grpSpPr>
        <p:sp>
          <p:nvSpPr>
            <p:cNvPr id="17" name="TextBox 16"/>
            <p:cNvSpPr txBox="1"/>
            <p:nvPr/>
          </p:nvSpPr>
          <p:spPr>
            <a:xfrm>
              <a:off x="1600200" y="5943816"/>
              <a:ext cx="5257708" cy="10808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latin typeface="Times New Roman"/>
                  <a:cs typeface="Times New Roman"/>
                </a:rPr>
                <a:t> Developed in collaboration with INFLPR</a:t>
              </a:r>
            </a:p>
            <a:p>
              <a:pPr algn="ctr">
                <a:defRPr/>
              </a:pPr>
              <a:r>
                <a:rPr lang="en-US" sz="1800" dirty="0">
                  <a:latin typeface="Times New Roman"/>
                  <a:cs typeface="Times New Roman"/>
                </a:rPr>
                <a:t>National Institute for Laser, Plasma and Radiation Physics</a:t>
              </a:r>
            </a:p>
            <a:p>
              <a:pPr algn="ctr">
                <a:defRPr/>
              </a:pPr>
              <a:r>
                <a:rPr lang="en-US" sz="1800" dirty="0">
                  <a:latin typeface="Times New Roman"/>
                  <a:cs typeface="Times New Roman"/>
                </a:rPr>
                <a:t> (Bucharest-</a:t>
              </a:r>
              <a:r>
                <a:rPr lang="en-US" sz="1800" dirty="0" err="1">
                  <a:latin typeface="Times New Roman"/>
                  <a:cs typeface="Times New Roman"/>
                </a:rPr>
                <a:t>Magurele</a:t>
              </a:r>
              <a:r>
                <a:rPr lang="en-US" sz="1800" dirty="0">
                  <a:latin typeface="Times New Roman"/>
                  <a:cs typeface="Times New Roman"/>
                </a:rPr>
                <a:t>, Romania)</a:t>
              </a:r>
            </a:p>
            <a:p>
              <a:pPr algn="ctr">
                <a:defRPr/>
              </a:pPr>
              <a:endParaRPr lang="en-US" sz="1800" b="1" dirty="0">
                <a:latin typeface="Times New Roman"/>
                <a:cs typeface="Times New Roman"/>
              </a:endParaRPr>
            </a:p>
          </p:txBody>
        </p:sp>
        <p:pic>
          <p:nvPicPr>
            <p:cNvPr id="18" name="Picture 5" descr="INFLPR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944746"/>
              <a:ext cx="1066800" cy="116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8433537" y="6509747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34/81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63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887538" y="476672"/>
            <a:ext cx="5637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PULSED LASER </a:t>
            </a:r>
            <a:r>
              <a:rPr lang="en-US" b="1" dirty="0" smtClean="0">
                <a:latin typeface="Times New Roman"/>
                <a:cs typeface="Times New Roman"/>
              </a:rPr>
              <a:t>DEPOSITION (</a:t>
            </a:r>
            <a:r>
              <a:rPr lang="en-US" b="1" dirty="0">
                <a:latin typeface="Times New Roman"/>
                <a:cs typeface="Times New Roman"/>
              </a:rPr>
              <a:t>PLD)</a:t>
            </a:r>
          </a:p>
        </p:txBody>
      </p:sp>
      <p:graphicFrame>
        <p:nvGraphicFramePr>
          <p:cNvPr id="2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998984"/>
              </p:ext>
            </p:extLst>
          </p:nvPr>
        </p:nvGraphicFramePr>
        <p:xfrm>
          <a:off x="1831032" y="2276872"/>
          <a:ext cx="6309954" cy="4267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75" name="Document" r:id="rId7" imgW="6629400" imgH="4483100" progId="Word.Document.12">
                  <p:embed/>
                </p:oleObj>
              </mc:Choice>
              <mc:Fallback>
                <p:oleObj name="Document" r:id="rId7" imgW="6629400" imgH="44831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1032" y="2276872"/>
                        <a:ext cx="6309954" cy="4267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1" descr="20151202_14291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92" y="980728"/>
            <a:ext cx="1941512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20151126_112027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0" y="947152"/>
            <a:ext cx="1944688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0152" y="2204864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vacuum chamber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35/81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45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583796" y="404664"/>
            <a:ext cx="3732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The advantages of PLD 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method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51520" y="1628800"/>
            <a:ext cx="855662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en-US" sz="2000" b="1" dirty="0" smtClean="0">
                <a:latin typeface="Times New Roman"/>
                <a:cs typeface="Times New Roman"/>
              </a:rPr>
              <a:t>- It </a:t>
            </a:r>
            <a:r>
              <a:rPr lang="en-US" sz="2000" b="1" dirty="0">
                <a:latin typeface="Times New Roman"/>
                <a:cs typeface="Times New Roman"/>
              </a:rPr>
              <a:t>allows deposition of chemical elements, compounds and </a:t>
            </a:r>
            <a:r>
              <a:rPr lang="en-US" sz="2000" b="1" dirty="0" smtClean="0">
                <a:latin typeface="Times New Roman"/>
                <a:cs typeface="Times New Roman"/>
              </a:rPr>
              <a:t>some polymers;</a:t>
            </a:r>
          </a:p>
          <a:p>
            <a:pPr algn="just" eaLnBrk="0" hangingPunct="0">
              <a:spcBef>
                <a:spcPct val="20000"/>
              </a:spcBef>
            </a:pPr>
            <a:endParaRPr lang="en-US" sz="2000" b="1" dirty="0" smtClean="0">
              <a:latin typeface="Times New Roman"/>
              <a:cs typeface="Times New Roman"/>
            </a:endParaRPr>
          </a:p>
          <a:p>
            <a:pPr algn="just" eaLnBrk="0" hangingPunct="0">
              <a:spcBef>
                <a:spcPct val="20000"/>
              </a:spcBef>
            </a:pPr>
            <a:r>
              <a:rPr lang="en-US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- </a:t>
            </a:r>
            <a:r>
              <a:rPr lang="en-US" sz="2000" b="1" dirty="0">
                <a:latin typeface="Times New Roman"/>
                <a:cs typeface="Times New Roman"/>
              </a:rPr>
              <a:t>It allows 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obtaining thin layers of better quality compared to 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other methods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lang="ro-RO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 eaLnBrk="0" hangingPunct="0">
              <a:spcBef>
                <a:spcPct val="20000"/>
              </a:spcBef>
            </a:pP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835696" y="3284984"/>
            <a:ext cx="5904656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charset="0"/>
              <a:buChar char="ü"/>
            </a:pPr>
            <a:r>
              <a:rPr lang="en-US" sz="2000" b="1" dirty="0">
                <a:latin typeface="Times New Roman"/>
                <a:cs typeface="Times New Roman"/>
              </a:rPr>
              <a:t>high density</a:t>
            </a:r>
          </a:p>
          <a:p>
            <a:pPr marL="342900" indent="-342900">
              <a:lnSpc>
                <a:spcPct val="130000"/>
              </a:lnSpc>
              <a:buFont typeface="Wingdings" charset="0"/>
              <a:buChar char="ü"/>
            </a:pPr>
            <a:r>
              <a:rPr lang="en-US" sz="2000" b="1" dirty="0">
                <a:latin typeface="Times New Roman"/>
                <a:cs typeface="Times New Roman"/>
              </a:rPr>
              <a:t>thickness uniformity on the defined surface</a:t>
            </a:r>
          </a:p>
          <a:p>
            <a:pPr marL="342900" indent="-342900">
              <a:lnSpc>
                <a:spcPct val="130000"/>
              </a:lnSpc>
              <a:buFont typeface="Wingdings" charset="0"/>
              <a:buChar char="ü"/>
            </a:pPr>
            <a:r>
              <a:rPr lang="en-US" sz="2000" b="1" dirty="0">
                <a:latin typeface="Times New Roman"/>
                <a:cs typeface="Times New Roman"/>
              </a:rPr>
              <a:t>controllable thickness</a:t>
            </a:r>
          </a:p>
          <a:p>
            <a:pPr marL="342900" indent="-342900">
              <a:lnSpc>
                <a:spcPct val="130000"/>
              </a:lnSpc>
              <a:buFont typeface="Wingdings" charset="0"/>
              <a:buChar char="ü"/>
            </a:pPr>
            <a:r>
              <a:rPr lang="en-US" sz="2000" b="1" dirty="0">
                <a:latin typeface="Times New Roman"/>
                <a:cs typeface="Times New Roman"/>
              </a:rPr>
              <a:t>high purity</a:t>
            </a:r>
          </a:p>
          <a:p>
            <a:pPr marL="342900" indent="-342900">
              <a:lnSpc>
                <a:spcPct val="130000"/>
              </a:lnSpc>
              <a:buFont typeface="Wingdings" charset="0"/>
              <a:buChar char="ü"/>
            </a:pPr>
            <a:r>
              <a:rPr lang="en-US" sz="2000" b="1" dirty="0">
                <a:latin typeface="Times New Roman"/>
                <a:cs typeface="Times New Roman"/>
              </a:rPr>
              <a:t>durability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36/81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3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798696" y="476672"/>
            <a:ext cx="1302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Os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targets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1124744"/>
            <a:ext cx="669674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>
                <a:latin typeface="Times New Roman"/>
                <a:cs typeface="Times New Roman"/>
              </a:rPr>
              <a:t>Nd:YAG</a:t>
            </a:r>
            <a:r>
              <a:rPr lang="en-US" b="1" dirty="0">
                <a:latin typeface="Times New Roman"/>
                <a:cs typeface="Times New Roman"/>
              </a:rPr>
              <a:t> Laser</a:t>
            </a:r>
            <a:r>
              <a:rPr lang="en-US" b="1" dirty="0" smtClean="0">
                <a:latin typeface="Times New Roman"/>
                <a:cs typeface="Times New Roman"/>
              </a:rPr>
              <a:t>: 1064 nm (IR  range)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15" name="Picture 14" descr="14971086_1138966309512734_1190867338_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9416" y="3919816"/>
            <a:ext cx="1245709" cy="2424318"/>
          </a:xfrm>
          <a:prstGeom prst="rect">
            <a:avLst/>
          </a:prstGeom>
        </p:spPr>
      </p:pic>
      <p:pic>
        <p:nvPicPr>
          <p:cNvPr id="17" name="Picture 16" descr="14971019_1138966089512756_2121761329_o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r="16484"/>
          <a:stretch/>
        </p:blipFill>
        <p:spPr>
          <a:xfrm rot="5400000">
            <a:off x="2023115" y="3961661"/>
            <a:ext cx="1181954" cy="2420888"/>
          </a:xfrm>
          <a:prstGeom prst="rect">
            <a:avLst/>
          </a:prstGeom>
        </p:spPr>
      </p:pic>
      <p:pic>
        <p:nvPicPr>
          <p:cNvPr id="18" name="Picture 17" descr="15007674_1140115136064518_1957913502_o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9"/>
          <a:stretch/>
        </p:blipFill>
        <p:spPr>
          <a:xfrm>
            <a:off x="3131840" y="1935322"/>
            <a:ext cx="2596896" cy="2254850"/>
          </a:xfrm>
          <a:prstGeom prst="rect">
            <a:avLst/>
          </a:prstGeom>
        </p:spPr>
      </p:pic>
      <p:pic>
        <p:nvPicPr>
          <p:cNvPr id="19" name="Picture 18" descr="15034023_1140115019397863_1852913547_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2592288" cy="22769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75656" y="580526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Os</a:t>
            </a:r>
            <a:r>
              <a:rPr lang="en-US" sz="1400" dirty="0" smtClean="0">
                <a:latin typeface="Times New Roman"/>
                <a:cs typeface="Times New Roman"/>
              </a:rPr>
              <a:t> [2000nm] / Al [20um]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52120" y="582027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Os</a:t>
            </a:r>
            <a:r>
              <a:rPr lang="en-US" sz="1400" dirty="0" smtClean="0">
                <a:latin typeface="Times New Roman"/>
                <a:cs typeface="Times New Roman"/>
              </a:rPr>
              <a:t> [100nm] / glass (test)</a:t>
            </a: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22" name="Picture 2" descr="20151202_14292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6832"/>
            <a:ext cx="299465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37/81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3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604448" y="6528191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1920" y="476672"/>
            <a:ext cx="119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Outlines: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1520" y="1835532"/>
            <a:ext cx="9145016" cy="3033628"/>
            <a:chOff x="141892" y="1691516"/>
            <a:chExt cx="9145016" cy="3033628"/>
          </a:xfrm>
        </p:grpSpPr>
        <p:sp>
          <p:nvSpPr>
            <p:cNvPr id="17" name="TextBox 16"/>
            <p:cNvSpPr txBox="1"/>
            <p:nvPr/>
          </p:nvSpPr>
          <p:spPr>
            <a:xfrm>
              <a:off x="149387" y="1691516"/>
              <a:ext cx="3172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Target laboratory in IFIN-HH</a:t>
              </a:r>
              <a:endPara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387" y="2224916"/>
              <a:ext cx="2460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Laboratory development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1892" y="3284984"/>
              <a:ext cx="3588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Specific examples and particularities</a:t>
              </a:r>
              <a:endPara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1892" y="2780928"/>
              <a:ext cx="3801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Target preparation and characterization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2908" y="3842464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Nuclear forensics laboratory: developing an interdisciplinary collaboration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7155" y="4355812"/>
              <a:ext cx="2915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Conclusions and perspectives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270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069896" y="404664"/>
            <a:ext cx="2760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Target characterization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7704" y="980728"/>
            <a:ext cx="5598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-morphology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, composition, structure and thickness 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rPr>
              <a:t>determination-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60192762"/>
              </p:ext>
            </p:extLst>
          </p:nvPr>
        </p:nvGraphicFramePr>
        <p:xfrm>
          <a:off x="539552" y="1628800"/>
          <a:ext cx="7684698" cy="41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38/81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3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987824" y="404664"/>
            <a:ext cx="2737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Morphological features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9512" y="980728"/>
            <a:ext cx="8568952" cy="5472608"/>
            <a:chOff x="3501" y="755412"/>
            <a:chExt cx="9140499" cy="6072083"/>
          </a:xfrm>
        </p:grpSpPr>
        <p:sp>
          <p:nvSpPr>
            <p:cNvPr id="15" name="Rectangle 14"/>
            <p:cNvSpPr/>
            <p:nvPr/>
          </p:nvSpPr>
          <p:spPr>
            <a:xfrm>
              <a:off x="251520" y="764704"/>
              <a:ext cx="8892480" cy="432048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853355" y="1243031"/>
              <a:ext cx="3618038" cy="3079947"/>
              <a:chOff x="3026548" y="632728"/>
              <a:chExt cx="3447245" cy="2997636"/>
            </a:xfrm>
          </p:grpSpPr>
          <p:pic>
            <p:nvPicPr>
              <p:cNvPr id="38" name="Picture 37" descr="2b 4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6548" y="632728"/>
                <a:ext cx="2985611" cy="2766541"/>
              </a:xfrm>
              <a:prstGeom prst="rect">
                <a:avLst/>
              </a:prstGeom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6289127" y="3261032"/>
                <a:ext cx="1846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3496261" y="764704"/>
                <a:ext cx="1448609" cy="2448272"/>
                <a:chOff x="3496261" y="764704"/>
                <a:chExt cx="1448609" cy="2448272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3507420" y="764704"/>
                  <a:ext cx="108263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err="1">
                      <a:solidFill>
                        <a:srgbClr val="FFFFFF"/>
                      </a:solidFill>
                      <a:latin typeface="Arial"/>
                      <a:cs typeface="Arial"/>
                    </a:rPr>
                    <a:t>Os</a:t>
                  </a:r>
                  <a:r>
                    <a:rPr lang="en-US" sz="1800" dirty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/glass</a:t>
                  </a: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3496261" y="2843644"/>
                  <a:ext cx="144860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 err="1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Rq</a:t>
                  </a:r>
                  <a:r>
                    <a:rPr lang="en-US" sz="1800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=1.38 </a:t>
                  </a:r>
                  <a:r>
                    <a:rPr lang="en-US" sz="1800" dirty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nm</a:t>
                  </a:r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6300192" y="75541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Arial"/>
                  <a:cs typeface="Arial"/>
                </a:rPr>
                <a:t>Long deposition (30 h)</a:t>
              </a:r>
              <a:endParaRPr lang="en-US" sz="18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0555" y="1332797"/>
              <a:ext cx="2952328" cy="2888291"/>
              <a:chOff x="2123728" y="457668"/>
              <a:chExt cx="2952328" cy="2888291"/>
            </a:xfrm>
          </p:grpSpPr>
          <p:pic>
            <p:nvPicPr>
              <p:cNvPr id="35" name="Picture 34" descr="2 30 - 0.3n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3728" y="457668"/>
                <a:ext cx="2952328" cy="2712303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2483768" y="2699628"/>
                <a:ext cx="137977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err="1" smtClean="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rPr>
                  <a:t>R</a:t>
                </a:r>
                <a:r>
                  <a:rPr lang="en-US" sz="1800" baseline="-25000" dirty="0" err="1" smtClean="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rPr>
                  <a:t>q</a:t>
                </a:r>
                <a:r>
                  <a:rPr lang="en-US" sz="1800" dirty="0" smtClean="0">
                    <a:solidFill>
                      <a:schemeClr val="bg1"/>
                    </a:solidFill>
                    <a:latin typeface="Arial"/>
                    <a:ea typeface="+mn-ea"/>
                    <a:cs typeface="Arial"/>
                  </a:rPr>
                  <a:t>=0.31 nm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638429" y="539388"/>
                <a:ext cx="7235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glass</a:t>
                </a:r>
                <a:endParaRPr lang="en-US" sz="18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501" y="4005527"/>
              <a:ext cx="3056331" cy="2807849"/>
              <a:chOff x="-145230" y="3068960"/>
              <a:chExt cx="3056331" cy="2807849"/>
            </a:xfrm>
          </p:grpSpPr>
          <p:pic>
            <p:nvPicPr>
              <p:cNvPr id="32" name="Picture 31" descr="1 40 - 36nm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5230" y="3068960"/>
                <a:ext cx="3056331" cy="2807849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179512" y="5363924"/>
                <a:ext cx="1656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err="1" smtClean="0">
                    <a:solidFill>
                      <a:srgbClr val="FFFFFF"/>
                    </a:solidFill>
                    <a:latin typeface="Arial"/>
                    <a:ea typeface="+mn-ea"/>
                    <a:cs typeface="Arial"/>
                  </a:rPr>
                  <a:t>R</a:t>
                </a:r>
                <a:r>
                  <a:rPr lang="en-US" sz="1800" baseline="-25000" dirty="0" err="1" smtClean="0">
                    <a:solidFill>
                      <a:srgbClr val="FFFFFF"/>
                    </a:solidFill>
                    <a:latin typeface="Arial"/>
                    <a:ea typeface="+mn-ea"/>
                    <a:cs typeface="Arial"/>
                  </a:rPr>
                  <a:t>q</a:t>
                </a:r>
                <a:r>
                  <a:rPr lang="en-US" sz="1800" dirty="0" smtClean="0">
                    <a:solidFill>
                      <a:srgbClr val="FFFFFF"/>
                    </a:solidFill>
                    <a:latin typeface="Arial"/>
                    <a:ea typeface="+mn-ea"/>
                    <a:cs typeface="Arial"/>
                  </a:rPr>
                  <a:t>=35.6 nm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79512" y="3140968"/>
                <a:ext cx="6176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FFFFFF"/>
                    </a:solidFill>
                    <a:latin typeface="Arial"/>
                    <a:cs typeface="Arial"/>
                  </a:rPr>
                  <a:t>Al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915816" y="3976729"/>
              <a:ext cx="3103684" cy="2836647"/>
              <a:chOff x="2930519" y="3068960"/>
              <a:chExt cx="3103684" cy="2836647"/>
            </a:xfrm>
          </p:grpSpPr>
          <p:pic>
            <p:nvPicPr>
              <p:cNvPr id="29" name="Picture 28" descr="1 40 - 44nm.bmp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0519" y="3068960"/>
                <a:ext cx="3103684" cy="2836647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419872" y="5373216"/>
                <a:ext cx="19770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err="1">
                    <a:solidFill>
                      <a:srgbClr val="FFFFFF"/>
                    </a:solidFill>
                    <a:latin typeface="Arial"/>
                    <a:ea typeface="+mn-ea"/>
                    <a:cs typeface="Arial"/>
                  </a:rPr>
                  <a:t>R</a:t>
                </a:r>
                <a:r>
                  <a:rPr lang="en-US" sz="1800" baseline="-25000" dirty="0" err="1" smtClean="0">
                    <a:solidFill>
                      <a:srgbClr val="FFFFFF"/>
                    </a:solidFill>
                    <a:latin typeface="Arial"/>
                    <a:ea typeface="+mn-ea"/>
                    <a:cs typeface="Arial"/>
                  </a:rPr>
                  <a:t>q</a:t>
                </a:r>
                <a:r>
                  <a:rPr lang="en-US" sz="1800" dirty="0" smtClean="0">
                    <a:solidFill>
                      <a:srgbClr val="FFFFFF"/>
                    </a:solidFill>
                    <a:latin typeface="Arial"/>
                    <a:ea typeface="+mn-ea"/>
                    <a:cs typeface="Arial"/>
                  </a:rPr>
                  <a:t>=44.06 nm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419872" y="3140968"/>
                <a:ext cx="7490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err="1">
                    <a:solidFill>
                      <a:srgbClr val="FFFFFF"/>
                    </a:solidFill>
                    <a:latin typeface="Arial"/>
                    <a:cs typeface="Arial"/>
                  </a:rPr>
                  <a:t>Os</a:t>
                </a:r>
                <a:r>
                  <a:rPr lang="en-US" sz="1800" dirty="0">
                    <a:solidFill>
                      <a:srgbClr val="FFFFFF"/>
                    </a:solidFill>
                    <a:latin typeface="Arial"/>
                    <a:cs typeface="Arial"/>
                  </a:rPr>
                  <a:t>/Al 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985336" y="4019647"/>
              <a:ext cx="3123168" cy="2807848"/>
              <a:chOff x="5841320" y="3068961"/>
              <a:chExt cx="3123168" cy="2807848"/>
            </a:xfrm>
          </p:grpSpPr>
          <p:pic>
            <p:nvPicPr>
              <p:cNvPr id="26" name="Picture 25" descr="1 5 - 36nm long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1320" y="3068961"/>
                <a:ext cx="3123168" cy="2807848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6444208" y="3140968"/>
                <a:ext cx="7490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err="1">
                    <a:solidFill>
                      <a:srgbClr val="FFFFFF"/>
                    </a:solidFill>
                    <a:latin typeface="Arial"/>
                    <a:cs typeface="Arial"/>
                  </a:rPr>
                  <a:t>Os</a:t>
                </a:r>
                <a:r>
                  <a:rPr lang="en-US" sz="1800" dirty="0">
                    <a:solidFill>
                      <a:srgbClr val="FFFFFF"/>
                    </a:solidFill>
                    <a:latin typeface="Arial"/>
                    <a:cs typeface="Arial"/>
                  </a:rPr>
                  <a:t>/Al 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372200" y="5363924"/>
                <a:ext cx="19770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err="1">
                    <a:solidFill>
                      <a:srgbClr val="FFFFFF"/>
                    </a:solidFill>
                    <a:latin typeface="Arial"/>
                    <a:ea typeface="+mn-ea"/>
                    <a:cs typeface="Arial"/>
                  </a:rPr>
                  <a:t>R</a:t>
                </a:r>
                <a:r>
                  <a:rPr lang="en-US" sz="1800" baseline="-25000" dirty="0" err="1" smtClean="0">
                    <a:solidFill>
                      <a:srgbClr val="FFFFFF"/>
                    </a:solidFill>
                    <a:latin typeface="Arial"/>
                    <a:ea typeface="+mn-ea"/>
                    <a:cs typeface="Arial"/>
                  </a:rPr>
                  <a:t>q</a:t>
                </a:r>
                <a:r>
                  <a:rPr lang="en-US" sz="1800" dirty="0" smtClean="0">
                    <a:solidFill>
                      <a:srgbClr val="FFFFFF"/>
                    </a:solidFill>
                    <a:latin typeface="Arial"/>
                    <a:ea typeface="+mn-ea"/>
                    <a:cs typeface="Arial"/>
                  </a:rPr>
                  <a:t>=36.33 nm</a:t>
                </a: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3345537" y="764704"/>
              <a:ext cx="29546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  <a:latin typeface="Arial"/>
                  <a:cs typeface="Arial"/>
                </a:rPr>
                <a:t>Short deposition (5 h)	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7584" y="764704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Backing</a:t>
              </a:r>
              <a:endParaRPr lang="en-US" sz="1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88224" y="1916832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FF6600"/>
                  </a:solidFill>
                </a:rPr>
                <a:t>AFM </a:t>
              </a:r>
            </a:p>
            <a:p>
              <a:pPr algn="ctr"/>
              <a:r>
                <a:rPr lang="en-US" sz="1800" dirty="0" smtClean="0">
                  <a:solidFill>
                    <a:srgbClr val="FF6600"/>
                  </a:solidFill>
                </a:rPr>
                <a:t>topography images</a:t>
              </a:r>
              <a:endParaRPr lang="en-US" sz="1800" dirty="0">
                <a:solidFill>
                  <a:srgbClr val="FF6600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39/81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3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sAl 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2736"/>
            <a:ext cx="3035829" cy="22768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123728" y="404664"/>
            <a:ext cx="5004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SEM and EDX </a:t>
            </a:r>
            <a:r>
              <a:rPr lang="en-GB" sz="2000" b="1" dirty="0" err="1">
                <a:latin typeface="Times New Roman" pitchFamily="18" charset="0"/>
                <a:cs typeface="Times New Roman" pitchFamily="18" charset="0"/>
              </a:rPr>
              <a:t>Os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/Al mapping micrographs</a:t>
            </a:r>
          </a:p>
        </p:txBody>
      </p:sp>
      <p:pic>
        <p:nvPicPr>
          <p:cNvPr id="27" name="Picture 26"/>
          <p:cNvPicPr/>
          <p:nvPr/>
        </p:nvPicPr>
        <p:blipFill rotWithShape="1">
          <a:blip r:embed="rId6"/>
          <a:srcRect t="4324" r="3890" b="22421"/>
          <a:stretch/>
        </p:blipFill>
        <p:spPr>
          <a:xfrm>
            <a:off x="5940152" y="980728"/>
            <a:ext cx="2376264" cy="1656184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 rotWithShape="1">
          <a:blip r:embed="rId7"/>
          <a:srcRect t="4936" r="733" b="22862"/>
          <a:stretch/>
        </p:blipFill>
        <p:spPr>
          <a:xfrm>
            <a:off x="3183528" y="980728"/>
            <a:ext cx="2448272" cy="1656184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 rotWithShape="1">
          <a:blip r:embed="rId8"/>
          <a:srcRect l="2617" t="7469" r="2442"/>
          <a:stretch/>
        </p:blipFill>
        <p:spPr>
          <a:xfrm>
            <a:off x="3995936" y="2636912"/>
            <a:ext cx="3384376" cy="17281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4602" y="4789695"/>
            <a:ext cx="350137" cy="274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1376" y="1043927"/>
            <a:ext cx="1190464" cy="22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Mag=25.00KX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 descr="proba Al 25KX -b1.t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" y="4437112"/>
            <a:ext cx="3175128" cy="2088232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 rotWithShape="1">
          <a:blip r:embed="rId10"/>
          <a:srcRect l="2222" t="8741" r="2642"/>
          <a:stretch/>
        </p:blipFill>
        <p:spPr>
          <a:xfrm>
            <a:off x="4009098" y="4528785"/>
            <a:ext cx="3371214" cy="1852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496" y="4403321"/>
            <a:ext cx="1050410" cy="249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Al</a:t>
            </a:r>
            <a:endParaRPr lang="en-US" sz="1400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4405752"/>
            <a:ext cx="8892480" cy="0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-36512" y="1052736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Os</a:t>
            </a:r>
            <a:r>
              <a:rPr lang="en-US" sz="1400" dirty="0" smtClean="0">
                <a:solidFill>
                  <a:srgbClr val="FFFFFF"/>
                </a:solidFill>
              </a:rPr>
              <a:t>/Al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40/81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3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41/81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7864" y="332656"/>
            <a:ext cx="1620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XRD spectra</a:t>
            </a:r>
          </a:p>
          <a:p>
            <a:pPr algn="ctr"/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XRD final Os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6" y="1022790"/>
            <a:ext cx="7092280" cy="543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3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979712" y="188640"/>
            <a:ext cx="5007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RBS 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spectra 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GB" sz="2000" b="1" dirty="0" err="1">
                <a:latin typeface="Times New Roman" pitchFamily="18" charset="0"/>
                <a:cs typeface="Times New Roman" pitchFamily="18" charset="0"/>
              </a:rPr>
              <a:t>Os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 deposited on Al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measured by the RBS fixed detector at 165°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6194" t="8749" r="11630" b="3591"/>
          <a:stretch/>
        </p:blipFill>
        <p:spPr>
          <a:xfrm>
            <a:off x="251018" y="1971423"/>
            <a:ext cx="4320480" cy="340179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026" y="5628149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/>
                <a:cs typeface="Times New Roman"/>
              </a:rPr>
              <a:t>The thickness is: </a:t>
            </a:r>
            <a:r>
              <a:rPr lang="en-US" sz="1800" b="1" dirty="0">
                <a:latin typeface="Times New Roman"/>
                <a:cs typeface="Times New Roman"/>
              </a:rPr>
              <a:t>98.6 </a:t>
            </a:r>
            <a:r>
              <a:rPr lang="en-US" sz="1800" b="1" dirty="0" smtClean="0">
                <a:latin typeface="Times New Roman"/>
                <a:cs typeface="Times New Roman"/>
              </a:rPr>
              <a:t>nm</a:t>
            </a:r>
            <a:r>
              <a:rPr lang="en-US" sz="1800" dirty="0" smtClean="0">
                <a:latin typeface="Times New Roman"/>
                <a:cs typeface="Times New Roman"/>
              </a:rPr>
              <a:t>, corresponding to </a:t>
            </a:r>
            <a:r>
              <a:rPr lang="en-US" sz="1800" dirty="0">
                <a:latin typeface="Times New Roman"/>
                <a:cs typeface="Times New Roman"/>
              </a:rPr>
              <a:t>0.222 mg/</a:t>
            </a:r>
            <a:r>
              <a:rPr lang="en-US" sz="1800" dirty="0" smtClean="0">
                <a:latin typeface="Times New Roman"/>
                <a:cs typeface="Times New Roman"/>
              </a:rPr>
              <a:t>cm</a:t>
            </a:r>
            <a:r>
              <a:rPr lang="en-US" sz="1800" baseline="30000" dirty="0" smtClean="0">
                <a:latin typeface="Times New Roman"/>
                <a:cs typeface="Times New Roman"/>
              </a:rPr>
              <a:t>2</a:t>
            </a:r>
            <a:endParaRPr lang="en-US" sz="1800" baseline="30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94" y="980728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It implies - the use of a rather simple scattering geometry</a:t>
            </a:r>
          </a:p>
          <a:p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              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- the use of a beam composed of light nuclei</a:t>
            </a:r>
          </a:p>
          <a:p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               - a particle detector placed at backwards angles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10104" r="11962" b="4453"/>
          <a:stretch/>
        </p:blipFill>
        <p:spPr bwMode="auto">
          <a:xfrm>
            <a:off x="4715514" y="2275428"/>
            <a:ext cx="4104456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219570" y="5628149"/>
            <a:ext cx="3717707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/>
                <a:cs typeface="Times New Roman"/>
              </a:rPr>
              <a:t>The thickness is: </a:t>
            </a:r>
            <a:r>
              <a:rPr lang="en-US" sz="1800" b="1" dirty="0" smtClean="0">
                <a:latin typeface="Times New Roman"/>
                <a:cs typeface="Times New Roman"/>
              </a:rPr>
              <a:t>2240 nm</a:t>
            </a:r>
            <a:r>
              <a:rPr lang="en-US" sz="1800" dirty="0" smtClean="0">
                <a:latin typeface="Times New Roman"/>
                <a:cs typeface="Times New Roman"/>
              </a:rPr>
              <a:t>, corresponding to 5.05 </a:t>
            </a:r>
            <a:r>
              <a:rPr lang="en-US" sz="1800" dirty="0">
                <a:latin typeface="Times New Roman"/>
                <a:cs typeface="Times New Roman"/>
              </a:rPr>
              <a:t>mg/</a:t>
            </a:r>
            <a:r>
              <a:rPr lang="en-US" sz="1800" dirty="0" smtClean="0">
                <a:latin typeface="Times New Roman"/>
                <a:cs typeface="Times New Roman"/>
              </a:rPr>
              <a:t>cm</a:t>
            </a:r>
            <a:r>
              <a:rPr lang="en-US" sz="1800" baseline="30000" dirty="0" smtClean="0">
                <a:latin typeface="Times New Roman"/>
                <a:cs typeface="Times New Roman"/>
              </a:rPr>
              <a:t>2</a:t>
            </a:r>
            <a:endParaRPr lang="en-US" sz="1800" baseline="30000" dirty="0"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42/81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3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059832" y="404664"/>
            <a:ext cx="2466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Experimental results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96752"/>
            <a:ext cx="5657423" cy="49213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40991" y="3453796"/>
            <a:ext cx="2088232" cy="2554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Times New Roman"/>
                <a:cs typeface="Times New Roman"/>
              </a:rPr>
              <a:t>Os</a:t>
            </a:r>
            <a:r>
              <a:rPr lang="en-US" sz="1600" b="1" dirty="0" smtClean="0">
                <a:latin typeface="Times New Roman"/>
                <a:cs typeface="Times New Roman"/>
              </a:rPr>
              <a:t> stable isotopes: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baseline="30000" dirty="0" smtClean="0">
                <a:latin typeface="Times New Roman"/>
                <a:cs typeface="Times New Roman"/>
              </a:rPr>
              <a:t>184</a:t>
            </a:r>
            <a:r>
              <a:rPr lang="en-US" sz="1600" dirty="0" smtClean="0">
                <a:latin typeface="Times New Roman"/>
                <a:cs typeface="Times New Roman"/>
              </a:rPr>
              <a:t>Os	0.02   %</a:t>
            </a:r>
          </a:p>
          <a:p>
            <a:r>
              <a:rPr lang="en-US" sz="1600" baseline="30000" dirty="0" smtClean="0">
                <a:latin typeface="Times New Roman"/>
                <a:cs typeface="Times New Roman"/>
              </a:rPr>
              <a:t>186</a:t>
            </a:r>
            <a:r>
              <a:rPr lang="en-US" sz="1600" dirty="0" smtClean="0">
                <a:latin typeface="Times New Roman"/>
                <a:cs typeface="Times New Roman"/>
              </a:rPr>
              <a:t>Os	1.59   %</a:t>
            </a:r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baseline="30000" dirty="0" smtClean="0">
                <a:latin typeface="Times New Roman"/>
                <a:cs typeface="Times New Roman"/>
              </a:rPr>
              <a:t>187</a:t>
            </a:r>
            <a:r>
              <a:rPr lang="en-US" sz="1600" dirty="0" smtClean="0">
                <a:latin typeface="Times New Roman"/>
                <a:cs typeface="Times New Roman"/>
              </a:rPr>
              <a:t>Os	1.96   %</a:t>
            </a:r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baseline="30000" dirty="0" smtClean="0">
                <a:latin typeface="Times New Roman"/>
                <a:cs typeface="Times New Roman"/>
              </a:rPr>
              <a:t>188</a:t>
            </a:r>
            <a:r>
              <a:rPr lang="en-US" sz="1600" dirty="0" smtClean="0">
                <a:latin typeface="Times New Roman"/>
                <a:cs typeface="Times New Roman"/>
              </a:rPr>
              <a:t>Os	13.24 %</a:t>
            </a:r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baseline="30000" dirty="0" smtClean="0">
                <a:latin typeface="Times New Roman"/>
                <a:cs typeface="Times New Roman"/>
              </a:rPr>
              <a:t>189</a:t>
            </a:r>
            <a:r>
              <a:rPr lang="en-US" sz="1600" dirty="0" smtClean="0">
                <a:latin typeface="Times New Roman"/>
                <a:cs typeface="Times New Roman"/>
              </a:rPr>
              <a:t>Os	16.15 %</a:t>
            </a:r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baseline="30000" dirty="0" smtClean="0">
                <a:latin typeface="Times New Roman"/>
                <a:cs typeface="Times New Roman"/>
              </a:rPr>
              <a:t>190</a:t>
            </a:r>
            <a:r>
              <a:rPr lang="en-US" sz="1600" dirty="0" smtClean="0">
                <a:latin typeface="Times New Roman"/>
                <a:cs typeface="Times New Roman"/>
              </a:rPr>
              <a:t>Os	26.26 %</a:t>
            </a:r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baseline="30000" dirty="0" smtClean="0">
                <a:latin typeface="Times New Roman"/>
                <a:cs typeface="Times New Roman"/>
              </a:rPr>
              <a:t>192</a:t>
            </a:r>
            <a:r>
              <a:rPr lang="en-US" sz="1600" dirty="0" smtClean="0">
                <a:latin typeface="Times New Roman"/>
                <a:cs typeface="Times New Roman"/>
              </a:rPr>
              <a:t>Os	40.78 %</a:t>
            </a:r>
            <a:endParaRPr lang="en-US" sz="1600" dirty="0">
              <a:latin typeface="Times New Roman"/>
              <a:cs typeface="Times New Roman"/>
            </a:endParaRPr>
          </a:p>
          <a:p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20911" y="1437572"/>
            <a:ext cx="3491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Times New Roman"/>
                <a:cs typeface="Times New Roman"/>
              </a:rPr>
              <a:t>Example of one of the reaction of interest: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861757" y="950226"/>
            <a:ext cx="614652" cy="252028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2252099" y="3381788"/>
            <a:ext cx="0" cy="216024"/>
          </a:xfrm>
          <a:prstGeom prst="straightConnector1">
            <a:avLst/>
          </a:prstGeom>
          <a:ln w="28575" cmpd="sng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760701" y="4389900"/>
            <a:ext cx="0" cy="216024"/>
          </a:xfrm>
          <a:prstGeom prst="straightConnector1">
            <a:avLst/>
          </a:prstGeom>
          <a:ln w="28575" cmpd="sng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136965" y="4389900"/>
            <a:ext cx="0" cy="216024"/>
          </a:xfrm>
          <a:prstGeom prst="straightConnector1">
            <a:avLst/>
          </a:prstGeom>
          <a:ln w="28575" cmpd="sng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266210" y="4389900"/>
            <a:ext cx="0" cy="216024"/>
          </a:xfrm>
          <a:prstGeom prst="straightConnector1">
            <a:avLst/>
          </a:prstGeom>
          <a:ln w="28575" cmpd="sng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144417" y="5686044"/>
            <a:ext cx="0" cy="216024"/>
          </a:xfrm>
          <a:prstGeom prst="straightConnector1">
            <a:avLst/>
          </a:prstGeom>
          <a:ln w="28575" cmpd="sng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668583" y="5686044"/>
            <a:ext cx="0" cy="216024"/>
          </a:xfrm>
          <a:prstGeom prst="straightConnector1">
            <a:avLst/>
          </a:prstGeom>
          <a:ln w="28575" cmpd="sng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012399" y="4389900"/>
            <a:ext cx="0" cy="216024"/>
          </a:xfrm>
          <a:prstGeom prst="straightConnector1">
            <a:avLst/>
          </a:prstGeom>
          <a:ln w="28575" cmpd="sng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232649" y="5758052"/>
            <a:ext cx="0" cy="216024"/>
          </a:xfrm>
          <a:prstGeom prst="straightConnector1">
            <a:avLst/>
          </a:prstGeom>
          <a:ln w="28575" cmpd="sng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460671" y="5686044"/>
            <a:ext cx="0" cy="216024"/>
          </a:xfrm>
          <a:prstGeom prst="straightConnector1">
            <a:avLst/>
          </a:prstGeom>
          <a:ln w="28575" cmpd="sng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43/81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3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382500" y="364594"/>
            <a:ext cx="621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Strontium targets for nuclear astrophysics experiments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nebula_stars_universe_light_hd-wallpaper-5572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" y="908721"/>
            <a:ext cx="9145735" cy="5616624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51520" y="5702221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The isotopes produced on natural strontium targets by α irradiation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948264" y="1196752"/>
            <a:ext cx="1483842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0.56 %   </a:t>
            </a:r>
            <a:r>
              <a:rPr lang="en-US" sz="2000" baseline="30000" dirty="0" smtClean="0">
                <a:latin typeface="Times New Roman"/>
                <a:cs typeface="Times New Roman"/>
              </a:rPr>
              <a:t>84</a:t>
            </a:r>
            <a:r>
              <a:rPr lang="en-US" sz="2000" dirty="0" smtClean="0">
                <a:latin typeface="Times New Roman"/>
                <a:cs typeface="Times New Roman"/>
              </a:rPr>
              <a:t>Sr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9.86 %   </a:t>
            </a:r>
            <a:r>
              <a:rPr lang="en-US" sz="2000" baseline="30000" dirty="0" smtClean="0">
                <a:latin typeface="Times New Roman"/>
                <a:cs typeface="Times New Roman"/>
              </a:rPr>
              <a:t>86</a:t>
            </a:r>
            <a:r>
              <a:rPr lang="en-US" sz="2000" dirty="0" smtClean="0">
                <a:latin typeface="Times New Roman"/>
                <a:cs typeface="Times New Roman"/>
              </a:rPr>
              <a:t>Sr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7.00 %   </a:t>
            </a:r>
            <a:r>
              <a:rPr lang="en-US" sz="2000" baseline="30000" dirty="0" smtClean="0">
                <a:latin typeface="Times New Roman"/>
                <a:cs typeface="Times New Roman"/>
              </a:rPr>
              <a:t>87</a:t>
            </a:r>
            <a:r>
              <a:rPr lang="en-US" sz="2000" dirty="0" smtClean="0">
                <a:latin typeface="Times New Roman"/>
                <a:cs typeface="Times New Roman"/>
              </a:rPr>
              <a:t>Sr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82.58 % </a:t>
            </a:r>
            <a:r>
              <a:rPr lang="en-US" sz="2000" baseline="30000" dirty="0" smtClean="0">
                <a:latin typeface="Times New Roman"/>
                <a:cs typeface="Times New Roman"/>
              </a:rPr>
              <a:t>88</a:t>
            </a:r>
            <a:r>
              <a:rPr lang="en-US" sz="2000" dirty="0" smtClean="0">
                <a:latin typeface="Times New Roman"/>
                <a:cs typeface="Times New Roman"/>
              </a:rPr>
              <a:t>Sr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4714" y="1239143"/>
            <a:ext cx="4693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Proposed experiment</a:t>
            </a:r>
            <a:endParaRPr lang="en-US" sz="2400" b="1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971600" y="2852936"/>
            <a:ext cx="6549712" cy="2531472"/>
            <a:chOff x="1334656" y="2337688"/>
            <a:chExt cx="5892800" cy="2371501"/>
          </a:xfrm>
        </p:grpSpPr>
        <p:sp>
          <p:nvSpPr>
            <p:cNvPr id="59" name="Rectangle 58"/>
            <p:cNvSpPr/>
            <p:nvPr/>
          </p:nvSpPr>
          <p:spPr>
            <a:xfrm>
              <a:off x="4712856" y="3921789"/>
              <a:ext cx="838200" cy="787400"/>
            </a:xfrm>
            <a:prstGeom prst="rect">
              <a:avLst/>
            </a:prstGeom>
            <a:solidFill>
              <a:srgbClr val="DCE6F2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874656" y="3921789"/>
              <a:ext cx="838200" cy="787400"/>
            </a:xfrm>
            <a:prstGeom prst="rect">
              <a:avLst/>
            </a:prstGeom>
            <a:solidFill>
              <a:srgbClr val="DCE6F2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31055" y="3921789"/>
              <a:ext cx="838200" cy="78740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204658" y="4123524"/>
              <a:ext cx="517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86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042858" y="4123524"/>
              <a:ext cx="517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87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919158" y="4123524"/>
              <a:ext cx="517598" cy="345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88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334656" y="3914490"/>
              <a:ext cx="838200" cy="78740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389256" y="3127090"/>
              <a:ext cx="838200" cy="787400"/>
            </a:xfrm>
            <a:prstGeom prst="rect">
              <a:avLst/>
            </a:prstGeom>
            <a:solidFill>
              <a:srgbClr val="C4BD97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ot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031055" y="3127090"/>
              <a:ext cx="838200" cy="787400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ot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551056" y="3127090"/>
              <a:ext cx="838200" cy="787400"/>
            </a:xfrm>
            <a:prstGeom prst="rect">
              <a:avLst/>
            </a:prstGeom>
            <a:solidFill>
              <a:srgbClr val="C4BD97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ot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867357" y="2339690"/>
              <a:ext cx="838200" cy="787400"/>
            </a:xfrm>
            <a:prstGeom prst="rect">
              <a:avLst/>
            </a:prstGeom>
            <a:solidFill>
              <a:srgbClr val="C4BD97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ot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23756" y="2337688"/>
              <a:ext cx="838200" cy="787400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ot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154737" y="2415024"/>
              <a:ext cx="573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88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987242" y="2402617"/>
              <a:ext cx="573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89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666448" y="3481647"/>
              <a:ext cx="573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90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204658" y="3481647"/>
              <a:ext cx="573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87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504967" y="3481647"/>
              <a:ext cx="573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91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6" name="Straight Arrow Connector 75"/>
            <p:cNvCxnSpPr>
              <a:stCxn id="65" idx="0"/>
              <a:endCxn id="70" idx="1"/>
            </p:cNvCxnSpPr>
            <p:nvPr/>
          </p:nvCxnSpPr>
          <p:spPr>
            <a:xfrm flipV="1">
              <a:off x="1753756" y="2731388"/>
              <a:ext cx="1270000" cy="118310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77" name="Straight Arrow Connector 76"/>
            <p:cNvCxnSpPr>
              <a:stCxn id="71" idx="2"/>
            </p:cNvCxnSpPr>
            <p:nvPr/>
          </p:nvCxnSpPr>
          <p:spPr>
            <a:xfrm>
              <a:off x="3441344" y="2784356"/>
              <a:ext cx="0" cy="57039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8" name="TextBox 77"/>
            <p:cNvSpPr txBox="1"/>
            <p:nvPr/>
          </p:nvSpPr>
          <p:spPr>
            <a:xfrm rot="19640390">
              <a:off x="2346236" y="3302275"/>
              <a:ext cx="54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(α,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p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)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79" name="Straight Arrow Connector 78"/>
            <p:cNvCxnSpPr>
              <a:stCxn id="89" idx="2"/>
            </p:cNvCxnSpPr>
            <p:nvPr/>
          </p:nvCxnSpPr>
          <p:spPr>
            <a:xfrm>
              <a:off x="5953055" y="2781007"/>
              <a:ext cx="0" cy="50202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80" name="Straight Arrow Connector 79"/>
            <p:cNvCxnSpPr>
              <a:stCxn id="86" idx="2"/>
            </p:cNvCxnSpPr>
            <p:nvPr/>
          </p:nvCxnSpPr>
          <p:spPr>
            <a:xfrm flipH="1">
              <a:off x="4405362" y="2777534"/>
              <a:ext cx="676750" cy="682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81" name="TextBox 80"/>
            <p:cNvSpPr txBox="1"/>
            <p:nvPr/>
          </p:nvSpPr>
          <p:spPr>
            <a:xfrm rot="18888425">
              <a:off x="3919099" y="3155360"/>
              <a:ext cx="58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(α,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n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)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19481362">
              <a:off x="4693026" y="3220038"/>
              <a:ext cx="54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(α,p)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19609376">
              <a:off x="5442014" y="3230954"/>
              <a:ext cx="54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(α,p)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84" name="Straight Connector 83"/>
            <p:cNvCxnSpPr>
              <a:stCxn id="71" idx="2"/>
              <a:endCxn id="65" idx="0"/>
            </p:cNvCxnSpPr>
            <p:nvPr/>
          </p:nvCxnSpPr>
          <p:spPr>
            <a:xfrm flipH="1">
              <a:off x="1753756" y="2784356"/>
              <a:ext cx="1687588" cy="1130134"/>
            </a:xfrm>
            <a:prstGeom prst="line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5" name="Rectangle 84"/>
            <p:cNvSpPr/>
            <p:nvPr/>
          </p:nvSpPr>
          <p:spPr>
            <a:xfrm>
              <a:off x="4712856" y="2339690"/>
              <a:ext cx="838200" cy="787400"/>
            </a:xfrm>
            <a:prstGeom prst="rect">
              <a:avLst/>
            </a:prstGeom>
            <a:solidFill>
              <a:sysClr val="window" lastClr="FFFFFF">
                <a:alpha val="3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ot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795505" y="2408202"/>
              <a:ext cx="573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90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7" name="Straight Connector 86"/>
            <p:cNvCxnSpPr>
              <a:stCxn id="86" idx="2"/>
            </p:cNvCxnSpPr>
            <p:nvPr/>
          </p:nvCxnSpPr>
          <p:spPr>
            <a:xfrm flipH="1">
              <a:off x="3610773" y="2777534"/>
              <a:ext cx="1471339" cy="1144255"/>
            </a:xfrm>
            <a:prstGeom prst="line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8" name="Rectangle 87"/>
            <p:cNvSpPr/>
            <p:nvPr/>
          </p:nvSpPr>
          <p:spPr>
            <a:xfrm>
              <a:off x="5551056" y="2339690"/>
              <a:ext cx="838200" cy="787400"/>
            </a:xfrm>
            <a:prstGeom prst="rect">
              <a:avLst/>
            </a:prstGeom>
            <a:solidFill>
              <a:sysClr val="window" lastClr="FFFFFF">
                <a:alpha val="3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ot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666448" y="2411675"/>
              <a:ext cx="573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91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0" name="Straight Connector 89"/>
            <p:cNvCxnSpPr>
              <a:stCxn id="89" idx="2"/>
              <a:endCxn id="60" idx="0"/>
            </p:cNvCxnSpPr>
            <p:nvPr/>
          </p:nvCxnSpPr>
          <p:spPr>
            <a:xfrm flipH="1">
              <a:off x="4293756" y="2781007"/>
              <a:ext cx="1659299" cy="1140782"/>
            </a:xfrm>
            <a:prstGeom prst="line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1" name="Rectangle 90"/>
            <p:cNvSpPr/>
            <p:nvPr/>
          </p:nvSpPr>
          <p:spPr>
            <a:xfrm>
              <a:off x="6389256" y="2339690"/>
              <a:ext cx="838200" cy="787400"/>
            </a:xfrm>
            <a:prstGeom prst="rect">
              <a:avLst/>
            </a:prstGeom>
            <a:solidFill>
              <a:sysClr val="window" lastClr="FFFFFF">
                <a:alpha val="3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ot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504967" y="2411675"/>
              <a:ext cx="573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92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>
              <a:off x="6782704" y="2771949"/>
              <a:ext cx="0" cy="50202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>
            <a:xfrm flipH="1">
              <a:off x="5123405" y="2771949"/>
              <a:ext cx="1659299" cy="1140782"/>
            </a:xfrm>
            <a:prstGeom prst="line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5" name="TextBox 94"/>
            <p:cNvSpPr txBox="1"/>
            <p:nvPr/>
          </p:nvSpPr>
          <p:spPr>
            <a:xfrm>
              <a:off x="1477458" y="4123524"/>
              <a:ext cx="517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84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 rot="19045125">
              <a:off x="2256424" y="2901206"/>
              <a:ext cx="54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(α,γ)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44/81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3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716605" y="47667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Ideal target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7445-004-DA28B3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6507"/>
            <a:ext cx="7488832" cy="5538837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7" idx="7"/>
          </p:cNvCxnSpPr>
          <p:nvPr/>
        </p:nvCxnSpPr>
        <p:spPr>
          <a:xfrm flipV="1">
            <a:off x="1763327" y="908720"/>
            <a:ext cx="2448633" cy="28644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333088" y="3699391"/>
            <a:ext cx="504056" cy="50405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45/81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3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t-oversharing-stop-sending-my-stuff-to-the-cloud-23-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3"/>
            <a:ext cx="9144000" cy="686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6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n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425"/>
            <a:ext cx="2755527" cy="2782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764704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prstClr val="white"/>
                </a:solidFill>
                <a:latin typeface="Times New Roman"/>
                <a:ea typeface="ＭＳ Ｐゴシック" charset="0"/>
                <a:cs typeface="Times New Roman"/>
              </a:rPr>
              <a:t>Can we use it?</a:t>
            </a:r>
            <a:endParaRPr lang="en-US" sz="8000" b="1" dirty="0">
              <a:solidFill>
                <a:prstClr val="white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79912" y="2852936"/>
            <a:ext cx="5184576" cy="4005064"/>
            <a:chOff x="3779912" y="2852936"/>
            <a:chExt cx="5184576" cy="4005064"/>
          </a:xfrm>
        </p:grpSpPr>
        <p:sp>
          <p:nvSpPr>
            <p:cNvPr id="7" name="Explosion 2 6"/>
            <p:cNvSpPr/>
            <p:nvPr/>
          </p:nvSpPr>
          <p:spPr>
            <a:xfrm>
              <a:off x="3779912" y="2852936"/>
              <a:ext cx="5184576" cy="4005064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9154570">
              <a:off x="4874239" y="4250154"/>
              <a:ext cx="25202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200" b="1" dirty="0" smtClean="0">
                  <a:solidFill>
                    <a:prstClr val="black"/>
                  </a:solidFill>
                  <a:latin typeface="Times New Roman"/>
                  <a:ea typeface="ＭＳ Ｐゴシック" charset="0"/>
                  <a:cs typeface="Times New Roman"/>
                </a:rPr>
                <a:t>NO!</a:t>
              </a:r>
              <a:endParaRPr lang="en-US" sz="7200" b="1" dirty="0">
                <a:solidFill>
                  <a:prstClr val="black"/>
                </a:solidFill>
                <a:latin typeface="Times New Roman"/>
                <a:ea typeface="ＭＳ Ｐゴシック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03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604448" y="6528191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1489" y="476672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charset="2"/>
              <a:buChar char="v"/>
            </a:pP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Where?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IFIN 65 de ani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02" y="2635795"/>
            <a:ext cx="860742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-24910" y="1268760"/>
            <a:ext cx="950505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err="1">
                <a:latin typeface="Times New Roman"/>
                <a:cs typeface="Times New Roman"/>
              </a:rPr>
              <a:t>Horia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 err="1">
                <a:latin typeface="Times New Roman"/>
                <a:cs typeface="Times New Roman"/>
              </a:rPr>
              <a:t>Hulubei</a:t>
            </a:r>
            <a:r>
              <a:rPr lang="en-US" b="1" dirty="0">
                <a:latin typeface="Times New Roman"/>
                <a:cs typeface="Times New Roman"/>
              </a:rPr>
              <a:t> National Institute for Physics </a:t>
            </a:r>
            <a:endParaRPr lang="en-US" b="1" dirty="0" smtClean="0">
              <a:latin typeface="Times New Roman"/>
              <a:cs typeface="Times New Roman"/>
            </a:endParaRPr>
          </a:p>
          <a:p>
            <a:pPr algn="ctr" eaLnBrk="1" hangingPunct="1"/>
            <a:r>
              <a:rPr lang="en-US" b="1" dirty="0" smtClean="0">
                <a:latin typeface="Times New Roman"/>
                <a:cs typeface="Times New Roman"/>
              </a:rPr>
              <a:t>and </a:t>
            </a:r>
            <a:r>
              <a:rPr lang="en-US" b="1" dirty="0">
                <a:latin typeface="Times New Roman"/>
                <a:cs typeface="Times New Roman"/>
              </a:rPr>
              <a:t>Nuclear Engineering</a:t>
            </a:r>
          </a:p>
          <a:p>
            <a:pPr algn="ctr" eaLnBrk="1" hangingPunct="1"/>
            <a:r>
              <a:rPr lang="en-US" b="1" dirty="0">
                <a:latin typeface="Times New Roman"/>
                <a:cs typeface="Times New Roman"/>
              </a:rPr>
              <a:t> IFIN-HH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-108520" y="5631631"/>
            <a:ext cx="95050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latin typeface="Times New Roman"/>
                <a:cs typeface="Times New Roman"/>
              </a:rPr>
              <a:t>Bucharest-</a:t>
            </a:r>
            <a:r>
              <a:rPr lang="en-US" b="1" dirty="0" err="1" smtClean="0">
                <a:latin typeface="Times New Roman"/>
                <a:cs typeface="Times New Roman"/>
              </a:rPr>
              <a:t>Magurele</a:t>
            </a:r>
            <a:r>
              <a:rPr lang="en-US" b="1" dirty="0" smtClean="0">
                <a:latin typeface="Times New Roman"/>
                <a:cs typeface="Times New Roman"/>
              </a:rPr>
              <a:t>, Romania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800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799636" y="476672"/>
            <a:ext cx="1301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Trouble…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il_340x270.1187079120_t8aj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52736"/>
            <a:ext cx="5255344" cy="41733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3608" y="5085184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Metallic </a:t>
            </a:r>
            <a:r>
              <a:rPr lang="en-US" sz="2400" dirty="0" err="1">
                <a:latin typeface="Times New Roman"/>
                <a:cs typeface="Times New Roman"/>
              </a:rPr>
              <a:t>Sr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targets exhibit </a:t>
            </a:r>
            <a:r>
              <a:rPr lang="en-US" sz="2400" dirty="0">
                <a:latin typeface="Times New Roman"/>
                <a:cs typeface="Times New Roman"/>
              </a:rPr>
              <a:t>a significant chemical activity and oxidize very fast in </a:t>
            </a:r>
            <a:r>
              <a:rPr lang="en-US" sz="2400" dirty="0" smtClean="0">
                <a:latin typeface="Times New Roman"/>
                <a:cs typeface="Times New Roman"/>
              </a:rPr>
              <a:t>regular environment (air)!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48/81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3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787613" y="476672"/>
            <a:ext cx="1325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Solutions?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bulb_thinking_by_joanedesign-d50u5yw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96752"/>
            <a:ext cx="4512501" cy="33843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23528" y="4725144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This </a:t>
            </a:r>
            <a:r>
              <a:rPr lang="en-US" sz="2000" dirty="0">
                <a:latin typeface="Times New Roman"/>
                <a:cs typeface="Times New Roman"/>
              </a:rPr>
              <a:t>is a major constraint for measuring absolute cross-sections for the alpha particle activation of </a:t>
            </a:r>
            <a:r>
              <a:rPr lang="en-US" sz="2000" dirty="0" err="1">
                <a:latin typeface="Times New Roman"/>
                <a:cs typeface="Times New Roman"/>
              </a:rPr>
              <a:t>Sr</a:t>
            </a:r>
            <a:r>
              <a:rPr lang="en-US" sz="2000" dirty="0">
                <a:latin typeface="Times New Roman"/>
                <a:cs typeface="Times New Roman"/>
              </a:rPr>
              <a:t> isotopes.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49/81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3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590243" y="4077072"/>
            <a:ext cx="5862077" cy="2273800"/>
            <a:chOff x="1619672" y="4437112"/>
            <a:chExt cx="5862077" cy="2273800"/>
          </a:xfrm>
        </p:grpSpPr>
        <p:pic>
          <p:nvPicPr>
            <p:cNvPr id="18" name="Picture 17" descr="balance4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4437112"/>
              <a:ext cx="5862077" cy="22738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835696" y="4797152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/>
                  <a:cs typeface="Times New Roman"/>
                </a:rPr>
                <a:t>SrF</a:t>
              </a:r>
              <a:r>
                <a:rPr lang="en-US" sz="2400" b="1" baseline="-25000" dirty="0" smtClean="0">
                  <a:latin typeface="Times New Roman"/>
                  <a:cs typeface="Times New Roman"/>
                </a:rPr>
                <a:t>2</a:t>
              </a:r>
              <a:endParaRPr lang="en-US" sz="2400" b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72200" y="4797152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/>
                  <a:cs typeface="Times New Roman"/>
                </a:rPr>
                <a:t>SrCO</a:t>
              </a:r>
              <a:r>
                <a:rPr lang="en-US" sz="2400" b="1" baseline="-25000" dirty="0">
                  <a:latin typeface="Times New Roman"/>
                  <a:cs typeface="Times New Roman"/>
                </a:rPr>
                <a:t>3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059832" y="40466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Strontium compounds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6" name="Regular Pentagon 5"/>
          <p:cNvSpPr/>
          <p:nvPr/>
        </p:nvSpPr>
        <p:spPr>
          <a:xfrm>
            <a:off x="2339752" y="1124744"/>
            <a:ext cx="4392488" cy="3384376"/>
          </a:xfrm>
          <a:prstGeom prst="pentagon">
            <a:avLst/>
          </a:prstGeom>
          <a:solidFill>
            <a:srgbClr val="1B95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2394753"/>
            <a:ext cx="288032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overcome </a:t>
            </a:r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this constraint by using targets consisting of strontium compounds which </a:t>
            </a:r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are not reactive in air!</a:t>
            </a:r>
          </a:p>
          <a:p>
            <a:pPr algn="just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03848" y="21235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Goal of the present study: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50/81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6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949353" y="404664"/>
            <a:ext cx="1001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Targets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174977" y="1340768"/>
            <a:ext cx="2557263" cy="1587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84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Sr</a:t>
            </a:r>
          </a:p>
          <a:p>
            <a:r>
              <a:rPr lang="en-US" sz="20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86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Sr</a:t>
            </a:r>
          </a:p>
          <a:p>
            <a:r>
              <a:rPr lang="en-US" sz="20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        87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Sr</a:t>
            </a:r>
          </a:p>
          <a:p>
            <a:r>
              <a:rPr lang="en-US" sz="20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                88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Sr</a:t>
            </a:r>
            <a:endParaRPr lang="en-US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16" descr="Strontium_destilled_crysta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3213583" cy="2059957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4029674" y="4040274"/>
            <a:ext cx="1148489" cy="405299"/>
          </a:xfrm>
          <a:prstGeom prst="rightArrow">
            <a:avLst/>
          </a:prstGeom>
          <a:solidFill>
            <a:srgbClr val="CCC1D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168" y="3541881"/>
            <a:ext cx="1268038" cy="1296095"/>
          </a:xfrm>
          <a:prstGeom prst="rect">
            <a:avLst/>
          </a:prstGeom>
        </p:spPr>
      </p:pic>
      <p:pic>
        <p:nvPicPr>
          <p:cNvPr id="20" name="Picture 3" descr="mysterychemis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561" y="1052736"/>
            <a:ext cx="178662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4029674" y="5533844"/>
            <a:ext cx="1148489" cy="405299"/>
          </a:xfrm>
          <a:prstGeom prst="rightArrow">
            <a:avLst/>
          </a:prstGeom>
          <a:solidFill>
            <a:srgbClr val="CCC1D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59632" y="5659457"/>
            <a:ext cx="911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SrCO</a:t>
            </a:r>
            <a:r>
              <a:rPr lang="en-US" sz="2000" b="1" baseline="-25000" dirty="0" smtClean="0">
                <a:latin typeface="Times New Roman"/>
                <a:cs typeface="Times New Roman"/>
              </a:rPr>
              <a:t>3</a:t>
            </a:r>
            <a:endParaRPr lang="en-US" sz="2000" b="1" baseline="-25000" dirty="0"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58123" y="4159490"/>
            <a:ext cx="683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SrF</a:t>
            </a:r>
            <a:r>
              <a:rPr lang="en-US" sz="2000" b="1" baseline="-25000" dirty="0" smtClean="0">
                <a:latin typeface="Times New Roman"/>
                <a:cs typeface="Times New Roman"/>
              </a:rPr>
              <a:t>2</a:t>
            </a:r>
            <a:endParaRPr lang="en-US" sz="2000" b="1" baseline="-25000" dirty="0">
              <a:latin typeface="Times New Roman"/>
              <a:cs typeface="Times New Roman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8168" y="5107135"/>
            <a:ext cx="1268038" cy="12741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6856" y="4999539"/>
            <a:ext cx="1698588" cy="13779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0205" y="3526940"/>
            <a:ext cx="1731890" cy="137100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51/81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6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131840" y="404664"/>
            <a:ext cx="2917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Preparation of </a:t>
            </a:r>
            <a:r>
              <a:rPr lang="en-GB" sz="2000" b="1" dirty="0" err="1">
                <a:latin typeface="Times New Roman" pitchFamily="18" charset="0"/>
                <a:cs typeface="Times New Roman" pitchFamily="18" charset="0"/>
              </a:rPr>
              <a:t>Sr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 targets</a:t>
            </a:r>
          </a:p>
        </p:txBody>
      </p:sp>
      <p:pic>
        <p:nvPicPr>
          <p:cNvPr id="21" name="Picture 20" descr="15556521_1182714355137929_431807175_o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7" t="17329" r="26031" b="24004"/>
          <a:stretch/>
        </p:blipFill>
        <p:spPr>
          <a:xfrm>
            <a:off x="6444209" y="908722"/>
            <a:ext cx="1296144" cy="2356624"/>
          </a:xfrm>
          <a:prstGeom prst="rect">
            <a:avLst/>
          </a:prstGeom>
        </p:spPr>
      </p:pic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1332395819"/>
              </p:ext>
            </p:extLst>
          </p:nvPr>
        </p:nvGraphicFramePr>
        <p:xfrm>
          <a:off x="1503864" y="2132856"/>
          <a:ext cx="5372392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4" name="Picture 23" descr="15540455_1182714298471268_425778787_o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3" t="34671" r="18964" b="34663"/>
          <a:stretch/>
        </p:blipFill>
        <p:spPr>
          <a:xfrm>
            <a:off x="558963" y="3356992"/>
            <a:ext cx="1060709" cy="10081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521" y="2199970"/>
            <a:ext cx="1008112" cy="1013006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7" t="7462" r="19449" b="52270"/>
          <a:stretch/>
        </p:blipFill>
        <p:spPr bwMode="auto">
          <a:xfrm>
            <a:off x="6948264" y="3501008"/>
            <a:ext cx="1956575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6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894003" y="369382"/>
            <a:ext cx="3112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Vaporization temperature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1152008483"/>
              </p:ext>
            </p:extLst>
          </p:nvPr>
        </p:nvGraphicFramePr>
        <p:xfrm>
          <a:off x="1644352" y="1484784"/>
          <a:ext cx="5807968" cy="3991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467544" y="2780928"/>
            <a:ext cx="1152128" cy="1080120"/>
            <a:chOff x="3419872" y="764704"/>
            <a:chExt cx="1152128" cy="1080120"/>
          </a:xfrm>
        </p:grpSpPr>
        <p:sp>
          <p:nvSpPr>
            <p:cNvPr id="26" name="Oval 25"/>
            <p:cNvSpPr/>
            <p:nvPr/>
          </p:nvSpPr>
          <p:spPr>
            <a:xfrm>
              <a:off x="3419872" y="764704"/>
              <a:ext cx="1152128" cy="1080120"/>
            </a:xfrm>
            <a:prstGeom prst="ellipse">
              <a:avLst/>
            </a:prstGeom>
            <a:solidFill>
              <a:srgbClr val="05E0DB">
                <a:lumMod val="60000"/>
                <a:lumOff val="40000"/>
              </a:srgbClr>
            </a:solidFill>
            <a:ln w="9525" cap="flat" cmpd="sng" algn="ctr">
              <a:solidFill>
                <a:srgbClr val="F5C040">
                  <a:lumMod val="60000"/>
                  <a:lumOff val="40000"/>
                </a:srgbClr>
              </a:solidFill>
              <a:prstDash val="solid"/>
            </a:ln>
            <a:effectLst>
              <a:innerShdw blurRad="50800" dist="25400" dir="10800000">
                <a:srgbClr val="808080">
                  <a:alpha val="75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5896" y="1052736"/>
              <a:ext cx="936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SrF</a:t>
              </a:r>
              <a:r>
                <a:rPr kumimoji="0" lang="en-US" sz="2400" b="1" i="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2</a:t>
              </a:r>
              <a:endParaRPr kumimoji="0" lang="en-US" sz="24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452320" y="3068960"/>
            <a:ext cx="1512168" cy="1080120"/>
            <a:chOff x="5076056" y="548680"/>
            <a:chExt cx="1512168" cy="1080120"/>
          </a:xfrm>
        </p:grpSpPr>
        <p:sp>
          <p:nvSpPr>
            <p:cNvPr id="29" name="Oval 28"/>
            <p:cNvSpPr/>
            <p:nvPr/>
          </p:nvSpPr>
          <p:spPr>
            <a:xfrm>
              <a:off x="5076056" y="548680"/>
              <a:ext cx="1152128" cy="1080120"/>
            </a:xfrm>
            <a:prstGeom prst="ellipse">
              <a:avLst/>
            </a:prstGeom>
            <a:solidFill>
              <a:srgbClr val="05E0DB">
                <a:lumMod val="60000"/>
                <a:lumOff val="40000"/>
              </a:srgbClr>
            </a:solidFill>
            <a:ln w="9525" cap="flat" cmpd="sng" algn="ctr">
              <a:solidFill>
                <a:srgbClr val="F5C040">
                  <a:lumMod val="60000"/>
                  <a:lumOff val="40000"/>
                </a:srgbClr>
              </a:solidFill>
              <a:prstDash val="solid"/>
            </a:ln>
            <a:effectLst>
              <a:innerShdw blurRad="50800" dist="25400" dir="10800000">
                <a:srgbClr val="808080">
                  <a:alpha val="75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48064" y="836712"/>
              <a:ext cx="1440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SrCO</a:t>
              </a:r>
              <a:r>
                <a:rPr kumimoji="0" lang="en-US" sz="24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3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53/81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6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035645" y="367938"/>
            <a:ext cx="2760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Target characterization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111000518"/>
              </p:ext>
            </p:extLst>
          </p:nvPr>
        </p:nvGraphicFramePr>
        <p:xfrm>
          <a:off x="415694" y="1340768"/>
          <a:ext cx="8424936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54/81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6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432405" y="406108"/>
            <a:ext cx="2070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X-ray diffraction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2193963"/>
            <a:ext cx="4248472" cy="325126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67544" y="538424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XRD patterns of Al substrate, SrF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powder and SrF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/ Al target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60032" y="5373216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XRD patterns of Al substrate, SrCO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3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powder and SrCO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3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/ Al target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5696" y="170080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SrF</a:t>
            </a:r>
            <a:r>
              <a:rPr lang="en-US" b="1" baseline="-25000" dirty="0" smtClean="0">
                <a:latin typeface="Times New Roman"/>
                <a:cs typeface="Times New Roman"/>
              </a:rPr>
              <a:t>2</a:t>
            </a:r>
            <a:endParaRPr lang="en-US" b="1" baseline="-25000" dirty="0"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00192" y="170080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SrCO</a:t>
            </a:r>
            <a:r>
              <a:rPr lang="en-US" b="1" baseline="-25000" dirty="0"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55/81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060848"/>
            <a:ext cx="4427984" cy="3256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16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316769" y="406108"/>
            <a:ext cx="2196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SEM micrographs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43608" y="1046992"/>
            <a:ext cx="6480720" cy="4974296"/>
            <a:chOff x="395536" y="1340768"/>
            <a:chExt cx="6480720" cy="497429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2226" y="1340768"/>
              <a:ext cx="3072068" cy="2520280"/>
            </a:xfrm>
            <a:prstGeom prst="rect">
              <a:avLst/>
            </a:prstGeom>
          </p:spPr>
        </p:pic>
        <p:pic>
          <p:nvPicPr>
            <p:cNvPr id="21" name="Picture 20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" t="-24" r="50383" b="2070"/>
            <a:stretch/>
          </p:blipFill>
          <p:spPr>
            <a:xfrm>
              <a:off x="395536" y="1340768"/>
              <a:ext cx="3294080" cy="497429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707904" y="1412776"/>
              <a:ext cx="2160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B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4168" y="349171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4μm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35896" y="104699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SrF</a:t>
            </a:r>
            <a:r>
              <a:rPr lang="en-US" sz="1800" b="1" baseline="-25000" dirty="0" smtClean="0">
                <a:solidFill>
                  <a:srgbClr val="FFFF00"/>
                </a:solidFill>
              </a:rPr>
              <a:t>2</a:t>
            </a:r>
            <a:endParaRPr lang="en-US" sz="1800" b="1" baseline="-250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87824" y="356727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Al backing</a:t>
            </a:r>
            <a:endParaRPr lang="en-US" sz="1800" b="1" baseline="-250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8224" y="104699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SrCO</a:t>
            </a:r>
            <a:r>
              <a:rPr lang="en-US" sz="1800" b="1" baseline="-250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04048" y="4092546"/>
            <a:ext cx="2304256" cy="135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/>
                <a:cs typeface="Times New Roman"/>
              </a:rPr>
              <a:t>SEM micrographs </a:t>
            </a:r>
            <a:r>
              <a:rPr lang="en-US" sz="1400" dirty="0" smtClean="0">
                <a:latin typeface="Times New Roman"/>
                <a:cs typeface="Times New Roman"/>
              </a:rPr>
              <a:t>of:</a:t>
            </a:r>
          </a:p>
          <a:p>
            <a:endParaRPr lang="en-US" sz="1400" dirty="0" smtClean="0">
              <a:latin typeface="Times New Roman"/>
              <a:cs typeface="Times New Roman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ü"/>
            </a:pPr>
            <a:r>
              <a:rPr lang="en-US" sz="1400" dirty="0" smtClean="0">
                <a:latin typeface="Times New Roman"/>
                <a:cs typeface="Times New Roman"/>
              </a:rPr>
              <a:t>SrF</a:t>
            </a:r>
            <a:r>
              <a:rPr lang="en-US" sz="1400" baseline="-25000" dirty="0" smtClean="0">
                <a:latin typeface="Times New Roman"/>
                <a:cs typeface="Times New Roman"/>
              </a:rPr>
              <a:t>2</a:t>
            </a:r>
            <a:r>
              <a:rPr lang="en-US" sz="1400" dirty="0">
                <a:latin typeface="Times New Roman"/>
                <a:cs typeface="Times New Roman"/>
              </a:rPr>
              <a:t>/ </a:t>
            </a:r>
            <a:r>
              <a:rPr lang="en-US" sz="1400" dirty="0" smtClean="0">
                <a:latin typeface="Times New Roman"/>
                <a:cs typeface="Times New Roman"/>
              </a:rPr>
              <a:t>Al 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ü"/>
            </a:pPr>
            <a:r>
              <a:rPr lang="en-US" sz="1400" dirty="0" smtClean="0">
                <a:latin typeface="Times New Roman"/>
                <a:cs typeface="Times New Roman"/>
              </a:rPr>
              <a:t>SrCO</a:t>
            </a:r>
            <a:r>
              <a:rPr lang="en-US" sz="1400" baseline="-25000" dirty="0" smtClean="0">
                <a:latin typeface="Times New Roman"/>
                <a:cs typeface="Times New Roman"/>
              </a:rPr>
              <a:t>3</a:t>
            </a:r>
            <a:r>
              <a:rPr lang="en-US" sz="1400" dirty="0" smtClean="0">
                <a:latin typeface="Times New Roman"/>
                <a:cs typeface="Times New Roman"/>
              </a:rPr>
              <a:t>/ Al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ü"/>
            </a:pPr>
            <a:r>
              <a:rPr lang="en-US" sz="1400" dirty="0" smtClean="0">
                <a:latin typeface="Times New Roman"/>
                <a:cs typeface="Times New Roman"/>
              </a:rPr>
              <a:t>Al backing 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56/81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6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059832" y="404664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EDX analyses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349513"/>
              </p:ext>
            </p:extLst>
          </p:nvPr>
        </p:nvGraphicFramePr>
        <p:xfrm>
          <a:off x="1115616" y="1268760"/>
          <a:ext cx="7073352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Document" r:id="rId7" imgW="5638800" imgH="1435100" progId="Word.Document.12">
                  <p:embed/>
                </p:oleObj>
              </mc:Choice>
              <mc:Fallback>
                <p:oleObj name="Document" r:id="rId7" imgW="5638800" imgH="143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5616" y="1268760"/>
                        <a:ext cx="7073352" cy="180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823199"/>
              </p:ext>
            </p:extLst>
          </p:nvPr>
        </p:nvGraphicFramePr>
        <p:xfrm>
          <a:off x="1140051" y="3527524"/>
          <a:ext cx="7120925" cy="2421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Document" r:id="rId10" imgW="5638800" imgH="1917700" progId="Word.Document.12">
                  <p:embed/>
                </p:oleObj>
              </mc:Choice>
              <mc:Fallback>
                <p:oleObj name="Document" r:id="rId10" imgW="5638800" imgH="1917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40051" y="3527524"/>
                        <a:ext cx="7120925" cy="2421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0"/>
          <p:cNvSpPr/>
          <p:nvPr/>
        </p:nvSpPr>
        <p:spPr>
          <a:xfrm>
            <a:off x="1492224" y="4509120"/>
            <a:ext cx="432048" cy="36004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</a:ln>
          <a:effectLst>
            <a:innerShdw blurRad="50800" dist="25400" dir="10800000">
              <a:srgbClr val="808080">
                <a:alpha val="75000"/>
              </a:srgb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5816" y="58772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Copper contamination!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57/81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15680"/>
            <a:ext cx="9144000" cy="905256"/>
            <a:chOff x="0" y="0"/>
            <a:chExt cx="9144000" cy="905256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525344"/>
            <a:ext cx="9144000" cy="360040"/>
          </a:xfrm>
          <a:prstGeom prst="rect">
            <a:avLst/>
          </a:prstGeom>
          <a:solidFill>
            <a:srgbClr val="DDE65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604448" y="6528191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2581" y="476672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charset="2"/>
              <a:buChar char="v"/>
            </a:pP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General information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340768"/>
            <a:ext cx="6174432" cy="328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latin typeface="Times New Roman"/>
                <a:cs typeface="Times New Roman"/>
              </a:rPr>
              <a:t>Brief History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ü"/>
            </a:pPr>
            <a:r>
              <a:rPr lang="en-US" sz="1600" dirty="0" smtClean="0">
                <a:latin typeface="Times New Roman"/>
                <a:cs typeface="Times New Roman"/>
              </a:rPr>
              <a:t>1949</a:t>
            </a:r>
            <a:r>
              <a:rPr lang="en-US" sz="1600" dirty="0">
                <a:latin typeface="Times New Roman"/>
                <a:cs typeface="Times New Roman"/>
              </a:rPr>
              <a:t>: Institute of </a:t>
            </a:r>
            <a:r>
              <a:rPr lang="en-US" sz="1600" dirty="0" smtClean="0">
                <a:latin typeface="Times New Roman"/>
                <a:cs typeface="Times New Roman"/>
              </a:rPr>
              <a:t>Physics of </a:t>
            </a:r>
            <a:r>
              <a:rPr lang="en-US" sz="1600" dirty="0">
                <a:latin typeface="Times New Roman"/>
                <a:cs typeface="Times New Roman"/>
              </a:rPr>
              <a:t>the Romanian </a:t>
            </a:r>
            <a:r>
              <a:rPr lang="en-US" sz="1600" dirty="0" smtClean="0">
                <a:latin typeface="Times New Roman"/>
                <a:cs typeface="Times New Roman"/>
              </a:rPr>
              <a:t>Academy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ü"/>
            </a:pPr>
            <a:r>
              <a:rPr lang="en-US" sz="1600" dirty="0" smtClean="0">
                <a:latin typeface="Times New Roman"/>
                <a:cs typeface="Times New Roman"/>
              </a:rPr>
              <a:t>1956</a:t>
            </a:r>
            <a:r>
              <a:rPr lang="en-US" sz="1600" dirty="0">
                <a:latin typeface="Times New Roman"/>
                <a:cs typeface="Times New Roman"/>
              </a:rPr>
              <a:t>: Institute of Atomic Physics (IFA) 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ü"/>
            </a:pPr>
            <a:r>
              <a:rPr lang="en-US" sz="1600" dirty="0" smtClean="0">
                <a:latin typeface="Times New Roman"/>
                <a:cs typeface="Times New Roman"/>
              </a:rPr>
              <a:t>1977</a:t>
            </a:r>
            <a:r>
              <a:rPr lang="en-US" sz="1600" dirty="0">
                <a:latin typeface="Times New Roman"/>
                <a:cs typeface="Times New Roman"/>
              </a:rPr>
              <a:t>: Central Institute of Physics (ICEFIZ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IFIN </a:t>
            </a:r>
            <a:r>
              <a:rPr lang="en-US" sz="1600" dirty="0">
                <a:latin typeface="Times New Roman"/>
                <a:cs typeface="Times New Roman"/>
              </a:rPr>
              <a:t>(nuclear)</a:t>
            </a:r>
            <a:r>
              <a:rPr lang="en-US" sz="1600" dirty="0" smtClean="0">
                <a:latin typeface="Times New Roman"/>
                <a:cs typeface="Times New Roman"/>
              </a:rPr>
              <a:t>,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IFTAR </a:t>
            </a:r>
            <a:r>
              <a:rPr lang="en-US" sz="1600" dirty="0">
                <a:latin typeface="Times New Roman"/>
                <a:cs typeface="Times New Roman"/>
              </a:rPr>
              <a:t>(radiation equipment),  IFTM (materials)</a:t>
            </a:r>
            <a:r>
              <a:rPr lang="en-US" sz="1600" dirty="0" smtClean="0">
                <a:latin typeface="Times New Roman"/>
                <a:cs typeface="Times New Roman"/>
              </a:rPr>
              <a:t>,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CFPS </a:t>
            </a:r>
            <a:r>
              <a:rPr lang="en-US" sz="1600" dirty="0">
                <a:latin typeface="Times New Roman"/>
                <a:cs typeface="Times New Roman"/>
              </a:rPr>
              <a:t>(earth)</a:t>
            </a:r>
            <a:r>
              <a:rPr lang="en-US" sz="1600" dirty="0" smtClean="0">
                <a:latin typeface="Times New Roman"/>
                <a:cs typeface="Times New Roman"/>
              </a:rPr>
              <a:t>,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IGSS </a:t>
            </a:r>
            <a:r>
              <a:rPr lang="en-US" sz="1600" dirty="0">
                <a:latin typeface="Times New Roman"/>
                <a:cs typeface="Times New Roman"/>
              </a:rPr>
              <a:t>(</a:t>
            </a:r>
            <a:r>
              <a:rPr lang="en-US" sz="1600" dirty="0" smtClean="0">
                <a:latin typeface="Times New Roman"/>
                <a:cs typeface="Times New Roman"/>
              </a:rPr>
              <a:t>space),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ü"/>
            </a:pPr>
            <a:r>
              <a:rPr lang="en-US" sz="1600" dirty="0" smtClean="0">
                <a:latin typeface="Times New Roman"/>
                <a:cs typeface="Times New Roman"/>
              </a:rPr>
              <a:t>1990</a:t>
            </a:r>
            <a:r>
              <a:rPr lang="en-US" sz="1600" dirty="0">
                <a:latin typeface="Times New Roman"/>
                <a:cs typeface="Times New Roman"/>
              </a:rPr>
              <a:t>: ICEFIZ became IFA 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ü"/>
            </a:pPr>
            <a:r>
              <a:rPr lang="en-US" sz="1600" dirty="0" smtClean="0">
                <a:latin typeface="Times New Roman"/>
                <a:cs typeface="Times New Roman"/>
              </a:rPr>
              <a:t>1996</a:t>
            </a:r>
            <a:r>
              <a:rPr lang="en-US" sz="1600" dirty="0">
                <a:latin typeface="Times New Roman"/>
                <a:cs typeface="Times New Roman"/>
              </a:rPr>
              <a:t>: IFIN-HH</a:t>
            </a:r>
          </a:p>
        </p:txBody>
      </p:sp>
      <p:sp>
        <p:nvSpPr>
          <p:cNvPr id="4" name="Rectangle 3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pic>
        <p:nvPicPr>
          <p:cNvPr id="5" name="Picture 4" descr="horia-hulubei-seniorul-atomistilor-romani-183651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314365"/>
            <a:ext cx="2232248" cy="30507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24128" y="4365104"/>
            <a:ext cx="3312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latin typeface="Times New Roman"/>
                <a:cs typeface="Times New Roman"/>
              </a:rPr>
              <a:t>Horia</a:t>
            </a:r>
            <a:r>
              <a:rPr lang="en-US" sz="1400" b="1" dirty="0">
                <a:latin typeface="Times New Roman"/>
                <a:cs typeface="Times New Roman"/>
              </a:rPr>
              <a:t> </a:t>
            </a:r>
            <a:r>
              <a:rPr lang="en-US" sz="1400" b="1" dirty="0" err="1">
                <a:latin typeface="Times New Roman"/>
                <a:cs typeface="Times New Roman"/>
              </a:rPr>
              <a:t>Hulubei</a:t>
            </a:r>
            <a:r>
              <a:rPr lang="en-US" sz="1400" b="1" dirty="0">
                <a:latin typeface="Times New Roman"/>
                <a:cs typeface="Times New Roman"/>
              </a:rPr>
              <a:t> (1896-1972)</a:t>
            </a: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Founder and First Director </a:t>
            </a:r>
            <a:endParaRPr lang="en-US" sz="14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of </a:t>
            </a:r>
            <a:r>
              <a:rPr lang="en-US" sz="1400" b="1" dirty="0">
                <a:latin typeface="Times New Roman"/>
                <a:cs typeface="Times New Roman"/>
              </a:rPr>
              <a:t>the Institute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544" y="5157192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/>
                <a:cs typeface="Times New Roman"/>
              </a:rPr>
              <a:t>Contribution to the study of quantum diffusion of X-</a:t>
            </a:r>
            <a:r>
              <a:rPr lang="en-US" sz="1400" b="1" dirty="0" smtClean="0">
                <a:latin typeface="Times New Roman"/>
                <a:cs typeface="Times New Roman"/>
              </a:rPr>
              <a:t>rays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                         (</a:t>
            </a:r>
            <a:r>
              <a:rPr lang="en-US" sz="1400" dirty="0">
                <a:latin typeface="Times New Roman"/>
                <a:cs typeface="Times New Roman"/>
              </a:rPr>
              <a:t>Ph.D. Thesis, Paris, 1933</a:t>
            </a:r>
            <a:r>
              <a:rPr lang="en-US" sz="1400" dirty="0" smtClean="0">
                <a:latin typeface="Times New Roman"/>
                <a:cs typeface="Times New Roman"/>
              </a:rPr>
              <a:t>)</a:t>
            </a:r>
            <a:endParaRPr lang="en-US" sz="1400" dirty="0">
              <a:latin typeface="Times New Roman"/>
              <a:cs typeface="Times New Roman"/>
            </a:endParaRPr>
          </a:p>
          <a:p>
            <a:r>
              <a:rPr lang="en-US" sz="1400" dirty="0" smtClean="0">
                <a:latin typeface="Times New Roman"/>
                <a:cs typeface="Times New Roman"/>
              </a:rPr>
              <a:t>                         Supervisor</a:t>
            </a:r>
            <a:r>
              <a:rPr lang="en-US" sz="1400" dirty="0">
                <a:latin typeface="Times New Roman"/>
                <a:cs typeface="Times New Roman"/>
              </a:rPr>
              <a:t>: Jean Perrin (Nobel Prize</a:t>
            </a:r>
            <a:r>
              <a:rPr lang="en-US" sz="1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                         Chairman</a:t>
            </a:r>
            <a:r>
              <a:rPr lang="en-US" sz="1400" dirty="0">
                <a:latin typeface="Times New Roman"/>
                <a:cs typeface="Times New Roman"/>
              </a:rPr>
              <a:t>: Marie Curie (Nobel Prize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6" name="Picture 15" descr="INTDS_logo_2012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9591" cy="8995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64415" y="6570167"/>
            <a:ext cx="1116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INTDS,  2018</a:t>
            </a:r>
            <a:endParaRPr lang="en-GB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1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921368" y="404664"/>
            <a:ext cx="3057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Nuclear activation spectra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11560" y="980728"/>
            <a:ext cx="7920880" cy="5445224"/>
            <a:chOff x="323528" y="116632"/>
            <a:chExt cx="8821520" cy="6741368"/>
          </a:xfrm>
        </p:grpSpPr>
        <p:sp>
          <p:nvSpPr>
            <p:cNvPr id="25" name="Cloud Callout 24"/>
            <p:cNvSpPr/>
            <p:nvPr/>
          </p:nvSpPr>
          <p:spPr>
            <a:xfrm>
              <a:off x="804702" y="4306602"/>
              <a:ext cx="2759186" cy="1858701"/>
            </a:xfrm>
            <a:prstGeom prst="cloudCallout">
              <a:avLst>
                <a:gd name="adj1" fmla="val 58058"/>
                <a:gd name="adj2" fmla="val 47986"/>
              </a:avLst>
            </a:prstGeom>
            <a:gradFill rotWithShape="1">
              <a:gsLst>
                <a:gs pos="0">
                  <a:srgbClr val="31B6FD">
                    <a:shade val="51000"/>
                    <a:satMod val="130000"/>
                  </a:srgbClr>
                </a:gs>
                <a:gs pos="80000">
                  <a:srgbClr val="31B6FD">
                    <a:shade val="93000"/>
                    <a:satMod val="130000"/>
                  </a:srgbClr>
                </a:gs>
                <a:gs pos="100000">
                  <a:srgbClr val="31B6F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1B6FD">
                  <a:shade val="95000"/>
                  <a:satMod val="105000"/>
                </a:srgbClr>
              </a:solidFill>
              <a:prstDash val="solid"/>
            </a:ln>
            <a:effectLst>
              <a:innerShdw blurRad="50800" dist="25400" dir="10800000">
                <a:srgbClr val="808080">
                  <a:alpha val="75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" name="Cloud Callout 25"/>
            <p:cNvSpPr/>
            <p:nvPr/>
          </p:nvSpPr>
          <p:spPr>
            <a:xfrm>
              <a:off x="5580112" y="473225"/>
              <a:ext cx="2682784" cy="2451719"/>
            </a:xfrm>
            <a:prstGeom prst="cloudCallout">
              <a:avLst>
                <a:gd name="adj1" fmla="val -72367"/>
                <a:gd name="adj2" fmla="val 47838"/>
              </a:avLst>
            </a:prstGeom>
            <a:gradFill rotWithShape="1">
              <a:gsLst>
                <a:gs pos="0">
                  <a:srgbClr val="31B6FD">
                    <a:shade val="51000"/>
                    <a:satMod val="130000"/>
                  </a:srgbClr>
                </a:gs>
                <a:gs pos="80000">
                  <a:srgbClr val="31B6FD">
                    <a:shade val="93000"/>
                    <a:satMod val="130000"/>
                  </a:srgbClr>
                </a:gs>
                <a:gs pos="100000">
                  <a:srgbClr val="31B6F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1B6FD">
                  <a:shade val="95000"/>
                  <a:satMod val="105000"/>
                </a:srgbClr>
              </a:solidFill>
              <a:prstDash val="solid"/>
            </a:ln>
            <a:effectLst>
              <a:innerShdw blurRad="50800" dist="25400" dir="10800000">
                <a:srgbClr val="808080">
                  <a:alpha val="75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27" name="Picture 2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16632"/>
              <a:ext cx="4420146" cy="3827884"/>
            </a:xfrm>
            <a:prstGeom prst="rect">
              <a:avLst/>
            </a:prstGeom>
          </p:spPr>
        </p:pic>
        <p:pic>
          <p:nvPicPr>
            <p:cNvPr id="28" name="Picture 27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128" y="3951605"/>
              <a:ext cx="5201920" cy="29063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067793" y="1202226"/>
              <a:ext cx="1713929" cy="1143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87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Sr(α,p)</a:t>
              </a: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90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84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Sr(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α,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p)</a:t>
              </a: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87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86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Sr(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α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,n)</a:t>
              </a: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89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Zr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64391" y="4996107"/>
              <a:ext cx="1685789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86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Sr(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α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,n)</a:t>
              </a: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89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Zr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84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Sr(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α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,p)</a:t>
              </a: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87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78788" y="724746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SrF</a:t>
              </a:r>
              <a:r>
                <a:rPr kumimoji="0" lang="en-US" sz="1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2</a:t>
              </a:r>
              <a:endPara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37660" y="4468975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SrCO</a:t>
              </a:r>
              <a:r>
                <a:rPr kumimoji="0" lang="en-US" sz="1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cs typeface="Times New Roman"/>
                </a:rPr>
                <a:t>3</a:t>
              </a:r>
              <a:endPara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58/81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704856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3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626566" y="404664"/>
            <a:ext cx="3647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Decontamination of </a:t>
            </a:r>
            <a:r>
              <a:rPr lang="en-GB" sz="2000" b="1" baseline="30000" dirty="0" smtClean="0">
                <a:latin typeface="Times New Roman" pitchFamily="18" charset="0"/>
                <a:cs typeface="Times New Roman" pitchFamily="18" charset="0"/>
              </a:rPr>
              <a:t>64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Ni targets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71463" y="908720"/>
            <a:ext cx="88931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AIM and IMPORTANCE of the experiment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/>
              </a:rPr>
              <a:t>- shape coexistence in 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/>
              </a:rPr>
              <a:t>66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cs typeface="Times New Roman"/>
              </a:rPr>
              <a:t>Ni </a:t>
            </a:r>
          </a:p>
        </p:txBody>
      </p:sp>
      <p:pic>
        <p:nvPicPr>
          <p:cNvPr id="23" name="Picture 2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43050"/>
            <a:ext cx="426085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Untitl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546" y="4509120"/>
            <a:ext cx="569595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Rosphe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4149080"/>
            <a:ext cx="27686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5491163" y="3789040"/>
            <a:ext cx="254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T. 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Otsuka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, private communication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3800227" y="4077072"/>
            <a:ext cx="4948237" cy="369888"/>
          </a:xfrm>
          <a:prstGeom prst="rect">
            <a:avLst/>
          </a:prstGeom>
          <a:solidFill>
            <a:srgbClr val="C6E7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64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Ni(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18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O,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16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O)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66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Ni   39 MeV   ROSPHERE array</a:t>
            </a:r>
            <a:endParaRPr kumimoji="0" lang="en-US" sz="18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" name="Picture 4" descr="Untitl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479425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60/81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980728"/>
            <a:ext cx="9144000" cy="5616624"/>
            <a:chOff x="36513" y="0"/>
            <a:chExt cx="9113837" cy="6813376"/>
          </a:xfrm>
        </p:grpSpPr>
        <p:pic>
          <p:nvPicPr>
            <p:cNvPr id="17" name="Picture 1" descr="Screenshot 2016-12-14 16.07.4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3" y="0"/>
              <a:ext cx="9113837" cy="638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0" t="24406" r="-4419" b="12134"/>
            <a:stretch>
              <a:fillRect/>
            </a:stretch>
          </p:blipFill>
          <p:spPr bwMode="auto">
            <a:xfrm>
              <a:off x="6659563" y="6337126"/>
              <a:ext cx="2066925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5646563"/>
              <a:ext cx="1871663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 descr="Screenshot 2016-12-14 16.08.47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0" t="31735" r="28499" b="36748"/>
            <a:stretch>
              <a:fillRect/>
            </a:stretch>
          </p:blipFill>
          <p:spPr bwMode="auto">
            <a:xfrm>
              <a:off x="4303713" y="4501976"/>
              <a:ext cx="4800600" cy="16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4"/>
            <p:cNvSpPr txBox="1">
              <a:spLocks noChangeArrowheads="1"/>
            </p:cNvSpPr>
            <p:nvPr/>
          </p:nvSpPr>
          <p:spPr bwMode="auto">
            <a:xfrm>
              <a:off x="4319588" y="5283026"/>
              <a:ext cx="5111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FF0000"/>
                  </a:solidFill>
                </a:rPr>
                <a:t>68%</a:t>
              </a:r>
            </a:p>
          </p:txBody>
        </p:sp>
        <p:sp>
          <p:nvSpPr>
            <p:cNvPr id="22" name="TextBox 5"/>
            <p:cNvSpPr txBox="1">
              <a:spLocks noChangeArrowheads="1"/>
            </p:cNvSpPr>
            <p:nvPr/>
          </p:nvSpPr>
          <p:spPr bwMode="auto">
            <a:xfrm>
              <a:off x="6272213" y="5283026"/>
              <a:ext cx="51117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FF0000"/>
                  </a:solidFill>
                </a:rPr>
                <a:t>4%</a:t>
              </a:r>
            </a:p>
          </p:txBody>
        </p:sp>
        <p:sp>
          <p:nvSpPr>
            <p:cNvPr id="23" name="TextBox 6"/>
            <p:cNvSpPr txBox="1">
              <a:spLocks noChangeArrowheads="1"/>
            </p:cNvSpPr>
            <p:nvPr/>
          </p:nvSpPr>
          <p:spPr bwMode="auto">
            <a:xfrm>
              <a:off x="5791200" y="5281438"/>
              <a:ext cx="452438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FF0000"/>
                  </a:solidFill>
                </a:rPr>
                <a:t>1%</a:t>
              </a:r>
            </a:p>
          </p:txBody>
        </p:sp>
        <p:sp>
          <p:nvSpPr>
            <p:cNvPr id="24" name="TextBox 7"/>
            <p:cNvSpPr txBox="1">
              <a:spLocks noChangeArrowheads="1"/>
            </p:cNvSpPr>
            <p:nvPr/>
          </p:nvSpPr>
          <p:spPr bwMode="auto">
            <a:xfrm>
              <a:off x="5295900" y="5283026"/>
              <a:ext cx="539750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FF0000"/>
                  </a:solidFill>
                </a:rPr>
                <a:t>26%</a:t>
              </a:r>
            </a:p>
          </p:txBody>
        </p:sp>
        <p:sp>
          <p:nvSpPr>
            <p:cNvPr id="25" name="TextBox 8"/>
            <p:cNvSpPr txBox="1">
              <a:spLocks noChangeArrowheads="1"/>
            </p:cNvSpPr>
            <p:nvPr/>
          </p:nvSpPr>
          <p:spPr bwMode="auto">
            <a:xfrm>
              <a:off x="7191375" y="5267151"/>
              <a:ext cx="498475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FF0000"/>
                  </a:solidFill>
                </a:rPr>
                <a:t>~1%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8097838" y="4960763"/>
              <a:ext cx="542925" cy="612775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1635125" y="4524201"/>
              <a:ext cx="2663825" cy="2159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604963" y="4717876"/>
              <a:ext cx="2698750" cy="1371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61/81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1776" y="404664"/>
            <a:ext cx="345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Target 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used in the experiment</a:t>
            </a:r>
          </a:p>
        </p:txBody>
      </p:sp>
    </p:spTree>
    <p:extLst>
      <p:ext uri="{BB962C8B-B14F-4D97-AF65-F5344CB8AC3E}">
        <p14:creationId xmlns:p14="http://schemas.microsoft.com/office/powerpoint/2010/main" val="9163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979712" y="404664"/>
            <a:ext cx="5186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Targets required for the proposed experiment</a:t>
            </a: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2078802122"/>
              </p:ext>
            </p:extLst>
          </p:nvPr>
        </p:nvGraphicFramePr>
        <p:xfrm>
          <a:off x="179512" y="112474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6" name="Right Arrow 25"/>
          <p:cNvSpPr/>
          <p:nvPr/>
        </p:nvSpPr>
        <p:spPr>
          <a:xfrm>
            <a:off x="4948138" y="1412776"/>
            <a:ext cx="1512168" cy="576064"/>
          </a:xfrm>
          <a:prstGeom prst="rightArrow">
            <a:avLst/>
          </a:prstGeom>
          <a:gradFill rotWithShape="1">
            <a:gsLst>
              <a:gs pos="0">
                <a:srgbClr val="A5D028">
                  <a:shade val="51000"/>
                  <a:satMod val="130000"/>
                </a:srgbClr>
              </a:gs>
              <a:gs pos="80000">
                <a:srgbClr val="A5D028">
                  <a:shade val="93000"/>
                  <a:satMod val="130000"/>
                </a:srgbClr>
              </a:gs>
              <a:gs pos="100000">
                <a:srgbClr val="A5D028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rgbClr val="A5D028"/>
            </a:contourClr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5076056" y="3429000"/>
            <a:ext cx="1512168" cy="576064"/>
          </a:xfrm>
          <a:prstGeom prst="rightArrow">
            <a:avLst/>
          </a:prstGeom>
          <a:gradFill rotWithShape="1">
            <a:gsLst>
              <a:gs pos="0">
                <a:srgbClr val="F5C040">
                  <a:shade val="51000"/>
                  <a:satMod val="130000"/>
                </a:srgbClr>
              </a:gs>
              <a:gs pos="80000">
                <a:srgbClr val="F5C040">
                  <a:shade val="93000"/>
                  <a:satMod val="130000"/>
                </a:srgbClr>
              </a:gs>
              <a:gs pos="100000">
                <a:srgbClr val="F5C04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rgbClr val="F5C040"/>
            </a:contourClr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235825" y="1300932"/>
            <a:ext cx="1512888" cy="1439862"/>
          </a:xfrm>
          <a:prstGeom prst="ellipse">
            <a:avLst/>
          </a:prstGeom>
          <a:solidFill>
            <a:srgbClr val="5BD078"/>
          </a:solidFill>
          <a:ln w="9525" cap="flat" cmpd="sng" algn="ctr">
            <a:solidFill>
              <a:srgbClr val="5BD078">
                <a:shade val="95000"/>
                <a:satMod val="10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7380288" y="1794644"/>
            <a:ext cx="1439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5 mg/cm</a:t>
            </a:r>
            <a:r>
              <a:rPr kumimoji="0" lang="en-US" b="1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7235825" y="3388494"/>
            <a:ext cx="1512888" cy="1439863"/>
          </a:xfrm>
          <a:prstGeom prst="ellipse">
            <a:avLst/>
          </a:prstGeom>
          <a:solidFill>
            <a:srgbClr val="F5C040"/>
          </a:solidFill>
          <a:ln w="9525" cap="flat" cmpd="sng" algn="ctr">
            <a:solidFill>
              <a:srgbClr val="F5C040">
                <a:shade val="95000"/>
                <a:satMod val="10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7380288" y="3893319"/>
            <a:ext cx="1439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1 mg/cm</a:t>
            </a:r>
            <a:r>
              <a:rPr kumimoji="0" lang="en-US" b="1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1882" y="5733256"/>
            <a:ext cx="7560518" cy="707886"/>
          </a:xfrm>
          <a:prstGeom prst="rect">
            <a:avLst/>
          </a:prstGeom>
          <a:noFill/>
          <a:ln w="41275" cap="flat" cmpd="sng" algn="ctr">
            <a:solidFill>
              <a:srgbClr val="0000FF"/>
            </a:solidFill>
            <a:prstDash val="solid"/>
          </a:ln>
          <a:effectLst>
            <a:glow rad="38100">
              <a:srgbClr val="0000FF">
                <a:alpha val="32000"/>
              </a:srgbClr>
            </a:glow>
            <a:softEdge rad="25400"/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achieve all these targets I started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from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100 mg of 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64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Ni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powder</a:t>
            </a:r>
          </a:p>
        </p:txBody>
      </p:sp>
      <p:pic>
        <p:nvPicPr>
          <p:cNvPr id="33" name="Picture 2" descr="15595592_1182714331804598_1608024795_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91" y="2029296"/>
            <a:ext cx="1711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15595871_1182714378471260_488459118_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83" y="4077072"/>
            <a:ext cx="126682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62/81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844288" y="404664"/>
            <a:ext cx="2879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Preparation of </a:t>
            </a:r>
            <a:r>
              <a:rPr lang="en-GB" sz="2000" b="1" baseline="30000" dirty="0" smtClean="0">
                <a:latin typeface="Times New Roman" pitchFamily="18" charset="0"/>
                <a:cs typeface="Times New Roman" pitchFamily="18" charset="0"/>
              </a:rPr>
              <a:t>64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Ni 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foils</a:t>
            </a:r>
          </a:p>
        </p:txBody>
      </p:sp>
      <p:pic>
        <p:nvPicPr>
          <p:cNvPr id="20" name="Picture 7" descr="15556521_1182714355137929_431807175_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t="17329" r="26031" b="24004"/>
          <a:stretch>
            <a:fillRect/>
          </a:stretch>
        </p:blipFill>
        <p:spPr bwMode="auto">
          <a:xfrm>
            <a:off x="6516216" y="908720"/>
            <a:ext cx="1475969" cy="268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3687369144"/>
              </p:ext>
            </p:extLst>
          </p:nvPr>
        </p:nvGraphicFramePr>
        <p:xfrm>
          <a:off x="1187624" y="1681723"/>
          <a:ext cx="5548144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2" name="Picture 4" descr="15595697_1182714388471259_27580018_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15996" r="2373" b="2666"/>
          <a:stretch>
            <a:fillRect/>
          </a:stretch>
        </p:blipFill>
        <p:spPr bwMode="auto">
          <a:xfrm>
            <a:off x="6804248" y="3611575"/>
            <a:ext cx="1944216" cy="28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15540455_1182714298471268_425778787_o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34671" r="18964" b="34663"/>
          <a:stretch>
            <a:fillRect/>
          </a:stretch>
        </p:blipFill>
        <p:spPr bwMode="auto">
          <a:xfrm>
            <a:off x="179512" y="3141216"/>
            <a:ext cx="1213134" cy="115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15515611_1182714351804596_790329668_o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29337" r="8757" b="25331"/>
          <a:stretch>
            <a:fillRect/>
          </a:stretch>
        </p:blipFill>
        <p:spPr bwMode="auto">
          <a:xfrm>
            <a:off x="120253" y="1738313"/>
            <a:ext cx="995363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63/81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907704" y="404664"/>
            <a:ext cx="509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Reaction Kinematics below Coulomb barrier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67966" y="1052736"/>
            <a:ext cx="8696522" cy="5301208"/>
            <a:chOff x="198282" y="1124744"/>
            <a:chExt cx="9198254" cy="5445224"/>
          </a:xfrm>
        </p:grpSpPr>
        <p:pic>
          <p:nvPicPr>
            <p:cNvPr id="57" name="Picture 1" descr="Screenshot 2016-12-14 16.11.0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299" y="5301556"/>
              <a:ext cx="3698875" cy="1268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Oval 57"/>
            <p:cNvSpPr/>
            <p:nvPr/>
          </p:nvSpPr>
          <p:spPr>
            <a:xfrm>
              <a:off x="257529" y="2996952"/>
              <a:ext cx="360040" cy="36004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>
              <a:innerShdw blurRad="50800" dist="25400" dir="10800000">
                <a:srgbClr val="808080">
                  <a:alpha val="75000"/>
                </a:srgbClr>
              </a:inn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617661" y="3212406"/>
              <a:ext cx="720725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>
              <a:off x="1338386" y="3212406"/>
              <a:ext cx="1008063" cy="0"/>
            </a:xfrm>
            <a:prstGeom prst="line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sp>
          <p:nvSpPr>
            <p:cNvPr id="61" name="Oval 60"/>
            <p:cNvSpPr/>
            <p:nvPr/>
          </p:nvSpPr>
          <p:spPr>
            <a:xfrm>
              <a:off x="2417769" y="2708920"/>
              <a:ext cx="1080120" cy="1008112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rgbClr val="31B6FD">
                  <a:shade val="95000"/>
                  <a:satMod val="105000"/>
                </a:srgbClr>
              </a:solidFill>
              <a:prstDash val="solid"/>
            </a:ln>
            <a:effectLst>
              <a:innerShdw blurRad="50800" dist="25400" dir="10800000">
                <a:srgbClr val="808080">
                  <a:alpha val="75000"/>
                </a:srgbClr>
              </a:inn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3570411" y="3212406"/>
              <a:ext cx="1008063" cy="0"/>
            </a:xfrm>
            <a:prstGeom prst="line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>
            <a:xfrm flipH="1">
              <a:off x="3995861" y="1556643"/>
              <a:ext cx="6350" cy="2592388"/>
            </a:xfrm>
            <a:prstGeom prst="line">
              <a:avLst/>
            </a:prstGeom>
            <a:noFill/>
            <a:ln w="31750" cap="flat" cmpd="sng" algn="ctr">
              <a:solidFill>
                <a:srgbClr val="31B6FD"/>
              </a:solidFill>
              <a:prstDash val="solid"/>
            </a:ln>
            <a:effectLst/>
          </p:spPr>
        </p:cxnSp>
        <p:sp>
          <p:nvSpPr>
            <p:cNvPr id="64" name="Rectangle 63"/>
            <p:cNvSpPr/>
            <p:nvPr/>
          </p:nvSpPr>
          <p:spPr>
            <a:xfrm>
              <a:off x="972170" y="1124744"/>
              <a:ext cx="2197181" cy="5374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 w="12700">
                    <a:solidFill>
                      <a:srgbClr val="073E87">
                        <a:satMod val="155000"/>
                      </a:srgbClr>
                    </a:solidFill>
                    <a:prstDash val="solid"/>
                  </a:ln>
                  <a:solidFill>
                    <a:srgbClr val="C6E7FC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Times New Roman"/>
                  <a:cs typeface="Times New Roman"/>
                </a:rPr>
                <a:t>Before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076626" y="1124744"/>
              <a:ext cx="2197181" cy="5374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 w="12700">
                    <a:solidFill>
                      <a:srgbClr val="073E87">
                        <a:satMod val="155000"/>
                      </a:srgbClr>
                    </a:solidFill>
                    <a:prstDash val="solid"/>
                  </a:ln>
                  <a:solidFill>
                    <a:srgbClr val="C6E7FC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Times New Roman"/>
                  <a:cs typeface="Times New Roman"/>
                </a:rPr>
                <a:t>After</a:t>
              </a:r>
            </a:p>
          </p:txBody>
        </p:sp>
        <p:sp>
          <p:nvSpPr>
            <p:cNvPr id="66" name="TextBox 32"/>
            <p:cNvSpPr txBox="1">
              <a:spLocks noChangeArrowheads="1"/>
            </p:cNvSpPr>
            <p:nvPr/>
          </p:nvSpPr>
          <p:spPr bwMode="auto">
            <a:xfrm>
              <a:off x="3236016" y="2102867"/>
              <a:ext cx="942524" cy="474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16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O</a:t>
              </a:r>
            </a:p>
          </p:txBody>
        </p:sp>
        <p:sp>
          <p:nvSpPr>
            <p:cNvPr id="67" name="TextBox 33"/>
            <p:cNvSpPr txBox="1">
              <a:spLocks noChangeArrowheads="1"/>
            </p:cNvSpPr>
            <p:nvPr/>
          </p:nvSpPr>
          <p:spPr bwMode="auto">
            <a:xfrm>
              <a:off x="198282" y="2348881"/>
              <a:ext cx="1019396" cy="474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18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O</a:t>
              </a:r>
            </a:p>
          </p:txBody>
        </p:sp>
        <p:sp>
          <p:nvSpPr>
            <p:cNvPr id="68" name="TextBox 34"/>
            <p:cNvSpPr txBox="1">
              <a:spLocks noChangeArrowheads="1"/>
            </p:cNvSpPr>
            <p:nvPr/>
          </p:nvSpPr>
          <p:spPr bwMode="auto">
            <a:xfrm>
              <a:off x="2562349" y="2959993"/>
              <a:ext cx="949997" cy="474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64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Ni</a:t>
              </a:r>
            </a:p>
          </p:txBody>
        </p:sp>
        <p:sp>
          <p:nvSpPr>
            <p:cNvPr id="69" name="Oval 68"/>
            <p:cNvSpPr/>
            <p:nvPr/>
          </p:nvSpPr>
          <p:spPr>
            <a:xfrm>
              <a:off x="5442105" y="2564904"/>
              <a:ext cx="1296144" cy="1224136"/>
            </a:xfrm>
            <a:prstGeom prst="ellipse">
              <a:avLst/>
            </a:prstGeom>
            <a:solidFill>
              <a:srgbClr val="F6900D">
                <a:alpha val="62000"/>
              </a:srgbClr>
            </a:solidFill>
            <a:ln w="9525" cap="flat" cmpd="sng" algn="ctr">
              <a:solidFill>
                <a:srgbClr val="31B6FD">
                  <a:shade val="95000"/>
                  <a:satMod val="105000"/>
                </a:srgbClr>
              </a:solidFill>
              <a:prstDash val="solid"/>
            </a:ln>
            <a:effectLst>
              <a:glow rad="101600">
                <a:srgbClr val="F6900D">
                  <a:alpha val="75000"/>
                </a:srgbClr>
              </a:glow>
              <a:outerShdw blurRad="50800" dist="25400" dir="5400000" rotWithShape="0">
                <a:srgbClr val="000000">
                  <a:alpha val="38000"/>
                </a:srgbClr>
              </a:outerShdw>
              <a:softEdge rad="203200"/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12700" h="12700"/>
              <a:bevelB w="12700" h="127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V="1">
              <a:off x="4721349" y="3212406"/>
              <a:ext cx="639762" cy="9525"/>
            </a:xfrm>
            <a:prstGeom prst="line">
              <a:avLst/>
            </a:prstGeom>
            <a:noFill/>
            <a:ln w="31750" cap="flat" cmpd="sng" algn="ctr">
              <a:solidFill>
                <a:sysClr val="windowText" lastClr="000000"/>
              </a:solidFill>
              <a:prstDash val="sysDash"/>
            </a:ln>
            <a:effectLst/>
          </p:spPr>
        </p:cxnSp>
        <p:sp>
          <p:nvSpPr>
            <p:cNvPr id="71" name="TextBox 38"/>
            <p:cNvSpPr txBox="1">
              <a:spLocks noChangeArrowheads="1"/>
            </p:cNvSpPr>
            <p:nvPr/>
          </p:nvSpPr>
          <p:spPr bwMode="auto">
            <a:xfrm>
              <a:off x="5729410" y="2888556"/>
              <a:ext cx="965860" cy="474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66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Ni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908274" y="5301208"/>
              <a:ext cx="1224136" cy="126876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>
              <a:innerShdw blurRad="50800" dist="25400" dir="10800000">
                <a:srgbClr val="808080">
                  <a:alpha val="75000"/>
                </a:srgbClr>
              </a:inn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355098" y="5301208"/>
              <a:ext cx="1225584" cy="1251119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>
              <a:innerShdw blurRad="50800" dist="25400" dir="10800000">
                <a:srgbClr val="808080">
                  <a:alpha val="75000"/>
                </a:srgbClr>
              </a:inn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6378699" y="2061468"/>
              <a:ext cx="909637" cy="558800"/>
            </a:xfrm>
            <a:custGeom>
              <a:avLst/>
              <a:gdLst>
                <a:gd name="connsiteX0" fmla="*/ 6310 w 910353"/>
                <a:gd name="connsiteY0" fmla="*/ 559045 h 559045"/>
                <a:gd name="connsiteX1" fmla="*/ 20421 w 910353"/>
                <a:gd name="connsiteY1" fmla="*/ 389712 h 559045"/>
                <a:gd name="connsiteX2" fmla="*/ 175644 w 910353"/>
                <a:gd name="connsiteY2" fmla="*/ 474378 h 559045"/>
                <a:gd name="connsiteX3" fmla="*/ 217977 w 910353"/>
                <a:gd name="connsiteY3" fmla="*/ 305045 h 559045"/>
                <a:gd name="connsiteX4" fmla="*/ 415533 w 910353"/>
                <a:gd name="connsiteY4" fmla="*/ 375600 h 559045"/>
                <a:gd name="connsiteX5" fmla="*/ 443755 w 910353"/>
                <a:gd name="connsiteY5" fmla="*/ 206267 h 559045"/>
                <a:gd name="connsiteX6" fmla="*/ 627199 w 910353"/>
                <a:gd name="connsiteY6" fmla="*/ 290934 h 559045"/>
                <a:gd name="connsiteX7" fmla="*/ 641310 w 910353"/>
                <a:gd name="connsiteY7" fmla="*/ 93378 h 559045"/>
                <a:gd name="connsiteX8" fmla="*/ 838866 w 910353"/>
                <a:gd name="connsiteY8" fmla="*/ 178045 h 559045"/>
                <a:gd name="connsiteX9" fmla="*/ 909421 w 910353"/>
                <a:gd name="connsiteY9" fmla="*/ 8712 h 559045"/>
                <a:gd name="connsiteX10" fmla="*/ 881199 w 910353"/>
                <a:gd name="connsiteY10" fmla="*/ 22823 h 55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0353" h="559045">
                  <a:moveTo>
                    <a:pt x="6310" y="559045"/>
                  </a:moveTo>
                  <a:cubicBezTo>
                    <a:pt x="-746" y="481434"/>
                    <a:pt x="-7801" y="403823"/>
                    <a:pt x="20421" y="389712"/>
                  </a:cubicBezTo>
                  <a:cubicBezTo>
                    <a:pt x="48643" y="375601"/>
                    <a:pt x="142718" y="488489"/>
                    <a:pt x="175644" y="474378"/>
                  </a:cubicBezTo>
                  <a:cubicBezTo>
                    <a:pt x="208570" y="460267"/>
                    <a:pt x="177996" y="321508"/>
                    <a:pt x="217977" y="305045"/>
                  </a:cubicBezTo>
                  <a:cubicBezTo>
                    <a:pt x="257958" y="288582"/>
                    <a:pt x="377903" y="392063"/>
                    <a:pt x="415533" y="375600"/>
                  </a:cubicBezTo>
                  <a:cubicBezTo>
                    <a:pt x="453163" y="359137"/>
                    <a:pt x="408477" y="220378"/>
                    <a:pt x="443755" y="206267"/>
                  </a:cubicBezTo>
                  <a:cubicBezTo>
                    <a:pt x="479033" y="192156"/>
                    <a:pt x="594273" y="309749"/>
                    <a:pt x="627199" y="290934"/>
                  </a:cubicBezTo>
                  <a:cubicBezTo>
                    <a:pt x="660125" y="272119"/>
                    <a:pt x="606032" y="112193"/>
                    <a:pt x="641310" y="93378"/>
                  </a:cubicBezTo>
                  <a:cubicBezTo>
                    <a:pt x="676588" y="74563"/>
                    <a:pt x="794181" y="192156"/>
                    <a:pt x="838866" y="178045"/>
                  </a:cubicBezTo>
                  <a:cubicBezTo>
                    <a:pt x="883551" y="163934"/>
                    <a:pt x="902366" y="34582"/>
                    <a:pt x="909421" y="8712"/>
                  </a:cubicBezTo>
                  <a:cubicBezTo>
                    <a:pt x="916476" y="-17158"/>
                    <a:pt x="881199" y="22823"/>
                    <a:pt x="881199" y="22823"/>
                  </a:cubicBezTo>
                </a:path>
              </a:pathLst>
            </a:custGeom>
            <a:noFill/>
            <a:ln w="31750" cap="flat" cmpd="sng" algn="ctr">
              <a:solidFill>
                <a:srgbClr val="0000FF"/>
              </a:solidFill>
              <a:prstDash val="solid"/>
              <a:tailEnd type="triangle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 rot="1368690">
              <a:off x="6810499" y="2502793"/>
              <a:ext cx="911225" cy="560388"/>
            </a:xfrm>
            <a:custGeom>
              <a:avLst/>
              <a:gdLst>
                <a:gd name="connsiteX0" fmla="*/ 6310 w 910353"/>
                <a:gd name="connsiteY0" fmla="*/ 559045 h 559045"/>
                <a:gd name="connsiteX1" fmla="*/ 20421 w 910353"/>
                <a:gd name="connsiteY1" fmla="*/ 389712 h 559045"/>
                <a:gd name="connsiteX2" fmla="*/ 175644 w 910353"/>
                <a:gd name="connsiteY2" fmla="*/ 474378 h 559045"/>
                <a:gd name="connsiteX3" fmla="*/ 217977 w 910353"/>
                <a:gd name="connsiteY3" fmla="*/ 305045 h 559045"/>
                <a:gd name="connsiteX4" fmla="*/ 415533 w 910353"/>
                <a:gd name="connsiteY4" fmla="*/ 375600 h 559045"/>
                <a:gd name="connsiteX5" fmla="*/ 443755 w 910353"/>
                <a:gd name="connsiteY5" fmla="*/ 206267 h 559045"/>
                <a:gd name="connsiteX6" fmla="*/ 627199 w 910353"/>
                <a:gd name="connsiteY6" fmla="*/ 290934 h 559045"/>
                <a:gd name="connsiteX7" fmla="*/ 641310 w 910353"/>
                <a:gd name="connsiteY7" fmla="*/ 93378 h 559045"/>
                <a:gd name="connsiteX8" fmla="*/ 838866 w 910353"/>
                <a:gd name="connsiteY8" fmla="*/ 178045 h 559045"/>
                <a:gd name="connsiteX9" fmla="*/ 909421 w 910353"/>
                <a:gd name="connsiteY9" fmla="*/ 8712 h 559045"/>
                <a:gd name="connsiteX10" fmla="*/ 881199 w 910353"/>
                <a:gd name="connsiteY10" fmla="*/ 22823 h 55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0353" h="559045">
                  <a:moveTo>
                    <a:pt x="6310" y="559045"/>
                  </a:moveTo>
                  <a:cubicBezTo>
                    <a:pt x="-746" y="481434"/>
                    <a:pt x="-7801" y="403823"/>
                    <a:pt x="20421" y="389712"/>
                  </a:cubicBezTo>
                  <a:cubicBezTo>
                    <a:pt x="48643" y="375601"/>
                    <a:pt x="142718" y="488489"/>
                    <a:pt x="175644" y="474378"/>
                  </a:cubicBezTo>
                  <a:cubicBezTo>
                    <a:pt x="208570" y="460267"/>
                    <a:pt x="177996" y="321508"/>
                    <a:pt x="217977" y="305045"/>
                  </a:cubicBezTo>
                  <a:cubicBezTo>
                    <a:pt x="257958" y="288582"/>
                    <a:pt x="377903" y="392063"/>
                    <a:pt x="415533" y="375600"/>
                  </a:cubicBezTo>
                  <a:cubicBezTo>
                    <a:pt x="453163" y="359137"/>
                    <a:pt x="408477" y="220378"/>
                    <a:pt x="443755" y="206267"/>
                  </a:cubicBezTo>
                  <a:cubicBezTo>
                    <a:pt x="479033" y="192156"/>
                    <a:pt x="594273" y="309749"/>
                    <a:pt x="627199" y="290934"/>
                  </a:cubicBezTo>
                  <a:cubicBezTo>
                    <a:pt x="660125" y="272119"/>
                    <a:pt x="606032" y="112193"/>
                    <a:pt x="641310" y="93378"/>
                  </a:cubicBezTo>
                  <a:cubicBezTo>
                    <a:pt x="676588" y="74563"/>
                    <a:pt x="794181" y="192156"/>
                    <a:pt x="838866" y="178045"/>
                  </a:cubicBezTo>
                  <a:cubicBezTo>
                    <a:pt x="883551" y="163934"/>
                    <a:pt x="902366" y="34582"/>
                    <a:pt x="909421" y="8712"/>
                  </a:cubicBezTo>
                  <a:cubicBezTo>
                    <a:pt x="916476" y="-17158"/>
                    <a:pt x="881199" y="22823"/>
                    <a:pt x="881199" y="22823"/>
                  </a:cubicBezTo>
                </a:path>
              </a:pathLst>
            </a:custGeom>
            <a:noFill/>
            <a:ln w="31750" cap="flat" cmpd="sng" algn="ctr">
              <a:solidFill>
                <a:srgbClr val="0000FF"/>
              </a:solidFill>
              <a:prstDash val="solid"/>
              <a:tailEnd type="triangle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 rot="3104518">
              <a:off x="6857330" y="3103662"/>
              <a:ext cx="909638" cy="558800"/>
            </a:xfrm>
            <a:custGeom>
              <a:avLst/>
              <a:gdLst>
                <a:gd name="connsiteX0" fmla="*/ 6310 w 910353"/>
                <a:gd name="connsiteY0" fmla="*/ 559045 h 559045"/>
                <a:gd name="connsiteX1" fmla="*/ 20421 w 910353"/>
                <a:gd name="connsiteY1" fmla="*/ 389712 h 559045"/>
                <a:gd name="connsiteX2" fmla="*/ 175644 w 910353"/>
                <a:gd name="connsiteY2" fmla="*/ 474378 h 559045"/>
                <a:gd name="connsiteX3" fmla="*/ 217977 w 910353"/>
                <a:gd name="connsiteY3" fmla="*/ 305045 h 559045"/>
                <a:gd name="connsiteX4" fmla="*/ 415533 w 910353"/>
                <a:gd name="connsiteY4" fmla="*/ 375600 h 559045"/>
                <a:gd name="connsiteX5" fmla="*/ 443755 w 910353"/>
                <a:gd name="connsiteY5" fmla="*/ 206267 h 559045"/>
                <a:gd name="connsiteX6" fmla="*/ 627199 w 910353"/>
                <a:gd name="connsiteY6" fmla="*/ 290934 h 559045"/>
                <a:gd name="connsiteX7" fmla="*/ 641310 w 910353"/>
                <a:gd name="connsiteY7" fmla="*/ 93378 h 559045"/>
                <a:gd name="connsiteX8" fmla="*/ 838866 w 910353"/>
                <a:gd name="connsiteY8" fmla="*/ 178045 h 559045"/>
                <a:gd name="connsiteX9" fmla="*/ 909421 w 910353"/>
                <a:gd name="connsiteY9" fmla="*/ 8712 h 559045"/>
                <a:gd name="connsiteX10" fmla="*/ 881199 w 910353"/>
                <a:gd name="connsiteY10" fmla="*/ 22823 h 55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0353" h="559045">
                  <a:moveTo>
                    <a:pt x="6310" y="559045"/>
                  </a:moveTo>
                  <a:cubicBezTo>
                    <a:pt x="-746" y="481434"/>
                    <a:pt x="-7801" y="403823"/>
                    <a:pt x="20421" y="389712"/>
                  </a:cubicBezTo>
                  <a:cubicBezTo>
                    <a:pt x="48643" y="375601"/>
                    <a:pt x="142718" y="488489"/>
                    <a:pt x="175644" y="474378"/>
                  </a:cubicBezTo>
                  <a:cubicBezTo>
                    <a:pt x="208570" y="460267"/>
                    <a:pt x="177996" y="321508"/>
                    <a:pt x="217977" y="305045"/>
                  </a:cubicBezTo>
                  <a:cubicBezTo>
                    <a:pt x="257958" y="288582"/>
                    <a:pt x="377903" y="392063"/>
                    <a:pt x="415533" y="375600"/>
                  </a:cubicBezTo>
                  <a:cubicBezTo>
                    <a:pt x="453163" y="359137"/>
                    <a:pt x="408477" y="220378"/>
                    <a:pt x="443755" y="206267"/>
                  </a:cubicBezTo>
                  <a:cubicBezTo>
                    <a:pt x="479033" y="192156"/>
                    <a:pt x="594273" y="309749"/>
                    <a:pt x="627199" y="290934"/>
                  </a:cubicBezTo>
                  <a:cubicBezTo>
                    <a:pt x="660125" y="272119"/>
                    <a:pt x="606032" y="112193"/>
                    <a:pt x="641310" y="93378"/>
                  </a:cubicBezTo>
                  <a:cubicBezTo>
                    <a:pt x="676588" y="74563"/>
                    <a:pt x="794181" y="192156"/>
                    <a:pt x="838866" y="178045"/>
                  </a:cubicBezTo>
                  <a:cubicBezTo>
                    <a:pt x="883551" y="163934"/>
                    <a:pt x="902366" y="34582"/>
                    <a:pt x="909421" y="8712"/>
                  </a:cubicBezTo>
                  <a:cubicBezTo>
                    <a:pt x="916476" y="-17158"/>
                    <a:pt x="881199" y="22823"/>
                    <a:pt x="881199" y="22823"/>
                  </a:cubicBezTo>
                </a:path>
              </a:pathLst>
            </a:custGeom>
            <a:noFill/>
            <a:ln w="31750" cap="flat" cmpd="sng" algn="ctr">
              <a:solidFill>
                <a:srgbClr val="0000FF"/>
              </a:solidFill>
              <a:prstDash val="solid"/>
              <a:tailEnd type="triangle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 rot="4337937">
              <a:off x="6544592" y="3740250"/>
              <a:ext cx="909637" cy="558800"/>
            </a:xfrm>
            <a:custGeom>
              <a:avLst/>
              <a:gdLst>
                <a:gd name="connsiteX0" fmla="*/ 6310 w 910353"/>
                <a:gd name="connsiteY0" fmla="*/ 559045 h 559045"/>
                <a:gd name="connsiteX1" fmla="*/ 20421 w 910353"/>
                <a:gd name="connsiteY1" fmla="*/ 389712 h 559045"/>
                <a:gd name="connsiteX2" fmla="*/ 175644 w 910353"/>
                <a:gd name="connsiteY2" fmla="*/ 474378 h 559045"/>
                <a:gd name="connsiteX3" fmla="*/ 217977 w 910353"/>
                <a:gd name="connsiteY3" fmla="*/ 305045 h 559045"/>
                <a:gd name="connsiteX4" fmla="*/ 415533 w 910353"/>
                <a:gd name="connsiteY4" fmla="*/ 375600 h 559045"/>
                <a:gd name="connsiteX5" fmla="*/ 443755 w 910353"/>
                <a:gd name="connsiteY5" fmla="*/ 206267 h 559045"/>
                <a:gd name="connsiteX6" fmla="*/ 627199 w 910353"/>
                <a:gd name="connsiteY6" fmla="*/ 290934 h 559045"/>
                <a:gd name="connsiteX7" fmla="*/ 641310 w 910353"/>
                <a:gd name="connsiteY7" fmla="*/ 93378 h 559045"/>
                <a:gd name="connsiteX8" fmla="*/ 838866 w 910353"/>
                <a:gd name="connsiteY8" fmla="*/ 178045 h 559045"/>
                <a:gd name="connsiteX9" fmla="*/ 909421 w 910353"/>
                <a:gd name="connsiteY9" fmla="*/ 8712 h 559045"/>
                <a:gd name="connsiteX10" fmla="*/ 881199 w 910353"/>
                <a:gd name="connsiteY10" fmla="*/ 22823 h 55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0353" h="559045">
                  <a:moveTo>
                    <a:pt x="6310" y="559045"/>
                  </a:moveTo>
                  <a:cubicBezTo>
                    <a:pt x="-746" y="481434"/>
                    <a:pt x="-7801" y="403823"/>
                    <a:pt x="20421" y="389712"/>
                  </a:cubicBezTo>
                  <a:cubicBezTo>
                    <a:pt x="48643" y="375601"/>
                    <a:pt x="142718" y="488489"/>
                    <a:pt x="175644" y="474378"/>
                  </a:cubicBezTo>
                  <a:cubicBezTo>
                    <a:pt x="208570" y="460267"/>
                    <a:pt x="177996" y="321508"/>
                    <a:pt x="217977" y="305045"/>
                  </a:cubicBezTo>
                  <a:cubicBezTo>
                    <a:pt x="257958" y="288582"/>
                    <a:pt x="377903" y="392063"/>
                    <a:pt x="415533" y="375600"/>
                  </a:cubicBezTo>
                  <a:cubicBezTo>
                    <a:pt x="453163" y="359137"/>
                    <a:pt x="408477" y="220378"/>
                    <a:pt x="443755" y="206267"/>
                  </a:cubicBezTo>
                  <a:cubicBezTo>
                    <a:pt x="479033" y="192156"/>
                    <a:pt x="594273" y="309749"/>
                    <a:pt x="627199" y="290934"/>
                  </a:cubicBezTo>
                  <a:cubicBezTo>
                    <a:pt x="660125" y="272119"/>
                    <a:pt x="606032" y="112193"/>
                    <a:pt x="641310" y="93378"/>
                  </a:cubicBezTo>
                  <a:cubicBezTo>
                    <a:pt x="676588" y="74563"/>
                    <a:pt x="794181" y="192156"/>
                    <a:pt x="838866" y="178045"/>
                  </a:cubicBezTo>
                  <a:cubicBezTo>
                    <a:pt x="883551" y="163934"/>
                    <a:pt x="902366" y="34582"/>
                    <a:pt x="909421" y="8712"/>
                  </a:cubicBezTo>
                  <a:cubicBezTo>
                    <a:pt x="916476" y="-17158"/>
                    <a:pt x="881199" y="22823"/>
                    <a:pt x="881199" y="22823"/>
                  </a:cubicBezTo>
                </a:path>
              </a:pathLst>
            </a:custGeom>
            <a:noFill/>
            <a:ln w="31750" cap="flat" cmpd="sng" algn="ctr">
              <a:solidFill>
                <a:srgbClr val="0000FF"/>
              </a:solidFill>
              <a:prstDash val="solid"/>
              <a:tailEnd type="triangle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 rot="20464588">
              <a:off x="7396446" y="1514459"/>
              <a:ext cx="1152128" cy="504056"/>
            </a:xfrm>
            <a:prstGeom prst="rect">
              <a:avLst/>
            </a:prstGeom>
            <a:solidFill>
              <a:srgbClr val="F5C040">
                <a:lumMod val="90000"/>
              </a:srgbClr>
            </a:solidFill>
            <a:ln w="9525" cap="flat" cmpd="sng" algn="ctr">
              <a:solidFill>
                <a:srgbClr val="F5C040">
                  <a:lumMod val="90000"/>
                </a:srgbClr>
              </a:solidFill>
              <a:prstDash val="solid"/>
            </a:ln>
            <a:effectLst>
              <a:glow rad="101600">
                <a:srgbClr val="C6E7FC">
                  <a:alpha val="75000"/>
                </a:srgbClr>
              </a:glow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928724" y="2348880"/>
              <a:ext cx="1152128" cy="504056"/>
            </a:xfrm>
            <a:prstGeom prst="rect">
              <a:avLst/>
            </a:prstGeom>
            <a:solidFill>
              <a:srgbClr val="F5C040">
                <a:lumMod val="90000"/>
              </a:srgbClr>
            </a:solidFill>
            <a:ln w="9525" cap="flat" cmpd="sng" algn="ctr">
              <a:solidFill>
                <a:srgbClr val="F5C040">
                  <a:lumMod val="90000"/>
                </a:srgbClr>
              </a:solidFill>
              <a:prstDash val="solid"/>
            </a:ln>
            <a:effectLst>
              <a:glow rad="101600">
                <a:srgbClr val="C6E7FC">
                  <a:alpha val="75000"/>
                </a:srgbClr>
              </a:glow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 rot="384593">
              <a:off x="7924577" y="3326543"/>
              <a:ext cx="1152128" cy="504056"/>
            </a:xfrm>
            <a:prstGeom prst="rect">
              <a:avLst/>
            </a:prstGeom>
            <a:solidFill>
              <a:srgbClr val="F5C040">
                <a:lumMod val="90000"/>
              </a:srgbClr>
            </a:solidFill>
            <a:ln w="9525" cap="flat" cmpd="sng" algn="ctr">
              <a:solidFill>
                <a:srgbClr val="F5C040">
                  <a:lumMod val="90000"/>
                </a:srgbClr>
              </a:solidFill>
              <a:prstDash val="solid"/>
            </a:ln>
            <a:effectLst>
              <a:glow rad="101600">
                <a:srgbClr val="C6E7FC">
                  <a:alpha val="75000"/>
                </a:srgbClr>
              </a:glow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 rot="1766593">
              <a:off x="7430366" y="4471709"/>
              <a:ext cx="1152128" cy="504056"/>
            </a:xfrm>
            <a:prstGeom prst="rect">
              <a:avLst/>
            </a:prstGeom>
            <a:solidFill>
              <a:srgbClr val="F5C040">
                <a:lumMod val="90000"/>
              </a:srgbClr>
            </a:solidFill>
            <a:ln w="9525" cap="flat" cmpd="sng" algn="ctr">
              <a:solidFill>
                <a:srgbClr val="F5C040">
                  <a:lumMod val="90000"/>
                </a:srgbClr>
              </a:solidFill>
              <a:prstDash val="solid"/>
            </a:ln>
            <a:effectLst>
              <a:glow rad="101600">
                <a:srgbClr val="C6E7FC">
                  <a:alpha val="75000"/>
                </a:srgbClr>
              </a:glow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2" name="TextBox 61"/>
            <p:cNvSpPr txBox="1">
              <a:spLocks noChangeArrowheads="1"/>
            </p:cNvSpPr>
            <p:nvPr/>
          </p:nvSpPr>
          <p:spPr bwMode="auto">
            <a:xfrm>
              <a:off x="7093074" y="2853631"/>
              <a:ext cx="360362" cy="474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γ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endParaRPr>
            </a:p>
          </p:txBody>
        </p:sp>
        <p:sp>
          <p:nvSpPr>
            <p:cNvPr id="83" name="TextBox 63"/>
            <p:cNvSpPr txBox="1">
              <a:spLocks noChangeArrowheads="1"/>
            </p:cNvSpPr>
            <p:nvPr/>
          </p:nvSpPr>
          <p:spPr bwMode="auto">
            <a:xfrm>
              <a:off x="6877174" y="5199956"/>
              <a:ext cx="2519362" cy="72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HPGe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 detectors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ROSPHERE</a:t>
              </a:r>
            </a:p>
          </p:txBody>
        </p:sp>
        <p:cxnSp>
          <p:nvCxnSpPr>
            <p:cNvPr id="84" name="Straight Connector 83"/>
            <p:cNvCxnSpPr/>
            <p:nvPr/>
          </p:nvCxnSpPr>
          <p:spPr>
            <a:xfrm flipH="1" flipV="1">
              <a:off x="2555999" y="4409381"/>
              <a:ext cx="2305050" cy="14287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85" name="Straight Arrow Connector 84"/>
            <p:cNvCxnSpPr/>
            <p:nvPr/>
          </p:nvCxnSpPr>
          <p:spPr>
            <a:xfrm>
              <a:off x="4861049" y="4409381"/>
              <a:ext cx="0" cy="8636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stealth" w="lg" len="lg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>
            <a:xfrm>
              <a:off x="2570286" y="4395093"/>
              <a:ext cx="0" cy="863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87" name="TextBox 86"/>
            <p:cNvSpPr txBox="1">
              <a:spLocks noChangeArrowheads="1"/>
            </p:cNvSpPr>
            <p:nvPr/>
          </p:nvSpPr>
          <p:spPr bwMode="auto">
            <a:xfrm>
              <a:off x="3376644" y="4010832"/>
              <a:ext cx="800024" cy="410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+2n</a:t>
              </a:r>
            </a:p>
          </p:txBody>
        </p:sp>
        <p:sp>
          <p:nvSpPr>
            <p:cNvPr id="88" name="Freeform 87"/>
            <p:cNvSpPr/>
            <p:nvPr/>
          </p:nvSpPr>
          <p:spPr>
            <a:xfrm>
              <a:off x="3894261" y="2304356"/>
              <a:ext cx="1152525" cy="919162"/>
            </a:xfrm>
            <a:custGeom>
              <a:avLst/>
              <a:gdLst>
                <a:gd name="connsiteX0" fmla="*/ 762000 w 1217218"/>
                <a:gd name="connsiteY0" fmla="*/ 846666 h 846666"/>
                <a:gd name="connsiteX1" fmla="*/ 1185333 w 1217218"/>
                <a:gd name="connsiteY1" fmla="*/ 381000 h 846666"/>
                <a:gd name="connsiteX2" fmla="*/ 0 w 1217218"/>
                <a:gd name="connsiteY2" fmla="*/ 0 h 84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7218" h="846666">
                  <a:moveTo>
                    <a:pt x="762000" y="846666"/>
                  </a:moveTo>
                  <a:cubicBezTo>
                    <a:pt x="1037166" y="684388"/>
                    <a:pt x="1312333" y="522111"/>
                    <a:pt x="1185333" y="381000"/>
                  </a:cubicBezTo>
                  <a:cubicBezTo>
                    <a:pt x="1058333" y="239889"/>
                    <a:pt x="183444" y="58796"/>
                    <a:pt x="0" y="0"/>
                  </a:cubicBezTo>
                </a:path>
              </a:pathLst>
            </a:custGeom>
            <a:noFill/>
            <a:ln w="57150" cap="flat" cmpd="sng" algn="ctr">
              <a:solidFill>
                <a:srgbClr val="5BD078">
                  <a:lumMod val="75000"/>
                  <a:alpha val="71000"/>
                </a:srgbClr>
              </a:solidFill>
              <a:prstDash val="solid"/>
              <a:tailEnd type="stealth" w="lg" len="me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64/81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3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5292079" y="3933056"/>
            <a:ext cx="3744417" cy="2736304"/>
            <a:chOff x="4859338" y="3717925"/>
            <a:chExt cx="4283075" cy="3140075"/>
          </a:xfrm>
        </p:grpSpPr>
        <p:pic>
          <p:nvPicPr>
            <p:cNvPr id="49" name="Picture 5" descr="Screenshot 2016-12-16 11.08.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3717925"/>
              <a:ext cx="4283075" cy="314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49"/>
            <p:cNvSpPr/>
            <p:nvPr/>
          </p:nvSpPr>
          <p:spPr>
            <a:xfrm>
              <a:off x="4859338" y="4724400"/>
              <a:ext cx="4105275" cy="14446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859338" y="5876925"/>
              <a:ext cx="4105275" cy="144463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859338" y="6338888"/>
              <a:ext cx="4105275" cy="142875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859338" y="5589588"/>
              <a:ext cx="4105275" cy="1428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5940152" y="2204864"/>
            <a:ext cx="3419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Times New Roman"/>
                <a:cs typeface="Times New Roman"/>
              </a:rPr>
              <a:t>Fusion-evaporation </a:t>
            </a:r>
          </a:p>
          <a:p>
            <a:pPr algn="ctr" eaLnBrk="1" hangingPunct="1"/>
            <a:r>
              <a:rPr lang="en-US" sz="1600" b="1" dirty="0">
                <a:latin typeface="Times New Roman"/>
                <a:cs typeface="Times New Roman"/>
              </a:rPr>
              <a:t>cross-section calculation</a:t>
            </a:r>
          </a:p>
          <a:p>
            <a:pPr algn="ctr" eaLnBrk="1" hangingPunct="1"/>
            <a:r>
              <a:rPr lang="en-US" sz="1600" b="1" dirty="0">
                <a:latin typeface="Times New Roman"/>
                <a:cs typeface="Times New Roman"/>
              </a:rPr>
              <a:t>Contaminants from </a:t>
            </a:r>
            <a:r>
              <a:rPr lang="en-US" sz="1600" b="1" baseline="30000" dirty="0">
                <a:latin typeface="Times New Roman"/>
                <a:cs typeface="Times New Roman"/>
              </a:rPr>
              <a:t>18</a:t>
            </a:r>
            <a:r>
              <a:rPr lang="en-US" sz="1600" b="1" dirty="0">
                <a:latin typeface="Times New Roman"/>
                <a:cs typeface="Times New Roman"/>
              </a:rPr>
              <a:t>O on </a:t>
            </a:r>
            <a:r>
              <a:rPr lang="en-US" sz="1600" b="1" baseline="30000" dirty="0">
                <a:latin typeface="Times New Roman"/>
                <a:cs typeface="Times New Roman"/>
              </a:rPr>
              <a:t>16</a:t>
            </a:r>
            <a:r>
              <a:rPr lang="en-US" sz="1600" b="1" dirty="0">
                <a:latin typeface="Times New Roman"/>
                <a:cs typeface="Times New Roman"/>
              </a:rPr>
              <a:t>O</a:t>
            </a:r>
          </a:p>
        </p:txBody>
      </p:sp>
      <p:sp>
        <p:nvSpPr>
          <p:cNvPr id="17" name="CasellaDiTesto 4"/>
          <p:cNvSpPr txBox="1">
            <a:spLocks noChangeArrowheads="1"/>
          </p:cNvSpPr>
          <p:nvPr/>
        </p:nvSpPr>
        <p:spPr bwMode="auto">
          <a:xfrm>
            <a:off x="2809032" y="364594"/>
            <a:ext cx="30591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000" b="1" baseline="30000" dirty="0">
                <a:latin typeface="Times New Roman"/>
                <a:cs typeface="Times New Roman"/>
              </a:rPr>
              <a:t>18</a:t>
            </a:r>
            <a:r>
              <a:rPr lang="it-IT" sz="2000" b="1" dirty="0">
                <a:latin typeface="Times New Roman"/>
                <a:cs typeface="Times New Roman"/>
              </a:rPr>
              <a:t>O + </a:t>
            </a:r>
            <a:r>
              <a:rPr lang="it-IT" sz="2000" b="1" baseline="30000" dirty="0">
                <a:latin typeface="Times New Roman"/>
                <a:cs typeface="Times New Roman"/>
              </a:rPr>
              <a:t>64</a:t>
            </a:r>
            <a:r>
              <a:rPr lang="it-IT" sz="2000" b="1" dirty="0">
                <a:latin typeface="Times New Roman"/>
                <a:cs typeface="Times New Roman"/>
              </a:rPr>
              <a:t>Ni </a:t>
            </a:r>
            <a:r>
              <a:rPr lang="it-IT" sz="2000" b="1" dirty="0" smtClean="0">
                <a:latin typeface="Times New Roman"/>
                <a:cs typeface="Times New Roman"/>
              </a:rPr>
              <a:t>@ </a:t>
            </a:r>
            <a:r>
              <a:rPr lang="it-IT" sz="2000" b="1" dirty="0">
                <a:latin typeface="Times New Roman"/>
                <a:cs typeface="Times New Roman"/>
              </a:rPr>
              <a:t>39 </a:t>
            </a:r>
            <a:r>
              <a:rPr lang="it-IT" sz="2000" b="1" dirty="0" err="1">
                <a:latin typeface="Times New Roman"/>
                <a:cs typeface="Times New Roman"/>
              </a:rPr>
              <a:t>MeV</a:t>
            </a:r>
            <a:endParaRPr lang="it-IT" sz="2000" b="1" dirty="0">
              <a:latin typeface="Times New Roman"/>
              <a:cs typeface="Times New Roman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1505" y="3573016"/>
            <a:ext cx="4552503" cy="2952328"/>
            <a:chOff x="179388" y="3395663"/>
            <a:chExt cx="4408487" cy="3273425"/>
          </a:xfrm>
        </p:grpSpPr>
        <p:pic>
          <p:nvPicPr>
            <p:cNvPr id="23" name="Immagin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48335" r="43044" b="21780"/>
            <a:stretch>
              <a:fillRect/>
            </a:stretch>
          </p:blipFill>
          <p:spPr bwMode="auto">
            <a:xfrm>
              <a:off x="179388" y="3395663"/>
              <a:ext cx="4408487" cy="327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Down Arrow 23"/>
            <p:cNvSpPr/>
            <p:nvPr/>
          </p:nvSpPr>
          <p:spPr>
            <a:xfrm>
              <a:off x="3708400" y="5438775"/>
              <a:ext cx="792163" cy="1133475"/>
            </a:xfrm>
            <a:prstGeom prst="downArrow">
              <a:avLst>
                <a:gd name="adj1" fmla="val 63532"/>
                <a:gd name="adj2" fmla="val 18503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Down Arrow 24"/>
            <p:cNvSpPr/>
            <p:nvPr/>
          </p:nvSpPr>
          <p:spPr>
            <a:xfrm>
              <a:off x="755650" y="4040188"/>
              <a:ext cx="792163" cy="1395412"/>
            </a:xfrm>
            <a:prstGeom prst="downArrow">
              <a:avLst>
                <a:gd name="adj1" fmla="val 63532"/>
                <a:gd name="adj2" fmla="val 18503"/>
              </a:avLst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TextBox 33"/>
            <p:cNvSpPr txBox="1">
              <a:spLocks noChangeArrowheads="1"/>
            </p:cNvSpPr>
            <p:nvPr/>
          </p:nvSpPr>
          <p:spPr bwMode="auto">
            <a:xfrm>
              <a:off x="3806825" y="5805488"/>
              <a:ext cx="7207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chemeClr val="bg1"/>
                  </a:solidFill>
                </a:rPr>
                <a:t>1425</a:t>
              </a:r>
            </a:p>
          </p:txBody>
        </p:sp>
        <p:sp>
          <p:nvSpPr>
            <p:cNvPr id="27" name="TextBox 34"/>
            <p:cNvSpPr txBox="1">
              <a:spLocks noChangeArrowheads="1"/>
            </p:cNvSpPr>
            <p:nvPr/>
          </p:nvSpPr>
          <p:spPr bwMode="auto">
            <a:xfrm>
              <a:off x="852488" y="4508500"/>
              <a:ext cx="5762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FFFF"/>
                  </a:solidFill>
                </a:rPr>
                <a:t>1760</a:t>
              </a:r>
            </a:p>
          </p:txBody>
        </p:sp>
        <p:sp>
          <p:nvSpPr>
            <p:cNvPr id="28" name="TextBox 37"/>
            <p:cNvSpPr txBox="1">
              <a:spLocks noChangeArrowheads="1"/>
            </p:cNvSpPr>
            <p:nvPr/>
          </p:nvSpPr>
          <p:spPr bwMode="auto">
            <a:xfrm>
              <a:off x="755650" y="5837238"/>
              <a:ext cx="7207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baseline="30000"/>
                <a:t>66</a:t>
              </a:r>
              <a:r>
                <a:rPr lang="en-US" sz="2000" b="1"/>
                <a:t>Ni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9512" y="936853"/>
            <a:ext cx="5760640" cy="2781623"/>
            <a:chOff x="-184847" y="143321"/>
            <a:chExt cx="6190824" cy="3178094"/>
          </a:xfrm>
        </p:grpSpPr>
        <p:pic>
          <p:nvPicPr>
            <p:cNvPr id="33" name="Picture 38" descr="plot3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21" b="-1159"/>
            <a:stretch/>
          </p:blipFill>
          <p:spPr bwMode="auto">
            <a:xfrm>
              <a:off x="-184847" y="143321"/>
              <a:ext cx="6190824" cy="317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Down Arrow 33"/>
            <p:cNvSpPr/>
            <p:nvPr/>
          </p:nvSpPr>
          <p:spPr>
            <a:xfrm flipV="1">
              <a:off x="844550" y="2205038"/>
              <a:ext cx="144463" cy="538162"/>
            </a:xfrm>
            <a:prstGeom prst="downArrow">
              <a:avLst>
                <a:gd name="adj1" fmla="val 44099"/>
                <a:gd name="adj2" fmla="val 116895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Down Arrow 34"/>
            <p:cNvSpPr/>
            <p:nvPr/>
          </p:nvSpPr>
          <p:spPr>
            <a:xfrm flipV="1">
              <a:off x="5330825" y="2200275"/>
              <a:ext cx="144463" cy="538163"/>
            </a:xfrm>
            <a:prstGeom prst="downArrow">
              <a:avLst>
                <a:gd name="adj1" fmla="val 44099"/>
                <a:gd name="adj2" fmla="val 116895"/>
              </a:avLst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65/81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663410" y="1734657"/>
            <a:ext cx="74168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ctr">
              <a:buFont typeface="Wingdings" charset="2"/>
              <a:buChar char="Ø"/>
              <a:defRPr/>
            </a:pPr>
            <a:r>
              <a:rPr lang="en-US" sz="2800" b="1" dirty="0"/>
              <a:t>    How to improve the </a:t>
            </a:r>
            <a:r>
              <a:rPr lang="en-US" sz="2800" b="1" dirty="0" smtClean="0"/>
              <a:t>experimental</a:t>
            </a:r>
          </a:p>
          <a:p>
            <a:pPr algn="ctr">
              <a:defRPr/>
            </a:pPr>
            <a:r>
              <a:rPr lang="en-US" sz="2800" b="1" dirty="0" smtClean="0"/>
              <a:t> </a:t>
            </a:r>
            <a:r>
              <a:rPr lang="en-US" sz="2800" b="1" dirty="0"/>
              <a:t>results?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771775" y="2708919"/>
            <a:ext cx="2952750" cy="3168005"/>
            <a:chOff x="2771800" y="2708649"/>
            <a:chExt cx="2952328" cy="3168623"/>
          </a:xfrm>
        </p:grpSpPr>
        <p:sp>
          <p:nvSpPr>
            <p:cNvPr id="17" name="Down Arrow 16"/>
            <p:cNvSpPr/>
            <p:nvPr/>
          </p:nvSpPr>
          <p:spPr>
            <a:xfrm>
              <a:off x="3995936" y="2708649"/>
              <a:ext cx="575832" cy="1324636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771800" y="4076696"/>
              <a:ext cx="2952328" cy="18005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5"/>
            <p:cNvSpPr txBox="1">
              <a:spLocks noChangeArrowheads="1"/>
            </p:cNvSpPr>
            <p:nvPr/>
          </p:nvSpPr>
          <p:spPr bwMode="auto">
            <a:xfrm>
              <a:off x="2800022" y="4509120"/>
              <a:ext cx="280831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 b="1"/>
                <a:t>Removing oxygen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66/81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736304" y="404664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How to remove the oxygen?</a:t>
            </a:r>
          </a:p>
        </p:txBody>
      </p:sp>
      <p:graphicFrame>
        <p:nvGraphicFramePr>
          <p:cNvPr id="19" name="Diagram 18"/>
          <p:cNvGraphicFramePr/>
          <p:nvPr/>
        </p:nvGraphicFramePr>
        <p:xfrm>
          <a:off x="1665111" y="232833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" name="Rectangle 19"/>
          <p:cNvSpPr/>
          <p:nvPr/>
        </p:nvSpPr>
        <p:spPr>
          <a:xfrm>
            <a:off x="468313" y="2133600"/>
            <a:ext cx="8064500" cy="460375"/>
          </a:xfrm>
          <a:prstGeom prst="rect">
            <a:avLst/>
          </a:prstGeom>
          <a:solidFill>
            <a:srgbClr val="05E0DB"/>
          </a:solidFill>
          <a:ln w="9525" cap="flat" cmpd="sng" algn="ctr">
            <a:solidFill>
              <a:srgbClr val="05E0DB">
                <a:shade val="95000"/>
                <a:satMod val="105000"/>
              </a:srgbClr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Which is the first formula that we learn in chemistry?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67/81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15680"/>
            <a:ext cx="9144000" cy="905256"/>
            <a:chOff x="0" y="0"/>
            <a:chExt cx="9144000" cy="905256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525344"/>
            <a:ext cx="9144000" cy="360040"/>
          </a:xfrm>
          <a:prstGeom prst="rect">
            <a:avLst/>
          </a:prstGeom>
          <a:solidFill>
            <a:srgbClr val="DDE65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604448" y="6528191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4713" y="476672"/>
            <a:ext cx="221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charset="2"/>
              <a:buChar char="v"/>
            </a:pP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Research Areas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3568" y="1196752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Basic Physics Research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0" y="1628800"/>
            <a:ext cx="4207168" cy="1680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i="1" dirty="0">
                <a:latin typeface="Times New Roman"/>
                <a:cs typeface="Times New Roman"/>
              </a:rPr>
              <a:t>Nuclear Physics and </a:t>
            </a:r>
            <a:r>
              <a:rPr lang="en-US" sz="1600" b="1" i="1" dirty="0" smtClean="0">
                <a:latin typeface="Times New Roman"/>
                <a:cs typeface="Times New Roman"/>
              </a:rPr>
              <a:t>astrophysics</a:t>
            </a:r>
          </a:p>
          <a:p>
            <a:pPr>
              <a:lnSpc>
                <a:spcPct val="13000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Particle physics and field theory</a:t>
            </a:r>
          </a:p>
          <a:p>
            <a:pPr>
              <a:lnSpc>
                <a:spcPct val="13000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Atomic physics and condensed matter physics</a:t>
            </a:r>
          </a:p>
          <a:p>
            <a:pPr>
              <a:lnSpc>
                <a:spcPct val="13000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Mathematical physics and information physics</a:t>
            </a:r>
          </a:p>
          <a:p>
            <a:pPr>
              <a:lnSpc>
                <a:spcPct val="13000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Life and environmental protection</a:t>
            </a:r>
            <a:endParaRPr lang="en-US" sz="1400" b="1" i="1" dirty="0" smtClean="0">
              <a:latin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5936" y="3779748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Applied </a:t>
            </a:r>
            <a:r>
              <a:rPr lang="en-US" b="1" dirty="0">
                <a:latin typeface="Times New Roman"/>
                <a:cs typeface="Times New Roman"/>
              </a:rPr>
              <a:t>Physics Research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53081" y="4203228"/>
            <a:ext cx="5390919" cy="1962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Advanced detection systems</a:t>
            </a:r>
          </a:p>
          <a:p>
            <a:pPr>
              <a:lnSpc>
                <a:spcPct val="13000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Nuclear safety, radiation protection and radioactive products</a:t>
            </a:r>
          </a:p>
          <a:p>
            <a:pPr>
              <a:lnSpc>
                <a:spcPct val="13000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Radioecology and nuclear biomedicine</a:t>
            </a:r>
          </a:p>
          <a:p>
            <a:pPr>
              <a:lnSpc>
                <a:spcPct val="13000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Nuclear techniques and applications</a:t>
            </a:r>
          </a:p>
          <a:p>
            <a:pPr>
              <a:lnSpc>
                <a:spcPct val="130000"/>
              </a:lnSpc>
            </a:pPr>
            <a:r>
              <a:rPr lang="en-US" sz="1600" b="1" i="1" dirty="0" smtClean="0">
                <a:latin typeface="Times New Roman"/>
                <a:cs typeface="Times New Roman"/>
              </a:rPr>
              <a:t>Advanced communication systems</a:t>
            </a:r>
          </a:p>
          <a:p>
            <a:pPr>
              <a:lnSpc>
                <a:spcPct val="130000"/>
              </a:lnSpc>
            </a:pPr>
            <a:endParaRPr lang="en-US" sz="1400" b="1" i="1" dirty="0" smtClean="0">
              <a:latin typeface="Times New Roman"/>
              <a:cs typeface="Times New Roman"/>
            </a:endParaRPr>
          </a:p>
        </p:txBody>
      </p:sp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20091"/>
            <a:ext cx="3168352" cy="2373205"/>
          </a:xfrm>
          <a:prstGeom prst="rect">
            <a:avLst/>
          </a:prstGeom>
        </p:spPr>
      </p:pic>
      <p:pic>
        <p:nvPicPr>
          <p:cNvPr id="5" name="Picture 4" descr="applied-physics-3-heat-transfer-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96752"/>
            <a:ext cx="3143729" cy="2376264"/>
          </a:xfrm>
          <a:prstGeom prst="rect">
            <a:avLst/>
          </a:prstGeom>
        </p:spPr>
      </p:pic>
      <p:pic>
        <p:nvPicPr>
          <p:cNvPr id="24" name="Picture 23" descr="INTDS_logo_2012_V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9591" cy="8995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64415" y="6570167"/>
            <a:ext cx="1116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INTDS,  2018</a:t>
            </a:r>
            <a:endParaRPr lang="en-GB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03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419872" y="332656"/>
            <a:ext cx="1854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Hydrogen oven</a:t>
            </a:r>
          </a:p>
        </p:txBody>
      </p:sp>
      <p:pic>
        <p:nvPicPr>
          <p:cNvPr id="18" name="Picture 1" descr="oven figu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6" y="2780928"/>
            <a:ext cx="813435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20160728_20450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80728"/>
            <a:ext cx="4032771" cy="210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68/81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979712" y="364594"/>
            <a:ext cx="47525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/>
                <a:cs typeface="Times New Roman"/>
              </a:rPr>
              <a:t>The thermal treatment for the </a:t>
            </a:r>
            <a:r>
              <a:rPr lang="en-US" sz="2000" b="1" baseline="30000" dirty="0">
                <a:latin typeface="Times New Roman"/>
                <a:cs typeface="Times New Roman"/>
              </a:rPr>
              <a:t>64</a:t>
            </a:r>
            <a:r>
              <a:rPr lang="en-US" sz="2000" b="1" dirty="0">
                <a:latin typeface="Times New Roman"/>
                <a:cs typeface="Times New Roman"/>
              </a:rPr>
              <a:t>Ni target</a:t>
            </a:r>
          </a:p>
        </p:txBody>
      </p:sp>
      <p:pic>
        <p:nvPicPr>
          <p:cNvPr id="15" name="Picture 2" descr="grafic tratament termic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8288" r="10553" b="7407"/>
          <a:stretch/>
        </p:blipFill>
        <p:spPr bwMode="auto">
          <a:xfrm>
            <a:off x="145680" y="981691"/>
            <a:ext cx="6696744" cy="547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5508104" y="2564904"/>
            <a:ext cx="34194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Times New Roman"/>
                <a:cs typeface="Times New Roman"/>
              </a:rPr>
              <a:t>a- heating to 600</a:t>
            </a:r>
            <a:r>
              <a:rPr lang="en-US" sz="1600" baseline="30000" dirty="0">
                <a:latin typeface="Times New Roman"/>
                <a:cs typeface="Times New Roman"/>
              </a:rPr>
              <a:t>0</a:t>
            </a:r>
            <a:r>
              <a:rPr lang="en-US" sz="1600" dirty="0">
                <a:latin typeface="Times New Roman"/>
                <a:cs typeface="Times New Roman"/>
              </a:rPr>
              <a:t>C (60min)</a:t>
            </a:r>
          </a:p>
          <a:p>
            <a:pPr eaLnBrk="1" hangingPunct="1"/>
            <a:r>
              <a:rPr lang="en-US" sz="1600" dirty="0">
                <a:latin typeface="Times New Roman"/>
                <a:cs typeface="Times New Roman"/>
              </a:rPr>
              <a:t>b- stationary at 600</a:t>
            </a:r>
            <a:r>
              <a:rPr lang="en-US" sz="1600" baseline="30000" dirty="0">
                <a:latin typeface="Times New Roman"/>
                <a:cs typeface="Times New Roman"/>
              </a:rPr>
              <a:t>0</a:t>
            </a:r>
            <a:r>
              <a:rPr lang="en-US" sz="1600" dirty="0">
                <a:latin typeface="Times New Roman"/>
                <a:cs typeface="Times New Roman"/>
              </a:rPr>
              <a:t>C (30min)</a:t>
            </a:r>
          </a:p>
          <a:p>
            <a:pPr eaLnBrk="1" hangingPunct="1"/>
            <a:r>
              <a:rPr lang="en-US" sz="1600" dirty="0">
                <a:latin typeface="Times New Roman"/>
                <a:cs typeface="Times New Roman"/>
              </a:rPr>
              <a:t>c- heating to 645</a:t>
            </a:r>
            <a:r>
              <a:rPr lang="en-US" sz="1600" baseline="30000" dirty="0">
                <a:latin typeface="Times New Roman"/>
                <a:cs typeface="Times New Roman"/>
              </a:rPr>
              <a:t>0</a:t>
            </a:r>
            <a:r>
              <a:rPr lang="en-US" sz="1600" dirty="0">
                <a:latin typeface="Times New Roman"/>
                <a:cs typeface="Times New Roman"/>
              </a:rPr>
              <a:t>C (60min)</a:t>
            </a:r>
          </a:p>
          <a:p>
            <a:pPr eaLnBrk="1" hangingPunct="1"/>
            <a:r>
              <a:rPr lang="en-US" sz="1600" dirty="0">
                <a:latin typeface="Times New Roman"/>
                <a:cs typeface="Times New Roman"/>
              </a:rPr>
              <a:t>d- stationary at 645</a:t>
            </a:r>
            <a:r>
              <a:rPr lang="en-US" sz="1600" baseline="30000" dirty="0">
                <a:latin typeface="Times New Roman"/>
                <a:cs typeface="Times New Roman"/>
              </a:rPr>
              <a:t>0</a:t>
            </a:r>
            <a:r>
              <a:rPr lang="en-US" sz="1600" dirty="0">
                <a:latin typeface="Times New Roman"/>
                <a:cs typeface="Times New Roman"/>
              </a:rPr>
              <a:t>C (15min)</a:t>
            </a:r>
          </a:p>
          <a:p>
            <a:pPr eaLnBrk="1" hangingPunct="1"/>
            <a:r>
              <a:rPr lang="en-US" sz="1600" dirty="0">
                <a:latin typeface="Times New Roman"/>
                <a:cs typeface="Times New Roman"/>
              </a:rPr>
              <a:t>e- heating to 650</a:t>
            </a:r>
            <a:r>
              <a:rPr lang="en-US" sz="1600" baseline="30000" dirty="0">
                <a:latin typeface="Times New Roman"/>
                <a:cs typeface="Times New Roman"/>
              </a:rPr>
              <a:t>0</a:t>
            </a:r>
            <a:r>
              <a:rPr lang="en-US" sz="1600" dirty="0">
                <a:latin typeface="Times New Roman"/>
                <a:cs typeface="Times New Roman"/>
              </a:rPr>
              <a:t>C (60min)</a:t>
            </a:r>
          </a:p>
          <a:p>
            <a:pPr eaLnBrk="1" hangingPunct="1"/>
            <a:r>
              <a:rPr lang="en-US" sz="1600" dirty="0">
                <a:latin typeface="Times New Roman"/>
                <a:cs typeface="Times New Roman"/>
              </a:rPr>
              <a:t>f- stationary at 650</a:t>
            </a:r>
            <a:r>
              <a:rPr lang="en-US" sz="1600" baseline="30000" dirty="0">
                <a:latin typeface="Times New Roman"/>
                <a:cs typeface="Times New Roman"/>
              </a:rPr>
              <a:t>0</a:t>
            </a:r>
            <a:r>
              <a:rPr lang="en-US" sz="1600" dirty="0">
                <a:latin typeface="Times New Roman"/>
                <a:cs typeface="Times New Roman"/>
              </a:rPr>
              <a:t>C(120min)</a:t>
            </a:r>
          </a:p>
          <a:p>
            <a:pPr eaLnBrk="1" hangingPunct="1"/>
            <a:r>
              <a:rPr lang="en-US" sz="1600" dirty="0">
                <a:latin typeface="Times New Roman"/>
                <a:cs typeface="Times New Roman"/>
              </a:rPr>
              <a:t>g- cooling process to 25</a:t>
            </a:r>
            <a:r>
              <a:rPr lang="en-US" sz="1600" baseline="30000" dirty="0">
                <a:latin typeface="Times New Roman"/>
                <a:cs typeface="Times New Roman"/>
              </a:rPr>
              <a:t>0</a:t>
            </a:r>
            <a:r>
              <a:rPr lang="en-US" sz="1600" dirty="0">
                <a:latin typeface="Times New Roman"/>
                <a:cs typeface="Times New Roman"/>
              </a:rPr>
              <a:t>C (625min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69/81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547664" y="116632"/>
            <a:ext cx="59309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Comparison between before (top) and after (bottom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the “target treatment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807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latin typeface="Times New Roman" pitchFamily="18" charset="0"/>
                <a:cs typeface="Times New Roman" pitchFamily="18" charset="0"/>
              </a:rPr>
              <a:t>The peak at 1425 </a:t>
            </a:r>
            <a:r>
              <a:rPr lang="en-GB" b="1" dirty="0" err="1"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 has been used as normalization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two spectra</a:t>
            </a:r>
          </a:p>
        </p:txBody>
      </p:sp>
      <p:pic>
        <p:nvPicPr>
          <p:cNvPr id="12" name="Picture 1" descr="Screenshot 2016-12-19 11.49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9" y="1340768"/>
            <a:ext cx="500657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148064" y="1556792"/>
            <a:ext cx="3763963" cy="4781550"/>
            <a:chOff x="5270500" y="1736725"/>
            <a:chExt cx="3763963" cy="4781550"/>
          </a:xfrm>
        </p:grpSpPr>
        <p:pic>
          <p:nvPicPr>
            <p:cNvPr id="18" name="Immagin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27078" r="43044" b="21780"/>
            <a:stretch>
              <a:fillRect/>
            </a:stretch>
          </p:blipFill>
          <p:spPr bwMode="auto">
            <a:xfrm>
              <a:off x="5270500" y="1736725"/>
              <a:ext cx="3763963" cy="478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e 8"/>
            <p:cNvSpPr/>
            <p:nvPr/>
          </p:nvSpPr>
          <p:spPr>
            <a:xfrm>
              <a:off x="8350250" y="5748338"/>
              <a:ext cx="534988" cy="2794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20" name="Immagin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82" t="78127" r="43044" b="15186"/>
            <a:stretch>
              <a:fillRect/>
            </a:stretch>
          </p:blipFill>
          <p:spPr bwMode="auto">
            <a:xfrm>
              <a:off x="7237413" y="2116138"/>
              <a:ext cx="141922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70/81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2" name="CasellaDiTesto 4"/>
          <p:cNvSpPr txBox="1">
            <a:spLocks noChangeArrowheads="1"/>
          </p:cNvSpPr>
          <p:nvPr/>
        </p:nvSpPr>
        <p:spPr bwMode="auto">
          <a:xfrm>
            <a:off x="1475656" y="116632"/>
            <a:ext cx="57241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000" b="1" baseline="30000" dirty="0">
                <a:latin typeface="Times" charset="0"/>
                <a:cs typeface="Times" charset="0"/>
              </a:rPr>
              <a:t>18</a:t>
            </a:r>
            <a:r>
              <a:rPr lang="it-IT" sz="2000" b="1" dirty="0">
                <a:latin typeface="Times" charset="0"/>
                <a:cs typeface="Times" charset="0"/>
              </a:rPr>
              <a:t>O + </a:t>
            </a:r>
            <a:r>
              <a:rPr lang="it-IT" sz="2000" b="1" baseline="30000" dirty="0">
                <a:latin typeface="Times" charset="0"/>
                <a:cs typeface="Times" charset="0"/>
              </a:rPr>
              <a:t>64</a:t>
            </a:r>
            <a:r>
              <a:rPr lang="it-IT" sz="2000" b="1" dirty="0">
                <a:latin typeface="Times" charset="0"/>
                <a:cs typeface="Times" charset="0"/>
              </a:rPr>
              <a:t>Ni @ 39 </a:t>
            </a:r>
            <a:r>
              <a:rPr lang="it-IT" sz="2000" b="1" dirty="0" err="1">
                <a:latin typeface="Times" charset="0"/>
                <a:cs typeface="Times" charset="0"/>
              </a:rPr>
              <a:t>MeV</a:t>
            </a:r>
            <a:endParaRPr lang="it-IT" sz="2000" b="1" dirty="0">
              <a:latin typeface="Times" charset="0"/>
              <a:cs typeface="Times" charset="0"/>
            </a:endParaRPr>
          </a:p>
          <a:p>
            <a:pPr algn="ctr" eaLnBrk="1" hangingPunct="1"/>
            <a:r>
              <a:rPr lang="it-IT" sz="2000" dirty="0">
                <a:latin typeface="Symbol" charset="0"/>
                <a:cs typeface="Symbol" charset="0"/>
              </a:rPr>
              <a:t>(gg </a:t>
            </a:r>
            <a:r>
              <a:rPr lang="mr-IN" sz="2000" dirty="0">
                <a:latin typeface="Times" charset="0"/>
                <a:cs typeface="Times" charset="0"/>
              </a:rPr>
              <a:t>–</a:t>
            </a:r>
            <a:r>
              <a:rPr lang="it-IT" sz="2000" dirty="0">
                <a:latin typeface="Times" charset="0"/>
                <a:cs typeface="Times" charset="0"/>
              </a:rPr>
              <a:t> </a:t>
            </a:r>
            <a:r>
              <a:rPr lang="it-IT" sz="2000" dirty="0" err="1">
                <a:latin typeface="Times" charset="0"/>
                <a:cs typeface="Times" charset="0"/>
              </a:rPr>
              <a:t>total</a:t>
            </a:r>
            <a:r>
              <a:rPr lang="it-IT" sz="2000" dirty="0">
                <a:latin typeface="Times" charset="0"/>
                <a:cs typeface="Times" charset="0"/>
              </a:rPr>
              <a:t> </a:t>
            </a:r>
            <a:r>
              <a:rPr lang="it-IT" sz="2000" dirty="0" err="1">
                <a:latin typeface="Times" charset="0"/>
                <a:cs typeface="Times" charset="0"/>
              </a:rPr>
              <a:t>projection</a:t>
            </a:r>
            <a:r>
              <a:rPr lang="it-IT" sz="2000" dirty="0">
                <a:latin typeface="Times" charset="0"/>
                <a:cs typeface="Times" charset="0"/>
              </a:rPr>
              <a:t>) </a:t>
            </a:r>
          </a:p>
        </p:txBody>
      </p:sp>
      <p:pic>
        <p:nvPicPr>
          <p:cNvPr id="15" name="Picture 1" descr="Screenshot 2016-12-19 12.36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411006"/>
            <a:ext cx="8676456" cy="446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71/81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6849"/>
            <a:ext cx="7344816" cy="26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8496944" cy="4131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35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525344"/>
            <a:ext cx="9144000" cy="360040"/>
          </a:xfrm>
          <a:prstGeom prst="rect">
            <a:avLst/>
          </a:prstGeom>
          <a:solidFill>
            <a:srgbClr val="DDE65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30822" y="476672"/>
            <a:ext cx="2438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Concluding remarks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35667" y="6570167"/>
            <a:ext cx="2574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Argonne National Laboratory,  2018</a:t>
            </a:r>
            <a:endParaRPr lang="en-GB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48518233"/>
              </p:ext>
            </p:extLst>
          </p:nvPr>
        </p:nvGraphicFramePr>
        <p:xfrm>
          <a:off x="1524000" y="16692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11" descr="INTDS_logo_2012_V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9591" cy="8995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73/81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00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851920" y="476672"/>
            <a:ext cx="119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Outlines: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1520" y="1835532"/>
            <a:ext cx="9145016" cy="3033628"/>
            <a:chOff x="141892" y="1691516"/>
            <a:chExt cx="9145016" cy="3033628"/>
          </a:xfrm>
        </p:grpSpPr>
        <p:sp>
          <p:nvSpPr>
            <p:cNvPr id="17" name="TextBox 16"/>
            <p:cNvSpPr txBox="1"/>
            <p:nvPr/>
          </p:nvSpPr>
          <p:spPr>
            <a:xfrm>
              <a:off x="149387" y="1691516"/>
              <a:ext cx="2929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Target laboratory in IFIN-HH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387" y="2224916"/>
              <a:ext cx="2460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Laboratory development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1892" y="3284984"/>
              <a:ext cx="3588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Specific examples and particularities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1892" y="2780928"/>
              <a:ext cx="3801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Target preparation and characterization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2908" y="3842464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Nuclear forensics laboratory: developing an interdisciplinary collaboration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7155" y="4355812"/>
              <a:ext cx="2915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Conclusions and perspectives 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74/81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7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18" name="Rectangle 17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525344"/>
            <a:ext cx="9144000" cy="360040"/>
          </a:xfrm>
          <a:prstGeom prst="rect">
            <a:avLst/>
          </a:prstGeom>
          <a:solidFill>
            <a:srgbClr val="DDE65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07704" y="404664"/>
            <a:ext cx="6030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/>
                <a:cs typeface="Times New Roman"/>
              </a:rPr>
              <a:t>T</a:t>
            </a:r>
            <a:r>
              <a:rPr lang="en-US" sz="2000" b="1" dirty="0" smtClean="0">
                <a:latin typeface="Times New Roman"/>
                <a:cs typeface="Times New Roman"/>
              </a:rPr>
              <a:t>he </a:t>
            </a:r>
            <a:r>
              <a:rPr lang="en-US" sz="2000" b="1" dirty="0">
                <a:latin typeface="Times New Roman"/>
                <a:cs typeface="Times New Roman"/>
              </a:rPr>
              <a:t>first nuclear forensics laboratory of Romania </a:t>
            </a:r>
          </a:p>
        </p:txBody>
      </p:sp>
      <p:sp>
        <p:nvSpPr>
          <p:cNvPr id="4" name="TextBox 3"/>
          <p:cNvSpPr txBox="1"/>
          <p:nvPr/>
        </p:nvSpPr>
        <p:spPr>
          <a:xfrm rot="20197906">
            <a:off x="422661" y="146479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9C6FD"/>
                </a:solidFill>
                <a:latin typeface="Times New Roman"/>
                <a:cs typeface="Times New Roman"/>
              </a:rPr>
              <a:t>The aim of this project:</a:t>
            </a:r>
            <a:endParaRPr lang="en-US" b="1" dirty="0">
              <a:solidFill>
                <a:srgbClr val="19C6FD"/>
              </a:solidFill>
              <a:latin typeface="Times New Roman"/>
              <a:cs typeface="Times New Roman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2627784" y="3140968"/>
            <a:ext cx="432048" cy="545976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19672" y="579597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Loss-of-Control Point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91880" y="458112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National Nuclear Forensic Library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35" name="Picture 34" descr="libra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3717032"/>
            <a:ext cx="1643170" cy="149686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87624" y="1988840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Age, Isotopic Composition, Physical Form, Chemical Composition, Microstructure, Impurities, Dimensions, Surface roughness, etc.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2627784" y="5229200"/>
            <a:ext cx="432048" cy="545976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Down Arrow 37"/>
          <p:cNvSpPr/>
          <p:nvPr/>
        </p:nvSpPr>
        <p:spPr>
          <a:xfrm rot="16200000">
            <a:off x="5004048" y="2348880"/>
            <a:ext cx="432048" cy="545976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2160" y="2132856"/>
            <a:ext cx="2376264" cy="923330"/>
          </a:xfrm>
          <a:prstGeom prst="rect">
            <a:avLst/>
          </a:prstGeom>
          <a:solidFill>
            <a:srgbClr val="19C6FD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aterials </a:t>
            </a:r>
            <a:r>
              <a:rPr lang="en-US" dirty="0">
                <a:latin typeface="Times New Roman"/>
                <a:cs typeface="Times New Roman"/>
              </a:rPr>
              <a:t>that contain </a:t>
            </a:r>
            <a:r>
              <a:rPr lang="en-US" b="1" dirty="0">
                <a:latin typeface="Times New Roman"/>
                <a:cs typeface="Times New Roman"/>
              </a:rPr>
              <a:t>uranium, plutonium and their descents </a:t>
            </a:r>
          </a:p>
        </p:txBody>
      </p:sp>
      <p:pic>
        <p:nvPicPr>
          <p:cNvPr id="21" name="Picture 20" descr="INTDS_logo_2012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9591" cy="8995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64415" y="6570167"/>
            <a:ext cx="1116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INTDS,  2018</a:t>
            </a:r>
            <a:endParaRPr lang="en-GB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75/81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431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18" name="Rectangle 17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525344"/>
            <a:ext cx="9144000" cy="360040"/>
          </a:xfrm>
          <a:prstGeom prst="rect">
            <a:avLst/>
          </a:prstGeom>
          <a:solidFill>
            <a:srgbClr val="DDE65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30006" y="404664"/>
            <a:ext cx="840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Why?</a:t>
            </a:r>
          </a:p>
        </p:txBody>
      </p:sp>
      <p:pic>
        <p:nvPicPr>
          <p:cNvPr id="11" name="Picture 10" descr="blackse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080739"/>
            <a:ext cx="5160832" cy="38685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12" y="1045185"/>
            <a:ext cx="4608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Over 630 nuclear trafficking incidents were recorded in the Black Sea states between 1991 and 2012 </a:t>
            </a:r>
          </a:p>
        </p:txBody>
      </p:sp>
      <p:pic>
        <p:nvPicPr>
          <p:cNvPr id="16" name="Content Placeholder 6" descr="radioaktīv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323184"/>
            <a:ext cx="3385014" cy="210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64088" y="4005064"/>
            <a:ext cx="35821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/>
                <a:cs typeface="Times New Roman"/>
              </a:rPr>
              <a:t>“In a strange turn of history, the threat of global nuclear war has gone down, but the risk of a nuclear attack has gone up.” 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algn="just"/>
            <a:endParaRPr lang="en-US" sz="2000" dirty="0" smtClean="0">
              <a:latin typeface="Times New Roman"/>
              <a:cs typeface="Times New Roman"/>
            </a:endParaRPr>
          </a:p>
          <a:p>
            <a:pPr algn="just"/>
            <a:r>
              <a:rPr lang="en-US" sz="2000" dirty="0" smtClean="0">
                <a:latin typeface="Times New Roman"/>
                <a:cs typeface="Times New Roman"/>
              </a:rPr>
              <a:t>© </a:t>
            </a:r>
            <a:r>
              <a:rPr lang="en-US" sz="2000" dirty="0">
                <a:latin typeface="Times New Roman"/>
                <a:cs typeface="Times New Roman"/>
              </a:rPr>
              <a:t>B. Obama</a:t>
            </a:r>
          </a:p>
        </p:txBody>
      </p:sp>
      <p:pic>
        <p:nvPicPr>
          <p:cNvPr id="21" name="Picture 20" descr="INTDS_logo_2012_V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9591" cy="8995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64415" y="6570167"/>
            <a:ext cx="1116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INTDS,  2018</a:t>
            </a:r>
            <a:endParaRPr lang="en-GB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76/81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59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882461" y="332656"/>
            <a:ext cx="3129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Unknown nuclear material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71600" y="1988840"/>
            <a:ext cx="7128792" cy="3960440"/>
            <a:chOff x="1331640" y="1700808"/>
            <a:chExt cx="6840760" cy="3155843"/>
          </a:xfrm>
        </p:grpSpPr>
        <p:sp>
          <p:nvSpPr>
            <p:cNvPr id="6" name="TextBox 5"/>
            <p:cNvSpPr txBox="1"/>
            <p:nvPr/>
          </p:nvSpPr>
          <p:spPr>
            <a:xfrm>
              <a:off x="1835696" y="1700808"/>
              <a:ext cx="1944216" cy="461665"/>
            </a:xfrm>
            <a:prstGeom prst="rect">
              <a:avLst/>
            </a:prstGeom>
            <a:solidFill>
              <a:srgbClr val="3B90E4">
                <a:alpha val="71000"/>
              </a:srgb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CHEMICAL CHARACTERISTICS</a:t>
              </a:r>
              <a:endParaRPr lang="en-US" sz="1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48064" y="1700808"/>
              <a:ext cx="1944216" cy="461665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PHYSICAL CHARACTERISTICS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55776" y="2996952"/>
              <a:ext cx="3816424" cy="461665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NULCEAR MATERIAL IDENTIFICATION</a:t>
              </a:r>
            </a:p>
            <a:p>
              <a:pPr algn="ctr"/>
              <a:r>
                <a:rPr lang="en-US" sz="1200" dirty="0" smtClean="0"/>
                <a:t>(U, </a:t>
              </a:r>
              <a:r>
                <a:rPr lang="en-US" sz="1200" dirty="0" err="1" smtClean="0"/>
                <a:t>Pu</a:t>
              </a:r>
              <a:r>
                <a:rPr lang="en-US" sz="1200" dirty="0" smtClean="0"/>
                <a:t>, MOX and their daughter products)</a:t>
              </a:r>
              <a:endParaRPr lang="en-US" sz="1200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644008" y="2189923"/>
              <a:ext cx="684076" cy="7920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3491880" y="2189923"/>
              <a:ext cx="576064" cy="7920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850637" y="4394986"/>
              <a:ext cx="1944216" cy="461665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71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ELEMENTAL</a:t>
              </a:r>
            </a:p>
            <a:p>
              <a:pPr algn="ctr"/>
              <a:r>
                <a:rPr lang="en-US" sz="1200" b="1" dirty="0" smtClean="0"/>
                <a:t> COMPOSITION</a:t>
              </a:r>
              <a:endParaRPr lang="en-US" sz="12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63005" y="4365104"/>
              <a:ext cx="1944216" cy="461665"/>
            </a:xfrm>
            <a:prstGeom prst="rect">
              <a:avLst/>
            </a:prstGeom>
            <a:solidFill>
              <a:schemeClr val="accent6">
                <a:lumMod val="75000"/>
                <a:alpha val="71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ISOTOPIC</a:t>
              </a:r>
            </a:p>
            <a:p>
              <a:pPr algn="ctr"/>
              <a:r>
                <a:rPr lang="en-US" sz="1200" b="1" dirty="0" smtClean="0"/>
                <a:t> COMPOSITION</a:t>
              </a:r>
              <a:endParaRPr lang="en-US" sz="1200" b="1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4788024" y="3471126"/>
              <a:ext cx="648072" cy="8790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3491880" y="3501008"/>
              <a:ext cx="432048" cy="8640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364088" y="2204864"/>
              <a:ext cx="2736304" cy="553998"/>
            </a:xfrm>
            <a:prstGeom prst="rect">
              <a:avLst/>
            </a:prstGeom>
            <a:noFill/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-weight, sizes and geometry -24h</a:t>
              </a:r>
            </a:p>
            <a:p>
              <a:r>
                <a:rPr lang="en-US" sz="1000" dirty="0" smtClean="0"/>
                <a:t>-microstructure, morphology (</a:t>
              </a:r>
              <a:r>
                <a:rPr lang="en-US" sz="1000" dirty="0" err="1" smtClean="0"/>
                <a:t>aprox</a:t>
              </a:r>
              <a:r>
                <a:rPr lang="en-US" sz="1000" dirty="0" smtClean="0"/>
                <a:t>. 0.5μm) -24h</a:t>
              </a:r>
            </a:p>
            <a:p>
              <a:r>
                <a:rPr lang="en-US" sz="1000" dirty="0" smtClean="0"/>
                <a:t>-microstructure, morphology (≤ 1nm) -1 week</a:t>
              </a:r>
              <a:endParaRPr lang="en-US" sz="1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75656" y="2204864"/>
              <a:ext cx="1944216" cy="400110"/>
            </a:xfrm>
            <a:prstGeom prst="rect">
              <a:avLst/>
            </a:prstGeom>
            <a:noFill/>
            <a:ln w="22225">
              <a:solidFill>
                <a:srgbClr val="3B90E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-the exact chemical composition of the material -1 week</a:t>
              </a:r>
              <a:endParaRPr lang="en-US" sz="1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31640" y="3964994"/>
              <a:ext cx="2088232" cy="400110"/>
            </a:xfrm>
            <a:prstGeom prst="rect">
              <a:avLst/>
            </a:prstGeom>
            <a:noFill/>
            <a:ln w="22225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-metallic impurities, other elements -1 week</a:t>
              </a:r>
              <a:endParaRPr lang="en-US" sz="1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508104" y="3933056"/>
              <a:ext cx="2664296" cy="318824"/>
            </a:xfrm>
            <a:prstGeom prst="rect">
              <a:avLst/>
            </a:prstGeom>
            <a:noFill/>
            <a:ln w="2222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-type of material and isotopic composition -24h</a:t>
              </a:r>
            </a:p>
            <a:p>
              <a:r>
                <a:rPr lang="en-US" sz="1000" dirty="0" smtClean="0"/>
                <a:t>-age </a:t>
              </a:r>
              <a:r>
                <a:rPr lang="en-US" sz="1000" dirty="0" smtClean="0"/>
                <a:t>determination </a:t>
              </a:r>
              <a:r>
                <a:rPr lang="en-US" sz="1000" dirty="0" smtClean="0"/>
                <a:t>-2months</a:t>
              </a:r>
              <a:endParaRPr lang="en-US" sz="10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77/81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2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15680"/>
            <a:ext cx="9144000" cy="905256"/>
            <a:chOff x="0" y="0"/>
            <a:chExt cx="9144000" cy="905256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525344"/>
            <a:ext cx="9144000" cy="360040"/>
          </a:xfrm>
          <a:prstGeom prst="rect">
            <a:avLst/>
          </a:prstGeom>
          <a:solidFill>
            <a:srgbClr val="DDE65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604448" y="6528191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0755" y="476672"/>
            <a:ext cx="301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charset="2"/>
              <a:buChar char="v"/>
            </a:pP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Research Departments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196752"/>
            <a:ext cx="7920880" cy="465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smtClean="0">
                <a:latin typeface="Times New Roman"/>
                <a:cs typeface="Times New Roman"/>
              </a:rPr>
              <a:t>Theoretical physics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Nuclear physics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smtClean="0">
                <a:latin typeface="Times New Roman"/>
                <a:cs typeface="Times New Roman"/>
              </a:rPr>
              <a:t>Tandem Accelerators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err="1">
                <a:latin typeface="Times New Roman"/>
                <a:cs typeface="Times New Roman"/>
              </a:rPr>
              <a:t>H</a:t>
            </a:r>
            <a:r>
              <a:rPr lang="en-US" b="1" i="1" dirty="0" err="1" smtClean="0">
                <a:latin typeface="Times New Roman"/>
                <a:cs typeface="Times New Roman"/>
              </a:rPr>
              <a:t>adronic</a:t>
            </a:r>
            <a:r>
              <a:rPr lang="en-US" b="1" i="1" dirty="0" smtClean="0">
                <a:latin typeface="Times New Roman"/>
                <a:cs typeface="Times New Roman"/>
              </a:rPr>
              <a:t> Physics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smtClean="0">
                <a:latin typeface="Times New Roman"/>
                <a:cs typeface="Times New Roman"/>
              </a:rPr>
              <a:t>Elementary Particles Physics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smtClean="0">
                <a:latin typeface="Times New Roman"/>
                <a:cs typeface="Times New Roman"/>
              </a:rPr>
              <a:t>Computational Physics and Informational Technologies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>
                <a:latin typeface="Times New Roman"/>
                <a:cs typeface="Times New Roman"/>
              </a:rPr>
              <a:t>L</a:t>
            </a:r>
            <a:r>
              <a:rPr lang="en-US" b="1" i="1" dirty="0" smtClean="0">
                <a:latin typeface="Times New Roman"/>
                <a:cs typeface="Times New Roman"/>
              </a:rPr>
              <a:t>ife and Environmental Sciences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smtClean="0">
                <a:latin typeface="Times New Roman"/>
                <a:cs typeface="Times New Roman"/>
              </a:rPr>
              <a:t>Radioisotopes and Radiation Metrology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smtClean="0">
                <a:latin typeface="Times New Roman"/>
                <a:cs typeface="Times New Roman"/>
              </a:rPr>
              <a:t>Applied Nuclear </a:t>
            </a:r>
            <a:r>
              <a:rPr lang="en-US" b="1" i="1" dirty="0">
                <a:latin typeface="Times New Roman"/>
                <a:cs typeface="Times New Roman"/>
              </a:rPr>
              <a:t>Physics</a:t>
            </a:r>
            <a:endParaRPr lang="en-US" b="1" i="1" dirty="0" smtClean="0">
              <a:latin typeface="Times New Roman"/>
              <a:cs typeface="Times New Roman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smtClean="0">
                <a:latin typeface="Times New Roman"/>
                <a:cs typeface="Times New Roman"/>
              </a:rPr>
              <a:t>Multipurpose Irradiation Facility Centre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smtClean="0">
                <a:latin typeface="Times New Roman"/>
                <a:cs typeface="Times New Roman"/>
              </a:rPr>
              <a:t>Nuclear Training Centre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smtClean="0">
                <a:latin typeface="Times New Roman"/>
                <a:cs typeface="Times New Roman"/>
              </a:rPr>
              <a:t>Reactor Decommissioning 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smtClean="0">
                <a:latin typeface="Times New Roman"/>
                <a:cs typeface="Times New Roman"/>
              </a:rPr>
              <a:t>Radioactive Waste Management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smtClean="0">
                <a:latin typeface="Times New Roman"/>
                <a:cs typeface="Times New Roman"/>
              </a:rPr>
              <a:t>Protection and Prevention Compartment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b="1" i="1" dirty="0" smtClean="0">
                <a:latin typeface="Times New Roman"/>
                <a:cs typeface="Times New Roman"/>
              </a:rPr>
              <a:t>The Centre for Technology Transfer and Marketing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776" y="602128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B90E4"/>
                </a:solidFill>
                <a:latin typeface="Times New Roman"/>
                <a:cs typeface="Times New Roman"/>
              </a:rPr>
              <a:t>Details on: http</a:t>
            </a:r>
            <a:r>
              <a:rPr lang="en-US" sz="2000" dirty="0">
                <a:solidFill>
                  <a:srgbClr val="3B90E4"/>
                </a:solidFill>
                <a:latin typeface="Times New Roman"/>
                <a:cs typeface="Times New Roman"/>
              </a:rPr>
              <a:t>://</a:t>
            </a:r>
            <a:r>
              <a:rPr lang="en-US" sz="2000" dirty="0" err="1">
                <a:solidFill>
                  <a:srgbClr val="3B90E4"/>
                </a:solidFill>
                <a:latin typeface="Times New Roman"/>
                <a:cs typeface="Times New Roman"/>
              </a:rPr>
              <a:t>www.nipne.ro</a:t>
            </a:r>
            <a:endParaRPr lang="en-US" sz="2000" dirty="0">
              <a:solidFill>
                <a:srgbClr val="3B90E4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14" descr="INTDS_logo_2012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9591" cy="8995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64415" y="6570167"/>
            <a:ext cx="1116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INTDS,  2018</a:t>
            </a:r>
            <a:endParaRPr lang="en-GB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8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18" name="Rectangle 17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525344"/>
            <a:ext cx="9144000" cy="360040"/>
          </a:xfrm>
          <a:prstGeom prst="rect">
            <a:avLst/>
          </a:prstGeom>
          <a:solidFill>
            <a:srgbClr val="DDE65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70357" y="116632"/>
            <a:ext cx="5409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Tuning the first Romanian nuclear forensics lab </a:t>
            </a:r>
          </a:p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GB" sz="2000" b="1" dirty="0" err="1" smtClean="0">
                <a:latin typeface="Times New Roman" pitchFamily="18" charset="0"/>
                <a:cs typeface="Times New Roman" pitchFamily="18" charset="0"/>
              </a:rPr>
              <a:t>Euroatlantic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standards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1196752"/>
            <a:ext cx="7056784" cy="252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latin typeface="Times New Roman"/>
                <a:cs typeface="Times New Roman"/>
              </a:rPr>
              <a:t>Physical characteristics and macroscopic parameters:</a:t>
            </a:r>
          </a:p>
          <a:p>
            <a:pPr>
              <a:lnSpc>
                <a:spcPct val="110000"/>
              </a:lnSpc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Precise analytical balance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3D scanner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Optical microscope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igh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-resolution scanning electron microscope (SEM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),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equipped with energy dispersive X-ray detector (EDX) </a:t>
            </a:r>
            <a:endParaRPr lang="en-US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X-ray </a:t>
            </a:r>
            <a:r>
              <a:rPr lang="en-US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diffractometer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(XRD)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7624" y="4177387"/>
            <a:ext cx="5904656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latin typeface="Times New Roman"/>
                <a:cs typeface="Times New Roman"/>
              </a:rPr>
              <a:t>Chemical and isotopic composition:</a:t>
            </a:r>
          </a:p>
          <a:p>
            <a:pPr>
              <a:lnSpc>
                <a:spcPct val="110000"/>
              </a:lnSpc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en-US" dirty="0" smtClean="0">
                <a:latin typeface="Times New Roman"/>
                <a:cs typeface="Times New Roman"/>
              </a:rPr>
              <a:t>Particle induced X-ray emission (PIXE)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en-US" dirty="0">
                <a:latin typeface="Times New Roman"/>
                <a:cs typeface="Times New Roman"/>
              </a:rPr>
              <a:t>Particle induced </a:t>
            </a:r>
            <a:r>
              <a:rPr lang="en-US" dirty="0" err="1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>
                <a:latin typeface="Times New Roman"/>
                <a:cs typeface="Times New Roman"/>
              </a:rPr>
              <a:t>ray emission </a:t>
            </a:r>
            <a:r>
              <a:rPr lang="en-US" dirty="0" smtClean="0">
                <a:latin typeface="Times New Roman"/>
                <a:cs typeface="Times New Roman"/>
              </a:rPr>
              <a:t>(PIGE)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en-US" dirty="0" smtClean="0">
                <a:latin typeface="Times New Roman"/>
                <a:cs typeface="Times New Roman"/>
              </a:rPr>
              <a:t>AMS (Accelerator Mass Spectrometry)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ü"/>
            </a:pPr>
            <a:r>
              <a:rPr lang="en-US" dirty="0" smtClean="0">
                <a:latin typeface="Times New Roman"/>
                <a:cs typeface="Times New Roman"/>
              </a:rPr>
              <a:t>Gamma-ray Spectrometry</a:t>
            </a:r>
          </a:p>
        </p:txBody>
      </p:sp>
      <p:sp>
        <p:nvSpPr>
          <p:cNvPr id="4" name="Oval 3"/>
          <p:cNvSpPr/>
          <p:nvPr/>
        </p:nvSpPr>
        <p:spPr>
          <a:xfrm>
            <a:off x="179512" y="1556792"/>
            <a:ext cx="7704856" cy="244827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964415" y="6570167"/>
            <a:ext cx="1116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INTDS,  2018</a:t>
            </a:r>
            <a:endParaRPr lang="en-GB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 descr="INTDS_logo_2012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9591" cy="8995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78/81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6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525344"/>
            <a:ext cx="9144000" cy="360040"/>
            <a:chOff x="0" y="6525344"/>
            <a:chExt cx="9144000" cy="360040"/>
          </a:xfrm>
        </p:grpSpPr>
        <p:sp>
          <p:nvSpPr>
            <p:cNvPr id="3" name="Rectangle 2"/>
            <p:cNvSpPr/>
            <p:nvPr/>
          </p:nvSpPr>
          <p:spPr>
            <a:xfrm>
              <a:off x="0" y="6525344"/>
              <a:ext cx="9144000" cy="360040"/>
            </a:xfrm>
            <a:prstGeom prst="rect">
              <a:avLst/>
            </a:prstGeom>
            <a:solidFill>
              <a:srgbClr val="DDE65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64415" y="6570167"/>
              <a:ext cx="1116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 smtClean="0">
                  <a:latin typeface="Times New Roman" pitchFamily="18" charset="0"/>
                  <a:cs typeface="Times New Roman" pitchFamily="18" charset="0"/>
                </a:rPr>
                <a:t> INTDS,  2018</a:t>
              </a:r>
              <a:endParaRPr lang="en-GB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  <p:pic>
          <p:nvPicPr>
            <p:cNvPr id="16" name="Picture 15" descr="INTDS_logo_2012_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899591" cy="89959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851920" y="476672"/>
            <a:ext cx="1196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Outlines: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1520" y="1835532"/>
            <a:ext cx="9145016" cy="3033628"/>
            <a:chOff x="141892" y="1691516"/>
            <a:chExt cx="9145016" cy="3033628"/>
          </a:xfrm>
        </p:grpSpPr>
        <p:sp>
          <p:nvSpPr>
            <p:cNvPr id="17" name="TextBox 16"/>
            <p:cNvSpPr txBox="1"/>
            <p:nvPr/>
          </p:nvSpPr>
          <p:spPr>
            <a:xfrm>
              <a:off x="149387" y="1691516"/>
              <a:ext cx="2929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Target laboratory in IFIN-HH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387" y="2224916"/>
              <a:ext cx="2460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Laboratory development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1892" y="3284984"/>
              <a:ext cx="3588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Specific examples and particularities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1892" y="2780928"/>
              <a:ext cx="3801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Target preparation and characterization</a:t>
              </a:r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2908" y="3842464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Times New Roman" pitchFamily="18" charset="0"/>
                  <a:cs typeface="Times New Roman" pitchFamily="18" charset="0"/>
                </a:rPr>
                <a:t>Nuclear forensics laboratory: developing an interdisciplinary collaboration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7155" y="4355812"/>
              <a:ext cx="3070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Conclusions and perspectives 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79/81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7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18" name="Rectangle 17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525344"/>
            <a:ext cx="9144000" cy="360040"/>
          </a:xfrm>
          <a:prstGeom prst="rect">
            <a:avLst/>
          </a:prstGeom>
          <a:solidFill>
            <a:srgbClr val="DDE65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37137" y="404664"/>
            <a:ext cx="3391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Conclusions and perspectives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1700808"/>
            <a:ext cx="6840760" cy="259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ü"/>
            </a:pPr>
            <a:r>
              <a:rPr lang="en-US" b="1" i="1" dirty="0" smtClean="0">
                <a:latin typeface="Times New Roman"/>
                <a:cs typeface="Times New Roman"/>
              </a:rPr>
              <a:t>Thin films </a:t>
            </a:r>
            <a:r>
              <a:rPr lang="en-US" b="1" i="1" dirty="0">
                <a:latin typeface="Times New Roman"/>
                <a:cs typeface="Times New Roman"/>
              </a:rPr>
              <a:t>preparation for various types of nuclear physics experiments with accelerators </a:t>
            </a:r>
            <a:endParaRPr lang="en-US" b="1" i="1" dirty="0" smtClean="0"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</a:pPr>
            <a:endParaRPr lang="en-US" b="1" i="1" dirty="0" smtClean="0">
              <a:latin typeface="Times New Roman"/>
              <a:cs typeface="Times New Roman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ü"/>
            </a:pPr>
            <a:r>
              <a:rPr lang="en-US" b="1" i="1" dirty="0" smtClean="0">
                <a:latin typeface="Times New Roman"/>
                <a:cs typeface="Times New Roman"/>
              </a:rPr>
              <a:t>Production of </a:t>
            </a:r>
            <a:r>
              <a:rPr lang="en-US" b="1" i="1" dirty="0">
                <a:latin typeface="Times New Roman"/>
                <a:cs typeface="Times New Roman"/>
              </a:rPr>
              <a:t>targets by pulsed laser deposition </a:t>
            </a:r>
            <a:endParaRPr lang="en-US" b="1" i="1" dirty="0" smtClean="0">
              <a:latin typeface="Times New Roman"/>
              <a:cs typeface="Times New Roman"/>
            </a:endParaRPr>
          </a:p>
          <a:p>
            <a:pPr>
              <a:lnSpc>
                <a:spcPct val="130000"/>
              </a:lnSpc>
            </a:pPr>
            <a:endParaRPr lang="en-US" b="1" i="1" dirty="0" smtClean="0">
              <a:latin typeface="Times New Roman"/>
              <a:cs typeface="Times New Roman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ü"/>
            </a:pPr>
            <a:r>
              <a:rPr lang="en-US" b="1" i="1" dirty="0" smtClean="0">
                <a:latin typeface="Times New Roman"/>
                <a:cs typeface="Times New Roman"/>
              </a:rPr>
              <a:t>Target quality - </a:t>
            </a:r>
            <a:r>
              <a:rPr lang="en-US" b="1" i="1" dirty="0">
                <a:latin typeface="Times New Roman"/>
                <a:cs typeface="Times New Roman"/>
              </a:rPr>
              <a:t>characterization in terms of thickness, uniformity, purity </a:t>
            </a:r>
            <a:r>
              <a:rPr lang="en-US" b="1" i="1" dirty="0" smtClean="0">
                <a:latin typeface="Times New Roman"/>
                <a:cs typeface="Times New Roman"/>
              </a:rPr>
              <a:t>in collaboration with several departments of our Institute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600" y="118746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Times New Roman"/>
                <a:cs typeface="Times New Roman"/>
              </a:rPr>
              <a:t>ACHIEVEMENTS: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5654714"/>
            <a:ext cx="2608406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ü"/>
            </a:pPr>
            <a:r>
              <a:rPr lang="en-US" b="1" i="1" dirty="0">
                <a:latin typeface="Times New Roman"/>
                <a:cs typeface="Times New Roman"/>
              </a:rPr>
              <a:t>Developing a database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1600" y="515719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Times New Roman"/>
                <a:cs typeface="Times New Roman"/>
              </a:rPr>
              <a:t>LOOKING FORWARD:</a:t>
            </a:r>
            <a:endParaRPr lang="en-US" b="1" i="1" dirty="0">
              <a:latin typeface="Times New Roman"/>
              <a:cs typeface="Times New Roman"/>
            </a:endParaRPr>
          </a:p>
        </p:txBody>
      </p:sp>
      <p:pic>
        <p:nvPicPr>
          <p:cNvPr id="21" name="Picture 20" descr="INTDS_logo_2012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9591" cy="8995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64415" y="6570167"/>
            <a:ext cx="1116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INTDS,  2018</a:t>
            </a:r>
            <a:endParaRPr lang="en-GB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80/81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45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9144000" cy="905256"/>
            <a:chOff x="0" y="0"/>
            <a:chExt cx="9144000" cy="905256"/>
          </a:xfrm>
        </p:grpSpPr>
        <p:sp>
          <p:nvSpPr>
            <p:cNvPr id="18" name="Rectangle 17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525344"/>
            <a:ext cx="9144000" cy="360040"/>
          </a:xfrm>
          <a:prstGeom prst="rect">
            <a:avLst/>
          </a:prstGeom>
          <a:solidFill>
            <a:srgbClr val="DDE65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87624" y="1268760"/>
            <a:ext cx="6674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THANK YOU FOR YOUR ATTENTION!</a:t>
            </a:r>
            <a:endParaRPr lang="fr-F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pic>
        <p:nvPicPr>
          <p:cNvPr id="16" name="Picture 5" descr="disasters-nuclear-accidents-355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348880"/>
            <a:ext cx="46799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INTDS_logo_2012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9591" cy="8995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64415" y="6570167"/>
            <a:ext cx="1116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INTDS,  2018</a:t>
            </a:r>
            <a:endParaRPr lang="en-GB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60432" y="6528191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81/81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1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15680"/>
            <a:ext cx="9144000" cy="905256"/>
            <a:chOff x="0" y="0"/>
            <a:chExt cx="9144000" cy="905256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905256"/>
            </a:xfrm>
            <a:prstGeom prst="rect">
              <a:avLst/>
            </a:prstGeom>
            <a:solidFill>
              <a:srgbClr val="19C6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856" y="0"/>
              <a:ext cx="1152144" cy="90525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6525344"/>
            <a:ext cx="9144000" cy="360040"/>
          </a:xfrm>
          <a:prstGeom prst="rect">
            <a:avLst/>
          </a:prstGeom>
          <a:solidFill>
            <a:srgbClr val="DDE65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604448" y="6528191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8/81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29" y="476672"/>
            <a:ext cx="4878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charset="2"/>
              <a:buChar char="v"/>
            </a:pP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Extreme 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ight Infrastructure (ELI-NP)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776" y="602128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B90E4"/>
                </a:solidFill>
                <a:latin typeface="Times New Roman"/>
                <a:cs typeface="Times New Roman"/>
              </a:rPr>
              <a:t>Details on: </a:t>
            </a:r>
            <a:r>
              <a:rPr lang="en-US" sz="2000" dirty="0" smtClean="0">
                <a:solidFill>
                  <a:srgbClr val="3B90E4"/>
                </a:solidFill>
                <a:latin typeface="Times New Roman"/>
                <a:cs typeface="Times New Roman"/>
              </a:rPr>
              <a:t>http</a:t>
            </a:r>
            <a:r>
              <a:rPr lang="en-US" sz="2000" dirty="0">
                <a:solidFill>
                  <a:srgbClr val="3B90E4"/>
                </a:solidFill>
                <a:latin typeface="Times New Roman"/>
                <a:cs typeface="Times New Roman"/>
              </a:rPr>
              <a:t>://</a:t>
            </a:r>
            <a:r>
              <a:rPr lang="en-US" sz="2000" dirty="0" err="1">
                <a:solidFill>
                  <a:srgbClr val="3B90E4"/>
                </a:solidFill>
                <a:latin typeface="Times New Roman"/>
                <a:cs typeface="Times New Roman"/>
              </a:rPr>
              <a:t>www.eli-np.ro</a:t>
            </a:r>
            <a:endParaRPr lang="en-US" sz="2000" dirty="0">
              <a:solidFill>
                <a:srgbClr val="3B90E4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eli-np-mai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752528" cy="3168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68552" y="1628800"/>
            <a:ext cx="4355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/>
                <a:cs typeface="Times New Roman"/>
              </a:rPr>
              <a:t>ELI-NP facility will consist of two </a:t>
            </a:r>
            <a:r>
              <a:rPr lang="en-US" sz="1600" b="1" dirty="0" smtClean="0">
                <a:latin typeface="Times New Roman"/>
                <a:cs typeface="Times New Roman"/>
              </a:rPr>
              <a:t>components: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4048" y="2273384"/>
            <a:ext cx="413995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ü"/>
            </a:pPr>
            <a:r>
              <a:rPr lang="en-US" sz="1600" dirty="0">
                <a:latin typeface="Times New Roman"/>
                <a:cs typeface="Times New Roman"/>
              </a:rPr>
              <a:t>A very high intensity laser system, with two 10 PW laser </a:t>
            </a:r>
            <a:r>
              <a:rPr lang="en-US" sz="1600" dirty="0" smtClean="0">
                <a:latin typeface="Times New Roman"/>
                <a:cs typeface="Times New Roman"/>
              </a:rPr>
              <a:t>arms;</a:t>
            </a:r>
          </a:p>
          <a:p>
            <a:pPr marL="285750" indent="-285750" algn="just">
              <a:buFont typeface="Wingdings" charset="2"/>
              <a:buChar char="ü"/>
            </a:pPr>
            <a:endParaRPr lang="en-US" sz="1600" dirty="0" smtClean="0">
              <a:latin typeface="Times New Roman"/>
              <a:cs typeface="Times New Roman"/>
            </a:endParaRPr>
          </a:p>
          <a:p>
            <a:pPr marL="285750" indent="-285750" algn="just">
              <a:buFont typeface="Wingdings" charset="2"/>
              <a:buChar char="ü"/>
            </a:pPr>
            <a:r>
              <a:rPr lang="en-US" sz="1600" dirty="0" smtClean="0">
                <a:latin typeface="Times New Roman"/>
                <a:cs typeface="Times New Roman"/>
              </a:rPr>
              <a:t>A very intense brilliant </a:t>
            </a:r>
            <a:r>
              <a:rPr lang="en-US" sz="1600" dirty="0" err="1" smtClean="0">
                <a:latin typeface="Times New Roman"/>
                <a:cs typeface="Times New Roman"/>
              </a:rPr>
              <a:t>γ</a:t>
            </a:r>
            <a:r>
              <a:rPr lang="en-US" sz="1600" dirty="0" smtClean="0">
                <a:latin typeface="Times New Roman"/>
                <a:cs typeface="Times New Roman"/>
              </a:rPr>
              <a:t> beam (10</a:t>
            </a:r>
            <a:r>
              <a:rPr lang="en-US" sz="1600" baseline="30000" dirty="0" smtClean="0">
                <a:latin typeface="Times New Roman"/>
                <a:cs typeface="Times New Roman"/>
              </a:rPr>
              <a:t>13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err="1" smtClean="0">
                <a:latin typeface="Times New Roman"/>
                <a:cs typeface="Times New Roman"/>
              </a:rPr>
              <a:t>γ</a:t>
            </a:r>
            <a:r>
              <a:rPr lang="en-US" sz="1600" dirty="0" smtClean="0">
                <a:latin typeface="Times New Roman"/>
                <a:cs typeface="Times New Roman"/>
              </a:rPr>
              <a:t>/s), which is obtained by incoherent Compton back scattering of a laser light of a very brilliant, intense, classical electron beam (</a:t>
            </a:r>
            <a:r>
              <a:rPr lang="en-US" sz="1600" dirty="0" err="1" smtClean="0">
                <a:latin typeface="Times New Roman"/>
                <a:cs typeface="Times New Roman"/>
              </a:rPr>
              <a:t>E</a:t>
            </a:r>
            <a:r>
              <a:rPr lang="en-US" sz="1600" baseline="-25000" dirty="0" err="1" smtClean="0">
                <a:latin typeface="Times New Roman"/>
                <a:cs typeface="Times New Roman"/>
              </a:rPr>
              <a:t>e</a:t>
            </a:r>
            <a:r>
              <a:rPr lang="en-US" sz="1600" baseline="-25000" dirty="0" smtClean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up to 720 MeV) produced by a warm LINAC.</a:t>
            </a:r>
            <a:endParaRPr lang="en-US" sz="1600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486916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Under construction!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4415" y="6570167"/>
            <a:ext cx="1116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latin typeface="Times New Roman" pitchFamily="18" charset="0"/>
                <a:cs typeface="Times New Roman" pitchFamily="18" charset="0"/>
              </a:rPr>
              <a:t> INTDS,  2018</a:t>
            </a:r>
            <a:endParaRPr lang="en-GB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INTDS_logo_2012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99591" cy="8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56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volution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18717</TotalTime>
  <Words>3181</Words>
  <Application>Microsoft Macintosh PowerPoint</Application>
  <PresentationFormat>On-screen Show (4:3)</PresentationFormat>
  <Paragraphs>731</Paragraphs>
  <Slides>83</Slides>
  <Notes>78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Office Theme</vt:lpstr>
      <vt:lpstr>Revolution</vt:lpstr>
      <vt:lpstr>CorelDRAW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Olacel Adina</dc:creator>
  <cp:lastModifiedBy>Andreea Mitu</cp:lastModifiedBy>
  <cp:revision>821</cp:revision>
  <dcterms:created xsi:type="dcterms:W3CDTF">2006-08-16T00:00:00Z</dcterms:created>
  <dcterms:modified xsi:type="dcterms:W3CDTF">2018-10-09T17:01:26Z</dcterms:modified>
</cp:coreProperties>
</file>