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5">
  <p:sldMasterIdLst>
    <p:sldMasterId id="2147483674" r:id="rId1"/>
  </p:sldMasterIdLst>
  <p:notesMasterIdLst>
    <p:notesMasterId r:id="rId43"/>
  </p:notesMasterIdLst>
  <p:handoutMasterIdLst>
    <p:handoutMasterId r:id="rId44"/>
  </p:handoutMasterIdLst>
  <p:sldIdLst>
    <p:sldId id="269" r:id="rId2"/>
    <p:sldId id="260" r:id="rId3"/>
    <p:sldId id="261" r:id="rId4"/>
    <p:sldId id="297" r:id="rId5"/>
    <p:sldId id="263" r:id="rId6"/>
    <p:sldId id="318" r:id="rId7"/>
    <p:sldId id="330" r:id="rId8"/>
    <p:sldId id="331" r:id="rId9"/>
    <p:sldId id="290" r:id="rId10"/>
    <p:sldId id="332" r:id="rId11"/>
    <p:sldId id="333" r:id="rId12"/>
    <p:sldId id="287" r:id="rId13"/>
    <p:sldId id="340" r:id="rId14"/>
    <p:sldId id="341" r:id="rId15"/>
    <p:sldId id="319" r:id="rId16"/>
    <p:sldId id="334" r:id="rId17"/>
    <p:sldId id="320" r:id="rId18"/>
    <p:sldId id="322" r:id="rId19"/>
    <p:sldId id="343" r:id="rId20"/>
    <p:sldId id="345" r:id="rId21"/>
    <p:sldId id="344" r:id="rId22"/>
    <p:sldId id="321" r:id="rId23"/>
    <p:sldId id="323" r:id="rId24"/>
    <p:sldId id="348" r:id="rId25"/>
    <p:sldId id="350" r:id="rId26"/>
    <p:sldId id="347" r:id="rId27"/>
    <p:sldId id="325" r:id="rId28"/>
    <p:sldId id="326" r:id="rId29"/>
    <p:sldId id="324" r:id="rId30"/>
    <p:sldId id="328" r:id="rId31"/>
    <p:sldId id="329" r:id="rId32"/>
    <p:sldId id="339" r:id="rId33"/>
    <p:sldId id="346" r:id="rId34"/>
    <p:sldId id="314" r:id="rId35"/>
    <p:sldId id="338" r:id="rId36"/>
    <p:sldId id="353" r:id="rId37"/>
    <p:sldId id="354" r:id="rId38"/>
    <p:sldId id="355" r:id="rId39"/>
    <p:sldId id="349" r:id="rId40"/>
    <p:sldId id="356" r:id="rId41"/>
    <p:sldId id="352" r:id="rId42"/>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450675-2552-4B50-ADD0-F5BEEB27C50B}">
          <p14:sldIdLst>
            <p14:sldId id="269"/>
            <p14:sldId id="260"/>
            <p14:sldId id="261"/>
            <p14:sldId id="297"/>
            <p14:sldId id="263"/>
            <p14:sldId id="318"/>
            <p14:sldId id="330"/>
            <p14:sldId id="331"/>
            <p14:sldId id="290"/>
            <p14:sldId id="332"/>
            <p14:sldId id="333"/>
            <p14:sldId id="287"/>
            <p14:sldId id="340"/>
            <p14:sldId id="341"/>
            <p14:sldId id="319"/>
            <p14:sldId id="334"/>
            <p14:sldId id="320"/>
            <p14:sldId id="322"/>
            <p14:sldId id="343"/>
            <p14:sldId id="345"/>
            <p14:sldId id="344"/>
            <p14:sldId id="321"/>
            <p14:sldId id="323"/>
            <p14:sldId id="348"/>
            <p14:sldId id="350"/>
            <p14:sldId id="347"/>
            <p14:sldId id="325"/>
            <p14:sldId id="326"/>
            <p14:sldId id="324"/>
            <p14:sldId id="328"/>
            <p14:sldId id="329"/>
            <p14:sldId id="339"/>
            <p14:sldId id="346"/>
            <p14:sldId id="314"/>
            <p14:sldId id="338"/>
            <p14:sldId id="353"/>
            <p14:sldId id="354"/>
            <p14:sldId id="355"/>
            <p14:sldId id="349"/>
            <p14:sldId id="356"/>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65693"/>
    <a:srgbClr val="808080"/>
    <a:srgbClr val="D9D9D9"/>
    <a:srgbClr val="CEA208"/>
    <a:srgbClr val="0000FF"/>
    <a:srgbClr val="FFFF99"/>
    <a:srgbClr val="FFFFFF"/>
    <a:srgbClr val="F8F8F8"/>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4" autoAdjust="0"/>
    <p:restoredTop sz="94660"/>
  </p:normalViewPr>
  <p:slideViewPr>
    <p:cSldViewPr snapToGrid="0" snapToObjects="1">
      <p:cViewPr varScale="1">
        <p:scale>
          <a:sx n="108" d="100"/>
          <a:sy n="108" d="100"/>
        </p:scale>
        <p:origin x="720" y="96"/>
      </p:cViewPr>
      <p:guideLst>
        <p:guide orient="horz" pos="2160"/>
        <p:guide pos="2880"/>
      </p:guideLst>
    </p:cSldViewPr>
  </p:slideViewPr>
  <p:notesTextViewPr>
    <p:cViewPr>
      <p:scale>
        <a:sx n="3" d="2"/>
        <a:sy n="3" d="2"/>
      </p:scale>
      <p:origin x="0" y="0"/>
    </p:cViewPr>
  </p:notesTextViewPr>
  <p:notesViewPr>
    <p:cSldViewPr snapToGrid="0" snapToObjects="1">
      <p:cViewPr varScale="1">
        <p:scale>
          <a:sx n="96" d="100"/>
          <a:sy n="96" d="100"/>
        </p:scale>
        <p:origin x="3660" y="96"/>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69521B26-9659-8D44-A5C9-F7CE912C5589}" type="datetimeFigureOut">
              <a:rPr lang="en-US" smtClean="0"/>
              <a:pPr/>
              <a:t>10/7/2018</a:t>
            </a:fld>
            <a:endParaRPr lang="en-US"/>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53BF3C35-583F-AA47-BA24-3A804663135B}" type="slidenum">
              <a:rPr lang="en-US" smtClean="0"/>
              <a:pPr/>
              <a:t>‹#›</a:t>
            </a:fld>
            <a:endParaRPr lang="en-US"/>
          </a:p>
        </p:txBody>
      </p:sp>
    </p:spTree>
    <p:extLst>
      <p:ext uri="{BB962C8B-B14F-4D97-AF65-F5344CB8AC3E}">
        <p14:creationId xmlns:p14="http://schemas.microsoft.com/office/powerpoint/2010/main" val="829493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B26EDFFC-A7F5-9646-BF44-6505053A4CCB}" type="datetimeFigureOut">
              <a:rPr lang="en-US" smtClean="0"/>
              <a:pPr/>
              <a:t>10/7/2018</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normAutofit/>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DAE11AB-0296-3E4F-BC81-E4B843AB54FF}" type="slidenum">
              <a:rPr lang="en-US" smtClean="0"/>
              <a:pPr/>
              <a:t>‹#›</a:t>
            </a:fld>
            <a:endParaRPr lang="en-US"/>
          </a:p>
        </p:txBody>
      </p:sp>
    </p:spTree>
    <p:extLst>
      <p:ext uri="{BB962C8B-B14F-4D97-AF65-F5344CB8AC3E}">
        <p14:creationId xmlns:p14="http://schemas.microsoft.com/office/powerpoint/2010/main" val="4993309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ern logo - Open presentation">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V1">
    <p:spTree>
      <p:nvGrpSpPr>
        <p:cNvPr id="1" name=""/>
        <p:cNvGrpSpPr/>
        <p:nvPr/>
      </p:nvGrpSpPr>
      <p:grpSpPr>
        <a:xfrm>
          <a:off x="0" y="0"/>
          <a:ext cx="0" cy="0"/>
          <a:chOff x="0" y="0"/>
          <a:chExt cx="0" cy="0"/>
        </a:xfrm>
      </p:grpSpPr>
      <p:pic>
        <p:nvPicPr>
          <p:cNvPr id="8" name="Picture 7" descr="Landscapelight.jpg"/>
          <p:cNvPicPr>
            <a:picLocks noChangeAspect="1"/>
          </p:cNvPicPr>
          <p:nvPr userDrawn="1"/>
        </p:nvPicPr>
        <p:blipFill>
          <a:blip r:embed="rId2"/>
          <a:stretch>
            <a:fillRect/>
          </a:stretch>
        </p:blipFill>
        <p:spPr>
          <a:xfrm>
            <a:off x="196582" y="2029633"/>
            <a:ext cx="8717280" cy="3822192"/>
          </a:xfrm>
          <a:prstGeom prst="rect">
            <a:avLst/>
          </a:prstGeom>
        </p:spPr>
      </p:pic>
      <p:sp>
        <p:nvSpPr>
          <p:cNvPr id="2" name="Title 1"/>
          <p:cNvSpPr>
            <a:spLocks noGrp="1"/>
          </p:cNvSpPr>
          <p:nvPr>
            <p:ph type="ctrTitle" hasCustomPrompt="1"/>
          </p:nvPr>
        </p:nvSpPr>
        <p:spPr>
          <a:xfrm>
            <a:off x="202667" y="2398059"/>
            <a:ext cx="8701471" cy="1344706"/>
          </a:xfrm>
        </p:spPr>
        <p:txBody>
          <a:bodyPr>
            <a:normAutofit/>
          </a:bodyPr>
          <a:lstStyle>
            <a:lvl1pPr algn="ctr">
              <a:defRPr sz="2600" b="1">
                <a:solidFill>
                  <a:srgbClr val="FFFFFF"/>
                </a:solidFill>
                <a:latin typeface="Arial"/>
                <a:cs typeface="Arial"/>
              </a:defRPr>
            </a:lvl1pPr>
          </a:lstStyle>
          <a:p>
            <a:r>
              <a:rPr lang="fr-CH" dirty="0" smtClean="0"/>
              <a:t>Title</a:t>
            </a:r>
            <a:endParaRPr lang="en-US" dirty="0"/>
          </a:p>
        </p:txBody>
      </p:sp>
      <p:sp>
        <p:nvSpPr>
          <p:cNvPr id="3" name="Subtitle 2"/>
          <p:cNvSpPr>
            <a:spLocks noGrp="1"/>
          </p:cNvSpPr>
          <p:nvPr>
            <p:ph type="subTitle" idx="1" hasCustomPrompt="1"/>
          </p:nvPr>
        </p:nvSpPr>
        <p:spPr>
          <a:xfrm>
            <a:off x="202667" y="4474881"/>
            <a:ext cx="8701471" cy="1374589"/>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smtClean="0"/>
              <a:t>Subtitle</a:t>
            </a:r>
            <a:endParaRPr lang="en-US" dirty="0"/>
          </a:p>
        </p:txBody>
      </p:sp>
      <p:pic>
        <p:nvPicPr>
          <p:cNvPr id="16" name="Picture 15" descr="logo-presentation-small.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6738" y="6167827"/>
            <a:ext cx="539496" cy="533400"/>
          </a:xfrm>
          <a:prstGeom prst="rect">
            <a:avLst/>
          </a:prstGeom>
        </p:spPr>
      </p:pic>
      <p:pic>
        <p:nvPicPr>
          <p:cNvPr id="7" name="Picture 6" descr="liu_ppt-04.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05407" y="326212"/>
            <a:ext cx="2290064" cy="1293696"/>
          </a:xfrm>
          <a:prstGeom prst="rect">
            <a:avLst/>
          </a:prstGeom>
        </p:spPr>
      </p:pic>
      <p:sp>
        <p:nvSpPr>
          <p:cNvPr id="5" name="Rectangle 4"/>
          <p:cNvSpPr/>
          <p:nvPr userDrawn="1"/>
        </p:nvSpPr>
        <p:spPr>
          <a:xfrm>
            <a:off x="2164439" y="6111361"/>
            <a:ext cx="4572000" cy="646331"/>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29</a:t>
            </a:r>
            <a:r>
              <a:rPr lang="en-US" sz="1800" kern="1200" baseline="30000" dirty="0" smtClean="0">
                <a:solidFill>
                  <a:schemeClr val="tx1">
                    <a:lumMod val="65000"/>
                    <a:lumOff val="35000"/>
                  </a:schemeClr>
                </a:solidFill>
                <a:latin typeface="Arial" panose="020B0604020202020204" pitchFamily="34" charset="0"/>
                <a:ea typeface="+mn-ea"/>
                <a:cs typeface="Arial" panose="020B0604020202020204" pitchFamily="34" charset="0"/>
              </a:rPr>
              <a:t>th</a:t>
            </a:r>
            <a:r>
              <a:rPr lang="en-US" sz="18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 World Conference of the International Target Development Society</a:t>
            </a:r>
            <a:endParaRPr lang="en-US" sz="1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V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1058" y="274638"/>
            <a:ext cx="7965175" cy="747654"/>
          </a:xfrm>
        </p:spPr>
        <p:txBody>
          <a:bodyPr anchor="t">
            <a:normAutofit/>
          </a:bodyPr>
          <a:lstStyle>
            <a:lvl1pPr algn="l">
              <a:defRPr sz="2800" b="1" baseline="0">
                <a:solidFill>
                  <a:srgbClr val="0055A0"/>
                </a:solidFill>
                <a:latin typeface="Arial"/>
                <a:cs typeface="Arial"/>
              </a:defRPr>
            </a:lvl1pPr>
          </a:lstStyle>
          <a:p>
            <a:r>
              <a:rPr lang="fr-CH" dirty="0" smtClean="0"/>
              <a:t>Title</a:t>
            </a:r>
            <a:endParaRPr lang="en-US" dirty="0"/>
          </a:p>
        </p:txBody>
      </p:sp>
      <p:sp>
        <p:nvSpPr>
          <p:cNvPr id="6" name="Text Placeholder 5"/>
          <p:cNvSpPr>
            <a:spLocks noGrp="1"/>
          </p:cNvSpPr>
          <p:nvPr>
            <p:ph type="body" sz="quarter" idx="10"/>
          </p:nvPr>
        </p:nvSpPr>
        <p:spPr>
          <a:xfrm>
            <a:off x="203200" y="1255059"/>
            <a:ext cx="8763034" cy="4745691"/>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5" name="Picture 4" descr="logo-presentation-smal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26738" y="6167827"/>
            <a:ext cx="539496" cy="533400"/>
          </a:xfrm>
          <a:prstGeom prst="rect">
            <a:avLst/>
          </a:prstGeom>
        </p:spPr>
      </p:pic>
      <p:pic>
        <p:nvPicPr>
          <p:cNvPr id="7" name="Picture 6" descr="liu_ppt-0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sp>
        <p:nvSpPr>
          <p:cNvPr id="10" name="TextBox 9"/>
          <p:cNvSpPr txBox="1"/>
          <p:nvPr userDrawn="1"/>
        </p:nvSpPr>
        <p:spPr>
          <a:xfrm>
            <a:off x="0" y="6306491"/>
            <a:ext cx="28487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Measurements with the Stripping Foil Test Stand in the Linac4 Transfer Line </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TextBox 10"/>
          <p:cNvSpPr txBox="1"/>
          <p:nvPr userDrawn="1"/>
        </p:nvSpPr>
        <p:spPr>
          <a:xfrm>
            <a:off x="3055016" y="6302832"/>
            <a:ext cx="28487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29</a:t>
            </a:r>
            <a:r>
              <a:rPr lang="en-US" sz="1000" kern="1200" baseline="30000" dirty="0" smtClean="0">
                <a:solidFill>
                  <a:schemeClr val="tx1">
                    <a:lumMod val="65000"/>
                    <a:lumOff val="35000"/>
                  </a:schemeClr>
                </a:solidFill>
                <a:latin typeface="Arial" panose="020B0604020202020204" pitchFamily="34" charset="0"/>
                <a:ea typeface="+mn-ea"/>
                <a:cs typeface="Arial" panose="020B0604020202020204" pitchFamily="34" charset="0"/>
              </a:rPr>
              <a:t>th</a:t>
            </a: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 World Conference of the International Target Development Society</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TextBox 11"/>
          <p:cNvSpPr txBox="1"/>
          <p:nvPr userDrawn="1"/>
        </p:nvSpPr>
        <p:spPr>
          <a:xfrm>
            <a:off x="5688824" y="6301117"/>
            <a:ext cx="2687444"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INTDS2018, Michigan (USA), 10/10/</a:t>
            </a:r>
            <a:r>
              <a:rPr lang="en-US" sz="1000" baseline="0" dirty="0" smtClean="0">
                <a:solidFill>
                  <a:schemeClr val="tx1">
                    <a:lumMod val="65000"/>
                    <a:lumOff val="35000"/>
                  </a:schemeClr>
                </a:solidFill>
                <a:latin typeface="Arial" panose="020B0604020202020204" pitchFamily="34" charset="0"/>
                <a:cs typeface="Arial" panose="020B0604020202020204" pitchFamily="34" charset="0"/>
              </a:rPr>
              <a:t>2018</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65000"/>
                    <a:lumOff val="35000"/>
                  </a:schemeClr>
                </a:solidFill>
                <a:latin typeface="Arial" panose="020B0604020202020204" pitchFamily="34" charset="0"/>
                <a:cs typeface="Arial" panose="020B0604020202020204" pitchFamily="34" charset="0"/>
              </a:rPr>
              <a:t>Wim WETERINGS, </a:t>
            </a:r>
            <a:r>
              <a:rPr lang="en-US" sz="1000" baseline="0" dirty="0" smtClean="0">
                <a:solidFill>
                  <a:schemeClr val="tx1">
                    <a:lumMod val="65000"/>
                    <a:lumOff val="35000"/>
                  </a:schemeClr>
                </a:solidFill>
                <a:latin typeface="Arial" panose="020B0604020202020204" pitchFamily="34" charset="0"/>
                <a:cs typeface="Arial" panose="020B0604020202020204" pitchFamily="34" charset="0"/>
              </a:rPr>
              <a:t>Slide </a:t>
            </a:r>
            <a:fld id="{1D1A9A67-068F-4E69-B44F-23B47296977B}" type="slidenum">
              <a:rPr lang="en-US" sz="1000" baseline="0" smtClean="0">
                <a:solidFill>
                  <a:schemeClr val="tx1">
                    <a:lumMod val="65000"/>
                    <a:lumOff val="35000"/>
                  </a:schemeClr>
                </a:solidFill>
                <a:latin typeface="Arial" panose="020B0604020202020204" pitchFamily="34" charset="0"/>
                <a:cs typeface="Arial" panose="020B0604020202020204" pitchFamily="34" charset="0"/>
              </a:rPr>
              <a:t>‹#›</a:t>
            </a:fld>
            <a:r>
              <a:rPr lang="en-US" sz="1000" dirty="0" smtClean="0">
                <a:solidFill>
                  <a:schemeClr val="tx1">
                    <a:lumMod val="65000"/>
                    <a:lumOff val="35000"/>
                  </a:schemeClr>
                </a:solidFill>
                <a:latin typeface="Arial" panose="020B0604020202020204" pitchFamily="34" charset="0"/>
                <a:cs typeface="Arial" panose="020B0604020202020204" pitchFamily="34" charset="0"/>
              </a:rPr>
              <a:t> </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ern logo - Open presenta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586441" y="4811058"/>
            <a:ext cx="7971118" cy="52322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smtClean="0">
                <a:ln>
                  <a:noFill/>
                </a:ln>
                <a:solidFill>
                  <a:srgbClr val="0055A0"/>
                </a:solidFill>
                <a:effectLst/>
                <a:uLnTx/>
                <a:uFillTx/>
                <a:latin typeface="+mn-lt"/>
                <a:ea typeface="+mj-ea"/>
                <a:cs typeface="+mj-cs"/>
              </a:rPr>
              <a:t>THANK YOU FOR YOUR ATTENTION!</a:t>
            </a:r>
          </a:p>
        </p:txBody>
      </p:sp>
    </p:spTree>
    <p:extLst>
      <p:ext uri="{BB962C8B-B14F-4D97-AF65-F5344CB8AC3E}">
        <p14:creationId xmlns:p14="http://schemas.microsoft.com/office/powerpoint/2010/main" val="34952672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484139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extLst>
      <p:ext uri="{BB962C8B-B14F-4D97-AF65-F5344CB8AC3E}">
        <p14:creationId xmlns:p14="http://schemas.microsoft.com/office/powerpoint/2010/main" val="16780782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001560"/>
          </a:xfrm>
          <a:prstGeom prst="rect">
            <a:avLst/>
          </a:prstGeom>
        </p:spPr>
        <p:txBody>
          <a:bodyPr vert="horz" lIns="91440" tIns="45720" rIns="91440" bIns="45720" rtlCol="0" anchor="t">
            <a:normAutofit/>
          </a:bodyPr>
          <a:lstStyle/>
          <a:p>
            <a:r>
              <a:rPr lang="fr-CH" dirty="0" smtClean="0"/>
              <a:t>Title</a:t>
            </a:r>
            <a:endParaRPr lang="en-US" dirty="0"/>
          </a:p>
        </p:txBody>
      </p:sp>
      <p:sp>
        <p:nvSpPr>
          <p:cNvPr id="3" name="Text Placeholder 2"/>
          <p:cNvSpPr>
            <a:spLocks noGrp="1"/>
          </p:cNvSpPr>
          <p:nvPr>
            <p:ph type="body" idx="1"/>
          </p:nvPr>
        </p:nvSpPr>
        <p:spPr>
          <a:xfrm>
            <a:off x="457200" y="1463874"/>
            <a:ext cx="8229600" cy="4548019"/>
          </a:xfrm>
          <a:prstGeom prst="rect">
            <a:avLst/>
          </a:prstGeom>
        </p:spPr>
        <p:txBody>
          <a:bodyPr vert="horz" lIns="91440" tIns="45720" rIns="91440" bIns="45720" rtlCol="0">
            <a:normAutofit/>
          </a:bodyPr>
          <a:lstStyle/>
          <a:p>
            <a:pPr lvl="0"/>
            <a:r>
              <a:rPr lang="fr-CH" dirty="0" smtClean="0"/>
              <a:t>Click to edit Master text styles</a:t>
            </a:r>
          </a:p>
          <a:p>
            <a:pPr lvl="1"/>
            <a:r>
              <a:rPr lang="fr-CH" dirty="0" smtClean="0"/>
              <a:t>Second level first line</a:t>
            </a:r>
            <a:br>
              <a:rPr lang="fr-CH" dirty="0" smtClean="0"/>
            </a:br>
            <a:r>
              <a:rPr lang="fr-CH" dirty="0" smtClean="0"/>
              <a:t>second line</a:t>
            </a:r>
          </a:p>
          <a:p>
            <a:pPr lvl="2"/>
            <a:r>
              <a:rPr lang="fr-CH" dirty="0" smtClean="0"/>
              <a:t>Third level</a:t>
            </a:r>
          </a:p>
        </p:txBody>
      </p:sp>
    </p:spTree>
  </p:cSld>
  <p:clrMap bg1="lt1" tx1="dk1" bg2="lt2" tx2="dk2" accent1="accent1" accent2="accent2" accent3="accent3" accent4="accent4" accent5="accent5" accent6="accent6" hlink="hlink" folHlink="folHlink"/>
  <p:sldLayoutIdLst>
    <p:sldLayoutId id="2147483660" r:id="rId1"/>
    <p:sldLayoutId id="2147483691" r:id="rId2"/>
    <p:sldLayoutId id="2147483676" r:id="rId3"/>
    <p:sldLayoutId id="2147483692" r:id="rId4"/>
    <p:sldLayoutId id="2147483694" r:id="rId5"/>
    <p:sldLayoutId id="2147483693" r:id="rId6"/>
  </p:sldLayoutIdLst>
  <p:timing>
    <p:tnLst>
      <p:par>
        <p:cTn id="1" dur="indefinite" restart="never" nodeType="tmRoot"/>
      </p:par>
    </p:tnLst>
  </p:timing>
  <p:hf hdr="0"/>
  <p:txStyles>
    <p:titleStyle>
      <a:lvl1pPr algn="l" defTabSz="457200" rtl="0" eaLnBrk="1" latinLnBrk="0" hangingPunct="1">
        <a:spcBef>
          <a:spcPct val="0"/>
        </a:spcBef>
        <a:buNone/>
        <a:defRPr sz="2800" b="1" kern="1200">
          <a:solidFill>
            <a:srgbClr val="0055A0"/>
          </a:solidFill>
          <a:latin typeface="+mj-lt"/>
          <a:ea typeface="+mj-ea"/>
          <a:cs typeface="+mj-cs"/>
        </a:defRPr>
      </a:lvl1pPr>
    </p:titleStyle>
    <p:body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_ednref1"/><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9.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jpg"/><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49.emf"/><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862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t="20615" b="7230"/>
          <a:stretch/>
        </p:blipFill>
        <p:spPr>
          <a:xfrm>
            <a:off x="0" y="1135855"/>
            <a:ext cx="9144000" cy="4948422"/>
          </a:xfrm>
          <a:prstGeom prst="rect">
            <a:avLst/>
          </a:prstGeom>
        </p:spPr>
      </p:pic>
      <p:sp>
        <p:nvSpPr>
          <p:cNvPr id="9" name="Rectangle 8"/>
          <p:cNvSpPr/>
          <p:nvPr/>
        </p:nvSpPr>
        <p:spPr>
          <a:xfrm>
            <a:off x="0" y="0"/>
            <a:ext cx="9144000" cy="11358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093618"/>
            <a:ext cx="9144000" cy="7643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GB" dirty="0" smtClean="0">
                <a:latin typeface="Arial" panose="020B0604020202020204" pitchFamily="34" charset="0"/>
                <a:cs typeface="Arial" panose="020B0604020202020204" pitchFamily="34" charset="0"/>
              </a:rPr>
              <a:t>Stripping foil Test </a:t>
            </a:r>
            <a:r>
              <a:rPr lang="en-GB" dirty="0">
                <a:latin typeface="Arial" panose="020B0604020202020204" pitchFamily="34" charset="0"/>
                <a:cs typeface="Arial" panose="020B0604020202020204" pitchFamily="34" charset="0"/>
              </a:rPr>
              <a:t>stand </a:t>
            </a:r>
            <a:r>
              <a:rPr lang="en-GB" sz="2200" dirty="0" smtClean="0">
                <a:latin typeface="Arial" panose="020B0604020202020204" pitchFamily="34" charset="0"/>
                <a:cs typeface="Arial" panose="020B0604020202020204" pitchFamily="34" charset="0"/>
              </a:rPr>
              <a:t>(TKSTR being loaded)</a:t>
            </a:r>
            <a:endParaRPr lang="en-US" sz="2200" dirty="0"/>
          </a:p>
        </p:txBody>
      </p:sp>
      <p:pic>
        <p:nvPicPr>
          <p:cNvPr id="13" name="Picture 12" descr="liu_ppt-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pic>
        <p:nvPicPr>
          <p:cNvPr id="21" name="Picture 20" descr="logo-presentation-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6738" y="6167827"/>
            <a:ext cx="539496" cy="533400"/>
          </a:xfrm>
          <a:prstGeom prst="rect">
            <a:avLst/>
          </a:prstGeom>
        </p:spPr>
      </p:pic>
      <p:sp>
        <p:nvSpPr>
          <p:cNvPr id="22" name="TextBox 21"/>
          <p:cNvSpPr txBox="1"/>
          <p:nvPr/>
        </p:nvSpPr>
        <p:spPr>
          <a:xfrm>
            <a:off x="0" y="6306491"/>
            <a:ext cx="28487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Measurements with the Stripping Foil Test Stand in the Linac4 Transfer Line </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TextBox 24"/>
          <p:cNvSpPr txBox="1"/>
          <p:nvPr/>
        </p:nvSpPr>
        <p:spPr>
          <a:xfrm>
            <a:off x="3055016" y="6302832"/>
            <a:ext cx="28487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29</a:t>
            </a:r>
            <a:r>
              <a:rPr lang="en-US" sz="1000" kern="1200" baseline="30000" dirty="0" smtClean="0">
                <a:solidFill>
                  <a:schemeClr val="tx1">
                    <a:lumMod val="65000"/>
                    <a:lumOff val="35000"/>
                  </a:schemeClr>
                </a:solidFill>
                <a:latin typeface="Arial" panose="020B0604020202020204" pitchFamily="34" charset="0"/>
                <a:ea typeface="+mn-ea"/>
                <a:cs typeface="Arial" panose="020B0604020202020204" pitchFamily="34" charset="0"/>
              </a:rPr>
              <a:t>th</a:t>
            </a: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 World Conference of the International Target Development Society</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Box 25"/>
          <p:cNvSpPr txBox="1"/>
          <p:nvPr/>
        </p:nvSpPr>
        <p:spPr>
          <a:xfrm>
            <a:off x="5688824" y="6301117"/>
            <a:ext cx="2687444"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INTDS2018, Michigan (USA), 10/10/</a:t>
            </a:r>
            <a:r>
              <a:rPr lang="en-US" sz="1000" baseline="0" dirty="0" smtClean="0">
                <a:solidFill>
                  <a:schemeClr val="tx1">
                    <a:lumMod val="65000"/>
                    <a:lumOff val="35000"/>
                  </a:schemeClr>
                </a:solidFill>
                <a:latin typeface="Arial" panose="020B0604020202020204" pitchFamily="34" charset="0"/>
                <a:cs typeface="Arial" panose="020B0604020202020204" pitchFamily="34" charset="0"/>
              </a:rPr>
              <a:t>2018</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65000"/>
                    <a:lumOff val="35000"/>
                  </a:schemeClr>
                </a:solidFill>
                <a:latin typeface="Arial" panose="020B0604020202020204" pitchFamily="34" charset="0"/>
                <a:cs typeface="Arial" panose="020B0604020202020204" pitchFamily="34" charset="0"/>
              </a:rPr>
              <a:t>Wim WETERINGS, </a:t>
            </a:r>
            <a:r>
              <a:rPr lang="en-US" sz="1000" baseline="0" dirty="0" smtClean="0">
                <a:solidFill>
                  <a:schemeClr val="tx1">
                    <a:lumMod val="65000"/>
                    <a:lumOff val="35000"/>
                  </a:schemeClr>
                </a:solidFill>
                <a:latin typeface="Arial" panose="020B0604020202020204" pitchFamily="34" charset="0"/>
                <a:cs typeface="Arial" panose="020B0604020202020204" pitchFamily="34" charset="0"/>
              </a:rPr>
              <a:t>Slide 10</a:t>
            </a:r>
            <a:r>
              <a:rPr lang="en-US" sz="1000" dirty="0" smtClean="0">
                <a:solidFill>
                  <a:schemeClr val="tx1">
                    <a:lumMod val="65000"/>
                    <a:lumOff val="35000"/>
                  </a:schemeClr>
                </a:solidFill>
                <a:latin typeface="Arial" panose="020B0604020202020204" pitchFamily="34" charset="0"/>
                <a:cs typeface="Arial" panose="020B0604020202020204" pitchFamily="34" charset="0"/>
              </a:rPr>
              <a:t> </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509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95" t="29141" r="2595" b="30153"/>
          <a:stretch/>
        </p:blipFill>
        <p:spPr>
          <a:xfrm>
            <a:off x="-2" y="1123804"/>
            <a:ext cx="9144000" cy="4962889"/>
          </a:xfrm>
          <a:prstGeom prst="rect">
            <a:avLst/>
          </a:prstGeom>
        </p:spPr>
      </p:pic>
      <p:sp>
        <p:nvSpPr>
          <p:cNvPr id="9" name="Rectangle 8"/>
          <p:cNvSpPr/>
          <p:nvPr/>
        </p:nvSpPr>
        <p:spPr>
          <a:xfrm>
            <a:off x="0" y="0"/>
            <a:ext cx="9144000" cy="11358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093618"/>
            <a:ext cx="9144000" cy="7643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GB" dirty="0" smtClean="0">
                <a:latin typeface="Arial" panose="020B0604020202020204" pitchFamily="34" charset="0"/>
                <a:cs typeface="Arial" panose="020B0604020202020204" pitchFamily="34" charset="0"/>
              </a:rPr>
              <a:t>Stripping foil Test </a:t>
            </a:r>
            <a:r>
              <a:rPr lang="en-GB" dirty="0">
                <a:latin typeface="Arial" panose="020B0604020202020204" pitchFamily="34" charset="0"/>
                <a:cs typeface="Arial" panose="020B0604020202020204" pitchFamily="34" charset="0"/>
              </a:rPr>
              <a:t>stand </a:t>
            </a:r>
            <a:r>
              <a:rPr lang="en-GB" sz="2200" dirty="0" smtClean="0">
                <a:latin typeface="Arial" panose="020B0604020202020204" pitchFamily="34" charset="0"/>
                <a:cs typeface="Arial" panose="020B0604020202020204" pitchFamily="34" charset="0"/>
              </a:rPr>
              <a:t>(TKSTR Inside tank)</a:t>
            </a:r>
            <a:endParaRPr lang="en-US" sz="2200" dirty="0"/>
          </a:p>
        </p:txBody>
      </p:sp>
      <p:pic>
        <p:nvPicPr>
          <p:cNvPr id="13" name="Picture 12" descr="liu_ppt-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pic>
        <p:nvPicPr>
          <p:cNvPr id="21" name="Picture 20" descr="logo-presentation-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6738" y="6167827"/>
            <a:ext cx="539496" cy="533400"/>
          </a:xfrm>
          <a:prstGeom prst="rect">
            <a:avLst/>
          </a:prstGeom>
        </p:spPr>
      </p:pic>
      <p:sp>
        <p:nvSpPr>
          <p:cNvPr id="22" name="TextBox 21"/>
          <p:cNvSpPr txBox="1"/>
          <p:nvPr/>
        </p:nvSpPr>
        <p:spPr>
          <a:xfrm>
            <a:off x="0" y="6306491"/>
            <a:ext cx="28487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Measurements with the Stripping Foil Test Stand in the Linac4 Transfer Line </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TextBox 24"/>
          <p:cNvSpPr txBox="1"/>
          <p:nvPr/>
        </p:nvSpPr>
        <p:spPr>
          <a:xfrm>
            <a:off x="3055016" y="6302832"/>
            <a:ext cx="28487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29</a:t>
            </a:r>
            <a:r>
              <a:rPr lang="en-US" sz="1000" kern="1200" baseline="30000" dirty="0" smtClean="0">
                <a:solidFill>
                  <a:schemeClr val="tx1">
                    <a:lumMod val="65000"/>
                    <a:lumOff val="35000"/>
                  </a:schemeClr>
                </a:solidFill>
                <a:latin typeface="Arial" panose="020B0604020202020204" pitchFamily="34" charset="0"/>
                <a:ea typeface="+mn-ea"/>
                <a:cs typeface="Arial" panose="020B0604020202020204" pitchFamily="34" charset="0"/>
              </a:rPr>
              <a:t>th</a:t>
            </a: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 World Conference of the International Target Development Society</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Box 25"/>
          <p:cNvSpPr txBox="1"/>
          <p:nvPr/>
        </p:nvSpPr>
        <p:spPr>
          <a:xfrm>
            <a:off x="5688824" y="6301117"/>
            <a:ext cx="2687444"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INTDS2018, Michigan (USA), 10/10/</a:t>
            </a:r>
            <a:r>
              <a:rPr lang="en-US" sz="1000" baseline="0" dirty="0" smtClean="0">
                <a:solidFill>
                  <a:schemeClr val="tx1">
                    <a:lumMod val="65000"/>
                    <a:lumOff val="35000"/>
                  </a:schemeClr>
                </a:solidFill>
                <a:latin typeface="Arial" panose="020B0604020202020204" pitchFamily="34" charset="0"/>
                <a:cs typeface="Arial" panose="020B0604020202020204" pitchFamily="34" charset="0"/>
              </a:rPr>
              <a:t>2018</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65000"/>
                    <a:lumOff val="35000"/>
                  </a:schemeClr>
                </a:solidFill>
                <a:latin typeface="Arial" panose="020B0604020202020204" pitchFamily="34" charset="0"/>
                <a:cs typeface="Arial" panose="020B0604020202020204" pitchFamily="34" charset="0"/>
              </a:rPr>
              <a:t>Wim WETERINGS, </a:t>
            </a:r>
            <a:r>
              <a:rPr lang="en-US" sz="1000" baseline="0" dirty="0" smtClean="0">
                <a:solidFill>
                  <a:schemeClr val="tx1">
                    <a:lumMod val="65000"/>
                    <a:lumOff val="35000"/>
                  </a:schemeClr>
                </a:solidFill>
                <a:latin typeface="Arial" panose="020B0604020202020204" pitchFamily="34" charset="0"/>
                <a:cs typeface="Arial" panose="020B0604020202020204" pitchFamily="34" charset="0"/>
              </a:rPr>
              <a:t>Slide 11</a:t>
            </a:r>
            <a:r>
              <a:rPr lang="en-US" sz="1000" dirty="0" smtClean="0">
                <a:solidFill>
                  <a:schemeClr val="tx1">
                    <a:lumMod val="65000"/>
                    <a:lumOff val="35000"/>
                  </a:schemeClr>
                </a:solidFill>
                <a:latin typeface="Arial" panose="020B0604020202020204" pitchFamily="34" charset="0"/>
                <a:cs typeface="Arial" panose="020B0604020202020204" pitchFamily="34" charset="0"/>
              </a:rPr>
              <a:t> </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Straight Arrow Connector 4"/>
          <p:cNvCxnSpPr/>
          <p:nvPr/>
        </p:nvCxnSpPr>
        <p:spPr>
          <a:xfrm>
            <a:off x="6490952" y="2343955"/>
            <a:ext cx="0" cy="2665927"/>
          </a:xfrm>
          <a:prstGeom prst="straightConnector1">
            <a:avLst/>
          </a:prstGeom>
          <a:ln>
            <a:solidFill>
              <a:schemeClr val="bg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16200000">
            <a:off x="5994241" y="3206877"/>
            <a:ext cx="1004552" cy="796741"/>
          </a:xfrm>
          <a:prstGeom prst="rect">
            <a:avLst/>
          </a:prstGeom>
          <a:ln>
            <a:noFill/>
            <a:headEnd w="lg" len="lg"/>
            <a:tailEnd w="lg" len="lg"/>
          </a:ln>
        </p:spPr>
        <p:txBody>
          <a:bodyPr vert="horz" lIns="91440" tIns="45720" rIns="91440" bIns="45720" rtlCol="0" anchor="t">
            <a:normAutofit/>
          </a:bodyPr>
          <a:lstStyle>
            <a:defPPr>
              <a:defRPr lang="en-US"/>
            </a:defPPr>
            <a:lvl1pPr>
              <a:spcBef>
                <a:spcPct val="0"/>
              </a:spcBef>
              <a:buNone/>
              <a:defRPr sz="2000" b="0" baseline="0">
                <a:solidFill>
                  <a:schemeClr val="bg1"/>
                </a:solidFill>
                <a:latin typeface="Arial" panose="020B0604020202020204" pitchFamily="34" charset="0"/>
                <a:ea typeface="+mj-ea"/>
                <a:cs typeface="Arial" panose="020B0604020202020204" pitchFamily="34" charset="0"/>
              </a:defRPr>
            </a:lvl1pPr>
          </a:lstStyle>
          <a:p>
            <a:r>
              <a:rPr lang="en-US" dirty="0"/>
              <a:t>58 mm</a:t>
            </a:r>
            <a:endParaRPr lang="en-GB" dirty="0"/>
          </a:p>
        </p:txBody>
      </p:sp>
      <p:cxnSp>
        <p:nvCxnSpPr>
          <p:cNvPr id="14" name="Straight Arrow Connector 13"/>
          <p:cNvCxnSpPr/>
          <p:nvPr/>
        </p:nvCxnSpPr>
        <p:spPr>
          <a:xfrm flipH="1" flipV="1">
            <a:off x="4741169" y="4761886"/>
            <a:ext cx="1356977" cy="68242"/>
          </a:xfrm>
          <a:prstGeom prst="straightConnector1">
            <a:avLst/>
          </a:prstGeom>
          <a:ln>
            <a:solidFill>
              <a:schemeClr val="bg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172749">
            <a:off x="4964595" y="4363515"/>
            <a:ext cx="1004552" cy="796741"/>
          </a:xfrm>
          <a:prstGeom prst="rect">
            <a:avLst/>
          </a:prstGeom>
          <a:ln>
            <a:noFill/>
            <a:headEnd w="lg" len="lg"/>
            <a:tailEnd w="lg" len="lg"/>
          </a:ln>
        </p:spPr>
        <p:txBody>
          <a:bodyPr vert="horz" lIns="91440" tIns="45720" rIns="91440" bIns="45720" rtlCol="0" anchor="t">
            <a:normAutofit/>
          </a:bodyPr>
          <a:lstStyle>
            <a:lvl1pPr>
              <a:spcBef>
                <a:spcPct val="0"/>
              </a:spcBef>
              <a:buNone/>
              <a:defRPr sz="2800" b="1" baseline="0">
                <a:solidFill>
                  <a:srgbClr val="0055A0"/>
                </a:solidFill>
                <a:latin typeface="Arial" panose="020B0604020202020204" pitchFamily="34" charset="0"/>
                <a:ea typeface="+mj-ea"/>
                <a:cs typeface="Arial" panose="020B0604020202020204" pitchFamily="34" charset="0"/>
              </a:defRPr>
            </a:lvl1pPr>
          </a:lstStyle>
          <a:p>
            <a:r>
              <a:rPr lang="en-US" sz="2000" b="0" dirty="0" smtClean="0">
                <a:solidFill>
                  <a:schemeClr val="bg1"/>
                </a:solidFill>
              </a:rPr>
              <a:t>32 mm</a:t>
            </a:r>
            <a:endParaRPr lang="en-GB" sz="2000" b="0" dirty="0">
              <a:solidFill>
                <a:schemeClr val="bg1"/>
              </a:solidFill>
            </a:endParaRPr>
          </a:p>
        </p:txBody>
      </p:sp>
    </p:spTree>
    <p:extLst>
      <p:ext uri="{BB962C8B-B14F-4D97-AF65-F5344CB8AC3E}">
        <p14:creationId xmlns:p14="http://schemas.microsoft.com/office/powerpoint/2010/main" val="1801483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latin typeface="Arial" panose="020B0604020202020204" pitchFamily="34" charset="0"/>
                <a:cs typeface="Arial" panose="020B0604020202020204" pitchFamily="34" charset="0"/>
              </a:rPr>
              <a:t>Stripping foil Test </a:t>
            </a:r>
            <a:r>
              <a:rPr lang="en-GB" dirty="0">
                <a:latin typeface="Arial" panose="020B0604020202020204" pitchFamily="34" charset="0"/>
                <a:cs typeface="Arial" panose="020B0604020202020204" pitchFamily="34" charset="0"/>
              </a:rPr>
              <a:t>stand </a:t>
            </a:r>
            <a:r>
              <a:rPr lang="en-GB" sz="2000" dirty="0" smtClean="0">
                <a:latin typeface="Arial" panose="020B0604020202020204" pitchFamily="34" charset="0"/>
                <a:cs typeface="Arial" panose="020B0604020202020204" pitchFamily="34" charset="0"/>
              </a:rPr>
              <a:t>(BTV side)</a:t>
            </a:r>
            <a:endParaRPr lang="en-US" sz="2000" dirty="0"/>
          </a:p>
        </p:txBody>
      </p:sp>
      <p:sp>
        <p:nvSpPr>
          <p:cNvPr id="26" name="Text Placeholder 25"/>
          <p:cNvSpPr>
            <a:spLocks noGrp="1"/>
          </p:cNvSpPr>
          <p:nvPr>
            <p:ph type="body" sz="quarter" idx="10"/>
          </p:nvPr>
        </p:nvSpPr>
        <p:spPr/>
        <p:txBody>
          <a:bodyPr/>
          <a:lstStyle/>
          <a:p>
            <a:endParaRPr lang="en-US" dirty="0"/>
          </a:p>
        </p:txBody>
      </p:sp>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t="3611"/>
          <a:stretch/>
        </p:blipFill>
        <p:spPr>
          <a:xfrm>
            <a:off x="0" y="1135855"/>
            <a:ext cx="9144000" cy="4957763"/>
          </a:xfrm>
          <a:prstGeom prst="rect">
            <a:avLst/>
          </a:prstGeom>
        </p:spPr>
      </p:pic>
      <p:sp>
        <p:nvSpPr>
          <p:cNvPr id="5" name="TextBox 4"/>
          <p:cNvSpPr txBox="1">
            <a:spLocks noChangeAspect="1"/>
          </p:cNvSpPr>
          <p:nvPr/>
        </p:nvSpPr>
        <p:spPr>
          <a:xfrm>
            <a:off x="91439" y="5585346"/>
            <a:ext cx="1630205" cy="415404"/>
          </a:xfrm>
          <a:prstGeom prst="rect">
            <a:avLst/>
          </a:prstGeom>
          <a:solidFill>
            <a:srgbClr val="F8F8F8">
              <a:alpha val="60000"/>
            </a:srgbClr>
          </a:solid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GB" dirty="0" smtClean="0"/>
              <a:t>BTV System</a:t>
            </a:r>
            <a:endParaRPr lang="en-GB" dirty="0"/>
          </a:p>
        </p:txBody>
      </p:sp>
      <p:cxnSp>
        <p:nvCxnSpPr>
          <p:cNvPr id="6" name="Straight Arrow Connector 5"/>
          <p:cNvCxnSpPr>
            <a:stCxn id="5" idx="0"/>
          </p:cNvCxnSpPr>
          <p:nvPr/>
        </p:nvCxnSpPr>
        <p:spPr>
          <a:xfrm flipV="1">
            <a:off x="906542" y="4957764"/>
            <a:ext cx="765096" cy="627582"/>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spect="1"/>
          </p:cNvSpPr>
          <p:nvPr/>
        </p:nvSpPr>
        <p:spPr>
          <a:xfrm>
            <a:off x="91440" y="1449646"/>
            <a:ext cx="2858930" cy="415404"/>
          </a:xfrm>
          <a:prstGeom prst="rect">
            <a:avLst/>
          </a:prstGeom>
          <a:solidFill>
            <a:srgbClr val="F8F8F8">
              <a:alpha val="60000"/>
            </a:srgbClr>
          </a:solid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GB" dirty="0" smtClean="0"/>
              <a:t>Radiation Hard Camera</a:t>
            </a:r>
            <a:endParaRPr lang="en-GB" dirty="0"/>
          </a:p>
        </p:txBody>
      </p:sp>
      <p:cxnSp>
        <p:nvCxnSpPr>
          <p:cNvPr id="11" name="Straight Arrow Connector 10"/>
          <p:cNvCxnSpPr>
            <a:stCxn id="10" idx="2"/>
          </p:cNvCxnSpPr>
          <p:nvPr/>
        </p:nvCxnSpPr>
        <p:spPr>
          <a:xfrm>
            <a:off x="1520905" y="1865050"/>
            <a:ext cx="1632665" cy="788776"/>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9" name="TextBox 18"/>
          <p:cNvSpPr txBox="1">
            <a:spLocks noChangeAspect="1"/>
          </p:cNvSpPr>
          <p:nvPr/>
        </p:nvSpPr>
        <p:spPr>
          <a:xfrm>
            <a:off x="4044314" y="5330049"/>
            <a:ext cx="2006442" cy="670701"/>
          </a:xfrm>
          <a:prstGeom prst="rect">
            <a:avLst/>
          </a:prstGeom>
          <a:solidFill>
            <a:srgbClr val="F8F8F8">
              <a:alpha val="60000"/>
            </a:srgbClr>
          </a:solidFill>
        </p:spPr>
        <p:txBody>
          <a:bodyPr vert="horz" lIns="91440" tIns="45720" rIns="91440" bIns="45720" rtlCol="0">
            <a:no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GB" dirty="0" smtClean="0"/>
              <a:t>TKSTR Vacuum Chamber</a:t>
            </a:r>
            <a:endParaRPr lang="en-GB" dirty="0"/>
          </a:p>
        </p:txBody>
      </p:sp>
      <p:cxnSp>
        <p:nvCxnSpPr>
          <p:cNvPr id="20" name="Straight Arrow Connector 19"/>
          <p:cNvCxnSpPr/>
          <p:nvPr/>
        </p:nvCxnSpPr>
        <p:spPr>
          <a:xfrm flipV="1">
            <a:off x="5047535" y="4125525"/>
            <a:ext cx="26233" cy="1204524"/>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386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5471" b="10942"/>
          <a:stretch/>
        </p:blipFill>
        <p:spPr>
          <a:xfrm>
            <a:off x="0" y="1060983"/>
            <a:ext cx="9144000" cy="5046652"/>
          </a:xfrm>
          <a:prstGeom prst="rect">
            <a:avLst/>
          </a:prstGeom>
        </p:spPr>
      </p:pic>
      <p:sp>
        <p:nvSpPr>
          <p:cNvPr id="2" name="Title 1"/>
          <p:cNvSpPr>
            <a:spLocks noGrp="1"/>
          </p:cNvSpPr>
          <p:nvPr>
            <p:ph type="title"/>
          </p:nvPr>
        </p:nvSpPr>
        <p:spPr>
          <a:xfrm>
            <a:off x="1001058" y="274638"/>
            <a:ext cx="8142942" cy="747654"/>
          </a:xfrm>
        </p:spPr>
        <p:txBody>
          <a:bodyPr>
            <a:normAutofit/>
          </a:bodyPr>
          <a:lstStyle/>
          <a:p>
            <a:r>
              <a:rPr lang="en-US" dirty="0" smtClean="0"/>
              <a:t>A look through the BTV camera Viewport</a:t>
            </a:r>
            <a:endParaRPr lang="en-US" sz="2400" dirty="0"/>
          </a:p>
        </p:txBody>
      </p:sp>
      <p:cxnSp>
        <p:nvCxnSpPr>
          <p:cNvPr id="6" name="Straight Arrow Connector 5"/>
          <p:cNvCxnSpPr/>
          <p:nvPr/>
        </p:nvCxnSpPr>
        <p:spPr>
          <a:xfrm flipV="1">
            <a:off x="2583181" y="4800066"/>
            <a:ext cx="1988819" cy="885519"/>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8422" y="5334348"/>
            <a:ext cx="2524758" cy="712339"/>
          </a:xfrm>
          <a:prstGeom prst="rect">
            <a:avLst/>
          </a:prstGeom>
          <a:solidFill>
            <a:srgbClr val="F8F8F8">
              <a:alpha val="60000"/>
            </a:srgbClr>
          </a:solidFill>
        </p:spPr>
        <p:txBody>
          <a:bodyPr vert="horz" lIns="91440" tIns="45720" rIns="91440" bIns="45720" rtlCol="0">
            <a:noAutofit/>
          </a:bodyPr>
          <a:lstStyle/>
          <a:p>
            <a:pPr>
              <a:spcBef>
                <a:spcPct val="20000"/>
              </a:spcBef>
              <a:buClr>
                <a:srgbClr val="0055A0"/>
              </a:buClr>
            </a:pPr>
            <a:r>
              <a:rPr lang="en-GB" sz="2000" dirty="0" smtClean="0">
                <a:latin typeface="Arial"/>
                <a:cs typeface="Arial"/>
              </a:rPr>
              <a:t>Mirror giving foil reflection to camera.</a:t>
            </a:r>
            <a:endParaRPr lang="en-US" sz="2000" dirty="0">
              <a:latin typeface="Arial"/>
              <a:cs typeface="Arial"/>
            </a:endParaRPr>
          </a:p>
        </p:txBody>
      </p:sp>
      <p:cxnSp>
        <p:nvCxnSpPr>
          <p:cNvPr id="10" name="Straight Arrow Connector 9"/>
          <p:cNvCxnSpPr>
            <a:stCxn id="11" idx="1"/>
          </p:cNvCxnSpPr>
          <p:nvPr/>
        </p:nvCxnSpPr>
        <p:spPr>
          <a:xfrm flipH="1" flipV="1">
            <a:off x="5318237" y="1724098"/>
            <a:ext cx="1414387" cy="276064"/>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732624" y="1654524"/>
            <a:ext cx="1737360" cy="691275"/>
          </a:xfrm>
          <a:prstGeom prst="rect">
            <a:avLst/>
          </a:prstGeom>
          <a:solidFill>
            <a:srgbClr val="F8F8F8">
              <a:alpha val="60000"/>
            </a:srgbClr>
          </a:solidFill>
        </p:spPr>
        <p:txBody>
          <a:bodyPr vert="horz" lIns="91440" tIns="45720" rIns="91440" bIns="45720" rtlCol="0">
            <a:noAutofit/>
          </a:bodyPr>
          <a:lstStyle/>
          <a:p>
            <a:pPr>
              <a:spcBef>
                <a:spcPct val="20000"/>
              </a:spcBef>
              <a:buClr>
                <a:srgbClr val="0055A0"/>
              </a:buClr>
            </a:pPr>
            <a:r>
              <a:rPr lang="en-GB" sz="2000" dirty="0" smtClean="0">
                <a:latin typeface="Arial"/>
                <a:cs typeface="Arial"/>
              </a:rPr>
              <a:t>Membrane potentiometer </a:t>
            </a:r>
            <a:endParaRPr lang="en-US" sz="2000" dirty="0">
              <a:latin typeface="Arial"/>
              <a:cs typeface="Arial"/>
            </a:endParaRPr>
          </a:p>
        </p:txBody>
      </p:sp>
      <p:cxnSp>
        <p:nvCxnSpPr>
          <p:cNvPr id="14" name="Straight Arrow Connector 13"/>
          <p:cNvCxnSpPr>
            <a:stCxn id="15" idx="3"/>
          </p:cNvCxnSpPr>
          <p:nvPr/>
        </p:nvCxnSpPr>
        <p:spPr>
          <a:xfrm>
            <a:off x="1954443" y="1357582"/>
            <a:ext cx="1221526" cy="1287896"/>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81282" y="1158589"/>
            <a:ext cx="1873161" cy="397985"/>
          </a:xfrm>
          <a:prstGeom prst="rect">
            <a:avLst/>
          </a:prstGeom>
          <a:solidFill>
            <a:srgbClr val="F8F8F8">
              <a:alpha val="60000"/>
            </a:srgbClr>
          </a:solidFill>
        </p:spPr>
        <p:txBody>
          <a:bodyPr vert="horz" lIns="91440" tIns="45720" rIns="91440" bIns="45720" rtlCol="0">
            <a:noAutofit/>
          </a:bodyPr>
          <a:lstStyle/>
          <a:p>
            <a:pPr>
              <a:spcBef>
                <a:spcPct val="20000"/>
              </a:spcBef>
              <a:buClr>
                <a:srgbClr val="0055A0"/>
              </a:buClr>
            </a:pPr>
            <a:r>
              <a:rPr lang="en-GB" sz="2000" dirty="0" smtClean="0">
                <a:latin typeface="Arial"/>
                <a:cs typeface="Arial"/>
              </a:rPr>
              <a:t>Frame with foil</a:t>
            </a:r>
            <a:endParaRPr lang="en-US" sz="2000" dirty="0">
              <a:latin typeface="Arial"/>
              <a:cs typeface="Arial"/>
            </a:endParaRPr>
          </a:p>
        </p:txBody>
      </p:sp>
    </p:spTree>
    <p:extLst>
      <p:ext uri="{BB962C8B-B14F-4D97-AF65-F5344CB8AC3E}">
        <p14:creationId xmlns:p14="http://schemas.microsoft.com/office/powerpoint/2010/main" val="2945968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6589" b="1"/>
          <a:stretch/>
        </p:blipFill>
        <p:spPr>
          <a:xfrm>
            <a:off x="0" y="1074420"/>
            <a:ext cx="9144000" cy="5034439"/>
          </a:xfrm>
          <a:prstGeom prst="rect">
            <a:avLst/>
          </a:prstGeom>
        </p:spPr>
      </p:pic>
      <p:sp>
        <p:nvSpPr>
          <p:cNvPr id="2" name="Title 1"/>
          <p:cNvSpPr>
            <a:spLocks noGrp="1"/>
          </p:cNvSpPr>
          <p:nvPr>
            <p:ph type="title"/>
          </p:nvPr>
        </p:nvSpPr>
        <p:spPr>
          <a:xfrm>
            <a:off x="1001058" y="274638"/>
            <a:ext cx="8142942" cy="747654"/>
          </a:xfrm>
        </p:spPr>
        <p:txBody>
          <a:bodyPr>
            <a:normAutofit/>
          </a:bodyPr>
          <a:lstStyle/>
          <a:p>
            <a:r>
              <a:rPr lang="en-US" dirty="0" smtClean="0"/>
              <a:t>A look through the BTV camera Viewport</a:t>
            </a:r>
            <a:endParaRPr lang="en-US" sz="2400" dirty="0"/>
          </a:p>
        </p:txBody>
      </p:sp>
      <p:cxnSp>
        <p:nvCxnSpPr>
          <p:cNvPr id="6" name="Straight Arrow Connector 5"/>
          <p:cNvCxnSpPr/>
          <p:nvPr/>
        </p:nvCxnSpPr>
        <p:spPr>
          <a:xfrm>
            <a:off x="2583181" y="5685585"/>
            <a:ext cx="944879" cy="158955"/>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8422" y="5334348"/>
            <a:ext cx="2524758" cy="712339"/>
          </a:xfrm>
          <a:prstGeom prst="rect">
            <a:avLst/>
          </a:prstGeom>
          <a:solidFill>
            <a:srgbClr val="F8F8F8">
              <a:alpha val="60000"/>
            </a:srgbClr>
          </a:solidFill>
        </p:spPr>
        <p:txBody>
          <a:bodyPr vert="horz" lIns="91440" tIns="45720" rIns="91440" bIns="45720" rtlCol="0">
            <a:noAutofit/>
          </a:bodyPr>
          <a:lstStyle/>
          <a:p>
            <a:pPr>
              <a:spcBef>
                <a:spcPct val="20000"/>
              </a:spcBef>
              <a:buClr>
                <a:srgbClr val="0055A0"/>
              </a:buClr>
            </a:pPr>
            <a:r>
              <a:rPr lang="en-GB" sz="2000" dirty="0" smtClean="0">
                <a:latin typeface="Arial"/>
                <a:cs typeface="Arial"/>
              </a:rPr>
              <a:t>Mirror giving BTV reflection to camera.</a:t>
            </a:r>
            <a:endParaRPr lang="en-US" sz="2000" dirty="0">
              <a:latin typeface="Arial"/>
              <a:cs typeface="Arial"/>
            </a:endParaRPr>
          </a:p>
        </p:txBody>
      </p:sp>
      <p:cxnSp>
        <p:nvCxnSpPr>
          <p:cNvPr id="14" name="Straight Arrow Connector 13"/>
          <p:cNvCxnSpPr>
            <a:stCxn id="15" idx="3"/>
          </p:cNvCxnSpPr>
          <p:nvPr/>
        </p:nvCxnSpPr>
        <p:spPr>
          <a:xfrm>
            <a:off x="3175968" y="1501315"/>
            <a:ext cx="588312" cy="738878"/>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81281" y="1158589"/>
            <a:ext cx="3094687" cy="685452"/>
          </a:xfrm>
          <a:prstGeom prst="rect">
            <a:avLst/>
          </a:prstGeom>
          <a:solidFill>
            <a:srgbClr val="F8F8F8">
              <a:alpha val="60000"/>
            </a:srgbClr>
          </a:solidFill>
        </p:spPr>
        <p:txBody>
          <a:bodyPr vert="horz" lIns="91440" tIns="45720" rIns="91440" bIns="45720" rtlCol="0">
            <a:noAutofit/>
          </a:bodyPr>
          <a:lstStyle/>
          <a:p>
            <a:pPr>
              <a:spcBef>
                <a:spcPct val="20000"/>
              </a:spcBef>
              <a:buClr>
                <a:srgbClr val="0055A0"/>
              </a:buClr>
            </a:pPr>
            <a:r>
              <a:rPr lang="en-GB" sz="2000" dirty="0" smtClean="0">
                <a:latin typeface="Arial"/>
                <a:cs typeface="Arial"/>
              </a:rPr>
              <a:t>BTV </a:t>
            </a:r>
            <a:r>
              <a:rPr lang="en-GB" sz="2000" dirty="0" err="1" smtClean="0">
                <a:latin typeface="Arial"/>
                <a:cs typeface="Arial"/>
              </a:rPr>
              <a:t>Chromox</a:t>
            </a:r>
            <a:r>
              <a:rPr lang="en-GB" sz="2000" dirty="0" smtClean="0">
                <a:latin typeface="Arial"/>
                <a:cs typeface="Arial"/>
              </a:rPr>
              <a:t> scintillating screen in beam position</a:t>
            </a:r>
            <a:endParaRPr lang="en-US" sz="2000" dirty="0">
              <a:latin typeface="Arial"/>
              <a:cs typeface="Arial"/>
            </a:endParaRPr>
          </a:p>
        </p:txBody>
      </p:sp>
    </p:spTree>
    <p:extLst>
      <p:ext uri="{BB962C8B-B14F-4D97-AF65-F5344CB8AC3E}">
        <p14:creationId xmlns:p14="http://schemas.microsoft.com/office/powerpoint/2010/main" val="12789642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rotWithShape="1">
          <a:blip r:embed="rId2"/>
          <a:srcRect l="9906" r="2549"/>
          <a:stretch/>
        </p:blipFill>
        <p:spPr>
          <a:xfrm>
            <a:off x="0" y="-5231"/>
            <a:ext cx="9145851" cy="6130576"/>
          </a:xfrm>
          <a:prstGeom prst="rect">
            <a:avLst/>
          </a:prstGeom>
        </p:spPr>
      </p:pic>
      <p:sp>
        <p:nvSpPr>
          <p:cNvPr id="2" name="Title 1"/>
          <p:cNvSpPr>
            <a:spLocks noGrp="1"/>
          </p:cNvSpPr>
          <p:nvPr>
            <p:ph type="title"/>
          </p:nvPr>
        </p:nvSpPr>
        <p:spPr/>
        <p:txBody>
          <a:bodyPr/>
          <a:lstStyle/>
          <a:p>
            <a:r>
              <a:rPr lang="en-US" dirty="0" smtClean="0"/>
              <a:t>Test Conditions - BCT</a:t>
            </a:r>
            <a:endParaRPr lang="en-GB" dirty="0"/>
          </a:p>
        </p:txBody>
      </p:sp>
      <p:pic>
        <p:nvPicPr>
          <p:cNvPr id="15" name="Picture 14" descr="liu_ppt-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sp>
        <p:nvSpPr>
          <p:cNvPr id="16" name="TextBox 15"/>
          <p:cNvSpPr txBox="1">
            <a:spLocks noChangeAspect="1"/>
          </p:cNvSpPr>
          <p:nvPr/>
        </p:nvSpPr>
        <p:spPr>
          <a:xfrm>
            <a:off x="1134598" y="5310007"/>
            <a:ext cx="1904023" cy="923330"/>
          </a:xfrm>
          <a:prstGeom prst="rect">
            <a:avLst/>
          </a:prstGeom>
          <a:noFill/>
        </p:spPr>
        <p:txBody>
          <a:bodyPr wrap="square" rtlCol="0">
            <a:spAutoFit/>
          </a:bodyPr>
          <a:lstStyle/>
          <a:p>
            <a:pPr algn="ctr"/>
            <a:r>
              <a:rPr lang="en-US" dirty="0" smtClean="0"/>
              <a:t>Upstream </a:t>
            </a:r>
            <a:br>
              <a:rPr lang="en-US" dirty="0" smtClean="0"/>
            </a:br>
            <a:r>
              <a:rPr lang="en-US" dirty="0" smtClean="0"/>
              <a:t>Beam Current Transformer (BCT)</a:t>
            </a:r>
            <a:endParaRPr lang="en-GB" dirty="0"/>
          </a:p>
        </p:txBody>
      </p:sp>
      <p:cxnSp>
        <p:nvCxnSpPr>
          <p:cNvPr id="17" name="Straight Arrow Connector 16"/>
          <p:cNvCxnSpPr/>
          <p:nvPr/>
        </p:nvCxnSpPr>
        <p:spPr>
          <a:xfrm flipH="1" flipV="1">
            <a:off x="512216" y="5119715"/>
            <a:ext cx="858130" cy="651957"/>
          </a:xfrm>
          <a:prstGeom prst="straightConnector1">
            <a:avLst/>
          </a:prstGeom>
          <a:ln>
            <a:solidFill>
              <a:schemeClr val="tx1"/>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22" name="TextBox 21"/>
          <p:cNvSpPr txBox="1">
            <a:spLocks noChangeAspect="1"/>
          </p:cNvSpPr>
          <p:nvPr/>
        </p:nvSpPr>
        <p:spPr>
          <a:xfrm>
            <a:off x="3138999" y="827618"/>
            <a:ext cx="1952335" cy="923330"/>
          </a:xfrm>
          <a:prstGeom prst="rect">
            <a:avLst/>
          </a:prstGeom>
          <a:noFill/>
        </p:spPr>
        <p:txBody>
          <a:bodyPr wrap="square" rtlCol="0">
            <a:spAutoFit/>
          </a:bodyPr>
          <a:lstStyle/>
          <a:p>
            <a:pPr algn="ctr"/>
            <a:r>
              <a:rPr lang="en-US" dirty="0" smtClean="0"/>
              <a:t>Downstream</a:t>
            </a:r>
            <a:br>
              <a:rPr lang="en-US" dirty="0" smtClean="0"/>
            </a:br>
            <a:r>
              <a:rPr lang="en-US" dirty="0" smtClean="0"/>
              <a:t>Beam </a:t>
            </a:r>
            <a:r>
              <a:rPr lang="en-US" dirty="0"/>
              <a:t>Current </a:t>
            </a:r>
            <a:r>
              <a:rPr lang="en-US" dirty="0" smtClean="0"/>
              <a:t>Transformer (BCT</a:t>
            </a:r>
            <a:r>
              <a:rPr lang="en-US" dirty="0"/>
              <a:t>)</a:t>
            </a:r>
            <a:endParaRPr lang="en-GB" dirty="0"/>
          </a:p>
        </p:txBody>
      </p:sp>
      <p:cxnSp>
        <p:nvCxnSpPr>
          <p:cNvPr id="23" name="Straight Arrow Connector 22"/>
          <p:cNvCxnSpPr/>
          <p:nvPr/>
        </p:nvCxnSpPr>
        <p:spPr>
          <a:xfrm>
            <a:off x="4867422" y="1241731"/>
            <a:ext cx="810800" cy="323557"/>
          </a:xfrm>
          <a:prstGeom prst="straightConnector1">
            <a:avLst/>
          </a:prstGeom>
          <a:ln>
            <a:solidFill>
              <a:schemeClr val="tx1"/>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29" name="TextBox 28"/>
          <p:cNvSpPr txBox="1">
            <a:spLocks noChangeAspect="1"/>
          </p:cNvSpPr>
          <p:nvPr/>
        </p:nvSpPr>
        <p:spPr>
          <a:xfrm>
            <a:off x="164873" y="2431842"/>
            <a:ext cx="2431464" cy="646331"/>
          </a:xfrm>
          <a:prstGeom prst="rect">
            <a:avLst/>
          </a:prstGeom>
          <a:noFill/>
        </p:spPr>
        <p:txBody>
          <a:bodyPr wrap="square" rtlCol="0">
            <a:spAutoFit/>
          </a:bodyPr>
          <a:lstStyle/>
          <a:p>
            <a:pPr algn="ctr"/>
            <a:r>
              <a:rPr lang="en-US" dirty="0" smtClean="0"/>
              <a:t>Stripping Foil Test-stand (TKSTR)</a:t>
            </a:r>
            <a:endParaRPr lang="en-GB" dirty="0"/>
          </a:p>
        </p:txBody>
      </p:sp>
      <p:cxnSp>
        <p:nvCxnSpPr>
          <p:cNvPr id="30" name="Straight Arrow Connector 29"/>
          <p:cNvCxnSpPr/>
          <p:nvPr/>
        </p:nvCxnSpPr>
        <p:spPr>
          <a:xfrm flipH="1">
            <a:off x="1216856" y="3044650"/>
            <a:ext cx="249149" cy="7865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a:spLocks noChangeAspect="1"/>
          </p:cNvSpPr>
          <p:nvPr/>
        </p:nvSpPr>
        <p:spPr>
          <a:xfrm>
            <a:off x="5903563" y="3253276"/>
            <a:ext cx="2250439" cy="923330"/>
          </a:xfrm>
          <a:prstGeom prst="rect">
            <a:avLst/>
          </a:prstGeom>
          <a:noFill/>
        </p:spPr>
        <p:txBody>
          <a:bodyPr wrap="square" rtlCol="0">
            <a:spAutoFit/>
          </a:bodyPr>
          <a:lstStyle/>
          <a:p>
            <a:pPr algn="ctr"/>
            <a:r>
              <a:rPr lang="en-US" dirty="0" smtClean="0"/>
              <a:t>Transfer Line to Proton Synchrotron Booster (PSB)</a:t>
            </a:r>
            <a:endParaRPr lang="en-GB" dirty="0"/>
          </a:p>
        </p:txBody>
      </p:sp>
      <p:cxnSp>
        <p:nvCxnSpPr>
          <p:cNvPr id="39" name="Curved Connector 38"/>
          <p:cNvCxnSpPr/>
          <p:nvPr/>
        </p:nvCxnSpPr>
        <p:spPr>
          <a:xfrm flipV="1">
            <a:off x="5268351" y="3099040"/>
            <a:ext cx="2602067" cy="797711"/>
          </a:xfrm>
          <a:prstGeom prst="curvedConnector3">
            <a:avLst>
              <a:gd name="adj1" fmla="val 13507"/>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268351" y="3444393"/>
            <a:ext cx="425548" cy="523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TextBox 56"/>
          <p:cNvSpPr txBox="1">
            <a:spLocks noChangeAspect="1"/>
          </p:cNvSpPr>
          <p:nvPr/>
        </p:nvSpPr>
        <p:spPr>
          <a:xfrm rot="19779682">
            <a:off x="7105113" y="790031"/>
            <a:ext cx="2250439" cy="369332"/>
          </a:xfrm>
          <a:prstGeom prst="rect">
            <a:avLst/>
          </a:prstGeom>
          <a:noFill/>
        </p:spPr>
        <p:txBody>
          <a:bodyPr wrap="square" rtlCol="0">
            <a:spAutoFit/>
          </a:bodyPr>
          <a:lstStyle/>
          <a:p>
            <a:pPr algn="ctr"/>
            <a:r>
              <a:rPr lang="en-US" dirty="0" smtClean="0">
                <a:solidFill>
                  <a:schemeClr val="bg1"/>
                </a:solidFill>
              </a:rPr>
              <a:t>DUMP</a:t>
            </a:r>
            <a:endParaRPr lang="en-GB" dirty="0">
              <a:solidFill>
                <a:schemeClr val="bg1"/>
              </a:solidFill>
            </a:endParaRPr>
          </a:p>
        </p:txBody>
      </p:sp>
      <p:sp>
        <p:nvSpPr>
          <p:cNvPr id="63" name="Text Placeholder 2"/>
          <p:cNvSpPr txBox="1">
            <a:spLocks/>
          </p:cNvSpPr>
          <p:nvPr/>
        </p:nvSpPr>
        <p:spPr>
          <a:xfrm>
            <a:off x="3425482" y="4751939"/>
            <a:ext cx="5712651" cy="1399612"/>
          </a:xfrm>
          <a:prstGeom prst="rect">
            <a:avLst/>
          </a:prstGeom>
          <a:solidFill>
            <a:schemeClr val="bg1"/>
          </a:solidFill>
        </p:spPr>
        <p:txBody>
          <a:bodyPr vert="horz" lIns="91440" tIns="45720" rIns="91440" bIns="45720" rtlCol="0">
            <a:normAutofit/>
          </a:bodyPr>
          <a:lst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Two </a:t>
            </a:r>
            <a:r>
              <a:rPr lang="en-GB" dirty="0" smtClean="0"/>
              <a:t>cross-calibrated beam current transformers (BCT), located upstream and downstream of the foil, are used to measure the stripping efficiency by looking at their relative current decrease.</a:t>
            </a:r>
          </a:p>
        </p:txBody>
      </p:sp>
    </p:spTree>
    <p:extLst>
      <p:ext uri="{BB962C8B-B14F-4D97-AF65-F5344CB8AC3E}">
        <p14:creationId xmlns:p14="http://schemas.microsoft.com/office/powerpoint/2010/main" val="878281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44081" y="841248"/>
            <a:ext cx="6932895" cy="5310303"/>
            <a:chOff x="944081" y="841248"/>
            <a:chExt cx="6932895" cy="5310303"/>
          </a:xfrm>
        </p:grpSpPr>
        <p:pic>
          <p:nvPicPr>
            <p:cNvPr id="4" name="Picture 3"/>
            <p:cNvPicPr>
              <a:picLocks noChangeAspect="1"/>
            </p:cNvPicPr>
            <p:nvPr/>
          </p:nvPicPr>
          <p:blipFill>
            <a:blip r:embed="rId2"/>
            <a:stretch>
              <a:fillRect/>
            </a:stretch>
          </p:blipFill>
          <p:spPr>
            <a:xfrm>
              <a:off x="944081" y="841248"/>
              <a:ext cx="6932895" cy="5310303"/>
            </a:xfrm>
            <a:prstGeom prst="rect">
              <a:avLst/>
            </a:prstGeom>
          </p:spPr>
        </p:pic>
        <p:pic>
          <p:nvPicPr>
            <p:cNvPr id="8" name="Picture 7"/>
            <p:cNvPicPr>
              <a:picLocks noChangeAspect="1"/>
            </p:cNvPicPr>
            <p:nvPr/>
          </p:nvPicPr>
          <p:blipFill rotWithShape="1">
            <a:blip r:embed="rId3"/>
            <a:srcRect l="6189" t="1" r="6596" b="-6036"/>
            <a:stretch/>
          </p:blipFill>
          <p:spPr>
            <a:xfrm>
              <a:off x="5166835" y="3536391"/>
              <a:ext cx="301752" cy="94877"/>
            </a:xfrm>
            <a:prstGeom prst="rect">
              <a:avLst/>
            </a:prstGeom>
          </p:spPr>
        </p:pic>
      </p:grpSp>
      <p:sp>
        <p:nvSpPr>
          <p:cNvPr id="2" name="Title 1"/>
          <p:cNvSpPr>
            <a:spLocks noGrp="1"/>
          </p:cNvSpPr>
          <p:nvPr>
            <p:ph type="title"/>
          </p:nvPr>
        </p:nvSpPr>
        <p:spPr/>
        <p:txBody>
          <a:bodyPr/>
          <a:lstStyle/>
          <a:p>
            <a:r>
              <a:rPr lang="en-US" dirty="0" smtClean="0"/>
              <a:t>Test Conditions - BCT</a:t>
            </a:r>
            <a:endParaRPr lang="en-GB" dirty="0"/>
          </a:p>
        </p:txBody>
      </p:sp>
      <p:sp>
        <p:nvSpPr>
          <p:cNvPr id="16" name="TextBox 15"/>
          <p:cNvSpPr txBox="1">
            <a:spLocks noChangeAspect="1"/>
          </p:cNvSpPr>
          <p:nvPr/>
        </p:nvSpPr>
        <p:spPr>
          <a:xfrm>
            <a:off x="68512" y="5343308"/>
            <a:ext cx="2313433" cy="997055"/>
          </a:xfrm>
          <a:prstGeom prst="rect">
            <a:avLst/>
          </a:prstGeom>
          <a:solidFill>
            <a:schemeClr val="bg1"/>
          </a:solidFill>
        </p:spPr>
        <p:txBody>
          <a:bodyPr vert="horz" lIns="91440" tIns="45720" rIns="91440" bIns="45720" rtlCol="0">
            <a:normAutofit lnSpcReduction="10000"/>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Upstream </a:t>
            </a:r>
            <a:br>
              <a:rPr lang="en-US" dirty="0"/>
            </a:br>
            <a:r>
              <a:rPr lang="en-US" dirty="0"/>
              <a:t>Beam Current Transformer (BCT)</a:t>
            </a:r>
            <a:endParaRPr lang="en-GB" dirty="0"/>
          </a:p>
        </p:txBody>
      </p:sp>
      <p:cxnSp>
        <p:nvCxnSpPr>
          <p:cNvPr id="17" name="Straight Arrow Connector 16"/>
          <p:cNvCxnSpPr/>
          <p:nvPr/>
        </p:nvCxnSpPr>
        <p:spPr>
          <a:xfrm flipV="1">
            <a:off x="1636776" y="3751698"/>
            <a:ext cx="3575304" cy="1780422"/>
          </a:xfrm>
          <a:prstGeom prst="straightConnector1">
            <a:avLst/>
          </a:prstGeom>
          <a:ln>
            <a:solidFill>
              <a:schemeClr val="tx1"/>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22" name="TextBox 21"/>
          <p:cNvSpPr txBox="1">
            <a:spLocks noChangeAspect="1"/>
          </p:cNvSpPr>
          <p:nvPr/>
        </p:nvSpPr>
        <p:spPr>
          <a:xfrm>
            <a:off x="6821425" y="453143"/>
            <a:ext cx="2322576" cy="1064761"/>
          </a:xfrm>
          <a:prstGeom prst="rect">
            <a:avLst/>
          </a:prstGeom>
          <a:solidFill>
            <a:schemeClr val="bg1"/>
          </a:solid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Downstream</a:t>
            </a:r>
            <a:br>
              <a:rPr lang="en-US" dirty="0"/>
            </a:br>
            <a:r>
              <a:rPr lang="en-US" dirty="0"/>
              <a:t>Beam Current Transformer (BCT)</a:t>
            </a:r>
            <a:endParaRPr lang="en-GB" dirty="0"/>
          </a:p>
        </p:txBody>
      </p:sp>
      <p:cxnSp>
        <p:nvCxnSpPr>
          <p:cNvPr id="23" name="Straight Arrow Connector 22"/>
          <p:cNvCxnSpPr/>
          <p:nvPr/>
        </p:nvCxnSpPr>
        <p:spPr>
          <a:xfrm flipH="1">
            <a:off x="6693408" y="1441938"/>
            <a:ext cx="873721" cy="745588"/>
          </a:xfrm>
          <a:prstGeom prst="straightConnector1">
            <a:avLst/>
          </a:prstGeom>
          <a:ln>
            <a:solidFill>
              <a:schemeClr val="tx1"/>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26" name="Text Placeholder 2"/>
          <p:cNvSpPr txBox="1">
            <a:spLocks/>
          </p:cNvSpPr>
          <p:nvPr/>
        </p:nvSpPr>
        <p:spPr>
          <a:xfrm>
            <a:off x="3425482" y="4751939"/>
            <a:ext cx="5712651" cy="1399612"/>
          </a:xfrm>
          <a:prstGeom prst="rect">
            <a:avLst/>
          </a:prstGeom>
          <a:solidFill>
            <a:schemeClr val="bg1"/>
          </a:solidFill>
        </p:spPr>
        <p:txBody>
          <a:bodyPr vert="horz" lIns="91440" tIns="45720" rIns="91440" bIns="45720" rtlCol="0">
            <a:normAutofit/>
          </a:bodyPr>
          <a:lst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Two </a:t>
            </a:r>
            <a:r>
              <a:rPr lang="en-GB" dirty="0" smtClean="0"/>
              <a:t>cross-calibrated beam current transformers (BCT), located upstream and downstream of the foil, are used to measure the stripping efficiency by looking at their relative current decrease.</a:t>
            </a:r>
          </a:p>
        </p:txBody>
      </p:sp>
    </p:spTree>
    <p:extLst>
      <p:ext uri="{BB962C8B-B14F-4D97-AF65-F5344CB8AC3E}">
        <p14:creationId xmlns:p14="http://schemas.microsoft.com/office/powerpoint/2010/main" val="1255645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Conditions – Stripping foils</a:t>
            </a:r>
            <a:endParaRPr lang="en-GB" dirty="0"/>
          </a:p>
        </p:txBody>
      </p:sp>
      <p:sp>
        <p:nvSpPr>
          <p:cNvPr id="18" name="Rectangle 10"/>
          <p:cNvSpPr>
            <a:spLocks noChangeArrowheads="1"/>
          </p:cNvSpPr>
          <p:nvPr/>
        </p:nvSpPr>
        <p:spPr bwMode="auto">
          <a:xfrm>
            <a:off x="2171700" y="3001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smtClean="0">
                <a:ln>
                  <a:noFill/>
                </a:ln>
                <a:solidFill>
                  <a:schemeClr val="tx1"/>
                </a:solidFill>
                <a:effectLst/>
                <a:latin typeface="Arial" panose="020B0604020202020204" pitchFamily="34" charset="0"/>
              </a:rPr>
              <a:t/>
            </a:r>
            <a:br>
              <a:rPr kumimoji="0" lang="en-GB" altLang="en-US" sz="1800" b="0" i="0" u="none" strike="noStrike" cap="none" normalizeH="0" baseline="0" smtClean="0">
                <a:ln>
                  <a:noFill/>
                </a:ln>
                <a:solidFill>
                  <a:schemeClr val="tx1"/>
                </a:solidFill>
                <a:effectLst/>
                <a:latin typeface="Arial" panose="020B0604020202020204" pitchFamily="34" charset="0"/>
              </a:rPr>
            </a:b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sp>
        <p:nvSpPr>
          <p:cNvPr id="20" name="Rectangle 12">
            <a:hlinkClick r:id="rId2"/>
          </p:cNvPr>
          <p:cNvSpPr>
            <a:spLocks noChangeArrowheads="1"/>
          </p:cNvSpPr>
          <p:nvPr/>
        </p:nvSpPr>
        <p:spPr bwMode="auto">
          <a:xfrm>
            <a:off x="424738" y="5352177"/>
            <a:ext cx="631134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[1]</a:t>
            </a:r>
            <a:r>
              <a:rPr kumimoji="0" lang="en-US" altLang="en-US" sz="1000" b="0" i="0" u="none" strike="noStrike" cap="none" normalizeH="0" dirty="0" smtClean="0">
                <a:ln>
                  <a:noFill/>
                </a:ln>
                <a:solidFill>
                  <a:schemeClr val="tx1"/>
                </a:solidFill>
                <a:effectLst/>
                <a:ea typeface="Calibri" panose="020F0502020204030204" pitchFamily="34" charset="0"/>
                <a:cs typeface="Arial" panose="020B0604020202020204" pitchFamily="34" charset="0"/>
              </a:rPr>
              <a:t>  </a:t>
            </a:r>
            <a:r>
              <a:rPr kumimoji="0" lang="en-US" altLang="en-US" sz="10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 ACF-Metals, 2239 E. </a:t>
            </a:r>
            <a:r>
              <a:rPr kumimoji="0" lang="en-US" altLang="en-US" sz="1000" b="0" i="0" u="none" strike="noStrike" cap="none" normalizeH="0" baseline="0" dirty="0" err="1" smtClean="0">
                <a:ln>
                  <a:noFill/>
                </a:ln>
                <a:solidFill>
                  <a:schemeClr val="tx1"/>
                </a:solidFill>
                <a:effectLst/>
                <a:ea typeface="Calibri" panose="020F0502020204030204" pitchFamily="34" charset="0"/>
                <a:cs typeface="Arial" panose="020B0604020202020204" pitchFamily="34" charset="0"/>
              </a:rPr>
              <a:t>Kleindale</a:t>
            </a:r>
            <a:r>
              <a:rPr kumimoji="0" lang="en-US" altLang="en-US" sz="10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 Road, Tucson, Arizona, U.S.A.</a:t>
            </a:r>
            <a:endParaRPr kumimoji="0" lang="en-GB" altLang="en-US" sz="1000" b="0" i="0" u="none" strike="noStrike" cap="none" normalizeH="0" baseline="0" dirty="0" smtClean="0">
              <a:ln>
                <a:noFill/>
              </a:ln>
              <a:solidFill>
                <a:schemeClr val="tx1"/>
              </a:solidFill>
              <a:effectLst/>
              <a:cs typeface="Arial" panose="020B0604020202020204" pitchFamily="34" charset="0"/>
            </a:endParaRPr>
          </a:p>
          <a:p>
            <a:pPr defTabSz="914400"/>
            <a:r>
              <a:rPr lang="en-US" altLang="en-US" sz="1000" dirty="0" smtClean="0">
                <a:ea typeface="Calibri" panose="020F0502020204030204" pitchFamily="34" charset="0"/>
                <a:cs typeface="Arial" panose="020B0604020202020204" pitchFamily="34" charset="0"/>
              </a:rPr>
              <a:t>[2]   </a:t>
            </a:r>
            <a:r>
              <a:rPr lang="en-US" altLang="en-US" sz="1000" dirty="0">
                <a:ea typeface="Calibri" panose="020F0502020204030204" pitchFamily="34" charset="0"/>
                <a:cs typeface="Arial" panose="020B0604020202020204" pitchFamily="34" charset="0"/>
              </a:rPr>
              <a:t>GSI, </a:t>
            </a:r>
            <a:r>
              <a:rPr lang="en-US" altLang="en-US" sz="1000" dirty="0" err="1">
                <a:ea typeface="Calibri" panose="020F0502020204030204" pitchFamily="34" charset="0"/>
                <a:cs typeface="Arial" panose="020B0604020202020204" pitchFamily="34" charset="0"/>
              </a:rPr>
              <a:t>Helmholtzzentrum</a:t>
            </a:r>
            <a:r>
              <a:rPr lang="en-US" altLang="en-US" sz="1000" dirty="0">
                <a:ea typeface="Calibri" panose="020F0502020204030204" pitchFamily="34" charset="0"/>
                <a:cs typeface="Arial" panose="020B0604020202020204" pitchFamily="34" charset="0"/>
              </a:rPr>
              <a:t> </a:t>
            </a:r>
            <a:r>
              <a:rPr lang="en-US" altLang="en-US" sz="1000" dirty="0" err="1">
                <a:ea typeface="Calibri" panose="020F0502020204030204" pitchFamily="34" charset="0"/>
                <a:cs typeface="Arial" panose="020B0604020202020204" pitchFamily="34" charset="0"/>
              </a:rPr>
              <a:t>für</a:t>
            </a:r>
            <a:r>
              <a:rPr lang="en-US" altLang="en-US" sz="1000" dirty="0">
                <a:ea typeface="Calibri" panose="020F0502020204030204" pitchFamily="34" charset="0"/>
                <a:cs typeface="Arial" panose="020B0604020202020204" pitchFamily="34" charset="0"/>
              </a:rPr>
              <a:t> </a:t>
            </a:r>
            <a:r>
              <a:rPr lang="en-US" altLang="en-US" sz="1000" dirty="0" err="1">
                <a:ea typeface="Calibri" panose="020F0502020204030204" pitchFamily="34" charset="0"/>
                <a:cs typeface="Arial" panose="020B0604020202020204" pitchFamily="34" charset="0"/>
              </a:rPr>
              <a:t>Schwerionenforschung</a:t>
            </a:r>
            <a:r>
              <a:rPr lang="en-US" altLang="en-US" sz="1000" dirty="0">
                <a:ea typeface="Calibri" panose="020F0502020204030204" pitchFamily="34" charset="0"/>
                <a:cs typeface="Arial" panose="020B0604020202020204" pitchFamily="34" charset="0"/>
              </a:rPr>
              <a:t> GmbH, </a:t>
            </a:r>
            <a:r>
              <a:rPr lang="en-US" altLang="en-US" sz="1000" dirty="0" err="1">
                <a:ea typeface="Calibri" panose="020F0502020204030204" pitchFamily="34" charset="0"/>
                <a:cs typeface="Arial" panose="020B0604020202020204" pitchFamily="34" charset="0"/>
              </a:rPr>
              <a:t>Planckstraße</a:t>
            </a:r>
            <a:r>
              <a:rPr lang="en-US" altLang="en-US" sz="1000" dirty="0">
                <a:ea typeface="Calibri" panose="020F0502020204030204" pitchFamily="34" charset="0"/>
                <a:cs typeface="Arial" panose="020B0604020202020204" pitchFamily="34" charset="0"/>
              </a:rPr>
              <a:t> 1, 64291, Darmstadt, Germany.</a:t>
            </a:r>
            <a:endParaRPr lang="en-US" altLang="en-US" sz="1000"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[3]   MICROMATTER, Unit #1, 8333 - 130th Street, Surrey, BC V3W 7X4, Canada.</a:t>
            </a:r>
            <a:endParaRPr kumimoji="0" lang="en-GB" altLang="en-US" sz="1000" b="0" i="0" u="none" strike="noStrike" cap="none" normalizeH="0" baseline="0" dirty="0" smtClean="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[4]   Curtesy Tatami A, KANEKA Corporation, 5-1-1, </a:t>
            </a:r>
            <a:r>
              <a:rPr kumimoji="0" lang="en-US" altLang="en-US" sz="1000" b="0" i="0" u="none" strike="noStrike" cap="none" normalizeH="0" baseline="0" dirty="0" err="1" smtClean="0">
                <a:ln>
                  <a:noFill/>
                </a:ln>
                <a:solidFill>
                  <a:schemeClr val="tx1"/>
                </a:solidFill>
                <a:effectLst/>
                <a:ea typeface="Calibri" panose="020F0502020204030204" pitchFamily="34" charset="0"/>
                <a:cs typeface="Arial" panose="020B0604020202020204" pitchFamily="34" charset="0"/>
              </a:rPr>
              <a:t>Torikai</a:t>
            </a:r>
            <a:r>
              <a:rPr kumimoji="0" lang="en-US" altLang="en-US" sz="10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-Nishi, Settsu Osaka 566-0072, Japan.</a:t>
            </a:r>
            <a:endParaRPr kumimoji="0" lang="en-GB" altLang="en-US" sz="1000" b="0" i="0" u="none" strike="noStrike" cap="none" normalizeH="0" baseline="0" dirty="0" smtClean="0">
              <a:ln>
                <a:noFill/>
              </a:ln>
              <a:solidFill>
                <a:schemeClr val="tx1"/>
              </a:solidFill>
              <a:effectLst/>
              <a:cs typeface="Arial" panose="020B0604020202020204" pitchFamily="34" charset="0"/>
            </a:endParaRPr>
          </a:p>
        </p:txBody>
      </p:sp>
      <p:sp>
        <p:nvSpPr>
          <p:cNvPr id="28" name="Rectangle 16"/>
          <p:cNvSpPr>
            <a:spLocks noChangeArrowheads="1"/>
          </p:cNvSpPr>
          <p:nvPr/>
        </p:nvSpPr>
        <p:spPr bwMode="auto">
          <a:xfrm>
            <a:off x="2171700" y="3001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smtClean="0">
                <a:ln>
                  <a:noFill/>
                </a:ln>
                <a:solidFill>
                  <a:schemeClr val="tx1"/>
                </a:solidFill>
                <a:effectLst/>
                <a:latin typeface="Arial" panose="020B0604020202020204" pitchFamily="34" charset="0"/>
              </a:rPr>
              <a:t/>
            </a:r>
            <a:br>
              <a:rPr kumimoji="0" lang="en-GB" altLang="en-US" sz="1800" b="0" i="0" u="none" strike="noStrike" cap="none" normalizeH="0" baseline="0" smtClean="0">
                <a:ln>
                  <a:noFill/>
                </a:ln>
                <a:solidFill>
                  <a:schemeClr val="tx1"/>
                </a:solidFill>
                <a:effectLst/>
                <a:latin typeface="Arial" panose="020B0604020202020204" pitchFamily="34" charset="0"/>
              </a:rPr>
            </a:b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31" name="Table 30"/>
          <p:cNvGraphicFramePr>
            <a:graphicFrameLocks noGrp="1"/>
          </p:cNvGraphicFramePr>
          <p:nvPr>
            <p:extLst>
              <p:ext uri="{D42A27DB-BD31-4B8C-83A1-F6EECF244321}">
                <p14:modId xmlns:p14="http://schemas.microsoft.com/office/powerpoint/2010/main" val="3343141030"/>
              </p:ext>
            </p:extLst>
          </p:nvPr>
        </p:nvGraphicFramePr>
        <p:xfrm>
          <a:off x="424738" y="1252021"/>
          <a:ext cx="8173720" cy="3719226"/>
        </p:xfrm>
        <a:graphic>
          <a:graphicData uri="http://schemas.openxmlformats.org/drawingml/2006/table">
            <a:tbl>
              <a:tblPr firstRow="1" bandRow="1">
                <a:tableStyleId>{5C22544A-7EE6-4342-B048-85BDC9FD1C3A}</a:tableStyleId>
              </a:tblPr>
              <a:tblGrid>
                <a:gridCol w="3223260">
                  <a:extLst>
                    <a:ext uri="{9D8B030D-6E8A-4147-A177-3AD203B41FA5}">
                      <a16:colId xmlns:a16="http://schemas.microsoft.com/office/drawing/2014/main" val="3368322732"/>
                    </a:ext>
                  </a:extLst>
                </a:gridCol>
                <a:gridCol w="1257935">
                  <a:extLst>
                    <a:ext uri="{9D8B030D-6E8A-4147-A177-3AD203B41FA5}">
                      <a16:colId xmlns:a16="http://schemas.microsoft.com/office/drawing/2014/main" val="892157410"/>
                    </a:ext>
                  </a:extLst>
                </a:gridCol>
                <a:gridCol w="1718310">
                  <a:extLst>
                    <a:ext uri="{9D8B030D-6E8A-4147-A177-3AD203B41FA5}">
                      <a16:colId xmlns:a16="http://schemas.microsoft.com/office/drawing/2014/main" val="487386472"/>
                    </a:ext>
                  </a:extLst>
                </a:gridCol>
                <a:gridCol w="1527810">
                  <a:extLst>
                    <a:ext uri="{9D8B030D-6E8A-4147-A177-3AD203B41FA5}">
                      <a16:colId xmlns:a16="http://schemas.microsoft.com/office/drawing/2014/main" val="2009579324"/>
                    </a:ext>
                  </a:extLst>
                </a:gridCol>
                <a:gridCol w="446405">
                  <a:extLst>
                    <a:ext uri="{9D8B030D-6E8A-4147-A177-3AD203B41FA5}">
                      <a16:colId xmlns:a16="http://schemas.microsoft.com/office/drawing/2014/main" val="2685490106"/>
                    </a:ext>
                  </a:extLst>
                </a:gridCol>
              </a:tblGrid>
              <a:tr h="531318">
                <a:tc>
                  <a:txBody>
                    <a:bodyPr/>
                    <a:lstStyle/>
                    <a:p>
                      <a:pPr marL="0" marR="0" algn="ctr">
                        <a:lnSpc>
                          <a:spcPts val="1000"/>
                        </a:lnSpc>
                        <a:spcBef>
                          <a:spcPts val="0"/>
                        </a:spcBef>
                        <a:spcAft>
                          <a:spcPts val="400"/>
                        </a:spcAft>
                      </a:pPr>
                      <a:r>
                        <a:rPr lang="en-GB" sz="1800" dirty="0">
                          <a:effectLst/>
                          <a:latin typeface="Arial" panose="020B0604020202020204" pitchFamily="34" charset="0"/>
                          <a:cs typeface="Arial" panose="020B0604020202020204" pitchFamily="34" charset="0"/>
                        </a:rPr>
                        <a:t>Description</a:t>
                      </a:r>
                      <a:endParaRPr lang="en-GB"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800" dirty="0">
                          <a:effectLst/>
                          <a:latin typeface="Arial" panose="020B0604020202020204" pitchFamily="34" charset="0"/>
                          <a:cs typeface="Arial" panose="020B0604020202020204" pitchFamily="34" charset="0"/>
                        </a:rPr>
                        <a:t>Thickness</a:t>
                      </a:r>
                      <a:endParaRPr lang="en-GB"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800" dirty="0">
                          <a:effectLst/>
                          <a:latin typeface="Arial" panose="020B0604020202020204" pitchFamily="34" charset="0"/>
                          <a:cs typeface="Arial" panose="020B0604020202020204" pitchFamily="34" charset="0"/>
                        </a:rPr>
                        <a:t>Remark</a:t>
                      </a:r>
                      <a:endParaRPr lang="en-GB"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800" dirty="0">
                          <a:effectLst/>
                          <a:latin typeface="Arial" panose="020B0604020202020204" pitchFamily="34" charset="0"/>
                          <a:cs typeface="Arial" panose="020B0604020202020204" pitchFamily="34" charset="0"/>
                        </a:rPr>
                        <a:t>Reference</a:t>
                      </a:r>
                      <a:endParaRPr lang="en-GB"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85651511"/>
                  </a:ext>
                </a:extLst>
              </a:tr>
              <a:tr h="531318">
                <a:tc>
                  <a:txBody>
                    <a:bodyPr/>
                    <a:lstStyle/>
                    <a:p>
                      <a:pPr marL="0" marR="0" algn="ctr">
                        <a:lnSpc>
                          <a:spcPts val="1000"/>
                        </a:lnSpc>
                        <a:spcBef>
                          <a:spcPts val="0"/>
                        </a:spcBef>
                        <a:spcAft>
                          <a:spcPts val="400"/>
                        </a:spcAft>
                      </a:pPr>
                      <a:r>
                        <a:rPr lang="en-GB" sz="1500" dirty="0" smtClean="0">
                          <a:effectLst/>
                          <a:latin typeface="Arial" panose="020B0604020202020204" pitchFamily="34" charset="0"/>
                          <a:cs typeface="Arial" panose="020B0604020202020204" pitchFamily="34" charset="0"/>
                        </a:rPr>
                        <a:t>Amorphous </a:t>
                      </a:r>
                      <a:r>
                        <a:rPr lang="en-GB" sz="1500" dirty="0">
                          <a:effectLst/>
                          <a:latin typeface="Arial" panose="020B0604020202020204" pitchFamily="34" charset="0"/>
                          <a:cs typeface="Arial" panose="020B0604020202020204" pitchFamily="34" charset="0"/>
                        </a:rPr>
                        <a:t>Carbon </a:t>
                      </a:r>
                      <a:endParaRPr lang="en-GB" sz="15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500" dirty="0">
                          <a:effectLst/>
                          <a:latin typeface="Arial" panose="020B0604020202020204" pitchFamily="34" charset="0"/>
                          <a:cs typeface="Arial" panose="020B0604020202020204" pitchFamily="34" charset="0"/>
                        </a:rPr>
                        <a:t>200 </a:t>
                      </a:r>
                      <a:r>
                        <a:rPr lang="en-GB" sz="1500" dirty="0" err="1">
                          <a:effectLst/>
                          <a:latin typeface="Arial" panose="020B0604020202020204" pitchFamily="34" charset="0"/>
                          <a:cs typeface="Arial" panose="020B0604020202020204" pitchFamily="34" charset="0"/>
                        </a:rPr>
                        <a:t>μg</a:t>
                      </a:r>
                      <a:r>
                        <a:rPr lang="en-GB" sz="1500" dirty="0">
                          <a:effectLst/>
                          <a:latin typeface="Arial" panose="020B0604020202020204" pitchFamily="34" charset="0"/>
                          <a:cs typeface="Arial" panose="020B0604020202020204" pitchFamily="34" charset="0"/>
                        </a:rPr>
                        <a:t>/cm</a:t>
                      </a:r>
                      <a:r>
                        <a:rPr lang="en-GB" sz="1500" baseline="30000" dirty="0">
                          <a:effectLst/>
                          <a:latin typeface="Arial" panose="020B0604020202020204" pitchFamily="34" charset="0"/>
                          <a:cs typeface="Arial" panose="020B0604020202020204" pitchFamily="34" charset="0"/>
                        </a:rPr>
                        <a:t>2</a:t>
                      </a: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500">
                          <a:effectLst/>
                          <a:latin typeface="Arial" panose="020B0604020202020204" pitchFamily="34" charset="0"/>
                          <a:cs typeface="Arial" panose="020B0604020202020204" pitchFamily="34" charset="0"/>
                        </a:rPr>
                        <a:t>Collodion coated </a:t>
                      </a:r>
                      <a:endParaRPr lang="en-GB" sz="15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500" dirty="0">
                          <a:effectLst/>
                          <a:latin typeface="Arial" panose="020B0604020202020204" pitchFamily="34" charset="0"/>
                          <a:cs typeface="Arial" panose="020B0604020202020204" pitchFamily="34" charset="0"/>
                        </a:rPr>
                        <a:t>XCF-200 </a:t>
                      </a:r>
                      <a:endParaRPr lang="en-GB" sz="15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a:r>
                        <a:rPr lang="en-US" sz="1500" dirty="0" smtClean="0">
                          <a:latin typeface="Arial" panose="020B0604020202020204" pitchFamily="34" charset="0"/>
                          <a:cs typeface="Arial" panose="020B0604020202020204" pitchFamily="34" charset="0"/>
                        </a:rPr>
                        <a:t>[1]</a:t>
                      </a:r>
                      <a:endParaRPr lang="en-GB" sz="1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12816084"/>
                  </a:ext>
                </a:extLst>
              </a:tr>
              <a:tr h="5313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500" dirty="0" smtClean="0">
                          <a:effectLst/>
                          <a:latin typeface="Arial" panose="020B0604020202020204" pitchFamily="34" charset="0"/>
                          <a:cs typeface="Arial" panose="020B0604020202020204" pitchFamily="34" charset="0"/>
                        </a:rPr>
                        <a:t>Amorphous </a:t>
                      </a:r>
                      <a:r>
                        <a:rPr lang="en-GB" sz="1500" dirty="0" smtClean="0">
                          <a:effectLst/>
                          <a:latin typeface="Arial" panose="020B0604020202020204" pitchFamily="34" charset="0"/>
                          <a:cs typeface="Arial" panose="020B0604020202020204" pitchFamily="34" charset="0"/>
                        </a:rPr>
                        <a:t>Carbon</a:t>
                      </a:r>
                      <a:endParaRPr lang="en-GB" sz="1500" dirty="0" smtClean="0">
                        <a:effectLst/>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500" dirty="0" smtClean="0">
                          <a:effectLst/>
                          <a:latin typeface="Arial" panose="020B0604020202020204" pitchFamily="34" charset="0"/>
                          <a:cs typeface="Arial" panose="020B0604020202020204" pitchFamily="34" charset="0"/>
                        </a:rPr>
                        <a:t>199 </a:t>
                      </a:r>
                      <a:r>
                        <a:rPr lang="en-GB" sz="1500" dirty="0" err="1" smtClean="0">
                          <a:effectLst/>
                          <a:latin typeface="Arial" panose="020B0604020202020204" pitchFamily="34" charset="0"/>
                          <a:cs typeface="Arial" panose="020B0604020202020204" pitchFamily="34" charset="0"/>
                        </a:rPr>
                        <a:t>μg</a:t>
                      </a:r>
                      <a:r>
                        <a:rPr lang="en-GB" sz="1500" dirty="0" smtClean="0">
                          <a:effectLst/>
                          <a:latin typeface="Arial" panose="020B0604020202020204" pitchFamily="34" charset="0"/>
                          <a:cs typeface="Arial" panose="020B0604020202020204" pitchFamily="34" charset="0"/>
                        </a:rPr>
                        <a:t>/cm</a:t>
                      </a:r>
                      <a:r>
                        <a:rPr lang="en-GB" sz="1500" baseline="30000" dirty="0" smtClean="0">
                          <a:effectLst/>
                          <a:latin typeface="Arial" panose="020B0604020202020204" pitchFamily="34" charset="0"/>
                          <a:cs typeface="Arial" panose="020B0604020202020204" pitchFamily="34" charset="0"/>
                        </a:rPr>
                        <a:t>2</a:t>
                      </a:r>
                      <a:endParaRPr lang="en-GB" sz="1500" dirty="0" smtClean="0">
                        <a:effectLst/>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algn="ctr"/>
                      <a:endParaRPr lang="en-GB" sz="1500" dirty="0">
                        <a:latin typeface="Arial" panose="020B0604020202020204" pitchFamily="34" charset="0"/>
                        <a:cs typeface="Arial"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500" dirty="0" smtClean="0">
                          <a:effectLst/>
                          <a:latin typeface="Arial" panose="020B0604020202020204" pitchFamily="34" charset="0"/>
                          <a:cs typeface="Arial" panose="020B0604020202020204" pitchFamily="34" charset="0"/>
                        </a:rPr>
                        <a:t>GSI-199</a:t>
                      </a:r>
                      <a:endParaRPr lang="en-GB" sz="1500" dirty="0" smtClean="0">
                        <a:effectLst/>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algn="ctr"/>
                      <a:r>
                        <a:rPr lang="en-US" sz="1500" dirty="0" smtClean="0">
                          <a:latin typeface="Arial" panose="020B0604020202020204" pitchFamily="34" charset="0"/>
                          <a:cs typeface="Arial" panose="020B0604020202020204" pitchFamily="34" charset="0"/>
                        </a:rPr>
                        <a:t>[2]</a:t>
                      </a:r>
                      <a:endParaRPr lang="en-GB" sz="1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96820999"/>
                  </a:ext>
                </a:extLst>
              </a:tr>
              <a:tr h="531318">
                <a:tc>
                  <a:txBody>
                    <a:bodyPr/>
                    <a:lstStyle/>
                    <a:p>
                      <a:pPr marL="0" marR="0" algn="ctr">
                        <a:lnSpc>
                          <a:spcPts val="1000"/>
                        </a:lnSpc>
                        <a:spcBef>
                          <a:spcPts val="0"/>
                        </a:spcBef>
                        <a:spcAft>
                          <a:spcPts val="400"/>
                        </a:spcAft>
                      </a:pPr>
                      <a:r>
                        <a:rPr lang="en-GB" sz="1500" dirty="0">
                          <a:effectLst/>
                          <a:latin typeface="Arial" panose="020B0604020202020204" pitchFamily="34" charset="0"/>
                          <a:cs typeface="Arial" panose="020B0604020202020204" pitchFamily="34" charset="0"/>
                        </a:rPr>
                        <a:t>Diamond-like Carbon</a:t>
                      </a:r>
                      <a:endParaRPr lang="en-GB" sz="15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500" dirty="0">
                          <a:effectLst/>
                          <a:latin typeface="Arial" panose="020B0604020202020204" pitchFamily="34" charset="0"/>
                          <a:cs typeface="Arial" panose="020B0604020202020204" pitchFamily="34" charset="0"/>
                        </a:rPr>
                        <a:t>200 </a:t>
                      </a:r>
                      <a:r>
                        <a:rPr lang="en-GB" sz="1500" dirty="0" err="1">
                          <a:effectLst/>
                          <a:latin typeface="Arial" panose="020B0604020202020204" pitchFamily="34" charset="0"/>
                          <a:cs typeface="Arial" panose="020B0604020202020204" pitchFamily="34" charset="0"/>
                        </a:rPr>
                        <a:t>μg</a:t>
                      </a:r>
                      <a:r>
                        <a:rPr lang="en-GB" sz="1500" dirty="0">
                          <a:effectLst/>
                          <a:latin typeface="Arial" panose="020B0604020202020204" pitchFamily="34" charset="0"/>
                          <a:cs typeface="Arial" panose="020B0604020202020204" pitchFamily="34" charset="0"/>
                        </a:rPr>
                        <a:t>/cm</a:t>
                      </a:r>
                      <a:r>
                        <a:rPr lang="en-GB" sz="1500" baseline="30000" dirty="0">
                          <a:effectLst/>
                          <a:latin typeface="Arial" panose="020B0604020202020204" pitchFamily="34" charset="0"/>
                          <a:cs typeface="Arial" panose="020B0604020202020204" pitchFamily="34" charset="0"/>
                        </a:rPr>
                        <a:t>2</a:t>
                      </a: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500" dirty="0">
                          <a:effectLst/>
                          <a:latin typeface="Arial" panose="020B0604020202020204" pitchFamily="34" charset="0"/>
                          <a:cs typeface="Arial" panose="020B0604020202020204" pitchFamily="34" charset="0"/>
                        </a:rPr>
                        <a:t>Boron doped 10%</a:t>
                      </a:r>
                      <a:endParaRPr lang="en-GB" sz="15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500" dirty="0">
                          <a:effectLst/>
                          <a:latin typeface="Arial" panose="020B0604020202020204" pitchFamily="34" charset="0"/>
                          <a:cs typeface="Arial" panose="020B0604020202020204" pitchFamily="34" charset="0"/>
                        </a:rPr>
                        <a:t>DLC-23-1000-S</a:t>
                      </a:r>
                      <a:endParaRPr lang="en-GB" sz="15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a:r>
                        <a:rPr lang="en-US" sz="1500" dirty="0" smtClean="0">
                          <a:latin typeface="Arial" panose="020B0604020202020204" pitchFamily="34" charset="0"/>
                          <a:cs typeface="Arial" panose="020B0604020202020204" pitchFamily="34" charset="0"/>
                        </a:rPr>
                        <a:t>[3]</a:t>
                      </a:r>
                      <a:endParaRPr lang="en-GB" sz="1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31464842"/>
                  </a:ext>
                </a:extLst>
              </a:tr>
              <a:tr h="531318">
                <a:tc>
                  <a:txBody>
                    <a:bodyPr/>
                    <a:lstStyle/>
                    <a:p>
                      <a:pPr marL="0" marR="0" algn="ctr">
                        <a:lnSpc>
                          <a:spcPts val="1000"/>
                        </a:lnSpc>
                        <a:spcBef>
                          <a:spcPts val="0"/>
                        </a:spcBef>
                        <a:spcAft>
                          <a:spcPts val="400"/>
                        </a:spcAft>
                      </a:pPr>
                      <a:r>
                        <a:rPr lang="en-GB" sz="1500" dirty="0" smtClean="0">
                          <a:effectLst/>
                          <a:latin typeface="Arial" panose="020B0604020202020204" pitchFamily="34" charset="0"/>
                          <a:cs typeface="Arial" panose="020B0604020202020204" pitchFamily="34" charset="0"/>
                        </a:rPr>
                        <a:t>Multilayer Graphene</a:t>
                      </a:r>
                    </a:p>
                  </a:txBody>
                  <a:tcPr anchor="ctr"/>
                </a:tc>
                <a:tc>
                  <a:txBody>
                    <a:bodyPr/>
                    <a:lstStyle/>
                    <a:p>
                      <a:pPr marL="0" marR="0" lvl="0" indent="0" algn="ctr" defTabSz="457200" rtl="0" eaLnBrk="1" fontAlgn="auto" latinLnBrk="0" hangingPunct="1">
                        <a:lnSpc>
                          <a:spcPts val="1000"/>
                        </a:lnSpc>
                        <a:spcBef>
                          <a:spcPts val="0"/>
                        </a:spcBef>
                        <a:spcAft>
                          <a:spcPts val="400"/>
                        </a:spcAft>
                        <a:buClrTx/>
                        <a:buSzTx/>
                        <a:buFontTx/>
                        <a:buNone/>
                        <a:tabLst/>
                        <a:defRPr/>
                      </a:pPr>
                      <a:r>
                        <a:rPr lang="en-GB" sz="1500" dirty="0" smtClean="0">
                          <a:effectLst/>
                          <a:latin typeface="Arial" panose="020B0604020202020204" pitchFamily="34" charset="0"/>
                          <a:cs typeface="Arial" panose="020B0604020202020204" pitchFamily="34" charset="0"/>
                        </a:rPr>
                        <a:t>200 </a:t>
                      </a:r>
                      <a:r>
                        <a:rPr lang="en-GB" sz="1500" dirty="0" err="1" smtClean="0">
                          <a:effectLst/>
                          <a:latin typeface="Arial" panose="020B0604020202020204" pitchFamily="34" charset="0"/>
                          <a:cs typeface="Arial" panose="020B0604020202020204" pitchFamily="34" charset="0"/>
                        </a:rPr>
                        <a:t>μg</a:t>
                      </a:r>
                      <a:r>
                        <a:rPr lang="en-GB" sz="1500" dirty="0" smtClean="0">
                          <a:effectLst/>
                          <a:latin typeface="Arial" panose="020B0604020202020204" pitchFamily="34" charset="0"/>
                          <a:cs typeface="Arial" panose="020B0604020202020204" pitchFamily="34" charset="0"/>
                        </a:rPr>
                        <a:t>/cm</a:t>
                      </a:r>
                      <a:r>
                        <a:rPr lang="en-GB" sz="1500" baseline="30000" dirty="0" smtClean="0">
                          <a:effectLst/>
                          <a:latin typeface="Arial" panose="020B0604020202020204" pitchFamily="34" charset="0"/>
                          <a:cs typeface="Arial" panose="020B0604020202020204" pitchFamily="34" charset="0"/>
                        </a:rPr>
                        <a:t>2</a:t>
                      </a:r>
                      <a:endParaRPr lang="en-GB" sz="1500" dirty="0" smtClean="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a:endParaRPr lang="en-GB" sz="1500" dirty="0">
                        <a:latin typeface="Arial" panose="020B0604020202020204" pitchFamily="34" charset="0"/>
                        <a:cs typeface="Arial" panose="020B0604020202020204" pitchFamily="34" charset="0"/>
                      </a:endParaRPr>
                    </a:p>
                  </a:txBody>
                  <a:tcPr anchor="ctr"/>
                </a:tc>
                <a:tc>
                  <a:txBody>
                    <a:bodyPr/>
                    <a:lstStyle/>
                    <a:p>
                      <a:pPr marL="0" marR="0" algn="ctr">
                        <a:lnSpc>
                          <a:spcPts val="1000"/>
                        </a:lnSpc>
                        <a:spcBef>
                          <a:spcPts val="0"/>
                        </a:spcBef>
                        <a:spcAft>
                          <a:spcPts val="400"/>
                        </a:spcAft>
                      </a:pPr>
                      <a:r>
                        <a:rPr lang="en-GB" sz="1500" dirty="0" smtClean="0">
                          <a:effectLst/>
                          <a:latin typeface="Arial" panose="020B0604020202020204" pitchFamily="34" charset="0"/>
                          <a:cs typeface="Arial" panose="020B0604020202020204" pitchFamily="34" charset="0"/>
                        </a:rPr>
                        <a:t>MLG-200</a:t>
                      </a:r>
                    </a:p>
                  </a:txBody>
                  <a:tcPr anchor="ctr"/>
                </a:tc>
                <a:tc>
                  <a:txBody>
                    <a:bodyPr/>
                    <a:lstStyle/>
                    <a:p>
                      <a:pPr algn="ctr"/>
                      <a:r>
                        <a:rPr lang="en-US" sz="1500" dirty="0" smtClean="0">
                          <a:latin typeface="Arial" panose="020B0604020202020204" pitchFamily="34" charset="0"/>
                          <a:cs typeface="Arial" panose="020B0604020202020204" pitchFamily="34" charset="0"/>
                        </a:rPr>
                        <a:t>[4]</a:t>
                      </a:r>
                      <a:endParaRPr lang="en-GB" sz="1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4460637"/>
                  </a:ext>
                </a:extLst>
              </a:tr>
              <a:tr h="531318">
                <a:tc>
                  <a:txBody>
                    <a:bodyPr/>
                    <a:lstStyle/>
                    <a:p>
                      <a:pPr marL="0" marR="0" algn="ctr">
                        <a:lnSpc>
                          <a:spcPts val="1000"/>
                        </a:lnSpc>
                        <a:spcBef>
                          <a:spcPts val="0"/>
                        </a:spcBef>
                        <a:spcAft>
                          <a:spcPts val="400"/>
                        </a:spcAft>
                      </a:pPr>
                      <a:r>
                        <a:rPr lang="en-GB" sz="1500" dirty="0" smtClean="0">
                          <a:effectLst/>
                          <a:latin typeface="Arial" panose="020B0604020202020204" pitchFamily="34" charset="0"/>
                          <a:cs typeface="Arial" panose="020B0604020202020204" pitchFamily="34" charset="0"/>
                        </a:rPr>
                        <a:t>Multilayer Graphene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500" dirty="0" smtClean="0">
                          <a:effectLst/>
                          <a:latin typeface="Arial" panose="020B0604020202020204" pitchFamily="34" charset="0"/>
                          <a:cs typeface="Arial" panose="020B0604020202020204" pitchFamily="34" charset="0"/>
                        </a:rPr>
                        <a:t>233 </a:t>
                      </a:r>
                      <a:r>
                        <a:rPr lang="en-GB" sz="1500" dirty="0" err="1" smtClean="0">
                          <a:effectLst/>
                          <a:latin typeface="Arial" panose="020B0604020202020204" pitchFamily="34" charset="0"/>
                          <a:cs typeface="Arial" panose="020B0604020202020204" pitchFamily="34" charset="0"/>
                        </a:rPr>
                        <a:t>μg</a:t>
                      </a:r>
                      <a:r>
                        <a:rPr lang="en-GB" sz="1500" dirty="0" smtClean="0">
                          <a:effectLst/>
                          <a:latin typeface="Arial" panose="020B0604020202020204" pitchFamily="34" charset="0"/>
                          <a:cs typeface="Arial" panose="020B0604020202020204" pitchFamily="34" charset="0"/>
                        </a:rPr>
                        <a:t>/cm</a:t>
                      </a:r>
                      <a:r>
                        <a:rPr lang="en-GB" sz="1500" baseline="30000" dirty="0" smtClean="0">
                          <a:effectLst/>
                          <a:latin typeface="Arial" panose="020B0604020202020204" pitchFamily="34" charset="0"/>
                          <a:cs typeface="Arial" panose="020B0604020202020204" pitchFamily="34" charset="0"/>
                        </a:rPr>
                        <a:t>2</a:t>
                      </a:r>
                      <a:endParaRPr lang="en-GB" sz="1500" dirty="0" smtClean="0">
                        <a:effectLst/>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algn="ctr"/>
                      <a:endParaRPr lang="en-GB" sz="1500" dirty="0">
                        <a:latin typeface="Arial" panose="020B0604020202020204" pitchFamily="34" charset="0"/>
                        <a:cs typeface="Arial" panose="020B0604020202020204" pitchFamily="34" charset="0"/>
                      </a:endParaRPr>
                    </a:p>
                  </a:txBody>
                  <a:tcPr anchor="ctr"/>
                </a:tc>
                <a:tc>
                  <a:txBody>
                    <a:bodyPr/>
                    <a:lstStyle/>
                    <a:p>
                      <a:pPr marL="0" marR="0" algn="ctr">
                        <a:lnSpc>
                          <a:spcPts val="1000"/>
                        </a:lnSpc>
                        <a:spcBef>
                          <a:spcPts val="0"/>
                        </a:spcBef>
                        <a:spcAft>
                          <a:spcPts val="400"/>
                        </a:spcAft>
                      </a:pPr>
                      <a:r>
                        <a:rPr lang="en-GB" sz="1500" dirty="0" smtClean="0">
                          <a:effectLst/>
                          <a:latin typeface="Arial" panose="020B0604020202020204" pitchFamily="34" charset="0"/>
                          <a:cs typeface="Arial" panose="020B0604020202020204" pitchFamily="34" charset="0"/>
                        </a:rPr>
                        <a:t>MLG-233</a:t>
                      </a:r>
                    </a:p>
                  </a:txBody>
                  <a:tcPr anchor="ctr"/>
                </a:tc>
                <a:tc>
                  <a:txBody>
                    <a:bodyPr/>
                    <a:lstStyle/>
                    <a:p>
                      <a:pPr algn="ctr"/>
                      <a:r>
                        <a:rPr lang="en-US" sz="1500" dirty="0" smtClean="0">
                          <a:latin typeface="Arial" panose="020B0604020202020204" pitchFamily="34" charset="0"/>
                          <a:cs typeface="Arial" panose="020B0604020202020204" pitchFamily="34" charset="0"/>
                        </a:rPr>
                        <a:t>[4]</a:t>
                      </a:r>
                      <a:endParaRPr lang="en-GB" sz="1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643399"/>
                  </a:ext>
                </a:extLst>
              </a:tr>
              <a:tr h="531318">
                <a:tc>
                  <a:txBody>
                    <a:bodyPr/>
                    <a:lstStyle/>
                    <a:p>
                      <a:pPr marL="0" marR="0" algn="ctr">
                        <a:lnSpc>
                          <a:spcPts val="1000"/>
                        </a:lnSpc>
                        <a:spcBef>
                          <a:spcPts val="0"/>
                        </a:spcBef>
                        <a:spcAft>
                          <a:spcPts val="400"/>
                        </a:spcAft>
                      </a:pPr>
                      <a:r>
                        <a:rPr lang="en-GB" sz="1500" dirty="0" smtClean="0">
                          <a:effectLst/>
                          <a:latin typeface="Arial" panose="020B0604020202020204" pitchFamily="34" charset="0"/>
                          <a:cs typeface="Arial" panose="020B0604020202020204" pitchFamily="34" charset="0"/>
                        </a:rPr>
                        <a:t>Multilayer Graphene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500" dirty="0" smtClean="0">
                          <a:effectLst/>
                          <a:latin typeface="Arial" panose="020B0604020202020204" pitchFamily="34" charset="0"/>
                          <a:cs typeface="Arial" panose="020B0604020202020204" pitchFamily="34" charset="0"/>
                        </a:rPr>
                        <a:t>251 </a:t>
                      </a:r>
                      <a:r>
                        <a:rPr lang="en-GB" sz="1500" dirty="0" err="1" smtClean="0">
                          <a:effectLst/>
                          <a:latin typeface="Arial" panose="020B0604020202020204" pitchFamily="34" charset="0"/>
                          <a:cs typeface="Arial" panose="020B0604020202020204" pitchFamily="34" charset="0"/>
                        </a:rPr>
                        <a:t>μg</a:t>
                      </a:r>
                      <a:r>
                        <a:rPr lang="en-GB" sz="1500" dirty="0" smtClean="0">
                          <a:effectLst/>
                          <a:latin typeface="Arial" panose="020B0604020202020204" pitchFamily="34" charset="0"/>
                          <a:cs typeface="Arial" panose="020B0604020202020204" pitchFamily="34" charset="0"/>
                        </a:rPr>
                        <a:t>/cm</a:t>
                      </a:r>
                      <a:r>
                        <a:rPr lang="en-GB" sz="1500" baseline="30000" dirty="0" smtClean="0">
                          <a:effectLst/>
                          <a:latin typeface="Arial" panose="020B0604020202020204" pitchFamily="34" charset="0"/>
                          <a:cs typeface="Arial" panose="020B0604020202020204" pitchFamily="34" charset="0"/>
                        </a:rPr>
                        <a:t>2</a:t>
                      </a:r>
                      <a:endParaRPr lang="en-GB" sz="1500" dirty="0" smtClean="0">
                        <a:effectLst/>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algn="ctr"/>
                      <a:endParaRPr lang="en-GB" sz="1500" dirty="0">
                        <a:latin typeface="Arial" panose="020B0604020202020204" pitchFamily="34" charset="0"/>
                        <a:cs typeface="Arial" panose="020B0604020202020204" pitchFamily="34" charset="0"/>
                      </a:endParaRPr>
                    </a:p>
                  </a:txBody>
                  <a:tcPr anchor="ctr"/>
                </a:tc>
                <a:tc>
                  <a:txBody>
                    <a:bodyPr/>
                    <a:lstStyle/>
                    <a:p>
                      <a:pPr marL="0" marR="0" algn="ctr">
                        <a:lnSpc>
                          <a:spcPts val="1000"/>
                        </a:lnSpc>
                        <a:spcBef>
                          <a:spcPts val="0"/>
                        </a:spcBef>
                        <a:spcAft>
                          <a:spcPts val="400"/>
                        </a:spcAft>
                      </a:pPr>
                      <a:r>
                        <a:rPr lang="en-GB" sz="1500" dirty="0" smtClean="0">
                          <a:effectLst/>
                          <a:latin typeface="Arial" panose="020B0604020202020204" pitchFamily="34" charset="0"/>
                          <a:cs typeface="Arial" panose="020B0604020202020204" pitchFamily="34" charset="0"/>
                        </a:rPr>
                        <a:t>MLG-251</a:t>
                      </a:r>
                    </a:p>
                  </a:txBody>
                  <a:tcPr anchor="ctr"/>
                </a:tc>
                <a:tc>
                  <a:txBody>
                    <a:bodyPr/>
                    <a:lstStyle/>
                    <a:p>
                      <a:pPr algn="ctr"/>
                      <a:r>
                        <a:rPr lang="en-US" sz="1500" dirty="0" smtClean="0">
                          <a:latin typeface="Arial" panose="020B0604020202020204" pitchFamily="34" charset="0"/>
                          <a:cs typeface="Arial" panose="020B0604020202020204" pitchFamily="34" charset="0"/>
                        </a:rPr>
                        <a:t>[4]</a:t>
                      </a:r>
                      <a:endParaRPr lang="en-GB" sz="1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97594470"/>
                  </a:ext>
                </a:extLst>
              </a:tr>
            </a:tbl>
          </a:graphicData>
        </a:graphic>
      </p:graphicFrame>
    </p:spTree>
    <p:extLst>
      <p:ext uri="{BB962C8B-B14F-4D97-AF65-F5344CB8AC3E}">
        <p14:creationId xmlns:p14="http://schemas.microsoft.com/office/powerpoint/2010/main" val="2350926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03265" y="1135729"/>
            <a:ext cx="7418759" cy="5120640"/>
          </a:xfrm>
          <a:prstGeom prst="rect">
            <a:avLst/>
          </a:prstGeom>
        </p:spPr>
      </p:pic>
      <p:sp>
        <p:nvSpPr>
          <p:cNvPr id="2" name="Title 1"/>
          <p:cNvSpPr>
            <a:spLocks noGrp="1"/>
          </p:cNvSpPr>
          <p:nvPr>
            <p:ph type="title"/>
          </p:nvPr>
        </p:nvSpPr>
        <p:spPr/>
        <p:txBody>
          <a:bodyPr/>
          <a:lstStyle/>
          <a:p>
            <a:r>
              <a:rPr lang="en-US" dirty="0" smtClean="0"/>
              <a:t>Test Conditions – Setting up with BTV</a:t>
            </a:r>
            <a:endParaRPr lang="en-GB" dirty="0"/>
          </a:p>
        </p:txBody>
      </p:sp>
      <p:sp>
        <p:nvSpPr>
          <p:cNvPr id="5" name="Rectangle 4"/>
          <p:cNvSpPr/>
          <p:nvPr/>
        </p:nvSpPr>
        <p:spPr>
          <a:xfrm>
            <a:off x="1001058" y="5720079"/>
            <a:ext cx="5214005" cy="421641"/>
          </a:xfrm>
          <a:prstGeom prst="rect">
            <a:avLst/>
          </a:prstGeom>
          <a:solidFill>
            <a:srgbClr val="F8F8F8">
              <a:alpha val="60000"/>
            </a:srgbClr>
          </a:solidFill>
        </p:spPr>
        <p:txBody>
          <a:bodyPr vert="horz" lIns="91440" tIns="45720" rIns="91440" bIns="45720" rtlCol="0">
            <a:noAutofit/>
          </a:bodyPr>
          <a:lstStyle/>
          <a:p>
            <a:pPr>
              <a:spcBef>
                <a:spcPct val="20000"/>
              </a:spcBef>
              <a:buClr>
                <a:srgbClr val="0055A0"/>
              </a:buClr>
            </a:pPr>
            <a:r>
              <a:rPr lang="en-GB" sz="2000" dirty="0" smtClean="0">
                <a:latin typeface="Arial"/>
                <a:cs typeface="Arial"/>
              </a:rPr>
              <a:t>BTV screen in beam position, camera image</a:t>
            </a:r>
            <a:endParaRPr lang="en-US" sz="2000" dirty="0">
              <a:latin typeface="Arial"/>
              <a:cs typeface="Arial"/>
            </a:endParaRPr>
          </a:p>
        </p:txBody>
      </p:sp>
    </p:spTree>
    <p:extLst>
      <p:ext uri="{BB962C8B-B14F-4D97-AF65-F5344CB8AC3E}">
        <p14:creationId xmlns:p14="http://schemas.microsoft.com/office/powerpoint/2010/main" val="1787819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01076" y="874775"/>
            <a:ext cx="7315200" cy="5404784"/>
          </a:xfrm>
          <a:prstGeom prst="rect">
            <a:avLst/>
          </a:prstGeom>
        </p:spPr>
      </p:pic>
      <p:sp>
        <p:nvSpPr>
          <p:cNvPr id="2" name="Title 1"/>
          <p:cNvSpPr>
            <a:spLocks noGrp="1"/>
          </p:cNvSpPr>
          <p:nvPr>
            <p:ph type="title"/>
          </p:nvPr>
        </p:nvSpPr>
        <p:spPr>
          <a:xfrm>
            <a:off x="1001058" y="274638"/>
            <a:ext cx="8142942" cy="747654"/>
          </a:xfrm>
        </p:spPr>
        <p:txBody>
          <a:bodyPr>
            <a:normAutofit/>
          </a:bodyPr>
          <a:lstStyle/>
          <a:p>
            <a:r>
              <a:rPr lang="en-US" dirty="0"/>
              <a:t>Test Conditions – Setting up with BTV</a:t>
            </a:r>
            <a:endParaRPr lang="en-US" sz="2400" dirty="0"/>
          </a:p>
        </p:txBody>
      </p:sp>
      <p:sp>
        <p:nvSpPr>
          <p:cNvPr id="15" name="Rectangle 14"/>
          <p:cNvSpPr/>
          <p:nvPr/>
        </p:nvSpPr>
        <p:spPr>
          <a:xfrm>
            <a:off x="1033535" y="5740398"/>
            <a:ext cx="6295953" cy="421641"/>
          </a:xfrm>
          <a:prstGeom prst="rect">
            <a:avLst/>
          </a:prstGeom>
          <a:solidFill>
            <a:srgbClr val="F8F8F8"/>
          </a:solidFill>
          <a:ln>
            <a:solidFill>
              <a:srgbClr val="000000"/>
            </a:solidFill>
          </a:ln>
        </p:spPr>
        <p:txBody>
          <a:bodyPr vert="horz" lIns="91440" tIns="45720" rIns="91440" bIns="45720" rtlCol="0">
            <a:noAutofit/>
          </a:bodyPr>
          <a:lstStyle/>
          <a:p>
            <a:pPr>
              <a:spcBef>
                <a:spcPct val="20000"/>
              </a:spcBef>
              <a:buClr>
                <a:srgbClr val="0055A0"/>
              </a:buClr>
            </a:pPr>
            <a:r>
              <a:rPr lang="en-GB" sz="2000" dirty="0" smtClean="0">
                <a:latin typeface="Arial"/>
                <a:cs typeface="Arial"/>
              </a:rPr>
              <a:t>Beam spot on BTV screen, acquisition interface image</a:t>
            </a:r>
            <a:endParaRPr lang="en-US" sz="2000" dirty="0">
              <a:latin typeface="Arial"/>
              <a:cs typeface="Arial"/>
            </a:endParaRPr>
          </a:p>
        </p:txBody>
      </p:sp>
      <p:sp>
        <p:nvSpPr>
          <p:cNvPr id="10" name="Oval 9"/>
          <p:cNvSpPr/>
          <p:nvPr/>
        </p:nvSpPr>
        <p:spPr>
          <a:xfrm>
            <a:off x="1703156" y="3873985"/>
            <a:ext cx="998161" cy="31410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2214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First Experience with Carbon Stripping Foils for the 160 MeV H</a:t>
            </a:r>
            <a:r>
              <a:rPr lang="en-GB" baseline="30000" dirty="0"/>
              <a:t>−</a:t>
            </a:r>
            <a:r>
              <a:rPr lang="en-GB" dirty="0"/>
              <a:t> Injection into the CERN PSB</a:t>
            </a:r>
            <a:endParaRPr lang="en-US" dirty="0"/>
          </a:p>
        </p:txBody>
      </p:sp>
      <p:sp>
        <p:nvSpPr>
          <p:cNvPr id="3" name="Subtitle 2"/>
          <p:cNvSpPr>
            <a:spLocks noGrp="1"/>
          </p:cNvSpPr>
          <p:nvPr>
            <p:ph type="subTitle" idx="1"/>
          </p:nvPr>
        </p:nvSpPr>
        <p:spPr>
          <a:xfrm>
            <a:off x="202666" y="3752152"/>
            <a:ext cx="8701471" cy="1889589"/>
          </a:xfrm>
        </p:spPr>
        <p:txBody>
          <a:bodyPr/>
          <a:lstStyle/>
          <a:p>
            <a:r>
              <a:rPr lang="en-US" dirty="0"/>
              <a:t>Chiara </a:t>
            </a:r>
            <a:r>
              <a:rPr lang="en-US" dirty="0" smtClean="0"/>
              <a:t>Bracco</a:t>
            </a:r>
          </a:p>
          <a:p>
            <a:r>
              <a:rPr lang="en-US" dirty="0" smtClean="0"/>
              <a:t>Louise Jorat</a:t>
            </a:r>
          </a:p>
          <a:p>
            <a:r>
              <a:rPr lang="en-US" dirty="0" smtClean="0"/>
              <a:t>Remy Noulibos</a:t>
            </a:r>
          </a:p>
          <a:p>
            <a:r>
              <a:rPr lang="en-US" dirty="0" smtClean="0"/>
              <a:t>Pieter </a:t>
            </a:r>
            <a:r>
              <a:rPr lang="en-US" dirty="0"/>
              <a:t>van </a:t>
            </a:r>
            <a:r>
              <a:rPr lang="en-US" dirty="0" smtClean="0"/>
              <a:t>Trappen</a:t>
            </a:r>
          </a:p>
          <a:p>
            <a:r>
              <a:rPr lang="en-US" b="1" u="sng" dirty="0" smtClean="0"/>
              <a:t>Wim </a:t>
            </a:r>
            <a:r>
              <a:rPr lang="en-US" b="1" u="sng" dirty="0"/>
              <a:t>Weterings</a:t>
            </a:r>
          </a:p>
        </p:txBody>
      </p:sp>
    </p:spTree>
    <p:extLst>
      <p:ext uri="{BB962C8B-B14F-4D97-AF65-F5344CB8AC3E}">
        <p14:creationId xmlns:p14="http://schemas.microsoft.com/office/powerpoint/2010/main" val="3599614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01076" y="874775"/>
            <a:ext cx="7315200" cy="5404784"/>
          </a:xfrm>
          <a:prstGeom prst="rect">
            <a:avLst/>
          </a:prstGeom>
        </p:spPr>
      </p:pic>
      <p:sp>
        <p:nvSpPr>
          <p:cNvPr id="2" name="Title 1"/>
          <p:cNvSpPr>
            <a:spLocks noGrp="1"/>
          </p:cNvSpPr>
          <p:nvPr>
            <p:ph type="title"/>
          </p:nvPr>
        </p:nvSpPr>
        <p:spPr>
          <a:xfrm>
            <a:off x="1001058" y="274638"/>
            <a:ext cx="8142942" cy="747654"/>
          </a:xfrm>
        </p:spPr>
        <p:txBody>
          <a:bodyPr>
            <a:normAutofit/>
          </a:bodyPr>
          <a:lstStyle/>
          <a:p>
            <a:r>
              <a:rPr lang="en-US" dirty="0"/>
              <a:t>Test Conditions – Setting up with BTV</a:t>
            </a:r>
            <a:endParaRPr lang="en-US" sz="2400" dirty="0"/>
          </a:p>
        </p:txBody>
      </p:sp>
      <p:sp>
        <p:nvSpPr>
          <p:cNvPr id="15" name="Rectangle 14"/>
          <p:cNvSpPr/>
          <p:nvPr/>
        </p:nvSpPr>
        <p:spPr>
          <a:xfrm>
            <a:off x="1033535" y="5740398"/>
            <a:ext cx="6295953" cy="421641"/>
          </a:xfrm>
          <a:prstGeom prst="rect">
            <a:avLst/>
          </a:prstGeom>
          <a:solidFill>
            <a:srgbClr val="F8F8F8"/>
          </a:solidFill>
          <a:ln>
            <a:solidFill>
              <a:srgbClr val="000000"/>
            </a:solidFill>
          </a:ln>
        </p:spPr>
        <p:txBody>
          <a:bodyPr vert="horz" lIns="91440" tIns="45720" rIns="91440" bIns="45720" rtlCol="0">
            <a:noAutofit/>
          </a:bodyPr>
          <a:lstStyle/>
          <a:p>
            <a:pPr>
              <a:spcBef>
                <a:spcPct val="20000"/>
              </a:spcBef>
              <a:buClr>
                <a:srgbClr val="0055A0"/>
              </a:buClr>
            </a:pPr>
            <a:r>
              <a:rPr lang="en-GB" sz="2000" dirty="0" smtClean="0">
                <a:latin typeface="Arial"/>
                <a:cs typeface="Arial"/>
              </a:rPr>
              <a:t>Beam spot on BTV screen, acquisition interface image</a:t>
            </a:r>
            <a:endParaRPr lang="en-US" sz="2000" dirty="0">
              <a:latin typeface="Arial"/>
              <a:cs typeface="Arial"/>
            </a:endParaRPr>
          </a:p>
        </p:txBody>
      </p:sp>
      <p:sp>
        <p:nvSpPr>
          <p:cNvPr id="6" name="Oval 5"/>
          <p:cNvSpPr/>
          <p:nvPr/>
        </p:nvSpPr>
        <p:spPr>
          <a:xfrm>
            <a:off x="1703156" y="3873985"/>
            <a:ext cx="998161" cy="31410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1739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70" t="10780" r="1154" b="12339"/>
          <a:stretch/>
        </p:blipFill>
        <p:spPr>
          <a:xfrm>
            <a:off x="788757" y="1135729"/>
            <a:ext cx="7433864" cy="5120640"/>
          </a:xfrm>
          <a:prstGeom prst="rect">
            <a:avLst/>
          </a:prstGeom>
        </p:spPr>
      </p:pic>
      <p:sp>
        <p:nvSpPr>
          <p:cNvPr id="2" name="Title 1"/>
          <p:cNvSpPr>
            <a:spLocks noGrp="1"/>
          </p:cNvSpPr>
          <p:nvPr>
            <p:ph type="title"/>
          </p:nvPr>
        </p:nvSpPr>
        <p:spPr>
          <a:xfrm>
            <a:off x="1001058" y="274638"/>
            <a:ext cx="8142942" cy="747654"/>
          </a:xfrm>
        </p:spPr>
        <p:txBody>
          <a:bodyPr>
            <a:normAutofit/>
          </a:bodyPr>
          <a:lstStyle/>
          <a:p>
            <a:r>
              <a:rPr lang="en-US" dirty="0"/>
              <a:t>Test Conditions – Setting up with BTV</a:t>
            </a:r>
            <a:endParaRPr lang="en-US" sz="2400" dirty="0"/>
          </a:p>
        </p:txBody>
      </p:sp>
      <p:sp>
        <p:nvSpPr>
          <p:cNvPr id="15" name="Rectangle 14"/>
          <p:cNvSpPr/>
          <p:nvPr/>
        </p:nvSpPr>
        <p:spPr>
          <a:xfrm>
            <a:off x="1001057" y="5720079"/>
            <a:ext cx="4624945" cy="421641"/>
          </a:xfrm>
          <a:prstGeom prst="rect">
            <a:avLst/>
          </a:prstGeom>
          <a:solidFill>
            <a:srgbClr val="F8F8F8">
              <a:alpha val="60000"/>
            </a:srgbClr>
          </a:solidFill>
        </p:spPr>
        <p:txBody>
          <a:bodyPr vert="horz" lIns="91440" tIns="45720" rIns="91440" bIns="45720" rtlCol="0">
            <a:noAutofit/>
          </a:bodyPr>
          <a:lstStyle/>
          <a:p>
            <a:pPr>
              <a:spcBef>
                <a:spcPct val="20000"/>
              </a:spcBef>
              <a:buClr>
                <a:srgbClr val="0055A0"/>
              </a:buClr>
            </a:pPr>
            <a:r>
              <a:rPr lang="en-GB" sz="2000" dirty="0" smtClean="0">
                <a:latin typeface="Arial"/>
                <a:cs typeface="Arial"/>
              </a:rPr>
              <a:t>BTV screen moving away from the foil</a:t>
            </a:r>
            <a:endParaRPr lang="en-US" sz="2000" dirty="0">
              <a:latin typeface="Arial"/>
              <a:cs typeface="Arial"/>
            </a:endParaRPr>
          </a:p>
        </p:txBody>
      </p:sp>
    </p:spTree>
    <p:extLst>
      <p:ext uri="{BB962C8B-B14F-4D97-AF65-F5344CB8AC3E}">
        <p14:creationId xmlns:p14="http://schemas.microsoft.com/office/powerpoint/2010/main" val="2039868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Conditions – Beam Characteristics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751550472"/>
              </p:ext>
            </p:extLst>
          </p:nvPr>
        </p:nvGraphicFramePr>
        <p:xfrm>
          <a:off x="1873858" y="1342685"/>
          <a:ext cx="5174043" cy="3719226"/>
        </p:xfrm>
        <a:graphic>
          <a:graphicData uri="http://schemas.openxmlformats.org/drawingml/2006/table">
            <a:tbl>
              <a:tblPr firstRow="1" bandRow="1">
                <a:tableStyleId>{5C22544A-7EE6-4342-B048-85BDC9FD1C3A}</a:tableStyleId>
              </a:tblPr>
              <a:tblGrid>
                <a:gridCol w="2434971">
                  <a:extLst>
                    <a:ext uri="{9D8B030D-6E8A-4147-A177-3AD203B41FA5}">
                      <a16:colId xmlns:a16="http://schemas.microsoft.com/office/drawing/2014/main" val="3368322732"/>
                    </a:ext>
                  </a:extLst>
                </a:gridCol>
                <a:gridCol w="1352867">
                  <a:extLst>
                    <a:ext uri="{9D8B030D-6E8A-4147-A177-3AD203B41FA5}">
                      <a16:colId xmlns:a16="http://schemas.microsoft.com/office/drawing/2014/main" val="892157410"/>
                    </a:ext>
                  </a:extLst>
                </a:gridCol>
                <a:gridCol w="1386205">
                  <a:extLst>
                    <a:ext uri="{9D8B030D-6E8A-4147-A177-3AD203B41FA5}">
                      <a16:colId xmlns:a16="http://schemas.microsoft.com/office/drawing/2014/main" val="487386472"/>
                    </a:ext>
                  </a:extLst>
                </a:gridCol>
              </a:tblGrid>
              <a:tr h="531318">
                <a:tc>
                  <a:txBody>
                    <a:bodyPr/>
                    <a:lstStyle/>
                    <a:p>
                      <a:pPr marL="0" marR="0" algn="ctr">
                        <a:lnSpc>
                          <a:spcPts val="1000"/>
                        </a:lnSpc>
                        <a:spcBef>
                          <a:spcPts val="0"/>
                        </a:spcBef>
                        <a:spcAft>
                          <a:spcPts val="400"/>
                        </a:spcAft>
                      </a:pPr>
                      <a:r>
                        <a:rPr lang="en-GB" sz="1800" dirty="0" smtClean="0">
                          <a:latin typeface="Arial" panose="020B0604020202020204" pitchFamily="34" charset="0"/>
                          <a:cs typeface="Arial" panose="020B0604020202020204" pitchFamily="34" charset="0"/>
                        </a:rPr>
                        <a:t>Parameter</a:t>
                      </a:r>
                      <a:endParaRPr lang="en-GB"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800" dirty="0" smtClean="0">
                          <a:effectLst/>
                          <a:latin typeface="Arial" panose="020B0604020202020204" pitchFamily="34" charset="0"/>
                          <a:cs typeface="Arial" panose="020B0604020202020204" pitchFamily="34" charset="0"/>
                        </a:rPr>
                        <a:t>Value</a:t>
                      </a:r>
                      <a:endParaRPr lang="en-GB"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800" dirty="0" smtClean="0">
                          <a:effectLst/>
                          <a:latin typeface="Arial" panose="020B0604020202020204" pitchFamily="34" charset="0"/>
                          <a:cs typeface="Arial" panose="020B0604020202020204" pitchFamily="34" charset="0"/>
                        </a:rPr>
                        <a:t>Unit</a:t>
                      </a:r>
                      <a:endParaRPr lang="en-GB"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385651511"/>
                  </a:ext>
                </a:extLst>
              </a:tr>
              <a:tr h="531318">
                <a:tc>
                  <a:txBody>
                    <a:bodyPr/>
                    <a:lstStyle/>
                    <a:p>
                      <a:pPr marL="0" marR="0" algn="ctr">
                        <a:lnSpc>
                          <a:spcPts val="1000"/>
                        </a:lnSpc>
                        <a:spcBef>
                          <a:spcPts val="0"/>
                        </a:spcBef>
                        <a:spcAft>
                          <a:spcPts val="400"/>
                        </a:spcAft>
                      </a:pPr>
                      <a:r>
                        <a:rPr lang="en-GB" sz="1800" dirty="0" smtClean="0">
                          <a:effectLst/>
                          <a:latin typeface="Arial" panose="020B0604020202020204" pitchFamily="34" charset="0"/>
                          <a:cs typeface="Arial" panose="020B0604020202020204" pitchFamily="34" charset="0"/>
                        </a:rPr>
                        <a:t>Ion Species</a:t>
                      </a:r>
                      <a:endParaRPr lang="en-GB"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r>
                        <a:rPr lang="en-GB" sz="1800" dirty="0" smtClean="0">
                          <a:effectLst/>
                          <a:latin typeface="Arial" panose="020B0604020202020204" pitchFamily="34" charset="0"/>
                          <a:cs typeface="Arial" panose="020B0604020202020204" pitchFamily="34" charset="0"/>
                        </a:rPr>
                        <a:t>H</a:t>
                      </a:r>
                      <a:r>
                        <a:rPr lang="en-GB" sz="1800" baseline="30000" dirty="0" smtClean="0">
                          <a:effectLst/>
                          <a:latin typeface="Arial" panose="020B0604020202020204" pitchFamily="34" charset="0"/>
                          <a:cs typeface="Arial" panose="020B0604020202020204" pitchFamily="34" charset="0"/>
                        </a:rPr>
                        <a:t>-</a:t>
                      </a:r>
                      <a:endParaRPr lang="en-GB"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ts val="1000"/>
                        </a:lnSpc>
                        <a:spcBef>
                          <a:spcPts val="0"/>
                        </a:spcBef>
                        <a:spcAft>
                          <a:spcPts val="400"/>
                        </a:spcAft>
                      </a:pPr>
                      <a:endParaRPr lang="en-GB"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612816084"/>
                  </a:ext>
                </a:extLst>
              </a:tr>
              <a:tr h="5313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Output energy </a:t>
                      </a:r>
                      <a:endParaRPr lang="en-GB" sz="1800" dirty="0" smtClean="0">
                        <a:effectLst/>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algn="ctr"/>
                      <a:r>
                        <a:rPr lang="en-GB" sz="1800" dirty="0" smtClean="0">
                          <a:latin typeface="Arial" panose="020B0604020202020204" pitchFamily="34" charset="0"/>
                          <a:cs typeface="Arial" panose="020B0604020202020204" pitchFamily="34" charset="0"/>
                        </a:rPr>
                        <a:t>160</a:t>
                      </a:r>
                    </a:p>
                  </a:txBody>
                  <a:tcPr anchor="ctr"/>
                </a:tc>
                <a:tc>
                  <a:txBody>
                    <a:bodyPr/>
                    <a:lstStyle/>
                    <a:p>
                      <a:pPr algn="ctr"/>
                      <a:r>
                        <a:rPr lang="en-US" sz="1800" dirty="0" smtClean="0">
                          <a:latin typeface="Arial" panose="020B0604020202020204" pitchFamily="34" charset="0"/>
                          <a:cs typeface="Arial" panose="020B0604020202020204" pitchFamily="34" charset="0"/>
                        </a:rPr>
                        <a:t>MeV</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96820999"/>
                  </a:ext>
                </a:extLst>
              </a:tr>
              <a:tr h="531318">
                <a:tc>
                  <a:txBody>
                    <a:bodyPr/>
                    <a:lstStyle/>
                    <a:p>
                      <a:pPr algn="ctr"/>
                      <a:r>
                        <a:rPr lang="en-US" sz="1800" dirty="0" smtClean="0">
                          <a:latin typeface="Arial" panose="020B0604020202020204" pitchFamily="34" charset="0"/>
                          <a:cs typeface="Arial" panose="020B0604020202020204" pitchFamily="34" charset="0"/>
                        </a:rPr>
                        <a:t>Repetition</a:t>
                      </a:r>
                      <a:r>
                        <a:rPr lang="en-US" sz="1800" baseline="0" dirty="0" smtClean="0">
                          <a:latin typeface="Arial" panose="020B0604020202020204" pitchFamily="34" charset="0"/>
                          <a:cs typeface="Arial" panose="020B0604020202020204" pitchFamily="34" charset="0"/>
                        </a:rPr>
                        <a:t> rate</a:t>
                      </a:r>
                      <a:endParaRPr lang="en-GB" sz="1800" dirty="0">
                        <a:latin typeface="Arial" panose="020B0604020202020204" pitchFamily="34" charset="0"/>
                        <a:cs typeface="Arial" panose="020B0604020202020204" pitchFamily="34" charset="0"/>
                      </a:endParaRPr>
                    </a:p>
                  </a:txBody>
                  <a:tcPr anchor="ctr"/>
                </a:tc>
                <a:tc>
                  <a:txBody>
                    <a:bodyPr/>
                    <a:lstStyle/>
                    <a:p>
                      <a:pPr algn="ctr"/>
                      <a:r>
                        <a:rPr lang="en-GB" sz="1800" dirty="0" smtClean="0">
                          <a:latin typeface="Arial" panose="020B0604020202020204" pitchFamily="34" charset="0"/>
                          <a:cs typeface="Arial" panose="020B0604020202020204" pitchFamily="34" charset="0"/>
                        </a:rPr>
                        <a:t>1.2</a:t>
                      </a:r>
                    </a:p>
                  </a:txBody>
                  <a:tcPr marL="68580" marR="68580" marT="0" marB="0" anchor="ctr"/>
                </a:tc>
                <a:tc>
                  <a:txBody>
                    <a:bodyPr/>
                    <a:lstStyle/>
                    <a:p>
                      <a:pPr algn="ctr"/>
                      <a:r>
                        <a:rPr lang="en-US" sz="1800" dirty="0" smtClean="0">
                          <a:latin typeface="Arial" panose="020B0604020202020204" pitchFamily="34" charset="0"/>
                          <a:cs typeface="Arial" panose="020B0604020202020204" pitchFamily="34" charset="0"/>
                        </a:rPr>
                        <a:t>s</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4460637"/>
                  </a:ext>
                </a:extLst>
              </a:tr>
              <a:tr h="531318">
                <a:tc>
                  <a:txBody>
                    <a:bodyPr/>
                    <a:lstStyle/>
                    <a:p>
                      <a:pPr marL="0" marR="0" algn="ctr">
                        <a:lnSpc>
                          <a:spcPts val="1000"/>
                        </a:lnSpc>
                        <a:spcBef>
                          <a:spcPts val="0"/>
                        </a:spcBef>
                        <a:spcAft>
                          <a:spcPts val="400"/>
                        </a:spcAft>
                      </a:pPr>
                      <a:r>
                        <a:rPr lang="en-GB" sz="1800" dirty="0" smtClean="0">
                          <a:latin typeface="Arial" panose="020B0604020202020204" pitchFamily="34" charset="0"/>
                          <a:cs typeface="Arial" panose="020B0604020202020204" pitchFamily="34" charset="0"/>
                        </a:rPr>
                        <a:t>Beam pulse length</a:t>
                      </a:r>
                      <a:endParaRPr lang="en-GB" sz="1800" dirty="0" smtClean="0">
                        <a:effectLst/>
                        <a:latin typeface="Arial" panose="020B0604020202020204" pitchFamily="34" charset="0"/>
                        <a:cs typeface="Arial" panose="020B0604020202020204" pitchFamily="34" charset="0"/>
                      </a:endParaRPr>
                    </a:p>
                  </a:txBody>
                  <a:tcPr anchor="ctr"/>
                </a:tc>
                <a:tc>
                  <a:txBody>
                    <a:bodyPr/>
                    <a:lstStyle/>
                    <a:p>
                      <a:pPr algn="ctr"/>
                      <a:r>
                        <a:rPr lang="en-GB" sz="1800" dirty="0" smtClean="0">
                          <a:latin typeface="Arial" panose="020B0604020202020204" pitchFamily="34" charset="0"/>
                          <a:cs typeface="Arial" panose="020B0604020202020204" pitchFamily="34" charset="0"/>
                        </a:rPr>
                        <a:t>200-600</a:t>
                      </a:r>
                      <a:r>
                        <a:rPr lang="en-GB" sz="1800" baseline="30000" dirty="0" smtClean="0">
                          <a:latin typeface="Arial" panose="020B0604020202020204" pitchFamily="34" charset="0"/>
                          <a:cs typeface="Arial" panose="020B0604020202020204" pitchFamily="34" charset="0"/>
                        </a:rPr>
                        <a:t>*</a:t>
                      </a:r>
                      <a:endParaRPr lang="en-GB" sz="1800" dirty="0" smtClean="0">
                        <a:latin typeface="Arial" panose="020B0604020202020204" pitchFamily="34" charset="0"/>
                        <a:cs typeface="Arial" panose="020B0604020202020204" pitchFamily="34" charset="0"/>
                      </a:endParaRPr>
                    </a:p>
                  </a:txBody>
                  <a:tcPr anchor="ctr"/>
                </a:tc>
                <a:tc>
                  <a:txBody>
                    <a:bodyPr/>
                    <a:lstStyle/>
                    <a:p>
                      <a:pPr algn="ctr"/>
                      <a:r>
                        <a:rPr lang="en-GB" sz="1800" dirty="0" err="1" smtClean="0">
                          <a:latin typeface="Arial" panose="020B0604020202020204" pitchFamily="34" charset="0"/>
                          <a:cs typeface="Arial" panose="020B0604020202020204" pitchFamily="34" charset="0"/>
                        </a:rPr>
                        <a:t>μs</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643399"/>
                  </a:ext>
                </a:extLst>
              </a:tr>
              <a:tr h="531318">
                <a:tc>
                  <a:txBody>
                    <a:bodyPr/>
                    <a:lstStyle/>
                    <a:p>
                      <a:pPr marL="0" marR="0" algn="ctr">
                        <a:lnSpc>
                          <a:spcPts val="1000"/>
                        </a:lnSpc>
                        <a:spcBef>
                          <a:spcPts val="0"/>
                        </a:spcBef>
                        <a:spcAft>
                          <a:spcPts val="400"/>
                        </a:spcAft>
                      </a:pPr>
                      <a:r>
                        <a:rPr lang="en-GB" sz="1800" dirty="0" smtClean="0">
                          <a:latin typeface="Arial" panose="020B0604020202020204" pitchFamily="34" charset="0"/>
                          <a:cs typeface="Arial" panose="020B0604020202020204" pitchFamily="34" charset="0"/>
                        </a:rPr>
                        <a:t>Mean pulse current</a:t>
                      </a:r>
                      <a:endParaRPr lang="en-GB" sz="1800" dirty="0" smtClean="0">
                        <a:effectLst/>
                        <a:latin typeface="Arial" panose="020B0604020202020204" pitchFamily="34" charset="0"/>
                        <a:cs typeface="Arial" panose="020B0604020202020204" pitchFamily="34" charset="0"/>
                      </a:endParaRPr>
                    </a:p>
                  </a:txBody>
                  <a:tcPr anchor="ctr"/>
                </a:tc>
                <a:tc>
                  <a:txBody>
                    <a:bodyPr/>
                    <a:lstStyle/>
                    <a:p>
                      <a:pPr algn="ctr"/>
                      <a:r>
                        <a:rPr lang="en-GB" sz="1800" dirty="0" smtClean="0">
                          <a:latin typeface="Arial" panose="020B0604020202020204" pitchFamily="34" charset="0"/>
                          <a:cs typeface="Arial" panose="020B0604020202020204" pitchFamily="34" charset="0"/>
                        </a:rPr>
                        <a:t>5-20</a:t>
                      </a:r>
                    </a:p>
                  </a:txBody>
                  <a:tcPr anchor="ctr"/>
                </a:tc>
                <a:tc>
                  <a:txBody>
                    <a:bodyPr/>
                    <a:lstStyle/>
                    <a:p>
                      <a:pPr algn="ctr"/>
                      <a:r>
                        <a:rPr lang="en-US" sz="1800" dirty="0" smtClean="0">
                          <a:latin typeface="Arial" panose="020B0604020202020204" pitchFamily="34" charset="0"/>
                          <a:cs typeface="Arial" panose="020B0604020202020204" pitchFamily="34" charset="0"/>
                        </a:rPr>
                        <a:t>mA</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97594470"/>
                  </a:ext>
                </a:extLst>
              </a:tr>
              <a:tr h="531318">
                <a:tc>
                  <a:txBody>
                    <a:bodyPr/>
                    <a:lstStyle/>
                    <a:p>
                      <a:pPr marL="0" marR="0" algn="ctr">
                        <a:lnSpc>
                          <a:spcPts val="1000"/>
                        </a:lnSpc>
                        <a:spcBef>
                          <a:spcPts val="0"/>
                        </a:spcBef>
                        <a:spcAft>
                          <a:spcPts val="400"/>
                        </a:spcAft>
                      </a:pPr>
                      <a:r>
                        <a:rPr lang="en-GB" sz="1800" dirty="0" smtClean="0">
                          <a:latin typeface="Arial" panose="020B0604020202020204" pitchFamily="34" charset="0"/>
                          <a:cs typeface="Arial" panose="020B0604020202020204" pitchFamily="34" charset="0"/>
                        </a:rPr>
                        <a:t>Transverse emittance</a:t>
                      </a:r>
                      <a:endParaRPr lang="en-GB" sz="1800" dirty="0" smtClean="0">
                        <a:effectLst/>
                        <a:latin typeface="Arial" panose="020B0604020202020204" pitchFamily="34" charset="0"/>
                        <a:cs typeface="Arial"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0.4</a:t>
                      </a:r>
                      <a:endParaRPr lang="en-GB" sz="1800" dirty="0" smtClean="0">
                        <a:effectLst/>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800" dirty="0" smtClean="0">
                          <a:latin typeface="Arial" panose="020B0604020202020204" pitchFamily="34" charset="0"/>
                          <a:cs typeface="Arial" panose="020B0604020202020204" pitchFamily="34" charset="0"/>
                        </a:rPr>
                        <a:t>π</a:t>
                      </a:r>
                      <a:r>
                        <a:rPr lang="en-GB" sz="1800" dirty="0" smtClean="0">
                          <a:latin typeface="Arial" panose="020B0604020202020204" pitchFamily="34" charset="0"/>
                          <a:cs typeface="Arial" panose="020B0604020202020204" pitchFamily="34" charset="0"/>
                        </a:rPr>
                        <a:t> </a:t>
                      </a:r>
                      <a:r>
                        <a:rPr lang="en-GB" sz="1800" dirty="0" err="1" smtClean="0">
                          <a:latin typeface="Arial" panose="020B0604020202020204" pitchFamily="34" charset="0"/>
                          <a:cs typeface="Arial" panose="020B0604020202020204" pitchFamily="34" charset="0"/>
                        </a:rPr>
                        <a:t>μm</a:t>
                      </a:r>
                      <a:r>
                        <a:rPr lang="en-GB" sz="1800" dirty="0" smtClean="0">
                          <a:latin typeface="Arial" panose="020B0604020202020204" pitchFamily="34" charset="0"/>
                          <a:cs typeface="Arial" panose="020B0604020202020204" pitchFamily="34" charset="0"/>
                        </a:rPr>
                        <a:t> (</a:t>
                      </a:r>
                      <a:r>
                        <a:rPr lang="en-GB" sz="1800" dirty="0" err="1" smtClean="0">
                          <a:latin typeface="Arial" panose="020B0604020202020204" pitchFamily="34" charset="0"/>
                          <a:cs typeface="Arial" panose="020B0604020202020204" pitchFamily="34" charset="0"/>
                        </a:rPr>
                        <a:t>rms</a:t>
                      </a:r>
                      <a:r>
                        <a:rPr lang="en-GB" sz="1800" dirty="0" smtClean="0">
                          <a:latin typeface="Arial" panose="020B0604020202020204" pitchFamily="34" charset="0"/>
                          <a:cs typeface="Arial" panose="020B0604020202020204" pitchFamily="34" charset="0"/>
                        </a:rPr>
                        <a:t>)</a:t>
                      </a:r>
                      <a:endParaRPr lang="en-GB" sz="1800" dirty="0" smtClean="0">
                        <a:effectLst/>
                        <a:latin typeface="Arial" panose="020B0604020202020204" pitchFamily="34" charset="0"/>
                        <a:ea typeface="SimSun" panose="02010600030101010101" pitchFamily="2" charset="-122"/>
                        <a:cs typeface="Arial" panose="020B0604020202020204" pitchFamily="34" charset="0"/>
                      </a:endParaRPr>
                    </a:p>
                  </a:txBody>
                  <a:tcPr anchor="ctr"/>
                </a:tc>
                <a:extLst>
                  <a:ext uri="{0D108BD9-81ED-4DB2-BD59-A6C34878D82A}">
                    <a16:rowId xmlns:a16="http://schemas.microsoft.com/office/drawing/2014/main" val="791880702"/>
                  </a:ext>
                </a:extLst>
              </a:tr>
            </a:tbl>
          </a:graphicData>
        </a:graphic>
      </p:graphicFrame>
      <p:sp>
        <p:nvSpPr>
          <p:cNvPr id="3" name="TextBox 2"/>
          <p:cNvSpPr txBox="1"/>
          <p:nvPr/>
        </p:nvSpPr>
        <p:spPr>
          <a:xfrm>
            <a:off x="1817553" y="5080966"/>
            <a:ext cx="5647123" cy="307777"/>
          </a:xfrm>
          <a:prstGeom prst="rect">
            <a:avLst/>
          </a:prstGeom>
          <a:noFill/>
        </p:spPr>
        <p:txBody>
          <a:bodyPr wrap="none" rtlCol="0">
            <a:spAutoFit/>
          </a:bodyPr>
          <a:lstStyle/>
          <a:p>
            <a:r>
              <a:rPr lang="en-US" sz="1400" baseline="30000" dirty="0" smtClean="0">
                <a:latin typeface="+mj-lt"/>
              </a:rPr>
              <a:t>*</a:t>
            </a:r>
            <a:r>
              <a:rPr lang="en-US" sz="1400" dirty="0" smtClean="0">
                <a:latin typeface="+mj-lt"/>
              </a:rPr>
              <a:t> Beam pulses can vary from 200 </a:t>
            </a:r>
            <a:r>
              <a:rPr lang="en-GB" sz="1400" dirty="0" err="1" smtClean="0">
                <a:latin typeface="+mj-lt"/>
                <a:cs typeface="Arial" panose="020B0604020202020204" pitchFamily="34" charset="0"/>
              </a:rPr>
              <a:t>μs</a:t>
            </a:r>
            <a:r>
              <a:rPr lang="en-GB" sz="1400" dirty="0" smtClean="0">
                <a:latin typeface="+mj-lt"/>
                <a:cs typeface="Arial" panose="020B0604020202020204" pitchFamily="34" charset="0"/>
              </a:rPr>
              <a:t> </a:t>
            </a:r>
            <a:r>
              <a:rPr lang="en-US" sz="1400" dirty="0" smtClean="0">
                <a:latin typeface="+mj-lt"/>
              </a:rPr>
              <a:t>to 600</a:t>
            </a:r>
            <a:r>
              <a:rPr lang="en-GB" sz="1400" dirty="0">
                <a:latin typeface="+mj-lt"/>
                <a:cs typeface="Arial" panose="020B0604020202020204" pitchFamily="34" charset="0"/>
              </a:rPr>
              <a:t> </a:t>
            </a:r>
            <a:r>
              <a:rPr lang="en-GB" sz="1400" dirty="0" err="1" smtClean="0">
                <a:latin typeface="+mj-lt"/>
                <a:cs typeface="Arial" panose="020B0604020202020204" pitchFamily="34" charset="0"/>
              </a:rPr>
              <a:t>μs</a:t>
            </a:r>
            <a:r>
              <a:rPr lang="en-US" sz="1400" dirty="0">
                <a:latin typeface="+mj-lt"/>
              </a:rPr>
              <a:t> </a:t>
            </a:r>
            <a:r>
              <a:rPr lang="en-US" sz="1400" dirty="0" smtClean="0">
                <a:latin typeface="+mj-lt"/>
              </a:rPr>
              <a:t>with 50</a:t>
            </a:r>
            <a:r>
              <a:rPr lang="en-US" sz="1400" dirty="0" smtClean="0"/>
              <a:t> </a:t>
            </a:r>
            <a:r>
              <a:rPr lang="en-GB" sz="1400" dirty="0" err="1" smtClean="0">
                <a:cs typeface="Arial" panose="020B0604020202020204" pitchFamily="34" charset="0"/>
              </a:rPr>
              <a:t>μs</a:t>
            </a:r>
            <a:r>
              <a:rPr lang="en-GB" sz="1400" dirty="0" smtClean="0">
                <a:cs typeface="Arial" panose="020B0604020202020204" pitchFamily="34" charset="0"/>
              </a:rPr>
              <a:t> </a:t>
            </a:r>
            <a:r>
              <a:rPr lang="en-US" sz="1400" dirty="0"/>
              <a:t>to </a:t>
            </a:r>
            <a:r>
              <a:rPr lang="en-US" sz="1400" dirty="0" smtClean="0"/>
              <a:t>150</a:t>
            </a:r>
            <a:r>
              <a:rPr lang="en-GB" sz="1400" dirty="0" smtClean="0">
                <a:cs typeface="Arial" panose="020B0604020202020204" pitchFamily="34" charset="0"/>
              </a:rPr>
              <a:t> </a:t>
            </a:r>
            <a:r>
              <a:rPr lang="en-GB" sz="1400" dirty="0" err="1" smtClean="0">
                <a:cs typeface="Arial" panose="020B0604020202020204" pitchFamily="34" charset="0"/>
              </a:rPr>
              <a:t>μs</a:t>
            </a:r>
            <a:r>
              <a:rPr lang="en-GB" sz="1400" dirty="0" smtClean="0">
                <a:cs typeface="Arial" panose="020B0604020202020204" pitchFamily="34" charset="0"/>
              </a:rPr>
              <a:t> batches</a:t>
            </a:r>
            <a:r>
              <a:rPr lang="en-US" sz="1400" dirty="0" smtClean="0">
                <a:latin typeface="+mj-lt"/>
              </a:rPr>
              <a:t> </a:t>
            </a:r>
            <a:endParaRPr lang="en-GB" sz="1400" baseline="30000" dirty="0">
              <a:latin typeface="+mj-lt"/>
            </a:endParaRPr>
          </a:p>
        </p:txBody>
      </p:sp>
    </p:spTree>
    <p:extLst>
      <p:ext uri="{BB962C8B-B14F-4D97-AF65-F5344CB8AC3E}">
        <p14:creationId xmlns:p14="http://schemas.microsoft.com/office/powerpoint/2010/main" val="3348437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100004"/>
            <a:ext cx="9144000" cy="44321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89930"/>
            <a:ext cx="9144000" cy="4452263"/>
          </a:xfrm>
          <a:prstGeom prst="rect">
            <a:avLst/>
          </a:prstGeom>
        </p:spPr>
      </p:pic>
      <p:sp>
        <p:nvSpPr>
          <p:cNvPr id="2" name="Title 1"/>
          <p:cNvSpPr>
            <a:spLocks noGrp="1"/>
          </p:cNvSpPr>
          <p:nvPr>
            <p:ph type="title"/>
          </p:nvPr>
        </p:nvSpPr>
        <p:spPr/>
        <p:txBody>
          <a:bodyPr/>
          <a:lstStyle/>
          <a:p>
            <a:r>
              <a:rPr lang="en-US" dirty="0" smtClean="0"/>
              <a:t>Test Results – Logged Data</a:t>
            </a:r>
            <a:endParaRPr lang="en-GB" dirty="0"/>
          </a:p>
        </p:txBody>
      </p:sp>
      <p:sp>
        <p:nvSpPr>
          <p:cNvPr id="6" name="TextBox 5"/>
          <p:cNvSpPr txBox="1">
            <a:spLocks noChangeAspect="1"/>
          </p:cNvSpPr>
          <p:nvPr/>
        </p:nvSpPr>
        <p:spPr>
          <a:xfrm>
            <a:off x="5774656" y="5626523"/>
            <a:ext cx="2631145" cy="484051"/>
          </a:xfrm>
          <a:prstGeom prst="rect">
            <a:avLst/>
          </a:prstGeom>
          <a:solidFill>
            <a:schemeClr val="bg1"/>
          </a:solid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solidFill>
                  <a:srgbClr val="FF0000"/>
                </a:solidFill>
              </a:rPr>
              <a:t>Upstream BCT (H</a:t>
            </a:r>
            <a:r>
              <a:rPr lang="en-US" baseline="30000" dirty="0" smtClean="0">
                <a:solidFill>
                  <a:srgbClr val="FF0000"/>
                </a:solidFill>
              </a:rPr>
              <a:t>-</a:t>
            </a:r>
            <a:r>
              <a:rPr lang="en-US" dirty="0" smtClean="0">
                <a:solidFill>
                  <a:srgbClr val="FF0000"/>
                </a:solidFill>
              </a:rPr>
              <a:t>)</a:t>
            </a:r>
            <a:endParaRPr lang="en-GB" dirty="0">
              <a:solidFill>
                <a:srgbClr val="FF0000"/>
              </a:solidFill>
            </a:endParaRPr>
          </a:p>
        </p:txBody>
      </p:sp>
      <p:cxnSp>
        <p:nvCxnSpPr>
          <p:cNvPr id="7" name="Straight Arrow Connector 6"/>
          <p:cNvCxnSpPr>
            <a:stCxn id="6" idx="0"/>
          </p:cNvCxnSpPr>
          <p:nvPr/>
        </p:nvCxnSpPr>
        <p:spPr>
          <a:xfrm flipV="1">
            <a:off x="7090229" y="4990563"/>
            <a:ext cx="257168" cy="635960"/>
          </a:xfrm>
          <a:prstGeom prst="straightConnector1">
            <a:avLst/>
          </a:prstGeom>
          <a:ln>
            <a:solidFill>
              <a:srgbClr val="FF0000"/>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a:spLocks noChangeAspect="1"/>
          </p:cNvSpPr>
          <p:nvPr/>
        </p:nvSpPr>
        <p:spPr>
          <a:xfrm>
            <a:off x="6299200" y="453143"/>
            <a:ext cx="2844801" cy="569149"/>
          </a:xfrm>
          <a:prstGeom prst="rect">
            <a:avLst/>
          </a:prstGeom>
          <a:solidFill>
            <a:schemeClr val="bg1"/>
          </a:solid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solidFill>
                  <a:srgbClr val="CEA208"/>
                </a:solidFill>
              </a:rPr>
              <a:t>Downstream</a:t>
            </a:r>
            <a:r>
              <a:rPr lang="en-US" dirty="0">
                <a:solidFill>
                  <a:srgbClr val="CEA208"/>
                </a:solidFill>
              </a:rPr>
              <a:t> </a:t>
            </a:r>
            <a:r>
              <a:rPr lang="en-US" dirty="0" smtClean="0">
                <a:solidFill>
                  <a:srgbClr val="CEA208"/>
                </a:solidFill>
              </a:rPr>
              <a:t>BCT (P</a:t>
            </a:r>
            <a:r>
              <a:rPr lang="en-US" baseline="30000" dirty="0" smtClean="0">
                <a:solidFill>
                  <a:srgbClr val="CEA208"/>
                </a:solidFill>
              </a:rPr>
              <a:t>+</a:t>
            </a:r>
            <a:r>
              <a:rPr lang="en-US" dirty="0" smtClean="0">
                <a:solidFill>
                  <a:srgbClr val="CEA208"/>
                </a:solidFill>
              </a:rPr>
              <a:t>)</a:t>
            </a:r>
            <a:endParaRPr lang="en-GB" dirty="0">
              <a:solidFill>
                <a:srgbClr val="CEA208"/>
              </a:solidFill>
            </a:endParaRPr>
          </a:p>
        </p:txBody>
      </p:sp>
      <p:cxnSp>
        <p:nvCxnSpPr>
          <p:cNvPr id="9" name="Straight Arrow Connector 8"/>
          <p:cNvCxnSpPr/>
          <p:nvPr/>
        </p:nvCxnSpPr>
        <p:spPr>
          <a:xfrm flipH="1">
            <a:off x="7090228" y="834571"/>
            <a:ext cx="341087" cy="936274"/>
          </a:xfrm>
          <a:prstGeom prst="straightConnector1">
            <a:avLst/>
          </a:prstGeom>
          <a:ln>
            <a:solidFill>
              <a:srgbClr val="CEA208"/>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spect="1"/>
          </p:cNvSpPr>
          <p:nvPr/>
        </p:nvSpPr>
        <p:spPr>
          <a:xfrm>
            <a:off x="2964111" y="5626523"/>
            <a:ext cx="2631145" cy="484051"/>
          </a:xfrm>
          <a:prstGeom prst="rect">
            <a:avLst/>
          </a:prstGeom>
          <a:solidFill>
            <a:schemeClr val="bg1"/>
          </a:solid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solidFill>
                  <a:srgbClr val="0000FF"/>
                </a:solidFill>
              </a:rPr>
              <a:t>Beam Losses</a:t>
            </a:r>
            <a:endParaRPr lang="en-GB" dirty="0">
              <a:solidFill>
                <a:srgbClr val="0000FF"/>
              </a:solidFill>
            </a:endParaRPr>
          </a:p>
        </p:txBody>
      </p:sp>
      <p:cxnSp>
        <p:nvCxnSpPr>
          <p:cNvPr id="18" name="Straight Arrow Connector 17"/>
          <p:cNvCxnSpPr>
            <a:stCxn id="17" idx="0"/>
          </p:cNvCxnSpPr>
          <p:nvPr/>
        </p:nvCxnSpPr>
        <p:spPr>
          <a:xfrm flipV="1">
            <a:off x="4279684" y="5151549"/>
            <a:ext cx="472620" cy="474974"/>
          </a:xfrm>
          <a:prstGeom prst="straightConnector1">
            <a:avLst/>
          </a:prstGeom>
          <a:ln>
            <a:solidFill>
              <a:srgbClr val="0000FF"/>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spect="1"/>
          </p:cNvSpPr>
          <p:nvPr/>
        </p:nvSpPr>
        <p:spPr>
          <a:xfrm>
            <a:off x="432966" y="5626523"/>
            <a:ext cx="2631145" cy="484051"/>
          </a:xfrm>
          <a:prstGeom prst="rect">
            <a:avLst/>
          </a:prstGeom>
          <a:solidFill>
            <a:schemeClr val="bg1"/>
          </a:solid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solidFill>
                  <a:srgbClr val="00B050"/>
                </a:solidFill>
              </a:rPr>
              <a:t>Foil Number</a:t>
            </a:r>
            <a:endParaRPr lang="en-GB" dirty="0">
              <a:solidFill>
                <a:srgbClr val="00B050"/>
              </a:solidFill>
            </a:endParaRPr>
          </a:p>
        </p:txBody>
      </p:sp>
      <p:cxnSp>
        <p:nvCxnSpPr>
          <p:cNvPr id="11" name="Straight Arrow Connector 10"/>
          <p:cNvCxnSpPr>
            <a:stCxn id="10" idx="0"/>
          </p:cNvCxnSpPr>
          <p:nvPr/>
        </p:nvCxnSpPr>
        <p:spPr>
          <a:xfrm flipV="1">
            <a:off x="1748539" y="2492062"/>
            <a:ext cx="537461" cy="3134461"/>
          </a:xfrm>
          <a:prstGeom prst="straightConnector1">
            <a:avLst/>
          </a:prstGeom>
          <a:ln>
            <a:solidFill>
              <a:srgbClr val="00B050"/>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3564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 – Post Processing</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216" y="773783"/>
            <a:ext cx="8271930" cy="4894946"/>
          </a:xfrm>
          <a:prstGeom prst="rect">
            <a:avLst/>
          </a:prstGeom>
        </p:spPr>
      </p:pic>
      <p:sp>
        <p:nvSpPr>
          <p:cNvPr id="4" name="Rectangle 3"/>
          <p:cNvSpPr/>
          <p:nvPr/>
        </p:nvSpPr>
        <p:spPr>
          <a:xfrm>
            <a:off x="330129" y="5718947"/>
            <a:ext cx="8409905" cy="397411"/>
          </a:xfrm>
          <a:prstGeom prst="rect">
            <a:avLst/>
          </a:prstGeom>
          <a:solidFill>
            <a:schemeClr val="bg1"/>
          </a:solidFill>
          <a:ln>
            <a:solidFill>
              <a:schemeClr val="accent1"/>
            </a:solidFill>
          </a:ln>
        </p:spPr>
        <p:txBody>
          <a:bodyPr vert="horz" lIns="91440" tIns="45720" rIns="91440" bIns="45720" rtlCol="0">
            <a:noAutofit/>
          </a:bodyPr>
          <a:lstStyle/>
          <a:p>
            <a:pPr algn="ctr">
              <a:spcBef>
                <a:spcPct val="20000"/>
              </a:spcBef>
              <a:buClr>
                <a:srgbClr val="0055A0"/>
              </a:buClr>
            </a:pPr>
            <a:r>
              <a:rPr lang="en-GB" sz="2000" dirty="0" smtClean="0">
                <a:latin typeface="Arial"/>
                <a:cs typeface="Arial"/>
              </a:rPr>
              <a:t>Data from </a:t>
            </a:r>
            <a:r>
              <a:rPr lang="en-GB" sz="2000" dirty="0">
                <a:latin typeface="Arial"/>
                <a:cs typeface="Arial"/>
              </a:rPr>
              <a:t>3 night-shift </a:t>
            </a:r>
            <a:r>
              <a:rPr lang="en-GB" sz="2000" dirty="0" smtClean="0">
                <a:latin typeface="Arial"/>
                <a:cs typeface="Arial"/>
              </a:rPr>
              <a:t>runs with 400μs </a:t>
            </a:r>
            <a:r>
              <a:rPr lang="en-GB" sz="2000" dirty="0">
                <a:latin typeface="Arial"/>
                <a:cs typeface="Arial"/>
              </a:rPr>
              <a:t>pulses </a:t>
            </a:r>
            <a:r>
              <a:rPr lang="en-GB" sz="2000" dirty="0" smtClean="0">
                <a:latin typeface="Arial"/>
                <a:cs typeface="Arial"/>
              </a:rPr>
              <a:t>of ∼15.7 </a:t>
            </a:r>
            <a:r>
              <a:rPr lang="en-GB" sz="2000" dirty="0">
                <a:latin typeface="Arial"/>
                <a:cs typeface="Arial"/>
              </a:rPr>
              <a:t>mA beam </a:t>
            </a:r>
            <a:r>
              <a:rPr lang="en-GB" sz="2000" dirty="0" smtClean="0">
                <a:latin typeface="Arial"/>
                <a:cs typeface="Arial"/>
              </a:rPr>
              <a:t>current</a:t>
            </a:r>
            <a:endParaRPr lang="en-GB" sz="2000" dirty="0">
              <a:latin typeface="Arial"/>
              <a:cs typeface="Arial"/>
            </a:endParaRPr>
          </a:p>
        </p:txBody>
      </p:sp>
      <p:pic>
        <p:nvPicPr>
          <p:cNvPr id="6" name="Picture 5" descr="liu_ppt-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spTree>
    <p:extLst>
      <p:ext uri="{BB962C8B-B14F-4D97-AF65-F5344CB8AC3E}">
        <p14:creationId xmlns:p14="http://schemas.microsoft.com/office/powerpoint/2010/main" val="3298271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 – Stripping Efficiency</a:t>
            </a:r>
            <a:endParaRPr lang="en-GB" dirty="0"/>
          </a:p>
        </p:txBody>
      </p:sp>
      <p:sp>
        <p:nvSpPr>
          <p:cNvPr id="10" name="TextBox 9"/>
          <p:cNvSpPr txBox="1">
            <a:spLocks noChangeAspect="1"/>
          </p:cNvSpPr>
          <p:nvPr/>
        </p:nvSpPr>
        <p:spPr>
          <a:xfrm>
            <a:off x="1207950" y="5541017"/>
            <a:ext cx="7108308" cy="654719"/>
          </a:xfrm>
          <a:prstGeom prst="rect">
            <a:avLst/>
          </a:prstGeom>
          <a:solidFill>
            <a:schemeClr val="bg1"/>
          </a:solidFill>
          <a:ln>
            <a:solidFill>
              <a:schemeClr val="accent1"/>
            </a:solidFill>
          </a:ln>
        </p:spPr>
        <p:txBody>
          <a:bodyPr vert="horz" lIns="91440" tIns="45720" rIns="91440" bIns="45720" rtlCol="0">
            <a:no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dirty="0"/>
              <a:t>Results of </a:t>
            </a:r>
            <a:r>
              <a:rPr lang="en-US" dirty="0" smtClean="0"/>
              <a:t>DLC-23-1000-S measurements. </a:t>
            </a:r>
            <a:br>
              <a:rPr lang="en-US" dirty="0" smtClean="0"/>
            </a:br>
            <a:r>
              <a:rPr lang="en-US" dirty="0" smtClean="0"/>
              <a:t>Increase in beam losses is related to the beam intensity.</a:t>
            </a:r>
            <a:endParaRPr lang="en-GB" dirty="0"/>
          </a:p>
        </p:txBody>
      </p:sp>
      <p:pic>
        <p:nvPicPr>
          <p:cNvPr id="12" name="Picture 11"/>
          <p:cNvPicPr>
            <a:picLocks noChangeAspect="1"/>
          </p:cNvPicPr>
          <p:nvPr/>
        </p:nvPicPr>
        <p:blipFill>
          <a:blip r:embed="rId2"/>
          <a:stretch>
            <a:fillRect/>
          </a:stretch>
        </p:blipFill>
        <p:spPr>
          <a:xfrm>
            <a:off x="1001058" y="875424"/>
            <a:ext cx="7315200" cy="4614753"/>
          </a:xfrm>
          <a:prstGeom prst="rect">
            <a:avLst/>
          </a:prstGeom>
        </p:spPr>
      </p:pic>
      <p:sp>
        <p:nvSpPr>
          <p:cNvPr id="5" name="TextBox 4"/>
          <p:cNvSpPr txBox="1"/>
          <p:nvPr/>
        </p:nvSpPr>
        <p:spPr>
          <a:xfrm rot="16200000">
            <a:off x="-48467" y="3046153"/>
            <a:ext cx="1568763" cy="400110"/>
          </a:xfrm>
          <a:prstGeom prst="rect">
            <a:avLst/>
          </a:prstGeom>
          <a:noFill/>
        </p:spPr>
        <p:txBody>
          <a:bodyPr wrap="none" rtlCol="0">
            <a:spAutoFit/>
          </a:bodyPr>
          <a:lstStyle/>
          <a:p>
            <a:r>
              <a:rPr lang="en-US" sz="2000" dirty="0" smtClean="0"/>
              <a:t>Efficiency [%]</a:t>
            </a:r>
            <a:endParaRPr lang="en-GB" sz="2000" dirty="0"/>
          </a:p>
        </p:txBody>
      </p:sp>
      <p:sp>
        <p:nvSpPr>
          <p:cNvPr id="3" name="Oval 2"/>
          <p:cNvSpPr/>
          <p:nvPr/>
        </p:nvSpPr>
        <p:spPr>
          <a:xfrm>
            <a:off x="2177808" y="1828800"/>
            <a:ext cx="132623" cy="1326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7" name="Oval 6"/>
          <p:cNvSpPr/>
          <p:nvPr/>
        </p:nvSpPr>
        <p:spPr>
          <a:xfrm>
            <a:off x="3449444" y="1762488"/>
            <a:ext cx="132623" cy="1326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8" name="Oval 7"/>
          <p:cNvSpPr/>
          <p:nvPr/>
        </p:nvSpPr>
        <p:spPr>
          <a:xfrm>
            <a:off x="4721080" y="1807369"/>
            <a:ext cx="132623" cy="1326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9" name="Oval 8"/>
          <p:cNvSpPr/>
          <p:nvPr/>
        </p:nvSpPr>
        <p:spPr>
          <a:xfrm>
            <a:off x="5987808" y="1576388"/>
            <a:ext cx="132623" cy="1326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1" name="Oval 10"/>
          <p:cNvSpPr/>
          <p:nvPr/>
        </p:nvSpPr>
        <p:spPr>
          <a:xfrm>
            <a:off x="7264352" y="1723299"/>
            <a:ext cx="132623" cy="1326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7022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 – Stripping Efficiency</a:t>
            </a:r>
            <a:endParaRPr lang="en-GB" dirty="0"/>
          </a:p>
        </p:txBody>
      </p:sp>
      <p:pic>
        <p:nvPicPr>
          <p:cNvPr id="6" name="Picture 5" descr="liu_ppt-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pic>
        <p:nvPicPr>
          <p:cNvPr id="12" name="Picture 11"/>
          <p:cNvPicPr>
            <a:picLocks noChangeAspect="1"/>
          </p:cNvPicPr>
          <p:nvPr/>
        </p:nvPicPr>
        <p:blipFill>
          <a:blip r:embed="rId3"/>
          <a:stretch>
            <a:fillRect/>
          </a:stretch>
        </p:blipFill>
        <p:spPr>
          <a:xfrm>
            <a:off x="1001058" y="875424"/>
            <a:ext cx="7315200" cy="4476084"/>
          </a:xfrm>
          <a:prstGeom prst="rect">
            <a:avLst/>
          </a:prstGeom>
        </p:spPr>
      </p:pic>
      <p:sp>
        <p:nvSpPr>
          <p:cNvPr id="11" name="TextBox 10"/>
          <p:cNvSpPr txBox="1">
            <a:spLocks noChangeAspect="1"/>
          </p:cNvSpPr>
          <p:nvPr/>
        </p:nvSpPr>
        <p:spPr>
          <a:xfrm>
            <a:off x="1001058" y="5307116"/>
            <a:ext cx="7108308" cy="990653"/>
          </a:xfrm>
          <a:prstGeom prst="rect">
            <a:avLst/>
          </a:prstGeom>
          <a:solidFill>
            <a:schemeClr val="bg1"/>
          </a:solidFill>
          <a:ln>
            <a:solidFill>
              <a:schemeClr val="accent1"/>
            </a:solidFill>
          </a:ln>
        </p:spPr>
        <p:txBody>
          <a:bodyPr vert="horz" lIns="91440" tIns="45720" rIns="91440" bIns="45720" rtlCol="0">
            <a:no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dirty="0"/>
              <a:t>Results of </a:t>
            </a:r>
            <a:r>
              <a:rPr lang="en-US" dirty="0" smtClean="0"/>
              <a:t>foil measurements with 600 µs beam pulses and comparable beam current. Each foil was ~12 </a:t>
            </a:r>
            <a:r>
              <a:rPr lang="en-US" dirty="0" err="1" smtClean="0"/>
              <a:t>hrs</a:t>
            </a:r>
            <a:r>
              <a:rPr lang="en-US" dirty="0" smtClean="0"/>
              <a:t> in beam. MLG-200 </a:t>
            </a:r>
            <a:r>
              <a:rPr lang="en-US" dirty="0" smtClean="0"/>
              <a:t>(200 </a:t>
            </a:r>
            <a:r>
              <a:rPr lang="en-US" dirty="0" smtClean="0"/>
              <a:t>µs </a:t>
            </a:r>
            <a:r>
              <a:rPr lang="en-US" dirty="0" smtClean="0"/>
              <a:t>pulses) </a:t>
            </a:r>
            <a:r>
              <a:rPr lang="en-US" dirty="0" smtClean="0"/>
              <a:t>was found to be too thin.</a:t>
            </a:r>
            <a:endParaRPr lang="en-GB" dirty="0"/>
          </a:p>
        </p:txBody>
      </p:sp>
      <p:sp>
        <p:nvSpPr>
          <p:cNvPr id="7" name="TextBox 6"/>
          <p:cNvSpPr txBox="1"/>
          <p:nvPr/>
        </p:nvSpPr>
        <p:spPr>
          <a:xfrm rot="16200000">
            <a:off x="-48467" y="3046153"/>
            <a:ext cx="1568763" cy="400110"/>
          </a:xfrm>
          <a:prstGeom prst="rect">
            <a:avLst/>
          </a:prstGeom>
          <a:noFill/>
        </p:spPr>
        <p:txBody>
          <a:bodyPr wrap="none" rtlCol="0">
            <a:spAutoFit/>
          </a:bodyPr>
          <a:lstStyle/>
          <a:p>
            <a:r>
              <a:rPr lang="en-US" sz="2000" dirty="0" smtClean="0"/>
              <a:t>Efficiency [%]</a:t>
            </a:r>
            <a:endParaRPr lang="en-GB" sz="2000" dirty="0"/>
          </a:p>
        </p:txBody>
      </p:sp>
      <p:sp>
        <p:nvSpPr>
          <p:cNvPr id="8" name="Oval 7"/>
          <p:cNvSpPr/>
          <p:nvPr/>
        </p:nvSpPr>
        <p:spPr>
          <a:xfrm>
            <a:off x="7357026" y="1623078"/>
            <a:ext cx="132623" cy="1326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9" name="Oval 8"/>
          <p:cNvSpPr/>
          <p:nvPr/>
        </p:nvSpPr>
        <p:spPr>
          <a:xfrm>
            <a:off x="6299752" y="1893094"/>
            <a:ext cx="132623" cy="1326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0" name="Oval 9"/>
          <p:cNvSpPr/>
          <p:nvPr/>
        </p:nvSpPr>
        <p:spPr>
          <a:xfrm>
            <a:off x="5237714" y="4057650"/>
            <a:ext cx="132623" cy="1326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3" name="Oval 12"/>
          <p:cNvSpPr/>
          <p:nvPr/>
        </p:nvSpPr>
        <p:spPr>
          <a:xfrm>
            <a:off x="4173296" y="1735932"/>
            <a:ext cx="132623" cy="1326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4" name="Oval 13"/>
          <p:cNvSpPr/>
          <p:nvPr/>
        </p:nvSpPr>
        <p:spPr>
          <a:xfrm>
            <a:off x="3130309" y="1528763"/>
            <a:ext cx="132623" cy="1326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5" name="Oval 14"/>
          <p:cNvSpPr/>
          <p:nvPr/>
        </p:nvSpPr>
        <p:spPr>
          <a:xfrm>
            <a:off x="2068271" y="1585550"/>
            <a:ext cx="132623" cy="13262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7923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 – Observation #1</a:t>
            </a:r>
            <a:endParaRPr lang="en-GB" dirty="0"/>
          </a:p>
        </p:txBody>
      </p:sp>
      <p:sp>
        <p:nvSpPr>
          <p:cNvPr id="3" name="Text Placeholder 2"/>
          <p:cNvSpPr>
            <a:spLocks noGrp="1"/>
          </p:cNvSpPr>
          <p:nvPr>
            <p:ph type="body" sz="quarter" idx="10"/>
          </p:nvPr>
        </p:nvSpPr>
        <p:spPr/>
        <p:txBody>
          <a:bodyPr/>
          <a:lstStyle/>
          <a:p>
            <a:endParaRPr lang="en-GB" dirty="0"/>
          </a:p>
        </p:txBody>
      </p:sp>
      <p:pic>
        <p:nvPicPr>
          <p:cNvPr id="4" name="Picture 3"/>
          <p:cNvPicPr>
            <a:picLocks noChangeAspect="1"/>
          </p:cNvPicPr>
          <p:nvPr/>
        </p:nvPicPr>
        <p:blipFill>
          <a:blip r:embed="rId2"/>
          <a:stretch>
            <a:fillRect/>
          </a:stretch>
        </p:blipFill>
        <p:spPr>
          <a:xfrm>
            <a:off x="6427895" y="431591"/>
            <a:ext cx="2365453" cy="236545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rot="21213332">
            <a:off x="6425073" y="548894"/>
            <a:ext cx="2322127" cy="2315249"/>
          </a:xfrm>
          <a:prstGeom prst="rect">
            <a:avLst/>
          </a:prstGeom>
        </p:spPr>
        <p:txBody>
          <a:bodyPr wrap="square">
            <a:spAutoFit/>
          </a:bodyPr>
          <a:lstStyle/>
          <a:p>
            <a:pPr>
              <a:lnSpc>
                <a:spcPct val="107000"/>
              </a:lnSpc>
              <a:spcAft>
                <a:spcPts val="800"/>
              </a:spcAft>
            </a:pPr>
            <a:r>
              <a:rPr lang="en-GB" sz="1500" b="1" i="1" dirty="0">
                <a:latin typeface="Bradley Hand ITC" panose="03070402050302030203" pitchFamily="66" charset="0"/>
                <a:ea typeface="Calibri" panose="020F0502020204030204" pitchFamily="34" charset="0"/>
                <a:cs typeface="Times New Roman" panose="02020603050405020304" pitchFamily="18" charset="0"/>
              </a:rPr>
              <a:t>01/11/2016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14:36h</a:t>
            </a:r>
            <a:b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b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Seems foil got broken - due to radiant heat from BTV screen? - right after putting the BTV screen in for ~2min  with beam. Efficiency not affected since rupture is rather at the right-hand side.</a:t>
            </a:r>
            <a:endParaRPr lang="en-GB" sz="1500" b="1" dirty="0">
              <a:latin typeface="Bradley Hand ITC" panose="03070402050302030203" pitchFamily="66" charset="0"/>
              <a:ea typeface="Calibri" panose="020F0502020204030204" pitchFamily="34" charset="0"/>
              <a:cs typeface="Times New Roman" panose="02020603050405020304" pitchFamily="18" charset="0"/>
            </a:endParaRPr>
          </a:p>
        </p:txBody>
      </p:sp>
      <p:grpSp>
        <p:nvGrpSpPr>
          <p:cNvPr id="6" name="Group 5"/>
          <p:cNvGrpSpPr/>
          <p:nvPr/>
        </p:nvGrpSpPr>
        <p:grpSpPr>
          <a:xfrm rot="20944778">
            <a:off x="7228456" y="96746"/>
            <a:ext cx="330591" cy="502540"/>
            <a:chOff x="6492240" y="1631852"/>
            <a:chExt cx="485335" cy="814999"/>
          </a:xfrm>
        </p:grpSpPr>
        <p:sp>
          <p:nvSpPr>
            <p:cNvPr id="7" name="Rectangle 6"/>
            <p:cNvSpPr/>
            <p:nvPr/>
          </p:nvSpPr>
          <p:spPr>
            <a:xfrm>
              <a:off x="6720921" y="2011260"/>
              <a:ext cx="67119" cy="435591"/>
            </a:xfrm>
            <a:prstGeom prst="rect">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Flowchart: Magnetic Disk 7"/>
            <p:cNvSpPr/>
            <p:nvPr/>
          </p:nvSpPr>
          <p:spPr>
            <a:xfrm>
              <a:off x="6573128" y="1705317"/>
              <a:ext cx="323557" cy="499403"/>
            </a:xfrm>
            <a:prstGeom prst="flowChartMagneticDisk">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6492240" y="1631852"/>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6492240" y="2015316"/>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3" name="Picture 12"/>
          <p:cNvPicPr>
            <a:picLocks noChangeAspect="1"/>
          </p:cNvPicPr>
          <p:nvPr/>
        </p:nvPicPr>
        <p:blipFill>
          <a:blip r:embed="rId3"/>
          <a:stretch>
            <a:fillRect/>
          </a:stretch>
        </p:blipFill>
        <p:spPr>
          <a:xfrm>
            <a:off x="203200" y="1084949"/>
            <a:ext cx="5943600" cy="5212080"/>
          </a:xfrm>
          <a:prstGeom prst="rect">
            <a:avLst/>
          </a:prstGeom>
        </p:spPr>
      </p:pic>
      <p:pic>
        <p:nvPicPr>
          <p:cNvPr id="12" name="Picture 11"/>
          <p:cNvPicPr>
            <a:picLocks noChangeAspect="1"/>
          </p:cNvPicPr>
          <p:nvPr/>
        </p:nvPicPr>
        <p:blipFill>
          <a:blip r:embed="rId2"/>
          <a:stretch>
            <a:fillRect/>
          </a:stretch>
        </p:blipFill>
        <p:spPr>
          <a:xfrm>
            <a:off x="6450057" y="3240910"/>
            <a:ext cx="2365453" cy="236545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ectangle 13"/>
          <p:cNvSpPr/>
          <p:nvPr/>
        </p:nvSpPr>
        <p:spPr>
          <a:xfrm rot="21213332">
            <a:off x="6416784" y="3382340"/>
            <a:ext cx="2380507" cy="2170851"/>
          </a:xfrm>
          <a:prstGeom prst="rect">
            <a:avLst/>
          </a:prstGeom>
        </p:spPr>
        <p:txBody>
          <a:bodyPr wrap="square">
            <a:spAutoFit/>
          </a:bodyPr>
          <a:lstStyle/>
          <a:p>
            <a:pPr>
              <a:lnSpc>
                <a:spcPct val="107000"/>
              </a:lnSpc>
              <a:spcAft>
                <a:spcPts val="800"/>
              </a:spcAft>
            </a:pPr>
            <a:r>
              <a:rPr lang="en-GB" sz="1500" b="1" i="1" dirty="0">
                <a:latin typeface="Bradley Hand ITC" panose="03070402050302030203" pitchFamily="66" charset="0"/>
                <a:ea typeface="Calibri" panose="020F0502020204030204" pitchFamily="34" charset="0"/>
                <a:cs typeface="Times New Roman" panose="02020603050405020304" pitchFamily="18" charset="0"/>
              </a:rPr>
              <a:t>03/11/2016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15:56h</a:t>
            </a:r>
            <a:b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b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Foil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#5 broken! It has disappeared completely. Also some vacuum activity visible.</a:t>
            </a:r>
          </a:p>
          <a:p>
            <a:pPr>
              <a:lnSpc>
                <a:spcPct val="107000"/>
              </a:lnSpc>
              <a:spcAft>
                <a:spcPts val="800"/>
              </a:spcAft>
            </a:pPr>
            <a:r>
              <a:rPr lang="en-GB" sz="1500" b="1" i="1" dirty="0">
                <a:latin typeface="Bradley Hand ITC" panose="03070402050302030203" pitchFamily="66" charset="0"/>
                <a:ea typeface="Calibri" panose="020F0502020204030204" pitchFamily="34" charset="0"/>
                <a:cs typeface="Times New Roman" panose="02020603050405020304" pitchFamily="18" charset="0"/>
              </a:rPr>
              <a:t>It happened while we moved OUT the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BTV screen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(beam was kept ON).</a:t>
            </a:r>
            <a:endParaRPr lang="en-GB" sz="1500" b="1" dirty="0">
              <a:latin typeface="Bradley Hand ITC" panose="03070402050302030203" pitchFamily="66" charset="0"/>
              <a:ea typeface="Calibri" panose="020F0502020204030204" pitchFamily="34" charset="0"/>
              <a:cs typeface="Times New Roman" panose="02020603050405020304" pitchFamily="18" charset="0"/>
            </a:endParaRPr>
          </a:p>
        </p:txBody>
      </p:sp>
      <p:grpSp>
        <p:nvGrpSpPr>
          <p:cNvPr id="15" name="Group 14"/>
          <p:cNvGrpSpPr/>
          <p:nvPr/>
        </p:nvGrpSpPr>
        <p:grpSpPr>
          <a:xfrm rot="20944778">
            <a:off x="7250618" y="2906065"/>
            <a:ext cx="330591" cy="502540"/>
            <a:chOff x="6492240" y="1631852"/>
            <a:chExt cx="485335" cy="814999"/>
          </a:xfrm>
        </p:grpSpPr>
        <p:sp>
          <p:nvSpPr>
            <p:cNvPr id="16" name="Rectangle 15"/>
            <p:cNvSpPr/>
            <p:nvPr/>
          </p:nvSpPr>
          <p:spPr>
            <a:xfrm>
              <a:off x="6720921" y="2011260"/>
              <a:ext cx="67119" cy="435591"/>
            </a:xfrm>
            <a:prstGeom prst="rect">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Flowchart: Magnetic Disk 16"/>
            <p:cNvSpPr/>
            <p:nvPr/>
          </p:nvSpPr>
          <p:spPr>
            <a:xfrm>
              <a:off x="6573128" y="1705317"/>
              <a:ext cx="323557" cy="499403"/>
            </a:xfrm>
            <a:prstGeom prst="flowChartMagneticDisk">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p:cNvSpPr/>
            <p:nvPr/>
          </p:nvSpPr>
          <p:spPr>
            <a:xfrm>
              <a:off x="6492240" y="1631852"/>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6492240" y="2015316"/>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21" name="Picture 20"/>
          <p:cNvPicPr>
            <a:picLocks noChangeAspect="1"/>
          </p:cNvPicPr>
          <p:nvPr/>
        </p:nvPicPr>
        <p:blipFill>
          <a:blip r:embed="rId4"/>
          <a:stretch>
            <a:fillRect/>
          </a:stretch>
        </p:blipFill>
        <p:spPr>
          <a:xfrm>
            <a:off x="203200" y="1084949"/>
            <a:ext cx="5943600" cy="5212080"/>
          </a:xfrm>
          <a:prstGeom prst="rect">
            <a:avLst/>
          </a:prstGeom>
        </p:spPr>
      </p:pic>
      <p:sp>
        <p:nvSpPr>
          <p:cNvPr id="20" name="Rectangle 19"/>
          <p:cNvSpPr/>
          <p:nvPr/>
        </p:nvSpPr>
        <p:spPr>
          <a:xfrm>
            <a:off x="203200" y="4882317"/>
            <a:ext cx="5943600" cy="1661993"/>
          </a:xfrm>
          <a:prstGeom prst="rect">
            <a:avLst/>
          </a:prstGeom>
          <a:solidFill>
            <a:srgbClr val="FFFFFF">
              <a:alpha val="61176"/>
            </a:srgbClr>
          </a:solidFill>
        </p:spPr>
        <p:txBody>
          <a:bodyPr vert="horz">
            <a:noAutofit/>
          </a:bodyPr>
          <a:lstStyle/>
          <a:p>
            <a:pPr marL="36576" algn="ctr">
              <a:spcBef>
                <a:spcPct val="20000"/>
              </a:spcBef>
              <a:buClr>
                <a:schemeClr val="tx1"/>
              </a:buClr>
              <a:buSzPct val="80000"/>
              <a:buFont typeface="Arial"/>
              <a:buNone/>
            </a:pPr>
            <a:r>
              <a:rPr lang="en-GB" sz="2000" dirty="0">
                <a:latin typeface="Arial" panose="020B0604020202020204" pitchFamily="34" charset="0"/>
                <a:cs typeface="Arial" panose="020B0604020202020204" pitchFamily="34" charset="0"/>
              </a:rPr>
              <a:t>Since </a:t>
            </a:r>
            <a:r>
              <a:rPr lang="en-GB" sz="2000" dirty="0" smtClean="0">
                <a:latin typeface="Arial" panose="020B0604020202020204" pitchFamily="34" charset="0"/>
                <a:cs typeface="Arial" panose="020B0604020202020204" pitchFamily="34" charset="0"/>
              </a:rPr>
              <a:t>improvement </a:t>
            </a:r>
            <a:r>
              <a:rPr lang="en-GB" sz="2000" dirty="0">
                <a:latin typeface="Arial" panose="020B0604020202020204" pitchFamily="34" charset="0"/>
                <a:cs typeface="Arial" panose="020B0604020202020204" pitchFamily="34" charset="0"/>
              </a:rPr>
              <a:t>of the electrical contacts of the foil holders and </a:t>
            </a:r>
            <a:r>
              <a:rPr lang="en-GB" sz="2000" dirty="0" smtClean="0">
                <a:latin typeface="Arial" panose="020B0604020202020204" pitchFamily="34" charset="0"/>
                <a:cs typeface="Arial" panose="020B0604020202020204" pitchFamily="34" charset="0"/>
              </a:rPr>
              <a:t>application </a:t>
            </a:r>
            <a:r>
              <a:rPr lang="en-GB" sz="2000" dirty="0">
                <a:latin typeface="Arial" panose="020B0604020202020204" pitchFamily="34" charset="0"/>
                <a:cs typeface="Arial" panose="020B0604020202020204" pitchFamily="34" charset="0"/>
              </a:rPr>
              <a:t>of a silver conducting layer on the backside of the BTV screen this phenomena has not anymore been observed.</a:t>
            </a:r>
          </a:p>
        </p:txBody>
      </p:sp>
      <p:sp>
        <p:nvSpPr>
          <p:cNvPr id="11" name="Rectangle 10"/>
          <p:cNvSpPr/>
          <p:nvPr/>
        </p:nvSpPr>
        <p:spPr>
          <a:xfrm>
            <a:off x="1550432" y="686282"/>
            <a:ext cx="5718258" cy="307777"/>
          </a:xfrm>
          <a:prstGeom prst="rect">
            <a:avLst/>
          </a:prstGeom>
        </p:spPr>
        <p:txBody>
          <a:bodyPr wrap="square">
            <a:spAutoFit/>
          </a:bodyPr>
          <a:lstStyle/>
          <a:p>
            <a:r>
              <a:rPr lang="nl-NL" sz="1400" dirty="0" smtClean="0"/>
              <a:t>INTDS2016; </a:t>
            </a:r>
            <a:r>
              <a:rPr lang="en-GB" sz="1400" dirty="0"/>
              <a:t>AIP Conference </a:t>
            </a:r>
            <a:r>
              <a:rPr lang="en-GB" sz="1400" dirty="0" smtClean="0"/>
              <a:t>Proceedings 1962, 030003 </a:t>
            </a:r>
            <a:r>
              <a:rPr lang="en-GB" sz="1400" dirty="0"/>
              <a:t>(2018)</a:t>
            </a:r>
          </a:p>
        </p:txBody>
      </p:sp>
    </p:spTree>
    <p:extLst>
      <p:ext uri="{BB962C8B-B14F-4D97-AF65-F5344CB8AC3E}">
        <p14:creationId xmlns:p14="http://schemas.microsoft.com/office/powerpoint/2010/main" val="267187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 – Observation #2</a:t>
            </a:r>
            <a:endParaRPr lang="en-GB" dirty="0"/>
          </a:p>
        </p:txBody>
      </p:sp>
      <p:pic>
        <p:nvPicPr>
          <p:cNvPr id="16" name="Picture 15"/>
          <p:cNvPicPr>
            <a:picLocks noChangeAspect="1"/>
          </p:cNvPicPr>
          <p:nvPr/>
        </p:nvPicPr>
        <p:blipFill>
          <a:blip r:embed="rId4"/>
          <a:stretch>
            <a:fillRect/>
          </a:stretch>
        </p:blipFill>
        <p:spPr>
          <a:xfrm>
            <a:off x="6427895" y="431591"/>
            <a:ext cx="2365453" cy="236545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rot="21213332">
            <a:off x="6457943" y="553500"/>
            <a:ext cx="2253867" cy="1821268"/>
          </a:xfrm>
          <a:prstGeom prst="rect">
            <a:avLst/>
          </a:prstGeom>
        </p:spPr>
        <p:txBody>
          <a:bodyPr wrap="square">
            <a:spAutoFit/>
          </a:bodyPr>
          <a:lstStyle/>
          <a:p>
            <a:pPr>
              <a:lnSpc>
                <a:spcPct val="107000"/>
              </a:lnSpc>
              <a:spcAft>
                <a:spcPts val="800"/>
              </a:spcAft>
            </a:pPr>
            <a:r>
              <a:rPr lang="en-GB" sz="1500" b="1" i="1" dirty="0">
                <a:latin typeface="Bradley Hand ITC" panose="03070402050302030203" pitchFamily="66" charset="0"/>
                <a:ea typeface="Calibri" panose="020F0502020204030204" pitchFamily="34" charset="0"/>
                <a:cs typeface="Times New Roman" panose="02020603050405020304" pitchFamily="18" charset="0"/>
              </a:rPr>
              <a:t>10/11/2017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15:58h</a:t>
            </a:r>
            <a:b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b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Foil #5</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 DLC-23-1000-S ,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movement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of the foil is observed at every beam shot (like a heartbeat). Foil in for ~ 5 minutes. BCT.L4z Value 100%</a:t>
            </a:r>
            <a:endParaRPr lang="en-GB" sz="1500" b="1" dirty="0">
              <a:latin typeface="Bradley Hand ITC" panose="03070402050302030203" pitchFamily="66" charset="0"/>
              <a:ea typeface="Calibri" panose="020F0502020204030204" pitchFamily="34" charset="0"/>
              <a:cs typeface="Times New Roman" panose="02020603050405020304" pitchFamily="18" charset="0"/>
            </a:endParaRPr>
          </a:p>
        </p:txBody>
      </p:sp>
      <p:grpSp>
        <p:nvGrpSpPr>
          <p:cNvPr id="22" name="Group 21"/>
          <p:cNvGrpSpPr/>
          <p:nvPr/>
        </p:nvGrpSpPr>
        <p:grpSpPr>
          <a:xfrm rot="20944778">
            <a:off x="7228456" y="96746"/>
            <a:ext cx="330591" cy="502540"/>
            <a:chOff x="6492240" y="1631852"/>
            <a:chExt cx="485335" cy="814999"/>
          </a:xfrm>
        </p:grpSpPr>
        <p:sp>
          <p:nvSpPr>
            <p:cNvPr id="21" name="Rectangle 20"/>
            <p:cNvSpPr/>
            <p:nvPr/>
          </p:nvSpPr>
          <p:spPr>
            <a:xfrm>
              <a:off x="6720921" y="2011260"/>
              <a:ext cx="67119" cy="435591"/>
            </a:xfrm>
            <a:prstGeom prst="rect">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Flowchart: Magnetic Disk 17"/>
            <p:cNvSpPr/>
            <p:nvPr/>
          </p:nvSpPr>
          <p:spPr>
            <a:xfrm>
              <a:off x="6573128" y="1705317"/>
              <a:ext cx="323557" cy="499403"/>
            </a:xfrm>
            <a:prstGeom prst="flowChartMagneticDisk">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6492240" y="1631852"/>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6492240" y="2015316"/>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0" name="Text Placeholder 2"/>
          <p:cNvSpPr>
            <a:spLocks noGrp="1"/>
          </p:cNvSpPr>
          <p:nvPr>
            <p:ph type="body" sz="quarter" idx="10"/>
          </p:nvPr>
        </p:nvSpPr>
        <p:spPr>
          <a:xfrm>
            <a:off x="203200" y="1255059"/>
            <a:ext cx="8763034" cy="4745691"/>
          </a:xfrm>
        </p:spPr>
        <p:txBody>
          <a:bodyPr/>
          <a:lstStyle/>
          <a:p>
            <a:endParaRPr lang="en-GB" dirty="0"/>
          </a:p>
        </p:txBody>
      </p:sp>
      <p:pic>
        <p:nvPicPr>
          <p:cNvPr id="11" name="Picture 10"/>
          <p:cNvPicPr>
            <a:picLocks noChangeAspect="1"/>
          </p:cNvPicPr>
          <p:nvPr/>
        </p:nvPicPr>
        <p:blipFill>
          <a:blip r:embed="rId5"/>
          <a:stretch>
            <a:fillRect/>
          </a:stretch>
        </p:blipFill>
        <p:spPr>
          <a:xfrm>
            <a:off x="203200" y="1134175"/>
            <a:ext cx="5943600" cy="5141440"/>
          </a:xfrm>
          <a:prstGeom prst="rect">
            <a:avLst/>
          </a:prstGeom>
        </p:spPr>
      </p:pic>
      <p:pic>
        <p:nvPicPr>
          <p:cNvPr id="5" name="Beat#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5402" y="1430706"/>
            <a:ext cx="5859195" cy="4394396"/>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9859" t="5161" r="19935" b="18383"/>
          <a:stretch/>
        </p:blipFill>
        <p:spPr>
          <a:xfrm>
            <a:off x="6262467" y="3003994"/>
            <a:ext cx="1932232" cy="3271621"/>
          </a:xfrm>
          <a:prstGeom prst="rect">
            <a:avLst/>
          </a:prstGeom>
        </p:spPr>
      </p:pic>
    </p:spTree>
    <p:extLst>
      <p:ext uri="{BB962C8B-B14F-4D97-AF65-F5344CB8AC3E}">
        <p14:creationId xmlns:p14="http://schemas.microsoft.com/office/powerpoint/2010/main" val="192882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 – Observation #3</a:t>
            </a:r>
            <a:endParaRPr lang="en-GB" dirty="0"/>
          </a:p>
        </p:txBody>
      </p:sp>
      <p:pic>
        <p:nvPicPr>
          <p:cNvPr id="16" name="Picture 15"/>
          <p:cNvPicPr>
            <a:picLocks noChangeAspect="1"/>
          </p:cNvPicPr>
          <p:nvPr/>
        </p:nvPicPr>
        <p:blipFill>
          <a:blip r:embed="rId2"/>
          <a:stretch>
            <a:fillRect/>
          </a:stretch>
        </p:blipFill>
        <p:spPr>
          <a:xfrm>
            <a:off x="6427895" y="431591"/>
            <a:ext cx="2365453" cy="236545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rot="21213332">
            <a:off x="6457942" y="566239"/>
            <a:ext cx="2253867" cy="2068259"/>
          </a:xfrm>
          <a:prstGeom prst="rect">
            <a:avLst/>
          </a:prstGeom>
        </p:spPr>
        <p:txBody>
          <a:bodyPr wrap="square">
            <a:spAutoFit/>
          </a:bodyPr>
          <a:lstStyle/>
          <a:p>
            <a:pPr>
              <a:lnSpc>
                <a:spcPct val="107000"/>
              </a:lnSpc>
              <a:spcAft>
                <a:spcPts val="800"/>
              </a:spcAft>
            </a:pPr>
            <a:r>
              <a:rPr lang="en-GB" sz="1500" b="1" i="1" dirty="0">
                <a:latin typeface="Bradley Hand ITC" panose="03070402050302030203" pitchFamily="66" charset="0"/>
                <a:ea typeface="Calibri" panose="020F0502020204030204" pitchFamily="34" charset="0"/>
                <a:cs typeface="Times New Roman" panose="02020603050405020304" pitchFamily="18" charset="0"/>
              </a:rPr>
              <a:t>24/04/2018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08:05h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Removed foil #5 from beam, foil visually in same condition as last night. [WW],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Inspection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of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other foils, foil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#2, DLC-23-1000-S, has disappeared from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frame....</a:t>
            </a:r>
            <a:endParaRPr lang="en-GB" sz="1500" b="1" dirty="0">
              <a:latin typeface="Bradley Hand ITC" panose="03070402050302030203" pitchFamily="66" charset="0"/>
              <a:ea typeface="Calibri" panose="020F0502020204030204" pitchFamily="34" charset="0"/>
              <a:cs typeface="Times New Roman" panose="02020603050405020304" pitchFamily="18" charset="0"/>
            </a:endParaRPr>
          </a:p>
        </p:txBody>
      </p:sp>
      <p:grpSp>
        <p:nvGrpSpPr>
          <p:cNvPr id="22" name="Group 21"/>
          <p:cNvGrpSpPr/>
          <p:nvPr/>
        </p:nvGrpSpPr>
        <p:grpSpPr>
          <a:xfrm rot="20944778">
            <a:off x="7228456" y="96746"/>
            <a:ext cx="330591" cy="502540"/>
            <a:chOff x="6492240" y="1631852"/>
            <a:chExt cx="485335" cy="814999"/>
          </a:xfrm>
        </p:grpSpPr>
        <p:sp>
          <p:nvSpPr>
            <p:cNvPr id="21" name="Rectangle 20"/>
            <p:cNvSpPr/>
            <p:nvPr/>
          </p:nvSpPr>
          <p:spPr>
            <a:xfrm>
              <a:off x="6720921" y="2011260"/>
              <a:ext cx="67119" cy="435591"/>
            </a:xfrm>
            <a:prstGeom prst="rect">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Flowchart: Magnetic Disk 17"/>
            <p:cNvSpPr/>
            <p:nvPr/>
          </p:nvSpPr>
          <p:spPr>
            <a:xfrm>
              <a:off x="6573128" y="1705317"/>
              <a:ext cx="323557" cy="499403"/>
            </a:xfrm>
            <a:prstGeom prst="flowChartMagneticDisk">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6492240" y="1631852"/>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6492240" y="2015316"/>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3" name="Text Placeholder 2"/>
          <p:cNvSpPr>
            <a:spLocks noGrp="1"/>
          </p:cNvSpPr>
          <p:nvPr>
            <p:ph type="body" sz="quarter" idx="10"/>
          </p:nvPr>
        </p:nvSpPr>
        <p:spPr>
          <a:xfrm>
            <a:off x="203200" y="1255059"/>
            <a:ext cx="8763034" cy="4745691"/>
          </a:xfrm>
        </p:spPr>
        <p:txBody>
          <a:bodyPr/>
          <a:lstStyle/>
          <a:p>
            <a:endParaRPr lang="en-GB" dirty="0"/>
          </a:p>
        </p:txBody>
      </p:sp>
      <p:pic>
        <p:nvPicPr>
          <p:cNvPr id="24" name="Picture 23"/>
          <p:cNvPicPr>
            <a:picLocks noChangeAspect="1"/>
          </p:cNvPicPr>
          <p:nvPr/>
        </p:nvPicPr>
        <p:blipFill>
          <a:blip r:embed="rId3"/>
          <a:stretch>
            <a:fillRect/>
          </a:stretch>
        </p:blipFill>
        <p:spPr>
          <a:xfrm>
            <a:off x="203200" y="1134186"/>
            <a:ext cx="5943600" cy="5156722"/>
          </a:xfrm>
          <a:prstGeom prst="rect">
            <a:avLst/>
          </a:prstGeom>
        </p:spPr>
      </p:pic>
      <p:sp>
        <p:nvSpPr>
          <p:cNvPr id="32" name="Rectangle 31"/>
          <p:cNvSpPr/>
          <p:nvPr/>
        </p:nvSpPr>
        <p:spPr>
          <a:xfrm>
            <a:off x="6210718" y="3091404"/>
            <a:ext cx="2933282" cy="1708160"/>
          </a:xfrm>
          <a:prstGeom prst="rect">
            <a:avLst/>
          </a:prstGeom>
        </p:spPr>
        <p:txBody>
          <a:bodyPr wrap="square">
            <a:spAutoFit/>
          </a:bodyPr>
          <a:lstStyle/>
          <a:p>
            <a:r>
              <a:rPr lang="en-GB" sz="2100" dirty="0" smtClean="0">
                <a:latin typeface="Calibri" panose="020F0502020204030204" pitchFamily="34" charset="0"/>
                <a:ea typeface="Calibri" panose="020F0502020204030204" pitchFamily="34" charset="0"/>
                <a:cs typeface="Times New Roman" panose="02020603050405020304" pitchFamily="18" charset="0"/>
              </a:rPr>
              <a:t>This foil has not been in the beam position, nevertheless it was completely removed from the foil holder. </a:t>
            </a:r>
          </a:p>
        </p:txBody>
      </p:sp>
    </p:spTree>
    <p:extLst>
      <p:ext uri="{BB962C8B-B14F-4D97-AF65-F5344CB8AC3E}">
        <p14:creationId xmlns:p14="http://schemas.microsoft.com/office/powerpoint/2010/main" val="1223131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Abstract</a:t>
            </a:r>
            <a:endParaRPr lang="en-US" dirty="0"/>
          </a:p>
        </p:txBody>
      </p:sp>
      <p:sp>
        <p:nvSpPr>
          <p:cNvPr id="3" name="Text Placeholder 2"/>
          <p:cNvSpPr>
            <a:spLocks noGrp="1"/>
          </p:cNvSpPr>
          <p:nvPr>
            <p:ph type="body" sz="quarter" idx="10"/>
          </p:nvPr>
        </p:nvSpPr>
        <p:spPr/>
        <p:txBody>
          <a:bodyPr>
            <a:noAutofit/>
          </a:bodyPr>
          <a:lstStyle/>
          <a:p>
            <a:pPr algn="just"/>
            <a:r>
              <a:rPr lang="en-GB" sz="2200" dirty="0"/>
              <a:t>In 2020, after the CERN accelerators complex Long Shutdown 2 (LS2), a novel Linac4 (L4)-to-PS Booster (PSB) charge-exchange injection system will allow to transform the L4 160 MeV H</a:t>
            </a:r>
            <a:r>
              <a:rPr lang="en-GB" sz="2200" baseline="30000" dirty="0"/>
              <a:t>−</a:t>
            </a:r>
            <a:r>
              <a:rPr lang="en-GB" sz="2200" dirty="0"/>
              <a:t> beam into H</a:t>
            </a:r>
            <a:r>
              <a:rPr lang="en-GB" sz="2200" baseline="30000" dirty="0"/>
              <a:t>+</a:t>
            </a:r>
            <a:r>
              <a:rPr lang="en-GB" sz="2200" dirty="0"/>
              <a:t>, which will be injected into the four PSB superposed rings. For this, a 200 µg/cm</a:t>
            </a:r>
            <a:r>
              <a:rPr lang="en-GB" sz="2200" baseline="30000" dirty="0"/>
              <a:t>2</a:t>
            </a:r>
            <a:r>
              <a:rPr lang="en-GB" sz="2200" dirty="0"/>
              <a:t> carbon stripping foil will convert negative hydrogen ions (H</a:t>
            </a:r>
            <a:r>
              <a:rPr lang="en-GB" sz="2200" baseline="30000" dirty="0"/>
              <a:t>−</a:t>
            </a:r>
            <a:r>
              <a:rPr lang="en-GB" sz="2200" dirty="0"/>
              <a:t>) into protons by stripping off the electrons. L4 is now performing operational reliability runs, which include a stripping foil test stand installed in the L4 transfer line. These tests will permit to gain experience on the fragile foils, test different foil materials and thicknesses, measure the efficiency and lifetime of the foils, and evaluate the foil changing mechanism as well as the interlocking functions. This paper briefly describes the stripping foil test stand setup, before reporting on the obtained important test results</a:t>
            </a:r>
            <a:r>
              <a:rPr lang="en-GB" sz="2200" dirty="0" smtClean="0"/>
              <a:t>.</a:t>
            </a:r>
            <a:endParaRPr lang="en-US" sz="2200" dirty="0"/>
          </a:p>
        </p:txBody>
      </p:sp>
    </p:spTree>
    <p:extLst>
      <p:ext uri="{BB962C8B-B14F-4D97-AF65-F5344CB8AC3E}">
        <p14:creationId xmlns:p14="http://schemas.microsoft.com/office/powerpoint/2010/main" val="5004387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8459" t="536" r="17651" b="21318"/>
          <a:stretch/>
        </p:blipFill>
        <p:spPr>
          <a:xfrm>
            <a:off x="5272201" y="1179246"/>
            <a:ext cx="3650345" cy="4929700"/>
          </a:xfrm>
          <a:prstGeom prst="rect">
            <a:avLst/>
          </a:prstGeom>
        </p:spPr>
      </p:pic>
      <p:sp>
        <p:nvSpPr>
          <p:cNvPr id="2" name="Title 1"/>
          <p:cNvSpPr>
            <a:spLocks noGrp="1"/>
          </p:cNvSpPr>
          <p:nvPr>
            <p:ph type="title"/>
          </p:nvPr>
        </p:nvSpPr>
        <p:spPr/>
        <p:txBody>
          <a:bodyPr/>
          <a:lstStyle/>
          <a:p>
            <a:r>
              <a:rPr lang="en-US" dirty="0" smtClean="0"/>
              <a:t>Test Results – </a:t>
            </a:r>
            <a:r>
              <a:rPr lang="en-US" dirty="0"/>
              <a:t>Observation </a:t>
            </a:r>
            <a:r>
              <a:rPr lang="en-US" dirty="0" smtClean="0"/>
              <a:t>#3</a:t>
            </a:r>
            <a:endParaRPr lang="en-GB" dirty="0"/>
          </a:p>
        </p:txBody>
      </p:sp>
      <p:pic>
        <p:nvPicPr>
          <p:cNvPr id="16" name="Picture 15"/>
          <p:cNvPicPr>
            <a:picLocks noChangeAspect="1"/>
          </p:cNvPicPr>
          <p:nvPr/>
        </p:nvPicPr>
        <p:blipFill>
          <a:blip r:embed="rId3"/>
          <a:stretch>
            <a:fillRect/>
          </a:stretch>
        </p:blipFill>
        <p:spPr>
          <a:xfrm>
            <a:off x="6427895" y="431591"/>
            <a:ext cx="2365453" cy="236545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rot="21213332">
            <a:off x="6457942" y="566239"/>
            <a:ext cx="2253867" cy="2068259"/>
          </a:xfrm>
          <a:prstGeom prst="rect">
            <a:avLst/>
          </a:prstGeom>
        </p:spPr>
        <p:txBody>
          <a:bodyPr wrap="square">
            <a:spAutoFit/>
          </a:bodyPr>
          <a:lstStyle/>
          <a:p>
            <a:pPr>
              <a:lnSpc>
                <a:spcPct val="107000"/>
              </a:lnSpc>
              <a:spcAft>
                <a:spcPts val="800"/>
              </a:spcAft>
            </a:pPr>
            <a:r>
              <a:rPr lang="en-GB" sz="1500" b="1" i="1" dirty="0">
                <a:latin typeface="Bradley Hand ITC" panose="03070402050302030203" pitchFamily="66" charset="0"/>
                <a:ea typeface="Calibri" panose="020F0502020204030204" pitchFamily="34" charset="0"/>
                <a:cs typeface="Times New Roman" panose="02020603050405020304" pitchFamily="18" charset="0"/>
              </a:rPr>
              <a:t>24/04/2018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08:05h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Removed foil #5 from beam, foil visually in same condition as last night. [WW],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Inspection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of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other foils, foil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#2, DLC-23-1000-S, has disappeared from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frame....</a:t>
            </a:r>
            <a:endParaRPr lang="en-GB" sz="1500" b="1" dirty="0">
              <a:latin typeface="Bradley Hand ITC" panose="03070402050302030203" pitchFamily="66" charset="0"/>
              <a:ea typeface="Calibri" panose="020F0502020204030204" pitchFamily="34" charset="0"/>
              <a:cs typeface="Times New Roman" panose="02020603050405020304" pitchFamily="18" charset="0"/>
            </a:endParaRPr>
          </a:p>
        </p:txBody>
      </p:sp>
      <p:grpSp>
        <p:nvGrpSpPr>
          <p:cNvPr id="22" name="Group 21"/>
          <p:cNvGrpSpPr/>
          <p:nvPr/>
        </p:nvGrpSpPr>
        <p:grpSpPr>
          <a:xfrm rot="20944778">
            <a:off x="7228456" y="96746"/>
            <a:ext cx="330591" cy="502540"/>
            <a:chOff x="6492240" y="1631852"/>
            <a:chExt cx="485335" cy="814999"/>
          </a:xfrm>
        </p:grpSpPr>
        <p:sp>
          <p:nvSpPr>
            <p:cNvPr id="21" name="Rectangle 20"/>
            <p:cNvSpPr/>
            <p:nvPr/>
          </p:nvSpPr>
          <p:spPr>
            <a:xfrm>
              <a:off x="6720921" y="2011260"/>
              <a:ext cx="67119" cy="435591"/>
            </a:xfrm>
            <a:prstGeom prst="rect">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Flowchart: Magnetic Disk 17"/>
            <p:cNvSpPr/>
            <p:nvPr/>
          </p:nvSpPr>
          <p:spPr>
            <a:xfrm>
              <a:off x="6573128" y="1705317"/>
              <a:ext cx="323557" cy="499403"/>
            </a:xfrm>
            <a:prstGeom prst="flowChartMagneticDisk">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6492240" y="1631852"/>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6492240" y="2015316"/>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5" name="Rectangle 24"/>
          <p:cNvSpPr/>
          <p:nvPr/>
        </p:nvSpPr>
        <p:spPr>
          <a:xfrm>
            <a:off x="163748" y="4194056"/>
            <a:ext cx="5108453" cy="2354491"/>
          </a:xfrm>
          <a:prstGeom prst="rect">
            <a:avLst/>
          </a:prstGeom>
        </p:spPr>
        <p:txBody>
          <a:bodyPr wrap="square">
            <a:spAutoFit/>
          </a:bodyPr>
          <a:lstStyle/>
          <a:p>
            <a:r>
              <a:rPr lang="en-GB" sz="2100" dirty="0" smtClean="0">
                <a:ea typeface="Calibri" panose="020F0502020204030204" pitchFamily="34" charset="0"/>
                <a:cs typeface="Times New Roman" panose="02020603050405020304" pitchFamily="18" charset="0"/>
              </a:rPr>
              <a:t>It was found lying inside the vacuum tank </a:t>
            </a:r>
            <a:r>
              <a:rPr lang="en-GB" sz="2100" dirty="0" smtClean="0"/>
              <a:t>and looked </a:t>
            </a:r>
            <a:r>
              <a:rPr lang="en-GB" sz="2100" dirty="0"/>
              <a:t>completely </a:t>
            </a:r>
            <a:r>
              <a:rPr lang="en-GB" sz="2100" dirty="0" smtClean="0"/>
              <a:t>burnt. We notice delamination of the foil layers </a:t>
            </a:r>
            <a:r>
              <a:rPr lang="en-GB" sz="2100" dirty="0"/>
              <a:t>at the edge of the </a:t>
            </a:r>
            <a:r>
              <a:rPr lang="en-GB" sz="2100" dirty="0" smtClean="0"/>
              <a:t>foil. </a:t>
            </a:r>
            <a:r>
              <a:rPr lang="en-GB" sz="2100" dirty="0"/>
              <a:t>T</a:t>
            </a:r>
            <a:r>
              <a:rPr lang="en-GB" sz="2100" dirty="0" smtClean="0"/>
              <a:t>he foil holder of </a:t>
            </a:r>
            <a:r>
              <a:rPr lang="en-GB" sz="2100" dirty="0"/>
              <a:t>this particular foil was very activated, </a:t>
            </a:r>
            <a:r>
              <a:rPr lang="en-GB" sz="2100" dirty="0" smtClean="0"/>
              <a:t>&gt; </a:t>
            </a:r>
            <a:r>
              <a:rPr lang="en-GB" sz="2100" dirty="0"/>
              <a:t>38 µ</a:t>
            </a:r>
            <a:r>
              <a:rPr lang="en-GB" sz="2100" dirty="0" err="1"/>
              <a:t>Sv</a:t>
            </a:r>
            <a:r>
              <a:rPr lang="en-GB" sz="2100" dirty="0"/>
              <a:t> at contact, compared to 0.1 µ</a:t>
            </a:r>
            <a:r>
              <a:rPr lang="en-GB" sz="2100" dirty="0" err="1"/>
              <a:t>Sv</a:t>
            </a:r>
            <a:r>
              <a:rPr lang="en-GB" sz="2100" dirty="0"/>
              <a:t> of all other frames.</a:t>
            </a:r>
          </a:p>
          <a:p>
            <a:endParaRPr lang="en-GB" sz="2100" dirty="0"/>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22485" t="30661" r="16208" b="21035"/>
          <a:stretch/>
        </p:blipFill>
        <p:spPr>
          <a:xfrm>
            <a:off x="163747" y="1172032"/>
            <a:ext cx="4955871" cy="2928481"/>
          </a:xfrm>
          <a:prstGeom prst="rect">
            <a:avLst/>
          </a:prstGeom>
        </p:spPr>
      </p:pic>
    </p:spTree>
    <p:extLst>
      <p:ext uri="{BB962C8B-B14F-4D97-AF65-F5344CB8AC3E}">
        <p14:creationId xmlns:p14="http://schemas.microsoft.com/office/powerpoint/2010/main" val="37038565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559" t="33486" r="24351"/>
          <a:stretch/>
        </p:blipFill>
        <p:spPr>
          <a:xfrm>
            <a:off x="6680005" y="2919451"/>
            <a:ext cx="2384207" cy="3199342"/>
          </a:xfrm>
          <a:prstGeom prst="rect">
            <a:avLst/>
          </a:prstGeom>
        </p:spPr>
      </p:pic>
      <p:sp>
        <p:nvSpPr>
          <p:cNvPr id="2" name="Title 1"/>
          <p:cNvSpPr>
            <a:spLocks noGrp="1"/>
          </p:cNvSpPr>
          <p:nvPr>
            <p:ph type="title"/>
          </p:nvPr>
        </p:nvSpPr>
        <p:spPr/>
        <p:txBody>
          <a:bodyPr/>
          <a:lstStyle/>
          <a:p>
            <a:r>
              <a:rPr lang="en-US" dirty="0" smtClean="0"/>
              <a:t>Test Results – </a:t>
            </a:r>
            <a:r>
              <a:rPr lang="en-US" dirty="0"/>
              <a:t>Observation </a:t>
            </a:r>
            <a:r>
              <a:rPr lang="en-US" dirty="0" smtClean="0"/>
              <a:t>#3</a:t>
            </a:r>
            <a:endParaRPr lang="en-GB" dirty="0"/>
          </a:p>
        </p:txBody>
      </p:sp>
      <p:pic>
        <p:nvPicPr>
          <p:cNvPr id="16" name="Picture 15"/>
          <p:cNvPicPr>
            <a:picLocks noChangeAspect="1"/>
          </p:cNvPicPr>
          <p:nvPr/>
        </p:nvPicPr>
        <p:blipFill>
          <a:blip r:embed="rId3"/>
          <a:stretch>
            <a:fillRect/>
          </a:stretch>
        </p:blipFill>
        <p:spPr>
          <a:xfrm>
            <a:off x="6427895" y="431591"/>
            <a:ext cx="2365453" cy="236545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rot="21213332">
            <a:off x="6457942" y="566239"/>
            <a:ext cx="2253867" cy="2068259"/>
          </a:xfrm>
          <a:prstGeom prst="rect">
            <a:avLst/>
          </a:prstGeom>
        </p:spPr>
        <p:txBody>
          <a:bodyPr wrap="square">
            <a:spAutoFit/>
          </a:bodyPr>
          <a:lstStyle/>
          <a:p>
            <a:pPr>
              <a:lnSpc>
                <a:spcPct val="107000"/>
              </a:lnSpc>
              <a:spcAft>
                <a:spcPts val="800"/>
              </a:spcAft>
            </a:pPr>
            <a:r>
              <a:rPr lang="en-GB" sz="1500" b="1" i="1" dirty="0">
                <a:latin typeface="Bradley Hand ITC" panose="03070402050302030203" pitchFamily="66" charset="0"/>
                <a:ea typeface="Calibri" panose="020F0502020204030204" pitchFamily="34" charset="0"/>
                <a:cs typeface="Times New Roman" panose="02020603050405020304" pitchFamily="18" charset="0"/>
              </a:rPr>
              <a:t>24/04/2018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08:05h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Removed foil #5 from beam, foil visually in same condition as last night. [WW],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Inspection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of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other foils, foil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#2, DLC-23-1000-S, has disappeared from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frame....</a:t>
            </a:r>
            <a:endParaRPr lang="en-GB" sz="1500" b="1" dirty="0">
              <a:latin typeface="Bradley Hand ITC" panose="03070402050302030203" pitchFamily="66" charset="0"/>
              <a:ea typeface="Calibri" panose="020F0502020204030204" pitchFamily="34" charset="0"/>
              <a:cs typeface="Times New Roman" panose="02020603050405020304" pitchFamily="18" charset="0"/>
            </a:endParaRPr>
          </a:p>
        </p:txBody>
      </p:sp>
      <p:grpSp>
        <p:nvGrpSpPr>
          <p:cNvPr id="22" name="Group 21"/>
          <p:cNvGrpSpPr/>
          <p:nvPr/>
        </p:nvGrpSpPr>
        <p:grpSpPr>
          <a:xfrm rot="20944778">
            <a:off x="7228456" y="96746"/>
            <a:ext cx="330591" cy="502540"/>
            <a:chOff x="6492240" y="1631852"/>
            <a:chExt cx="485335" cy="814999"/>
          </a:xfrm>
        </p:grpSpPr>
        <p:sp>
          <p:nvSpPr>
            <p:cNvPr id="21" name="Rectangle 20"/>
            <p:cNvSpPr/>
            <p:nvPr/>
          </p:nvSpPr>
          <p:spPr>
            <a:xfrm>
              <a:off x="6720921" y="2011260"/>
              <a:ext cx="67119" cy="435591"/>
            </a:xfrm>
            <a:prstGeom prst="rect">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Flowchart: Magnetic Disk 17"/>
            <p:cNvSpPr/>
            <p:nvPr/>
          </p:nvSpPr>
          <p:spPr>
            <a:xfrm>
              <a:off x="6573128" y="1705317"/>
              <a:ext cx="323557" cy="499403"/>
            </a:xfrm>
            <a:prstGeom prst="flowChartMagneticDisk">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6492240" y="1631852"/>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6492240" y="2015316"/>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9" name="Rectangle 28"/>
          <p:cNvSpPr/>
          <p:nvPr/>
        </p:nvSpPr>
        <p:spPr>
          <a:xfrm>
            <a:off x="1110336" y="3211779"/>
            <a:ext cx="2933282" cy="415498"/>
          </a:xfrm>
          <a:prstGeom prst="rect">
            <a:avLst/>
          </a:prstGeom>
        </p:spPr>
        <p:txBody>
          <a:bodyPr wrap="square">
            <a:spAutoFit/>
          </a:bodyPr>
          <a:lstStyle/>
          <a:p>
            <a:r>
              <a:rPr lang="en-GB" sz="2100" dirty="0" smtClean="0">
                <a:latin typeface="Calibri" panose="020F0502020204030204" pitchFamily="34" charset="0"/>
                <a:ea typeface="Calibri" panose="020F0502020204030204" pitchFamily="34" charset="0"/>
                <a:cs typeface="Times New Roman" panose="02020603050405020304" pitchFamily="18" charset="0"/>
              </a:rPr>
              <a:t>Showers on frame.</a:t>
            </a:r>
            <a:endParaRPr lang="en-GB" sz="2100" dirty="0"/>
          </a:p>
        </p:txBody>
      </p:sp>
      <p:sp>
        <p:nvSpPr>
          <p:cNvPr id="7" name="Oval 6"/>
          <p:cNvSpPr/>
          <p:nvPr/>
        </p:nvSpPr>
        <p:spPr>
          <a:xfrm>
            <a:off x="1191678" y="1524971"/>
            <a:ext cx="521493" cy="52149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Down Arrow 10"/>
          <p:cNvSpPr/>
          <p:nvPr/>
        </p:nvSpPr>
        <p:spPr>
          <a:xfrm rot="10800000">
            <a:off x="765256" y="1527821"/>
            <a:ext cx="167620" cy="90422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34" name="L-Shape 33"/>
          <p:cNvSpPr/>
          <p:nvPr/>
        </p:nvSpPr>
        <p:spPr>
          <a:xfrm flipH="1" flipV="1">
            <a:off x="1270481" y="1398084"/>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L-Shape 49"/>
          <p:cNvSpPr/>
          <p:nvPr/>
        </p:nvSpPr>
        <p:spPr>
          <a:xfrm flipH="1" flipV="1">
            <a:off x="2270598" y="1394713"/>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51" name="L-Shape 50"/>
          <p:cNvSpPr/>
          <p:nvPr/>
        </p:nvSpPr>
        <p:spPr>
          <a:xfrm flipH="1" flipV="1">
            <a:off x="3317863" y="1394713"/>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L-Shape 51"/>
          <p:cNvSpPr/>
          <p:nvPr/>
        </p:nvSpPr>
        <p:spPr>
          <a:xfrm rot="10800000" flipH="1" flipV="1">
            <a:off x="1498233" y="2045232"/>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53" name="L-Shape 52"/>
          <p:cNvSpPr/>
          <p:nvPr/>
        </p:nvSpPr>
        <p:spPr>
          <a:xfrm rot="10800000" flipH="1" flipV="1">
            <a:off x="2498350" y="2041861"/>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54" name="L-Shape 53"/>
          <p:cNvSpPr/>
          <p:nvPr/>
        </p:nvSpPr>
        <p:spPr>
          <a:xfrm rot="10800000" flipH="1" flipV="1">
            <a:off x="3545615" y="2041861"/>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Oval 54"/>
          <p:cNvSpPr/>
          <p:nvPr/>
        </p:nvSpPr>
        <p:spPr>
          <a:xfrm>
            <a:off x="3821695" y="1518539"/>
            <a:ext cx="521493" cy="52149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Rectangle 55"/>
          <p:cNvSpPr/>
          <p:nvPr/>
        </p:nvSpPr>
        <p:spPr>
          <a:xfrm>
            <a:off x="1422267" y="1524971"/>
            <a:ext cx="2613547" cy="521492"/>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57" name="L-Shape 56"/>
          <p:cNvSpPr/>
          <p:nvPr/>
        </p:nvSpPr>
        <p:spPr>
          <a:xfrm flipH="1" flipV="1">
            <a:off x="713054" y="1407366"/>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L-Shape 57"/>
          <p:cNvSpPr/>
          <p:nvPr/>
        </p:nvSpPr>
        <p:spPr>
          <a:xfrm flipH="1" flipV="1">
            <a:off x="1713171" y="1403995"/>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59" name="L-Shape 58"/>
          <p:cNvSpPr/>
          <p:nvPr/>
        </p:nvSpPr>
        <p:spPr>
          <a:xfrm flipH="1" flipV="1">
            <a:off x="2760436" y="1403995"/>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60" name="L-Shape 59"/>
          <p:cNvSpPr/>
          <p:nvPr/>
        </p:nvSpPr>
        <p:spPr>
          <a:xfrm rot="10800000" flipH="1" flipV="1">
            <a:off x="1965871" y="2040032"/>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61" name="L-Shape 60"/>
          <p:cNvSpPr/>
          <p:nvPr/>
        </p:nvSpPr>
        <p:spPr>
          <a:xfrm rot="10800000" flipH="1" flipV="1">
            <a:off x="2965988" y="2036661"/>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62" name="L-Shape 61"/>
          <p:cNvSpPr/>
          <p:nvPr/>
        </p:nvSpPr>
        <p:spPr>
          <a:xfrm rot="10800000" flipH="1" flipV="1">
            <a:off x="4013253" y="2036661"/>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p:cNvSpPr/>
          <p:nvPr/>
        </p:nvSpPr>
        <p:spPr>
          <a:xfrm>
            <a:off x="1347095" y="1491426"/>
            <a:ext cx="2688719" cy="523220"/>
          </a:xfrm>
          <a:prstGeom prst="rect">
            <a:avLst/>
          </a:prstGeom>
        </p:spPr>
        <p:txBody>
          <a:bodyPr wrap="square">
            <a:spAutoFit/>
          </a:bodyPr>
          <a:lstStyle/>
          <a:p>
            <a:pPr algn="ctr"/>
            <a:r>
              <a:rPr lang="en-GB" sz="1400" dirty="0" smtClean="0">
                <a:latin typeface="Calibri" panose="020F0502020204030204" pitchFamily="34" charset="0"/>
                <a:ea typeface="Calibri" panose="020F0502020204030204" pitchFamily="34" charset="0"/>
                <a:cs typeface="Times New Roman" panose="02020603050405020304" pitchFamily="18" charset="0"/>
              </a:rPr>
              <a:t>Schematic top view of the loader with foil </a:t>
            </a:r>
            <a:r>
              <a:rPr lang="en-GB" sz="1400" b="1" dirty="0" smtClean="0">
                <a:latin typeface="Calibri" panose="020F0502020204030204" pitchFamily="34" charset="0"/>
                <a:ea typeface="Calibri" panose="020F0502020204030204" pitchFamily="34" charset="0"/>
                <a:cs typeface="Times New Roman" panose="02020603050405020304" pitchFamily="18" charset="0"/>
              </a:rPr>
              <a:t>in</a:t>
            </a:r>
            <a:r>
              <a:rPr lang="en-GB" sz="1400" dirty="0" smtClean="0">
                <a:latin typeface="Calibri" panose="020F0502020204030204" pitchFamily="34" charset="0"/>
                <a:ea typeface="Calibri" panose="020F0502020204030204" pitchFamily="34" charset="0"/>
                <a:cs typeface="Times New Roman" panose="02020603050405020304" pitchFamily="18" charset="0"/>
              </a:rPr>
              <a:t> beam</a:t>
            </a:r>
            <a:endParaRPr lang="en-GB" sz="1400" dirty="0"/>
          </a:p>
        </p:txBody>
      </p:sp>
      <p:sp>
        <p:nvSpPr>
          <p:cNvPr id="65" name="Rectangle 64"/>
          <p:cNvSpPr/>
          <p:nvPr/>
        </p:nvSpPr>
        <p:spPr>
          <a:xfrm>
            <a:off x="1394856" y="1543925"/>
            <a:ext cx="2610339" cy="430887"/>
          </a:xfrm>
          <a:prstGeom prst="rect">
            <a:avLst/>
          </a:prstGeom>
          <a:solidFill>
            <a:srgbClr val="D9D9D9"/>
          </a:solidFill>
        </p:spPr>
        <p:txBody>
          <a:bodyPr wrap="square" tIns="0" bIns="0">
            <a:spAutoFit/>
          </a:bodyPr>
          <a:lstStyle/>
          <a:p>
            <a:pPr algn="ctr"/>
            <a:r>
              <a:rPr lang="en-GB" sz="1400" dirty="0" smtClean="0">
                <a:latin typeface="Calibri" panose="020F0502020204030204" pitchFamily="34" charset="0"/>
                <a:ea typeface="Calibri" panose="020F0502020204030204" pitchFamily="34" charset="0"/>
                <a:cs typeface="Times New Roman" panose="02020603050405020304" pitchFamily="18" charset="0"/>
              </a:rPr>
              <a:t>Schematic top view of the loader with foil </a:t>
            </a:r>
            <a:r>
              <a:rPr lang="en-GB" sz="1400" b="1" dirty="0" smtClean="0">
                <a:latin typeface="Calibri" panose="020F0502020204030204" pitchFamily="34" charset="0"/>
                <a:ea typeface="Calibri" panose="020F0502020204030204" pitchFamily="34" charset="0"/>
                <a:cs typeface="Times New Roman" panose="02020603050405020304" pitchFamily="18" charset="0"/>
              </a:rPr>
              <a:t>out</a:t>
            </a:r>
            <a:r>
              <a:rPr lang="en-GB" sz="1400" dirty="0" smtClean="0">
                <a:latin typeface="Calibri" panose="020F0502020204030204" pitchFamily="34" charset="0"/>
                <a:ea typeface="Calibri" panose="020F0502020204030204" pitchFamily="34" charset="0"/>
                <a:cs typeface="Times New Roman" panose="02020603050405020304" pitchFamily="18" charset="0"/>
              </a:rPr>
              <a:t> beam</a:t>
            </a:r>
            <a:endParaRPr lang="en-GB" sz="1400" dirty="0"/>
          </a:p>
        </p:txBody>
      </p:sp>
      <p:sp>
        <p:nvSpPr>
          <p:cNvPr id="67" name="Down Arrow 66"/>
          <p:cNvSpPr/>
          <p:nvPr/>
        </p:nvSpPr>
        <p:spPr>
          <a:xfrm rot="11347985">
            <a:off x="1460107" y="2328865"/>
            <a:ext cx="58113" cy="910151"/>
          </a:xfrm>
          <a:prstGeom prst="downArrow">
            <a:avLst>
              <a:gd name="adj1" fmla="val 0"/>
              <a:gd name="adj2" fmla="val 5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68" name="Down Arrow 67"/>
          <p:cNvSpPr/>
          <p:nvPr/>
        </p:nvSpPr>
        <p:spPr>
          <a:xfrm rot="11755814">
            <a:off x="1574623" y="2328863"/>
            <a:ext cx="58113" cy="910151"/>
          </a:xfrm>
          <a:prstGeom prst="downArrow">
            <a:avLst>
              <a:gd name="adj1" fmla="val 0"/>
              <a:gd name="adj2" fmla="val 5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69" name="Down Arrow 68"/>
          <p:cNvSpPr/>
          <p:nvPr/>
        </p:nvSpPr>
        <p:spPr>
          <a:xfrm rot="12166913">
            <a:off x="1692228" y="2316022"/>
            <a:ext cx="58113" cy="910151"/>
          </a:xfrm>
          <a:prstGeom prst="downArrow">
            <a:avLst>
              <a:gd name="adj1" fmla="val 0"/>
              <a:gd name="adj2" fmla="val 5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70" name="Down Arrow 69"/>
          <p:cNvSpPr/>
          <p:nvPr/>
        </p:nvSpPr>
        <p:spPr>
          <a:xfrm rot="12442015">
            <a:off x="1812366" y="2313153"/>
            <a:ext cx="58113" cy="910151"/>
          </a:xfrm>
          <a:prstGeom prst="downArrow">
            <a:avLst>
              <a:gd name="adj1" fmla="val 0"/>
              <a:gd name="adj2" fmla="val 5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71" name="Down Arrow 70"/>
          <p:cNvSpPr/>
          <p:nvPr/>
        </p:nvSpPr>
        <p:spPr>
          <a:xfrm rot="12681493">
            <a:off x="1933929" y="2299375"/>
            <a:ext cx="58113" cy="910151"/>
          </a:xfrm>
          <a:prstGeom prst="downArrow">
            <a:avLst>
              <a:gd name="adj1" fmla="val 0"/>
              <a:gd name="adj2" fmla="val 5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39" name="Rectangle 38"/>
          <p:cNvSpPr/>
          <p:nvPr/>
        </p:nvSpPr>
        <p:spPr>
          <a:xfrm>
            <a:off x="5226487" y="3207172"/>
            <a:ext cx="2393168" cy="2308324"/>
          </a:xfrm>
          <a:prstGeom prst="rect">
            <a:avLst/>
          </a:prstGeom>
        </p:spPr>
        <p:txBody>
          <a:bodyPr wrap="square">
            <a:spAutoFit/>
          </a:bodyPr>
          <a:lstStyle/>
          <a:p>
            <a:r>
              <a:rPr lang="en-GB" sz="1600" u="sng" dirty="0" smtClean="0">
                <a:latin typeface="Calibri" panose="020F0502020204030204" pitchFamily="34" charset="0"/>
                <a:ea typeface="Calibri" panose="020F0502020204030204" pitchFamily="34" charset="0"/>
                <a:cs typeface="Times New Roman" panose="02020603050405020304" pitchFamily="18" charset="0"/>
              </a:rPr>
              <a:t>Standard frame</a:t>
            </a:r>
            <a:br>
              <a:rPr lang="en-GB" sz="1600" u="sng" dirty="0" smtClean="0">
                <a:latin typeface="Calibri" panose="020F0502020204030204" pitchFamily="34" charset="0"/>
                <a:ea typeface="Calibri" panose="020F0502020204030204" pitchFamily="34" charset="0"/>
                <a:cs typeface="Times New Roman" panose="02020603050405020304" pitchFamily="18" charset="0"/>
              </a:rPr>
            </a:br>
            <a:r>
              <a:rPr lang="en-GB" sz="1600" dirty="0" smtClean="0"/>
              <a:t>0.1 µ</a:t>
            </a:r>
            <a:r>
              <a:rPr lang="en-GB" sz="1600" dirty="0" err="1" smtClean="0"/>
              <a:t>Sv</a:t>
            </a:r>
            <a:r>
              <a:rPr lang="en-GB" sz="1600" dirty="0" smtClean="0"/>
              <a:t> contact</a:t>
            </a:r>
            <a:br>
              <a:rPr lang="en-GB" sz="1600" dirty="0" smtClean="0"/>
            </a:br>
            <a:r>
              <a:rPr lang="en-GB" sz="1600" dirty="0" smtClean="0"/>
              <a:t>0.1 </a:t>
            </a:r>
            <a:r>
              <a:rPr lang="en-GB" sz="1600" dirty="0"/>
              <a:t>µ</a:t>
            </a:r>
            <a:r>
              <a:rPr lang="en-GB" sz="1600" dirty="0" err="1"/>
              <a:t>Sv</a:t>
            </a:r>
            <a:r>
              <a:rPr lang="en-GB" sz="1600" dirty="0"/>
              <a:t> </a:t>
            </a:r>
            <a:r>
              <a:rPr lang="en-GB" sz="1600" dirty="0" smtClean="0"/>
              <a:t>@ 10cm</a:t>
            </a:r>
          </a:p>
          <a:p>
            <a:endParaRPr lang="en-US" sz="1600" dirty="0" smtClean="0"/>
          </a:p>
          <a:p>
            <a:endParaRPr lang="en-US" sz="1600" dirty="0" smtClean="0"/>
          </a:p>
          <a:p>
            <a:endParaRPr lang="en-GB" sz="1600" dirty="0" smtClean="0"/>
          </a:p>
          <a:p>
            <a:r>
              <a:rPr lang="en-GB" sz="1600" u="sng" dirty="0" smtClean="0">
                <a:latin typeface="Calibri" panose="020F0502020204030204" pitchFamily="34" charset="0"/>
                <a:ea typeface="Calibri" panose="020F0502020204030204" pitchFamily="34" charset="0"/>
                <a:cs typeface="Times New Roman" panose="02020603050405020304" pitchFamily="18" charset="0"/>
              </a:rPr>
              <a:t>Impacted frame </a:t>
            </a:r>
            <a:br>
              <a:rPr lang="en-GB" sz="1600" u="sng" dirty="0" smtClean="0">
                <a:latin typeface="Calibri" panose="020F0502020204030204" pitchFamily="34" charset="0"/>
                <a:ea typeface="Calibri" panose="020F0502020204030204" pitchFamily="34" charset="0"/>
                <a:cs typeface="Times New Roman" panose="02020603050405020304" pitchFamily="18" charset="0"/>
              </a:rPr>
            </a:br>
            <a:r>
              <a:rPr lang="en-GB" sz="1600" dirty="0" smtClean="0"/>
              <a:t>38 </a:t>
            </a:r>
            <a:r>
              <a:rPr lang="en-GB" sz="1600" dirty="0"/>
              <a:t>µ</a:t>
            </a:r>
            <a:r>
              <a:rPr lang="en-GB" sz="1600" dirty="0" err="1"/>
              <a:t>Sv</a:t>
            </a:r>
            <a:r>
              <a:rPr lang="en-GB" sz="1600" dirty="0"/>
              <a:t> </a:t>
            </a:r>
            <a:r>
              <a:rPr lang="en-GB" sz="1600" dirty="0" smtClean="0"/>
              <a:t>contact</a:t>
            </a:r>
            <a:br>
              <a:rPr lang="en-GB" sz="1600" dirty="0" smtClean="0"/>
            </a:br>
            <a:r>
              <a:rPr lang="en-GB" sz="1600" dirty="0" smtClean="0"/>
              <a:t>3 </a:t>
            </a:r>
            <a:r>
              <a:rPr lang="en-GB" sz="1600" dirty="0"/>
              <a:t>µ</a:t>
            </a:r>
            <a:r>
              <a:rPr lang="en-GB" sz="1600" dirty="0" err="1"/>
              <a:t>Sv</a:t>
            </a:r>
            <a:r>
              <a:rPr lang="en-GB" sz="1600" dirty="0"/>
              <a:t> </a:t>
            </a:r>
            <a:r>
              <a:rPr lang="en-GB" sz="1600" dirty="0" smtClean="0"/>
              <a:t>@ 10cm</a:t>
            </a:r>
            <a:endParaRPr lang="en-GB" sz="1600" dirty="0"/>
          </a:p>
        </p:txBody>
      </p:sp>
      <p:sp>
        <p:nvSpPr>
          <p:cNvPr id="36" name="Rectangle 35"/>
          <p:cNvSpPr/>
          <p:nvPr/>
        </p:nvSpPr>
        <p:spPr>
          <a:xfrm>
            <a:off x="1100602" y="713053"/>
            <a:ext cx="2933282" cy="415498"/>
          </a:xfrm>
          <a:prstGeom prst="rect">
            <a:avLst/>
          </a:prstGeom>
        </p:spPr>
        <p:txBody>
          <a:bodyPr wrap="square">
            <a:spAutoFit/>
          </a:bodyPr>
          <a:lstStyle/>
          <a:p>
            <a:r>
              <a:rPr lang="en-GB" sz="2100" dirty="0" smtClean="0">
                <a:latin typeface="Calibri" panose="020F0502020204030204" pitchFamily="34" charset="0"/>
                <a:ea typeface="Calibri" panose="020F0502020204030204" pitchFamily="34" charset="0"/>
                <a:cs typeface="Times New Roman" panose="02020603050405020304" pitchFamily="18" charset="0"/>
              </a:rPr>
              <a:t>Hypotheses</a:t>
            </a:r>
            <a:endParaRPr lang="en-GB" sz="2100" dirty="0"/>
          </a:p>
        </p:txBody>
      </p:sp>
      <p:sp>
        <p:nvSpPr>
          <p:cNvPr id="40" name="Rectangle 39"/>
          <p:cNvSpPr/>
          <p:nvPr/>
        </p:nvSpPr>
        <p:spPr>
          <a:xfrm>
            <a:off x="457650" y="2364359"/>
            <a:ext cx="2933282" cy="415498"/>
          </a:xfrm>
          <a:prstGeom prst="rect">
            <a:avLst/>
          </a:prstGeom>
        </p:spPr>
        <p:txBody>
          <a:bodyPr wrap="square">
            <a:spAutoFit/>
          </a:bodyPr>
          <a:lstStyle/>
          <a:p>
            <a:r>
              <a:rPr lang="en-GB" sz="2100" dirty="0" smtClean="0">
                <a:latin typeface="Calibri" panose="020F0502020204030204" pitchFamily="34" charset="0"/>
                <a:ea typeface="Calibri" panose="020F0502020204030204" pitchFamily="34" charset="0"/>
                <a:cs typeface="Times New Roman" panose="02020603050405020304" pitchFamily="18" charset="0"/>
              </a:rPr>
              <a:t>Beam</a:t>
            </a:r>
            <a:endParaRPr lang="en-GB" sz="2100" dirty="0"/>
          </a:p>
        </p:txBody>
      </p:sp>
      <p:sp>
        <p:nvSpPr>
          <p:cNvPr id="42" name="Rectangle 41"/>
          <p:cNvSpPr/>
          <p:nvPr/>
        </p:nvSpPr>
        <p:spPr>
          <a:xfrm>
            <a:off x="163748" y="4194056"/>
            <a:ext cx="5108453" cy="2031325"/>
          </a:xfrm>
          <a:prstGeom prst="rect">
            <a:avLst/>
          </a:prstGeom>
        </p:spPr>
        <p:txBody>
          <a:bodyPr wrap="square">
            <a:spAutoFit/>
          </a:bodyPr>
          <a:lstStyle/>
          <a:p>
            <a:r>
              <a:rPr lang="en-GB" sz="2100" dirty="0">
                <a:latin typeface="Calibri" panose="020F0502020204030204" pitchFamily="34" charset="0"/>
                <a:ea typeface="Calibri" panose="020F0502020204030204" pitchFamily="34" charset="0"/>
                <a:cs typeface="Times New Roman" panose="02020603050405020304" pitchFamily="18" charset="0"/>
              </a:rPr>
              <a:t>Logbook entries show that during the low energy tuning @ 3MeV, the beam was not properly steered and was lost just upstream of the TKSTR, causing showers on the foil </a:t>
            </a:r>
            <a:r>
              <a:rPr lang="en-GB" sz="2100" dirty="0" smtClean="0">
                <a:latin typeface="Calibri" panose="020F0502020204030204" pitchFamily="34" charset="0"/>
                <a:ea typeface="Calibri" panose="020F0502020204030204" pitchFamily="34" charset="0"/>
                <a:cs typeface="Times New Roman" panose="02020603050405020304" pitchFamily="18" charset="0"/>
              </a:rPr>
              <a:t>holder. </a:t>
            </a:r>
            <a:r>
              <a:rPr lang="en-US" sz="2100" dirty="0" smtClean="0">
                <a:latin typeface="Calibri" panose="020F0502020204030204" pitchFamily="34" charset="0"/>
                <a:ea typeface="Calibri" panose="020F0502020204030204" pitchFamily="34" charset="0"/>
                <a:cs typeface="Times New Roman" panose="02020603050405020304" pitchFamily="18" charset="0"/>
              </a:rPr>
              <a:t>This </a:t>
            </a:r>
            <a:r>
              <a:rPr lang="en-US" sz="2100" dirty="0">
                <a:latin typeface="Calibri" panose="020F0502020204030204" pitchFamily="34" charset="0"/>
                <a:ea typeface="Calibri" panose="020F0502020204030204" pitchFamily="34" charset="0"/>
                <a:cs typeface="Times New Roman" panose="02020603050405020304" pitchFamily="18" charset="0"/>
              </a:rPr>
              <a:t>was confirmed by damage </a:t>
            </a:r>
            <a:r>
              <a:rPr lang="en-US" sz="2100" dirty="0" smtClean="0">
                <a:latin typeface="Calibri" panose="020F0502020204030204" pitchFamily="34" charset="0"/>
                <a:ea typeface="Calibri" panose="020F0502020204030204" pitchFamily="34" charset="0"/>
                <a:cs typeface="Times New Roman" panose="02020603050405020304" pitchFamily="18" charset="0"/>
              </a:rPr>
              <a:t>to </a:t>
            </a:r>
            <a:r>
              <a:rPr lang="en-US" sz="2100" dirty="0">
                <a:latin typeface="Calibri" panose="020F0502020204030204" pitchFamily="34" charset="0"/>
                <a:ea typeface="Calibri" panose="020F0502020204030204" pitchFamily="34" charset="0"/>
                <a:cs typeface="Times New Roman" panose="02020603050405020304" pitchFamily="18" charset="0"/>
              </a:rPr>
              <a:t>downstream </a:t>
            </a:r>
            <a:r>
              <a:rPr lang="en-US" sz="2100" dirty="0" smtClean="0">
                <a:latin typeface="Calibri" panose="020F0502020204030204" pitchFamily="34" charset="0"/>
                <a:ea typeface="Calibri" panose="020F0502020204030204" pitchFamily="34" charset="0"/>
                <a:cs typeface="Times New Roman" panose="02020603050405020304" pitchFamily="18" charset="0"/>
              </a:rPr>
              <a:t>electronics.</a:t>
            </a:r>
            <a:endParaRPr lang="en-GB" sz="2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3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50" grpId="0" animBg="1"/>
      <p:bldP spid="51" grpId="0" animBg="1"/>
      <p:bldP spid="52" grpId="0" animBg="1"/>
      <p:bldP spid="53" grpId="0" animBg="1"/>
      <p:bldP spid="54" grpId="0" animBg="1"/>
      <p:bldP spid="57" grpId="0" animBg="1"/>
      <p:bldP spid="58" grpId="0" animBg="1"/>
      <p:bldP spid="59" grpId="0" animBg="1"/>
      <p:bldP spid="60" grpId="0" animBg="1"/>
      <p:bldP spid="61" grpId="0" animBg="1"/>
      <p:bldP spid="62" grpId="0" animBg="1"/>
      <p:bldP spid="30" grpId="0"/>
      <p:bldP spid="65" grpId="0" animBg="1"/>
      <p:bldP spid="67" grpId="0" animBg="1"/>
      <p:bldP spid="68" grpId="0" animBg="1"/>
      <p:bldP spid="69" grpId="0" animBg="1"/>
      <p:bldP spid="70" grpId="0" animBg="1"/>
      <p:bldP spid="71" grpId="0" animBg="1"/>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129733"/>
            <a:ext cx="5943600" cy="5156722"/>
          </a:xfrm>
          <a:prstGeom prst="rect">
            <a:avLst/>
          </a:prstGeom>
        </p:spPr>
      </p:pic>
      <p:sp>
        <p:nvSpPr>
          <p:cNvPr id="2" name="Title 1"/>
          <p:cNvSpPr>
            <a:spLocks noGrp="1"/>
          </p:cNvSpPr>
          <p:nvPr>
            <p:ph type="title"/>
          </p:nvPr>
        </p:nvSpPr>
        <p:spPr/>
        <p:txBody>
          <a:bodyPr/>
          <a:lstStyle/>
          <a:p>
            <a:r>
              <a:rPr lang="en-US" dirty="0" smtClean="0"/>
              <a:t>Test Results – Observation #4</a:t>
            </a:r>
            <a:endParaRPr lang="en-GB" dirty="0"/>
          </a:p>
        </p:txBody>
      </p:sp>
      <p:pic>
        <p:nvPicPr>
          <p:cNvPr id="16" name="Picture 15"/>
          <p:cNvPicPr>
            <a:picLocks noChangeAspect="1"/>
          </p:cNvPicPr>
          <p:nvPr/>
        </p:nvPicPr>
        <p:blipFill>
          <a:blip r:embed="rId3"/>
          <a:stretch>
            <a:fillRect/>
          </a:stretch>
        </p:blipFill>
        <p:spPr>
          <a:xfrm>
            <a:off x="6427895" y="431591"/>
            <a:ext cx="2365453" cy="236545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2" name="Group 21"/>
          <p:cNvGrpSpPr/>
          <p:nvPr/>
        </p:nvGrpSpPr>
        <p:grpSpPr>
          <a:xfrm rot="20944778">
            <a:off x="7228456" y="96746"/>
            <a:ext cx="330591" cy="502540"/>
            <a:chOff x="6492240" y="1631852"/>
            <a:chExt cx="485335" cy="814999"/>
          </a:xfrm>
        </p:grpSpPr>
        <p:sp>
          <p:nvSpPr>
            <p:cNvPr id="21" name="Rectangle 20"/>
            <p:cNvSpPr/>
            <p:nvPr/>
          </p:nvSpPr>
          <p:spPr>
            <a:xfrm>
              <a:off x="6720921" y="2011260"/>
              <a:ext cx="67119" cy="435591"/>
            </a:xfrm>
            <a:prstGeom prst="rect">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Flowchart: Magnetic Disk 17"/>
            <p:cNvSpPr/>
            <p:nvPr/>
          </p:nvSpPr>
          <p:spPr>
            <a:xfrm>
              <a:off x="6573128" y="1705317"/>
              <a:ext cx="323557" cy="499403"/>
            </a:xfrm>
            <a:prstGeom prst="flowChartMagneticDisk">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6492240" y="1631852"/>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6492240" y="2015316"/>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2" name="Rectangle 31"/>
          <p:cNvSpPr/>
          <p:nvPr/>
        </p:nvSpPr>
        <p:spPr>
          <a:xfrm>
            <a:off x="6210718" y="3091404"/>
            <a:ext cx="2933282" cy="1384995"/>
          </a:xfrm>
          <a:prstGeom prst="rect">
            <a:avLst/>
          </a:prstGeom>
        </p:spPr>
        <p:txBody>
          <a:bodyPr wrap="square">
            <a:spAutoFit/>
          </a:bodyPr>
          <a:lstStyle/>
          <a:p>
            <a:r>
              <a:rPr lang="en-US" sz="2100" dirty="0" smtClean="0">
                <a:latin typeface="Calibri" panose="020F0502020204030204" pitchFamily="34" charset="0"/>
                <a:ea typeface="Calibri" panose="020F0502020204030204" pitchFamily="34" charset="0"/>
                <a:cs typeface="Times New Roman" panose="02020603050405020304" pitchFamily="18" charset="0"/>
              </a:rPr>
              <a:t>Reason for this is still unclear and will be investigated during the next technical stop.</a:t>
            </a:r>
            <a:endParaRPr lang="en-GB" sz="210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rot="21213332">
            <a:off x="6457942" y="566238"/>
            <a:ext cx="2253867" cy="2068259"/>
          </a:xfrm>
          <a:prstGeom prst="rect">
            <a:avLst/>
          </a:prstGeom>
        </p:spPr>
        <p:txBody>
          <a:bodyPr wrap="square">
            <a:spAutoFit/>
          </a:bodyPr>
          <a:lstStyle/>
          <a:p>
            <a:pPr>
              <a:lnSpc>
                <a:spcPct val="107000"/>
              </a:lnSpc>
              <a:spcAft>
                <a:spcPts val="800"/>
              </a:spcAft>
            </a:pP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26/09//2018 19:03h</a:t>
            </a:r>
            <a:b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b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Preparing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stripping foil tests.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L4T.RQF.021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disabled</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 Image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of beam on screen</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
            </a:r>
            <a:br>
              <a:rPr lang="en-GB" sz="1500" b="1" i="1" dirty="0">
                <a:latin typeface="Bradley Hand ITC" panose="03070402050302030203" pitchFamily="66" charset="0"/>
                <a:ea typeface="Calibri" panose="020F0502020204030204" pitchFamily="34" charset="0"/>
                <a:cs typeface="Times New Roman" panose="02020603050405020304" pitchFamily="18" charset="0"/>
              </a:rPr>
            </a:br>
            <a:r>
              <a:rPr lang="en-GB" sz="1500" b="1" i="1" dirty="0">
                <a:latin typeface="Bradley Hand ITC" panose="03070402050302030203" pitchFamily="66" charset="0"/>
                <a:ea typeface="Calibri" panose="020F0502020204030204" pitchFamily="34" charset="0"/>
                <a:cs typeface="Times New Roman" panose="02020603050405020304" pitchFamily="18" charset="0"/>
              </a:rPr>
              <a:t>Unfortunately the screen is BROKEN!</a:t>
            </a:r>
            <a:br>
              <a:rPr lang="en-GB" sz="1500" b="1" i="1" dirty="0">
                <a:latin typeface="Bradley Hand ITC" panose="03070402050302030203" pitchFamily="66" charset="0"/>
                <a:ea typeface="Calibri" panose="020F0502020204030204" pitchFamily="34" charset="0"/>
                <a:cs typeface="Times New Roman" panose="02020603050405020304" pitchFamily="18" charset="0"/>
              </a:rPr>
            </a:b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Re-enable L4T.RQF.021 </a:t>
            </a:r>
            <a:endParaRPr lang="en-GB" sz="1500" b="1" dirty="0">
              <a:latin typeface="Bradley Hand ITC" panose="03070402050302030203"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34082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200" y="1129734"/>
            <a:ext cx="5943600" cy="5156722"/>
          </a:xfrm>
          <a:prstGeom prst="rect">
            <a:avLst/>
          </a:prstGeom>
        </p:spPr>
      </p:pic>
      <p:sp>
        <p:nvSpPr>
          <p:cNvPr id="2" name="Title 1"/>
          <p:cNvSpPr>
            <a:spLocks noGrp="1"/>
          </p:cNvSpPr>
          <p:nvPr>
            <p:ph type="title"/>
          </p:nvPr>
        </p:nvSpPr>
        <p:spPr/>
        <p:txBody>
          <a:bodyPr/>
          <a:lstStyle/>
          <a:p>
            <a:r>
              <a:rPr lang="en-US" dirty="0" smtClean="0"/>
              <a:t>Test Results – Observation #5</a:t>
            </a:r>
            <a:endParaRPr lang="en-GB" dirty="0"/>
          </a:p>
        </p:txBody>
      </p:sp>
      <p:pic>
        <p:nvPicPr>
          <p:cNvPr id="16" name="Picture 15"/>
          <p:cNvPicPr>
            <a:picLocks noChangeAspect="1"/>
          </p:cNvPicPr>
          <p:nvPr/>
        </p:nvPicPr>
        <p:blipFill>
          <a:blip r:embed="rId3"/>
          <a:stretch>
            <a:fillRect/>
          </a:stretch>
        </p:blipFill>
        <p:spPr>
          <a:xfrm>
            <a:off x="6427895" y="431591"/>
            <a:ext cx="2365453" cy="236545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2" name="Group 21"/>
          <p:cNvGrpSpPr/>
          <p:nvPr/>
        </p:nvGrpSpPr>
        <p:grpSpPr>
          <a:xfrm rot="20944778">
            <a:off x="7228456" y="96746"/>
            <a:ext cx="330591" cy="502540"/>
            <a:chOff x="6492240" y="1631852"/>
            <a:chExt cx="485335" cy="814999"/>
          </a:xfrm>
        </p:grpSpPr>
        <p:sp>
          <p:nvSpPr>
            <p:cNvPr id="21" name="Rectangle 20"/>
            <p:cNvSpPr/>
            <p:nvPr/>
          </p:nvSpPr>
          <p:spPr>
            <a:xfrm>
              <a:off x="6720921" y="2011260"/>
              <a:ext cx="67119" cy="435591"/>
            </a:xfrm>
            <a:prstGeom prst="rect">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Flowchart: Magnetic Disk 17"/>
            <p:cNvSpPr/>
            <p:nvPr/>
          </p:nvSpPr>
          <p:spPr>
            <a:xfrm>
              <a:off x="6573128" y="1705317"/>
              <a:ext cx="323557" cy="499403"/>
            </a:xfrm>
            <a:prstGeom prst="flowChartMagneticDisk">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6492240" y="1631852"/>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6492240" y="2015316"/>
              <a:ext cx="485335" cy="2707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2" name="Rectangle 31"/>
          <p:cNvSpPr/>
          <p:nvPr/>
        </p:nvSpPr>
        <p:spPr>
          <a:xfrm>
            <a:off x="6210718" y="3091404"/>
            <a:ext cx="2933282" cy="3000821"/>
          </a:xfrm>
          <a:prstGeom prst="rect">
            <a:avLst/>
          </a:prstGeom>
        </p:spPr>
        <p:txBody>
          <a:bodyPr wrap="square">
            <a:spAutoFit/>
          </a:bodyPr>
          <a:lstStyle/>
          <a:p>
            <a:r>
              <a:rPr lang="en-US" sz="2100" dirty="0" smtClean="0">
                <a:latin typeface="Calibri" panose="020F0502020204030204" pitchFamily="34" charset="0"/>
                <a:ea typeface="Calibri" panose="020F0502020204030204" pitchFamily="34" charset="0"/>
                <a:cs typeface="Times New Roman" panose="02020603050405020304" pitchFamily="18" charset="0"/>
              </a:rPr>
              <a:t>After only one 600µs pulse, </a:t>
            </a:r>
            <a:r>
              <a:rPr lang="en-US" sz="2100" dirty="0">
                <a:latin typeface="Calibri" panose="020F0502020204030204" pitchFamily="34" charset="0"/>
                <a:ea typeface="Calibri" panose="020F0502020204030204" pitchFamily="34" charset="0"/>
                <a:cs typeface="Times New Roman" panose="02020603050405020304" pitchFamily="18" charset="0"/>
              </a:rPr>
              <a:t>4x150µs @19.7mA, the foil completely </a:t>
            </a:r>
            <a:r>
              <a:rPr lang="en-US" sz="2100" dirty="0" smtClean="0">
                <a:latin typeface="Calibri" panose="020F0502020204030204" pitchFamily="34" charset="0"/>
                <a:ea typeface="Calibri" panose="020F0502020204030204" pitchFamily="34" charset="0"/>
                <a:cs typeface="Times New Roman" panose="02020603050405020304" pitchFamily="18" charset="0"/>
              </a:rPr>
              <a:t>deformed.</a:t>
            </a:r>
          </a:p>
          <a:p>
            <a:r>
              <a:rPr lang="en-US" sz="2100" dirty="0" smtClean="0">
                <a:latin typeface="Calibri" panose="020F0502020204030204" pitchFamily="34" charset="0"/>
                <a:ea typeface="Calibri" panose="020F0502020204030204" pitchFamily="34" charset="0"/>
                <a:cs typeface="Times New Roman" panose="02020603050405020304" pitchFamily="18" charset="0"/>
              </a:rPr>
              <a:t>No influence on performance, the foil remained in beam for 12 hours with stripping efficiency </a:t>
            </a:r>
            <a:r>
              <a:rPr lang="en-US" sz="2100" dirty="0">
                <a:latin typeface="Calibri" panose="020F0502020204030204" pitchFamily="34" charset="0"/>
                <a:ea typeface="Calibri" panose="020F0502020204030204" pitchFamily="34" charset="0"/>
                <a:cs typeface="Times New Roman" panose="02020603050405020304" pitchFamily="18" charset="0"/>
              </a:rPr>
              <a:t>of </a:t>
            </a:r>
            <a:r>
              <a:rPr lang="en-US" sz="2100" dirty="0" smtClean="0">
                <a:latin typeface="Calibri" panose="020F0502020204030204" pitchFamily="34" charset="0"/>
                <a:ea typeface="Calibri" panose="020F0502020204030204" pitchFamily="34" charset="0"/>
                <a:cs typeface="Times New Roman" panose="02020603050405020304" pitchFamily="18" charset="0"/>
              </a:rPr>
              <a:t>~99.8%.</a:t>
            </a:r>
            <a:endParaRPr lang="en-GB" sz="210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rot="21213332">
            <a:off x="6457942" y="442741"/>
            <a:ext cx="2253867" cy="2315249"/>
          </a:xfrm>
          <a:prstGeom prst="rect">
            <a:avLst/>
          </a:prstGeom>
        </p:spPr>
        <p:txBody>
          <a:bodyPr wrap="square">
            <a:spAutoFit/>
          </a:bodyPr>
          <a:lstStyle/>
          <a:p>
            <a:pPr>
              <a:lnSpc>
                <a:spcPct val="107000"/>
              </a:lnSpc>
              <a:spcAft>
                <a:spcPts val="800"/>
              </a:spcAft>
            </a:pP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27/09</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//2018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19:05h</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
            </a:r>
            <a:br>
              <a:rPr lang="en-GB" sz="1500" b="1" i="1" dirty="0">
                <a:latin typeface="Bradley Hand ITC" panose="03070402050302030203" pitchFamily="66" charset="0"/>
                <a:ea typeface="Calibri" panose="020F0502020204030204" pitchFamily="34" charset="0"/>
                <a:cs typeface="Times New Roman" panose="02020603050405020304" pitchFamily="18" charset="0"/>
              </a:rPr>
            </a:b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Foil_2, GSI_199. After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1 beam pulse the foil completely changed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aspect.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It looks like the foil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shrunk,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or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stressed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towards the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centre. </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Nevertheless, no changes in </a:t>
            </a:r>
            <a:r>
              <a:rPr lang="en-GB" sz="1500" b="1" i="1" dirty="0" smtClean="0">
                <a:latin typeface="Bradley Hand ITC" panose="03070402050302030203" pitchFamily="66" charset="0"/>
                <a:ea typeface="Calibri" panose="020F0502020204030204" pitchFamily="34" charset="0"/>
                <a:cs typeface="Times New Roman" panose="02020603050405020304" pitchFamily="18" charset="0"/>
              </a:rPr>
              <a:t>efficiency</a:t>
            </a:r>
            <a:r>
              <a:rPr lang="en-GB" sz="1500" b="1" i="1" dirty="0">
                <a:latin typeface="Bradley Hand ITC" panose="03070402050302030203" pitchFamily="66" charset="0"/>
                <a:ea typeface="Calibri" panose="020F0502020204030204" pitchFamily="34" charset="0"/>
                <a:cs typeface="Times New Roman" panose="02020603050405020304" pitchFamily="18" charset="0"/>
              </a:rPr>
              <a:t>.</a:t>
            </a:r>
            <a:endParaRPr lang="en-GB" sz="1500" b="1" dirty="0">
              <a:latin typeface="Bradley Hand ITC" panose="03070402050302030203" pitchFamily="66"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rotWithShape="1">
          <a:blip r:embed="rId4"/>
          <a:srcRect l="42015" t="27107" r="28157" b="11595"/>
          <a:stretch/>
        </p:blipFill>
        <p:spPr>
          <a:xfrm>
            <a:off x="2519835" y="2561716"/>
            <a:ext cx="2282510" cy="2966565"/>
          </a:xfrm>
          <a:prstGeom prst="rect">
            <a:avLst/>
          </a:prstGeom>
        </p:spPr>
      </p:pic>
    </p:spTree>
    <p:extLst>
      <p:ext uri="{BB962C8B-B14F-4D97-AF65-F5344CB8AC3E}">
        <p14:creationId xmlns:p14="http://schemas.microsoft.com/office/powerpoint/2010/main" val="69320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 Placeholder 2"/>
          <p:cNvSpPr>
            <a:spLocks noGrp="1"/>
          </p:cNvSpPr>
          <p:nvPr>
            <p:ph type="body" sz="quarter" idx="10"/>
          </p:nvPr>
        </p:nvSpPr>
        <p:spPr>
          <a:xfrm>
            <a:off x="51516" y="1196796"/>
            <a:ext cx="9092484" cy="5835708"/>
          </a:xfrm>
        </p:spPr>
        <p:txBody>
          <a:bodyPr>
            <a:noAutofit/>
          </a:bodyPr>
          <a:lstStyle/>
          <a:p>
            <a:pPr marL="228600" indent="-228600">
              <a:buFont typeface="Arial" panose="020B0604020202020204" pitchFamily="34" charset="0"/>
              <a:buChar char="•"/>
            </a:pPr>
            <a:r>
              <a:rPr lang="en-US" sz="2400" dirty="0" smtClean="0"/>
              <a:t>A new H</a:t>
            </a:r>
            <a:r>
              <a:rPr lang="en-US" sz="2400" baseline="30000" dirty="0" smtClean="0"/>
              <a:t>−</a:t>
            </a:r>
            <a:r>
              <a:rPr lang="en-US" sz="2400" dirty="0" smtClean="0"/>
              <a:t> charge exchange injection system will be installed in 2020 when the 160MeV Linac4 is connected to the PS Booster.</a:t>
            </a:r>
          </a:p>
          <a:p>
            <a:pPr marL="228600" indent="-228600">
              <a:buFont typeface="Arial" panose="020B0604020202020204" pitchFamily="34" charset="0"/>
              <a:buChar char="•"/>
            </a:pPr>
            <a:endParaRPr lang="en-US" sz="900" dirty="0" smtClean="0"/>
          </a:p>
          <a:p>
            <a:pPr marL="228600" indent="-228600">
              <a:buFont typeface="Arial" panose="020B0604020202020204" pitchFamily="34" charset="0"/>
              <a:buChar char="•"/>
            </a:pPr>
            <a:r>
              <a:rPr lang="en-GB" sz="2400" dirty="0" smtClean="0"/>
              <a:t>We installed a</a:t>
            </a:r>
            <a:r>
              <a:rPr lang="en-US" sz="2400" dirty="0" smtClean="0"/>
              <a:t> </a:t>
            </a:r>
            <a:r>
              <a:rPr lang="en-GB" sz="2400" dirty="0"/>
              <a:t>stripping foil test </a:t>
            </a:r>
            <a:r>
              <a:rPr lang="en-GB" sz="2400" dirty="0" smtClean="0"/>
              <a:t>stand </a:t>
            </a:r>
            <a:r>
              <a:rPr lang="en-US" sz="2400" dirty="0" smtClean="0"/>
              <a:t>in </a:t>
            </a:r>
            <a:r>
              <a:rPr lang="en-US" sz="2400" dirty="0"/>
              <a:t>the</a:t>
            </a:r>
            <a:r>
              <a:rPr lang="en-GB" sz="2400" dirty="0"/>
              <a:t> Linac4 transfer </a:t>
            </a:r>
            <a:r>
              <a:rPr lang="en-GB" sz="2400" dirty="0" smtClean="0"/>
              <a:t>line.</a:t>
            </a:r>
          </a:p>
          <a:p>
            <a:pPr marL="228600" indent="-228600">
              <a:buFont typeface="Arial" panose="020B0604020202020204" pitchFamily="34" charset="0"/>
              <a:buChar char="•"/>
            </a:pPr>
            <a:endParaRPr lang="en-GB" sz="1000" dirty="0" smtClean="0"/>
          </a:p>
          <a:p>
            <a:pPr marL="228600" indent="-228600">
              <a:buFont typeface="Arial" panose="020B0604020202020204" pitchFamily="34" charset="0"/>
              <a:buChar char="•"/>
            </a:pPr>
            <a:r>
              <a:rPr lang="en-GB" sz="2400" dirty="0" smtClean="0"/>
              <a:t>Several </a:t>
            </a:r>
            <a:r>
              <a:rPr lang="en-GB" sz="2400" dirty="0"/>
              <a:t>types of foils </a:t>
            </a:r>
            <a:r>
              <a:rPr lang="en-GB" sz="2400" dirty="0" smtClean="0"/>
              <a:t>are evaluated using </a:t>
            </a:r>
            <a:r>
              <a:rPr lang="en-GB" sz="2400" dirty="0"/>
              <a:t>calibrated </a:t>
            </a:r>
            <a:r>
              <a:rPr lang="en-GB" sz="2400" dirty="0" smtClean="0"/>
              <a:t>BCTs, all having the </a:t>
            </a:r>
            <a:r>
              <a:rPr lang="en-GB" sz="2400" dirty="0"/>
              <a:t>expected theoretical </a:t>
            </a:r>
            <a:r>
              <a:rPr lang="en-GB" sz="2400" dirty="0" smtClean="0"/>
              <a:t>efficiency </a:t>
            </a:r>
            <a:r>
              <a:rPr lang="en-GB" sz="2400" dirty="0"/>
              <a:t>&gt;</a:t>
            </a:r>
            <a:r>
              <a:rPr lang="en-GB" sz="2400" dirty="0" smtClean="0"/>
              <a:t>99%.</a:t>
            </a:r>
          </a:p>
          <a:p>
            <a:pPr marL="228600" indent="-228600">
              <a:buFont typeface="Arial" panose="020B0604020202020204" pitchFamily="34" charset="0"/>
              <a:buChar char="•"/>
            </a:pPr>
            <a:endParaRPr lang="en-GB" sz="1050" dirty="0" smtClean="0"/>
          </a:p>
          <a:p>
            <a:pPr marL="228600" indent="-228600">
              <a:buFont typeface="Arial" panose="020B0604020202020204" pitchFamily="34" charset="0"/>
              <a:buChar char="•"/>
            </a:pPr>
            <a:r>
              <a:rPr lang="en-GB" sz="2400" dirty="0" smtClean="0"/>
              <a:t>Movement of foils is observed creating deformation </a:t>
            </a:r>
            <a:r>
              <a:rPr lang="en-GB" sz="2400" dirty="0"/>
              <a:t>at the </a:t>
            </a:r>
            <a:r>
              <a:rPr lang="en-GB" sz="2400" dirty="0" smtClean="0"/>
              <a:t>beam impact location without influence </a:t>
            </a:r>
            <a:r>
              <a:rPr lang="en-GB" sz="2400" dirty="0"/>
              <a:t>on the stripping efficiency</a:t>
            </a:r>
            <a:r>
              <a:rPr lang="en-GB" sz="2400" dirty="0" smtClean="0"/>
              <a:t>.</a:t>
            </a:r>
          </a:p>
          <a:p>
            <a:pPr marL="228600" indent="-228600">
              <a:buFont typeface="Arial" panose="020B0604020202020204" pitchFamily="34" charset="0"/>
              <a:buChar char="•"/>
            </a:pPr>
            <a:endParaRPr lang="en-GB" sz="1000" dirty="0" smtClean="0"/>
          </a:p>
          <a:p>
            <a:pPr marL="228600" indent="-228600">
              <a:buFont typeface="Arial" panose="020B0604020202020204" pitchFamily="34" charset="0"/>
              <a:buChar char="•"/>
            </a:pPr>
            <a:r>
              <a:rPr lang="en-GB" sz="2400" dirty="0" smtClean="0"/>
              <a:t>Damage </a:t>
            </a:r>
            <a:r>
              <a:rPr lang="en-GB" sz="2400" dirty="0"/>
              <a:t>and </a:t>
            </a:r>
            <a:r>
              <a:rPr lang="en-GB" sz="2400" dirty="0" smtClean="0"/>
              <a:t>activation </a:t>
            </a:r>
            <a:r>
              <a:rPr lang="en-GB" sz="2400" dirty="0"/>
              <a:t>of a foil, </a:t>
            </a:r>
            <a:r>
              <a:rPr lang="en-GB" sz="2400" dirty="0" smtClean="0"/>
              <a:t>not been in the beam, </a:t>
            </a:r>
            <a:r>
              <a:rPr lang="en-GB" sz="2400" dirty="0"/>
              <a:t>was observed and </a:t>
            </a:r>
            <a:r>
              <a:rPr lang="en-GB" sz="2400" dirty="0" smtClean="0"/>
              <a:t>is thought </a:t>
            </a:r>
            <a:r>
              <a:rPr lang="en-GB" sz="2400" dirty="0"/>
              <a:t>to be caused by uncontrolled </a:t>
            </a:r>
            <a:r>
              <a:rPr lang="en-GB" sz="2400" dirty="0" smtClean="0"/>
              <a:t>beam losses </a:t>
            </a:r>
            <a:r>
              <a:rPr lang="en-GB" sz="2400" dirty="0"/>
              <a:t>during the L4 low energy </a:t>
            </a:r>
            <a:r>
              <a:rPr lang="en-GB" sz="2400" dirty="0" smtClean="0"/>
              <a:t>tuning @ 3MeV impacting on the </a:t>
            </a:r>
            <a:r>
              <a:rPr lang="en-GB" sz="2400" dirty="0"/>
              <a:t>s</a:t>
            </a:r>
            <a:r>
              <a:rPr lang="en-GB" sz="2400" dirty="0" smtClean="0"/>
              <a:t>tripping foil mechanism.</a:t>
            </a:r>
            <a:endParaRPr lang="en-GB" sz="2400" dirty="0"/>
          </a:p>
        </p:txBody>
      </p:sp>
    </p:spTree>
    <p:extLst>
      <p:ext uri="{BB962C8B-B14F-4D97-AF65-F5344CB8AC3E}">
        <p14:creationId xmlns:p14="http://schemas.microsoft.com/office/powerpoint/2010/main" val="379943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08"/>
            <a:ext cx="9144000" cy="6887308"/>
          </a:xfrm>
          <a:prstGeom prst="rect">
            <a:avLst/>
          </a:prstGeom>
        </p:spPr>
      </p:pic>
      <p:sp>
        <p:nvSpPr>
          <p:cNvPr id="5" name="Title 1"/>
          <p:cNvSpPr txBox="1">
            <a:spLocks/>
          </p:cNvSpPr>
          <p:nvPr/>
        </p:nvSpPr>
        <p:spPr>
          <a:xfrm>
            <a:off x="0" y="0"/>
            <a:ext cx="9144000" cy="1561514"/>
          </a:xfrm>
          <a:prstGeom prst="rect">
            <a:avLst/>
          </a:prstGeom>
        </p:spPr>
        <p:txBody>
          <a:bodyPr/>
          <a:lstStyle>
            <a:lvl1pPr algn="l" defTabSz="457200" rtl="0" eaLnBrk="1" latinLnBrk="0" hangingPunct="1">
              <a:spcBef>
                <a:spcPct val="0"/>
              </a:spcBef>
              <a:buNone/>
              <a:defRPr sz="2800" b="1" kern="1200">
                <a:solidFill>
                  <a:srgbClr val="0055A0"/>
                </a:solidFill>
                <a:latin typeface="+mj-lt"/>
                <a:ea typeface="+mj-ea"/>
                <a:cs typeface="+mj-cs"/>
              </a:defRPr>
            </a:lvl1pPr>
          </a:lstStyle>
          <a:p>
            <a:pPr algn="ctr"/>
            <a:r>
              <a:rPr lang="en-US" sz="6000" dirty="0" smtClean="0">
                <a:ln w="28575">
                  <a:solidFill>
                    <a:schemeClr val="tx1"/>
                  </a:solidFill>
                </a:ln>
                <a:solidFill>
                  <a:schemeClr val="bg1"/>
                </a:solidFill>
                <a:effectLst>
                  <a:outerShdw blurRad="50800" dist="38100" dir="2700000" algn="tl" rotWithShape="0">
                    <a:prstClr val="black">
                      <a:alpha val="40000"/>
                    </a:prstClr>
                  </a:outerShdw>
                </a:effectLst>
              </a:rPr>
              <a:t>The Authors Thank you for your Attention</a:t>
            </a:r>
            <a:endParaRPr lang="en-GB" sz="6000" dirty="0">
              <a:ln w="28575">
                <a:solidFill>
                  <a:schemeClr val="tx1"/>
                </a:solidFill>
              </a:ln>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4956475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SPARE SLIDES</a:t>
            </a:r>
            <a:endParaRPr lang="en-GB" dirty="0"/>
          </a:p>
        </p:txBody>
      </p:sp>
      <p:sp>
        <p:nvSpPr>
          <p:cNvPr id="3" name="Text Placeholder 2"/>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6302834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wetering\AppData\Local\Microsoft\Windows\Temporary Internet Files\Content.IE5\IHNYN1ER\Poster-2013-377.jpg"/>
          <p:cNvPicPr>
            <a:picLocks noChangeAspect="1" noChangeArrowheads="1"/>
          </p:cNvPicPr>
          <p:nvPr/>
        </p:nvPicPr>
        <p:blipFill rotWithShape="1">
          <a:blip r:embed="rId2">
            <a:extLst>
              <a:ext uri="{28A0092B-C50C-407E-A947-70E740481C1C}">
                <a14:useLocalDpi xmlns:a14="http://schemas.microsoft.com/office/drawing/2010/main" val="0"/>
              </a:ext>
            </a:extLst>
          </a:blip>
          <a:srcRect l="19721" t="13662" r="17620" b="25176"/>
          <a:stretch/>
        </p:blipFill>
        <p:spPr bwMode="auto">
          <a:xfrm>
            <a:off x="155094" y="864290"/>
            <a:ext cx="5408798" cy="373229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141508" y="3948003"/>
            <a:ext cx="559977" cy="161583"/>
            <a:chOff x="2138363" y="3949020"/>
            <a:chExt cx="559977" cy="161583"/>
          </a:xfrm>
        </p:grpSpPr>
        <p:sp>
          <p:nvSpPr>
            <p:cNvPr id="8" name="TextBox 7"/>
            <p:cNvSpPr txBox="1"/>
            <p:nvPr/>
          </p:nvSpPr>
          <p:spPr>
            <a:xfrm>
              <a:off x="2138363" y="4002881"/>
              <a:ext cx="361885" cy="107722"/>
            </a:xfrm>
            <a:prstGeom prst="rect">
              <a:avLst/>
            </a:prstGeom>
            <a:solidFill>
              <a:schemeClr val="bg1"/>
            </a:solidFill>
          </p:spPr>
          <p:txBody>
            <a:bodyPr wrap="square" lIns="0" tIns="0" rIns="0" bIns="0" rtlCol="0">
              <a:spAutoFit/>
            </a:bodyPr>
            <a:lstStyle/>
            <a:p>
              <a:r>
                <a:rPr lang="en-US" sz="700" b="1" dirty="0" smtClean="0">
                  <a:solidFill>
                    <a:srgbClr val="8238BA"/>
                  </a:solidFill>
                </a:rPr>
                <a:t>LINAC 4</a:t>
              </a:r>
              <a:endParaRPr lang="en-GB" sz="700" b="1" dirty="0">
                <a:solidFill>
                  <a:srgbClr val="8238BA"/>
                </a:solidFill>
              </a:endParaRPr>
            </a:p>
          </p:txBody>
        </p:sp>
        <p:sp>
          <p:nvSpPr>
            <p:cNvPr id="9" name="TextBox 8"/>
            <p:cNvSpPr txBox="1"/>
            <p:nvPr/>
          </p:nvSpPr>
          <p:spPr>
            <a:xfrm>
              <a:off x="2576512" y="3949020"/>
              <a:ext cx="121828" cy="107722"/>
            </a:xfrm>
            <a:prstGeom prst="rect">
              <a:avLst/>
            </a:prstGeom>
            <a:solidFill>
              <a:schemeClr val="bg1"/>
            </a:solidFill>
          </p:spPr>
          <p:txBody>
            <a:bodyPr wrap="none" lIns="0" tIns="0" rIns="0" bIns="0" rtlCol="0">
              <a:spAutoFit/>
            </a:bodyPr>
            <a:lstStyle/>
            <a:p>
              <a:r>
                <a:rPr lang="en-US" sz="700" b="1" dirty="0">
                  <a:solidFill>
                    <a:srgbClr val="FF0000"/>
                  </a:solidFill>
                </a:rPr>
                <a:t>H− </a:t>
              </a:r>
              <a:endParaRPr lang="en-GB" sz="700" b="1" dirty="0">
                <a:solidFill>
                  <a:srgbClr val="FF0000"/>
                </a:solidFill>
              </a:endParaRPr>
            </a:p>
          </p:txBody>
        </p:sp>
      </p:grpSp>
      <p:pic>
        <p:nvPicPr>
          <p:cNvPr id="15" name="Picture 14"/>
          <p:cNvPicPr>
            <a:picLocks noChangeAspect="1"/>
          </p:cNvPicPr>
          <p:nvPr/>
        </p:nvPicPr>
        <p:blipFill rotWithShape="1">
          <a:blip r:embed="rId3"/>
          <a:srcRect l="14527" t="15059" r="17429" b="3558"/>
          <a:stretch/>
        </p:blipFill>
        <p:spPr>
          <a:xfrm>
            <a:off x="4552585" y="2919046"/>
            <a:ext cx="4522415" cy="3174039"/>
          </a:xfrm>
          <a:prstGeom prst="rect">
            <a:avLst/>
          </a:prstGeom>
          <a:ln w="12700">
            <a:solidFill>
              <a:schemeClr val="tx1"/>
            </a:solidFill>
          </a:ln>
        </p:spPr>
      </p:pic>
      <p:sp>
        <p:nvSpPr>
          <p:cNvPr id="17" name="Content Placeholder 2"/>
          <p:cNvSpPr txBox="1">
            <a:spLocks/>
          </p:cNvSpPr>
          <p:nvPr/>
        </p:nvSpPr>
        <p:spPr>
          <a:xfrm>
            <a:off x="4489807" y="2957473"/>
            <a:ext cx="2424464" cy="498323"/>
          </a:xfrm>
          <a:prstGeom prst="rect">
            <a:avLst/>
          </a:prstGeom>
        </p:spPr>
        <p:txBody>
          <a:bodyPr vert="horz">
            <a:noAutofit/>
          </a:bodyPr>
          <a:lstStyle>
            <a:defPPr>
              <a:defRPr lang="en-US"/>
            </a:defPPr>
            <a:lvl1pPr marL="36576" indent="0">
              <a:spcBef>
                <a:spcPct val="20000"/>
              </a:spcBef>
              <a:buClr>
                <a:schemeClr val="tx1"/>
              </a:buClr>
              <a:buSzPct val="80000"/>
              <a:buFont typeface="Arial"/>
              <a:buNone/>
              <a:defRPr kumimoji="0" sz="2000" b="1">
                <a:ln w="1270">
                  <a:solidFill>
                    <a:srgbClr val="000000"/>
                  </a:solidFill>
                </a:ln>
                <a:solidFill>
                  <a:schemeClr val="bg1"/>
                </a:solidFill>
                <a:latin typeface="Arial" panose="020B0604020202020204" pitchFamily="34" charset="0"/>
                <a:cs typeface="Arial" panose="020B0604020202020204" pitchFamily="34" charset="0"/>
              </a:defRPr>
            </a:lvl1pPr>
            <a:lvl2pPr marL="905256" indent="-457200">
              <a:spcBef>
                <a:spcPct val="20000"/>
              </a:spcBef>
              <a:buClr>
                <a:schemeClr val="tx1"/>
              </a:buClr>
              <a:buSzPct val="90000"/>
              <a:buFont typeface="Arial"/>
              <a:buChar char="•"/>
              <a:defRPr kumimoji="0" sz="2600"/>
            </a:lvl2pPr>
            <a:lvl3pPr marL="1092708" indent="-342900">
              <a:spcBef>
                <a:spcPct val="20000"/>
              </a:spcBef>
              <a:buClr>
                <a:schemeClr val="tx1"/>
              </a:buClr>
              <a:buSzPct val="85000"/>
              <a:buFont typeface="Arial"/>
              <a:buChar char="•"/>
              <a:defRPr kumimoji="0" sz="2400"/>
            </a:lvl3pPr>
            <a:lvl4pPr marL="1385316" indent="-342900">
              <a:spcBef>
                <a:spcPct val="20000"/>
              </a:spcBef>
              <a:buClr>
                <a:schemeClr val="tx1"/>
              </a:buClr>
              <a:buSzPct val="90000"/>
              <a:buFont typeface="Arial"/>
              <a:buChar char="•"/>
              <a:defRPr kumimoji="0" sz="2000"/>
            </a:lvl4pPr>
            <a:lvl5pPr marL="1650492" indent="-342900">
              <a:spcBef>
                <a:spcPct val="20000"/>
              </a:spcBef>
              <a:buClr>
                <a:schemeClr val="tx1"/>
              </a:buClr>
              <a:buSzPct val="100000"/>
              <a:buFont typeface="Arial"/>
              <a:buChar char="•"/>
              <a:defRPr kumimoji="0" sz="2000"/>
            </a:lvl5pPr>
            <a:lvl6pPr marL="1700784" indent="-182880">
              <a:spcBef>
                <a:spcPct val="20000"/>
              </a:spcBef>
              <a:buClr>
                <a:schemeClr val="accent5"/>
              </a:buClr>
              <a:buFont typeface="Arial"/>
              <a:buChar char="-"/>
              <a:defRPr kumimoji="0" sz="2000" baseline="0"/>
            </a:lvl6pPr>
            <a:lvl7pPr marL="1920240" indent="-182880">
              <a:spcBef>
                <a:spcPct val="20000"/>
              </a:spcBef>
              <a:buClr>
                <a:schemeClr val="accent6"/>
              </a:buClr>
              <a:buSzPct val="100000"/>
              <a:buFont typeface="Arial"/>
              <a:buChar char="•"/>
              <a:defRPr kumimoji="0" baseline="0"/>
            </a:lvl7pPr>
            <a:lvl8pPr marL="2139696" indent="-182880">
              <a:spcBef>
                <a:spcPct val="20000"/>
              </a:spcBef>
              <a:buClr>
                <a:schemeClr val="accent6"/>
              </a:buClr>
              <a:buFont typeface="Arial"/>
              <a:buChar char="▪"/>
              <a:defRPr kumimoji="0" sz="1600"/>
            </a:lvl8pPr>
            <a:lvl9pPr marL="2331720" indent="-182880">
              <a:spcBef>
                <a:spcPct val="20000"/>
              </a:spcBef>
              <a:buClr>
                <a:schemeClr val="accent6"/>
              </a:buClr>
              <a:buFont typeface="Arial"/>
              <a:buChar char="•"/>
              <a:defRPr kumimoji="0" sz="1600"/>
            </a:lvl9pPr>
          </a:lstStyle>
          <a:p>
            <a:r>
              <a:rPr lang="en-GB" dirty="0">
                <a:solidFill>
                  <a:schemeClr val="tx1"/>
                </a:solidFill>
              </a:rPr>
              <a:t>Current </a:t>
            </a:r>
            <a:r>
              <a:rPr lang="en-GB" dirty="0" smtClean="0">
                <a:solidFill>
                  <a:schemeClr val="tx1"/>
                </a:solidFill>
              </a:rPr>
              <a:t>Situation</a:t>
            </a:r>
          </a:p>
          <a:p>
            <a:r>
              <a:rPr lang="en-US" dirty="0" smtClean="0">
                <a:solidFill>
                  <a:schemeClr val="tx1"/>
                </a:solidFill>
              </a:rPr>
              <a:t>P</a:t>
            </a:r>
            <a:r>
              <a:rPr lang="en-US" baseline="30000" dirty="0" smtClean="0">
                <a:solidFill>
                  <a:schemeClr val="tx1"/>
                </a:solidFill>
              </a:rPr>
              <a:t>+ </a:t>
            </a:r>
            <a:r>
              <a:rPr lang="en-US" dirty="0" smtClean="0">
                <a:solidFill>
                  <a:schemeClr val="tx1"/>
                </a:solidFill>
              </a:rPr>
              <a:t>Injection</a:t>
            </a:r>
            <a:endParaRPr lang="en-GB" dirty="0">
              <a:solidFill>
                <a:schemeClr val="tx1"/>
              </a:solidFill>
            </a:endParaRPr>
          </a:p>
        </p:txBody>
      </p:sp>
      <p:sp>
        <p:nvSpPr>
          <p:cNvPr id="2" name="Title 1"/>
          <p:cNvSpPr>
            <a:spLocks noGrp="1"/>
          </p:cNvSpPr>
          <p:nvPr>
            <p:ph type="title"/>
          </p:nvPr>
        </p:nvSpPr>
        <p:spPr/>
        <p:txBody>
          <a:bodyPr>
            <a:normAutofit/>
          </a:bodyPr>
          <a:lstStyle/>
          <a:p>
            <a:r>
              <a:rPr lang="en-GB" dirty="0"/>
              <a:t>Introduction to LIU Project</a:t>
            </a:r>
            <a:endParaRPr lang="en-US" dirty="0"/>
          </a:p>
        </p:txBody>
      </p:sp>
      <p:pic>
        <p:nvPicPr>
          <p:cNvPr id="51" name="Picture 50" descr="liu_ppt-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cxnSp>
        <p:nvCxnSpPr>
          <p:cNvPr id="56" name="Straight Arrow Connector 55"/>
          <p:cNvCxnSpPr/>
          <p:nvPr/>
        </p:nvCxnSpPr>
        <p:spPr>
          <a:xfrm flipV="1">
            <a:off x="1143000" y="4126849"/>
            <a:ext cx="1019014" cy="90235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7" name="Content Placeholder 2"/>
          <p:cNvSpPr txBox="1">
            <a:spLocks/>
          </p:cNvSpPr>
          <p:nvPr/>
        </p:nvSpPr>
        <p:spPr>
          <a:xfrm>
            <a:off x="5459236" y="840765"/>
            <a:ext cx="3532364" cy="2514600"/>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GB" sz="2000" dirty="0" smtClean="0">
                <a:latin typeface="Arial" panose="020B0604020202020204" pitchFamily="34" charset="0"/>
                <a:cs typeface="Arial" panose="020B0604020202020204" pitchFamily="34" charset="0"/>
              </a:rPr>
              <a:t>The </a:t>
            </a:r>
            <a:r>
              <a:rPr lang="en-GB" sz="2000" dirty="0">
                <a:latin typeface="Arial" panose="020B0604020202020204" pitchFamily="34" charset="0"/>
                <a:cs typeface="Arial" panose="020B0604020202020204" pitchFamily="34" charset="0"/>
              </a:rPr>
              <a:t>160 MeV H</a:t>
            </a:r>
            <a:r>
              <a:rPr lang="en-GB" sz="2000" baseline="30000" dirty="0">
                <a:latin typeface="Arial" panose="020B0604020202020204" pitchFamily="34" charset="0"/>
                <a:cs typeface="Arial" panose="020B0604020202020204" pitchFamily="34" charset="0"/>
              </a:rPr>
              <a:t>−</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beam from the Linac4 will be </a:t>
            </a:r>
            <a:r>
              <a:rPr lang="en-GB" sz="2000" dirty="0">
                <a:latin typeface="Arial" panose="020B0604020202020204" pitchFamily="34" charset="0"/>
                <a:cs typeface="Arial" panose="020B0604020202020204" pitchFamily="34" charset="0"/>
              </a:rPr>
              <a:t>injected horizontally into the PSB by means of a H</a:t>
            </a:r>
            <a:r>
              <a:rPr lang="en-US" sz="2000" baseline="30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charge exchange injection system, one for each </a:t>
            </a:r>
            <a:r>
              <a:rPr lang="en-GB" sz="2000" dirty="0" smtClean="0">
                <a:latin typeface="Arial" panose="020B0604020202020204" pitchFamily="34" charset="0"/>
                <a:cs typeface="Arial" panose="020B0604020202020204" pitchFamily="34" charset="0"/>
              </a:rPr>
              <a:t>ring</a:t>
            </a:r>
            <a:r>
              <a:rPr lang="en-GB" sz="2000" dirty="0">
                <a:latin typeface="Arial" panose="020B0604020202020204" pitchFamily="34" charset="0"/>
                <a:cs typeface="Arial" panose="020B0604020202020204" pitchFamily="34" charset="0"/>
              </a:rPr>
              <a:t>.</a:t>
            </a:r>
          </a:p>
        </p:txBody>
      </p:sp>
      <p:sp>
        <p:nvSpPr>
          <p:cNvPr id="58" name="Content Placeholder 2"/>
          <p:cNvSpPr txBox="1">
            <a:spLocks/>
          </p:cNvSpPr>
          <p:nvPr/>
        </p:nvSpPr>
        <p:spPr>
          <a:xfrm>
            <a:off x="92315" y="4969454"/>
            <a:ext cx="4460270" cy="1258445"/>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Font typeface="Arial"/>
              <a:buNone/>
            </a:pPr>
            <a:r>
              <a:rPr lang="en-GB" sz="2000" dirty="0" smtClean="0">
                <a:latin typeface="Arial" panose="020B0604020202020204" pitchFamily="34" charset="0"/>
                <a:cs typeface="Arial" panose="020B0604020202020204" pitchFamily="34" charset="0"/>
              </a:rPr>
              <a:t>The Linac4 project is a new 160 MeV H</a:t>
            </a:r>
            <a:r>
              <a:rPr lang="en-GB" sz="2000" baseline="30000" dirty="0" smtClean="0">
                <a:latin typeface="Arial" panose="020B0604020202020204" pitchFamily="34" charset="0"/>
                <a:cs typeface="Arial" panose="020B0604020202020204" pitchFamily="34" charset="0"/>
              </a:rPr>
              <a:t>−</a:t>
            </a:r>
            <a:r>
              <a:rPr lang="en-GB" sz="2000" dirty="0" smtClean="0">
                <a:latin typeface="Arial" panose="020B0604020202020204" pitchFamily="34" charset="0"/>
                <a:cs typeface="Arial" panose="020B0604020202020204" pitchFamily="34" charset="0"/>
              </a:rPr>
              <a:t> linear accelerator replacing Linac2 as injector to the PS Booster (PSB). </a:t>
            </a:r>
            <a:endParaRPr lang="en-GB" sz="2000" dirty="0">
              <a:latin typeface="Arial" panose="020B0604020202020204" pitchFamily="34" charset="0"/>
              <a:cs typeface="Arial" panose="020B0604020202020204" pitchFamily="34" charset="0"/>
            </a:endParaRPr>
          </a:p>
        </p:txBody>
      </p:sp>
      <p:cxnSp>
        <p:nvCxnSpPr>
          <p:cNvPr id="59" name="Straight Arrow Connector 58"/>
          <p:cNvCxnSpPr/>
          <p:nvPr/>
        </p:nvCxnSpPr>
        <p:spPr>
          <a:xfrm flipH="1" flipV="1">
            <a:off x="3115159" y="3657600"/>
            <a:ext cx="1666852" cy="7371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rotWithShape="1">
          <a:blip r:embed="rId5"/>
          <a:srcRect l="15609" t="15318" r="28219" b="17671"/>
          <a:stretch/>
        </p:blipFill>
        <p:spPr>
          <a:xfrm>
            <a:off x="4552585" y="2912328"/>
            <a:ext cx="4534644" cy="3174521"/>
          </a:xfrm>
          <a:prstGeom prst="rect">
            <a:avLst/>
          </a:prstGeom>
          <a:ln w="12700">
            <a:solidFill>
              <a:schemeClr val="tx1"/>
            </a:solidFill>
          </a:ln>
        </p:spPr>
      </p:pic>
      <p:sp>
        <p:nvSpPr>
          <p:cNvPr id="18" name="Content Placeholder 2"/>
          <p:cNvSpPr txBox="1">
            <a:spLocks/>
          </p:cNvSpPr>
          <p:nvPr/>
        </p:nvSpPr>
        <p:spPr>
          <a:xfrm>
            <a:off x="4498527" y="2950754"/>
            <a:ext cx="3036408" cy="498323"/>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Font typeface="Arial"/>
              <a:buNone/>
            </a:pPr>
            <a:r>
              <a:rPr lang="en-GB" sz="2000" b="1" dirty="0" smtClean="0">
                <a:ln w="1270">
                  <a:solidFill>
                    <a:srgbClr val="000000"/>
                  </a:solidFill>
                </a:ln>
                <a:latin typeface="Arial" panose="020B0604020202020204" pitchFamily="34" charset="0"/>
                <a:cs typeface="Arial" panose="020B0604020202020204" pitchFamily="34" charset="0"/>
              </a:rPr>
              <a:t>Future Situation (2020)</a:t>
            </a:r>
          </a:p>
          <a:p>
            <a:pPr marL="36576" indent="0">
              <a:buFont typeface="Arial"/>
              <a:buNone/>
            </a:pPr>
            <a:r>
              <a:rPr lang="en-US" sz="2000" b="1" dirty="0" smtClean="0">
                <a:ln w="1270">
                  <a:solidFill>
                    <a:srgbClr val="000000"/>
                  </a:solidFill>
                </a:ln>
                <a:latin typeface="Arial" panose="020B0604020202020204" pitchFamily="34" charset="0"/>
                <a:cs typeface="Arial" panose="020B0604020202020204" pitchFamily="34" charset="0"/>
              </a:rPr>
              <a:t>H</a:t>
            </a:r>
            <a:r>
              <a:rPr lang="en-US" sz="2000" b="1" baseline="30000" dirty="0" smtClean="0">
                <a:ln w="1270">
                  <a:solidFill>
                    <a:srgbClr val="000000"/>
                  </a:solidFill>
                </a:ln>
                <a:latin typeface="Arial" panose="020B0604020202020204" pitchFamily="34" charset="0"/>
                <a:cs typeface="Arial" panose="020B0604020202020204" pitchFamily="34" charset="0"/>
              </a:rPr>
              <a:t>-</a:t>
            </a:r>
            <a:r>
              <a:rPr lang="en-US" sz="2000" b="1" dirty="0" smtClean="0">
                <a:ln w="1270">
                  <a:solidFill>
                    <a:srgbClr val="000000"/>
                  </a:solidFill>
                </a:ln>
                <a:latin typeface="Arial" panose="020B0604020202020204" pitchFamily="34" charset="0"/>
                <a:cs typeface="Arial" panose="020B0604020202020204" pitchFamily="34" charset="0"/>
              </a:rPr>
              <a:t> Injection</a:t>
            </a:r>
            <a:endParaRPr lang="en-GB" sz="2000" b="1" dirty="0">
              <a:ln w="1270">
                <a:solidFill>
                  <a:srgbClr val="000000"/>
                </a:solidFill>
              </a:ln>
              <a:latin typeface="Arial" panose="020B0604020202020204" pitchFamily="34" charset="0"/>
              <a:cs typeface="Arial" panose="020B0604020202020204" pitchFamily="34" charset="0"/>
            </a:endParaRPr>
          </a:p>
        </p:txBody>
      </p:sp>
      <p:sp>
        <p:nvSpPr>
          <p:cNvPr id="10" name="Arc 9"/>
          <p:cNvSpPr/>
          <p:nvPr/>
        </p:nvSpPr>
        <p:spPr>
          <a:xfrm rot="18533528">
            <a:off x="2088241" y="3800274"/>
            <a:ext cx="1542503" cy="772354"/>
          </a:xfrm>
          <a:prstGeom prst="arc">
            <a:avLst>
              <a:gd name="adj1" fmla="val 15556062"/>
              <a:gd name="adj2" fmla="val 19856026"/>
            </a:avLst>
          </a:prstGeom>
          <a:ln>
            <a:solidFill>
              <a:srgbClr val="96569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 name="Isosceles Triangle 6"/>
          <p:cNvSpPr/>
          <p:nvPr/>
        </p:nvSpPr>
        <p:spPr>
          <a:xfrm rot="2585907">
            <a:off x="2556297" y="3861990"/>
            <a:ext cx="97658" cy="45719"/>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2" name="Picture 2" descr="C:\Users\wetering\AppData\Local\Microsoft\Windows\Temporary Internet Files\Content.IE5\IHNYN1ER\Poster-2013-377.jpg"/>
          <p:cNvPicPr>
            <a:picLocks noChangeAspect="1" noChangeArrowheads="1"/>
          </p:cNvPicPr>
          <p:nvPr/>
        </p:nvPicPr>
        <p:blipFill rotWithShape="1">
          <a:blip r:embed="rId2">
            <a:extLst>
              <a:ext uri="{28A0092B-C50C-407E-A947-70E740481C1C}">
                <a14:useLocalDpi xmlns:a14="http://schemas.microsoft.com/office/drawing/2010/main" val="0"/>
              </a:ext>
            </a:extLst>
          </a:blip>
          <a:srcRect l="48821" t="50196" r="43058" b="44388"/>
          <a:stretch/>
        </p:blipFill>
        <p:spPr bwMode="auto">
          <a:xfrm>
            <a:off x="2656260" y="2972314"/>
            <a:ext cx="701040" cy="33048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2786682" y="3410158"/>
            <a:ext cx="492919" cy="127985"/>
          </a:xfrm>
          <a:prstGeom prst="ellipse">
            <a:avLst/>
          </a:prstGeom>
          <a:noFill/>
          <a:ln>
            <a:solidFill>
              <a:srgbClr val="9656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11"/>
          <p:cNvSpPr/>
          <p:nvPr/>
        </p:nvSpPr>
        <p:spPr>
          <a:xfrm>
            <a:off x="2731294" y="3267328"/>
            <a:ext cx="640926" cy="125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Oval 22"/>
          <p:cNvSpPr/>
          <p:nvPr/>
        </p:nvSpPr>
        <p:spPr>
          <a:xfrm>
            <a:off x="2786682" y="3362548"/>
            <a:ext cx="492919" cy="127985"/>
          </a:xfrm>
          <a:prstGeom prst="ellipse">
            <a:avLst/>
          </a:prstGeom>
          <a:noFill/>
          <a:ln>
            <a:solidFill>
              <a:srgbClr val="9656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Oval 23"/>
          <p:cNvSpPr/>
          <p:nvPr/>
        </p:nvSpPr>
        <p:spPr>
          <a:xfrm>
            <a:off x="2786681" y="3314938"/>
            <a:ext cx="492919" cy="127985"/>
          </a:xfrm>
          <a:prstGeom prst="ellipse">
            <a:avLst/>
          </a:prstGeom>
          <a:noFill/>
          <a:ln>
            <a:solidFill>
              <a:srgbClr val="9656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4" name="Straight Connector 13"/>
          <p:cNvCxnSpPr/>
          <p:nvPr/>
        </p:nvCxnSpPr>
        <p:spPr>
          <a:xfrm flipV="1">
            <a:off x="3018628" y="3442923"/>
            <a:ext cx="0" cy="155146"/>
          </a:xfrm>
          <a:prstGeom prst="line">
            <a:avLst/>
          </a:prstGeom>
          <a:noFill/>
          <a:ln>
            <a:solidFill>
              <a:srgbClr val="965693"/>
            </a:solidFill>
          </a:ln>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7552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18"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Charge Exchange Injection</a:t>
            </a:r>
            <a:endParaRPr lang="en-US" dirty="0"/>
          </a:p>
        </p:txBody>
      </p:sp>
      <p:pic>
        <p:nvPicPr>
          <p:cNvPr id="15" name="Picture 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8825" y="1169668"/>
            <a:ext cx="7562088" cy="328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82524" y="4364057"/>
            <a:ext cx="8961476" cy="1693843"/>
          </a:xfrm>
          <a:prstGeom prst="rect">
            <a:avLst/>
          </a:prstGeom>
        </p:spPr>
        <p:txBody>
          <a:bodyPr vert="horz">
            <a:noAutofit/>
          </a:bodyPr>
          <a:lstStyle/>
          <a:p>
            <a:pPr marL="36576">
              <a:spcBef>
                <a:spcPct val="20000"/>
              </a:spcBef>
              <a:buClr>
                <a:schemeClr val="tx1"/>
              </a:buClr>
              <a:buSzPct val="80000"/>
              <a:buFont typeface="Arial"/>
              <a:buNone/>
            </a:pPr>
            <a:r>
              <a:rPr lang="en-GB" sz="1700" dirty="0">
                <a:latin typeface="Arial" panose="020B0604020202020204" pitchFamily="34" charset="0"/>
                <a:cs typeface="Arial" panose="020B0604020202020204" pitchFamily="34" charset="0"/>
              </a:rPr>
              <a:t>The local orbit of the PSB beam is displaced by ~81 mm using two independent closed orbit bump systems:</a:t>
            </a:r>
          </a:p>
          <a:p>
            <a:pPr marL="379476" indent="-342900">
              <a:spcBef>
                <a:spcPct val="20000"/>
              </a:spcBef>
              <a:buClr>
                <a:schemeClr val="tx1"/>
              </a:buClr>
              <a:buSzPct val="80000"/>
              <a:buFont typeface="+mj-lt"/>
              <a:buAutoNum type="arabicPeriod"/>
            </a:pPr>
            <a:r>
              <a:rPr lang="en-GB" sz="1700" dirty="0">
                <a:latin typeface="Arial" panose="020B0604020202020204" pitchFamily="34" charset="0"/>
                <a:cs typeface="Arial" panose="020B0604020202020204" pitchFamily="34" charset="0"/>
              </a:rPr>
              <a:t>The Painting Bump, made by 4 horizontal kickers (KSW) outside the injection region, giving a 35 mm closed orbit bump, with falling amplitude.</a:t>
            </a:r>
          </a:p>
          <a:p>
            <a:pPr marL="379476" indent="-342900">
              <a:spcBef>
                <a:spcPct val="20000"/>
              </a:spcBef>
              <a:buClr>
                <a:schemeClr val="tx1"/>
              </a:buClr>
              <a:buSzPct val="80000"/>
              <a:buFont typeface="+mj-lt"/>
              <a:buAutoNum type="arabicPeriod"/>
            </a:pPr>
            <a:r>
              <a:rPr lang="en-GB" sz="1700" dirty="0" smtClean="0">
                <a:latin typeface="Arial" panose="020B0604020202020204" pitchFamily="34" charset="0"/>
                <a:cs typeface="Arial" panose="020B0604020202020204" pitchFamily="34" charset="0"/>
              </a:rPr>
              <a:t>The </a:t>
            </a:r>
            <a:r>
              <a:rPr lang="en-GB" sz="1700" dirty="0">
                <a:latin typeface="Arial" panose="020B0604020202020204" pitchFamily="34" charset="0"/>
                <a:cs typeface="Arial" panose="020B0604020202020204" pitchFamily="34" charset="0"/>
              </a:rPr>
              <a:t>Injection Chicane, made by a set of 4 pulsed dipole magnets (BSW).</a:t>
            </a:r>
          </a:p>
          <a:p>
            <a:pPr marL="36576">
              <a:spcBef>
                <a:spcPct val="20000"/>
              </a:spcBef>
              <a:buClr>
                <a:schemeClr val="tx1"/>
              </a:buClr>
              <a:buSzPct val="80000"/>
              <a:buFont typeface="Arial"/>
              <a:buNone/>
            </a:pPr>
            <a:r>
              <a:rPr lang="en-GB" sz="1700" dirty="0" smtClean="0">
                <a:latin typeface="Arial" panose="020B0604020202020204" pitchFamily="34" charset="0"/>
                <a:cs typeface="Arial" panose="020B0604020202020204" pitchFamily="34" charset="0"/>
              </a:rPr>
              <a:t>A </a:t>
            </a:r>
            <a:r>
              <a:rPr lang="en-GB" sz="1700" dirty="0">
                <a:latin typeface="Arial" panose="020B0604020202020204" pitchFamily="34" charset="0"/>
                <a:cs typeface="Arial" panose="020B0604020202020204" pitchFamily="34" charset="0"/>
              </a:rPr>
              <a:t>stripping foil will convert ~98% of the H</a:t>
            </a:r>
            <a:r>
              <a:rPr lang="en-US"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into protons by stripping off the electrons</a:t>
            </a:r>
            <a:r>
              <a:rPr lang="en-GB" sz="1700" dirty="0" smtClean="0">
                <a:latin typeface="Arial" panose="020B0604020202020204" pitchFamily="34" charset="0"/>
                <a:cs typeface="Arial" panose="020B0604020202020204" pitchFamily="34" charset="0"/>
              </a:rPr>
              <a:t>.</a:t>
            </a:r>
            <a:endParaRPr lang="en-GB" sz="1700" dirty="0">
              <a:latin typeface="Arial" panose="020B0604020202020204" pitchFamily="34" charset="0"/>
              <a:cs typeface="Arial" panose="020B0604020202020204" pitchFamily="34" charset="0"/>
            </a:endParaRPr>
          </a:p>
        </p:txBody>
      </p:sp>
      <p:sp>
        <p:nvSpPr>
          <p:cNvPr id="18" name="Rectangle 17"/>
          <p:cNvSpPr/>
          <p:nvPr/>
        </p:nvSpPr>
        <p:spPr>
          <a:xfrm>
            <a:off x="518825" y="1169668"/>
            <a:ext cx="7562088" cy="32887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1" name="Picture 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8825" y="1185549"/>
            <a:ext cx="7562088" cy="3272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1685925" y="853951"/>
            <a:ext cx="6023997" cy="615553"/>
          </a:xfrm>
          <a:prstGeom prst="rect">
            <a:avLst/>
          </a:prstGeom>
        </p:spPr>
        <p:txBody>
          <a:bodyPr vert="horz">
            <a:noAutofit/>
          </a:bodyPr>
          <a:lstStyle/>
          <a:p>
            <a:pPr marL="36576">
              <a:spcBef>
                <a:spcPct val="20000"/>
              </a:spcBef>
              <a:buClr>
                <a:schemeClr val="tx1"/>
              </a:buClr>
              <a:buSzPct val="80000"/>
              <a:buFont typeface="Arial"/>
              <a:buNone/>
            </a:pPr>
            <a:r>
              <a:rPr lang="en-GB" sz="1400" dirty="0">
                <a:latin typeface="Arial" panose="020B0604020202020204" pitchFamily="34" charset="0"/>
                <a:cs typeface="Arial" panose="020B0604020202020204" pitchFamily="34" charset="0"/>
              </a:rPr>
              <a:t>Configuration of the PSB injection region with 380mm long BSW magnets</a:t>
            </a:r>
          </a:p>
        </p:txBody>
      </p:sp>
    </p:spTree>
    <p:extLst>
      <p:ext uri="{BB962C8B-B14F-4D97-AF65-F5344CB8AC3E}">
        <p14:creationId xmlns:p14="http://schemas.microsoft.com/office/powerpoint/2010/main" val="48987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Conditions – Beam Characteristics</a:t>
            </a:r>
            <a:endParaRPr lang="en-GB"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8548" t="18884" r="1142" b="13918"/>
          <a:stretch/>
        </p:blipFill>
        <p:spPr>
          <a:xfrm>
            <a:off x="2015544" y="811369"/>
            <a:ext cx="6587544" cy="5242890"/>
          </a:xfrm>
          <a:prstGeom prst="rect">
            <a:avLst/>
          </a:prstGeom>
        </p:spPr>
      </p:pic>
      <p:sp>
        <p:nvSpPr>
          <p:cNvPr id="6" name="TextBox 5"/>
          <p:cNvSpPr txBox="1">
            <a:spLocks noChangeAspect="1"/>
          </p:cNvSpPr>
          <p:nvPr/>
        </p:nvSpPr>
        <p:spPr>
          <a:xfrm>
            <a:off x="116914" y="4619401"/>
            <a:ext cx="2313433" cy="944272"/>
          </a:xfrm>
          <a:prstGeom prst="rect">
            <a:avLst/>
          </a:prstGeom>
          <a:solidFill>
            <a:schemeClr val="bg1"/>
          </a:solidFill>
        </p:spPr>
        <p:txBody>
          <a:bodyPr vert="horz" lIns="91440" tIns="45720" rIns="91440" bIns="45720" rtlCol="0">
            <a:normAutofit fontScale="92500" lnSpcReduction="10000"/>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t>600µs pulse </a:t>
            </a:r>
            <a:r>
              <a:rPr lang="en-US" dirty="0"/>
              <a:t>of 4x 150µs </a:t>
            </a:r>
            <a:r>
              <a:rPr lang="en-US" dirty="0" smtClean="0"/>
              <a:t>batches @~16.5mA</a:t>
            </a:r>
            <a:endParaRPr lang="en-GB" dirty="0"/>
          </a:p>
        </p:txBody>
      </p:sp>
      <p:cxnSp>
        <p:nvCxnSpPr>
          <p:cNvPr id="7" name="Straight Arrow Connector 6"/>
          <p:cNvCxnSpPr/>
          <p:nvPr/>
        </p:nvCxnSpPr>
        <p:spPr>
          <a:xfrm>
            <a:off x="2208727" y="4972408"/>
            <a:ext cx="1371600" cy="140506"/>
          </a:xfrm>
          <a:prstGeom prst="straightConnector1">
            <a:avLst/>
          </a:prstGeom>
          <a:ln>
            <a:solidFill>
              <a:schemeClr val="tx1"/>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617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1.creativecow.net/u/276760/53079fba47d55.png"/>
          <p:cNvPicPr>
            <a:picLocks noChangeAspect="1" noChangeArrowheads="1"/>
          </p:cNvPicPr>
          <p:nvPr/>
        </p:nvPicPr>
        <p:blipFill rotWithShape="1">
          <a:blip r:embed="rId2">
            <a:extLst>
              <a:ext uri="{28A0092B-C50C-407E-A947-70E740481C1C}">
                <a14:useLocalDpi xmlns:a14="http://schemas.microsoft.com/office/drawing/2010/main" val="0"/>
              </a:ext>
            </a:extLst>
          </a:blip>
          <a:srcRect t="16308" b="11282"/>
          <a:stretch/>
        </p:blipFill>
        <p:spPr bwMode="auto">
          <a:xfrm rot="3188382">
            <a:off x="913060" y="2531410"/>
            <a:ext cx="7010853" cy="2707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Outline</a:t>
            </a:r>
            <a:endParaRPr lang="en-US" dirty="0"/>
          </a:p>
        </p:txBody>
      </p:sp>
      <p:sp>
        <p:nvSpPr>
          <p:cNvPr id="22" name="Rectangle 21"/>
          <p:cNvSpPr/>
          <p:nvPr/>
        </p:nvSpPr>
        <p:spPr>
          <a:xfrm>
            <a:off x="0" y="6093618"/>
            <a:ext cx="9144000" cy="7643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0" y="6306491"/>
            <a:ext cx="28487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Measurements with the Stripping Foil Test Stand in the Linac4 Transfer Line </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TextBox 24"/>
          <p:cNvSpPr txBox="1"/>
          <p:nvPr/>
        </p:nvSpPr>
        <p:spPr>
          <a:xfrm>
            <a:off x="3055016" y="6302832"/>
            <a:ext cx="28487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29</a:t>
            </a:r>
            <a:r>
              <a:rPr lang="en-US" sz="1000" kern="1200" baseline="30000" dirty="0" smtClean="0">
                <a:solidFill>
                  <a:schemeClr val="tx1">
                    <a:lumMod val="65000"/>
                    <a:lumOff val="35000"/>
                  </a:schemeClr>
                </a:solidFill>
                <a:latin typeface="Arial" panose="020B0604020202020204" pitchFamily="34" charset="0"/>
                <a:ea typeface="+mn-ea"/>
                <a:cs typeface="Arial" panose="020B0604020202020204" pitchFamily="34" charset="0"/>
              </a:rPr>
              <a:t>th</a:t>
            </a: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 World Conference of the International Target Development Society</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Oval 3"/>
          <p:cNvSpPr/>
          <p:nvPr/>
        </p:nvSpPr>
        <p:spPr>
          <a:xfrm rot="2007275">
            <a:off x="770472" y="2853411"/>
            <a:ext cx="6953236" cy="186926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Oval 15"/>
          <p:cNvSpPr/>
          <p:nvPr/>
        </p:nvSpPr>
        <p:spPr>
          <a:xfrm rot="2007275">
            <a:off x="1749240" y="3516966"/>
            <a:ext cx="7127126" cy="186926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p:cNvSpPr/>
          <p:nvPr/>
        </p:nvSpPr>
        <p:spPr>
          <a:xfrm rot="2007275">
            <a:off x="3175058" y="4353539"/>
            <a:ext cx="7127126" cy="186926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 name="Oval 27"/>
          <p:cNvSpPr/>
          <p:nvPr/>
        </p:nvSpPr>
        <p:spPr>
          <a:xfrm rot="2007275">
            <a:off x="4004205" y="5009471"/>
            <a:ext cx="7127126" cy="186926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Text Placeholder 2"/>
          <p:cNvSpPr>
            <a:spLocks noGrp="1"/>
          </p:cNvSpPr>
          <p:nvPr>
            <p:ph type="body" sz="quarter" idx="10"/>
          </p:nvPr>
        </p:nvSpPr>
        <p:spPr>
          <a:xfrm>
            <a:off x="-307027" y="1533706"/>
            <a:ext cx="5926517" cy="430887"/>
          </a:xfrm>
          <a:noFill/>
        </p:spPr>
        <p:txBody>
          <a:bodyPr wrap="square" lIns="0" tIns="0" rIns="0" bIns="0">
            <a:spAutoFit/>
          </a:bodyPr>
          <a:lstStyle/>
          <a:p>
            <a:pPr algn="ctr"/>
            <a:r>
              <a:rPr lang="en-US" sz="2800" b="1" dirty="0" smtClean="0">
                <a:latin typeface="Arial" panose="020B0604020202020204" pitchFamily="34" charset="0"/>
                <a:cs typeface="Arial" panose="020B0604020202020204" pitchFamily="34" charset="0"/>
              </a:rPr>
              <a:t>Introduction to the LIU project</a:t>
            </a:r>
          </a:p>
        </p:txBody>
      </p:sp>
      <p:sp>
        <p:nvSpPr>
          <p:cNvPr id="17" name="Rectangle 16"/>
          <p:cNvSpPr>
            <a:spLocks/>
          </p:cNvSpPr>
          <p:nvPr/>
        </p:nvSpPr>
        <p:spPr>
          <a:xfrm>
            <a:off x="329741" y="2238116"/>
            <a:ext cx="6176141" cy="430887"/>
          </a:xfrm>
          <a:prstGeom prst="rect">
            <a:avLst/>
          </a:prstGeom>
          <a:solidFill>
            <a:schemeClr val="bg1"/>
          </a:solidFill>
        </p:spPr>
        <p:txBody>
          <a:bodyPr wrap="square" lIns="0" tIns="0" rIns="0" bIns="0">
            <a:spAutoFit/>
          </a:bodyPr>
          <a:lstStyle/>
          <a:p>
            <a:pPr marL="0" lvl="1" indent="0" algn="ctr">
              <a:spcBef>
                <a:spcPct val="20000"/>
              </a:spcBef>
              <a:buNone/>
            </a:pPr>
            <a:r>
              <a:rPr lang="en-US" sz="2800" b="1" dirty="0" smtClean="0">
                <a:latin typeface="Arial" panose="020B0604020202020204" pitchFamily="34" charset="0"/>
                <a:cs typeface="Arial" panose="020B0604020202020204" pitchFamily="34" charset="0"/>
              </a:rPr>
              <a:t>Foil Exchange Mechanism</a:t>
            </a:r>
            <a:endParaRPr lang="en-US" sz="2800" b="1" dirty="0">
              <a:latin typeface="Arial" panose="020B0604020202020204" pitchFamily="34" charset="0"/>
              <a:cs typeface="Arial" panose="020B0604020202020204" pitchFamily="34" charset="0"/>
            </a:endParaRPr>
          </a:p>
        </p:txBody>
      </p:sp>
      <p:sp>
        <p:nvSpPr>
          <p:cNvPr id="18" name="Rectangle 17"/>
          <p:cNvSpPr/>
          <p:nvPr/>
        </p:nvSpPr>
        <p:spPr>
          <a:xfrm>
            <a:off x="2041544" y="2900803"/>
            <a:ext cx="4572000" cy="430887"/>
          </a:xfrm>
          <a:prstGeom prst="rect">
            <a:avLst/>
          </a:prstGeom>
          <a:solidFill>
            <a:schemeClr val="bg1"/>
          </a:solidFill>
        </p:spPr>
        <p:txBody>
          <a:bodyPr lIns="0" tIns="0" rIns="0" bIns="0">
            <a:spAutoFit/>
          </a:bodyPr>
          <a:lstStyle/>
          <a:p>
            <a:pPr marL="0" lvl="1" indent="0">
              <a:spcBef>
                <a:spcPct val="20000"/>
              </a:spcBef>
              <a:buNone/>
            </a:pPr>
            <a:r>
              <a:rPr lang="en-US" sz="2800" b="1" dirty="0" smtClean="0">
                <a:latin typeface="Arial" panose="020B0604020202020204" pitchFamily="34" charset="0"/>
                <a:cs typeface="Arial" panose="020B0604020202020204" pitchFamily="34" charset="0"/>
              </a:rPr>
              <a:t>Stripping </a:t>
            </a:r>
            <a:r>
              <a:rPr lang="en-US" sz="2800" b="1" dirty="0">
                <a:latin typeface="Arial" panose="020B0604020202020204" pitchFamily="34" charset="0"/>
                <a:cs typeface="Arial" panose="020B0604020202020204" pitchFamily="34" charset="0"/>
              </a:rPr>
              <a:t>Foil Test </a:t>
            </a:r>
            <a:r>
              <a:rPr lang="en-US" sz="2800" b="1" dirty="0" smtClean="0">
                <a:latin typeface="Arial" panose="020B0604020202020204" pitchFamily="34" charset="0"/>
                <a:cs typeface="Arial" panose="020B0604020202020204" pitchFamily="34" charset="0"/>
              </a:rPr>
              <a:t>Stand</a:t>
            </a:r>
            <a:endParaRPr lang="en-US" sz="2800" b="1" dirty="0">
              <a:latin typeface="Arial" panose="020B0604020202020204" pitchFamily="34" charset="0"/>
              <a:cs typeface="Arial" panose="020B0604020202020204" pitchFamily="34" charset="0"/>
            </a:endParaRPr>
          </a:p>
        </p:txBody>
      </p:sp>
      <p:sp>
        <p:nvSpPr>
          <p:cNvPr id="19" name="Rectangle 18"/>
          <p:cNvSpPr/>
          <p:nvPr/>
        </p:nvSpPr>
        <p:spPr>
          <a:xfrm>
            <a:off x="3592438" y="3568480"/>
            <a:ext cx="4572000" cy="430887"/>
          </a:xfrm>
          <a:prstGeom prst="rect">
            <a:avLst/>
          </a:prstGeom>
          <a:solidFill>
            <a:schemeClr val="bg1"/>
          </a:solidFill>
        </p:spPr>
        <p:txBody>
          <a:bodyPr lIns="0" tIns="0" rIns="0" bIns="0">
            <a:spAutoFit/>
          </a:bodyPr>
          <a:lstStyle/>
          <a:p>
            <a:pPr marL="0" lvl="1" indent="0">
              <a:spcBef>
                <a:spcPct val="20000"/>
              </a:spcBef>
              <a:buNone/>
            </a:pPr>
            <a:r>
              <a:rPr lang="en-US" sz="2800" b="1" dirty="0" smtClean="0">
                <a:latin typeface="Arial" panose="020B0604020202020204" pitchFamily="34" charset="0"/>
                <a:cs typeface="Arial" panose="020B0604020202020204" pitchFamily="34" charset="0"/>
              </a:rPr>
              <a:t>Test Conditions</a:t>
            </a:r>
            <a:endParaRPr lang="en-US" sz="2800" b="1" dirty="0">
              <a:latin typeface="Arial" panose="020B0604020202020204" pitchFamily="34" charset="0"/>
              <a:cs typeface="Arial" panose="020B0604020202020204" pitchFamily="34" charset="0"/>
            </a:endParaRPr>
          </a:p>
        </p:txBody>
      </p:sp>
      <p:sp>
        <p:nvSpPr>
          <p:cNvPr id="21" name="Rectangle 20"/>
          <p:cNvSpPr/>
          <p:nvPr/>
        </p:nvSpPr>
        <p:spPr>
          <a:xfrm>
            <a:off x="5903762" y="5625626"/>
            <a:ext cx="4572000" cy="430887"/>
          </a:xfrm>
          <a:prstGeom prst="rect">
            <a:avLst/>
          </a:prstGeom>
        </p:spPr>
        <p:txBody>
          <a:bodyPr lIns="0" tIns="0" rIns="0" bIns="0">
            <a:spAutoFit/>
          </a:bodyPr>
          <a:lstStyle/>
          <a:p>
            <a:pPr marL="0" lvl="1" indent="0">
              <a:spcBef>
                <a:spcPct val="20000"/>
              </a:spcBef>
              <a:buNone/>
            </a:pPr>
            <a:r>
              <a:rPr lang="en-US" sz="2800" b="1" dirty="0" smtClean="0">
                <a:latin typeface="Arial" panose="020B0604020202020204" pitchFamily="34" charset="0"/>
                <a:cs typeface="Arial" panose="020B0604020202020204" pitchFamily="34" charset="0"/>
              </a:rPr>
              <a:t>Conclusion</a:t>
            </a:r>
            <a:endParaRPr lang="en-US" sz="2800" b="1" dirty="0">
              <a:latin typeface="Arial" panose="020B0604020202020204" pitchFamily="34" charset="0"/>
              <a:cs typeface="Arial" panose="020B0604020202020204" pitchFamily="34" charset="0"/>
            </a:endParaRPr>
          </a:p>
        </p:txBody>
      </p:sp>
      <p:sp>
        <p:nvSpPr>
          <p:cNvPr id="20" name="Rectangle 19"/>
          <p:cNvSpPr/>
          <p:nvPr/>
        </p:nvSpPr>
        <p:spPr>
          <a:xfrm>
            <a:off x="4507771" y="4236157"/>
            <a:ext cx="1998112" cy="430887"/>
          </a:xfrm>
          <a:prstGeom prst="rect">
            <a:avLst/>
          </a:prstGeom>
          <a:solidFill>
            <a:schemeClr val="bg1"/>
          </a:solidFill>
        </p:spPr>
        <p:txBody>
          <a:bodyPr wrap="square" lIns="0" tIns="0" rIns="0" bIns="0">
            <a:spAutoFit/>
          </a:bodyPr>
          <a:lstStyle/>
          <a:p>
            <a:pPr marL="0" lvl="1" indent="0">
              <a:spcBef>
                <a:spcPct val="20000"/>
              </a:spcBef>
              <a:buNone/>
            </a:pPr>
            <a:r>
              <a:rPr lang="en-US" sz="2800" b="1" dirty="0" smtClean="0">
                <a:latin typeface="Arial" panose="020B0604020202020204" pitchFamily="34" charset="0"/>
                <a:cs typeface="Arial" panose="020B0604020202020204" pitchFamily="34" charset="0"/>
              </a:rPr>
              <a:t>Test results</a:t>
            </a:r>
            <a:endParaRPr lang="en-US" sz="2800" b="1" dirty="0">
              <a:latin typeface="Arial" panose="020B0604020202020204" pitchFamily="34" charset="0"/>
              <a:cs typeface="Arial" panose="020B0604020202020204" pitchFamily="34" charset="0"/>
            </a:endParaRPr>
          </a:p>
        </p:txBody>
      </p:sp>
      <p:pic>
        <p:nvPicPr>
          <p:cNvPr id="23" name="Picture 22" descr="logo-presentation-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738" y="6167827"/>
            <a:ext cx="539496" cy="533400"/>
          </a:xfrm>
          <a:prstGeom prst="rect">
            <a:avLst/>
          </a:prstGeom>
        </p:spPr>
      </p:pic>
      <p:sp>
        <p:nvSpPr>
          <p:cNvPr id="26" name="TextBox 25"/>
          <p:cNvSpPr txBox="1"/>
          <p:nvPr/>
        </p:nvSpPr>
        <p:spPr>
          <a:xfrm>
            <a:off x="5688824" y="6301117"/>
            <a:ext cx="2687444"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INTDS2018, Michigan (USA), 10/10/</a:t>
            </a:r>
            <a:r>
              <a:rPr lang="en-US" sz="1000" baseline="0" dirty="0" smtClean="0">
                <a:solidFill>
                  <a:schemeClr val="tx1">
                    <a:lumMod val="65000"/>
                    <a:lumOff val="35000"/>
                  </a:schemeClr>
                </a:solidFill>
                <a:latin typeface="Arial" panose="020B0604020202020204" pitchFamily="34" charset="0"/>
                <a:cs typeface="Arial" panose="020B0604020202020204" pitchFamily="34" charset="0"/>
              </a:rPr>
              <a:t>2018</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65000"/>
                    <a:lumOff val="35000"/>
                  </a:schemeClr>
                </a:solidFill>
                <a:latin typeface="Arial" panose="020B0604020202020204" pitchFamily="34" charset="0"/>
                <a:cs typeface="Arial" panose="020B0604020202020204" pitchFamily="34" charset="0"/>
              </a:rPr>
              <a:t>Wim WETERINGS, </a:t>
            </a:r>
            <a:r>
              <a:rPr lang="en-US" sz="1000" baseline="0" dirty="0" smtClean="0">
                <a:solidFill>
                  <a:schemeClr val="tx1">
                    <a:lumMod val="65000"/>
                    <a:lumOff val="35000"/>
                  </a:schemeClr>
                </a:solidFill>
                <a:latin typeface="Arial" panose="020B0604020202020204" pitchFamily="34" charset="0"/>
                <a:cs typeface="Arial" panose="020B0604020202020204" pitchFamily="34" charset="0"/>
              </a:rPr>
              <a:t>Slide 4</a:t>
            </a:r>
            <a:r>
              <a:rPr lang="en-US" sz="1000" dirty="0" smtClean="0">
                <a:solidFill>
                  <a:schemeClr val="tx1">
                    <a:lumMod val="65000"/>
                    <a:lumOff val="35000"/>
                  </a:schemeClr>
                </a:solidFill>
                <a:latin typeface="Arial" panose="020B0604020202020204" pitchFamily="34" charset="0"/>
                <a:cs typeface="Arial" panose="020B0604020202020204" pitchFamily="34" charset="0"/>
              </a:rPr>
              <a:t> </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ctangle 28"/>
          <p:cNvSpPr/>
          <p:nvPr/>
        </p:nvSpPr>
        <p:spPr>
          <a:xfrm>
            <a:off x="4446356" y="4614992"/>
            <a:ext cx="3921703" cy="16844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5623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7" grpId="0" animBg="1"/>
      <p:bldP spid="28" grpId="0" animBg="1"/>
      <p:bldP spid="17" grpId="0" animBg="1"/>
      <p:bldP spid="18" grpId="0" animBg="1"/>
      <p:bldP spid="19" grpId="0" animBg="1"/>
      <p:bldP spid="21" grpId="0"/>
      <p:bldP spid="20" grpId="0" animBg="1"/>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100004"/>
            <a:ext cx="9144000" cy="4432116"/>
          </a:xfrm>
          <a:prstGeom prst="rect">
            <a:avLst/>
          </a:prstGeom>
        </p:spPr>
      </p:pic>
      <p:sp>
        <p:nvSpPr>
          <p:cNvPr id="2" name="Title 1"/>
          <p:cNvSpPr>
            <a:spLocks noGrp="1"/>
          </p:cNvSpPr>
          <p:nvPr>
            <p:ph type="title"/>
          </p:nvPr>
        </p:nvSpPr>
        <p:spPr/>
        <p:txBody>
          <a:bodyPr/>
          <a:lstStyle/>
          <a:p>
            <a:r>
              <a:rPr lang="en-US" dirty="0" smtClean="0"/>
              <a:t>Test Results – Logged Data</a:t>
            </a:r>
            <a:endParaRPr lang="en-GB" dirty="0"/>
          </a:p>
        </p:txBody>
      </p:sp>
      <p:sp>
        <p:nvSpPr>
          <p:cNvPr id="6" name="TextBox 5"/>
          <p:cNvSpPr txBox="1">
            <a:spLocks noChangeAspect="1"/>
          </p:cNvSpPr>
          <p:nvPr/>
        </p:nvSpPr>
        <p:spPr>
          <a:xfrm>
            <a:off x="5774656" y="5626523"/>
            <a:ext cx="2631145" cy="484051"/>
          </a:xfrm>
          <a:prstGeom prst="rect">
            <a:avLst/>
          </a:prstGeom>
          <a:solidFill>
            <a:schemeClr val="bg1"/>
          </a:solid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solidFill>
                  <a:srgbClr val="FF0000"/>
                </a:solidFill>
              </a:rPr>
              <a:t>Upstream BCT (H</a:t>
            </a:r>
            <a:r>
              <a:rPr lang="en-US" baseline="30000" dirty="0" smtClean="0">
                <a:solidFill>
                  <a:srgbClr val="FF0000"/>
                </a:solidFill>
              </a:rPr>
              <a:t>-</a:t>
            </a:r>
            <a:r>
              <a:rPr lang="en-US" dirty="0" smtClean="0">
                <a:solidFill>
                  <a:srgbClr val="FF0000"/>
                </a:solidFill>
              </a:rPr>
              <a:t>)</a:t>
            </a:r>
            <a:endParaRPr lang="en-GB" dirty="0">
              <a:solidFill>
                <a:srgbClr val="FF0000"/>
              </a:solidFill>
            </a:endParaRPr>
          </a:p>
        </p:txBody>
      </p:sp>
      <p:cxnSp>
        <p:nvCxnSpPr>
          <p:cNvPr id="7" name="Straight Arrow Connector 6"/>
          <p:cNvCxnSpPr>
            <a:stCxn id="6" idx="0"/>
          </p:cNvCxnSpPr>
          <p:nvPr/>
        </p:nvCxnSpPr>
        <p:spPr>
          <a:xfrm flipV="1">
            <a:off x="7090229" y="5151549"/>
            <a:ext cx="170542" cy="474974"/>
          </a:xfrm>
          <a:prstGeom prst="straightConnector1">
            <a:avLst/>
          </a:prstGeom>
          <a:ln>
            <a:solidFill>
              <a:srgbClr val="FF0000"/>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a:spLocks noChangeAspect="1"/>
          </p:cNvSpPr>
          <p:nvPr/>
        </p:nvSpPr>
        <p:spPr>
          <a:xfrm>
            <a:off x="6299200" y="453143"/>
            <a:ext cx="2844801" cy="569149"/>
          </a:xfrm>
          <a:prstGeom prst="rect">
            <a:avLst/>
          </a:prstGeom>
          <a:solidFill>
            <a:schemeClr val="bg1"/>
          </a:solid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solidFill>
                  <a:srgbClr val="CEA208"/>
                </a:solidFill>
              </a:rPr>
              <a:t>Downstream</a:t>
            </a:r>
            <a:r>
              <a:rPr lang="en-US" dirty="0">
                <a:solidFill>
                  <a:srgbClr val="CEA208"/>
                </a:solidFill>
              </a:rPr>
              <a:t> </a:t>
            </a:r>
            <a:r>
              <a:rPr lang="en-US" dirty="0" smtClean="0">
                <a:solidFill>
                  <a:srgbClr val="CEA208"/>
                </a:solidFill>
              </a:rPr>
              <a:t>BCT (P</a:t>
            </a:r>
            <a:r>
              <a:rPr lang="en-US" baseline="30000" dirty="0" smtClean="0">
                <a:solidFill>
                  <a:srgbClr val="CEA208"/>
                </a:solidFill>
              </a:rPr>
              <a:t>+</a:t>
            </a:r>
            <a:r>
              <a:rPr lang="en-US" dirty="0" smtClean="0">
                <a:solidFill>
                  <a:srgbClr val="CEA208"/>
                </a:solidFill>
              </a:rPr>
              <a:t>)</a:t>
            </a:r>
            <a:endParaRPr lang="en-GB" dirty="0">
              <a:solidFill>
                <a:srgbClr val="CEA208"/>
              </a:solidFill>
            </a:endParaRPr>
          </a:p>
        </p:txBody>
      </p:sp>
      <p:cxnSp>
        <p:nvCxnSpPr>
          <p:cNvPr id="9" name="Straight Arrow Connector 8"/>
          <p:cNvCxnSpPr/>
          <p:nvPr/>
        </p:nvCxnSpPr>
        <p:spPr>
          <a:xfrm flipH="1">
            <a:off x="7090228" y="834571"/>
            <a:ext cx="341087" cy="936274"/>
          </a:xfrm>
          <a:prstGeom prst="straightConnector1">
            <a:avLst/>
          </a:prstGeom>
          <a:ln>
            <a:solidFill>
              <a:srgbClr val="CEA208"/>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spect="1"/>
          </p:cNvSpPr>
          <p:nvPr/>
        </p:nvSpPr>
        <p:spPr>
          <a:xfrm>
            <a:off x="2964111" y="5626523"/>
            <a:ext cx="2631145" cy="484051"/>
          </a:xfrm>
          <a:prstGeom prst="rect">
            <a:avLst/>
          </a:prstGeom>
          <a:solidFill>
            <a:schemeClr val="bg1"/>
          </a:solid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solidFill>
                  <a:srgbClr val="0000FF"/>
                </a:solidFill>
              </a:rPr>
              <a:t>Beam Losses</a:t>
            </a:r>
            <a:endParaRPr lang="en-GB" dirty="0">
              <a:solidFill>
                <a:srgbClr val="0000FF"/>
              </a:solidFill>
            </a:endParaRPr>
          </a:p>
        </p:txBody>
      </p:sp>
      <p:cxnSp>
        <p:nvCxnSpPr>
          <p:cNvPr id="18" name="Straight Arrow Connector 17"/>
          <p:cNvCxnSpPr>
            <a:stCxn id="17" idx="0"/>
          </p:cNvCxnSpPr>
          <p:nvPr/>
        </p:nvCxnSpPr>
        <p:spPr>
          <a:xfrm flipV="1">
            <a:off x="4279684" y="5151549"/>
            <a:ext cx="472620" cy="474974"/>
          </a:xfrm>
          <a:prstGeom prst="straightConnector1">
            <a:avLst/>
          </a:prstGeom>
          <a:ln>
            <a:solidFill>
              <a:srgbClr val="0000FF"/>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spect="1"/>
          </p:cNvSpPr>
          <p:nvPr/>
        </p:nvSpPr>
        <p:spPr>
          <a:xfrm>
            <a:off x="432966" y="5626523"/>
            <a:ext cx="2631145" cy="484051"/>
          </a:xfrm>
          <a:prstGeom prst="rect">
            <a:avLst/>
          </a:prstGeom>
          <a:solidFill>
            <a:schemeClr val="bg1"/>
          </a:solid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solidFill>
                  <a:srgbClr val="00B050"/>
                </a:solidFill>
              </a:rPr>
              <a:t>Foil Number</a:t>
            </a:r>
            <a:endParaRPr lang="en-GB" dirty="0">
              <a:solidFill>
                <a:srgbClr val="00B050"/>
              </a:solidFill>
            </a:endParaRPr>
          </a:p>
        </p:txBody>
      </p:sp>
      <p:cxnSp>
        <p:nvCxnSpPr>
          <p:cNvPr id="11" name="Straight Arrow Connector 10"/>
          <p:cNvCxnSpPr/>
          <p:nvPr/>
        </p:nvCxnSpPr>
        <p:spPr>
          <a:xfrm flipV="1">
            <a:off x="1729220" y="3496614"/>
            <a:ext cx="608295" cy="2082708"/>
          </a:xfrm>
          <a:prstGeom prst="straightConnector1">
            <a:avLst/>
          </a:prstGeom>
          <a:ln>
            <a:solidFill>
              <a:srgbClr val="00B050"/>
            </a:solidFill>
            <a:tailEnd type="arrow"/>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5593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833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Introduction to LIU Project</a:t>
            </a:r>
            <a:endParaRPr lang="en-US" dirty="0"/>
          </a:p>
        </p:txBody>
      </p:sp>
      <p:grpSp>
        <p:nvGrpSpPr>
          <p:cNvPr id="4" name="Group 3"/>
          <p:cNvGrpSpPr/>
          <p:nvPr/>
        </p:nvGrpSpPr>
        <p:grpSpPr>
          <a:xfrm>
            <a:off x="161002" y="832913"/>
            <a:ext cx="5408798" cy="3732298"/>
            <a:chOff x="155094" y="864290"/>
            <a:chExt cx="5408798" cy="3732298"/>
          </a:xfrm>
        </p:grpSpPr>
        <p:pic>
          <p:nvPicPr>
            <p:cNvPr id="5" name="Picture 2" descr="C:\Users\wetering\AppData\Local\Microsoft\Windows\Temporary Internet Files\Content.IE5\IHNYN1ER\Poster-2013-377.jpg"/>
            <p:cNvPicPr>
              <a:picLocks noChangeAspect="1" noChangeArrowheads="1"/>
            </p:cNvPicPr>
            <p:nvPr/>
          </p:nvPicPr>
          <p:blipFill rotWithShape="1">
            <a:blip r:embed="rId2">
              <a:extLst>
                <a:ext uri="{28A0092B-C50C-407E-A947-70E740481C1C}">
                  <a14:useLocalDpi xmlns:a14="http://schemas.microsoft.com/office/drawing/2010/main" val="0"/>
                </a:ext>
              </a:extLst>
            </a:blip>
            <a:srcRect l="19721" t="13662" r="17620" b="25176"/>
            <a:stretch/>
          </p:blipFill>
          <p:spPr bwMode="auto">
            <a:xfrm>
              <a:off x="155094" y="864290"/>
              <a:ext cx="5408798" cy="37322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141508" y="3948003"/>
              <a:ext cx="580817" cy="161583"/>
              <a:chOff x="2138363" y="3949020"/>
              <a:chExt cx="580817" cy="161583"/>
            </a:xfrm>
          </p:grpSpPr>
          <p:sp>
            <p:nvSpPr>
              <p:cNvPr id="8" name="TextBox 7"/>
              <p:cNvSpPr txBox="1"/>
              <p:nvPr/>
            </p:nvSpPr>
            <p:spPr>
              <a:xfrm>
                <a:off x="2138363" y="4002881"/>
                <a:ext cx="361885" cy="107722"/>
              </a:xfrm>
              <a:prstGeom prst="rect">
                <a:avLst/>
              </a:prstGeom>
              <a:solidFill>
                <a:schemeClr val="bg1"/>
              </a:solidFill>
            </p:spPr>
            <p:txBody>
              <a:bodyPr wrap="square" lIns="0" tIns="0" rIns="0" bIns="0" rtlCol="0">
                <a:spAutoFit/>
              </a:bodyPr>
              <a:lstStyle/>
              <a:p>
                <a:r>
                  <a:rPr lang="en-US" sz="700" dirty="0" smtClean="0">
                    <a:solidFill>
                      <a:srgbClr val="8238BA"/>
                    </a:solidFill>
                  </a:rPr>
                  <a:t>LINAC 4</a:t>
                </a:r>
                <a:endParaRPr lang="en-GB" sz="700" dirty="0">
                  <a:solidFill>
                    <a:srgbClr val="8238BA"/>
                  </a:solidFill>
                </a:endParaRPr>
              </a:p>
            </p:txBody>
          </p:sp>
          <p:sp>
            <p:nvSpPr>
              <p:cNvPr id="9" name="TextBox 8"/>
              <p:cNvSpPr txBox="1"/>
              <p:nvPr/>
            </p:nvSpPr>
            <p:spPr>
              <a:xfrm>
                <a:off x="2576512" y="3949020"/>
                <a:ext cx="142668" cy="107722"/>
              </a:xfrm>
              <a:prstGeom prst="rect">
                <a:avLst/>
              </a:prstGeom>
              <a:solidFill>
                <a:schemeClr val="bg1"/>
              </a:solidFill>
            </p:spPr>
            <p:txBody>
              <a:bodyPr wrap="none" lIns="0" tIns="0" rIns="0" bIns="0" rtlCol="0">
                <a:spAutoFit/>
              </a:bodyPr>
              <a:lstStyle/>
              <a:p>
                <a:r>
                  <a:rPr lang="en-US" sz="700" dirty="0">
                    <a:solidFill>
                      <a:srgbClr val="FF0000"/>
                    </a:solidFill>
                  </a:rPr>
                  <a:t>H− </a:t>
                </a:r>
                <a:endParaRPr lang="en-GB" sz="700" dirty="0">
                  <a:solidFill>
                    <a:srgbClr val="FF0000"/>
                  </a:solidFill>
                </a:endParaRPr>
              </a:p>
            </p:txBody>
          </p:sp>
        </p:grpSp>
        <p:sp>
          <p:nvSpPr>
            <p:cNvPr id="7" name="Isosceles Triangle 6"/>
            <p:cNvSpPr/>
            <p:nvPr/>
          </p:nvSpPr>
          <p:spPr>
            <a:xfrm rot="2585907">
              <a:off x="2560076" y="3863482"/>
              <a:ext cx="93289" cy="45719"/>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nvGrpSpPr>
          <p:cNvPr id="10" name="Group 9"/>
          <p:cNvGrpSpPr/>
          <p:nvPr/>
        </p:nvGrpSpPr>
        <p:grpSpPr>
          <a:xfrm>
            <a:off x="5337284" y="118940"/>
            <a:ext cx="3694674" cy="4727052"/>
            <a:chOff x="88900" y="296597"/>
            <a:chExt cx="3694674" cy="4727052"/>
          </a:xfrm>
        </p:grpSpPr>
        <p:sp>
          <p:nvSpPr>
            <p:cNvPr id="11" name="Text Box 2"/>
            <p:cNvSpPr txBox="1">
              <a:spLocks noChangeArrowheads="1"/>
            </p:cNvSpPr>
            <p:nvPr/>
          </p:nvSpPr>
          <p:spPr bwMode="auto">
            <a:xfrm>
              <a:off x="1624640" y="2078926"/>
              <a:ext cx="595312" cy="215444"/>
            </a:xfrm>
            <a:prstGeom prst="rect">
              <a:avLst/>
            </a:prstGeom>
            <a:solidFill>
              <a:srgbClr val="FFFF99"/>
            </a:solidFill>
            <a:ln w="9525">
              <a:solidFill>
                <a:srgbClr val="0000FF"/>
              </a:solidFill>
              <a:miter lim="800000"/>
              <a:headEnd/>
              <a:tailEnd/>
            </a:ln>
          </p:spPr>
          <p:txBody>
            <a:bodyPr t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PSB</a:t>
              </a:r>
            </a:p>
          </p:txBody>
        </p:sp>
        <p:sp>
          <p:nvSpPr>
            <p:cNvPr id="12" name="Text Box 4"/>
            <p:cNvSpPr txBox="1">
              <a:spLocks noChangeArrowheads="1"/>
            </p:cNvSpPr>
            <p:nvPr/>
          </p:nvSpPr>
          <p:spPr bwMode="auto">
            <a:xfrm>
              <a:off x="1966913" y="3509169"/>
              <a:ext cx="650875" cy="215444"/>
            </a:xfrm>
            <a:prstGeom prst="rect">
              <a:avLst/>
            </a:prstGeom>
            <a:solidFill>
              <a:srgbClr val="FFFF99"/>
            </a:solidFill>
            <a:ln w="9525">
              <a:solidFill>
                <a:srgbClr val="0000FF"/>
              </a:solidFill>
              <a:miter lim="800000"/>
              <a:headEnd/>
              <a:tailEnd/>
            </a:ln>
          </p:spPr>
          <p:txBody>
            <a:bodyPr t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SPS</a:t>
              </a:r>
            </a:p>
          </p:txBody>
        </p:sp>
        <p:sp>
          <p:nvSpPr>
            <p:cNvPr id="13" name="Text Box 8"/>
            <p:cNvSpPr txBox="1">
              <a:spLocks noChangeArrowheads="1"/>
            </p:cNvSpPr>
            <p:nvPr/>
          </p:nvSpPr>
          <p:spPr bwMode="auto">
            <a:xfrm>
              <a:off x="1709738" y="2784437"/>
              <a:ext cx="425116" cy="215444"/>
            </a:xfrm>
            <a:prstGeom prst="rect">
              <a:avLst/>
            </a:prstGeom>
            <a:solidFill>
              <a:srgbClr val="FFFF99"/>
            </a:solidFill>
            <a:ln w="9525">
              <a:solidFill>
                <a:srgbClr val="0000FF"/>
              </a:solidFill>
              <a:miter lim="800000"/>
              <a:headEnd/>
              <a:tailEnd/>
            </a:ln>
          </p:spPr>
          <p:txBody>
            <a:bodyPr wrap="none" t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PS</a:t>
              </a:r>
            </a:p>
          </p:txBody>
        </p:sp>
        <p:sp>
          <p:nvSpPr>
            <p:cNvPr id="14" name="Text Box 13"/>
            <p:cNvSpPr txBox="1">
              <a:spLocks noChangeArrowheads="1"/>
            </p:cNvSpPr>
            <p:nvPr/>
          </p:nvSpPr>
          <p:spPr bwMode="auto">
            <a:xfrm>
              <a:off x="1770063" y="4309269"/>
              <a:ext cx="1035050" cy="555625"/>
            </a:xfrm>
            <a:prstGeom prst="rect">
              <a:avLst/>
            </a:prstGeom>
            <a:solidFill>
              <a:srgbClr val="FFFF99"/>
            </a:solidFill>
            <a:ln w="9525">
              <a:solidFill>
                <a:srgbClr val="0000FF"/>
              </a:solidFill>
              <a:miter lim="800000"/>
              <a:headEnd/>
              <a:tailEnd/>
            </a:ln>
          </p:spPr>
          <p:txBody>
            <a:bodyPr wrap="none" tIns="0" bIns="0"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dirty="0">
                  <a:solidFill>
                    <a:prstClr val="black"/>
                  </a:solidFill>
                  <a:cs typeface="Arial" charset="0"/>
                </a:rPr>
                <a:t>LHC / </a:t>
              </a:r>
            </a:p>
            <a:p>
              <a:pPr algn="ctr" defTabSz="914400" eaLnBrk="1" fontAlgn="base" hangingPunct="1">
                <a:spcBef>
                  <a:spcPct val="0"/>
                </a:spcBef>
                <a:spcAft>
                  <a:spcPct val="0"/>
                </a:spcAft>
              </a:pPr>
              <a:r>
                <a:rPr lang="en-GB" sz="1400" dirty="0" smtClean="0">
                  <a:solidFill>
                    <a:prstClr val="black"/>
                  </a:solidFill>
                  <a:cs typeface="Arial" charset="0"/>
                </a:rPr>
                <a:t>HL-LHC</a:t>
              </a:r>
              <a:endParaRPr lang="en-GB" sz="1400" dirty="0">
                <a:solidFill>
                  <a:prstClr val="black"/>
                </a:solidFill>
                <a:cs typeface="Arial" charset="0"/>
              </a:endParaRPr>
            </a:p>
          </p:txBody>
        </p:sp>
        <p:sp>
          <p:nvSpPr>
            <p:cNvPr id="16" name="Text Box 25"/>
            <p:cNvSpPr txBox="1">
              <a:spLocks noChangeArrowheads="1"/>
            </p:cNvSpPr>
            <p:nvPr/>
          </p:nvSpPr>
          <p:spPr bwMode="auto">
            <a:xfrm rot="16200000">
              <a:off x="-574675" y="2737876"/>
              <a:ext cx="163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Output energy</a:t>
              </a:r>
            </a:p>
          </p:txBody>
        </p:sp>
        <p:sp>
          <p:nvSpPr>
            <p:cNvPr id="17" name="Line 28"/>
            <p:cNvSpPr>
              <a:spLocks noChangeShapeType="1"/>
            </p:cNvSpPr>
            <p:nvPr/>
          </p:nvSpPr>
          <p:spPr bwMode="auto">
            <a:xfrm flipH="1" flipV="1">
              <a:off x="374650" y="2286510"/>
              <a:ext cx="1597025" cy="79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dirty="0">
                <a:solidFill>
                  <a:prstClr val="black"/>
                </a:solidFill>
                <a:latin typeface="Arial" charset="0"/>
                <a:ea typeface="ＭＳ Ｐゴシック" charset="0"/>
              </a:endParaRPr>
            </a:p>
          </p:txBody>
        </p:sp>
        <p:sp>
          <p:nvSpPr>
            <p:cNvPr id="18" name="Text Box 35"/>
            <p:cNvSpPr txBox="1">
              <a:spLocks noChangeArrowheads="1"/>
            </p:cNvSpPr>
            <p:nvPr/>
          </p:nvSpPr>
          <p:spPr bwMode="auto">
            <a:xfrm>
              <a:off x="385763" y="1574007"/>
              <a:ext cx="893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160 MeV</a:t>
              </a:r>
            </a:p>
          </p:txBody>
        </p:sp>
        <p:sp>
          <p:nvSpPr>
            <p:cNvPr id="19" name="Text Box 36"/>
            <p:cNvSpPr txBox="1">
              <a:spLocks noChangeArrowheads="1"/>
            </p:cNvSpPr>
            <p:nvPr/>
          </p:nvSpPr>
          <p:spPr bwMode="auto">
            <a:xfrm>
              <a:off x="404813" y="2041602"/>
              <a:ext cx="8418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1.4 GeV</a:t>
              </a:r>
            </a:p>
          </p:txBody>
        </p:sp>
        <p:sp>
          <p:nvSpPr>
            <p:cNvPr id="20" name="Text Box 38"/>
            <p:cNvSpPr txBox="1">
              <a:spLocks noChangeArrowheads="1"/>
            </p:cNvSpPr>
            <p:nvPr/>
          </p:nvSpPr>
          <p:spPr bwMode="auto">
            <a:xfrm>
              <a:off x="396875" y="2730539"/>
              <a:ext cx="7922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26 GeV</a:t>
              </a:r>
            </a:p>
          </p:txBody>
        </p:sp>
        <p:sp>
          <p:nvSpPr>
            <p:cNvPr id="21" name="Text Box 40"/>
            <p:cNvSpPr txBox="1">
              <a:spLocks noChangeArrowheads="1"/>
            </p:cNvSpPr>
            <p:nvPr/>
          </p:nvSpPr>
          <p:spPr bwMode="auto">
            <a:xfrm>
              <a:off x="382588" y="3417171"/>
              <a:ext cx="891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450 GeV</a:t>
              </a:r>
            </a:p>
          </p:txBody>
        </p:sp>
        <p:sp>
          <p:nvSpPr>
            <p:cNvPr id="22" name="Text Box 42"/>
            <p:cNvSpPr txBox="1">
              <a:spLocks noChangeArrowheads="1"/>
            </p:cNvSpPr>
            <p:nvPr/>
          </p:nvSpPr>
          <p:spPr bwMode="auto">
            <a:xfrm>
              <a:off x="396875" y="4591844"/>
              <a:ext cx="6392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7 </a:t>
              </a:r>
              <a:r>
                <a:rPr lang="en-GB" sz="1400" dirty="0" err="1">
                  <a:solidFill>
                    <a:prstClr val="black"/>
                  </a:solidFill>
                  <a:cs typeface="Arial" charset="0"/>
                </a:rPr>
                <a:t>TeV</a:t>
              </a:r>
              <a:endParaRPr lang="en-GB" sz="1400" dirty="0">
                <a:solidFill>
                  <a:prstClr val="black"/>
                </a:solidFill>
                <a:cs typeface="Arial" charset="0"/>
              </a:endParaRPr>
            </a:p>
          </p:txBody>
        </p:sp>
        <p:sp>
          <p:nvSpPr>
            <p:cNvPr id="23" name="Text Box 44"/>
            <p:cNvSpPr txBox="1">
              <a:spLocks noChangeArrowheads="1"/>
            </p:cNvSpPr>
            <p:nvPr/>
          </p:nvSpPr>
          <p:spPr bwMode="auto">
            <a:xfrm>
              <a:off x="1408113" y="1307307"/>
              <a:ext cx="917575" cy="263525"/>
            </a:xfrm>
            <a:prstGeom prst="rect">
              <a:avLst/>
            </a:prstGeom>
            <a:solidFill>
              <a:srgbClr val="FFFF99"/>
            </a:solidFill>
            <a:ln w="9525">
              <a:solidFill>
                <a:srgbClr val="0000FF"/>
              </a:solidFill>
              <a:miter lim="800000"/>
              <a:headEnd/>
              <a:tailEnd/>
            </a:ln>
          </p:spPr>
          <p:txBody>
            <a:bodyPr tIns="0" bIns="0"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a:solidFill>
                    <a:prstClr val="black"/>
                  </a:solidFill>
                  <a:cs typeface="Arial" charset="0"/>
                </a:rPr>
                <a:t>Linac2</a:t>
              </a:r>
            </a:p>
          </p:txBody>
        </p:sp>
        <p:sp>
          <p:nvSpPr>
            <p:cNvPr id="24" name="Text Box 47"/>
            <p:cNvSpPr txBox="1">
              <a:spLocks noChangeArrowheads="1"/>
            </p:cNvSpPr>
            <p:nvPr/>
          </p:nvSpPr>
          <p:spPr bwMode="auto">
            <a:xfrm>
              <a:off x="404813" y="1300957"/>
              <a:ext cx="795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a:solidFill>
                    <a:prstClr val="black"/>
                  </a:solidFill>
                  <a:cs typeface="Arial" charset="0"/>
                </a:rPr>
                <a:t>50 MeV</a:t>
              </a:r>
            </a:p>
          </p:txBody>
        </p:sp>
        <p:sp>
          <p:nvSpPr>
            <p:cNvPr id="25" name="Line 52"/>
            <p:cNvSpPr>
              <a:spLocks noChangeShapeType="1"/>
            </p:cNvSpPr>
            <p:nvPr/>
          </p:nvSpPr>
          <p:spPr bwMode="auto">
            <a:xfrm>
              <a:off x="400050" y="1236073"/>
              <a:ext cx="338352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prstClr val="black"/>
                </a:solidFill>
                <a:latin typeface="Arial" charset="0"/>
                <a:ea typeface="ＭＳ Ｐゴシック" charset="0"/>
              </a:endParaRPr>
            </a:p>
          </p:txBody>
        </p:sp>
        <p:sp>
          <p:nvSpPr>
            <p:cNvPr id="26" name="Text Box 53"/>
            <p:cNvSpPr txBox="1">
              <a:spLocks noChangeArrowheads="1"/>
            </p:cNvSpPr>
            <p:nvPr/>
          </p:nvSpPr>
          <p:spPr bwMode="auto">
            <a:xfrm>
              <a:off x="1419153" y="916782"/>
              <a:ext cx="21948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Proton flux / Beam power</a:t>
              </a:r>
            </a:p>
          </p:txBody>
        </p:sp>
        <p:cxnSp>
          <p:nvCxnSpPr>
            <p:cNvPr id="27" name="Straight Connector 83"/>
            <p:cNvCxnSpPr>
              <a:cxnSpLocks noChangeShapeType="1"/>
            </p:cNvCxnSpPr>
            <p:nvPr/>
          </p:nvCxnSpPr>
          <p:spPr bwMode="auto">
            <a:xfrm flipH="1">
              <a:off x="390526" y="1826419"/>
              <a:ext cx="3037923" cy="190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8" name="Straight Connector 87"/>
            <p:cNvCxnSpPr>
              <a:cxnSpLocks noChangeShapeType="1"/>
            </p:cNvCxnSpPr>
            <p:nvPr/>
          </p:nvCxnSpPr>
          <p:spPr bwMode="auto">
            <a:xfrm rot="10800000">
              <a:off x="395288" y="3716981"/>
              <a:ext cx="2257424" cy="142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9" name="Straight Connector 90"/>
            <p:cNvCxnSpPr>
              <a:cxnSpLocks noChangeShapeType="1"/>
            </p:cNvCxnSpPr>
            <p:nvPr/>
          </p:nvCxnSpPr>
          <p:spPr bwMode="auto">
            <a:xfrm rot="10800000">
              <a:off x="395288" y="4861719"/>
              <a:ext cx="2419349" cy="15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0" name="Straight Arrow Connector 100"/>
            <p:cNvCxnSpPr>
              <a:cxnSpLocks noChangeShapeType="1"/>
              <a:stCxn id="11" idx="2"/>
              <a:endCxn id="13" idx="0"/>
            </p:cNvCxnSpPr>
            <p:nvPr/>
          </p:nvCxnSpPr>
          <p:spPr bwMode="auto">
            <a:xfrm>
              <a:off x="1922296" y="2294370"/>
              <a:ext cx="0" cy="49006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 name="Straight Connector 108"/>
            <p:cNvCxnSpPr>
              <a:cxnSpLocks noChangeShapeType="1"/>
            </p:cNvCxnSpPr>
            <p:nvPr/>
          </p:nvCxnSpPr>
          <p:spPr bwMode="auto">
            <a:xfrm flipH="1">
              <a:off x="390526" y="2989679"/>
              <a:ext cx="2825290" cy="95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2" name="Straight Connector 112"/>
            <p:cNvCxnSpPr>
              <a:cxnSpLocks noChangeShapeType="1"/>
            </p:cNvCxnSpPr>
            <p:nvPr/>
          </p:nvCxnSpPr>
          <p:spPr bwMode="auto">
            <a:xfrm rot="10800000">
              <a:off x="390525" y="1569245"/>
              <a:ext cx="1928813" cy="15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3" name="Straight Arrow Connector 114"/>
            <p:cNvCxnSpPr>
              <a:cxnSpLocks noChangeShapeType="1"/>
            </p:cNvCxnSpPr>
            <p:nvPr/>
          </p:nvCxnSpPr>
          <p:spPr bwMode="auto">
            <a:xfrm rot="5400000">
              <a:off x="-1661319" y="2962281"/>
              <a:ext cx="4098924" cy="2381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 name="Straight Arrow Connector 155"/>
            <p:cNvCxnSpPr>
              <a:cxnSpLocks noChangeShapeType="1"/>
            </p:cNvCxnSpPr>
            <p:nvPr/>
          </p:nvCxnSpPr>
          <p:spPr bwMode="auto">
            <a:xfrm rot="5400000">
              <a:off x="2023269" y="4043362"/>
              <a:ext cx="519112" cy="31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37" name="Group 97"/>
            <p:cNvGrpSpPr/>
            <p:nvPr/>
          </p:nvGrpSpPr>
          <p:grpSpPr bwMode="auto">
            <a:xfrm>
              <a:off x="1392014" y="296597"/>
              <a:ext cx="972457" cy="648306"/>
              <a:chOff x="1611086" y="1100665"/>
              <a:chExt cx="972457" cy="648306"/>
            </a:xfrm>
            <a:solidFill>
              <a:srgbClr val="FFFFCC"/>
            </a:solidFill>
          </p:grpSpPr>
          <p:sp>
            <p:nvSpPr>
              <p:cNvPr id="49" name="Down Arrow 48"/>
              <p:cNvSpPr/>
              <p:nvPr/>
            </p:nvSpPr>
            <p:spPr>
              <a:xfrm>
                <a:off x="1792514" y="1371600"/>
                <a:ext cx="573315" cy="377371"/>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400" b="1">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
            <p:nvSpPr>
              <p:cNvPr id="50" name="Rectangle 49"/>
              <p:cNvSpPr/>
              <p:nvPr/>
            </p:nvSpPr>
            <p:spPr>
              <a:xfrm>
                <a:off x="1611086" y="1100665"/>
                <a:ext cx="972457" cy="3483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1400" b="1" dirty="0">
                    <a:solidFill>
                      <a:prstClr val="black"/>
                    </a:solidFill>
                    <a:effectLst>
                      <a:outerShdw blurRad="38100" dist="38100" dir="2700000" algn="tl">
                        <a:srgbClr val="000000">
                          <a:alpha val="43137"/>
                        </a:srgbClr>
                      </a:outerShdw>
                    </a:effectLst>
                    <a:latin typeface="Arial" pitchFamily="34" charset="0"/>
                    <a:cs typeface="Arial" pitchFamily="34" charset="0"/>
                  </a:rPr>
                  <a:t>Present</a:t>
                </a:r>
              </a:p>
            </p:txBody>
          </p:sp>
        </p:grpSp>
        <p:sp>
          <p:nvSpPr>
            <p:cNvPr id="38" name="Text Box 6"/>
            <p:cNvSpPr txBox="1">
              <a:spLocks noChangeArrowheads="1"/>
            </p:cNvSpPr>
            <p:nvPr/>
          </p:nvSpPr>
          <p:spPr bwMode="auto">
            <a:xfrm>
              <a:off x="2579137" y="1346135"/>
              <a:ext cx="849312" cy="484187"/>
            </a:xfrm>
            <a:prstGeom prst="rect">
              <a:avLst/>
            </a:prstGeom>
            <a:solidFill>
              <a:srgbClr val="CCFFFF"/>
            </a:solidFill>
            <a:ln w="9525">
              <a:solidFill>
                <a:srgbClr val="0000FF"/>
              </a:solidFill>
              <a:miter lim="800000"/>
              <a:headEnd/>
              <a:tailEnd/>
            </a:ln>
          </p:spPr>
          <p:txBody>
            <a:bodyPr wrap="none"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srgbClr val="0000FF"/>
                  </a:solidFill>
                  <a:cs typeface="Arial" charset="0"/>
                </a:rPr>
                <a:t>Linac4</a:t>
              </a:r>
            </a:p>
          </p:txBody>
        </p:sp>
        <p:cxnSp>
          <p:nvCxnSpPr>
            <p:cNvPr id="39" name="Straight Arrow Connector 74"/>
            <p:cNvCxnSpPr>
              <a:cxnSpLocks noChangeShapeType="1"/>
              <a:endCxn id="43" idx="0"/>
            </p:cNvCxnSpPr>
            <p:nvPr/>
          </p:nvCxnSpPr>
          <p:spPr bwMode="auto">
            <a:xfrm>
              <a:off x="3003000" y="2445084"/>
              <a:ext cx="258" cy="32391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0" name="Text Box 2"/>
            <p:cNvSpPr txBox="1">
              <a:spLocks noChangeArrowheads="1"/>
            </p:cNvSpPr>
            <p:nvPr/>
          </p:nvSpPr>
          <p:spPr bwMode="auto">
            <a:xfrm>
              <a:off x="2717677" y="2229640"/>
              <a:ext cx="595312" cy="215444"/>
            </a:xfrm>
            <a:prstGeom prst="rect">
              <a:avLst/>
            </a:prstGeom>
            <a:solidFill>
              <a:srgbClr val="FFFF99"/>
            </a:solidFill>
            <a:ln w="9525">
              <a:solidFill>
                <a:srgbClr val="0000FF"/>
              </a:solidFill>
              <a:miter lim="800000"/>
              <a:headEnd/>
              <a:tailEnd/>
            </a:ln>
          </p:spPr>
          <p:txBody>
            <a:bodyPr t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PSB</a:t>
              </a:r>
            </a:p>
          </p:txBody>
        </p:sp>
        <p:cxnSp>
          <p:nvCxnSpPr>
            <p:cNvPr id="41" name="Straight Connector 84"/>
            <p:cNvCxnSpPr>
              <a:cxnSpLocks noChangeShapeType="1"/>
            </p:cNvCxnSpPr>
            <p:nvPr/>
          </p:nvCxnSpPr>
          <p:spPr bwMode="auto">
            <a:xfrm flipH="1">
              <a:off x="381296" y="2451905"/>
              <a:ext cx="2747522" cy="1746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43" name="Text Box 8"/>
            <p:cNvSpPr txBox="1">
              <a:spLocks noChangeArrowheads="1"/>
            </p:cNvSpPr>
            <p:nvPr/>
          </p:nvSpPr>
          <p:spPr bwMode="auto">
            <a:xfrm>
              <a:off x="2790700" y="2768997"/>
              <a:ext cx="425116" cy="215444"/>
            </a:xfrm>
            <a:prstGeom prst="rect">
              <a:avLst/>
            </a:prstGeom>
            <a:solidFill>
              <a:srgbClr val="FFFF99"/>
            </a:solidFill>
            <a:ln w="9525">
              <a:solidFill>
                <a:srgbClr val="0000FF"/>
              </a:solidFill>
              <a:miter lim="800000"/>
              <a:headEnd/>
              <a:tailEnd/>
            </a:ln>
          </p:spPr>
          <p:txBody>
            <a:bodyPr wrap="none" t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a:solidFill>
                    <a:prstClr val="black"/>
                  </a:solidFill>
                  <a:cs typeface="Arial" charset="0"/>
                </a:rPr>
                <a:t>PS</a:t>
              </a:r>
            </a:p>
          </p:txBody>
        </p:sp>
        <p:sp>
          <p:nvSpPr>
            <p:cNvPr id="44" name="Text Box 36"/>
            <p:cNvSpPr txBox="1">
              <a:spLocks noChangeArrowheads="1"/>
            </p:cNvSpPr>
            <p:nvPr/>
          </p:nvSpPr>
          <p:spPr bwMode="auto">
            <a:xfrm>
              <a:off x="407128" y="2217092"/>
              <a:ext cx="8515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smtClean="0">
                  <a:solidFill>
                    <a:prstClr val="black"/>
                  </a:solidFill>
                  <a:cs typeface="Arial" charset="0"/>
                </a:rPr>
                <a:t>2.0 </a:t>
              </a:r>
              <a:r>
                <a:rPr lang="en-GB" sz="1400" dirty="0">
                  <a:solidFill>
                    <a:prstClr val="black"/>
                  </a:solidFill>
                  <a:cs typeface="Arial" charset="0"/>
                </a:rPr>
                <a:t>GeV</a:t>
              </a:r>
            </a:p>
          </p:txBody>
        </p:sp>
        <p:grpSp>
          <p:nvGrpSpPr>
            <p:cNvPr id="45" name="Group 97"/>
            <p:cNvGrpSpPr/>
            <p:nvPr/>
          </p:nvGrpSpPr>
          <p:grpSpPr bwMode="auto">
            <a:xfrm>
              <a:off x="2453122" y="296597"/>
              <a:ext cx="1149059" cy="648306"/>
              <a:chOff x="1492600" y="1100665"/>
              <a:chExt cx="1149059" cy="648306"/>
            </a:xfrm>
            <a:solidFill>
              <a:srgbClr val="FFFF00"/>
            </a:solidFill>
          </p:grpSpPr>
          <p:sp>
            <p:nvSpPr>
              <p:cNvPr id="47" name="Down Arrow 46"/>
              <p:cNvSpPr/>
              <p:nvPr/>
            </p:nvSpPr>
            <p:spPr>
              <a:xfrm>
                <a:off x="1792514" y="1371600"/>
                <a:ext cx="573315" cy="377371"/>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400" b="1">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
            <p:nvSpPr>
              <p:cNvPr id="48" name="Rectangle 47"/>
              <p:cNvSpPr/>
              <p:nvPr/>
            </p:nvSpPr>
            <p:spPr>
              <a:xfrm>
                <a:off x="1492600" y="1100665"/>
                <a:ext cx="1149059" cy="3483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14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LIU Project</a:t>
                </a:r>
              </a:p>
            </p:txBody>
          </p:sp>
        </p:grpSp>
        <p:cxnSp>
          <p:nvCxnSpPr>
            <p:cNvPr id="46" name="Elbow Connector 45"/>
            <p:cNvCxnSpPr>
              <a:stCxn id="43" idx="2"/>
              <a:endCxn id="12" idx="0"/>
            </p:cNvCxnSpPr>
            <p:nvPr/>
          </p:nvCxnSpPr>
          <p:spPr>
            <a:xfrm rot="5400000">
              <a:off x="2385441" y="2891352"/>
              <a:ext cx="524728" cy="710907"/>
            </a:xfrm>
            <a:prstGeom prst="bentConnector3">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pic>
        <p:nvPicPr>
          <p:cNvPr id="51" name="Picture 50" descr="liu_ppt-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sp>
        <p:nvSpPr>
          <p:cNvPr id="54" name="Text Placeholder 2"/>
          <p:cNvSpPr>
            <a:spLocks noGrp="1"/>
          </p:cNvSpPr>
          <p:nvPr>
            <p:ph type="body" sz="quarter" idx="10"/>
          </p:nvPr>
        </p:nvSpPr>
        <p:spPr>
          <a:xfrm>
            <a:off x="0" y="4906161"/>
            <a:ext cx="9144000" cy="1462937"/>
          </a:xfrm>
        </p:spPr>
        <p:txBody>
          <a:bodyPr>
            <a:noAutofit/>
          </a:bodyPr>
          <a:lstStyle/>
          <a:p>
            <a:pPr algn="just"/>
            <a:r>
              <a:rPr lang="en-GB" sz="1980" dirty="0" smtClean="0"/>
              <a:t>The LHC </a:t>
            </a:r>
            <a:r>
              <a:rPr lang="en-GB" sz="1980" dirty="0"/>
              <a:t>injector chain </a:t>
            </a:r>
            <a:r>
              <a:rPr lang="en-GB" sz="1980" dirty="0" smtClean="0"/>
              <a:t>needs to produce </a:t>
            </a:r>
            <a:r>
              <a:rPr lang="en-GB" sz="1980" dirty="0"/>
              <a:t>beams with the challenging High Luminosity LHC (HL-LHC) </a:t>
            </a:r>
            <a:r>
              <a:rPr lang="en-GB" sz="1980" dirty="0" smtClean="0"/>
              <a:t>parameters. The LHC </a:t>
            </a:r>
            <a:r>
              <a:rPr lang="en-GB" sz="1980" dirty="0"/>
              <a:t>Injectors Upgrade </a:t>
            </a:r>
            <a:r>
              <a:rPr lang="en-GB" sz="1980" dirty="0" smtClean="0"/>
              <a:t>(LIU) project comprises </a:t>
            </a:r>
            <a:r>
              <a:rPr lang="en-GB" sz="1980" dirty="0"/>
              <a:t>a new </a:t>
            </a:r>
            <a:r>
              <a:rPr lang="en-GB" sz="1980" dirty="0" smtClean="0"/>
              <a:t>Linac4 and major </a:t>
            </a:r>
            <a:r>
              <a:rPr lang="en-GB" sz="1980" dirty="0"/>
              <a:t>upgrades </a:t>
            </a:r>
            <a:r>
              <a:rPr lang="en-GB" sz="1980" dirty="0" smtClean="0"/>
              <a:t>of </a:t>
            </a:r>
            <a:r>
              <a:rPr lang="en-GB" sz="1980" dirty="0"/>
              <a:t>the Proton Synchrotron Booster (PSB), the Proton Synchrotron (PS) and the Super Proton Synchrotron (SPS).</a:t>
            </a:r>
          </a:p>
        </p:txBody>
      </p:sp>
      <p:sp>
        <p:nvSpPr>
          <p:cNvPr id="55" name="TextBox 54"/>
          <p:cNvSpPr txBox="1"/>
          <p:nvPr/>
        </p:nvSpPr>
        <p:spPr>
          <a:xfrm>
            <a:off x="1094234" y="4511344"/>
            <a:ext cx="3530518" cy="369332"/>
          </a:xfrm>
          <a:prstGeom prst="rect">
            <a:avLst/>
          </a:prstGeom>
          <a:noFill/>
          <a:ln w="12700">
            <a:solidFill>
              <a:schemeClr val="tx1"/>
            </a:solidFill>
          </a:ln>
        </p:spPr>
        <p:txBody>
          <a:bodyPr wrap="none" rtlCol="0">
            <a:spAutoFit/>
          </a:bodyPr>
          <a:lstStyle/>
          <a:p>
            <a:pPr marL="36576" indent="0">
              <a:buNone/>
            </a:pPr>
            <a:r>
              <a:rPr lang="en-US" dirty="0"/>
              <a:t>The CERN Accelerator Complex</a:t>
            </a:r>
          </a:p>
        </p:txBody>
      </p:sp>
      <p:cxnSp>
        <p:nvCxnSpPr>
          <p:cNvPr id="53" name="Elbow Connector 52"/>
          <p:cNvCxnSpPr>
            <a:stCxn id="13" idx="2"/>
          </p:cNvCxnSpPr>
          <p:nvPr/>
        </p:nvCxnSpPr>
        <p:spPr>
          <a:xfrm rot="16200000" flipH="1">
            <a:off x="7057261" y="2935643"/>
            <a:ext cx="511794" cy="284956"/>
          </a:xfrm>
          <a:prstGeom prst="bentConnector3">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100"/>
          <p:cNvCxnSpPr>
            <a:cxnSpLocks noChangeShapeType="1"/>
          </p:cNvCxnSpPr>
          <p:nvPr/>
        </p:nvCxnSpPr>
        <p:spPr bwMode="auto">
          <a:xfrm>
            <a:off x="7171416" y="1393175"/>
            <a:ext cx="0" cy="504599"/>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4" name="Straight Arrow Connector 74"/>
          <p:cNvCxnSpPr>
            <a:cxnSpLocks noChangeShapeType="1"/>
            <a:stCxn id="38" idx="2"/>
          </p:cNvCxnSpPr>
          <p:nvPr/>
        </p:nvCxnSpPr>
        <p:spPr bwMode="auto">
          <a:xfrm>
            <a:off x="8252177" y="1652665"/>
            <a:ext cx="77" cy="40593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6" name="TextBox 65"/>
          <p:cNvSpPr txBox="1"/>
          <p:nvPr/>
        </p:nvSpPr>
        <p:spPr>
          <a:xfrm>
            <a:off x="7120239" y="1591220"/>
            <a:ext cx="380232" cy="369332"/>
          </a:xfrm>
          <a:prstGeom prst="rect">
            <a:avLst/>
          </a:prstGeom>
          <a:noFill/>
        </p:spPr>
        <p:txBody>
          <a:bodyPr wrap="none" rtlCol="0">
            <a:spAutoFit/>
          </a:bodyPr>
          <a:lstStyle/>
          <a:p>
            <a:r>
              <a:rPr lang="en-US" dirty="0" smtClean="0"/>
              <a:t>P</a:t>
            </a:r>
            <a:r>
              <a:rPr lang="en-US" baseline="30000" dirty="0"/>
              <a:t>+</a:t>
            </a:r>
            <a:endParaRPr lang="en-GB" dirty="0"/>
          </a:p>
        </p:txBody>
      </p:sp>
      <p:sp>
        <p:nvSpPr>
          <p:cNvPr id="67" name="TextBox 66"/>
          <p:cNvSpPr txBox="1"/>
          <p:nvPr/>
        </p:nvSpPr>
        <p:spPr>
          <a:xfrm>
            <a:off x="8211775" y="2253748"/>
            <a:ext cx="380232" cy="369332"/>
          </a:xfrm>
          <a:prstGeom prst="rect">
            <a:avLst/>
          </a:prstGeom>
          <a:noFill/>
        </p:spPr>
        <p:txBody>
          <a:bodyPr wrap="none" rtlCol="0">
            <a:spAutoFit/>
          </a:bodyPr>
          <a:lstStyle/>
          <a:p>
            <a:r>
              <a:rPr lang="en-US" dirty="0" smtClean="0"/>
              <a:t>P</a:t>
            </a:r>
            <a:r>
              <a:rPr lang="en-US" baseline="30000" dirty="0"/>
              <a:t>+</a:t>
            </a:r>
            <a:endParaRPr lang="en-GB" dirty="0"/>
          </a:p>
        </p:txBody>
      </p:sp>
      <p:sp>
        <p:nvSpPr>
          <p:cNvPr id="68" name="TextBox 67"/>
          <p:cNvSpPr txBox="1"/>
          <p:nvPr/>
        </p:nvSpPr>
        <p:spPr>
          <a:xfrm>
            <a:off x="8223462" y="1657289"/>
            <a:ext cx="375424" cy="369332"/>
          </a:xfrm>
          <a:prstGeom prst="rect">
            <a:avLst/>
          </a:prstGeom>
          <a:noFill/>
        </p:spPr>
        <p:txBody>
          <a:bodyPr wrap="none" rtlCol="0">
            <a:spAutoFit/>
          </a:bodyPr>
          <a:lstStyle/>
          <a:p>
            <a:r>
              <a:rPr lang="en-US" dirty="0" smtClean="0"/>
              <a:t>H</a:t>
            </a:r>
            <a:r>
              <a:rPr lang="en-US" baseline="30000" dirty="0"/>
              <a:t>-</a:t>
            </a:r>
            <a:endParaRPr lang="en-GB" dirty="0"/>
          </a:p>
        </p:txBody>
      </p:sp>
      <p:sp>
        <p:nvSpPr>
          <p:cNvPr id="3" name="TextBox 2"/>
          <p:cNvSpPr txBox="1"/>
          <p:nvPr/>
        </p:nvSpPr>
        <p:spPr>
          <a:xfrm>
            <a:off x="5591008" y="4224639"/>
            <a:ext cx="1566863" cy="276999"/>
          </a:xfrm>
          <a:prstGeom prst="rect">
            <a:avLst/>
          </a:prstGeom>
          <a:noFill/>
        </p:spPr>
        <p:txBody>
          <a:bodyPr wrap="square" rtlCol="0">
            <a:spAutoFit/>
          </a:bodyPr>
          <a:lstStyle/>
          <a:p>
            <a:r>
              <a:rPr lang="en-US" sz="1200" dirty="0" smtClean="0"/>
              <a:t>(Presently 6.5TeV)</a:t>
            </a:r>
            <a:endParaRPr lang="en-GB" sz="1200" dirty="0"/>
          </a:p>
        </p:txBody>
      </p:sp>
      <p:cxnSp>
        <p:nvCxnSpPr>
          <p:cNvPr id="56" name="Straight Arrow Connector 55"/>
          <p:cNvCxnSpPr/>
          <p:nvPr/>
        </p:nvCxnSpPr>
        <p:spPr>
          <a:xfrm>
            <a:off x="1379572" y="3505746"/>
            <a:ext cx="792723" cy="3006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7" name="Content Placeholder 2"/>
          <p:cNvSpPr txBox="1">
            <a:spLocks/>
          </p:cNvSpPr>
          <p:nvPr/>
        </p:nvSpPr>
        <p:spPr>
          <a:xfrm>
            <a:off x="0" y="3095808"/>
            <a:ext cx="1585611" cy="451483"/>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Font typeface="Arial"/>
              <a:buNone/>
            </a:pPr>
            <a:r>
              <a:rPr lang="en-GB" sz="2000" dirty="0" smtClean="0">
                <a:latin typeface="Arial" panose="020B0604020202020204" pitchFamily="34" charset="0"/>
                <a:cs typeface="Arial" panose="020B0604020202020204" pitchFamily="34" charset="0"/>
              </a:rPr>
              <a:t>New Linac4</a:t>
            </a:r>
          </a:p>
          <a:p>
            <a:pPr marL="36576" indent="0">
              <a:buFont typeface="Arial"/>
              <a:buNone/>
            </a:pPr>
            <a:r>
              <a:rPr lang="en-US" sz="2000" dirty="0" smtClean="0">
                <a:latin typeface="Arial" panose="020B0604020202020204" pitchFamily="34" charset="0"/>
                <a:cs typeface="Arial" panose="020B0604020202020204" pitchFamily="34" charset="0"/>
              </a:rPr>
              <a:t>160Mev H</a:t>
            </a:r>
            <a:r>
              <a:rPr lang="en-US" sz="2000" baseline="30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sp>
        <p:nvSpPr>
          <p:cNvPr id="65" name="Arc 64"/>
          <p:cNvSpPr/>
          <p:nvPr/>
        </p:nvSpPr>
        <p:spPr>
          <a:xfrm rot="18533528">
            <a:off x="2092154" y="3761946"/>
            <a:ext cx="1542503" cy="772354"/>
          </a:xfrm>
          <a:prstGeom prst="arc">
            <a:avLst>
              <a:gd name="adj1" fmla="val 15556062"/>
              <a:gd name="adj2" fmla="val 19856026"/>
            </a:avLst>
          </a:prstGeom>
          <a:ln>
            <a:solidFill>
              <a:srgbClr val="96569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69" name="Isosceles Triangle 68"/>
          <p:cNvSpPr/>
          <p:nvPr/>
        </p:nvSpPr>
        <p:spPr>
          <a:xfrm rot="2585907">
            <a:off x="2560210" y="3823662"/>
            <a:ext cx="97658" cy="45719"/>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Oval 60"/>
          <p:cNvSpPr/>
          <p:nvPr/>
        </p:nvSpPr>
        <p:spPr>
          <a:xfrm rot="3036752">
            <a:off x="2336127" y="3224989"/>
            <a:ext cx="457699" cy="1171739"/>
          </a:xfrm>
          <a:prstGeom prst="ellipse">
            <a:avLst/>
          </a:prstGeom>
          <a:noFill/>
          <a:ln w="2857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2" name="Straight Arrow Connector 61"/>
          <p:cNvCxnSpPr/>
          <p:nvPr/>
        </p:nvCxnSpPr>
        <p:spPr>
          <a:xfrm flipH="1">
            <a:off x="3107859" y="2967052"/>
            <a:ext cx="894462" cy="5386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3" name="Content Placeholder 2"/>
          <p:cNvSpPr txBox="1">
            <a:spLocks/>
          </p:cNvSpPr>
          <p:nvPr/>
        </p:nvSpPr>
        <p:spPr>
          <a:xfrm>
            <a:off x="4002321" y="2698307"/>
            <a:ext cx="1918035" cy="451483"/>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Font typeface="Arial"/>
              <a:buNone/>
            </a:pPr>
            <a:r>
              <a:rPr lang="en-US" sz="2000" dirty="0" smtClean="0">
                <a:latin typeface="Arial" panose="020B0604020202020204" pitchFamily="34" charset="0"/>
                <a:cs typeface="Arial" panose="020B0604020202020204" pitchFamily="34" charset="0"/>
              </a:rPr>
              <a:t>H</a:t>
            </a:r>
            <a:r>
              <a:rPr lang="en-US" sz="2000" baseline="30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Charge exchange</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85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5" grpId="0" animBg="1"/>
      <p:bldP spid="61" grpId="0" animBg="1"/>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Stripping Foil Exchange Mechanism (TKSTR)</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077" t="29026" r="6692" b="32205"/>
          <a:stretch/>
        </p:blipFill>
        <p:spPr>
          <a:xfrm>
            <a:off x="0" y="1560846"/>
            <a:ext cx="9144000" cy="2979683"/>
          </a:xfrm>
          <a:prstGeom prst="rect">
            <a:avLst/>
          </a:prstGeom>
        </p:spPr>
      </p:pic>
      <p:sp>
        <p:nvSpPr>
          <p:cNvPr id="6" name="TextBox 5"/>
          <p:cNvSpPr txBox="1">
            <a:spLocks noChangeAspect="1"/>
          </p:cNvSpPr>
          <p:nvPr/>
        </p:nvSpPr>
        <p:spPr>
          <a:xfrm>
            <a:off x="1100034" y="4538928"/>
            <a:ext cx="2398542" cy="646331"/>
          </a:xfrm>
          <a:prstGeom prst="rect">
            <a:avLst/>
          </a:prstGeom>
          <a:noFill/>
        </p:spPr>
        <p:txBody>
          <a:bodyPr wrap="square" rtlCol="0">
            <a:spAutoFit/>
          </a:bodyPr>
          <a:lstStyle>
            <a:defPPr>
              <a:defRPr lang="en-US"/>
            </a:defPPr>
            <a:lvl1pPr algn="ctr"/>
          </a:lstStyle>
          <a:p>
            <a:r>
              <a:rPr lang="en-GB" altLang="en-US" dirty="0" bmk=""/>
              <a:t>rotating stainless steel </a:t>
            </a:r>
            <a:r>
              <a:rPr lang="en-GB" altLang="en-US" dirty="0" smtClean="0" bmk=""/>
              <a:t>belt for 6 holders</a:t>
            </a:r>
            <a:endParaRPr lang="en-GB" dirty="0"/>
          </a:p>
        </p:txBody>
      </p:sp>
      <p:cxnSp>
        <p:nvCxnSpPr>
          <p:cNvPr id="7" name="Straight Arrow Connector 6"/>
          <p:cNvCxnSpPr/>
          <p:nvPr/>
        </p:nvCxnSpPr>
        <p:spPr>
          <a:xfrm flipV="1">
            <a:off x="7539546" y="3845909"/>
            <a:ext cx="657053" cy="6779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spect="1"/>
          </p:cNvSpPr>
          <p:nvPr/>
        </p:nvSpPr>
        <p:spPr>
          <a:xfrm>
            <a:off x="6451047" y="4529725"/>
            <a:ext cx="2237988" cy="923330"/>
          </a:xfrm>
          <a:prstGeom prst="rect">
            <a:avLst/>
          </a:prstGeom>
          <a:noFill/>
        </p:spPr>
        <p:txBody>
          <a:bodyPr wrap="square" rtlCol="0">
            <a:spAutoFit/>
          </a:bodyPr>
          <a:lstStyle>
            <a:defPPr>
              <a:defRPr lang="en-US"/>
            </a:defPPr>
            <a:lvl1pPr algn="ctr"/>
          </a:lstStyle>
          <a:p>
            <a:r>
              <a:rPr lang="en-GB" altLang="en-US" dirty="0" smtClean="0" bmk=""/>
              <a:t>holder </a:t>
            </a:r>
            <a:r>
              <a:rPr lang="en-GB" altLang="en-US" dirty="0" bmk=""/>
              <a:t>with </a:t>
            </a:r>
            <a:r>
              <a:rPr lang="en-GB" altLang="en-US" dirty="0" smtClean="0" bmk=""/>
              <a:t>200µg/cm</a:t>
            </a:r>
            <a:r>
              <a:rPr lang="en-GB" altLang="en-US" baseline="30000" dirty="0" smtClean="0" bmk=""/>
              <a:t>2 </a:t>
            </a:r>
            <a:r>
              <a:rPr lang="en-GB" altLang="en-US" dirty="0" smtClean="0" bmk=""/>
              <a:t>stripping </a:t>
            </a:r>
            <a:r>
              <a:rPr lang="en-GB" altLang="en-US" dirty="0" bmk=""/>
              <a:t>foils attached </a:t>
            </a:r>
            <a:endParaRPr lang="en-GB" dirty="0"/>
          </a:p>
        </p:txBody>
      </p:sp>
      <p:sp>
        <p:nvSpPr>
          <p:cNvPr id="13" name="Rectangle 12"/>
          <p:cNvSpPr/>
          <p:nvPr/>
        </p:nvSpPr>
        <p:spPr>
          <a:xfrm>
            <a:off x="3763039" y="921594"/>
            <a:ext cx="1796911" cy="646331"/>
          </a:xfrm>
          <a:prstGeom prst="rect">
            <a:avLst/>
          </a:prstGeom>
        </p:spPr>
        <p:txBody>
          <a:bodyPr wrap="square">
            <a:spAutoFit/>
          </a:bodyPr>
          <a:lstStyle/>
          <a:p>
            <a:pPr algn="ctr"/>
            <a:r>
              <a:rPr lang="en-GB" dirty="0"/>
              <a:t>UHV compatible </a:t>
            </a:r>
            <a:r>
              <a:rPr lang="en-GB" dirty="0" smtClean="0"/>
              <a:t>micro switches </a:t>
            </a:r>
            <a:endParaRPr lang="en-GB" dirty="0"/>
          </a:p>
        </p:txBody>
      </p:sp>
      <p:sp>
        <p:nvSpPr>
          <p:cNvPr id="15" name="Rectangle 14"/>
          <p:cNvSpPr/>
          <p:nvPr/>
        </p:nvSpPr>
        <p:spPr>
          <a:xfrm>
            <a:off x="7058198" y="921594"/>
            <a:ext cx="1684873" cy="646331"/>
          </a:xfrm>
          <a:prstGeom prst="rect">
            <a:avLst/>
          </a:prstGeom>
        </p:spPr>
        <p:txBody>
          <a:bodyPr wrap="square">
            <a:spAutoFit/>
          </a:bodyPr>
          <a:lstStyle/>
          <a:p>
            <a:pPr algn="ctr"/>
            <a:r>
              <a:rPr lang="en-GB" dirty="0"/>
              <a:t>membrane potentiometers </a:t>
            </a:r>
          </a:p>
        </p:txBody>
      </p:sp>
      <p:cxnSp>
        <p:nvCxnSpPr>
          <p:cNvPr id="20" name="Straight Arrow Connector 19"/>
          <p:cNvCxnSpPr>
            <a:stCxn id="6" idx="0"/>
          </p:cNvCxnSpPr>
          <p:nvPr/>
        </p:nvCxnSpPr>
        <p:spPr>
          <a:xfrm flipV="1">
            <a:off x="2299305" y="3182950"/>
            <a:ext cx="1037208" cy="13559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3" idx="2"/>
          </p:cNvCxnSpPr>
          <p:nvPr/>
        </p:nvCxnSpPr>
        <p:spPr>
          <a:xfrm>
            <a:off x="4661495" y="1567925"/>
            <a:ext cx="898455" cy="5385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7179521" y="1560846"/>
            <a:ext cx="721114" cy="6797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1217004" y="939374"/>
            <a:ext cx="1796911" cy="646331"/>
          </a:xfrm>
          <a:prstGeom prst="rect">
            <a:avLst/>
          </a:prstGeom>
        </p:spPr>
        <p:txBody>
          <a:bodyPr wrap="square">
            <a:spAutoFit/>
          </a:bodyPr>
          <a:lstStyle/>
          <a:p>
            <a:pPr algn="ctr"/>
            <a:r>
              <a:rPr lang="en-GB" dirty="0"/>
              <a:t>UHV compatible </a:t>
            </a:r>
            <a:r>
              <a:rPr lang="en-GB" dirty="0" err="1" smtClean="0"/>
              <a:t>Kapton</a:t>
            </a:r>
            <a:r>
              <a:rPr lang="en-GB" dirty="0" smtClean="0"/>
              <a:t>® cabling </a:t>
            </a:r>
            <a:endParaRPr lang="en-GB" dirty="0"/>
          </a:p>
        </p:txBody>
      </p:sp>
      <p:cxnSp>
        <p:nvCxnSpPr>
          <p:cNvPr id="32" name="Straight Arrow Connector 31"/>
          <p:cNvCxnSpPr>
            <a:stCxn id="31" idx="2"/>
          </p:cNvCxnSpPr>
          <p:nvPr/>
        </p:nvCxnSpPr>
        <p:spPr>
          <a:xfrm>
            <a:off x="2115460" y="1585705"/>
            <a:ext cx="306653" cy="3504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a:spLocks noChangeAspect="1"/>
          </p:cNvSpPr>
          <p:nvPr/>
        </p:nvSpPr>
        <p:spPr>
          <a:xfrm>
            <a:off x="3498576" y="4540529"/>
            <a:ext cx="2398542" cy="369332"/>
          </a:xfrm>
          <a:prstGeom prst="rect">
            <a:avLst/>
          </a:prstGeom>
          <a:noFill/>
        </p:spPr>
        <p:txBody>
          <a:bodyPr wrap="square" rtlCol="0">
            <a:spAutoFit/>
          </a:bodyPr>
          <a:lstStyle>
            <a:defPPr>
              <a:defRPr lang="en-US"/>
            </a:defPPr>
            <a:lvl1pPr algn="ctr"/>
          </a:lstStyle>
          <a:p>
            <a:r>
              <a:rPr lang="en-US" dirty="0" smtClean="0" bmk=""/>
              <a:t>Ceramic cable guides</a:t>
            </a:r>
            <a:endParaRPr lang="en-GB" dirty="0"/>
          </a:p>
        </p:txBody>
      </p:sp>
      <p:cxnSp>
        <p:nvCxnSpPr>
          <p:cNvPr id="17" name="Straight Arrow Connector 16"/>
          <p:cNvCxnSpPr>
            <a:stCxn id="16" idx="0"/>
          </p:cNvCxnSpPr>
          <p:nvPr/>
        </p:nvCxnSpPr>
        <p:spPr>
          <a:xfrm flipH="1" flipV="1">
            <a:off x="3846064" y="2792061"/>
            <a:ext cx="851783" cy="17484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705702" y="3776263"/>
            <a:ext cx="1886444" cy="762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33" idx="0"/>
          </p:cNvCxnSpPr>
          <p:nvPr/>
        </p:nvCxnSpPr>
        <p:spPr>
          <a:xfrm>
            <a:off x="8029054" y="2106479"/>
            <a:ext cx="802280" cy="1954811"/>
          </a:xfrm>
          <a:prstGeom prst="straightConnector1">
            <a:avLst/>
          </a:prstGeom>
          <a:ln w="76200">
            <a:solidFill>
              <a:srgbClr val="FFFF99"/>
            </a:solidFill>
            <a:headEnd type="none"/>
            <a:tailEnd type="stealth" w="med" len="lg"/>
          </a:ln>
          <a:effectLst>
            <a:glow rad="63500">
              <a:schemeClr val="accent6">
                <a:alpha val="50000"/>
              </a:schemeClr>
            </a:glow>
          </a:effectLst>
        </p:spPr>
        <p:style>
          <a:lnRef idx="2">
            <a:schemeClr val="accent1"/>
          </a:lnRef>
          <a:fillRef idx="0">
            <a:schemeClr val="accent1"/>
          </a:fillRef>
          <a:effectRef idx="1">
            <a:schemeClr val="accent1"/>
          </a:effectRef>
          <a:fontRef idx="minor">
            <a:schemeClr val="tx1"/>
          </a:fontRef>
        </p:style>
      </p:cxnSp>
      <p:sp>
        <p:nvSpPr>
          <p:cNvPr id="33" name="TextBox 32"/>
          <p:cNvSpPr txBox="1">
            <a:spLocks noChangeAspect="1"/>
          </p:cNvSpPr>
          <p:nvPr/>
        </p:nvSpPr>
        <p:spPr>
          <a:xfrm>
            <a:off x="8437636" y="4061290"/>
            <a:ext cx="787395" cy="369332"/>
          </a:xfrm>
          <a:prstGeom prst="rect">
            <a:avLst/>
          </a:prstGeom>
          <a:noFill/>
        </p:spPr>
        <p:txBody>
          <a:bodyPr wrap="none" rtlCol="0">
            <a:spAutoFit/>
          </a:bodyPr>
          <a:lstStyle/>
          <a:p>
            <a:pPr algn="ctr"/>
            <a:r>
              <a:rPr lang="en-US" dirty="0" smtClean="0"/>
              <a:t>Beam</a:t>
            </a:r>
            <a:endParaRPr lang="en-GB" dirty="0"/>
          </a:p>
        </p:txBody>
      </p:sp>
      <p:pic>
        <p:nvPicPr>
          <p:cNvPr id="34" name="Picture 33"/>
          <p:cNvPicPr>
            <a:picLocks noChangeAspect="1"/>
          </p:cNvPicPr>
          <p:nvPr/>
        </p:nvPicPr>
        <p:blipFill rotWithShape="1">
          <a:blip r:embed="rId2">
            <a:extLst>
              <a:ext uri="{28A0092B-C50C-407E-A947-70E740481C1C}">
                <a14:useLocalDpi xmlns:a14="http://schemas.microsoft.com/office/drawing/2010/main" val="0"/>
              </a:ext>
            </a:extLst>
          </a:blip>
          <a:srcRect l="84678" t="45541" r="11372" b="48919"/>
          <a:stretch/>
        </p:blipFill>
        <p:spPr>
          <a:xfrm>
            <a:off x="8255794" y="2827468"/>
            <a:ext cx="404812" cy="425791"/>
          </a:xfrm>
          <a:prstGeom prst="rect">
            <a:avLst/>
          </a:prstGeom>
        </p:spPr>
      </p:pic>
      <p:sp>
        <p:nvSpPr>
          <p:cNvPr id="35" name="Oval 34"/>
          <p:cNvSpPr/>
          <p:nvPr/>
        </p:nvSpPr>
        <p:spPr>
          <a:xfrm>
            <a:off x="3196627" y="5475795"/>
            <a:ext cx="521493" cy="52149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Down Arrow 35"/>
          <p:cNvSpPr/>
          <p:nvPr/>
        </p:nvSpPr>
        <p:spPr>
          <a:xfrm>
            <a:off x="6507184" y="5354819"/>
            <a:ext cx="167620" cy="625819"/>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43" name="Oval 42"/>
          <p:cNvSpPr/>
          <p:nvPr/>
        </p:nvSpPr>
        <p:spPr>
          <a:xfrm>
            <a:off x="5826644" y="5469363"/>
            <a:ext cx="521493" cy="521493"/>
          </a:xfrm>
          <a:prstGeom prst="ellipse">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Rectangle 43"/>
          <p:cNvSpPr/>
          <p:nvPr/>
        </p:nvSpPr>
        <p:spPr>
          <a:xfrm>
            <a:off x="3427216" y="5475795"/>
            <a:ext cx="2613547" cy="521492"/>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45" name="L-Shape 44"/>
          <p:cNvSpPr/>
          <p:nvPr/>
        </p:nvSpPr>
        <p:spPr>
          <a:xfrm flipH="1" flipV="1">
            <a:off x="2718003" y="5358190"/>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L-Shape 45"/>
          <p:cNvSpPr/>
          <p:nvPr/>
        </p:nvSpPr>
        <p:spPr>
          <a:xfrm flipH="1" flipV="1">
            <a:off x="3718120" y="5354819"/>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47" name="L-Shape 46"/>
          <p:cNvSpPr/>
          <p:nvPr/>
        </p:nvSpPr>
        <p:spPr>
          <a:xfrm flipH="1" flipV="1">
            <a:off x="4765385" y="5354819"/>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48" name="L-Shape 47"/>
          <p:cNvSpPr/>
          <p:nvPr/>
        </p:nvSpPr>
        <p:spPr>
          <a:xfrm rot="10800000" flipH="1" flipV="1">
            <a:off x="3970820" y="5990856"/>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49" name="L-Shape 48"/>
          <p:cNvSpPr/>
          <p:nvPr/>
        </p:nvSpPr>
        <p:spPr>
          <a:xfrm rot="10800000" flipH="1" flipV="1">
            <a:off x="4970937" y="5987485"/>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50" name="L-Shape 49"/>
          <p:cNvSpPr/>
          <p:nvPr/>
        </p:nvSpPr>
        <p:spPr>
          <a:xfrm rot="10800000" flipH="1" flipV="1">
            <a:off x="6018202" y="5987485"/>
            <a:ext cx="794565" cy="123826"/>
          </a:xfrm>
          <a:prstGeom prst="corner">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Rectangle 50"/>
          <p:cNvSpPr/>
          <p:nvPr/>
        </p:nvSpPr>
        <p:spPr>
          <a:xfrm>
            <a:off x="3352044" y="5442250"/>
            <a:ext cx="2688719" cy="523220"/>
          </a:xfrm>
          <a:prstGeom prst="rect">
            <a:avLst/>
          </a:prstGeom>
        </p:spPr>
        <p:txBody>
          <a:bodyPr wrap="square">
            <a:spAutoFit/>
          </a:bodyPr>
          <a:lstStyle/>
          <a:p>
            <a:pPr algn="ctr"/>
            <a:r>
              <a:rPr lang="en-GB" sz="1400" dirty="0" smtClean="0">
                <a:latin typeface="Calibri" panose="020F0502020204030204" pitchFamily="34" charset="0"/>
                <a:ea typeface="Calibri" panose="020F0502020204030204" pitchFamily="34" charset="0"/>
                <a:cs typeface="Times New Roman" panose="02020603050405020304" pitchFamily="18" charset="0"/>
              </a:rPr>
              <a:t>Schematic top view of the loader with foil </a:t>
            </a:r>
            <a:r>
              <a:rPr lang="en-GB" sz="1400" b="1" dirty="0" smtClean="0">
                <a:latin typeface="Calibri" panose="020F0502020204030204" pitchFamily="34" charset="0"/>
                <a:ea typeface="Calibri" panose="020F0502020204030204" pitchFamily="34" charset="0"/>
                <a:cs typeface="Times New Roman" panose="02020603050405020304" pitchFamily="18" charset="0"/>
              </a:rPr>
              <a:t>in</a:t>
            </a:r>
            <a:r>
              <a:rPr lang="en-GB" sz="1400" dirty="0" smtClean="0">
                <a:latin typeface="Calibri" panose="020F0502020204030204" pitchFamily="34" charset="0"/>
                <a:ea typeface="Calibri" panose="020F0502020204030204" pitchFamily="34" charset="0"/>
                <a:cs typeface="Times New Roman" panose="02020603050405020304" pitchFamily="18" charset="0"/>
              </a:rPr>
              <a:t> beam</a:t>
            </a:r>
            <a:endParaRPr lang="en-GB" sz="1400" dirty="0"/>
          </a:p>
        </p:txBody>
      </p:sp>
      <p:sp>
        <p:nvSpPr>
          <p:cNvPr id="52" name="Rectangle 51"/>
          <p:cNvSpPr/>
          <p:nvPr/>
        </p:nvSpPr>
        <p:spPr>
          <a:xfrm>
            <a:off x="3399805" y="5494749"/>
            <a:ext cx="2610339" cy="430887"/>
          </a:xfrm>
          <a:prstGeom prst="rect">
            <a:avLst/>
          </a:prstGeom>
          <a:solidFill>
            <a:srgbClr val="D9D9D9"/>
          </a:solidFill>
        </p:spPr>
        <p:txBody>
          <a:bodyPr wrap="square" tIns="0" bIns="0">
            <a:spAutoFit/>
          </a:bodyPr>
          <a:lstStyle/>
          <a:p>
            <a:pPr algn="ctr"/>
            <a:r>
              <a:rPr lang="en-GB" sz="1400" dirty="0" smtClean="0">
                <a:latin typeface="Calibri" panose="020F0502020204030204" pitchFamily="34" charset="0"/>
                <a:ea typeface="Calibri" panose="020F0502020204030204" pitchFamily="34" charset="0"/>
                <a:cs typeface="Times New Roman" panose="02020603050405020304" pitchFamily="18" charset="0"/>
              </a:rPr>
              <a:t>Schematic top view of the loader with foil </a:t>
            </a:r>
            <a:r>
              <a:rPr lang="en-GB" sz="1400" b="1" dirty="0" smtClean="0">
                <a:latin typeface="Calibri" panose="020F0502020204030204" pitchFamily="34" charset="0"/>
                <a:ea typeface="Calibri" panose="020F0502020204030204" pitchFamily="34" charset="0"/>
                <a:cs typeface="Times New Roman" panose="02020603050405020304" pitchFamily="18" charset="0"/>
              </a:rPr>
              <a:t>out</a:t>
            </a:r>
            <a:r>
              <a:rPr lang="en-GB" sz="1400" dirty="0" smtClean="0">
                <a:latin typeface="Calibri" panose="020F0502020204030204" pitchFamily="34" charset="0"/>
                <a:ea typeface="Calibri" panose="020F0502020204030204" pitchFamily="34" charset="0"/>
                <a:cs typeface="Times New Roman" panose="02020603050405020304" pitchFamily="18" charset="0"/>
              </a:rPr>
              <a:t> beam</a:t>
            </a:r>
            <a:endParaRPr lang="en-GB" sz="1400" dirty="0"/>
          </a:p>
        </p:txBody>
      </p:sp>
      <p:sp>
        <p:nvSpPr>
          <p:cNvPr id="54" name="Arc 53"/>
          <p:cNvSpPr/>
          <p:nvPr/>
        </p:nvSpPr>
        <p:spPr>
          <a:xfrm rot="13386951">
            <a:off x="2988911" y="5481475"/>
            <a:ext cx="552087" cy="538771"/>
          </a:xfrm>
          <a:prstGeom prst="arc">
            <a:avLst>
              <a:gd name="adj1" fmla="val 14619023"/>
              <a:gd name="adj2" fmla="val 914902"/>
            </a:avLst>
          </a:prstGeom>
          <a:ln w="57150">
            <a:headEnd type="triangle" w="med" len="med"/>
            <a:tailEnd type="none"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56" name="TextBox 55"/>
          <p:cNvSpPr txBox="1">
            <a:spLocks noChangeAspect="1"/>
          </p:cNvSpPr>
          <p:nvPr/>
        </p:nvSpPr>
        <p:spPr>
          <a:xfrm>
            <a:off x="1900183" y="5545443"/>
            <a:ext cx="1062403" cy="369332"/>
          </a:xfrm>
          <a:prstGeom prst="rect">
            <a:avLst/>
          </a:prstGeom>
          <a:noFill/>
        </p:spPr>
        <p:txBody>
          <a:bodyPr wrap="square" rtlCol="0">
            <a:spAutoFit/>
          </a:bodyPr>
          <a:lstStyle>
            <a:defPPr>
              <a:defRPr lang="en-US"/>
            </a:defPPr>
            <a:lvl1pPr algn="ctr"/>
          </a:lstStyle>
          <a:p>
            <a:r>
              <a:rPr lang="en-GB" altLang="en-US" dirty="0" smtClean="0" bmk=""/>
              <a:t>Rotation</a:t>
            </a:r>
            <a:endParaRPr lang="en-GB" dirty="0"/>
          </a:p>
        </p:txBody>
      </p:sp>
    </p:spTree>
    <p:extLst>
      <p:ext uri="{BB962C8B-B14F-4D97-AF65-F5344CB8AC3E}">
        <p14:creationId xmlns:p14="http://schemas.microsoft.com/office/powerpoint/2010/main" val="206597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36573" r="33905" b="9963"/>
          <a:stretch/>
        </p:blipFill>
        <p:spPr bwMode="auto">
          <a:xfrm>
            <a:off x="3191256" y="1631733"/>
            <a:ext cx="2528399" cy="434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GB" dirty="0" smtClean="0">
                <a:latin typeface="Arial" panose="020B0604020202020204" pitchFamily="34" charset="0"/>
                <a:cs typeface="Arial" panose="020B0604020202020204" pitchFamily="34" charset="0"/>
              </a:rPr>
              <a:t>Stripping Foil Test Stand – from INTDS2014</a:t>
            </a:r>
            <a:endParaRPr lang="en-US" dirty="0"/>
          </a:p>
        </p:txBody>
      </p:sp>
      <p:sp>
        <p:nvSpPr>
          <p:cNvPr id="3" name="Text Placeholder 2"/>
          <p:cNvSpPr>
            <a:spLocks noGrp="1"/>
          </p:cNvSpPr>
          <p:nvPr>
            <p:ph type="body" sz="quarter" idx="10"/>
          </p:nvPr>
        </p:nvSpPr>
        <p:spPr>
          <a:xfrm>
            <a:off x="5675325" y="672917"/>
            <a:ext cx="2947240" cy="376071"/>
          </a:xfrm>
        </p:spPr>
        <p:txBody>
          <a:bodyPr>
            <a:noAutofit/>
          </a:bodyPr>
          <a:lstStyle/>
          <a:p>
            <a:r>
              <a:rPr lang="nl-NL" sz="1100" dirty="0" smtClean="0"/>
              <a:t>J. </a:t>
            </a:r>
            <a:r>
              <a:rPr lang="nl-NL" sz="1100" dirty="0" err="1" smtClean="0"/>
              <a:t>Radioanal</a:t>
            </a:r>
            <a:r>
              <a:rPr lang="nl-NL" sz="1100" dirty="0" smtClean="0"/>
              <a:t>. </a:t>
            </a:r>
            <a:r>
              <a:rPr lang="nl-NL" sz="1100" dirty="0" err="1" smtClean="0"/>
              <a:t>Nucl</a:t>
            </a:r>
            <a:r>
              <a:rPr lang="nl-NL" sz="1100" dirty="0" smtClean="0"/>
              <a:t>. </a:t>
            </a:r>
            <a:r>
              <a:rPr lang="nl-NL" sz="1100" dirty="0" err="1" smtClean="0"/>
              <a:t>Chem</a:t>
            </a:r>
            <a:r>
              <a:rPr lang="nl-NL" sz="1100" dirty="0" smtClean="0"/>
              <a:t>. </a:t>
            </a:r>
            <a:r>
              <a:rPr lang="nl-NL" sz="1100" dirty="0"/>
              <a:t>(2015) 305: 831. doi:10.1007/s10967-014-3917-0</a:t>
            </a:r>
            <a:endParaRPr lang="en-US" sz="1100" dirty="0"/>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1338096"/>
            <a:ext cx="8226425" cy="464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457201" y="1338096"/>
            <a:ext cx="8226853" cy="3745347"/>
            <a:chOff x="457201" y="1338096"/>
            <a:chExt cx="8226853" cy="3745347"/>
          </a:xfrm>
        </p:grpSpPr>
        <p:pic>
          <p:nvPicPr>
            <p:cNvPr id="6"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58655"/>
            <a:stretch/>
          </p:blipFill>
          <p:spPr bwMode="auto">
            <a:xfrm>
              <a:off x="457629" y="1338096"/>
              <a:ext cx="8226425" cy="1919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62139" b="25162"/>
            <a:stretch/>
          </p:blipFill>
          <p:spPr bwMode="auto">
            <a:xfrm>
              <a:off x="5568949" y="1338096"/>
              <a:ext cx="3114675" cy="3474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147" r="63722" b="52741"/>
            <a:stretch/>
          </p:blipFill>
          <p:spPr bwMode="auto">
            <a:xfrm>
              <a:off x="457201" y="1344980"/>
              <a:ext cx="2984360" cy="218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49173" t="74004" r="-1" b="19595"/>
            <a:stretch/>
          </p:blipFill>
          <p:spPr bwMode="auto">
            <a:xfrm>
              <a:off x="4502259" y="4786313"/>
              <a:ext cx="4181366" cy="29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TextBox 13"/>
          <p:cNvSpPr txBox="1">
            <a:spLocks noChangeAspect="1"/>
          </p:cNvSpPr>
          <p:nvPr/>
        </p:nvSpPr>
        <p:spPr>
          <a:xfrm>
            <a:off x="2362200" y="1339333"/>
            <a:ext cx="1595309" cy="646331"/>
          </a:xfrm>
          <a:prstGeom prst="rect">
            <a:avLst/>
          </a:prstGeom>
          <a:noFill/>
        </p:spPr>
        <p:txBody>
          <a:bodyPr wrap="none" rtlCol="0">
            <a:spAutoFit/>
          </a:bodyPr>
          <a:lstStyle/>
          <a:p>
            <a:pPr algn="ctr"/>
            <a:r>
              <a:rPr lang="en-US" dirty="0" smtClean="0"/>
              <a:t>Mirrors and</a:t>
            </a:r>
          </a:p>
          <a:p>
            <a:pPr algn="ctr"/>
            <a:r>
              <a:rPr lang="en-US" dirty="0" smtClean="0"/>
              <a:t>Optical Filters</a:t>
            </a:r>
            <a:endParaRPr lang="en-GB" dirty="0"/>
          </a:p>
        </p:txBody>
      </p:sp>
      <p:cxnSp>
        <p:nvCxnSpPr>
          <p:cNvPr id="15" name="Straight Arrow Connector 14"/>
          <p:cNvCxnSpPr>
            <a:stCxn id="14" idx="2"/>
          </p:cNvCxnSpPr>
          <p:nvPr/>
        </p:nvCxnSpPr>
        <p:spPr>
          <a:xfrm>
            <a:off x="3159855" y="1985664"/>
            <a:ext cx="418410" cy="5426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a:spLocks noChangeAspect="1"/>
          </p:cNvSpPr>
          <p:nvPr/>
        </p:nvSpPr>
        <p:spPr>
          <a:xfrm>
            <a:off x="6718426" y="1155767"/>
            <a:ext cx="1723549" cy="646331"/>
          </a:xfrm>
          <a:prstGeom prst="rect">
            <a:avLst/>
          </a:prstGeom>
          <a:noFill/>
        </p:spPr>
        <p:txBody>
          <a:bodyPr wrap="none" rtlCol="0">
            <a:spAutoFit/>
          </a:bodyPr>
          <a:lstStyle/>
          <a:p>
            <a:pPr algn="ctr"/>
            <a:r>
              <a:rPr lang="en-US" dirty="0" smtClean="0"/>
              <a:t>Radiation Hard</a:t>
            </a:r>
          </a:p>
          <a:p>
            <a:pPr algn="ctr"/>
            <a:r>
              <a:rPr lang="en-US" dirty="0" smtClean="0"/>
              <a:t>Camera</a:t>
            </a:r>
            <a:endParaRPr lang="en-GB" dirty="0"/>
          </a:p>
        </p:txBody>
      </p:sp>
      <p:cxnSp>
        <p:nvCxnSpPr>
          <p:cNvPr id="17" name="Straight Arrow Connector 16"/>
          <p:cNvCxnSpPr/>
          <p:nvPr/>
        </p:nvCxnSpPr>
        <p:spPr>
          <a:xfrm flipH="1">
            <a:off x="6718426" y="1524000"/>
            <a:ext cx="368175"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a:spLocks noChangeAspect="1"/>
          </p:cNvSpPr>
          <p:nvPr/>
        </p:nvSpPr>
        <p:spPr>
          <a:xfrm>
            <a:off x="5029200" y="5315488"/>
            <a:ext cx="2172390" cy="923330"/>
          </a:xfrm>
          <a:prstGeom prst="rect">
            <a:avLst/>
          </a:prstGeom>
          <a:noFill/>
        </p:spPr>
        <p:txBody>
          <a:bodyPr wrap="none" rtlCol="0">
            <a:spAutoFit/>
          </a:bodyPr>
          <a:lstStyle/>
          <a:p>
            <a:pPr algn="ctr"/>
            <a:r>
              <a:rPr lang="en-US" dirty="0" smtClean="0"/>
              <a:t>Beam Observation</a:t>
            </a:r>
            <a:br>
              <a:rPr lang="en-US" dirty="0" smtClean="0"/>
            </a:br>
            <a:r>
              <a:rPr lang="en-US" dirty="0" smtClean="0"/>
              <a:t>System (BTV) with</a:t>
            </a:r>
          </a:p>
          <a:p>
            <a:pPr algn="ctr"/>
            <a:r>
              <a:rPr lang="en-US" dirty="0" smtClean="0"/>
              <a:t>Screen retracted</a:t>
            </a:r>
            <a:endParaRPr lang="en-GB" dirty="0"/>
          </a:p>
        </p:txBody>
      </p:sp>
      <p:cxnSp>
        <p:nvCxnSpPr>
          <p:cNvPr id="19" name="Straight Arrow Connector 18"/>
          <p:cNvCxnSpPr/>
          <p:nvPr/>
        </p:nvCxnSpPr>
        <p:spPr>
          <a:xfrm flipH="1" flipV="1">
            <a:off x="4570412" y="4419600"/>
            <a:ext cx="1190308" cy="9555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001058" y="679656"/>
            <a:ext cx="2960915" cy="369332"/>
          </a:xfrm>
          <a:prstGeom prst="rect">
            <a:avLst/>
          </a:prstGeom>
          <a:noFill/>
        </p:spPr>
        <p:txBody>
          <a:bodyPr wrap="square" rtlCol="0">
            <a:spAutoFit/>
          </a:bodyPr>
          <a:lstStyle/>
          <a:p>
            <a:r>
              <a:rPr lang="en-US" b="1" dirty="0">
                <a:solidFill>
                  <a:srgbClr val="0055A0"/>
                </a:solidFill>
                <a:latin typeface="Arial" panose="020B0604020202020204" pitchFamily="34" charset="0"/>
                <a:ea typeface="+mj-ea"/>
                <a:cs typeface="Arial" panose="020B0604020202020204" pitchFamily="34" charset="0"/>
              </a:rPr>
              <a:t>Conceptual</a:t>
            </a:r>
            <a:r>
              <a:rPr lang="en-US" dirty="0" smtClean="0">
                <a:latin typeface="Arial" panose="020B0604020202020204" pitchFamily="34" charset="0"/>
                <a:cs typeface="Arial" panose="020B0604020202020204" pitchFamily="34" charset="0"/>
              </a:rPr>
              <a:t> </a:t>
            </a:r>
            <a:r>
              <a:rPr lang="en-US" b="1" dirty="0">
                <a:solidFill>
                  <a:srgbClr val="0055A0"/>
                </a:solidFill>
                <a:latin typeface="Arial" panose="020B0604020202020204" pitchFamily="34" charset="0"/>
                <a:ea typeface="+mj-ea"/>
                <a:cs typeface="Arial" panose="020B0604020202020204" pitchFamily="34" charset="0"/>
              </a:rPr>
              <a:t>Design</a:t>
            </a:r>
          </a:p>
        </p:txBody>
      </p:sp>
      <p:sp>
        <p:nvSpPr>
          <p:cNvPr id="25" name="TextBox 24"/>
          <p:cNvSpPr txBox="1">
            <a:spLocks noChangeAspect="1"/>
          </p:cNvSpPr>
          <p:nvPr/>
        </p:nvSpPr>
        <p:spPr>
          <a:xfrm>
            <a:off x="219610" y="1662499"/>
            <a:ext cx="1763346" cy="646331"/>
          </a:xfrm>
          <a:prstGeom prst="rect">
            <a:avLst/>
          </a:prstGeom>
          <a:noFill/>
        </p:spPr>
        <p:txBody>
          <a:bodyPr wrap="square" rtlCol="0">
            <a:spAutoFit/>
          </a:bodyPr>
          <a:lstStyle/>
          <a:p>
            <a:pPr algn="ctr"/>
            <a:r>
              <a:rPr lang="en-US" dirty="0" smtClean="0"/>
              <a:t>Stepping motor with resolver</a:t>
            </a:r>
            <a:endParaRPr lang="en-GB" dirty="0"/>
          </a:p>
        </p:txBody>
      </p:sp>
      <p:cxnSp>
        <p:nvCxnSpPr>
          <p:cNvPr id="26" name="Straight Arrow Connector 25"/>
          <p:cNvCxnSpPr>
            <a:stCxn id="25" idx="2"/>
          </p:cNvCxnSpPr>
          <p:nvPr/>
        </p:nvCxnSpPr>
        <p:spPr>
          <a:xfrm>
            <a:off x="1101283" y="2308830"/>
            <a:ext cx="346517" cy="4114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874294" y="3875649"/>
            <a:ext cx="2482056" cy="886851"/>
          </a:xfrm>
          <a:prstGeom prst="straightConnector1">
            <a:avLst/>
          </a:prstGeom>
          <a:ln w="76200">
            <a:solidFill>
              <a:srgbClr val="FFFF99"/>
            </a:solidFill>
            <a:headEnd type="none"/>
            <a:tailEnd type="stealth" w="med" len="lg"/>
          </a:ln>
          <a:effectLst>
            <a:glow rad="63500">
              <a:schemeClr val="accent6">
                <a:alpha val="50000"/>
              </a:schemeClr>
            </a:glow>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3122" t="50376" r="55384" b="39091"/>
          <a:stretch/>
        </p:blipFill>
        <p:spPr bwMode="auto">
          <a:xfrm>
            <a:off x="4012406" y="3679031"/>
            <a:ext cx="12284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a:spLocks noChangeAspect="1"/>
          </p:cNvSpPr>
          <p:nvPr/>
        </p:nvSpPr>
        <p:spPr>
          <a:xfrm>
            <a:off x="5931031" y="4758523"/>
            <a:ext cx="787395" cy="369332"/>
          </a:xfrm>
          <a:prstGeom prst="rect">
            <a:avLst/>
          </a:prstGeom>
          <a:noFill/>
        </p:spPr>
        <p:txBody>
          <a:bodyPr wrap="none" rtlCol="0">
            <a:spAutoFit/>
          </a:bodyPr>
          <a:lstStyle/>
          <a:p>
            <a:pPr algn="ctr"/>
            <a:r>
              <a:rPr lang="en-US" dirty="0" smtClean="0"/>
              <a:t>Beam</a:t>
            </a:r>
            <a:endParaRPr lang="en-GB" dirty="0"/>
          </a:p>
        </p:txBody>
      </p:sp>
      <p:sp>
        <p:nvSpPr>
          <p:cNvPr id="37" name="TextBox 36"/>
          <p:cNvSpPr txBox="1">
            <a:spLocks noChangeAspect="1"/>
          </p:cNvSpPr>
          <p:nvPr/>
        </p:nvSpPr>
        <p:spPr>
          <a:xfrm>
            <a:off x="150042" y="5470841"/>
            <a:ext cx="1428904" cy="646331"/>
          </a:xfrm>
          <a:prstGeom prst="rect">
            <a:avLst/>
          </a:prstGeom>
          <a:noFill/>
        </p:spPr>
        <p:txBody>
          <a:bodyPr wrap="square" rtlCol="0">
            <a:spAutoFit/>
          </a:bodyPr>
          <a:lstStyle/>
          <a:p>
            <a:pPr algn="ctr"/>
            <a:r>
              <a:rPr lang="en-US" dirty="0" smtClean="0"/>
              <a:t>Rotational Feedthrough</a:t>
            </a:r>
            <a:endParaRPr lang="en-GB" dirty="0"/>
          </a:p>
        </p:txBody>
      </p:sp>
      <p:cxnSp>
        <p:nvCxnSpPr>
          <p:cNvPr id="38" name="Straight Arrow Connector 37"/>
          <p:cNvCxnSpPr>
            <a:stCxn id="37" idx="0"/>
          </p:cNvCxnSpPr>
          <p:nvPr/>
        </p:nvCxnSpPr>
        <p:spPr>
          <a:xfrm flipV="1">
            <a:off x="864494" y="3581798"/>
            <a:ext cx="1304511" cy="18890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a:spLocks noChangeAspect="1"/>
          </p:cNvSpPr>
          <p:nvPr/>
        </p:nvSpPr>
        <p:spPr>
          <a:xfrm>
            <a:off x="2137264" y="5246132"/>
            <a:ext cx="1448794" cy="923330"/>
          </a:xfrm>
          <a:prstGeom prst="rect">
            <a:avLst/>
          </a:prstGeom>
          <a:noFill/>
        </p:spPr>
        <p:txBody>
          <a:bodyPr wrap="none" rtlCol="0">
            <a:spAutoFit/>
          </a:bodyPr>
          <a:lstStyle/>
          <a:p>
            <a:pPr algn="ctr"/>
            <a:r>
              <a:rPr lang="en-US" dirty="0" smtClean="0"/>
              <a:t>Foil Exchange</a:t>
            </a:r>
            <a:br>
              <a:rPr lang="en-US" dirty="0" smtClean="0"/>
            </a:br>
            <a:r>
              <a:rPr lang="en-US" dirty="0" smtClean="0"/>
              <a:t>Mechanism</a:t>
            </a:r>
          </a:p>
          <a:p>
            <a:pPr algn="ctr"/>
            <a:r>
              <a:rPr lang="en-US" dirty="0" smtClean="0"/>
              <a:t>(TKSTR)</a:t>
            </a:r>
            <a:endParaRPr lang="en-GB" dirty="0"/>
          </a:p>
        </p:txBody>
      </p:sp>
      <p:cxnSp>
        <p:nvCxnSpPr>
          <p:cNvPr id="40" name="Straight Arrow Connector 39"/>
          <p:cNvCxnSpPr/>
          <p:nvPr/>
        </p:nvCxnSpPr>
        <p:spPr>
          <a:xfrm flipV="1">
            <a:off x="2861658" y="4457700"/>
            <a:ext cx="118893" cy="7884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7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001058" y="274638"/>
            <a:ext cx="7965175" cy="747654"/>
          </a:xfrm>
        </p:spPr>
        <p:txBody>
          <a:bodyPr>
            <a:normAutofit/>
          </a:bodyPr>
          <a:lstStyle/>
          <a:p>
            <a:r>
              <a:rPr lang="en-GB" dirty="0">
                <a:latin typeface="Arial" panose="020B0604020202020204" pitchFamily="34" charset="0"/>
                <a:cs typeface="Arial" panose="020B0604020202020204" pitchFamily="34" charset="0"/>
              </a:rPr>
              <a:t>Stripping Foil Test </a:t>
            </a:r>
            <a:r>
              <a:rPr lang="en-GB" dirty="0" smtClean="0">
                <a:latin typeface="Arial" panose="020B0604020202020204" pitchFamily="34" charset="0"/>
                <a:cs typeface="Arial" panose="020B0604020202020204" pitchFamily="34" charset="0"/>
              </a:rPr>
              <a:t>Stand – from INTDS2014</a:t>
            </a:r>
            <a:endParaRPr lang="en-US" dirty="0"/>
          </a:p>
        </p:txBody>
      </p:sp>
      <p:sp>
        <p:nvSpPr>
          <p:cNvPr id="9" name="Text Placeholder 2"/>
          <p:cNvSpPr>
            <a:spLocks noGrp="1"/>
          </p:cNvSpPr>
          <p:nvPr>
            <p:ph type="body" sz="quarter" idx="10"/>
          </p:nvPr>
        </p:nvSpPr>
        <p:spPr>
          <a:xfrm>
            <a:off x="5675325" y="672917"/>
            <a:ext cx="2947240" cy="376071"/>
          </a:xfrm>
        </p:spPr>
        <p:txBody>
          <a:bodyPr>
            <a:noAutofit/>
          </a:bodyPr>
          <a:lstStyle/>
          <a:p>
            <a:r>
              <a:rPr lang="nl-NL" sz="1100" dirty="0" smtClean="0"/>
              <a:t>J. </a:t>
            </a:r>
            <a:r>
              <a:rPr lang="nl-NL" sz="1100" dirty="0" err="1" smtClean="0"/>
              <a:t>Radioanal</a:t>
            </a:r>
            <a:r>
              <a:rPr lang="nl-NL" sz="1100" dirty="0" smtClean="0"/>
              <a:t>. </a:t>
            </a:r>
            <a:r>
              <a:rPr lang="nl-NL" sz="1100" dirty="0" err="1" smtClean="0"/>
              <a:t>Nucl</a:t>
            </a:r>
            <a:r>
              <a:rPr lang="nl-NL" sz="1100" dirty="0" smtClean="0"/>
              <a:t>. </a:t>
            </a:r>
            <a:r>
              <a:rPr lang="nl-NL" sz="1100" dirty="0" err="1" smtClean="0"/>
              <a:t>Chem</a:t>
            </a:r>
            <a:r>
              <a:rPr lang="nl-NL" sz="1100" dirty="0" smtClean="0"/>
              <a:t>. </a:t>
            </a:r>
            <a:r>
              <a:rPr lang="nl-NL" sz="1100" dirty="0"/>
              <a:t>(2015) 305: 831. doi:10.1007/s10967-014-3917-0</a:t>
            </a:r>
            <a:endParaRPr lang="en-US" sz="1100" dirty="0"/>
          </a:p>
        </p:txBody>
      </p:sp>
      <p:sp>
        <p:nvSpPr>
          <p:cNvPr id="10" name="TextBox 9"/>
          <p:cNvSpPr txBox="1"/>
          <p:nvPr/>
        </p:nvSpPr>
        <p:spPr>
          <a:xfrm>
            <a:off x="1001058" y="679656"/>
            <a:ext cx="2960915" cy="369332"/>
          </a:xfrm>
          <a:prstGeom prst="rect">
            <a:avLst/>
          </a:prstGeom>
          <a:noFill/>
        </p:spPr>
        <p:txBody>
          <a:bodyPr wrap="square" rtlCol="0">
            <a:spAutoFit/>
          </a:bodyPr>
          <a:lstStyle/>
          <a:p>
            <a:r>
              <a:rPr lang="en-US" b="1" dirty="0">
                <a:solidFill>
                  <a:srgbClr val="0055A0"/>
                </a:solidFill>
                <a:latin typeface="Arial" panose="020B0604020202020204" pitchFamily="34" charset="0"/>
                <a:ea typeface="+mj-ea"/>
                <a:cs typeface="Arial" panose="020B0604020202020204" pitchFamily="34" charset="0"/>
              </a:rPr>
              <a:t>Conceptual</a:t>
            </a:r>
            <a:r>
              <a:rPr lang="en-US" dirty="0" smtClean="0">
                <a:latin typeface="Arial" panose="020B0604020202020204" pitchFamily="34" charset="0"/>
                <a:cs typeface="Arial" panose="020B0604020202020204" pitchFamily="34" charset="0"/>
              </a:rPr>
              <a:t> </a:t>
            </a:r>
            <a:r>
              <a:rPr lang="en-US" b="1" dirty="0">
                <a:solidFill>
                  <a:srgbClr val="0055A0"/>
                </a:solidFill>
                <a:latin typeface="Arial" panose="020B0604020202020204" pitchFamily="34" charset="0"/>
                <a:ea typeface="+mj-ea"/>
                <a:cs typeface="Arial" panose="020B0604020202020204" pitchFamily="34" charset="0"/>
              </a:rPr>
              <a:t>Design</a:t>
            </a:r>
          </a:p>
        </p:txBody>
      </p:sp>
      <p:pic>
        <p:nvPicPr>
          <p:cNvPr id="23"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3598" t="2845" r="21506"/>
          <a:stretch/>
        </p:blipFill>
        <p:spPr bwMode="auto">
          <a:xfrm>
            <a:off x="806159" y="1058513"/>
            <a:ext cx="5293786" cy="5286923"/>
          </a:xfrm>
          <a:prstGeom prst="rect">
            <a:avLst/>
          </a:prstGeom>
          <a:ln w="9525">
            <a:noFill/>
            <a:miter lim="800000"/>
            <a:headEnd/>
            <a:tailEnd/>
          </a:ln>
          <a:effectLst>
            <a:glow rad="63500">
              <a:schemeClr val="bg1">
                <a:alpha val="40000"/>
              </a:schemeClr>
            </a:glow>
          </a:effectLst>
          <a:extLst>
            <a:ext uri="{909E8E84-426E-40DD-AFC4-6F175D3DCCD1}">
              <a14:hiddenFill xmlns:a14="http://schemas.microsoft.com/office/drawing/2010/main">
                <a:solidFill>
                  <a:schemeClr val="accent1"/>
                </a:solidFill>
              </a14:hiddenFill>
            </a:ext>
          </a:extLst>
        </p:spPr>
      </p:pic>
      <p:sp>
        <p:nvSpPr>
          <p:cNvPr id="24" name="TextBox 23"/>
          <p:cNvSpPr txBox="1">
            <a:spLocks noChangeAspect="1"/>
          </p:cNvSpPr>
          <p:nvPr/>
        </p:nvSpPr>
        <p:spPr>
          <a:xfrm>
            <a:off x="6651608" y="2968079"/>
            <a:ext cx="1106585" cy="769441"/>
          </a:xfrm>
          <a:prstGeom prst="rect">
            <a:avLst/>
          </a:prstGeom>
          <a:no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err="1" smtClean="0"/>
              <a:t>VacuumValve</a:t>
            </a:r>
            <a:endParaRPr lang="en-GB" dirty="0"/>
          </a:p>
        </p:txBody>
      </p:sp>
      <p:cxnSp>
        <p:nvCxnSpPr>
          <p:cNvPr id="25" name="Straight Arrow Connector 24"/>
          <p:cNvCxnSpPr/>
          <p:nvPr/>
        </p:nvCxnSpPr>
        <p:spPr>
          <a:xfrm flipH="1">
            <a:off x="5948765" y="3352800"/>
            <a:ext cx="756836" cy="152400"/>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6" name="TextBox 25"/>
          <p:cNvSpPr txBox="1">
            <a:spLocks noChangeAspect="1"/>
          </p:cNvSpPr>
          <p:nvPr/>
        </p:nvSpPr>
        <p:spPr>
          <a:xfrm>
            <a:off x="221217" y="3090989"/>
            <a:ext cx="1106585" cy="707886"/>
          </a:xfrm>
          <a:prstGeom prst="rect">
            <a:avLst/>
          </a:prstGeom>
          <a:no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Vacuum</a:t>
            </a:r>
            <a:br>
              <a:rPr lang="en-US" dirty="0"/>
            </a:br>
            <a:r>
              <a:rPr lang="en-US" dirty="0"/>
              <a:t>Valve</a:t>
            </a:r>
            <a:endParaRPr lang="en-GB" dirty="0"/>
          </a:p>
        </p:txBody>
      </p:sp>
      <p:cxnSp>
        <p:nvCxnSpPr>
          <p:cNvPr id="27" name="Straight Arrow Connector 26"/>
          <p:cNvCxnSpPr/>
          <p:nvPr/>
        </p:nvCxnSpPr>
        <p:spPr>
          <a:xfrm flipV="1">
            <a:off x="774510" y="1981201"/>
            <a:ext cx="159232" cy="1142999"/>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8" name="TextBox 27"/>
          <p:cNvSpPr txBox="1">
            <a:spLocks noChangeAspect="1"/>
          </p:cNvSpPr>
          <p:nvPr/>
        </p:nvSpPr>
        <p:spPr>
          <a:xfrm>
            <a:off x="3361424" y="1273314"/>
            <a:ext cx="2324804" cy="707886"/>
          </a:xfrm>
          <a:prstGeom prst="rect">
            <a:avLst/>
          </a:prstGeom>
          <a:no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Beam Current </a:t>
            </a:r>
            <a:br>
              <a:rPr lang="en-US" dirty="0"/>
            </a:br>
            <a:r>
              <a:rPr lang="en-US" dirty="0"/>
              <a:t>Transformer (BCT)</a:t>
            </a:r>
            <a:endParaRPr lang="en-GB" dirty="0"/>
          </a:p>
        </p:txBody>
      </p:sp>
      <p:cxnSp>
        <p:nvCxnSpPr>
          <p:cNvPr id="29" name="Straight Arrow Connector 28"/>
          <p:cNvCxnSpPr>
            <a:stCxn id="28" idx="1"/>
          </p:cNvCxnSpPr>
          <p:nvPr/>
        </p:nvCxnSpPr>
        <p:spPr>
          <a:xfrm flipH="1">
            <a:off x="1989273" y="1627257"/>
            <a:ext cx="1372151" cy="353943"/>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0" name="TextBox 29"/>
          <p:cNvSpPr txBox="1">
            <a:spLocks noChangeAspect="1"/>
          </p:cNvSpPr>
          <p:nvPr/>
        </p:nvSpPr>
        <p:spPr>
          <a:xfrm>
            <a:off x="1191618" y="5330671"/>
            <a:ext cx="1754006" cy="707886"/>
          </a:xfrm>
          <a:prstGeom prst="rect">
            <a:avLst/>
          </a:prstGeom>
          <a:no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Stripping Foil </a:t>
            </a:r>
            <a:br>
              <a:rPr lang="en-US" dirty="0"/>
            </a:br>
            <a:r>
              <a:rPr lang="en-US" dirty="0"/>
              <a:t>Test Stand</a:t>
            </a:r>
            <a:endParaRPr lang="en-GB" dirty="0"/>
          </a:p>
        </p:txBody>
      </p:sp>
      <p:cxnSp>
        <p:nvCxnSpPr>
          <p:cNvPr id="31" name="Straight Arrow Connector 30"/>
          <p:cNvCxnSpPr/>
          <p:nvPr/>
        </p:nvCxnSpPr>
        <p:spPr>
          <a:xfrm flipV="1">
            <a:off x="2438400" y="3124200"/>
            <a:ext cx="1093598" cy="2206472"/>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885864" y="2381355"/>
            <a:ext cx="758928" cy="265294"/>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rot="1116288">
            <a:off x="2842328" y="2166351"/>
            <a:ext cx="854721" cy="400110"/>
          </a:xfrm>
          <a:prstGeom prst="rect">
            <a:avLst/>
          </a:prstGeom>
          <a:noFill/>
        </p:spPr>
        <p:txBody>
          <a:bodyPr vert="horz" lIns="91440" tIns="45720" rIns="91440" bIns="45720" rtlCol="0">
            <a:norm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Beam</a:t>
            </a:r>
            <a:endParaRPr lang="en-GB" dirty="0"/>
          </a:p>
        </p:txBody>
      </p:sp>
      <p:pic>
        <p:nvPicPr>
          <p:cNvPr id="35" name="Picture 34" descr="liu_ppt-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sp>
        <p:nvSpPr>
          <p:cNvPr id="39" name="Rectangle 38"/>
          <p:cNvSpPr/>
          <p:nvPr/>
        </p:nvSpPr>
        <p:spPr>
          <a:xfrm>
            <a:off x="229103" y="2797450"/>
            <a:ext cx="805154" cy="1349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878681" y="1085209"/>
            <a:ext cx="8022432" cy="6125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221217" y="5673990"/>
            <a:ext cx="8022432" cy="6125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a:spLocks noChangeAspect="1"/>
          </p:cNvSpPr>
          <p:nvPr/>
        </p:nvSpPr>
        <p:spPr>
          <a:xfrm>
            <a:off x="5825528" y="3831799"/>
            <a:ext cx="3075585" cy="1498872"/>
          </a:xfrm>
          <a:prstGeom prst="rect">
            <a:avLst/>
          </a:prstGeom>
        </p:spPr>
        <p:txBody>
          <a:bodyPr vert="horz">
            <a:noAutofit/>
          </a:bodyPr>
          <a:lstStyle>
            <a:defPPr>
              <a:defRPr lang="en-US"/>
            </a:defPPr>
            <a:lvl1pPr marL="36576" indent="0">
              <a:spcBef>
                <a:spcPct val="20000"/>
              </a:spcBef>
              <a:buClr>
                <a:schemeClr val="tx1"/>
              </a:buClr>
              <a:buSzPct val="80000"/>
              <a:buFont typeface="Arial"/>
              <a:buNone/>
              <a:defRPr kumimoji="0" sz="2000">
                <a:latin typeface="Arial" panose="020B0604020202020204" pitchFamily="34" charset="0"/>
                <a:cs typeface="Arial" panose="020B0604020202020204" pitchFamily="34" charset="0"/>
              </a:defRPr>
            </a:lvl1pPr>
            <a:lvl2pPr marL="905256" indent="-457200">
              <a:spcBef>
                <a:spcPct val="20000"/>
              </a:spcBef>
              <a:buClr>
                <a:schemeClr val="tx1"/>
              </a:buClr>
              <a:buSzPct val="90000"/>
              <a:buFont typeface="Arial"/>
              <a:buChar char="•"/>
              <a:defRPr kumimoji="0" sz="2600"/>
            </a:lvl2pPr>
            <a:lvl3pPr marL="1092708" indent="-342900">
              <a:spcBef>
                <a:spcPct val="20000"/>
              </a:spcBef>
              <a:buClr>
                <a:schemeClr val="tx1"/>
              </a:buClr>
              <a:buSzPct val="85000"/>
              <a:buFont typeface="Arial"/>
              <a:buChar char="•"/>
              <a:defRPr kumimoji="0" sz="2400"/>
            </a:lvl3pPr>
            <a:lvl4pPr marL="1385316" indent="-342900">
              <a:spcBef>
                <a:spcPct val="20000"/>
              </a:spcBef>
              <a:buClr>
                <a:schemeClr val="tx1"/>
              </a:buClr>
              <a:buSzPct val="90000"/>
              <a:buFont typeface="Arial"/>
              <a:buChar char="•"/>
              <a:defRPr kumimoji="0" sz="2000"/>
            </a:lvl4pPr>
            <a:lvl5pPr marL="1650492" indent="-342900">
              <a:spcBef>
                <a:spcPct val="20000"/>
              </a:spcBef>
              <a:buClr>
                <a:schemeClr val="tx1"/>
              </a:buClr>
              <a:buSzPct val="100000"/>
              <a:buFont typeface="Arial"/>
              <a:buChar char="•"/>
              <a:defRPr kumimoji="0" sz="2000"/>
            </a:lvl5pPr>
            <a:lvl6pPr marL="1700784" indent="-182880">
              <a:spcBef>
                <a:spcPct val="20000"/>
              </a:spcBef>
              <a:buClr>
                <a:schemeClr val="accent5"/>
              </a:buClr>
              <a:buFont typeface="Arial"/>
              <a:buChar char="-"/>
              <a:defRPr kumimoji="0" sz="2000" baseline="0"/>
            </a:lvl6pPr>
            <a:lvl7pPr marL="1920240" indent="-182880">
              <a:spcBef>
                <a:spcPct val="20000"/>
              </a:spcBef>
              <a:buClr>
                <a:schemeClr val="accent6"/>
              </a:buClr>
              <a:buSzPct val="100000"/>
              <a:buFont typeface="Arial"/>
              <a:buChar char="•"/>
              <a:defRPr kumimoji="0" baseline="0"/>
            </a:lvl7pPr>
            <a:lvl8pPr marL="2139696" indent="-182880">
              <a:spcBef>
                <a:spcPct val="20000"/>
              </a:spcBef>
              <a:buClr>
                <a:schemeClr val="accent6"/>
              </a:buClr>
              <a:buFont typeface="Arial"/>
              <a:buChar char="▪"/>
              <a:defRPr kumimoji="0" sz="1600"/>
            </a:lvl8pPr>
            <a:lvl9pPr marL="2331720" indent="-182880">
              <a:spcBef>
                <a:spcPct val="20000"/>
              </a:spcBef>
              <a:buClr>
                <a:schemeClr val="accent6"/>
              </a:buClr>
              <a:buFont typeface="Arial"/>
              <a:buChar char="•"/>
              <a:defRPr kumimoji="0" sz="1600"/>
            </a:lvl9pPr>
          </a:lstStyle>
          <a:p>
            <a:r>
              <a:rPr lang="en-GB" dirty="0" smtClean="0"/>
              <a:t>In </a:t>
            </a:r>
            <a:r>
              <a:rPr lang="en-GB" dirty="0"/>
              <a:t>order to gain experience with the foil changing mechanism and the very fragile </a:t>
            </a:r>
            <a:r>
              <a:rPr lang="en-GB" dirty="0" smtClean="0"/>
              <a:t>foils a </a:t>
            </a:r>
            <a:r>
              <a:rPr lang="en-GB" dirty="0"/>
              <a:t>stripping foil test stand </a:t>
            </a:r>
            <a:r>
              <a:rPr lang="en-GB" dirty="0" smtClean="0"/>
              <a:t>was installed </a:t>
            </a:r>
            <a:r>
              <a:rPr lang="en-GB" dirty="0"/>
              <a:t>in the Linac4 transfer line.</a:t>
            </a:r>
          </a:p>
        </p:txBody>
      </p:sp>
      <p:sp>
        <p:nvSpPr>
          <p:cNvPr id="44" name="TextBox 43"/>
          <p:cNvSpPr txBox="1">
            <a:spLocks noChangeAspect="1"/>
          </p:cNvSpPr>
          <p:nvPr/>
        </p:nvSpPr>
        <p:spPr>
          <a:xfrm>
            <a:off x="1733689" y="5205911"/>
            <a:ext cx="3438726" cy="369332"/>
          </a:xfrm>
          <a:prstGeom prst="rect">
            <a:avLst/>
          </a:prstGeom>
          <a:noFill/>
        </p:spPr>
        <p:txBody>
          <a:bodyPr wrap="square" rtlCol="0">
            <a:spAutoFit/>
          </a:bodyPr>
          <a:lstStyle/>
          <a:p>
            <a:pPr algn="ctr"/>
            <a:r>
              <a:rPr lang="en-US" dirty="0" smtClean="0"/>
              <a:t>Integrated in a Vacuum tank</a:t>
            </a:r>
            <a:endParaRPr lang="en-GB" dirty="0"/>
          </a:p>
        </p:txBody>
      </p:sp>
      <p:pic>
        <p:nvPicPr>
          <p:cNvPr id="7"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 t="107" r="-1546" b="-1"/>
          <a:stretch/>
        </p:blipFill>
        <p:spPr bwMode="auto">
          <a:xfrm>
            <a:off x="457200" y="1343024"/>
            <a:ext cx="8353586" cy="4637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Arrow Connector 31"/>
          <p:cNvCxnSpPr/>
          <p:nvPr/>
        </p:nvCxnSpPr>
        <p:spPr>
          <a:xfrm>
            <a:off x="4850606" y="4229100"/>
            <a:ext cx="1505744" cy="533400"/>
          </a:xfrm>
          <a:prstGeom prst="straightConnector1">
            <a:avLst/>
          </a:prstGeom>
          <a:ln w="76200">
            <a:solidFill>
              <a:srgbClr val="FFFF99"/>
            </a:solidFill>
            <a:headEnd type="none"/>
            <a:tailEnd type="stealth" w="med" len="lg"/>
          </a:ln>
          <a:effectLst>
            <a:glow rad="63500">
              <a:schemeClr val="accent6">
                <a:alpha val="50000"/>
              </a:schemeClr>
            </a:glow>
          </a:effectLst>
        </p:spPr>
        <p:style>
          <a:lnRef idx="2">
            <a:schemeClr val="accent1"/>
          </a:lnRef>
          <a:fillRef idx="0">
            <a:schemeClr val="accent1"/>
          </a:fillRef>
          <a:effectRef idx="1">
            <a:schemeClr val="accent1"/>
          </a:effectRef>
          <a:fontRef idx="minor">
            <a:schemeClr val="tx1"/>
          </a:fontRef>
        </p:style>
      </p:cxnSp>
      <p:sp>
        <p:nvSpPr>
          <p:cNvPr id="36" name="TextBox 35"/>
          <p:cNvSpPr txBox="1">
            <a:spLocks noChangeAspect="1"/>
          </p:cNvSpPr>
          <p:nvPr/>
        </p:nvSpPr>
        <p:spPr>
          <a:xfrm>
            <a:off x="3824909" y="5453987"/>
            <a:ext cx="1133645" cy="646331"/>
          </a:xfrm>
          <a:prstGeom prst="rect">
            <a:avLst/>
          </a:prstGeom>
          <a:noFill/>
        </p:spPr>
        <p:txBody>
          <a:bodyPr wrap="none" rtlCol="0">
            <a:spAutoFit/>
          </a:bodyPr>
          <a:lstStyle/>
          <a:p>
            <a:pPr algn="ctr"/>
            <a:r>
              <a:rPr lang="en-US" dirty="0" smtClean="0"/>
              <a:t>Vacuum</a:t>
            </a:r>
            <a:br>
              <a:rPr lang="en-US" dirty="0" smtClean="0"/>
            </a:br>
            <a:r>
              <a:rPr lang="en-US" dirty="0" smtClean="0"/>
              <a:t>Chamber</a:t>
            </a:r>
            <a:endParaRPr lang="en-GB" dirty="0"/>
          </a:p>
        </p:txBody>
      </p:sp>
      <p:cxnSp>
        <p:nvCxnSpPr>
          <p:cNvPr id="37" name="Straight Arrow Connector 36"/>
          <p:cNvCxnSpPr/>
          <p:nvPr/>
        </p:nvCxnSpPr>
        <p:spPr>
          <a:xfrm flipV="1">
            <a:off x="4395248" y="5155809"/>
            <a:ext cx="71244" cy="3595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96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544"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anim calcmode="lin" valueType="num">
                                      <p:cBhvr>
                                        <p:cTn id="9" dur="500"/>
                                        <p:tgtEl>
                                          <p:spTgt spid="7"/>
                                        </p:tgtEl>
                                        <p:attrNameLst>
                                          <p:attrName>ppt_x</p:attrName>
                                        </p:attrNameLst>
                                      </p:cBhvr>
                                      <p:tavLst>
                                        <p:tav tm="0">
                                          <p:val>
                                            <p:strVal val="ppt_x"/>
                                          </p:val>
                                        </p:tav>
                                        <p:tav tm="100000">
                                          <p:val>
                                            <p:fltVal val="0.5"/>
                                          </p:val>
                                        </p:tav>
                                      </p:tavLst>
                                    </p:anim>
                                    <p:anim calcmode="lin" valueType="num">
                                      <p:cBhvr>
                                        <p:cTn id="10" dur="500"/>
                                        <p:tgtEl>
                                          <p:spTgt spid="7"/>
                                        </p:tgtEl>
                                        <p:attrNameLst>
                                          <p:attrName>ppt_y</p:attrName>
                                        </p:attrNameLst>
                                      </p:cBhvr>
                                      <p:tavLst>
                                        <p:tav tm="0">
                                          <p:val>
                                            <p:strVal val="ppt_y"/>
                                          </p:val>
                                        </p:tav>
                                        <p:tav tm="100000">
                                          <p:val>
                                            <p:fltVal val="0.5"/>
                                          </p:val>
                                        </p:tav>
                                      </p:tavLst>
                                    </p:anim>
                                    <p:set>
                                      <p:cBhvr>
                                        <p:cTn id="11" dur="1" fill="hold">
                                          <p:stCondLst>
                                            <p:cond delay="499"/>
                                          </p:stCondLst>
                                        </p:cTn>
                                        <p:tgtEl>
                                          <p:spTgt spid="7"/>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32"/>
                                        </p:tgtEl>
                                        <p:attrNameLst>
                                          <p:attrName>style.visibility</p:attrName>
                                        </p:attrNameLst>
                                      </p:cBhvr>
                                      <p:to>
                                        <p:strVal val="hidden"/>
                                      </p:to>
                                    </p:set>
                                  </p:childTnLst>
                                </p:cTn>
                              </p:par>
                              <p:par>
                                <p:cTn id="14" presetID="53" presetClass="exit" presetSubtype="32" fill="hold" grpId="0" nodeType="withEffect">
                                  <p:stCondLst>
                                    <p:cond delay="0"/>
                                  </p:stCondLst>
                                  <p:childTnLst>
                                    <p:anim calcmode="lin" valueType="num">
                                      <p:cBhvr>
                                        <p:cTn id="15" dur="500"/>
                                        <p:tgtEl>
                                          <p:spTgt spid="41"/>
                                        </p:tgtEl>
                                        <p:attrNameLst>
                                          <p:attrName>ppt_w</p:attrName>
                                        </p:attrNameLst>
                                      </p:cBhvr>
                                      <p:tavLst>
                                        <p:tav tm="0">
                                          <p:val>
                                            <p:strVal val="ppt_w"/>
                                          </p:val>
                                        </p:tav>
                                        <p:tav tm="100000">
                                          <p:val>
                                            <p:fltVal val="0"/>
                                          </p:val>
                                        </p:tav>
                                      </p:tavLst>
                                    </p:anim>
                                    <p:anim calcmode="lin" valueType="num">
                                      <p:cBhvr>
                                        <p:cTn id="16" dur="500"/>
                                        <p:tgtEl>
                                          <p:spTgt spid="41"/>
                                        </p:tgtEl>
                                        <p:attrNameLst>
                                          <p:attrName>ppt_h</p:attrName>
                                        </p:attrNameLst>
                                      </p:cBhvr>
                                      <p:tavLst>
                                        <p:tav tm="0">
                                          <p:val>
                                            <p:strVal val="ppt_h"/>
                                          </p:val>
                                        </p:tav>
                                        <p:tav tm="100000">
                                          <p:val>
                                            <p:fltVal val="0"/>
                                          </p:val>
                                        </p:tav>
                                      </p:tavLst>
                                    </p:anim>
                                    <p:animEffect transition="out" filter="fade">
                                      <p:cBhvr>
                                        <p:cTn id="17" dur="500"/>
                                        <p:tgtEl>
                                          <p:spTgt spid="41"/>
                                        </p:tgtEl>
                                      </p:cBhvr>
                                    </p:animEffect>
                                    <p:set>
                                      <p:cBhvr>
                                        <p:cTn id="18" dur="1" fill="hold">
                                          <p:stCondLst>
                                            <p:cond delay="499"/>
                                          </p:stCondLst>
                                        </p:cTn>
                                        <p:tgtEl>
                                          <p:spTgt spid="41"/>
                                        </p:tgtEl>
                                        <p:attrNameLst>
                                          <p:attrName>style.visibility</p:attrName>
                                        </p:attrNameLst>
                                      </p:cBhvr>
                                      <p:to>
                                        <p:strVal val="hidden"/>
                                      </p:to>
                                    </p:set>
                                  </p:childTnLst>
                                </p:cTn>
                              </p:par>
                              <p:par>
                                <p:cTn id="19" presetID="53" presetClass="exit" presetSubtype="32" fill="hold" grpId="0" nodeType="withEffect">
                                  <p:stCondLst>
                                    <p:cond delay="0"/>
                                  </p:stCondLst>
                                  <p:childTnLst>
                                    <p:anim calcmode="lin" valueType="num">
                                      <p:cBhvr>
                                        <p:cTn id="20" dur="500"/>
                                        <p:tgtEl>
                                          <p:spTgt spid="39"/>
                                        </p:tgtEl>
                                        <p:attrNameLst>
                                          <p:attrName>ppt_w</p:attrName>
                                        </p:attrNameLst>
                                      </p:cBhvr>
                                      <p:tavLst>
                                        <p:tav tm="0">
                                          <p:val>
                                            <p:strVal val="ppt_w"/>
                                          </p:val>
                                        </p:tav>
                                        <p:tav tm="100000">
                                          <p:val>
                                            <p:fltVal val="0"/>
                                          </p:val>
                                        </p:tav>
                                      </p:tavLst>
                                    </p:anim>
                                    <p:anim calcmode="lin" valueType="num">
                                      <p:cBhvr>
                                        <p:cTn id="21" dur="500"/>
                                        <p:tgtEl>
                                          <p:spTgt spid="39"/>
                                        </p:tgtEl>
                                        <p:attrNameLst>
                                          <p:attrName>ppt_h</p:attrName>
                                        </p:attrNameLst>
                                      </p:cBhvr>
                                      <p:tavLst>
                                        <p:tav tm="0">
                                          <p:val>
                                            <p:strVal val="ppt_h"/>
                                          </p:val>
                                        </p:tav>
                                        <p:tav tm="100000">
                                          <p:val>
                                            <p:fltVal val="0"/>
                                          </p:val>
                                        </p:tav>
                                      </p:tavLst>
                                    </p:anim>
                                    <p:animEffect transition="out" filter="fad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par>
                                <p:cTn id="24" presetID="53" presetClass="exit" presetSubtype="32" fill="hold" grpId="0" nodeType="withEffect">
                                  <p:stCondLst>
                                    <p:cond delay="0"/>
                                  </p:stCondLst>
                                  <p:childTnLst>
                                    <p:anim calcmode="lin" valueType="num">
                                      <p:cBhvr>
                                        <p:cTn id="25" dur="500"/>
                                        <p:tgtEl>
                                          <p:spTgt spid="42"/>
                                        </p:tgtEl>
                                        <p:attrNameLst>
                                          <p:attrName>ppt_w</p:attrName>
                                        </p:attrNameLst>
                                      </p:cBhvr>
                                      <p:tavLst>
                                        <p:tav tm="0">
                                          <p:val>
                                            <p:strVal val="ppt_w"/>
                                          </p:val>
                                        </p:tav>
                                        <p:tav tm="100000">
                                          <p:val>
                                            <p:fltVal val="0"/>
                                          </p:val>
                                        </p:tav>
                                      </p:tavLst>
                                    </p:anim>
                                    <p:anim calcmode="lin" valueType="num">
                                      <p:cBhvr>
                                        <p:cTn id="26" dur="500"/>
                                        <p:tgtEl>
                                          <p:spTgt spid="42"/>
                                        </p:tgtEl>
                                        <p:attrNameLst>
                                          <p:attrName>ppt_h</p:attrName>
                                        </p:attrNameLst>
                                      </p:cBhvr>
                                      <p:tavLst>
                                        <p:tav tm="0">
                                          <p:val>
                                            <p:strVal val="ppt_h"/>
                                          </p:val>
                                        </p:tav>
                                        <p:tav tm="100000">
                                          <p:val>
                                            <p:fltVal val="0"/>
                                          </p:val>
                                        </p:tav>
                                      </p:tavLst>
                                    </p:anim>
                                    <p:animEffect transition="out" filter="fade">
                                      <p:cBhvr>
                                        <p:cTn id="27" dur="500"/>
                                        <p:tgtEl>
                                          <p:spTgt spid="42"/>
                                        </p:tgtEl>
                                      </p:cBhvr>
                                    </p:animEffect>
                                    <p:set>
                                      <p:cBhvr>
                                        <p:cTn id="28" dur="1" fill="hold">
                                          <p:stCondLst>
                                            <p:cond delay="499"/>
                                          </p:stCondLst>
                                        </p:cTn>
                                        <p:tgtEl>
                                          <p:spTgt spid="42"/>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44"/>
                                        </p:tgtEl>
                                        <p:attrNameLst>
                                          <p:attrName>ppt_w</p:attrName>
                                        </p:attrNameLst>
                                      </p:cBhvr>
                                      <p:tavLst>
                                        <p:tav tm="0">
                                          <p:val>
                                            <p:strVal val="ppt_w"/>
                                          </p:val>
                                        </p:tav>
                                        <p:tav tm="100000">
                                          <p:val>
                                            <p:fltVal val="0"/>
                                          </p:val>
                                        </p:tav>
                                      </p:tavLst>
                                    </p:anim>
                                    <p:anim calcmode="lin" valueType="num">
                                      <p:cBhvr>
                                        <p:cTn id="31" dur="500"/>
                                        <p:tgtEl>
                                          <p:spTgt spid="44"/>
                                        </p:tgtEl>
                                        <p:attrNameLst>
                                          <p:attrName>ppt_h</p:attrName>
                                        </p:attrNameLst>
                                      </p:cBhvr>
                                      <p:tavLst>
                                        <p:tav tm="0">
                                          <p:val>
                                            <p:strVal val="ppt_h"/>
                                          </p:val>
                                        </p:tav>
                                        <p:tav tm="100000">
                                          <p:val>
                                            <p:fltVal val="0"/>
                                          </p:val>
                                        </p:tav>
                                      </p:tavLst>
                                    </p:anim>
                                    <p:animEffect transition="out" filter="fade">
                                      <p:cBhvr>
                                        <p:cTn id="32" dur="500"/>
                                        <p:tgtEl>
                                          <p:spTgt spid="44"/>
                                        </p:tgtEl>
                                      </p:cBhvr>
                                    </p:animEffect>
                                    <p:set>
                                      <p:cBhvr>
                                        <p:cTn id="33" dur="1" fill="hold">
                                          <p:stCondLst>
                                            <p:cond delay="499"/>
                                          </p:stCondLst>
                                        </p:cTn>
                                        <p:tgtEl>
                                          <p:spTgt spid="4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37"/>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44"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387"/>
          <a:stretch/>
        </p:blipFill>
        <p:spPr>
          <a:xfrm rot="21235960">
            <a:off x="-294909" y="645287"/>
            <a:ext cx="9485471" cy="5592612"/>
          </a:xfrm>
          <a:prstGeom prst="rect">
            <a:avLst/>
          </a:prstGeom>
        </p:spPr>
      </p:pic>
      <p:sp>
        <p:nvSpPr>
          <p:cNvPr id="9" name="Rectangle 8"/>
          <p:cNvSpPr/>
          <p:nvPr/>
        </p:nvSpPr>
        <p:spPr>
          <a:xfrm>
            <a:off x="0" y="0"/>
            <a:ext cx="9144000" cy="11358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97148" b="-1"/>
          <a:stretch/>
        </p:blipFill>
        <p:spPr>
          <a:xfrm rot="21235960">
            <a:off x="4606" y="6017409"/>
            <a:ext cx="9485471" cy="589889"/>
          </a:xfrm>
          <a:prstGeom prst="rect">
            <a:avLst/>
          </a:prstGeom>
        </p:spPr>
      </p:pic>
      <p:sp>
        <p:nvSpPr>
          <p:cNvPr id="10" name="Rectangle 9"/>
          <p:cNvSpPr/>
          <p:nvPr/>
        </p:nvSpPr>
        <p:spPr>
          <a:xfrm>
            <a:off x="0" y="6093618"/>
            <a:ext cx="9144000" cy="7643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GB" dirty="0" smtClean="0">
                <a:latin typeface="Arial" panose="020B0604020202020204" pitchFamily="34" charset="0"/>
                <a:cs typeface="Arial" panose="020B0604020202020204" pitchFamily="34" charset="0"/>
              </a:rPr>
              <a:t>Stripping foil Test </a:t>
            </a:r>
            <a:r>
              <a:rPr lang="en-GB" dirty="0">
                <a:latin typeface="Arial" panose="020B0604020202020204" pitchFamily="34" charset="0"/>
                <a:cs typeface="Arial" panose="020B0604020202020204" pitchFamily="34" charset="0"/>
              </a:rPr>
              <a:t>stand </a:t>
            </a:r>
            <a:r>
              <a:rPr lang="en-GB" sz="2200" dirty="0" smtClean="0">
                <a:latin typeface="Arial" panose="020B0604020202020204" pitchFamily="34" charset="0"/>
                <a:cs typeface="Arial" panose="020B0604020202020204" pitchFamily="34" charset="0"/>
              </a:rPr>
              <a:t>(TKSTR side)</a:t>
            </a:r>
            <a:endParaRPr lang="en-US" sz="2200" dirty="0"/>
          </a:p>
        </p:txBody>
      </p:sp>
      <p:pic>
        <p:nvPicPr>
          <p:cNvPr id="13" name="Picture 12" descr="liu_ppt-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sp>
        <p:nvSpPr>
          <p:cNvPr id="17" name="TextBox 16"/>
          <p:cNvSpPr txBox="1">
            <a:spLocks noChangeAspect="1"/>
          </p:cNvSpPr>
          <p:nvPr/>
        </p:nvSpPr>
        <p:spPr>
          <a:xfrm>
            <a:off x="3493294" y="1197918"/>
            <a:ext cx="1600200" cy="670701"/>
          </a:xfrm>
          <a:prstGeom prst="rect">
            <a:avLst/>
          </a:prstGeom>
          <a:solidFill>
            <a:srgbClr val="F8F8F8">
              <a:alpha val="60000"/>
            </a:srgbClr>
          </a:solidFill>
        </p:spPr>
        <p:txBody>
          <a:bodyPr vert="horz" lIns="91440" tIns="45720" rIns="91440" bIns="45720" rtlCol="0">
            <a:no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GB" dirty="0" smtClean="0"/>
              <a:t>TKSTR Motorisation</a:t>
            </a:r>
            <a:endParaRPr lang="en-GB" dirty="0"/>
          </a:p>
        </p:txBody>
      </p:sp>
      <p:cxnSp>
        <p:nvCxnSpPr>
          <p:cNvPr id="18" name="Straight Arrow Connector 17"/>
          <p:cNvCxnSpPr>
            <a:stCxn id="17" idx="2"/>
          </p:cNvCxnSpPr>
          <p:nvPr/>
        </p:nvCxnSpPr>
        <p:spPr>
          <a:xfrm flipH="1">
            <a:off x="4114801" y="1868619"/>
            <a:ext cx="178593" cy="693943"/>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9" name="TextBox 18"/>
          <p:cNvSpPr txBox="1">
            <a:spLocks noChangeAspect="1"/>
          </p:cNvSpPr>
          <p:nvPr/>
        </p:nvSpPr>
        <p:spPr>
          <a:xfrm>
            <a:off x="6273163" y="5307732"/>
            <a:ext cx="2442211" cy="670701"/>
          </a:xfrm>
          <a:prstGeom prst="rect">
            <a:avLst/>
          </a:prstGeom>
          <a:solidFill>
            <a:srgbClr val="F8F8F8">
              <a:alpha val="60000"/>
            </a:srgbClr>
          </a:solidFill>
        </p:spPr>
        <p:txBody>
          <a:bodyPr vert="horz" lIns="91440" tIns="45720" rIns="91440" bIns="45720" rtlCol="0">
            <a:no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GB" dirty="0" smtClean="0"/>
              <a:t>Flange for loading foil mechanism</a:t>
            </a:r>
            <a:endParaRPr lang="en-GB" dirty="0"/>
          </a:p>
        </p:txBody>
      </p:sp>
      <p:cxnSp>
        <p:nvCxnSpPr>
          <p:cNvPr id="20" name="Straight Arrow Connector 19"/>
          <p:cNvCxnSpPr/>
          <p:nvPr/>
        </p:nvCxnSpPr>
        <p:spPr>
          <a:xfrm flipH="1" flipV="1">
            <a:off x="5257800" y="4464844"/>
            <a:ext cx="1015365" cy="1185862"/>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3" name="TextBox 22"/>
          <p:cNvSpPr txBox="1">
            <a:spLocks noChangeAspect="1"/>
          </p:cNvSpPr>
          <p:nvPr/>
        </p:nvSpPr>
        <p:spPr>
          <a:xfrm>
            <a:off x="579120" y="5247542"/>
            <a:ext cx="1749743" cy="670701"/>
          </a:xfrm>
          <a:prstGeom prst="rect">
            <a:avLst/>
          </a:prstGeom>
          <a:solidFill>
            <a:srgbClr val="F8F8F8">
              <a:alpha val="60000"/>
            </a:srgbClr>
          </a:solidFill>
        </p:spPr>
        <p:txBody>
          <a:bodyPr vert="horz" lIns="91440" tIns="45720" rIns="91440" bIns="45720" rtlCol="0">
            <a:noAutofit/>
          </a:bodyPr>
          <a:lstStyle>
            <a:defPPr>
              <a:defRPr lang="en-US"/>
            </a:defPPr>
            <a:lvl1pPr indent="0">
              <a:spcBef>
                <a:spcPct val="20000"/>
              </a:spcBef>
              <a:buClr>
                <a:srgbClr val="0055A0"/>
              </a:buClr>
              <a:buFontTx/>
              <a:buNone/>
              <a:defRPr sz="2000">
                <a:latin typeface="Arial"/>
                <a:cs typeface="Arial"/>
              </a:defRPr>
            </a:lvl1pPr>
            <a:lvl2pPr marL="471600" indent="-284400">
              <a:lnSpc>
                <a:spcPct val="100000"/>
              </a:lnSpc>
              <a:spcBef>
                <a:spcPts val="1080"/>
              </a:spcBef>
              <a:buClr>
                <a:srgbClr val="0055A0"/>
              </a:buClr>
              <a:buSzPct val="70000"/>
              <a:buFont typeface="Wingdings" charset="2"/>
              <a:buChar char="§"/>
              <a:defRPr sz="2000">
                <a:latin typeface="Arial"/>
                <a:cs typeface="Arial"/>
              </a:defRPr>
            </a:lvl2pPr>
            <a:lvl3pPr marL="694800" indent="-228600">
              <a:lnSpc>
                <a:spcPct val="100000"/>
              </a:lnSpc>
              <a:spcBef>
                <a:spcPts val="984"/>
              </a:spcBef>
              <a:buClrTx/>
              <a:buSzPct val="100000"/>
              <a:buFont typeface="Lucida Grande"/>
              <a:buChar char="−"/>
              <a:defRPr sz="1600">
                <a:latin typeface="Arial"/>
                <a:cs typeface="Arial"/>
              </a:defRPr>
            </a:lvl3pPr>
            <a:lvl4pPr marL="1600200" indent="-228600">
              <a:spcBef>
                <a:spcPct val="20000"/>
              </a:spcBef>
              <a:buFont typeface="Arial"/>
              <a:buChar char="–"/>
              <a:defRPr sz="1600">
                <a:latin typeface="Arial"/>
                <a:cs typeface="Arial"/>
              </a:defRPr>
            </a:lvl4pPr>
            <a:lvl5pPr marL="2057400" indent="-228600">
              <a:spcBef>
                <a:spcPct val="20000"/>
              </a:spcBef>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GB" dirty="0" smtClean="0"/>
              <a:t>Camera optic module</a:t>
            </a:r>
            <a:endParaRPr lang="en-GB" dirty="0"/>
          </a:p>
        </p:txBody>
      </p:sp>
      <p:cxnSp>
        <p:nvCxnSpPr>
          <p:cNvPr id="24" name="Straight Arrow Connector 23"/>
          <p:cNvCxnSpPr>
            <a:stCxn id="23" idx="0"/>
          </p:cNvCxnSpPr>
          <p:nvPr/>
        </p:nvCxnSpPr>
        <p:spPr>
          <a:xfrm flipV="1">
            <a:off x="1453992" y="3000376"/>
            <a:ext cx="1089183" cy="2247166"/>
          </a:xfrm>
          <a:prstGeom prst="straightConnector1">
            <a:avLst/>
          </a:prstGeom>
          <a:ln>
            <a:solidFill>
              <a:schemeClr val="tx1"/>
            </a:solidFill>
            <a:tailEnd type="arrow"/>
          </a:ln>
          <a:effectLst>
            <a:glow rad="635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1" name="Picture 20" descr="logo-presentation-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6738" y="6167827"/>
            <a:ext cx="539496" cy="533400"/>
          </a:xfrm>
          <a:prstGeom prst="rect">
            <a:avLst/>
          </a:prstGeom>
        </p:spPr>
      </p:pic>
      <p:sp>
        <p:nvSpPr>
          <p:cNvPr id="22" name="TextBox 21"/>
          <p:cNvSpPr txBox="1"/>
          <p:nvPr/>
        </p:nvSpPr>
        <p:spPr>
          <a:xfrm>
            <a:off x="0" y="6306491"/>
            <a:ext cx="28487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Measurements with the Stripping Foil Test Stand in the Linac4 Transfer Line </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TextBox 24"/>
          <p:cNvSpPr txBox="1"/>
          <p:nvPr/>
        </p:nvSpPr>
        <p:spPr>
          <a:xfrm>
            <a:off x="3055016" y="6302832"/>
            <a:ext cx="28487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29</a:t>
            </a:r>
            <a:r>
              <a:rPr lang="en-US" sz="1000" kern="1200" baseline="30000" dirty="0" smtClean="0">
                <a:solidFill>
                  <a:schemeClr val="tx1">
                    <a:lumMod val="65000"/>
                    <a:lumOff val="35000"/>
                  </a:schemeClr>
                </a:solidFill>
                <a:latin typeface="Arial" panose="020B0604020202020204" pitchFamily="34" charset="0"/>
                <a:ea typeface="+mn-ea"/>
                <a:cs typeface="Arial" panose="020B0604020202020204" pitchFamily="34" charset="0"/>
              </a:rPr>
              <a:t>th</a:t>
            </a: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 World Conference of the International Target Development Society</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Box 25"/>
          <p:cNvSpPr txBox="1"/>
          <p:nvPr/>
        </p:nvSpPr>
        <p:spPr>
          <a:xfrm>
            <a:off x="5688824" y="6301117"/>
            <a:ext cx="2687444"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INTDS2018, Michigan (USA), 10/10/</a:t>
            </a:r>
            <a:r>
              <a:rPr lang="en-US" sz="1000" baseline="0" dirty="0" smtClean="0">
                <a:solidFill>
                  <a:schemeClr val="tx1">
                    <a:lumMod val="65000"/>
                    <a:lumOff val="35000"/>
                  </a:schemeClr>
                </a:solidFill>
                <a:latin typeface="Arial" panose="020B0604020202020204" pitchFamily="34" charset="0"/>
                <a:cs typeface="Arial" panose="020B0604020202020204" pitchFamily="34" charset="0"/>
              </a:rPr>
              <a:t>2018</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65000"/>
                    <a:lumOff val="35000"/>
                  </a:schemeClr>
                </a:solidFill>
                <a:latin typeface="Arial" panose="020B0604020202020204" pitchFamily="34" charset="0"/>
                <a:cs typeface="Arial" panose="020B0604020202020204" pitchFamily="34" charset="0"/>
              </a:rPr>
              <a:t>Wim WETERINGS, </a:t>
            </a:r>
            <a:r>
              <a:rPr lang="en-US" sz="1000" baseline="0" dirty="0" smtClean="0">
                <a:solidFill>
                  <a:schemeClr val="tx1">
                    <a:lumMod val="65000"/>
                    <a:lumOff val="35000"/>
                  </a:schemeClr>
                </a:solidFill>
                <a:latin typeface="Arial" panose="020B0604020202020204" pitchFamily="34" charset="0"/>
                <a:cs typeface="Arial" panose="020B0604020202020204" pitchFamily="34" charset="0"/>
              </a:rPr>
              <a:t>Slide 9</a:t>
            </a:r>
            <a:r>
              <a:rPr lang="en-US" sz="1000" dirty="0" smtClean="0">
                <a:solidFill>
                  <a:schemeClr val="tx1">
                    <a:lumMod val="65000"/>
                    <a:lumOff val="35000"/>
                  </a:schemeClr>
                </a:solidFill>
                <a:latin typeface="Arial" panose="020B0604020202020204" pitchFamily="34" charset="0"/>
                <a:cs typeface="Arial" panose="020B0604020202020204" pitchFamily="34" charset="0"/>
              </a:rPr>
              <a:t> </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779092"/>
      </p:ext>
    </p:extLst>
  </p:cSld>
  <p:clrMapOvr>
    <a:masterClrMapping/>
  </p:clrMapOvr>
  <p:timing>
    <p:tnLst>
      <p:par>
        <p:cTn id="1" dur="indefinite" restart="never" nodeType="tmRoot"/>
      </p:par>
    </p:tnLst>
  </p:timing>
</p:sld>
</file>

<file path=ppt/theme/theme1.xml><?xml version="1.0" encoding="utf-8"?>
<a:theme xmlns:a="http://schemas.openxmlformats.org/drawingml/2006/main" name="LIU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13901</TotalTime>
  <Words>1898</Words>
  <Application>Microsoft Office PowerPoint</Application>
  <PresentationFormat>On-screen Show (4:3)</PresentationFormat>
  <Paragraphs>277</Paragraphs>
  <Slides>41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ＭＳ Ｐゴシック</vt:lpstr>
      <vt:lpstr>SimSun</vt:lpstr>
      <vt:lpstr>Arial</vt:lpstr>
      <vt:lpstr>Bradley Hand ITC</vt:lpstr>
      <vt:lpstr>Calibri</vt:lpstr>
      <vt:lpstr>Lucida Grande</vt:lpstr>
      <vt:lpstr>Times New Roman</vt:lpstr>
      <vt:lpstr>Wingdings</vt:lpstr>
      <vt:lpstr>LIU_PowerPoint_Template</vt:lpstr>
      <vt:lpstr>PowerPoint Presentation</vt:lpstr>
      <vt:lpstr>First Experience with Carbon Stripping Foils for the 160 MeV H− Injection into the CERN PSB</vt:lpstr>
      <vt:lpstr>Abstract</vt:lpstr>
      <vt:lpstr>Outline</vt:lpstr>
      <vt:lpstr>Introduction to LIU Project</vt:lpstr>
      <vt:lpstr>Stripping Foil Exchange Mechanism (TKSTR)</vt:lpstr>
      <vt:lpstr>Stripping Foil Test Stand – from INTDS2014</vt:lpstr>
      <vt:lpstr>Stripping Foil Test Stand – from INTDS2014</vt:lpstr>
      <vt:lpstr>Stripping foil Test stand (TKSTR side)</vt:lpstr>
      <vt:lpstr>Stripping foil Test stand (TKSTR being loaded)</vt:lpstr>
      <vt:lpstr>Stripping foil Test stand (TKSTR Inside tank)</vt:lpstr>
      <vt:lpstr>Stripping foil Test stand (BTV side)</vt:lpstr>
      <vt:lpstr>A look through the BTV camera Viewport</vt:lpstr>
      <vt:lpstr>A look through the BTV camera Viewport</vt:lpstr>
      <vt:lpstr>Test Conditions - BCT</vt:lpstr>
      <vt:lpstr>Test Conditions - BCT</vt:lpstr>
      <vt:lpstr>Test Conditions – Stripping foils</vt:lpstr>
      <vt:lpstr>Test Conditions – Setting up with BTV</vt:lpstr>
      <vt:lpstr>Test Conditions – Setting up with BTV</vt:lpstr>
      <vt:lpstr>Test Conditions – Setting up with BTV</vt:lpstr>
      <vt:lpstr>Test Conditions – Setting up with BTV</vt:lpstr>
      <vt:lpstr>Test Conditions – Beam Characteristics</vt:lpstr>
      <vt:lpstr>Test Results – Logged Data</vt:lpstr>
      <vt:lpstr>Test Results – Post Processing</vt:lpstr>
      <vt:lpstr>Test Results – Stripping Efficiency</vt:lpstr>
      <vt:lpstr>Test Results – Stripping Efficiency</vt:lpstr>
      <vt:lpstr>Test Results – Observation #1</vt:lpstr>
      <vt:lpstr>Test Results – Observation #2</vt:lpstr>
      <vt:lpstr>Test Results – Observation #3</vt:lpstr>
      <vt:lpstr>Test Results – Observation #3</vt:lpstr>
      <vt:lpstr>Test Results – Observation #3</vt:lpstr>
      <vt:lpstr>Test Results – Observation #4</vt:lpstr>
      <vt:lpstr>Test Results – Observation #5</vt:lpstr>
      <vt:lpstr>Conclusion</vt:lpstr>
      <vt:lpstr>PowerPoint Presentation</vt:lpstr>
      <vt:lpstr>SPARE SLIDES</vt:lpstr>
      <vt:lpstr>Introduction to LIU Project</vt:lpstr>
      <vt:lpstr>Charge Exchange Injection</vt:lpstr>
      <vt:lpstr>Test Conditions – Beam Characteristics</vt:lpstr>
      <vt:lpstr>Test Results – Logged Data</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Cecile Noels</dc:creator>
  <cp:lastModifiedBy>Wim Weterings</cp:lastModifiedBy>
  <cp:revision>197</cp:revision>
  <cp:lastPrinted>2018-09-21T15:35:25Z</cp:lastPrinted>
  <dcterms:created xsi:type="dcterms:W3CDTF">2011-05-16T09:28:26Z</dcterms:created>
  <dcterms:modified xsi:type="dcterms:W3CDTF">2018-10-07T19:58:51Z</dcterms:modified>
</cp:coreProperties>
</file>