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0" r:id="rId3"/>
    <p:sldId id="361" r:id="rId4"/>
    <p:sldId id="362" r:id="rId5"/>
    <p:sldId id="339" r:id="rId6"/>
    <p:sldId id="364" r:id="rId7"/>
    <p:sldId id="341" r:id="rId8"/>
    <p:sldId id="347" r:id="rId9"/>
    <p:sldId id="357" r:id="rId10"/>
    <p:sldId id="344" r:id="rId11"/>
    <p:sldId id="345" r:id="rId12"/>
    <p:sldId id="340" r:id="rId13"/>
    <p:sldId id="346" r:id="rId14"/>
    <p:sldId id="337" r:id="rId15"/>
    <p:sldId id="336" r:id="rId16"/>
    <p:sldId id="259" r:id="rId17"/>
    <p:sldId id="314" r:id="rId18"/>
    <p:sldId id="349" r:id="rId19"/>
    <p:sldId id="352" r:id="rId20"/>
    <p:sldId id="353" r:id="rId21"/>
    <p:sldId id="354" r:id="rId22"/>
    <p:sldId id="358" r:id="rId23"/>
  </p:sldIdLst>
  <p:sldSz cx="9144000" cy="6858000" type="screen4x3"/>
  <p:notesSz cx="9939338" cy="6805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4F6"/>
    <a:srgbClr val="FF9900"/>
    <a:srgbClr val="FF9933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8057" autoAdjust="0"/>
  </p:normalViewPr>
  <p:slideViewPr>
    <p:cSldViewPr>
      <p:cViewPr>
        <p:scale>
          <a:sx n="66" d="100"/>
          <a:sy n="66" d="100"/>
        </p:scale>
        <p:origin x="-11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64" y="-90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64EAA1-22FF-4DDF-96A5-D76B1E3C4E63}" type="datetimeFigureOut">
              <a:rPr lang="ja-JP" altLang="en-US"/>
              <a:pPr>
                <a:defRPr/>
              </a:pPr>
              <a:t>2018/7/26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FC5B604-0D96-44A8-A588-426E3E19EC4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088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C3D98B-F869-4FC4-BEB0-431B335EB78D}" type="datetimeFigureOut">
              <a:rPr lang="ja-JP" altLang="en-US"/>
              <a:pPr>
                <a:defRPr/>
              </a:pPr>
              <a:t>2018/7/26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3775" y="3232150"/>
            <a:ext cx="7951788" cy="306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CD2FCE-1697-4E68-A195-72A1D805C8D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514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1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6C324-492F-4DB7-85BC-A7A5D092933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1071563" y="2708920"/>
            <a:ext cx="7015162" cy="1634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285750" y="620705"/>
            <a:ext cx="8572500" cy="16072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5720" y="620689"/>
            <a:ext cx="8572560" cy="16072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1538" y="2708927"/>
            <a:ext cx="7000924" cy="163447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46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0036-9161-45F3-9B15-3E6463F6C7D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89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4A91-40B6-4299-83D6-1A8DA2FBFE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113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2571750" y="6429375"/>
            <a:ext cx="4000500" cy="428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0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7" name="フッター プレースホルダ 3"/>
          <p:cNvSpPr txBox="1">
            <a:spLocks/>
          </p:cNvSpPr>
          <p:nvPr userDrawn="1"/>
        </p:nvSpPr>
        <p:spPr>
          <a:xfrm>
            <a:off x="0" y="6429375"/>
            <a:ext cx="257175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latin typeface="+mn-lt"/>
                <a:ea typeface="+mn-ea"/>
              </a:rPr>
              <a:t>H.</a:t>
            </a:r>
            <a:r>
              <a:rPr lang="en-US" altLang="ja-JP" sz="1400" baseline="0" dirty="0" smtClean="0">
                <a:latin typeface="+mn-lt"/>
                <a:ea typeface="+mn-ea"/>
              </a:rPr>
              <a:t> Ohno</a:t>
            </a:r>
            <a:endParaRPr lang="en-US" altLang="ja-JP" sz="1400" dirty="0" smtClean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latin typeface="+mn-lt"/>
                <a:ea typeface="+mn-ea"/>
              </a:rPr>
              <a:t>Lattice 2018</a:t>
            </a:r>
            <a:endParaRPr lang="ja-JP" altLang="en-US" sz="1200" dirty="0"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85723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42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8" name="スライド番号プレースホルダ 10"/>
          <p:cNvSpPr>
            <a:spLocks noGrp="1"/>
          </p:cNvSpPr>
          <p:nvPr>
            <p:ph type="sldNum" sz="quarter" idx="10"/>
          </p:nvPr>
        </p:nvSpPr>
        <p:spPr>
          <a:xfrm>
            <a:off x="6572250" y="6429375"/>
            <a:ext cx="2428875" cy="428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‹#›</a:t>
            </a:fld>
            <a:r>
              <a:rPr lang="en-US" altLang="ja-JP" dirty="0" smtClean="0"/>
              <a:t>/10</a:t>
            </a:r>
            <a:endParaRPr lang="ja-JP" altLang="en-US" dirty="0"/>
          </a:p>
        </p:txBody>
      </p:sp>
      <p:sp>
        <p:nvSpPr>
          <p:cNvPr id="9" name="フッター プレースホルダ 3"/>
          <p:cNvSpPr>
            <a:spLocks noGrp="1"/>
          </p:cNvSpPr>
          <p:nvPr userDrawn="1"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 dirty="0" smtClean="0"/>
              <a:t>Continuum extrapolation of the critical endpoint</a:t>
            </a:r>
          </a:p>
          <a:p>
            <a:pPr>
              <a:defRPr/>
            </a:pPr>
            <a:r>
              <a:rPr lang="en-US" altLang="ja-JP" dirty="0" smtClean="0"/>
              <a:t>in 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66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0F52-1DF5-4A84-91CA-6B652699D47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795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8321E-52C2-496C-A518-43D59F551C6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7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EAA2-8EFE-4FC6-833F-2B4AC97BBAF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128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32D1-5E54-497A-8FA7-5A230867A27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34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70D6-83A8-4038-85BC-C5589C7D9DE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85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6171-2387-4152-A4AC-2B5FAA03458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14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2008/6/12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Search for the </a:t>
            </a:r>
            <a:r>
              <a:rPr lang="en-US" altLang="ja-JP" err="1"/>
              <a:t>Charmoinum</a:t>
            </a:r>
            <a:r>
              <a:rPr lang="en-US" altLang="ja-JP"/>
              <a:t> Dissociation Temperature with Variational Analysis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F198-5303-4680-BFCB-F7C4B2DB042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13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/>
              <a:t>2008/6/12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928938" y="6356350"/>
            <a:ext cx="335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dirty="0"/>
              <a:t>Search for the </a:t>
            </a:r>
            <a:r>
              <a:rPr lang="en-US" altLang="ja-JP" dirty="0" err="1"/>
              <a:t>Charmoinum</a:t>
            </a:r>
            <a:r>
              <a:rPr lang="en-US" altLang="ja-JP" dirty="0"/>
              <a:t> Dissociation Temperature with Variational Analysis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4762BB-1C04-4287-A9B4-A601293F859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6"/>
          <p:cNvSpPr>
            <a:spLocks noGrp="1"/>
          </p:cNvSpPr>
          <p:nvPr>
            <p:ph type="ctrTitle"/>
          </p:nvPr>
        </p:nvSpPr>
        <p:spPr>
          <a:xfrm>
            <a:off x="0" y="491505"/>
            <a:ext cx="9144000" cy="1857375"/>
          </a:xfrm>
        </p:spPr>
        <p:txBody>
          <a:bodyPr>
            <a:normAutofit/>
          </a:bodyPr>
          <a:lstStyle/>
          <a:p>
            <a:r>
              <a:rPr lang="en-US" altLang="ja-JP" sz="3200" b="1" dirty="0"/>
              <a:t>Continuum extrapolation of the critical endpoint</a:t>
            </a:r>
            <a:br>
              <a:rPr lang="en-US" altLang="ja-JP" sz="3200" b="1" dirty="0"/>
            </a:br>
            <a:r>
              <a:rPr lang="en-US" altLang="ja-JP" sz="3200" b="1" dirty="0"/>
              <a:t>in 4-flavor QCD with Wilson-Clover </a:t>
            </a:r>
            <a:r>
              <a:rPr lang="en-US" altLang="ja-JP" sz="3200" b="1" dirty="0" smtClean="0"/>
              <a:t>fermions</a:t>
            </a:r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071563" y="2780929"/>
            <a:ext cx="6986587" cy="1512167"/>
          </a:xfrm>
        </p:spPr>
        <p:txBody>
          <a:bodyPr rtlCol="0" anchor="ctr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000" dirty="0" smtClean="0">
                <a:solidFill>
                  <a:srgbClr val="002060"/>
                </a:solidFill>
              </a:rPr>
              <a:t>Hiroshi Ohno</a:t>
            </a:r>
            <a:r>
              <a:rPr lang="en-US" altLang="ja-JP" sz="4000" i="0" baseline="30000" dirty="0" smtClean="0">
                <a:solidFill>
                  <a:srgbClr val="002060"/>
                </a:solidFill>
                <a:latin typeface="+mj-lt"/>
              </a:rPr>
              <a:t>1</a:t>
            </a:r>
            <a:endParaRPr lang="en-US" altLang="ja-JP" sz="4000" baseline="30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rgbClr val="002060"/>
                </a:solidFill>
              </a:rPr>
              <a:t>in collaboration with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 smtClean="0">
                <a:solidFill>
                  <a:srgbClr val="002060"/>
                </a:solidFill>
              </a:rPr>
              <a:t>Y. Kuramashi</a:t>
            </a:r>
            <a:r>
              <a:rPr lang="en-US" altLang="ja-JP" sz="3600" baseline="30000" dirty="0" smtClean="0">
                <a:solidFill>
                  <a:srgbClr val="002060"/>
                </a:solidFill>
              </a:rPr>
              <a:t>1,2</a:t>
            </a:r>
            <a:r>
              <a:rPr lang="en-US" altLang="ja-JP" sz="3600" dirty="0" smtClean="0">
                <a:solidFill>
                  <a:srgbClr val="002060"/>
                </a:solidFill>
              </a:rPr>
              <a:t>, Y. Nakamura</a:t>
            </a:r>
            <a:r>
              <a:rPr lang="en-US" altLang="ja-JP" sz="3600" baseline="30000" dirty="0" smtClean="0">
                <a:solidFill>
                  <a:srgbClr val="002060"/>
                </a:solidFill>
              </a:rPr>
              <a:t>2</a:t>
            </a:r>
            <a:r>
              <a:rPr lang="en-US" altLang="ja-JP" sz="3600" dirty="0" smtClean="0">
                <a:solidFill>
                  <a:srgbClr val="002060"/>
                </a:solidFill>
              </a:rPr>
              <a:t> and S. Takeda</a:t>
            </a:r>
            <a:r>
              <a:rPr lang="en-US" altLang="ja-JP" sz="3600" baseline="30000" dirty="0">
                <a:solidFill>
                  <a:srgbClr val="002060"/>
                </a:solidFill>
              </a:rPr>
              <a:t>3</a:t>
            </a:r>
            <a:endParaRPr lang="en-US" altLang="ja-JP" sz="3600" baseline="30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600" baseline="30000" dirty="0" smtClean="0">
                <a:solidFill>
                  <a:srgbClr val="002060"/>
                </a:solidFill>
              </a:rPr>
              <a:t>1</a:t>
            </a:r>
            <a:r>
              <a:rPr lang="en-US" altLang="ja-JP" sz="2600" i="1" dirty="0" smtClean="0">
                <a:solidFill>
                  <a:srgbClr val="002060"/>
                </a:solidFill>
              </a:rPr>
              <a:t>CCS, University of Tsukuba, </a:t>
            </a:r>
            <a:r>
              <a:rPr lang="en-US" altLang="ja-JP" sz="2600" baseline="30000" dirty="0" smtClean="0">
                <a:solidFill>
                  <a:srgbClr val="002060"/>
                </a:solidFill>
              </a:rPr>
              <a:t>2</a:t>
            </a:r>
            <a:r>
              <a:rPr lang="en-US" altLang="ja-JP" sz="2600" i="1" dirty="0" smtClean="0">
                <a:solidFill>
                  <a:srgbClr val="002060"/>
                </a:solidFill>
              </a:rPr>
              <a:t>RIKEN, </a:t>
            </a:r>
            <a:r>
              <a:rPr lang="en-US" altLang="ja-JP" sz="2600" baseline="30000" dirty="0">
                <a:solidFill>
                  <a:srgbClr val="002060"/>
                </a:solidFill>
              </a:rPr>
              <a:t>3</a:t>
            </a:r>
            <a:r>
              <a:rPr lang="en-US" altLang="ja-JP" sz="2600" i="1" dirty="0" smtClean="0">
                <a:solidFill>
                  <a:srgbClr val="002060"/>
                </a:solidFill>
              </a:rPr>
              <a:t>Kanazawa University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4941168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Lattice 2018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Kellogg Hotel and Conference Center,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MSU, MI, USA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July 26, 2018</a:t>
            </a:r>
            <a:endParaRPr lang="ja-JP" altLang="en-US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of kurtosis intersections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9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309592" y="-403905"/>
            <a:ext cx="4260893" cy="76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254456" y="4215103"/>
            <a:ext cx="885496" cy="438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+mj-lt"/>
              </a:rPr>
              <a:t>N</a:t>
            </a:r>
            <a:r>
              <a:rPr kumimoji="1" lang="en-US" altLang="ja-JP" sz="2400" baseline="-25000" dirty="0" err="1" smtClean="0">
                <a:latin typeface="+mj-lt"/>
              </a:rPr>
              <a:t>t</a:t>
            </a:r>
            <a:r>
              <a:rPr kumimoji="1" lang="en-US" altLang="ja-JP" sz="2400" dirty="0" smtClean="0">
                <a:latin typeface="+mj-lt"/>
              </a:rPr>
              <a:t> = 4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4253" y="2462189"/>
            <a:ext cx="853555" cy="43803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+mj-lt"/>
              </a:rPr>
              <a:t>N</a:t>
            </a:r>
            <a:r>
              <a:rPr kumimoji="1" lang="en-US" altLang="ja-JP" sz="2400" baseline="-25000" dirty="0" err="1" smtClean="0">
                <a:latin typeface="+mj-lt"/>
              </a:rPr>
              <a:t>t</a:t>
            </a:r>
            <a:r>
              <a:rPr kumimoji="1" lang="en-US" altLang="ja-JP" sz="2400" dirty="0" smtClean="0">
                <a:latin typeface="+mj-lt"/>
              </a:rPr>
              <a:t> = 6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87559" y="4613066"/>
            <a:ext cx="169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χ</a:t>
            </a:r>
            <a:r>
              <a:rPr kumimoji="1" lang="en-US" altLang="ja-JP" sz="2000" baseline="30000" dirty="0" smtClean="0">
                <a:latin typeface="+mj-lt"/>
              </a:rPr>
              <a:t>2</a:t>
            </a:r>
            <a:r>
              <a:rPr kumimoji="1" lang="en-US" altLang="ja-JP" sz="2000" dirty="0" smtClean="0">
                <a:latin typeface="+mj-lt"/>
              </a:rPr>
              <a:t>/</a:t>
            </a:r>
            <a:r>
              <a:rPr kumimoji="1" lang="en-US" altLang="ja-JP" sz="2000" dirty="0" err="1" smtClean="0">
                <a:latin typeface="+mj-lt"/>
              </a:rPr>
              <a:t>d.o.f</a:t>
            </a:r>
            <a:r>
              <a:rPr kumimoji="1" lang="en-US" altLang="ja-JP" sz="2000" dirty="0" smtClean="0">
                <a:latin typeface="+mj-lt"/>
              </a:rPr>
              <a:t>. </a:t>
            </a:r>
            <a:r>
              <a:rPr kumimoji="1" lang="en-US" altLang="ja-JP" sz="2000" dirty="0" smtClean="0">
                <a:latin typeface="+mj-lt"/>
              </a:rPr>
              <a:t>= 0.22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76341" y="2900221"/>
            <a:ext cx="16950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χ</a:t>
            </a:r>
            <a:r>
              <a:rPr kumimoji="1" lang="en-US" altLang="ja-JP" sz="2000" baseline="30000" dirty="0" smtClean="0">
                <a:latin typeface="+mj-lt"/>
              </a:rPr>
              <a:t>2</a:t>
            </a:r>
            <a:r>
              <a:rPr kumimoji="1" lang="en-US" altLang="ja-JP" sz="2000" dirty="0" smtClean="0">
                <a:latin typeface="+mj-lt"/>
              </a:rPr>
              <a:t>/</a:t>
            </a:r>
            <a:r>
              <a:rPr kumimoji="1" lang="en-US" altLang="ja-JP" sz="2000" dirty="0" err="1" smtClean="0">
                <a:latin typeface="+mj-lt"/>
              </a:rPr>
              <a:t>d.o.f</a:t>
            </a:r>
            <a:r>
              <a:rPr kumimoji="1" lang="en-US" altLang="ja-JP" sz="2000" dirty="0" smtClean="0">
                <a:latin typeface="+mj-lt"/>
              </a:rPr>
              <a:t>. </a:t>
            </a:r>
            <a:r>
              <a:rPr kumimoji="1" lang="en-US" altLang="ja-JP" sz="2000" dirty="0" smtClean="0">
                <a:latin typeface="+mj-lt"/>
              </a:rPr>
              <a:t>= 0.12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63688" y="5589240"/>
            <a:ext cx="5716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FF0000"/>
                </a:solidFill>
                <a:latin typeface="+mj-lt"/>
              </a:rPr>
              <a:t>K</a:t>
            </a:r>
            <a:r>
              <a:rPr lang="en-US" altLang="ja-JP" sz="2400" b="1" baseline="-250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slightly deviates from that of Z</a:t>
            </a:r>
            <a:r>
              <a:rPr lang="en-US" altLang="ja-JP" sz="2400" b="1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at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4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while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it is consistent with Z</a:t>
            </a:r>
            <a:r>
              <a:rPr lang="en-US" altLang="ja-JP" sz="2400" b="1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at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6 and 8.</a:t>
            </a:r>
            <a:endParaRPr lang="en-US" altLang="ja-JP" sz="2400" b="1" dirty="0" smtClean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593846" y="889415"/>
            <a:ext cx="6442650" cy="464489"/>
            <a:chOff x="1378716" y="889415"/>
            <a:chExt cx="6442650" cy="46448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378716" y="889415"/>
              <a:ext cx="6442650" cy="464489"/>
              <a:chOff x="328802" y="5099039"/>
              <a:chExt cx="7469526" cy="523361"/>
            </a:xfrm>
          </p:grpSpPr>
          <p:pic>
            <p:nvPicPr>
              <p:cNvPr id="5124" name="Picture 4" descr="\begin{align*}&#10;  K_t(\beta) = K_E + aN^{1/\nu}_s(\beta-\beta_E) + b\left[N^{1/\nu}_s(\beta-\beta_E)\right]^2&#10;\end{align*}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559" y="5099039"/>
                <a:ext cx="5876769" cy="523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テキスト ボックス 6"/>
              <p:cNvSpPr txBox="1"/>
              <p:nvPr/>
            </p:nvSpPr>
            <p:spPr>
              <a:xfrm>
                <a:off x="328802" y="5101863"/>
                <a:ext cx="14481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+mj-lt"/>
                  </a:rPr>
                  <a:t>Fit ansatz:</a:t>
                </a:r>
                <a:endParaRPr kumimoji="1" lang="ja-JP" altLang="en-US" sz="2400" dirty="0">
                  <a:latin typeface="+mj-lt"/>
                </a:endParaRPr>
              </a:p>
            </p:txBody>
          </p:sp>
        </p:grpSp>
        <p:sp>
          <p:nvSpPr>
            <p:cNvPr id="3" name="正方形/長方形 2"/>
            <p:cNvSpPr/>
            <p:nvPr/>
          </p:nvSpPr>
          <p:spPr>
            <a:xfrm>
              <a:off x="5796136" y="889415"/>
              <a:ext cx="2025230" cy="46448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004048" y="2044819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+mj-lt"/>
              </a:rPr>
              <a:t>N</a:t>
            </a:r>
            <a:r>
              <a:rPr kumimoji="1" lang="en-US" altLang="ja-JP" sz="2400" baseline="-25000" dirty="0" err="1" smtClean="0">
                <a:latin typeface="+mj-lt"/>
              </a:rPr>
              <a:t>t</a:t>
            </a:r>
            <a:r>
              <a:rPr kumimoji="1" lang="en-US" altLang="ja-JP" sz="2400" dirty="0" smtClean="0">
                <a:latin typeface="+mj-lt"/>
              </a:rPr>
              <a:t> = 8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06136" y="2482851"/>
            <a:ext cx="182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χ</a:t>
            </a:r>
            <a:r>
              <a:rPr kumimoji="1" lang="en-US" altLang="ja-JP" sz="2000" baseline="30000" dirty="0" smtClean="0">
                <a:latin typeface="+mj-lt"/>
              </a:rPr>
              <a:t>2</a:t>
            </a:r>
            <a:r>
              <a:rPr kumimoji="1" lang="en-US" altLang="ja-JP" sz="2000" dirty="0" smtClean="0">
                <a:latin typeface="+mj-lt"/>
              </a:rPr>
              <a:t>/</a:t>
            </a:r>
            <a:r>
              <a:rPr kumimoji="1" lang="en-US" altLang="ja-JP" sz="2000" dirty="0" err="1" smtClean="0">
                <a:latin typeface="+mj-lt"/>
              </a:rPr>
              <a:t>d.o.f</a:t>
            </a:r>
            <a:r>
              <a:rPr kumimoji="1" lang="en-US" altLang="ja-JP" sz="2000" dirty="0" smtClean="0">
                <a:latin typeface="+mj-lt"/>
              </a:rPr>
              <a:t>. </a:t>
            </a:r>
            <a:r>
              <a:rPr kumimoji="1" lang="en-US" altLang="ja-JP" sz="2000" dirty="0" smtClean="0">
                <a:latin typeface="+mj-lt"/>
              </a:rPr>
              <a:t>= 0.018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21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8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Further universality check with susceptibilities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10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203002" y="908720"/>
            <a:ext cx="6593980" cy="4928220"/>
            <a:chOff x="1275177" y="908720"/>
            <a:chExt cx="6665654" cy="50050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2262815" y="235728"/>
              <a:ext cx="4690378" cy="6665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グループ化 5"/>
            <p:cNvGrpSpPr/>
            <p:nvPr/>
          </p:nvGrpSpPr>
          <p:grpSpPr>
            <a:xfrm>
              <a:off x="3132114" y="908720"/>
              <a:ext cx="3548396" cy="409733"/>
              <a:chOff x="-1250378" y="1508517"/>
              <a:chExt cx="3548396" cy="409733"/>
            </a:xfrm>
          </p:grpSpPr>
          <p:pic>
            <p:nvPicPr>
              <p:cNvPr id="3076" name="Picture 4" descr="\begin{align*}&#10;  \chi_t(N_s) = a N^b_s&#10;\end{align*}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46" y="1515595"/>
                <a:ext cx="2076772" cy="39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-1250378" y="1508517"/>
                <a:ext cx="1249068" cy="409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+mj-lt"/>
                  </a:rPr>
                  <a:t>Fit ansatz:</a:t>
                </a:r>
                <a:endParaRPr kumimoji="1" lang="ja-JP" altLang="en-US" sz="2400" dirty="0">
                  <a:latin typeface="+mj-lt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2776229" y="1566892"/>
              <a:ext cx="885495" cy="43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err="1" smtClean="0">
                  <a:latin typeface="+mj-lt"/>
                </a:rPr>
                <a:t>N</a:t>
              </a:r>
              <a:r>
                <a:rPr kumimoji="1" lang="en-US" altLang="ja-JP" sz="2400" baseline="-25000" dirty="0" err="1" smtClean="0">
                  <a:latin typeface="+mj-lt"/>
                </a:rPr>
                <a:t>t</a:t>
              </a:r>
              <a:r>
                <a:rPr kumimoji="1" lang="en-US" altLang="ja-JP" sz="2400" dirty="0" smtClean="0">
                  <a:latin typeface="+mj-lt"/>
                </a:rPr>
                <a:t> = 4</a:t>
              </a:r>
              <a:endParaRPr kumimoji="1" lang="ja-JP" altLang="en-US" sz="2400" dirty="0">
                <a:latin typeface="+mj-lt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30583" y="1544008"/>
              <a:ext cx="899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err="1" smtClean="0">
                  <a:latin typeface="+mj-lt"/>
                </a:rPr>
                <a:t>N</a:t>
              </a:r>
              <a:r>
                <a:rPr kumimoji="1" lang="en-US" altLang="ja-JP" sz="2400" baseline="-25000" dirty="0" err="1" smtClean="0">
                  <a:latin typeface="+mj-lt"/>
                </a:rPr>
                <a:t>t</a:t>
              </a:r>
              <a:r>
                <a:rPr kumimoji="1" lang="en-US" altLang="ja-JP" sz="2400" dirty="0" smtClean="0">
                  <a:latin typeface="+mj-lt"/>
                </a:rPr>
                <a:t> = 6</a:t>
              </a:r>
              <a:endParaRPr kumimoji="1" lang="ja-JP" altLang="en-US" sz="2400" dirty="0">
                <a:latin typeface="+mj-lt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503744" y="2260355"/>
              <a:ext cx="1256738" cy="31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χ</a:t>
              </a:r>
              <a:r>
                <a:rPr kumimoji="1" lang="en-US" altLang="ja-JP" sz="1400" baseline="30000" dirty="0" smtClean="0">
                  <a:latin typeface="+mj-lt"/>
                </a:rPr>
                <a:t>2</a:t>
              </a:r>
              <a:r>
                <a:rPr kumimoji="1" lang="en-US" altLang="ja-JP" sz="1400" dirty="0" smtClean="0">
                  <a:latin typeface="+mj-lt"/>
                </a:rPr>
                <a:t>/</a:t>
              </a:r>
              <a:r>
                <a:rPr kumimoji="1" lang="en-US" altLang="ja-JP" sz="1400" dirty="0" err="1" smtClean="0">
                  <a:latin typeface="+mj-lt"/>
                </a:rPr>
                <a:t>d.o.f</a:t>
              </a:r>
              <a:r>
                <a:rPr kumimoji="1" lang="en-US" altLang="ja-JP" sz="1400" dirty="0" smtClean="0">
                  <a:latin typeface="+mj-lt"/>
                </a:rPr>
                <a:t>. = </a:t>
              </a:r>
              <a:r>
                <a:rPr kumimoji="1" lang="en-US" altLang="ja-JP" sz="1400" dirty="0" smtClean="0">
                  <a:latin typeface="+mj-lt"/>
                </a:rPr>
                <a:t>0.80</a:t>
              </a:r>
              <a:endParaRPr kumimoji="1" lang="ja-JP" altLang="en-US" sz="1400" dirty="0">
                <a:latin typeface="+mj-lt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011395" y="2656792"/>
              <a:ext cx="1256738" cy="31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χ</a:t>
              </a:r>
              <a:r>
                <a:rPr kumimoji="1" lang="en-US" altLang="ja-JP" sz="1400" baseline="30000" dirty="0" smtClean="0">
                  <a:latin typeface="+mj-lt"/>
                </a:rPr>
                <a:t>2</a:t>
              </a:r>
              <a:r>
                <a:rPr kumimoji="1" lang="en-US" altLang="ja-JP" sz="1400" dirty="0" smtClean="0">
                  <a:latin typeface="+mj-lt"/>
                </a:rPr>
                <a:t>/</a:t>
              </a:r>
              <a:r>
                <a:rPr kumimoji="1" lang="en-US" altLang="ja-JP" sz="1400" dirty="0" err="1" smtClean="0">
                  <a:latin typeface="+mj-lt"/>
                </a:rPr>
                <a:t>d.o.f</a:t>
              </a:r>
              <a:r>
                <a:rPr kumimoji="1" lang="en-US" altLang="ja-JP" sz="1400" dirty="0" smtClean="0">
                  <a:latin typeface="+mj-lt"/>
                </a:rPr>
                <a:t>. = </a:t>
              </a:r>
              <a:r>
                <a:rPr lang="en-US" altLang="ja-JP" sz="1400" dirty="0" smtClean="0">
                  <a:latin typeface="+mj-lt"/>
                </a:rPr>
                <a:t>0.23</a:t>
              </a:r>
              <a:endParaRPr kumimoji="1" lang="ja-JP" altLang="en-US" sz="1400" dirty="0">
                <a:latin typeface="+mj-lt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216808" y="3594485"/>
              <a:ext cx="1164374" cy="31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χ</a:t>
              </a:r>
              <a:r>
                <a:rPr kumimoji="1" lang="en-US" altLang="ja-JP" sz="1400" baseline="30000" dirty="0" smtClean="0">
                  <a:latin typeface="+mj-lt"/>
                </a:rPr>
                <a:t>2</a:t>
              </a:r>
              <a:r>
                <a:rPr kumimoji="1" lang="en-US" altLang="ja-JP" sz="1400" dirty="0" smtClean="0">
                  <a:latin typeface="+mj-lt"/>
                </a:rPr>
                <a:t>/</a:t>
              </a:r>
              <a:r>
                <a:rPr kumimoji="1" lang="en-US" altLang="ja-JP" sz="1400" dirty="0" err="1" smtClean="0">
                  <a:latin typeface="+mj-lt"/>
                </a:rPr>
                <a:t>d.o.f</a:t>
              </a:r>
              <a:r>
                <a:rPr kumimoji="1" lang="en-US" altLang="ja-JP" sz="1400" dirty="0" smtClean="0">
                  <a:latin typeface="+mj-lt"/>
                </a:rPr>
                <a:t>. = </a:t>
              </a:r>
              <a:r>
                <a:rPr kumimoji="1" lang="en-US" altLang="ja-JP" sz="1400" dirty="0" smtClean="0">
                  <a:latin typeface="+mj-lt"/>
                </a:rPr>
                <a:t>0.4</a:t>
              </a:r>
              <a:endParaRPr kumimoji="1" lang="ja-JP" altLang="en-US" sz="1400" dirty="0">
                <a:latin typeface="+mj-lt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28208" y="2225064"/>
              <a:ext cx="1256738" cy="31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χ</a:t>
              </a:r>
              <a:r>
                <a:rPr kumimoji="1" lang="en-US" altLang="ja-JP" sz="1400" baseline="30000" dirty="0" smtClean="0">
                  <a:latin typeface="+mj-lt"/>
                </a:rPr>
                <a:t>2</a:t>
              </a:r>
              <a:r>
                <a:rPr kumimoji="1" lang="en-US" altLang="ja-JP" sz="1400" dirty="0" smtClean="0">
                  <a:latin typeface="+mj-lt"/>
                </a:rPr>
                <a:t>/</a:t>
              </a:r>
              <a:r>
                <a:rPr kumimoji="1" lang="en-US" altLang="ja-JP" sz="1400" dirty="0" err="1" smtClean="0">
                  <a:latin typeface="+mj-lt"/>
                </a:rPr>
                <a:t>d.o.f</a:t>
              </a:r>
              <a:r>
                <a:rPr kumimoji="1" lang="en-US" altLang="ja-JP" sz="1400" dirty="0" smtClean="0">
                  <a:latin typeface="+mj-lt"/>
                </a:rPr>
                <a:t>. = </a:t>
              </a:r>
              <a:r>
                <a:rPr lang="en-US" altLang="ja-JP" sz="1400" dirty="0" smtClean="0">
                  <a:latin typeface="+mj-lt"/>
                </a:rPr>
                <a:t>0.11</a:t>
              </a:r>
              <a:endParaRPr kumimoji="1" lang="ja-JP" altLang="en-US" sz="1400" dirty="0">
                <a:latin typeface="+mj-lt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282190" y="3907059"/>
              <a:ext cx="1349103" cy="31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χ</a:t>
              </a:r>
              <a:r>
                <a:rPr kumimoji="1" lang="en-US" altLang="ja-JP" sz="1400" baseline="30000" dirty="0" smtClean="0">
                  <a:latin typeface="+mj-lt"/>
                </a:rPr>
                <a:t>2</a:t>
              </a:r>
              <a:r>
                <a:rPr kumimoji="1" lang="en-US" altLang="ja-JP" sz="1400" dirty="0" smtClean="0">
                  <a:latin typeface="+mj-lt"/>
                </a:rPr>
                <a:t>/</a:t>
              </a:r>
              <a:r>
                <a:rPr kumimoji="1" lang="en-US" altLang="ja-JP" sz="1400" dirty="0" err="1" smtClean="0">
                  <a:latin typeface="+mj-lt"/>
                </a:rPr>
                <a:t>d.o.f</a:t>
              </a:r>
              <a:r>
                <a:rPr kumimoji="1" lang="en-US" altLang="ja-JP" sz="1400" dirty="0" smtClean="0">
                  <a:latin typeface="+mj-lt"/>
                </a:rPr>
                <a:t>. = </a:t>
              </a:r>
              <a:r>
                <a:rPr lang="en-US" altLang="ja-JP" sz="1400" dirty="0" smtClean="0">
                  <a:latin typeface="+mj-lt"/>
                </a:rPr>
                <a:t>0.058</a:t>
              </a:r>
              <a:endParaRPr kumimoji="1" lang="ja-JP" altLang="en-US" sz="1400" dirty="0">
                <a:latin typeface="+mj-lt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843255" y="3255981"/>
              <a:ext cx="1256738" cy="31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χ</a:t>
              </a:r>
              <a:r>
                <a:rPr kumimoji="1" lang="en-US" altLang="ja-JP" sz="1400" baseline="30000" dirty="0" smtClean="0">
                  <a:latin typeface="+mj-lt"/>
                </a:rPr>
                <a:t>2</a:t>
              </a:r>
              <a:r>
                <a:rPr kumimoji="1" lang="en-US" altLang="ja-JP" sz="1400" dirty="0" smtClean="0">
                  <a:latin typeface="+mj-lt"/>
                </a:rPr>
                <a:t>/</a:t>
              </a:r>
              <a:r>
                <a:rPr kumimoji="1" lang="en-US" altLang="ja-JP" sz="1400" dirty="0" err="1" smtClean="0">
                  <a:latin typeface="+mj-lt"/>
                </a:rPr>
                <a:t>d.o.f</a:t>
              </a:r>
              <a:r>
                <a:rPr kumimoji="1" lang="en-US" altLang="ja-JP" sz="1400" dirty="0" smtClean="0">
                  <a:latin typeface="+mj-lt"/>
                </a:rPr>
                <a:t>. = </a:t>
              </a:r>
              <a:r>
                <a:rPr lang="en-US" altLang="ja-JP" sz="1400" dirty="0" smtClean="0">
                  <a:latin typeface="+mj-lt"/>
                </a:rPr>
                <a:t>0.12</a:t>
              </a:r>
              <a:endParaRPr kumimoji="1" lang="ja-JP" altLang="en-US" sz="1400" dirty="0">
                <a:latin typeface="+mj-lt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123728" y="5733256"/>
            <a:ext cx="5583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altLang="ja-JP" sz="2000" b="1" dirty="0" smtClean="0">
                <a:solidFill>
                  <a:srgbClr val="FF0000"/>
                </a:solidFill>
                <a:latin typeface="+mj-lt"/>
              </a:rPr>
              <a:t> at the endpoint is larger than that of Z</a:t>
            </a:r>
            <a:r>
              <a:rPr lang="en-US" altLang="ja-JP" sz="2000" b="1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  <a:latin typeface="+mj-lt"/>
              </a:rPr>
              <a:t> at </a:t>
            </a:r>
            <a:r>
              <a:rPr lang="en-US" altLang="ja-JP" sz="2000" b="1" i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000" b="1" baseline="-250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altLang="ja-JP" sz="2000" b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altLang="ja-JP" sz="2000" b="1" dirty="0" smtClean="0">
                <a:solidFill>
                  <a:srgbClr val="FF0000"/>
                </a:solidFill>
                <a:latin typeface="+mj-lt"/>
              </a:rPr>
              <a:t>4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+mj-lt"/>
              </a:rPr>
              <a:t>while it is consistent with Z</a:t>
            </a:r>
            <a:r>
              <a:rPr lang="en-US" altLang="ja-JP" sz="2000" b="1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  <a:latin typeface="+mj-lt"/>
              </a:rPr>
              <a:t> at </a:t>
            </a:r>
            <a:r>
              <a:rPr lang="en-US" altLang="ja-JP" sz="20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altLang="ja-JP" sz="2000" b="1" dirty="0" smtClean="0">
                <a:solidFill>
                  <a:srgbClr val="FF0000"/>
                </a:solidFill>
                <a:latin typeface="+mj-lt"/>
              </a:rPr>
              <a:t> = 6 and 8.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30643" y="153264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+mj-lt"/>
              </a:rPr>
              <a:t>N</a:t>
            </a:r>
            <a:r>
              <a:rPr kumimoji="1" lang="en-US" altLang="ja-JP" sz="2400" baseline="-25000" dirty="0" err="1" smtClean="0">
                <a:latin typeface="+mj-lt"/>
              </a:rPr>
              <a:t>t</a:t>
            </a:r>
            <a:r>
              <a:rPr kumimoji="1" lang="en-US" altLang="ja-JP" sz="2400" dirty="0" smtClean="0">
                <a:latin typeface="+mj-lt"/>
              </a:rPr>
              <a:t> = 8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35896" y="3049215"/>
            <a:ext cx="133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j-lt"/>
              </a:rPr>
              <a:t>χ</a:t>
            </a:r>
            <a:r>
              <a:rPr kumimoji="1" lang="en-US" altLang="ja-JP" sz="1400" baseline="30000" dirty="0" smtClean="0">
                <a:latin typeface="+mj-lt"/>
              </a:rPr>
              <a:t>2</a:t>
            </a:r>
            <a:r>
              <a:rPr kumimoji="1" lang="en-US" altLang="ja-JP" sz="1400" dirty="0" smtClean="0">
                <a:latin typeface="+mj-lt"/>
              </a:rPr>
              <a:t>/</a:t>
            </a:r>
            <a:r>
              <a:rPr kumimoji="1" lang="en-US" altLang="ja-JP" sz="1400" dirty="0" err="1" smtClean="0">
                <a:latin typeface="+mj-lt"/>
              </a:rPr>
              <a:t>d.o.f</a:t>
            </a:r>
            <a:r>
              <a:rPr kumimoji="1" lang="en-US" altLang="ja-JP" sz="1400" dirty="0" smtClean="0">
                <a:latin typeface="+mj-lt"/>
              </a:rPr>
              <a:t>. = </a:t>
            </a:r>
            <a:r>
              <a:rPr lang="en-US" altLang="ja-JP" sz="1400" dirty="0" smtClean="0">
                <a:latin typeface="+mj-lt"/>
              </a:rPr>
              <a:t>0</a:t>
            </a:r>
            <a:r>
              <a:rPr kumimoji="1" lang="en-US" altLang="ja-JP" sz="1400" dirty="0" smtClean="0">
                <a:latin typeface="+mj-lt"/>
              </a:rPr>
              <a:t>.007</a:t>
            </a:r>
            <a:endParaRPr kumimoji="1" lang="ja-JP" altLang="en-US" sz="1400" dirty="0">
              <a:latin typeface="+mj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2080" y="4437112"/>
            <a:ext cx="133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j-lt"/>
              </a:rPr>
              <a:t>χ</a:t>
            </a:r>
            <a:r>
              <a:rPr kumimoji="1" lang="en-US" altLang="ja-JP" sz="1400" baseline="30000" dirty="0" smtClean="0">
                <a:latin typeface="+mj-lt"/>
              </a:rPr>
              <a:t>2</a:t>
            </a:r>
            <a:r>
              <a:rPr kumimoji="1" lang="en-US" altLang="ja-JP" sz="1400" dirty="0" smtClean="0">
                <a:latin typeface="+mj-lt"/>
              </a:rPr>
              <a:t>/</a:t>
            </a:r>
            <a:r>
              <a:rPr kumimoji="1" lang="en-US" altLang="ja-JP" sz="1400" dirty="0" err="1" smtClean="0">
                <a:latin typeface="+mj-lt"/>
              </a:rPr>
              <a:t>d.o.f</a:t>
            </a:r>
            <a:r>
              <a:rPr kumimoji="1" lang="en-US" altLang="ja-JP" sz="1400" dirty="0" smtClean="0">
                <a:latin typeface="+mj-lt"/>
              </a:rPr>
              <a:t>. = </a:t>
            </a:r>
            <a:r>
              <a:rPr lang="en-US" altLang="ja-JP" sz="1400" dirty="0" smtClean="0">
                <a:latin typeface="+mj-lt"/>
              </a:rPr>
              <a:t>0.079</a:t>
            </a:r>
            <a:endParaRPr kumimoji="1" lang="ja-JP" altLang="en-US" sz="1400" dirty="0">
              <a:latin typeface="+mj-lt"/>
            </a:endParaRPr>
          </a:p>
        </p:txBody>
      </p:sp>
      <p:sp>
        <p:nvSpPr>
          <p:cNvPr id="2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02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85723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Critical endpoints in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 = 4 QCD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11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978897" y="-892603"/>
            <a:ext cx="4967935" cy="88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2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Cutoff dependence of critical endpoints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12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612328" y="4055073"/>
            <a:ext cx="61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+mj-lt"/>
              </a:rPr>
              <a:t>N</a:t>
            </a:r>
            <a:r>
              <a:rPr kumimoji="1" lang="en-US" altLang="ja-JP" baseline="-25000" dirty="0" err="1" smtClean="0">
                <a:latin typeface="+mj-lt"/>
              </a:rPr>
              <a:t>f</a:t>
            </a:r>
            <a:r>
              <a:rPr kumimoji="1" lang="en-US" altLang="ja-JP" dirty="0" smtClean="0">
                <a:latin typeface="+mj-lt"/>
              </a:rPr>
              <a:t> = 3 results: X.-Y. </a:t>
            </a:r>
            <a:r>
              <a:rPr kumimoji="1" lang="en-US" altLang="ja-JP" dirty="0" err="1" smtClean="0">
                <a:latin typeface="+mj-lt"/>
              </a:rPr>
              <a:t>Jin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i="1" dirty="0" smtClean="0">
                <a:latin typeface="+mj-lt"/>
              </a:rPr>
              <a:t>et al</a:t>
            </a:r>
            <a:r>
              <a:rPr lang="en-US" altLang="ja-JP" dirty="0">
                <a:latin typeface="+mj-lt"/>
              </a:rPr>
              <a:t>., </a:t>
            </a:r>
            <a:r>
              <a:rPr lang="en-US" altLang="ja-JP" dirty="0" err="1">
                <a:latin typeface="+mj-lt"/>
              </a:rPr>
              <a:t>Phys.Rev</a:t>
            </a:r>
            <a:r>
              <a:rPr lang="en-US" altLang="ja-JP" dirty="0">
                <a:latin typeface="+mj-lt"/>
              </a:rPr>
              <a:t>. D96 (2017) no.3, </a:t>
            </a:r>
            <a:r>
              <a:rPr lang="en-US" altLang="ja-JP" dirty="0" smtClean="0">
                <a:latin typeface="+mj-lt"/>
              </a:rPr>
              <a:t>034523</a:t>
            </a:r>
            <a:endParaRPr lang="en-US" altLang="ja-JP" dirty="0" smtClean="0">
              <a:latin typeface="+mj-lt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06074" y="4941168"/>
            <a:ext cx="919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4 results have similar cutoff dependence as those of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3.</a:t>
            </a:r>
          </a:p>
          <a:p>
            <a:r>
              <a:rPr lang="en-US" altLang="ja-JP" sz="2400" b="1" dirty="0" err="1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PS,E</a:t>
            </a:r>
            <a:r>
              <a:rPr lang="en-US" altLang="ja-JP" sz="2400" b="1" baseline="-25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in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4 is larger than that in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3.</a:t>
            </a:r>
            <a:endParaRPr lang="en-US" altLang="ja-JP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-108521" y="764896"/>
            <a:ext cx="9370988" cy="3383990"/>
            <a:chOff x="-108521" y="764896"/>
            <a:chExt cx="9370988" cy="338399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-108521" y="764896"/>
              <a:ext cx="9370988" cy="3383990"/>
              <a:chOff x="-900609" y="2781137"/>
              <a:chExt cx="10067976" cy="363568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4754084" y="2003533"/>
                <a:ext cx="3635680" cy="5190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-123004" y="2003532"/>
                <a:ext cx="3635682" cy="5190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" name="直線コネクタ 10"/>
            <p:cNvCxnSpPr/>
            <p:nvPr/>
          </p:nvCxnSpPr>
          <p:spPr>
            <a:xfrm>
              <a:off x="67452" y="2256311"/>
              <a:ext cx="0" cy="9687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604439" y="2348514"/>
              <a:ext cx="0" cy="9687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07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Comparison with staggered results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-36513" y="1089053"/>
            <a:ext cx="9145017" cy="3239994"/>
            <a:chOff x="-36513" y="1340952"/>
            <a:chExt cx="9145017" cy="32399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56461" y="647978"/>
              <a:ext cx="3239994" cy="4625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hohno\Documents\学会・研究会\2017\Lattice2017\slide\figs\m_pi_over_Tc_Nf4_proc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675" y="2563091"/>
              <a:ext cx="4667829" cy="1766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5331347" y="1311892"/>
            <a:ext cx="2898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+mj-lt"/>
              </a:rPr>
              <a:t>Staggerd</a:t>
            </a:r>
            <a:r>
              <a:rPr kumimoji="1" lang="en-US" altLang="ja-JP" dirty="0" smtClean="0">
                <a:latin typeface="+mj-lt"/>
              </a:rPr>
              <a:t> results:</a:t>
            </a:r>
          </a:p>
          <a:p>
            <a:r>
              <a:rPr lang="en-US" altLang="ja-JP" dirty="0" smtClean="0">
                <a:latin typeface="+mj-lt"/>
              </a:rPr>
              <a:t>P. de </a:t>
            </a:r>
            <a:r>
              <a:rPr lang="en-US" altLang="ja-JP" dirty="0" err="1" smtClean="0">
                <a:latin typeface="+mj-lt"/>
              </a:rPr>
              <a:t>Forcrand</a:t>
            </a:r>
            <a:r>
              <a:rPr lang="en-US" altLang="ja-JP" dirty="0" smtClean="0">
                <a:latin typeface="+mj-lt"/>
              </a:rPr>
              <a:t> and M. </a:t>
            </a:r>
            <a:r>
              <a:rPr lang="en-US" altLang="ja-JP" dirty="0" err="1" smtClean="0">
                <a:latin typeface="+mj-lt"/>
              </a:rPr>
              <a:t>D’Elia</a:t>
            </a:r>
            <a:r>
              <a:rPr lang="en-US" altLang="ja-JP" dirty="0" smtClean="0">
                <a:latin typeface="+mj-lt"/>
              </a:rPr>
              <a:t>, </a:t>
            </a:r>
            <a:r>
              <a:rPr lang="en-US" altLang="ja-JP" dirty="0" err="1" smtClean="0">
                <a:latin typeface="+mj-lt"/>
              </a:rPr>
              <a:t>PoS</a:t>
            </a:r>
            <a:r>
              <a:rPr lang="en-US" altLang="ja-JP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LATTICE2016 (2017) 081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09321" y="4225731"/>
            <a:ext cx="82391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i="1" dirty="0" err="1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Calibri"/>
              </a:rPr>
              <a:t>PS,E</a:t>
            </a:r>
            <a:r>
              <a:rPr lang="en-US" altLang="ja-JP" sz="2400" b="1" dirty="0" smtClean="0">
                <a:solidFill>
                  <a:srgbClr val="FF0000"/>
                </a:solidFill>
                <a:latin typeface="Calibri"/>
              </a:rPr>
              <a:t>/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altLang="ja-JP" sz="2400" b="1" baseline="-25000" dirty="0" smtClean="0">
                <a:solidFill>
                  <a:srgbClr val="FF0000"/>
                </a:solidFill>
                <a:latin typeface="Calibri"/>
              </a:rPr>
              <a:t>E 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or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4 Wilson might remain finite even in a </a:t>
            </a:r>
            <a:r>
              <a:rPr lang="ja-JP" altLang="en-US" sz="2400" b="1" dirty="0" smtClean="0">
                <a:solidFill>
                  <a:srgbClr val="FF0000"/>
                </a:solidFill>
                <a:latin typeface="+mj-lt"/>
              </a:rPr>
              <a:t>→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0,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which is different from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Calibri"/>
              </a:rPr>
              <a:t>PS,E</a:t>
            </a:r>
            <a:r>
              <a:rPr lang="en-US" altLang="ja-JP" sz="2400" b="1" dirty="0" smtClean="0">
                <a:solidFill>
                  <a:srgbClr val="FF0000"/>
                </a:solidFill>
                <a:latin typeface="Calibri"/>
              </a:rPr>
              <a:t>/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altLang="ja-JP" sz="2400" b="1" baseline="-25000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  <a:ea typeface="ＭＳ Ｐゴシック"/>
              </a:rPr>
              <a:t>≃ 0 for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4 staggered.</a:t>
            </a:r>
          </a:p>
          <a:p>
            <a:endParaRPr lang="en-US" altLang="ja-JP" sz="1000" b="1" dirty="0">
              <a:solidFill>
                <a:srgbClr val="FF0000"/>
              </a:solidFill>
              <a:latin typeface="+mj-lt"/>
            </a:endParaRPr>
          </a:p>
          <a:p>
            <a:r>
              <a:rPr lang="en-US" altLang="ja-JP" sz="2400" b="1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ifference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between Wilson and staggered is not due to the rooting.</a:t>
            </a:r>
          </a:p>
        </p:txBody>
      </p:sp>
      <p:sp>
        <p:nvSpPr>
          <p:cNvPr id="1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572250" y="6429375"/>
            <a:ext cx="2428875" cy="428625"/>
          </a:xfrm>
        </p:spPr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13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63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and outlook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Critical endpoints in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 = 4 QCD has been studied.</a:t>
            </a:r>
          </a:p>
          <a:p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 = 3 and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 = 4 have a similar scaling behavior in </a:t>
            </a:r>
            <a:r>
              <a:rPr lang="en-US" altLang="ja-JP" i="1" dirty="0" smtClean="0"/>
              <a:t>a</a:t>
            </a:r>
            <a:r>
              <a:rPr lang="en-US" altLang="ja-JP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0.</a:t>
            </a:r>
          </a:p>
          <a:p>
            <a:r>
              <a:rPr lang="en-US" altLang="ja-JP" dirty="0" smtClean="0"/>
              <a:t>Larger </a:t>
            </a:r>
            <a:r>
              <a:rPr lang="en-US" altLang="ja-JP" i="1" dirty="0" err="1"/>
              <a:t>m</a:t>
            </a:r>
            <a:r>
              <a:rPr lang="en-US" altLang="ja-JP" baseline="-25000" dirty="0" err="1"/>
              <a:t>PS,E</a:t>
            </a:r>
            <a:r>
              <a:rPr lang="en-US" altLang="ja-JP" dirty="0"/>
              <a:t> has been observed in </a:t>
            </a:r>
            <a:r>
              <a:rPr lang="en-US" altLang="ja-JP" i="1" dirty="0" err="1"/>
              <a:t>N</a:t>
            </a:r>
            <a:r>
              <a:rPr lang="en-US" altLang="ja-JP" baseline="-25000" dirty="0" err="1"/>
              <a:t>f</a:t>
            </a:r>
            <a:r>
              <a:rPr lang="en-US" altLang="ja-JP" dirty="0"/>
              <a:t> = 4 than in </a:t>
            </a:r>
            <a:r>
              <a:rPr lang="en-US" altLang="ja-JP" i="1" dirty="0" err="1"/>
              <a:t>N</a:t>
            </a:r>
            <a:r>
              <a:rPr lang="en-US" altLang="ja-JP" baseline="-25000" dirty="0" err="1"/>
              <a:t>f</a:t>
            </a:r>
            <a:r>
              <a:rPr lang="en-US" altLang="ja-JP" dirty="0"/>
              <a:t> = 3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r>
              <a:rPr lang="en-US" altLang="ja-JP" dirty="0" smtClean="0"/>
              <a:t>Wilson and staggered results are different from each other even in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 = 4, which indicates that the difference does not come from the rooting. </a:t>
            </a:r>
          </a:p>
          <a:p>
            <a:endParaRPr lang="en-US" altLang="ja-JP" dirty="0"/>
          </a:p>
          <a:p>
            <a:r>
              <a:rPr lang="en-US" altLang="ja-JP" dirty="0" smtClean="0"/>
              <a:t>Future plans: </a:t>
            </a:r>
          </a:p>
          <a:p>
            <a:pPr marL="400050" lvl="1" indent="0">
              <a:buNone/>
            </a:pPr>
            <a:r>
              <a:rPr lang="en-US" altLang="ja-JP" dirty="0"/>
              <a:t>F</a:t>
            </a:r>
            <a:r>
              <a:rPr lang="en-US" altLang="ja-JP" dirty="0" smtClean="0"/>
              <a:t>urther studies for more reliable continuum extrapolations, e.g. simulations with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10. 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14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77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596335" y="5733256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End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239384" y="2849504"/>
            <a:ext cx="8715436" cy="8572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b="1" dirty="0" smtClean="0">
                <a:solidFill>
                  <a:srgbClr val="002060"/>
                </a:solidFill>
              </a:rPr>
              <a:t>Backup slides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4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umulants</a:t>
            </a:r>
            <a:r>
              <a:rPr lang="en-US" altLang="ja-JP" dirty="0" smtClean="0"/>
              <a:t> at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4, β = 1.60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88005" y="908720"/>
            <a:ext cx="7560075" cy="5368278"/>
            <a:chOff x="-13045" y="476672"/>
            <a:chExt cx="8977078" cy="637446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61932" y="-205817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9444" y="-205817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75430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82942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1835696" y="2740858"/>
            <a:ext cx="204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Chiral condensate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36096" y="1340768"/>
            <a:ext cx="157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Susceptibility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8281" y="4033449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Skewness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80493" y="4231982"/>
            <a:ext cx="101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Kurtosis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36512" y="3311231"/>
            <a:ext cx="168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dotted curves:</a:t>
            </a:r>
          </a:p>
          <a:p>
            <a:r>
              <a:rPr lang="en-US" altLang="ja-JP" sz="2000" dirty="0" smtClean="0">
                <a:latin typeface="+mj-lt"/>
              </a:rPr>
              <a:t>reweighting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1628800"/>
            <a:ext cx="1106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= 8</a:t>
            </a:r>
          </a:p>
          <a:p>
            <a:r>
              <a:rPr lang="en-US" altLang="ja-JP" sz="2400" i="1" dirty="0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2400" baseline="-25000" dirty="0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latin typeface="+mj-lt"/>
              </a:rPr>
              <a:t> = 10</a:t>
            </a:r>
          </a:p>
          <a:p>
            <a:r>
              <a:rPr kumimoji="1" lang="en-US" altLang="ja-JP" sz="2400" i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 = 12</a:t>
            </a:r>
          </a:p>
          <a:p>
            <a:r>
              <a:rPr lang="en-US" altLang="ja-JP" sz="2400" i="1" dirty="0">
                <a:solidFill>
                  <a:srgbClr val="FE54F6"/>
                </a:solidFill>
                <a:latin typeface="+mj-lt"/>
              </a:rPr>
              <a:t>N</a:t>
            </a:r>
            <a:r>
              <a:rPr lang="en-US" altLang="ja-JP" sz="2400" baseline="-25000" dirty="0">
                <a:solidFill>
                  <a:srgbClr val="FE54F6"/>
                </a:solidFill>
                <a:latin typeface="+mj-lt"/>
              </a:rPr>
              <a:t>s</a:t>
            </a:r>
            <a:r>
              <a:rPr lang="en-US" altLang="ja-JP" sz="2400" dirty="0">
                <a:solidFill>
                  <a:srgbClr val="FE54F6"/>
                </a:solidFill>
                <a:latin typeface="+mj-lt"/>
              </a:rPr>
              <a:t> = </a:t>
            </a:r>
            <a:r>
              <a:rPr lang="en-US" altLang="ja-JP" sz="2400" dirty="0" smtClean="0">
                <a:solidFill>
                  <a:srgbClr val="FE54F6"/>
                </a:solidFill>
                <a:latin typeface="+mj-lt"/>
              </a:rPr>
              <a:t>16</a:t>
            </a:r>
            <a:endParaRPr lang="en-US" altLang="ja-JP" sz="2400" dirty="0">
              <a:solidFill>
                <a:srgbClr val="FE54F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592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umulants</a:t>
            </a:r>
            <a:r>
              <a:rPr lang="en-US" altLang="ja-JP" dirty="0" smtClean="0"/>
              <a:t> at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4, β = 1.62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88005" y="908720"/>
            <a:ext cx="7560075" cy="5368278"/>
            <a:chOff x="-13045" y="476672"/>
            <a:chExt cx="8977078" cy="637446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61932" y="-205817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9444" y="-205817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75430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82942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1835696" y="2740858"/>
            <a:ext cx="204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Chiral condensate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36096" y="1340768"/>
            <a:ext cx="157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Susceptibility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8281" y="4033449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Skewness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80493" y="4231982"/>
            <a:ext cx="101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Kurtosis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36512" y="3332868"/>
            <a:ext cx="168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dotted curves:</a:t>
            </a:r>
          </a:p>
          <a:p>
            <a:r>
              <a:rPr lang="en-US" altLang="ja-JP" sz="2000" dirty="0" smtClean="0">
                <a:latin typeface="+mj-lt"/>
              </a:rPr>
              <a:t>reweighting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1628800"/>
            <a:ext cx="1106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= 8</a:t>
            </a:r>
          </a:p>
          <a:p>
            <a:r>
              <a:rPr lang="en-US" altLang="ja-JP" sz="2400" i="1" dirty="0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2400" baseline="-25000" dirty="0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latin typeface="+mj-lt"/>
              </a:rPr>
              <a:t> = 10</a:t>
            </a:r>
          </a:p>
          <a:p>
            <a:r>
              <a:rPr kumimoji="1" lang="en-US" altLang="ja-JP" sz="2400" i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 = 12</a:t>
            </a:r>
          </a:p>
          <a:p>
            <a:r>
              <a:rPr lang="en-US" altLang="ja-JP" sz="2400" i="1" dirty="0">
                <a:solidFill>
                  <a:srgbClr val="FE54F6"/>
                </a:solidFill>
                <a:latin typeface="+mj-lt"/>
              </a:rPr>
              <a:t>N</a:t>
            </a:r>
            <a:r>
              <a:rPr lang="en-US" altLang="ja-JP" sz="2400" baseline="-25000" dirty="0">
                <a:solidFill>
                  <a:srgbClr val="FE54F6"/>
                </a:solidFill>
                <a:latin typeface="+mj-lt"/>
              </a:rPr>
              <a:t>s</a:t>
            </a:r>
            <a:r>
              <a:rPr lang="en-US" altLang="ja-JP" sz="2400" dirty="0">
                <a:solidFill>
                  <a:srgbClr val="FE54F6"/>
                </a:solidFill>
                <a:latin typeface="+mj-lt"/>
              </a:rPr>
              <a:t> = </a:t>
            </a:r>
            <a:r>
              <a:rPr lang="en-US" altLang="ja-JP" sz="2400" dirty="0" smtClean="0">
                <a:solidFill>
                  <a:srgbClr val="FE54F6"/>
                </a:solidFill>
                <a:latin typeface="+mj-lt"/>
              </a:rPr>
              <a:t>16</a:t>
            </a:r>
            <a:endParaRPr lang="en-US" altLang="ja-JP" sz="2400" dirty="0">
              <a:solidFill>
                <a:srgbClr val="FE54F6"/>
              </a:solidFill>
              <a:latin typeface="+mj-lt"/>
            </a:endParaRPr>
          </a:p>
        </p:txBody>
      </p:sp>
      <p:sp>
        <p:nvSpPr>
          <p:cNvPr id="2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68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Critical endpoint in 3-flavor QCD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788024" y="2060848"/>
            <a:ext cx="4685574" cy="4259727"/>
            <a:chOff x="5362732" y="2685964"/>
            <a:chExt cx="3738104" cy="348168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362732" y="2685964"/>
              <a:ext cx="3738104" cy="3481684"/>
              <a:chOff x="4146323" y="2083038"/>
              <a:chExt cx="3959342" cy="3637528"/>
            </a:xfrm>
          </p:grpSpPr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784393" y="2444474"/>
                <a:ext cx="2869249" cy="301024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4784393" y="2444474"/>
                <a:ext cx="2869249" cy="3010247"/>
              </a:xfrm>
              <a:prstGeom prst="line">
                <a:avLst/>
              </a:prstGeom>
              <a:noFill/>
              <a:ln w="317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12" name="Oval 5" descr="右下がり対角線"/>
              <p:cNvSpPr>
                <a:spLocks noChangeArrowheads="1"/>
              </p:cNvSpPr>
              <p:nvPr/>
            </p:nvSpPr>
            <p:spPr bwMode="auto">
              <a:xfrm>
                <a:off x="5212890" y="3687940"/>
                <a:ext cx="396899" cy="593613"/>
              </a:xfrm>
              <a:prstGeom prst="ellipse">
                <a:avLst/>
              </a:prstGeom>
              <a:pattFill prst="ltDnDiag">
                <a:fgClr>
                  <a:srgbClr val="003300"/>
                </a:fgClr>
                <a:bgClr>
                  <a:srgbClr val="FFFFFF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6697226" y="2444474"/>
                <a:ext cx="956417" cy="968764"/>
              </a:xfrm>
              <a:custGeom>
                <a:avLst/>
                <a:gdLst>
                  <a:gd name="T0" fmla="*/ 0 w 432"/>
                  <a:gd name="T1" fmla="*/ 0 h 432"/>
                  <a:gd name="T2" fmla="*/ 2147483647 w 432"/>
                  <a:gd name="T3" fmla="*/ 2147483647 h 432"/>
                  <a:gd name="T4" fmla="*/ 2147483647 w 432"/>
                  <a:gd name="T5" fmla="*/ 2147483647 h 432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432"/>
                  <a:gd name="T11" fmla="*/ 432 w 432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432">
                    <a:moveTo>
                      <a:pt x="0" y="0"/>
                    </a:moveTo>
                    <a:cubicBezTo>
                      <a:pt x="12" y="132"/>
                      <a:pt x="24" y="264"/>
                      <a:pt x="96" y="336"/>
                    </a:cubicBezTo>
                    <a:cubicBezTo>
                      <a:pt x="168" y="408"/>
                      <a:pt x="300" y="420"/>
                      <a:pt x="432" y="432"/>
                    </a:cubicBez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4784394" y="2444473"/>
                <a:ext cx="0" cy="154027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4784393" y="4036017"/>
                <a:ext cx="957794" cy="1418707"/>
              </a:xfrm>
              <a:custGeom>
                <a:avLst/>
                <a:gdLst>
                  <a:gd name="T0" fmla="*/ 0 w 720"/>
                  <a:gd name="T1" fmla="*/ 0 h 912"/>
                  <a:gd name="T2" fmla="*/ 2147483647 w 720"/>
                  <a:gd name="T3" fmla="*/ 2147483647 h 912"/>
                  <a:gd name="T4" fmla="*/ 2147483647 w 720"/>
                  <a:gd name="T5" fmla="*/ 2147483647 h 912"/>
                  <a:gd name="T6" fmla="*/ 2147483647 w 720"/>
                  <a:gd name="T7" fmla="*/ 2147483647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0"/>
                  <a:gd name="T13" fmla="*/ 0 h 912"/>
                  <a:gd name="T14" fmla="*/ 720 w 720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0" h="912">
                    <a:moveTo>
                      <a:pt x="0" y="0"/>
                    </a:moveTo>
                    <a:cubicBezTo>
                      <a:pt x="20" y="96"/>
                      <a:pt x="40" y="192"/>
                      <a:pt x="144" y="288"/>
                    </a:cubicBezTo>
                    <a:cubicBezTo>
                      <a:pt x="248" y="384"/>
                      <a:pt x="528" y="472"/>
                      <a:pt x="624" y="576"/>
                    </a:cubicBezTo>
                    <a:cubicBezTo>
                      <a:pt x="720" y="680"/>
                      <a:pt x="720" y="796"/>
                      <a:pt x="720" y="912"/>
                    </a:cubicBez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5545137" y="5408878"/>
                <a:ext cx="1170025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i="1" dirty="0">
                    <a:latin typeface="+mn-lt"/>
                  </a:rPr>
                  <a:t>m</a:t>
                </a:r>
                <a:r>
                  <a:rPr lang="en-US" altLang="ja-JP" sz="2000" baseline="-25000" dirty="0">
                    <a:latin typeface="+mn-lt"/>
                  </a:rPr>
                  <a:t>ud</a:t>
                </a:r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4146323" y="5133809"/>
                <a:ext cx="850301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dirty="0">
                    <a:latin typeface="+mn-lt"/>
                  </a:rPr>
                  <a:t>0</a:t>
                </a: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4358554" y="5347750"/>
                <a:ext cx="850301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>
                    <a:latin typeface="+mn-lt"/>
                  </a:rPr>
                  <a:t>0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7253986" y="5352270"/>
                <a:ext cx="851679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>
                    <a:latin typeface="+mn-lt"/>
                    <a:sym typeface="Symbol" pitchFamily="18" charset="2"/>
                  </a:rPr>
                  <a:t></a:t>
                </a:r>
                <a:endParaRPr lang="en-US" altLang="ja-JP" sz="2000">
                  <a:latin typeface="+mn-lt"/>
                </a:endParaRP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4146323" y="2337501"/>
                <a:ext cx="850301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dirty="0">
                    <a:latin typeface="+mn-lt"/>
                    <a:sym typeface="Symbol" pitchFamily="18" charset="2"/>
                  </a:rPr>
                  <a:t></a:t>
                </a:r>
                <a:endParaRPr lang="en-US" altLang="ja-JP" sz="2000" dirty="0">
                  <a:latin typeface="+mn-lt"/>
                </a:endParaRPr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710833" y="3332334"/>
                <a:ext cx="1937683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9421">
                  <a:spcBef>
                    <a:spcPct val="50000"/>
                  </a:spcBef>
                  <a:defRPr/>
                </a:pPr>
                <a:r>
                  <a:rPr lang="en-US" altLang="ja-JP" sz="2000" dirty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sym typeface="Symbol" pitchFamily="18" charset="2"/>
                  </a:rPr>
                  <a:t>Physical point</a:t>
                </a:r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4592776" y="5012094"/>
                <a:ext cx="1318862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dirty="0">
                    <a:solidFill>
                      <a:srgbClr val="0070C0"/>
                    </a:solidFill>
                    <a:latin typeface="+mn-lt"/>
                    <a:sym typeface="Symbol" pitchFamily="18" charset="2"/>
                  </a:rPr>
                  <a:t>1</a:t>
                </a:r>
                <a:r>
                  <a:rPr lang="en-US" altLang="ja-JP" sz="2000" baseline="30000" dirty="0">
                    <a:solidFill>
                      <a:srgbClr val="0070C0"/>
                    </a:solidFill>
                    <a:latin typeface="+mn-lt"/>
                    <a:sym typeface="Symbol" pitchFamily="18" charset="2"/>
                  </a:rPr>
                  <a:t>st</a:t>
                </a:r>
                <a:r>
                  <a:rPr lang="en-US" altLang="ja-JP" sz="2000" dirty="0">
                    <a:solidFill>
                      <a:srgbClr val="0070C0"/>
                    </a:solidFill>
                    <a:latin typeface="+mn-lt"/>
                    <a:sym typeface="Symbol" pitchFamily="18" charset="2"/>
                  </a:rPr>
                  <a:t>order</a:t>
                </a:r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4464669" y="2551442"/>
                <a:ext cx="1758483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dirty="0">
                    <a:solidFill>
                      <a:srgbClr val="FF0000"/>
                    </a:solidFill>
                    <a:latin typeface="+mn-lt"/>
                    <a:sym typeface="Symbol" pitchFamily="18" charset="2"/>
                  </a:rPr>
                  <a:t>2</a:t>
                </a:r>
                <a:r>
                  <a:rPr lang="en-US" altLang="ja-JP" sz="2000" baseline="30000" dirty="0">
                    <a:solidFill>
                      <a:srgbClr val="FF0000"/>
                    </a:solidFill>
                    <a:latin typeface="+mn-lt"/>
                    <a:sym typeface="Symbol" pitchFamily="18" charset="2"/>
                  </a:rPr>
                  <a:t>nd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+mn-lt"/>
                    <a:sym typeface="Symbol" pitchFamily="18" charset="2"/>
                  </a:rPr>
                  <a:t>order</a:t>
                </a: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5528091" y="4363616"/>
                <a:ext cx="2504047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dirty="0">
                    <a:solidFill>
                      <a:srgbClr val="663300"/>
                    </a:solidFill>
                    <a:latin typeface="+mn-lt"/>
                    <a:sym typeface="Symbol" pitchFamily="18" charset="2"/>
                  </a:rPr>
                  <a:t>Crossover</a:t>
                </a:r>
              </a:p>
            </p:txBody>
          </p:sp>
          <p:sp>
            <p:nvSpPr>
              <p:cNvPr id="25" name="Text Box 20"/>
              <p:cNvSpPr txBox="1">
                <a:spLocks noChangeArrowheads="1"/>
              </p:cNvSpPr>
              <p:nvPr/>
            </p:nvSpPr>
            <p:spPr bwMode="auto">
              <a:xfrm>
                <a:off x="6427114" y="2551442"/>
                <a:ext cx="1489750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dirty="0">
                    <a:solidFill>
                      <a:srgbClr val="0070C0"/>
                    </a:solidFill>
                    <a:latin typeface="+mn-lt"/>
                    <a:sym typeface="Symbol" pitchFamily="18" charset="2"/>
                  </a:rPr>
                  <a:t>1</a:t>
                </a:r>
                <a:r>
                  <a:rPr lang="en-US" altLang="ja-JP" sz="2000" baseline="30000" dirty="0">
                    <a:solidFill>
                      <a:srgbClr val="0070C0"/>
                    </a:solidFill>
                    <a:latin typeface="+mn-lt"/>
                    <a:sym typeface="Symbol" pitchFamily="18" charset="2"/>
                  </a:rPr>
                  <a:t>st</a:t>
                </a:r>
                <a:r>
                  <a:rPr lang="en-US" altLang="ja-JP" sz="2000" dirty="0">
                    <a:solidFill>
                      <a:srgbClr val="0070C0"/>
                    </a:solidFill>
                    <a:latin typeface="+mn-lt"/>
                    <a:sym typeface="Symbol" pitchFamily="18" charset="2"/>
                  </a:rPr>
                  <a:t>order</a:t>
                </a:r>
              </a:p>
            </p:txBody>
          </p:sp>
          <p:sp>
            <p:nvSpPr>
              <p:cNvPr id="26" name="Text Box 21"/>
              <p:cNvSpPr txBox="1">
                <a:spLocks noChangeArrowheads="1"/>
              </p:cNvSpPr>
              <p:nvPr/>
            </p:nvSpPr>
            <p:spPr bwMode="auto">
              <a:xfrm>
                <a:off x="4203514" y="3210574"/>
                <a:ext cx="735917" cy="31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i="1" dirty="0">
                    <a:latin typeface="+mn-lt"/>
                  </a:rPr>
                  <a:t>m</a:t>
                </a:r>
                <a:r>
                  <a:rPr lang="en-US" altLang="ja-JP" sz="2000" baseline="-25000" dirty="0">
                    <a:latin typeface="+mn-lt"/>
                  </a:rPr>
                  <a:t>s</a:t>
                </a:r>
              </a:p>
            </p:txBody>
          </p: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6558251" y="2083038"/>
                <a:ext cx="1358613" cy="391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dirty="0">
                    <a:latin typeface="+mn-lt"/>
                    <a:ea typeface="HGP創英角ｺﾞｼｯｸUB" pitchFamily="50" charset="-128"/>
                  </a:rPr>
                  <a:t>Quenched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5346667" y="2083038"/>
                <a:ext cx="783482" cy="408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i="1" dirty="0" err="1">
                    <a:latin typeface="+mn-lt"/>
                    <a:ea typeface="HGP創英角ｺﾞｼｯｸUB" pitchFamily="50" charset="-128"/>
                  </a:rPr>
                  <a:t>N</a:t>
                </a:r>
                <a:r>
                  <a:rPr lang="en-US" altLang="ja-JP" sz="2000" baseline="-25000" dirty="0" err="1">
                    <a:latin typeface="+mn-lt"/>
                    <a:ea typeface="HGP創英角ｺﾞｼｯｸUB" pitchFamily="50" charset="-128"/>
                  </a:rPr>
                  <a:t>f</a:t>
                </a:r>
                <a:r>
                  <a:rPr lang="en-US" altLang="ja-JP" sz="2000" dirty="0">
                    <a:latin typeface="+mn-lt"/>
                    <a:ea typeface="HGP創英角ｺﾞｼｯｸUB" pitchFamily="50" charset="-128"/>
                  </a:rPr>
                  <a:t>=2</a:t>
                </a:r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 rot="19109041">
                <a:off x="6033885" y="3781547"/>
                <a:ext cx="808995" cy="408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i="1" dirty="0" err="1">
                    <a:latin typeface="+mn-lt"/>
                    <a:ea typeface="HGP創英角ｺﾞｼｯｸUB" pitchFamily="50" charset="-128"/>
                  </a:rPr>
                  <a:t>N</a:t>
                </a:r>
                <a:r>
                  <a:rPr lang="en-US" altLang="ja-JP" sz="2000" baseline="-25000" dirty="0" err="1">
                    <a:latin typeface="+mn-lt"/>
                    <a:ea typeface="HGP創英角ｺﾞｼｯｸUB" pitchFamily="50" charset="-128"/>
                  </a:rPr>
                  <a:t>f</a:t>
                </a:r>
                <a:r>
                  <a:rPr lang="en-US" altLang="ja-JP" sz="2000" dirty="0">
                    <a:latin typeface="+mn-lt"/>
                    <a:ea typeface="HGP創英角ｺﾞｼｯｸUB" pitchFamily="50" charset="-128"/>
                  </a:rPr>
                  <a:t>=3</a:t>
                </a:r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>
                <a:off x="6222469" y="4685459"/>
                <a:ext cx="1103875" cy="1507"/>
              </a:xfrm>
              <a:prstGeom prst="line">
                <a:avLst/>
              </a:prstGeom>
              <a:noFill/>
              <a:ln w="349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>
                <a:off x="4835325" y="5310817"/>
                <a:ext cx="807579" cy="1507"/>
              </a:xfrm>
              <a:prstGeom prst="line">
                <a:avLst/>
              </a:prstGeom>
              <a:noFill/>
              <a:ln w="349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>
                <a:off x="4882240" y="2869296"/>
                <a:ext cx="881997" cy="1507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>
                <a:off x="6793694" y="2869296"/>
                <a:ext cx="808957" cy="1507"/>
              </a:xfrm>
              <a:prstGeom prst="line">
                <a:avLst/>
              </a:prstGeom>
              <a:noFill/>
              <a:ln w="349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latin typeface="+mn-lt"/>
                </a:endParaRPr>
              </a:p>
            </p:txBody>
          </p:sp>
          <p:sp>
            <p:nvSpPr>
              <p:cNvPr id="34" name="正方形/長方形 202"/>
              <p:cNvSpPr>
                <a:spLocks noChangeArrowheads="1"/>
              </p:cNvSpPr>
              <p:nvPr/>
            </p:nvSpPr>
            <p:spPr bwMode="auto">
              <a:xfrm>
                <a:off x="4765200" y="2905302"/>
                <a:ext cx="6415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  <a:latin typeface="+mn-lt"/>
                  </a:rPr>
                  <a:t>O(4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:endParaRPr lang="ja-JP" alt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35" name="正方形/長方形 171"/>
              <p:cNvSpPr>
                <a:spLocks noChangeArrowheads="1"/>
              </p:cNvSpPr>
              <p:nvPr/>
            </p:nvSpPr>
            <p:spPr bwMode="auto">
              <a:xfrm>
                <a:off x="5698336" y="4872574"/>
                <a:ext cx="5918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  <a:latin typeface="+mn-lt"/>
                  </a:rPr>
                  <a:t>Z(2)</a:t>
                </a:r>
                <a:endParaRPr lang="ja-JP" alt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36" name="円/楕円 35"/>
              <p:cNvSpPr/>
              <p:nvPr/>
            </p:nvSpPr>
            <p:spPr>
              <a:xfrm flipH="1" flipV="1">
                <a:off x="4710833" y="3890670"/>
                <a:ext cx="143470" cy="1453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5705">
                  <a:defRPr/>
                </a:pPr>
                <a:endParaRPr lang="ja-JP" altLang="en-US" sz="2000"/>
              </a:p>
            </p:txBody>
          </p:sp>
          <p:sp>
            <p:nvSpPr>
              <p:cNvPr id="37" name="正方形/長方形 171"/>
              <p:cNvSpPr>
                <a:spLocks noChangeArrowheads="1"/>
              </p:cNvSpPr>
              <p:nvPr/>
            </p:nvSpPr>
            <p:spPr bwMode="auto">
              <a:xfrm>
                <a:off x="6780114" y="3305412"/>
                <a:ext cx="5918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  <a:latin typeface="+mn-lt"/>
                  </a:rPr>
                  <a:t>Z(2)</a:t>
                </a:r>
                <a:endParaRPr lang="ja-JP" alt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7051873" y="3825768"/>
                <a:ext cx="750521" cy="408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832" tIns="41416" rIns="82832" bIns="41416">
                <a:spAutoFit/>
              </a:bodyPr>
              <a:lstStyle/>
              <a:p>
                <a:pPr algn="ctr" defTabSz="828675">
                  <a:spcBef>
                    <a:spcPct val="50000"/>
                  </a:spcBef>
                </a:pPr>
                <a:r>
                  <a:rPr lang="en-US" altLang="ja-JP" sz="2000" i="1" dirty="0" err="1" smtClean="0">
                    <a:latin typeface="+mn-lt"/>
                    <a:ea typeface="HGP創英角ｺﾞｼｯｸUB" pitchFamily="50" charset="-128"/>
                  </a:rPr>
                  <a:t>N</a:t>
                </a:r>
                <a:r>
                  <a:rPr lang="en-US" altLang="ja-JP" sz="2000" baseline="-25000" dirty="0" err="1" smtClean="0">
                    <a:latin typeface="+mn-lt"/>
                    <a:ea typeface="HGP創英角ｺﾞｼｯｸUB" pitchFamily="50" charset="-128"/>
                  </a:rPr>
                  <a:t>f</a:t>
                </a:r>
                <a:r>
                  <a:rPr lang="en-US" altLang="ja-JP" sz="2000" dirty="0" smtClean="0">
                    <a:latin typeface="+mn-lt"/>
                    <a:ea typeface="HGP創英角ｺﾞｼｯｸUB" pitchFamily="50" charset="-128"/>
                  </a:rPr>
                  <a:t>=1</a:t>
                </a:r>
                <a:endParaRPr lang="en-US" altLang="ja-JP" sz="2000" dirty="0">
                  <a:latin typeface="+mn-lt"/>
                  <a:ea typeface="HGP創英角ｺﾞｼｯｸUB" pitchFamily="50" charset="-128"/>
                </a:endParaRPr>
              </a:p>
            </p:txBody>
          </p:sp>
        </p:grp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6417286" y="4730175"/>
              <a:ext cx="735917" cy="514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832" tIns="41416" rIns="82832" bIns="41416">
              <a:spAutoFit/>
            </a:bodyPr>
            <a:lstStyle/>
            <a:p>
              <a:pPr algn="ctr" defTabSz="828675">
                <a:spcBef>
                  <a:spcPct val="50000"/>
                </a:spcBef>
              </a:pPr>
              <a:r>
                <a:rPr lang="en-US" altLang="ja-JP" sz="2800" b="1" i="1" dirty="0" err="1" smtClean="0">
                  <a:latin typeface="+mn-lt"/>
                </a:rPr>
                <a:t>m</a:t>
              </a:r>
              <a:r>
                <a:rPr lang="en-US" altLang="ja-JP" sz="2800" b="1" baseline="-25000" dirty="0" err="1" smtClean="0">
                  <a:latin typeface="+mn-lt"/>
                </a:rPr>
                <a:t>E</a:t>
              </a:r>
              <a:endParaRPr lang="en-US" altLang="ja-JP" sz="2800" b="1" baseline="-25000" dirty="0">
                <a:latin typeface="+mn-lt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527932" y="5200143"/>
              <a:ext cx="155844" cy="155844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/>
        </p:nvSpPr>
        <p:spPr>
          <a:xfrm>
            <a:off x="5039183" y="4561874"/>
            <a:ext cx="2206607" cy="17587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0101" y="1308451"/>
            <a:ext cx="5134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n-lt"/>
              </a:rPr>
              <a:t>Phase transition of 3-flavor QCD</a:t>
            </a:r>
          </a:p>
          <a:p>
            <a:r>
              <a:rPr lang="en-US" altLang="ja-JP" sz="2400" dirty="0" smtClean="0">
                <a:latin typeface="+mn-lt"/>
              </a:rPr>
              <a:t> - expected to be </a:t>
            </a:r>
            <a:r>
              <a:rPr lang="en-US" altLang="ja-JP" sz="2400" b="1" dirty="0" smtClean="0">
                <a:solidFill>
                  <a:srgbClr val="0070C0"/>
                </a:solidFill>
                <a:latin typeface="+mn-lt"/>
              </a:rPr>
              <a:t>1</a:t>
            </a:r>
            <a:r>
              <a:rPr lang="en-US" altLang="ja-JP" sz="2400" b="1" baseline="30000" dirty="0" smtClean="0">
                <a:solidFill>
                  <a:srgbClr val="0070C0"/>
                </a:solidFill>
                <a:latin typeface="+mn-lt"/>
              </a:rPr>
              <a:t>st</a:t>
            </a:r>
            <a:r>
              <a:rPr lang="en-US" altLang="ja-JP" sz="2400" b="1" dirty="0" smtClean="0">
                <a:solidFill>
                  <a:srgbClr val="0070C0"/>
                </a:solidFill>
                <a:latin typeface="+mn-lt"/>
              </a:rPr>
              <a:t> order </a:t>
            </a:r>
            <a:r>
              <a:rPr lang="en-US" altLang="ja-JP" sz="2400" dirty="0" smtClean="0">
                <a:latin typeface="+mn-lt"/>
              </a:rPr>
              <a:t>at </a:t>
            </a:r>
            <a:r>
              <a:rPr lang="en-US" altLang="ja-JP" sz="2400" i="1" dirty="0" smtClean="0">
                <a:latin typeface="+mn-lt"/>
              </a:rPr>
              <a:t>m</a:t>
            </a:r>
            <a:r>
              <a:rPr lang="en-US" altLang="ja-JP" sz="2400" dirty="0" smtClean="0">
                <a:latin typeface="+mn-lt"/>
              </a:rPr>
              <a:t> = 0</a:t>
            </a:r>
          </a:p>
          <a:p>
            <a:r>
              <a:rPr lang="en-US" altLang="ja-JP" sz="2400" dirty="0" smtClean="0">
                <a:latin typeface="+mn-lt"/>
              </a:rPr>
              <a:t> - 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+mn-lt"/>
              </a:rPr>
              <a:t>nd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</a:rPr>
              <a:t> order </a:t>
            </a:r>
            <a:r>
              <a:rPr lang="en-US" altLang="ja-JP" sz="2400" dirty="0" smtClean="0">
                <a:latin typeface="+mn-lt"/>
              </a:rPr>
              <a:t>critical endpoint at </a:t>
            </a:r>
            <a:r>
              <a:rPr lang="en-US" altLang="ja-JP" sz="2400" i="1" dirty="0" smtClean="0">
                <a:latin typeface="+mn-lt"/>
              </a:rPr>
              <a:t>m</a:t>
            </a:r>
            <a:r>
              <a:rPr lang="en-US" altLang="ja-JP" sz="2400" dirty="0" smtClean="0">
                <a:latin typeface="+mn-lt"/>
              </a:rPr>
              <a:t> = </a:t>
            </a:r>
            <a:r>
              <a:rPr lang="en-US" altLang="ja-JP" sz="2400" i="1" dirty="0" err="1" smtClean="0">
                <a:latin typeface="+mn-lt"/>
              </a:rPr>
              <a:t>m</a:t>
            </a:r>
            <a:r>
              <a:rPr lang="en-US" altLang="ja-JP" sz="2400" baseline="-25000" dirty="0" err="1" smtClean="0">
                <a:latin typeface="+mn-lt"/>
              </a:rPr>
              <a:t>E</a:t>
            </a:r>
            <a:endParaRPr lang="en-US" altLang="ja-JP" sz="2400" baseline="-25000" dirty="0" smtClean="0">
              <a:latin typeface="+mn-lt"/>
            </a:endParaRPr>
          </a:p>
          <a:p>
            <a:r>
              <a:rPr lang="en-US" altLang="ja-JP" sz="2400" dirty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- </a:t>
            </a:r>
            <a:r>
              <a:rPr lang="en-US" altLang="ja-JP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crossover</a:t>
            </a:r>
            <a:r>
              <a:rPr lang="en-US" altLang="ja-JP" sz="2400" dirty="0" smtClean="0">
                <a:latin typeface="+mn-lt"/>
              </a:rPr>
              <a:t> </a:t>
            </a:r>
            <a:r>
              <a:rPr lang="en-US" altLang="ja-JP" sz="2400" i="1" dirty="0" smtClean="0">
                <a:latin typeface="+mn-lt"/>
              </a:rPr>
              <a:t>m</a:t>
            </a:r>
            <a:r>
              <a:rPr lang="en-US" altLang="ja-JP" sz="2400" dirty="0" smtClean="0">
                <a:latin typeface="+mn-lt"/>
              </a:rPr>
              <a:t> &gt; </a:t>
            </a:r>
            <a:r>
              <a:rPr lang="en-US" altLang="ja-JP" sz="2400" i="1" dirty="0" err="1" smtClean="0">
                <a:latin typeface="+mn-lt"/>
              </a:rPr>
              <a:t>m</a:t>
            </a:r>
            <a:r>
              <a:rPr lang="en-US" altLang="ja-JP" sz="2400" baseline="-25000" dirty="0" err="1" smtClean="0">
                <a:latin typeface="+mn-lt"/>
              </a:rPr>
              <a:t>E</a:t>
            </a:r>
            <a:endParaRPr lang="en-US" altLang="ja-JP" sz="2400" dirty="0" smtClean="0">
              <a:latin typeface="+mn-lt"/>
            </a:endParaRPr>
          </a:p>
          <a:p>
            <a:r>
              <a:rPr lang="en-US" altLang="ja-JP" sz="2400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  <a:latin typeface="+mn-lt"/>
              </a:rPr>
              <a:t>The location of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</a:rPr>
              <a:t> is still not conclusive!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45448" y="1486279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lt"/>
              </a:rPr>
              <a:t>Columbia plot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9512" y="94767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9900"/>
                </a:solidFill>
                <a:latin typeface="+mj-lt"/>
              </a:rPr>
              <a:t>R. D. </a:t>
            </a:r>
            <a:r>
              <a:rPr lang="en-US" altLang="ja-JP" sz="1400" dirty="0" err="1" smtClean="0">
                <a:solidFill>
                  <a:srgbClr val="FF9900"/>
                </a:solidFill>
                <a:latin typeface="+mj-lt"/>
              </a:rPr>
              <a:t>Pisarski</a:t>
            </a:r>
            <a:r>
              <a:rPr lang="en-US" altLang="ja-JP" sz="1400" dirty="0" smtClean="0">
                <a:solidFill>
                  <a:srgbClr val="FF9900"/>
                </a:solidFill>
                <a:latin typeface="+mj-lt"/>
              </a:rPr>
              <a:t> and F. </a:t>
            </a:r>
            <a:r>
              <a:rPr lang="en-US" altLang="ja-JP" sz="1400" dirty="0" err="1" smtClean="0">
                <a:solidFill>
                  <a:srgbClr val="FF9900"/>
                </a:solidFill>
                <a:latin typeface="+mj-lt"/>
              </a:rPr>
              <a:t>Wilczek</a:t>
            </a:r>
            <a:r>
              <a:rPr lang="en-US" altLang="ja-JP" sz="1400" dirty="0" smtClean="0">
                <a:solidFill>
                  <a:srgbClr val="FF9900"/>
                </a:solidFill>
                <a:latin typeface="+mj-lt"/>
              </a:rPr>
              <a:t>, PRD 29 (1984) 338</a:t>
            </a:r>
            <a:endParaRPr kumimoji="1" lang="ja-JP" altLang="en-US" sz="1400" dirty="0">
              <a:solidFill>
                <a:srgbClr val="FF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8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umulants</a:t>
            </a:r>
            <a:r>
              <a:rPr lang="en-US" altLang="ja-JP" dirty="0" smtClean="0"/>
              <a:t> at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6, β = 1.67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88006" y="908719"/>
            <a:ext cx="7560074" cy="5368279"/>
            <a:chOff x="-13044" y="476671"/>
            <a:chExt cx="8977077" cy="63744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61932" y="-205817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9445" y="-205818"/>
              <a:ext cx="3206113" cy="457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75430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82943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1835696" y="2771636"/>
            <a:ext cx="186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Chiral condensate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096" y="1340768"/>
            <a:ext cx="14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Susceptibility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38281" y="4033449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Skewness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7156" y="4214322"/>
            <a:ext cx="101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Kurtosis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1628800"/>
            <a:ext cx="106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= 10</a:t>
            </a:r>
          </a:p>
          <a:p>
            <a:r>
              <a:rPr lang="en-US" altLang="ja-JP" sz="2400" i="1" dirty="0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2400" baseline="-25000" dirty="0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latin typeface="+mj-lt"/>
              </a:rPr>
              <a:t> = 12</a:t>
            </a:r>
          </a:p>
          <a:p>
            <a:r>
              <a:rPr kumimoji="1" lang="en-US" altLang="ja-JP" sz="2400" i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 = 16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36512" y="2978925"/>
            <a:ext cx="168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dotted curves:</a:t>
            </a:r>
          </a:p>
          <a:p>
            <a:r>
              <a:rPr lang="en-US" altLang="ja-JP" sz="2000" dirty="0" smtClean="0">
                <a:latin typeface="+mj-lt"/>
              </a:rPr>
              <a:t>reweighting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472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umulants</a:t>
            </a:r>
            <a:r>
              <a:rPr lang="en-US" altLang="ja-JP" dirty="0" smtClean="0"/>
              <a:t> at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6, β = 1.69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88006" y="908720"/>
            <a:ext cx="7560074" cy="5368276"/>
            <a:chOff x="-13045" y="476672"/>
            <a:chExt cx="8977078" cy="637446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61933" y="-205817"/>
              <a:ext cx="3206113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9445" y="-205818"/>
              <a:ext cx="3206112" cy="457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75430" y="2962535"/>
              <a:ext cx="3206113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82943" y="2962535"/>
              <a:ext cx="3206113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1835696" y="2771636"/>
            <a:ext cx="186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Chiral condensate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096" y="1340768"/>
            <a:ext cx="14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Susceptibility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38281" y="4033449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Skewness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7156" y="4214322"/>
            <a:ext cx="101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Kurtosis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1628800"/>
            <a:ext cx="106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= 10</a:t>
            </a:r>
          </a:p>
          <a:p>
            <a:r>
              <a:rPr lang="en-US" altLang="ja-JP" sz="2400" i="1" dirty="0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2400" baseline="-25000" dirty="0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latin typeface="+mj-lt"/>
              </a:rPr>
              <a:t> = 12</a:t>
            </a:r>
          </a:p>
          <a:p>
            <a:r>
              <a:rPr kumimoji="1" lang="en-US" altLang="ja-JP" sz="2400" i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 = 16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36512" y="2978925"/>
            <a:ext cx="168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dotted curves:</a:t>
            </a:r>
          </a:p>
          <a:p>
            <a:r>
              <a:rPr lang="en-US" altLang="ja-JP" sz="2000" dirty="0" smtClean="0">
                <a:latin typeface="+mj-lt"/>
              </a:rPr>
              <a:t>reweighting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359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umulants</a:t>
            </a:r>
            <a:r>
              <a:rPr lang="en-US" altLang="ja-JP" dirty="0" smtClean="0"/>
              <a:t> at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8, β = 1.67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88006" y="908720"/>
            <a:ext cx="7560074" cy="5368277"/>
            <a:chOff x="-13044" y="476672"/>
            <a:chExt cx="8977076" cy="637446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61933" y="-205817"/>
              <a:ext cx="3206113" cy="457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9445" y="-205817"/>
              <a:ext cx="3206111" cy="457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75430" y="2962536"/>
              <a:ext cx="3206113" cy="457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82943" y="2962536"/>
              <a:ext cx="3206113" cy="457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1835696" y="2771636"/>
            <a:ext cx="186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Chiral condensate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096" y="1340768"/>
            <a:ext cx="14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Susceptibility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38281" y="4033449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Skewness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7156" y="4214322"/>
            <a:ext cx="101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Kurtosis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1628800"/>
            <a:ext cx="106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= 16</a:t>
            </a:r>
          </a:p>
          <a:p>
            <a:r>
              <a:rPr lang="en-US" altLang="ja-JP" sz="2400" i="1" dirty="0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2400" baseline="-25000" dirty="0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latin typeface="+mj-lt"/>
              </a:rPr>
              <a:t> = 20</a:t>
            </a:r>
          </a:p>
          <a:p>
            <a:r>
              <a:rPr kumimoji="1" lang="en-US" altLang="ja-JP" sz="2400" i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 = </a:t>
            </a:r>
            <a:r>
              <a:rPr lang="en-US" altLang="ja-JP" sz="2400" dirty="0" smtClean="0">
                <a:solidFill>
                  <a:srgbClr val="0070C0"/>
                </a:solidFill>
                <a:latin typeface="+mj-lt"/>
              </a:rPr>
              <a:t>24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36512" y="2978925"/>
            <a:ext cx="168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dotted curves:</a:t>
            </a:r>
          </a:p>
          <a:p>
            <a:r>
              <a:rPr lang="en-US" altLang="ja-JP" sz="2000" dirty="0" smtClean="0">
                <a:latin typeface="+mj-lt"/>
              </a:rPr>
              <a:t>reweighting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061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studies so far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2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67133"/>
              </p:ext>
            </p:extLst>
          </p:nvPr>
        </p:nvGraphicFramePr>
        <p:xfrm>
          <a:off x="923679" y="1349645"/>
          <a:ext cx="7608761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309"/>
                <a:gridCol w="1524000"/>
                <a:gridCol w="1524000"/>
                <a:gridCol w="246945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err="1" smtClean="0"/>
                        <a:t>N</a:t>
                      </a:r>
                      <a:r>
                        <a:rPr kumimoji="1" lang="en-US" altLang="ja-JP" baseline="-25000" dirty="0" err="1" smtClean="0"/>
                        <a:t>t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</a:t>
                      </a:r>
                      <a:r>
                        <a:rPr kumimoji="1" lang="en-US" altLang="ja-JP" baseline="30000" dirty="0" err="1" smtClean="0"/>
                        <a:t>E</a:t>
                      </a:r>
                      <a:r>
                        <a:rPr kumimoji="1" lang="en-US" altLang="ja-JP" baseline="-25000" dirty="0" smtClean="0"/>
                        <a:t>π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Ref.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Staggered, standard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290</a:t>
                      </a:r>
                      <a:r>
                        <a:rPr kumimoji="1" lang="en-US" altLang="ja-JP" baseline="0" dirty="0" smtClean="0"/>
                        <a:t> MeV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nl-NL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Karsch et al ’01, Liao ‘01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Staggered, p4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67 MeV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Karsch et al ‘04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Staggered, standard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150 MeV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a-DK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Forcrand et al ‘07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Staggered, HISQ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&lt;</a:t>
                      </a:r>
                      <a:r>
                        <a:rPr kumimoji="1" lang="en-US" altLang="ja-JP" baseline="0" dirty="0" smtClean="0"/>
                        <a:t> 50 MeV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Ding et al ‘17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Staggered,</a:t>
                      </a:r>
                      <a:r>
                        <a:rPr kumimoji="1" lang="en-US" altLang="ja-JP" baseline="0" dirty="0" smtClean="0"/>
                        <a:t> stout</a:t>
                      </a:r>
                      <a:endParaRPr kumimoji="1" lang="ja-JP" alt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4-6</a:t>
                      </a:r>
                      <a:endParaRPr kumimoji="1" lang="ja-JP" alt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</a:t>
                      </a:r>
                      <a:r>
                        <a:rPr kumimoji="1" lang="en-US" altLang="ja-JP" baseline="0" dirty="0" smtClean="0"/>
                        <a:t> 0</a:t>
                      </a:r>
                      <a:endParaRPr kumimoji="1" lang="ja-JP" alt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Varnhorst</a:t>
                      </a:r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‘14</a:t>
                      </a:r>
                      <a:endParaRPr kumimoji="1" lang="ja-JP" alt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Wilson</a:t>
                      </a:r>
                      <a:r>
                        <a:rPr kumimoji="1" lang="en-US" altLang="ja-JP" baseline="0" dirty="0" smtClean="0"/>
                        <a:t>, standard</a:t>
                      </a:r>
                      <a:endParaRPr kumimoji="1" lang="ja-JP" alt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&lt;</a:t>
                      </a:r>
                      <a:r>
                        <a:rPr kumimoji="1" lang="en-US" altLang="ja-JP" baseline="0" dirty="0" smtClean="0"/>
                        <a:t> 670 MeV</a:t>
                      </a:r>
                      <a:endParaRPr kumimoji="1" lang="ja-JP" alt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Iwasaki et al, ‘96</a:t>
                      </a:r>
                      <a:endParaRPr kumimoji="1" lang="ja-JP" alt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Wilson, clover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6-8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300</a:t>
                      </a:r>
                      <a:r>
                        <a:rPr kumimoji="1" lang="en-US" altLang="ja-JP" baseline="0" dirty="0" smtClean="0"/>
                        <a:t> MeV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Nakamura et al, ‘14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1765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Wilson,</a:t>
                      </a:r>
                      <a:r>
                        <a:rPr kumimoji="1" lang="en-US" altLang="ja-JP" baseline="0" dirty="0" smtClean="0"/>
                        <a:t> clover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4-10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&lt; 170 MeV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Jin</a:t>
                      </a:r>
                      <a:r>
                        <a:rPr kumimoji="1" lang="en-US" altLang="ja-JP" dirty="0" smtClean="0"/>
                        <a:t> et al, ‘17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57611" y="4974267"/>
            <a:ext cx="826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err="1" smtClean="0">
                <a:solidFill>
                  <a:srgbClr val="FF0000"/>
                </a:solidFill>
                <a:latin typeface="+mn-lt"/>
              </a:rPr>
              <a:t>m</a:t>
            </a:r>
            <a:r>
              <a:rPr kumimoji="1" lang="en-US" altLang="ja-JP" sz="2400" b="1" baseline="-25000" dirty="0" err="1" smtClean="0">
                <a:solidFill>
                  <a:srgbClr val="FF0000"/>
                </a:solidFill>
                <a:latin typeface="+mn-lt"/>
              </a:rPr>
              <a:t>E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lt"/>
              </a:rPr>
              <a:t> gets smaller for finer lattices and more improved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lt"/>
              </a:rPr>
              <a:t>actions.</a:t>
            </a:r>
            <a:endParaRPr kumimoji="1" lang="en-US" altLang="ja-JP" sz="24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+mn-lt"/>
              </a:rPr>
              <a:t>There is clear difference between staggered and Wilson 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</a:rPr>
              <a:t>results.</a:t>
            </a:r>
            <a:endParaRPr kumimoji="1" lang="ja-JP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992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staggered result in 4-flavor QCD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3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pic>
        <p:nvPicPr>
          <p:cNvPr id="1026" name="Picture 2" descr="C:\Users\hohno\Documents\学会・研究会\2017\Lattice2017\slide\figs\m_pi_over_Tc_Nf4_pro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52" y="1052736"/>
            <a:ext cx="51434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919329" y="4752665"/>
            <a:ext cx="28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9900"/>
                </a:solidFill>
                <a:latin typeface="+mj-lt"/>
              </a:rPr>
              <a:t>P. de </a:t>
            </a:r>
            <a:r>
              <a:rPr lang="en-US" altLang="ja-JP" sz="1400" dirty="0" err="1" smtClean="0">
                <a:solidFill>
                  <a:srgbClr val="FF9900"/>
                </a:solidFill>
                <a:latin typeface="+mj-lt"/>
              </a:rPr>
              <a:t>Forcrand</a:t>
            </a:r>
            <a:r>
              <a:rPr lang="en-US" altLang="ja-JP" sz="1400" dirty="0" smtClean="0">
                <a:solidFill>
                  <a:srgbClr val="FF9900"/>
                </a:solidFill>
                <a:latin typeface="+mj-lt"/>
              </a:rPr>
              <a:t> and M. </a:t>
            </a:r>
            <a:r>
              <a:rPr lang="en-US" altLang="ja-JP" sz="1400" dirty="0" err="1" smtClean="0">
                <a:solidFill>
                  <a:srgbClr val="FF9900"/>
                </a:solidFill>
                <a:latin typeface="+mj-lt"/>
              </a:rPr>
              <a:t>D’Elia</a:t>
            </a:r>
            <a:r>
              <a:rPr lang="en-US" altLang="ja-JP" sz="1400" dirty="0" smtClean="0">
                <a:solidFill>
                  <a:srgbClr val="FF9900"/>
                </a:solidFill>
                <a:latin typeface="+mj-lt"/>
              </a:rPr>
              <a:t>, </a:t>
            </a:r>
            <a:r>
              <a:rPr lang="en-US" altLang="ja-JP" sz="1400" dirty="0" err="1" smtClean="0">
                <a:solidFill>
                  <a:srgbClr val="FF9900"/>
                </a:solidFill>
                <a:latin typeface="+mj-lt"/>
              </a:rPr>
              <a:t>PoS</a:t>
            </a:r>
            <a:r>
              <a:rPr lang="en-US" altLang="ja-JP" sz="1400" dirty="0">
                <a:solidFill>
                  <a:srgbClr val="FF9900"/>
                </a:solidFill>
                <a:latin typeface="+mj-lt"/>
              </a:rPr>
              <a:t> </a:t>
            </a:r>
            <a:r>
              <a:rPr lang="en-US" altLang="ja-JP" sz="1400" dirty="0" smtClean="0">
                <a:solidFill>
                  <a:srgbClr val="FF9900"/>
                </a:solidFill>
                <a:latin typeface="+mj-lt"/>
              </a:rPr>
              <a:t>LATTICE2016 (2017) 081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980728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lt"/>
              </a:rPr>
              <a:t>4-flavor QCD</a:t>
            </a:r>
          </a:p>
          <a:p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- 1</a:t>
            </a:r>
            <a:r>
              <a:rPr lang="en-US" altLang="ja-JP" sz="2400" baseline="30000" dirty="0" smtClean="0">
                <a:latin typeface="+mj-lt"/>
              </a:rPr>
              <a:t>st</a:t>
            </a:r>
            <a:r>
              <a:rPr lang="en-US" altLang="ja-JP" sz="2400" dirty="0" smtClean="0">
                <a:latin typeface="+mj-lt"/>
              </a:rPr>
              <a:t> order phase transition</a:t>
            </a:r>
          </a:p>
          <a:p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  is expected at </a:t>
            </a:r>
            <a:r>
              <a:rPr lang="en-US" altLang="ja-JP" sz="2400" i="1" dirty="0" smtClean="0">
                <a:latin typeface="+mj-lt"/>
              </a:rPr>
              <a:t>m</a:t>
            </a:r>
            <a:r>
              <a:rPr lang="en-US" altLang="ja-JP" sz="2400" dirty="0" smtClean="0">
                <a:latin typeface="+mj-lt"/>
              </a:rPr>
              <a:t> = 0</a:t>
            </a:r>
          </a:p>
          <a:p>
            <a:r>
              <a:rPr lang="en-US" altLang="ja-JP" sz="2400" dirty="0" smtClean="0">
                <a:latin typeface="+mj-lt"/>
              </a:rPr>
              <a:t> - Stronger phase transition</a:t>
            </a:r>
          </a:p>
          <a:p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 compared to </a:t>
            </a:r>
            <a:r>
              <a:rPr lang="en-US" altLang="ja-JP" sz="2400" i="1" dirty="0" err="1" smtClean="0">
                <a:latin typeface="+mj-lt"/>
              </a:rPr>
              <a:t>N</a:t>
            </a:r>
            <a:r>
              <a:rPr lang="en-US" altLang="ja-JP" sz="2400" baseline="-25000" dirty="0" err="1" smtClean="0">
                <a:latin typeface="+mj-lt"/>
              </a:rPr>
              <a:t>f</a:t>
            </a:r>
            <a:r>
              <a:rPr lang="en-US" altLang="ja-JP" sz="2400" dirty="0" smtClean="0">
                <a:latin typeface="+mj-lt"/>
              </a:rPr>
              <a:t> = 3</a:t>
            </a:r>
          </a:p>
          <a:p>
            <a:r>
              <a:rPr lang="en-US" altLang="ja-JP" sz="2400" dirty="0" smtClean="0">
                <a:latin typeface="+mj-lt"/>
              </a:rPr>
              <a:t>   </a:t>
            </a:r>
            <a:r>
              <a:rPr lang="ja-JP" altLang="en-US" sz="2400" dirty="0" smtClean="0">
                <a:latin typeface="+mj-lt"/>
              </a:rPr>
              <a:t>→ </a:t>
            </a:r>
            <a:r>
              <a:rPr lang="en-US" altLang="ja-JP" sz="2400" dirty="0" smtClean="0">
                <a:latin typeface="+mj-lt"/>
              </a:rPr>
              <a:t>larger </a:t>
            </a:r>
            <a:r>
              <a:rPr lang="en-US" altLang="ja-JP" sz="2400" i="1" dirty="0" err="1" smtClean="0">
                <a:latin typeface="+mj-lt"/>
              </a:rPr>
              <a:t>m</a:t>
            </a:r>
            <a:r>
              <a:rPr lang="en-US" altLang="ja-JP" sz="2400" baseline="-25000" dirty="0" err="1" smtClean="0">
                <a:latin typeface="+mj-lt"/>
              </a:rPr>
              <a:t>E</a:t>
            </a:r>
            <a:r>
              <a:rPr lang="en-US" altLang="ja-JP" sz="2400" baseline="-25000" dirty="0" smtClean="0">
                <a:latin typeface="+mj-lt"/>
              </a:rPr>
              <a:t>  </a:t>
            </a:r>
          </a:p>
          <a:p>
            <a:r>
              <a:rPr lang="en-US" altLang="ja-JP" sz="2400" baseline="-25000" dirty="0">
                <a:latin typeface="+mj-lt"/>
              </a:rPr>
              <a:t> </a:t>
            </a:r>
            <a:r>
              <a:rPr lang="en-US" altLang="ja-JP" sz="2400" baseline="-25000" dirty="0" smtClean="0">
                <a:latin typeface="+mj-lt"/>
              </a:rPr>
              <a:t>   </a:t>
            </a:r>
            <a:r>
              <a:rPr lang="ja-JP" altLang="en-US" sz="2400" dirty="0" smtClean="0">
                <a:latin typeface="+mj-lt"/>
              </a:rPr>
              <a:t>→ </a:t>
            </a:r>
            <a:r>
              <a:rPr lang="en-US" altLang="ja-JP" sz="2400" dirty="0" smtClean="0">
                <a:latin typeface="+mj-lt"/>
              </a:rPr>
              <a:t>less expensive computation</a:t>
            </a:r>
            <a:endParaRPr lang="en-US" altLang="ja-JP" sz="2400" baseline="-25000" dirty="0" smtClean="0">
              <a:latin typeface="+mj-lt"/>
            </a:endParaRPr>
          </a:p>
          <a:p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- No rooting issue</a:t>
            </a:r>
          </a:p>
          <a:p>
            <a:r>
              <a:rPr lang="en-US" altLang="ja-JP" sz="2400" dirty="0" smtClean="0">
                <a:latin typeface="+mj-lt"/>
              </a:rPr>
              <a:t> - A good analogue to understand</a:t>
            </a:r>
          </a:p>
          <a:p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3-flavor results</a:t>
            </a:r>
            <a:endParaRPr lang="en-US" altLang="ja-JP" sz="2400" dirty="0">
              <a:latin typeface="+mj-lt"/>
            </a:endParaRPr>
          </a:p>
          <a:p>
            <a:endParaRPr lang="en-US" altLang="ja-JP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Similar behavior as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ja-JP" sz="2400" b="1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= 3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- quite small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altLang="ja-JP" sz="2400" b="1" baseline="30000" dirty="0" err="1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ja-JP" sz="2400" b="1" baseline="-25000" dirty="0" smtClean="0">
                <a:solidFill>
                  <a:srgbClr val="FF0000"/>
                </a:solidFill>
                <a:latin typeface="+mj-lt"/>
              </a:rPr>
              <a:t>π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in the continuum limit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ja-JP" altLang="en-US" sz="2400" b="1" dirty="0" smtClean="0">
                <a:solidFill>
                  <a:srgbClr val="FF0000"/>
                </a:solidFill>
                <a:latin typeface="+mj-lt"/>
              </a:rPr>
              <a:t>→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important to crosscheck also with Wilson-type quarks</a:t>
            </a:r>
            <a:endParaRPr lang="en-US" altLang="ja-JP" sz="2400" b="1" baseline="-25000" dirty="0">
              <a:solidFill>
                <a:srgbClr val="FF0000"/>
              </a:solidFill>
              <a:latin typeface="+mj-lt"/>
            </a:endParaRPr>
          </a:p>
          <a:p>
            <a:endParaRPr kumimoji="1" lang="ja-JP" altLang="en-US" sz="2400" dirty="0">
              <a:latin typeface="+mj-lt"/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314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4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sp>
        <p:nvSpPr>
          <p:cNvPr id="6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764704"/>
            <a:ext cx="8715436" cy="5429288"/>
          </a:xfrm>
        </p:spPr>
        <p:txBody>
          <a:bodyPr/>
          <a:lstStyle/>
          <a:p>
            <a:r>
              <a:rPr lang="en-US" altLang="ja-JP" sz="2200" dirty="0" smtClean="0"/>
              <a:t>Iwasaki gauge + </a:t>
            </a:r>
            <a:r>
              <a:rPr lang="en-US" altLang="ja-JP" sz="2200" i="1" dirty="0" smtClean="0"/>
              <a:t>O</a:t>
            </a:r>
            <a:r>
              <a:rPr lang="en-US" altLang="ja-JP" sz="2200" dirty="0" smtClean="0"/>
              <a:t>(</a:t>
            </a:r>
            <a:r>
              <a:rPr lang="en-US" altLang="ja-JP" sz="2200" i="1" dirty="0" smtClean="0"/>
              <a:t>a</a:t>
            </a:r>
            <a:r>
              <a:rPr lang="en-US" altLang="ja-JP" sz="2200" dirty="0" smtClean="0"/>
              <a:t>)-improved Wilson quarks with 4 degenerate flavors</a:t>
            </a:r>
          </a:p>
          <a:p>
            <a:pPr lvl="1"/>
            <a:r>
              <a:rPr kumimoji="1" lang="en-US" altLang="ja-JP" sz="2000" b="1" i="1" dirty="0" err="1" smtClean="0">
                <a:solidFill>
                  <a:srgbClr val="FF0000"/>
                </a:solidFill>
              </a:rPr>
              <a:t>C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</a:rPr>
              <a:t>sw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has been non-</a:t>
            </a:r>
            <a:r>
              <a:rPr kumimoji="1" lang="en-US" altLang="ja-JP" sz="2000" b="1" dirty="0" err="1" smtClean="0">
                <a:solidFill>
                  <a:srgbClr val="FF0000"/>
                </a:solidFill>
              </a:rPr>
              <a:t>perturbatively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determined in </a:t>
            </a:r>
            <a:r>
              <a:rPr kumimoji="1" lang="en-US" altLang="ja-JP" sz="2000" b="1" i="1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</a:rPr>
              <a:t>f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= 4</a:t>
            </a:r>
          </a:p>
          <a:p>
            <a:r>
              <a:rPr lang="en-US" altLang="ja-JP" sz="2200" dirty="0"/>
              <a:t>3</a:t>
            </a:r>
            <a:r>
              <a:rPr lang="en-US" altLang="ja-JP" sz="2200" dirty="0" smtClean="0"/>
              <a:t> </a:t>
            </a:r>
            <a:r>
              <a:rPr lang="en-US" altLang="ja-JP" sz="2200" dirty="0" smtClean="0"/>
              <a:t>different cutoffs towards the continuum limit</a:t>
            </a:r>
            <a:endParaRPr kumimoji="1" lang="en-US" altLang="ja-JP" sz="2200" i="1" dirty="0" smtClean="0"/>
          </a:p>
          <a:p>
            <a:pPr lvl="1"/>
            <a:r>
              <a:rPr kumimoji="1" lang="en-US" altLang="ja-JP" sz="2000" i="1" dirty="0" err="1" smtClean="0"/>
              <a:t>N</a:t>
            </a:r>
            <a:r>
              <a:rPr kumimoji="1" lang="en-US" altLang="ja-JP" sz="2000" baseline="-25000" dirty="0" err="1" smtClean="0"/>
              <a:t>t</a:t>
            </a:r>
            <a:r>
              <a:rPr kumimoji="1" lang="en-US" altLang="ja-JP" sz="2000" dirty="0" smtClean="0"/>
              <a:t> = 4, 6 and 8</a:t>
            </a:r>
          </a:p>
          <a:p>
            <a:r>
              <a:rPr lang="en-US" altLang="ja-JP" sz="2200" dirty="0" smtClean="0"/>
              <a:t>2-3 d</a:t>
            </a:r>
            <a:r>
              <a:rPr lang="en-US" altLang="ja-JP" sz="2200" dirty="0" smtClean="0"/>
              <a:t>ifferent </a:t>
            </a:r>
            <a:r>
              <a:rPr lang="en-US" altLang="ja-JP" sz="2200" dirty="0" smtClean="0"/>
              <a:t>β values at each </a:t>
            </a:r>
            <a:r>
              <a:rPr lang="en-US" altLang="ja-JP" sz="2200" i="1" dirty="0" err="1" smtClean="0"/>
              <a:t>N</a:t>
            </a:r>
            <a:r>
              <a:rPr lang="en-US" altLang="ja-JP" sz="2200" baseline="-25000" dirty="0" err="1" smtClean="0"/>
              <a:t>t</a:t>
            </a:r>
            <a:endParaRPr lang="en-US" altLang="ja-JP" sz="2200" baseline="-25000" dirty="0" smtClean="0"/>
          </a:p>
          <a:p>
            <a:pPr lvl="1"/>
            <a:r>
              <a:rPr kumimoji="1" lang="en-US" altLang="ja-JP" sz="2000" dirty="0" smtClean="0"/>
              <a:t>β = </a:t>
            </a:r>
            <a:r>
              <a:rPr kumimoji="1" lang="en-US" altLang="ja-JP" sz="2000" dirty="0" smtClean="0"/>
              <a:t>1.60, 1.61 </a:t>
            </a:r>
            <a:r>
              <a:rPr kumimoji="1" lang="en-US" altLang="ja-JP" sz="2000" dirty="0" smtClean="0"/>
              <a:t>and </a:t>
            </a:r>
            <a:r>
              <a:rPr kumimoji="1" lang="en-US" altLang="ja-JP" sz="2000" dirty="0" smtClean="0"/>
              <a:t>1.62 </a:t>
            </a:r>
            <a:r>
              <a:rPr kumimoji="1" lang="en-US" altLang="ja-JP" sz="2000" dirty="0" smtClean="0"/>
              <a:t>at </a:t>
            </a:r>
            <a:r>
              <a:rPr kumimoji="1" lang="en-US" altLang="ja-JP" sz="2000" i="1" dirty="0" err="1" smtClean="0"/>
              <a:t>N</a:t>
            </a:r>
            <a:r>
              <a:rPr kumimoji="1" lang="en-US" altLang="ja-JP" sz="2000" baseline="-25000" dirty="0" err="1" smtClean="0"/>
              <a:t>t</a:t>
            </a:r>
            <a:r>
              <a:rPr kumimoji="1" lang="en-US" altLang="ja-JP" sz="2000" dirty="0" smtClean="0"/>
              <a:t> = 4</a:t>
            </a:r>
          </a:p>
          <a:p>
            <a:pPr lvl="1"/>
            <a:r>
              <a:rPr lang="en-US" altLang="ja-JP" sz="2000" dirty="0"/>
              <a:t>β = </a:t>
            </a:r>
            <a:r>
              <a:rPr lang="en-US" altLang="ja-JP" sz="2000" dirty="0" smtClean="0"/>
              <a:t>1.67, 1.68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1.69 </a:t>
            </a:r>
            <a:r>
              <a:rPr lang="en-US" altLang="ja-JP" sz="2000" dirty="0"/>
              <a:t>at </a:t>
            </a:r>
            <a:r>
              <a:rPr lang="en-US" altLang="ja-JP" sz="2000" i="1" dirty="0" err="1"/>
              <a:t>N</a:t>
            </a:r>
            <a:r>
              <a:rPr lang="en-US" altLang="ja-JP" sz="2000" baseline="-25000" dirty="0" err="1"/>
              <a:t>t</a:t>
            </a:r>
            <a:r>
              <a:rPr lang="en-US" altLang="ja-JP" sz="2000" dirty="0"/>
              <a:t> = </a:t>
            </a:r>
            <a:r>
              <a:rPr lang="en-US" altLang="ja-JP" sz="2000" dirty="0" smtClean="0"/>
              <a:t>6</a:t>
            </a:r>
            <a:endParaRPr lang="en-US" altLang="ja-JP" sz="2000" dirty="0"/>
          </a:p>
          <a:p>
            <a:pPr lvl="1"/>
            <a:r>
              <a:rPr lang="en-US" altLang="ja-JP" sz="2000" dirty="0"/>
              <a:t>β = </a:t>
            </a:r>
            <a:r>
              <a:rPr lang="en-US" altLang="ja-JP" sz="2000" dirty="0" smtClean="0"/>
              <a:t>1.66 and 1.67 at </a:t>
            </a:r>
            <a:r>
              <a:rPr lang="en-US" altLang="ja-JP" sz="2000" i="1" dirty="0" err="1"/>
              <a:t>N</a:t>
            </a:r>
            <a:r>
              <a:rPr lang="en-US" altLang="ja-JP" sz="2000" baseline="-25000" dirty="0" err="1"/>
              <a:t>t</a:t>
            </a:r>
            <a:r>
              <a:rPr lang="en-US" altLang="ja-JP" sz="2000" dirty="0"/>
              <a:t> = </a:t>
            </a:r>
            <a:r>
              <a:rPr lang="en-US" altLang="ja-JP" sz="2000" dirty="0" smtClean="0"/>
              <a:t>8</a:t>
            </a:r>
          </a:p>
          <a:p>
            <a:r>
              <a:rPr lang="en-US" altLang="ja-JP" sz="2200" dirty="0"/>
              <a:t>Chiral condensate and its </a:t>
            </a:r>
            <a:r>
              <a:rPr lang="en-US" altLang="ja-JP" sz="2200" dirty="0" err="1"/>
              <a:t>cumulants</a:t>
            </a:r>
            <a:endParaRPr lang="en-US" altLang="ja-JP" sz="2200" dirty="0"/>
          </a:p>
          <a:p>
            <a:pPr lvl="1"/>
            <a:r>
              <a:rPr lang="en-US" altLang="ja-JP" sz="2000" dirty="0"/>
              <a:t>Up to 4</a:t>
            </a:r>
            <a:r>
              <a:rPr lang="en-US" altLang="ja-JP" sz="2000" baseline="30000" dirty="0"/>
              <a:t>th</a:t>
            </a:r>
            <a:r>
              <a:rPr lang="en-US" altLang="ja-JP" sz="2000" dirty="0"/>
              <a:t> order, i.e. susceptibility, skewness and kurtosis</a:t>
            </a:r>
          </a:p>
          <a:p>
            <a:pPr lvl="1"/>
            <a:r>
              <a:rPr lang="en-US" altLang="ja-JP" sz="2000" dirty="0"/>
              <a:t>Traces, e.g. </a:t>
            </a:r>
            <a:r>
              <a:rPr lang="en-US" altLang="ja-JP" sz="2000" dirty="0" err="1"/>
              <a:t>Tr</a:t>
            </a:r>
            <a:r>
              <a:rPr lang="en-US" altLang="ja-JP" sz="2000" i="1" dirty="0" err="1"/>
              <a:t>D</a:t>
            </a:r>
            <a:r>
              <a:rPr lang="en-US" altLang="ja-JP" sz="2000" baseline="30000" dirty="0"/>
              <a:t>-n</a:t>
            </a:r>
            <a:r>
              <a:rPr lang="en-US" altLang="ja-JP" sz="2000" dirty="0"/>
              <a:t> for n = 1, 2, 3 and 4, measured with 10 noises</a:t>
            </a:r>
          </a:p>
          <a:p>
            <a:r>
              <a:rPr lang="en-US" altLang="ja-JP" sz="2200" dirty="0"/>
              <a:t>Multi-ensemble reweighting for κ</a:t>
            </a:r>
          </a:p>
          <a:p>
            <a:pPr lvl="1" indent="-342900"/>
            <a:r>
              <a:rPr lang="en-US" altLang="ja-JP" sz="2000" dirty="0"/>
              <a:t> to improve </a:t>
            </a:r>
            <a:r>
              <a:rPr lang="en-US" altLang="ja-JP" sz="2000" dirty="0" smtClean="0"/>
              <a:t>signals</a:t>
            </a:r>
            <a:endParaRPr lang="en-US" altLang="ja-JP" sz="2400" dirty="0" smtClean="0"/>
          </a:p>
          <a:p>
            <a:r>
              <a:rPr lang="en-US" altLang="ja-JP" sz="2200" dirty="0" smtClean="0"/>
              <a:t>Zero </a:t>
            </a:r>
            <a:r>
              <a:rPr lang="en-US" altLang="ja-JP" sz="2200" dirty="0" smtClean="0"/>
              <a:t>temperature simulations also have been done on a 16</a:t>
            </a:r>
            <a:r>
              <a:rPr lang="en-US" altLang="ja-JP" sz="2200" baseline="30000" dirty="0" smtClean="0"/>
              <a:t>3</a:t>
            </a:r>
            <a:r>
              <a:rPr lang="en-US" altLang="ja-JP" sz="2200" dirty="0" smtClean="0"/>
              <a:t>×32 lattice for scale setting (</a:t>
            </a:r>
            <a:r>
              <a:rPr lang="en-US" altLang="ja-JP" sz="2200" i="1" dirty="0" smtClean="0"/>
              <a:t>t</a:t>
            </a:r>
            <a:r>
              <a:rPr lang="en-US" altLang="ja-JP" sz="2200" baseline="-25000" dirty="0" smtClean="0"/>
              <a:t>0</a:t>
            </a:r>
            <a:r>
              <a:rPr lang="en-US" altLang="ja-JP" sz="2200" dirty="0" smtClean="0"/>
              <a:t> and </a:t>
            </a:r>
            <a:r>
              <a:rPr lang="en-US" altLang="ja-JP" sz="2200" i="1" dirty="0" err="1" smtClean="0"/>
              <a:t>m</a:t>
            </a:r>
            <a:r>
              <a:rPr lang="en-US" altLang="ja-JP" sz="2200" baseline="-25000" dirty="0" err="1" smtClean="0"/>
              <a:t>PS</a:t>
            </a:r>
            <a:r>
              <a:rPr lang="en-US" altLang="ja-JP" sz="2200" dirty="0" smtClean="0"/>
              <a:t>)</a:t>
            </a:r>
          </a:p>
          <a:p>
            <a:endParaRPr lang="en-US" altLang="ja-JP" sz="2400" dirty="0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6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Kurtosis intersection method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5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513959" y="1233220"/>
            <a:ext cx="6422282" cy="2958534"/>
            <a:chOff x="525983" y="1118538"/>
            <a:chExt cx="6422282" cy="2958534"/>
          </a:xfrm>
        </p:grpSpPr>
        <p:sp>
          <p:nvSpPr>
            <p:cNvPr id="7" name="角丸四角形 6"/>
            <p:cNvSpPr/>
            <p:nvPr/>
          </p:nvSpPr>
          <p:spPr>
            <a:xfrm>
              <a:off x="525983" y="1118538"/>
              <a:ext cx="6422282" cy="2958534"/>
            </a:xfrm>
            <a:prstGeom prst="roundRect">
              <a:avLst>
                <a:gd name="adj" fmla="val 11483"/>
              </a:avLst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3585704" y="1261987"/>
              <a:ext cx="0" cy="267184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2319291" y="1729816"/>
              <a:ext cx="2583816" cy="158848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2319291" y="2101576"/>
              <a:ext cx="2627610" cy="82768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2319291" y="1266736"/>
              <a:ext cx="2583816" cy="24688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2493432" y="2750550"/>
              <a:ext cx="178712" cy="178712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524341" y="3028725"/>
              <a:ext cx="178712" cy="178712"/>
            </a:xfrm>
            <a:prstGeom prst="ellipse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534643" y="3348111"/>
              <a:ext cx="178712" cy="178712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595198" y="1349372"/>
              <a:ext cx="178712" cy="178712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615804" y="1751181"/>
              <a:ext cx="178712" cy="178712"/>
            </a:xfrm>
            <a:prstGeom prst="ellipse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615804" y="2101576"/>
              <a:ext cx="178712" cy="178712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495595" y="2434701"/>
              <a:ext cx="178712" cy="178712"/>
            </a:xfrm>
            <a:prstGeom prst="ellipse">
              <a:avLst/>
            </a:prstGeom>
            <a:solidFill>
              <a:srgbClr val="FF99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319291" y="1837541"/>
              <a:ext cx="1083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lt"/>
                </a:rPr>
                <a:t>1</a:t>
              </a:r>
              <a:r>
                <a:rPr kumimoji="1" lang="en-US" altLang="ja-JP" sz="2000" b="1" baseline="30000" dirty="0" smtClean="0">
                  <a:latin typeface="+mj-lt"/>
                </a:rPr>
                <a:t>st</a:t>
              </a:r>
              <a:r>
                <a:rPr kumimoji="1" lang="en-US" altLang="ja-JP" sz="2000" b="1" dirty="0" smtClean="0">
                  <a:latin typeface="+mj-lt"/>
                </a:rPr>
                <a:t> order</a:t>
              </a:r>
              <a:endParaRPr kumimoji="1" lang="ja-JP" altLang="en-US" sz="2000" b="1" dirty="0">
                <a:latin typeface="+mj-lt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828518" y="3244914"/>
              <a:ext cx="1229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lt"/>
                </a:rPr>
                <a:t>Crossover</a:t>
              </a:r>
              <a:endParaRPr kumimoji="1" lang="ja-JP" altLang="en-US" sz="2000" b="1" dirty="0">
                <a:latin typeface="+mj-lt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681897" y="2437256"/>
              <a:ext cx="11473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9900"/>
                  </a:solidFill>
                  <a:latin typeface="+mj-lt"/>
                </a:rPr>
                <a:t>2</a:t>
              </a:r>
              <a:r>
                <a:rPr kumimoji="1" lang="en-US" altLang="ja-JP" sz="2000" b="1" baseline="30000" dirty="0" smtClean="0">
                  <a:solidFill>
                    <a:srgbClr val="FF9900"/>
                  </a:solidFill>
                  <a:latin typeface="+mj-lt"/>
                </a:rPr>
                <a:t>nd</a:t>
              </a:r>
              <a:r>
                <a:rPr kumimoji="1" lang="en-US" altLang="ja-JP" sz="2000" b="1" dirty="0" smtClean="0">
                  <a:solidFill>
                    <a:srgbClr val="FF9900"/>
                  </a:solidFill>
                  <a:latin typeface="+mj-lt"/>
                </a:rPr>
                <a:t> order</a:t>
              </a:r>
            </a:p>
            <a:p>
              <a:r>
                <a:rPr kumimoji="1" lang="en-US" altLang="ja-JP" sz="2000" b="1" dirty="0" smtClean="0">
                  <a:solidFill>
                    <a:srgbClr val="FF9900"/>
                  </a:solidFill>
                  <a:latin typeface="+mj-lt"/>
                </a:rPr>
                <a:t>Endpoint</a:t>
              </a:r>
              <a:endParaRPr kumimoji="1" lang="ja-JP" altLang="en-US" sz="2000" b="1" dirty="0">
                <a:solidFill>
                  <a:srgbClr val="FF9900"/>
                </a:solidFill>
                <a:latin typeface="+mj-lt"/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1065808" y="2435460"/>
              <a:ext cx="1008112" cy="390870"/>
            </a:xfrm>
            <a:custGeom>
              <a:avLst/>
              <a:gdLst>
                <a:gd name="connsiteX0" fmla="*/ 0 w 1511300"/>
                <a:gd name="connsiteY0" fmla="*/ 0 h 508000"/>
                <a:gd name="connsiteX1" fmla="*/ 508000 w 1511300"/>
                <a:gd name="connsiteY1" fmla="*/ 508000 h 508000"/>
                <a:gd name="connsiteX2" fmla="*/ 1041400 w 1511300"/>
                <a:gd name="connsiteY2" fmla="*/ 508000 h 508000"/>
                <a:gd name="connsiteX3" fmla="*/ 1511300 w 15113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300" h="508000">
                  <a:moveTo>
                    <a:pt x="0" y="0"/>
                  </a:moveTo>
                  <a:cubicBezTo>
                    <a:pt x="167216" y="211666"/>
                    <a:pt x="334433" y="423333"/>
                    <a:pt x="508000" y="508000"/>
                  </a:cubicBezTo>
                  <a:cubicBezTo>
                    <a:pt x="681567" y="592667"/>
                    <a:pt x="874183" y="592667"/>
                    <a:pt x="1041400" y="508000"/>
                  </a:cubicBezTo>
                  <a:cubicBezTo>
                    <a:pt x="1208617" y="423333"/>
                    <a:pt x="1359958" y="211666"/>
                    <a:pt x="15113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1255750" y="2438800"/>
              <a:ext cx="667556" cy="631178"/>
            </a:xfrm>
            <a:custGeom>
              <a:avLst/>
              <a:gdLst>
                <a:gd name="connsiteX0" fmla="*/ 0 w 1511300"/>
                <a:gd name="connsiteY0" fmla="*/ 0 h 508000"/>
                <a:gd name="connsiteX1" fmla="*/ 508000 w 1511300"/>
                <a:gd name="connsiteY1" fmla="*/ 508000 h 508000"/>
                <a:gd name="connsiteX2" fmla="*/ 1041400 w 1511300"/>
                <a:gd name="connsiteY2" fmla="*/ 508000 h 508000"/>
                <a:gd name="connsiteX3" fmla="*/ 1511300 w 15113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300" h="508000">
                  <a:moveTo>
                    <a:pt x="0" y="0"/>
                  </a:moveTo>
                  <a:cubicBezTo>
                    <a:pt x="167216" y="211666"/>
                    <a:pt x="334433" y="423333"/>
                    <a:pt x="508000" y="508000"/>
                  </a:cubicBezTo>
                  <a:cubicBezTo>
                    <a:pt x="681567" y="592667"/>
                    <a:pt x="874183" y="592667"/>
                    <a:pt x="1041400" y="508000"/>
                  </a:cubicBezTo>
                  <a:cubicBezTo>
                    <a:pt x="1208617" y="423333"/>
                    <a:pt x="1359958" y="211666"/>
                    <a:pt x="1511300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432979" y="2438800"/>
              <a:ext cx="336352" cy="910688"/>
            </a:xfrm>
            <a:custGeom>
              <a:avLst/>
              <a:gdLst>
                <a:gd name="connsiteX0" fmla="*/ 0 w 1511300"/>
                <a:gd name="connsiteY0" fmla="*/ 0 h 508000"/>
                <a:gd name="connsiteX1" fmla="*/ 508000 w 1511300"/>
                <a:gd name="connsiteY1" fmla="*/ 508000 h 508000"/>
                <a:gd name="connsiteX2" fmla="*/ 1041400 w 1511300"/>
                <a:gd name="connsiteY2" fmla="*/ 508000 h 508000"/>
                <a:gd name="connsiteX3" fmla="*/ 1511300 w 15113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300" h="508000">
                  <a:moveTo>
                    <a:pt x="0" y="0"/>
                  </a:moveTo>
                  <a:cubicBezTo>
                    <a:pt x="167216" y="211666"/>
                    <a:pt x="334433" y="423333"/>
                    <a:pt x="508000" y="508000"/>
                  </a:cubicBezTo>
                  <a:cubicBezTo>
                    <a:pt x="681567" y="592667"/>
                    <a:pt x="874183" y="592667"/>
                    <a:pt x="1041400" y="508000"/>
                  </a:cubicBezTo>
                  <a:cubicBezTo>
                    <a:pt x="1208617" y="423333"/>
                    <a:pt x="1359958" y="211666"/>
                    <a:pt x="1511300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 flipH="1">
              <a:off x="1569864" y="2886326"/>
              <a:ext cx="941764" cy="184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 flipV="1">
              <a:off x="1601155" y="3161026"/>
              <a:ext cx="973869" cy="8690"/>
            </a:xfrm>
            <a:prstGeom prst="line">
              <a:avLst/>
            </a:prstGeom>
            <a:ln w="127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 flipV="1">
              <a:off x="1603474" y="3457578"/>
              <a:ext cx="987226" cy="14017"/>
            </a:xfrm>
            <a:prstGeom prst="line">
              <a:avLst/>
            </a:prstGeom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4669032" y="2190932"/>
              <a:ext cx="1005288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 flipV="1">
              <a:off x="4640730" y="1840537"/>
              <a:ext cx="1001344" cy="966"/>
            </a:xfrm>
            <a:prstGeom prst="line">
              <a:avLst/>
            </a:prstGeom>
            <a:ln w="127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 flipV="1">
              <a:off x="4676585" y="1458546"/>
              <a:ext cx="946439" cy="11482"/>
            </a:xfrm>
            <a:prstGeom prst="line">
              <a:avLst/>
            </a:prstGeom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フリーフォーム 30"/>
            <p:cNvSpPr/>
            <p:nvPr/>
          </p:nvSpPr>
          <p:spPr>
            <a:xfrm>
              <a:off x="5098256" y="1763487"/>
              <a:ext cx="1008112" cy="390870"/>
            </a:xfrm>
            <a:custGeom>
              <a:avLst/>
              <a:gdLst>
                <a:gd name="connsiteX0" fmla="*/ 0 w 1511300"/>
                <a:gd name="connsiteY0" fmla="*/ 0 h 508000"/>
                <a:gd name="connsiteX1" fmla="*/ 508000 w 1511300"/>
                <a:gd name="connsiteY1" fmla="*/ 508000 h 508000"/>
                <a:gd name="connsiteX2" fmla="*/ 1041400 w 1511300"/>
                <a:gd name="connsiteY2" fmla="*/ 508000 h 508000"/>
                <a:gd name="connsiteX3" fmla="*/ 1511300 w 15113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300" h="508000">
                  <a:moveTo>
                    <a:pt x="0" y="0"/>
                  </a:moveTo>
                  <a:cubicBezTo>
                    <a:pt x="167216" y="211666"/>
                    <a:pt x="334433" y="423333"/>
                    <a:pt x="508000" y="508000"/>
                  </a:cubicBezTo>
                  <a:cubicBezTo>
                    <a:pt x="681567" y="592667"/>
                    <a:pt x="874183" y="592667"/>
                    <a:pt x="1041400" y="508000"/>
                  </a:cubicBezTo>
                  <a:cubicBezTo>
                    <a:pt x="1208617" y="423333"/>
                    <a:pt x="1359958" y="211666"/>
                    <a:pt x="15113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5250146" y="1485538"/>
              <a:ext cx="667556" cy="315589"/>
            </a:xfrm>
            <a:custGeom>
              <a:avLst/>
              <a:gdLst>
                <a:gd name="connsiteX0" fmla="*/ 0 w 1511300"/>
                <a:gd name="connsiteY0" fmla="*/ 0 h 508000"/>
                <a:gd name="connsiteX1" fmla="*/ 508000 w 1511300"/>
                <a:gd name="connsiteY1" fmla="*/ 508000 h 508000"/>
                <a:gd name="connsiteX2" fmla="*/ 1041400 w 1511300"/>
                <a:gd name="connsiteY2" fmla="*/ 508000 h 508000"/>
                <a:gd name="connsiteX3" fmla="*/ 1511300 w 15113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300" h="508000">
                  <a:moveTo>
                    <a:pt x="0" y="0"/>
                  </a:moveTo>
                  <a:cubicBezTo>
                    <a:pt x="167216" y="211666"/>
                    <a:pt x="334433" y="423333"/>
                    <a:pt x="508000" y="508000"/>
                  </a:cubicBezTo>
                  <a:cubicBezTo>
                    <a:pt x="681567" y="592667"/>
                    <a:pt x="874183" y="592667"/>
                    <a:pt x="1041400" y="508000"/>
                  </a:cubicBezTo>
                  <a:cubicBezTo>
                    <a:pt x="1208617" y="423333"/>
                    <a:pt x="1359958" y="211666"/>
                    <a:pt x="1511300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5415748" y="1243239"/>
              <a:ext cx="336352" cy="206716"/>
            </a:xfrm>
            <a:custGeom>
              <a:avLst/>
              <a:gdLst>
                <a:gd name="connsiteX0" fmla="*/ 0 w 1511300"/>
                <a:gd name="connsiteY0" fmla="*/ 0 h 508000"/>
                <a:gd name="connsiteX1" fmla="*/ 508000 w 1511300"/>
                <a:gd name="connsiteY1" fmla="*/ 508000 h 508000"/>
                <a:gd name="connsiteX2" fmla="*/ 1041400 w 1511300"/>
                <a:gd name="connsiteY2" fmla="*/ 508000 h 508000"/>
                <a:gd name="connsiteX3" fmla="*/ 1511300 w 1511300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300" h="508000">
                  <a:moveTo>
                    <a:pt x="0" y="0"/>
                  </a:moveTo>
                  <a:cubicBezTo>
                    <a:pt x="167216" y="211666"/>
                    <a:pt x="334433" y="423333"/>
                    <a:pt x="508000" y="508000"/>
                  </a:cubicBezTo>
                  <a:cubicBezTo>
                    <a:pt x="681567" y="592667"/>
                    <a:pt x="874183" y="592667"/>
                    <a:pt x="1041400" y="508000"/>
                  </a:cubicBezTo>
                  <a:cubicBezTo>
                    <a:pt x="1208617" y="423333"/>
                    <a:pt x="1359958" y="211666"/>
                    <a:pt x="1511300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>
              <a:off x="921792" y="2154357"/>
              <a:ext cx="0" cy="1659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6450558" y="1221789"/>
              <a:ext cx="0" cy="12129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49784" y="3573016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928142" y="3316734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+mj-lt"/>
                </a:rPr>
                <a:t>-</a:t>
              </a:r>
              <a:r>
                <a:rPr kumimoji="1" lang="en-US" altLang="ja-JP" sz="2400" dirty="0" smtClean="0">
                  <a:latin typeface="+mj-lt"/>
                </a:rPr>
                <a:t>2</a:t>
              </a:r>
              <a:endParaRPr kumimoji="1" lang="ja-JP" altLang="en-US" sz="2400" baseline="-25000" dirty="0">
                <a:latin typeface="+mj-lt"/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6387440" y="1374821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6058135" y="112474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+mj-lt"/>
                </a:rPr>
                <a:t>0</a:t>
              </a:r>
              <a:endParaRPr kumimoji="1" lang="ja-JP" altLang="en-US" sz="2400" baseline="-25000" dirty="0">
                <a:latin typeface="+mj-lt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5129836" y="2318388"/>
              <a:ext cx="1605002" cy="132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630478" y="2305154"/>
              <a:ext cx="1605002" cy="132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572046" y="3370262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+mj-lt"/>
                </a:rPr>
                <a:t>K</a:t>
              </a:r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889903" y="1911661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+mj-lt"/>
                </a:rPr>
                <a:t>κ</a:t>
              </a:r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544181" y="1149317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+mj-lt"/>
                </a:rPr>
                <a:t>K</a:t>
              </a:r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531456" y="2337625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+mj-lt"/>
                </a:rPr>
                <a:t>κ</a:t>
              </a:r>
              <a:endParaRPr kumimoji="1" lang="ja-JP" altLang="en-US" sz="2000" dirty="0">
                <a:latin typeface="+mj-lt"/>
              </a:endParaRPr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>
              <a:off x="2191589" y="3798136"/>
              <a:ext cx="2906667" cy="152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5089685" y="3598081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+mj-lt"/>
                </a:rPr>
                <a:t>β</a:t>
              </a:r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235480" y="1221789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  <a:latin typeface="+mj-lt"/>
                </a:rPr>
                <a:t>V</a:t>
              </a:r>
              <a:r>
                <a:rPr lang="en-US" altLang="ja-JP" sz="2000" dirty="0" smtClean="0">
                  <a:latin typeface="+mj-lt"/>
                </a:rPr>
                <a:t> &lt; </a:t>
              </a:r>
              <a:r>
                <a:rPr lang="en-US" altLang="ja-JP" sz="2000" dirty="0" smtClean="0">
                  <a:solidFill>
                    <a:srgbClr val="00B050"/>
                  </a:solidFill>
                  <a:latin typeface="+mj-lt"/>
                </a:rPr>
                <a:t>V</a:t>
              </a:r>
              <a:r>
                <a:rPr lang="en-US" altLang="ja-JP" sz="2000" dirty="0" smtClean="0">
                  <a:latin typeface="+mj-lt"/>
                </a:rPr>
                <a:t> &lt; </a:t>
              </a:r>
              <a:r>
                <a:rPr lang="en-US" altLang="ja-JP" sz="2400" dirty="0" smtClean="0">
                  <a:solidFill>
                    <a:srgbClr val="0070C0"/>
                  </a:solidFill>
                  <a:latin typeface="+mj-lt"/>
                </a:rPr>
                <a:t>V</a:t>
              </a:r>
              <a:endParaRPr kumimoji="1" lang="ja-JP" altLang="en-US" sz="24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1619672" y="4604935"/>
            <a:ext cx="604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latin typeface="+mn-lt"/>
              </a:rPr>
              <a:t>Critical endpoint : No volume dependence</a:t>
            </a:r>
          </a:p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+mn-lt"/>
              </a:rPr>
              <a:t>↓</a:t>
            </a:r>
            <a:endParaRPr kumimoji="1" lang="en-US" altLang="ja-JP" sz="24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+mn-lt"/>
              </a:rPr>
              <a:t>Searching for an intersection</a:t>
            </a:r>
            <a:endParaRPr kumimoji="1" lang="en-US" altLang="ja-JP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45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 example of </a:t>
            </a:r>
            <a:r>
              <a:rPr lang="en-US" altLang="ja-JP" dirty="0" err="1" smtClean="0"/>
              <a:t>cumulant</a:t>
            </a:r>
            <a:r>
              <a:rPr lang="en-US" altLang="ja-JP" dirty="0" err="1"/>
              <a:t>s</a:t>
            </a:r>
            <a:r>
              <a:rPr lang="en-US" altLang="ja-JP" dirty="0" smtClean="0"/>
              <a:t> at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6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88005" y="908720"/>
            <a:ext cx="7560076" cy="5368278"/>
            <a:chOff x="-13045" y="476672"/>
            <a:chExt cx="8977078" cy="637446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61931" y="-205817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9444" y="-205817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75430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82942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35496" y="1052736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β = 1.61</a:t>
            </a:r>
            <a:endParaRPr kumimoji="1" lang="en-US" altLang="ja-JP" sz="2800" dirty="0" smtClean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35696" y="2740858"/>
            <a:ext cx="204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Chiral condensate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36096" y="1340768"/>
            <a:ext cx="157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Susceptibility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8281" y="4033449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Skewness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80493" y="4231982"/>
            <a:ext cx="101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Kurtosis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1628800"/>
            <a:ext cx="1106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= 8</a:t>
            </a:r>
          </a:p>
          <a:p>
            <a:r>
              <a:rPr lang="en-US" altLang="ja-JP" sz="2400" i="1" dirty="0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2400" baseline="-25000" dirty="0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latin typeface="+mj-lt"/>
              </a:rPr>
              <a:t> = 10</a:t>
            </a:r>
          </a:p>
          <a:p>
            <a:r>
              <a:rPr kumimoji="1" lang="en-US" altLang="ja-JP" sz="2400" i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 = 12</a:t>
            </a:r>
          </a:p>
          <a:p>
            <a:r>
              <a:rPr lang="en-US" altLang="ja-JP" sz="2400" i="1" dirty="0">
                <a:solidFill>
                  <a:srgbClr val="FE54F6"/>
                </a:solidFill>
                <a:latin typeface="+mj-lt"/>
              </a:rPr>
              <a:t>N</a:t>
            </a:r>
            <a:r>
              <a:rPr lang="en-US" altLang="ja-JP" sz="2400" baseline="-25000" dirty="0">
                <a:solidFill>
                  <a:srgbClr val="FE54F6"/>
                </a:solidFill>
                <a:latin typeface="+mj-lt"/>
              </a:rPr>
              <a:t>s</a:t>
            </a:r>
            <a:r>
              <a:rPr lang="en-US" altLang="ja-JP" sz="2400" dirty="0">
                <a:solidFill>
                  <a:srgbClr val="FE54F6"/>
                </a:solidFill>
                <a:latin typeface="+mj-lt"/>
              </a:rPr>
              <a:t> = </a:t>
            </a:r>
            <a:r>
              <a:rPr lang="en-US" altLang="ja-JP" sz="2400" dirty="0" smtClean="0">
                <a:solidFill>
                  <a:srgbClr val="FE54F6"/>
                </a:solidFill>
                <a:latin typeface="+mj-lt"/>
              </a:rPr>
              <a:t>16</a:t>
            </a:r>
            <a:endParaRPr lang="en-US" altLang="ja-JP" sz="2400" dirty="0">
              <a:solidFill>
                <a:srgbClr val="FE54F6"/>
              </a:solidFill>
              <a:latin typeface="+mj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36512" y="3524096"/>
            <a:ext cx="168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dotted curves:</a:t>
            </a:r>
          </a:p>
          <a:p>
            <a:r>
              <a:rPr lang="en-US" altLang="ja-JP" sz="2000" dirty="0" smtClean="0">
                <a:latin typeface="+mj-lt"/>
              </a:rPr>
              <a:t>reweighting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402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 example of </a:t>
            </a:r>
            <a:r>
              <a:rPr lang="en-US" altLang="ja-JP" dirty="0" err="1" smtClean="0"/>
              <a:t>cumulants</a:t>
            </a:r>
            <a:r>
              <a:rPr lang="en-US" altLang="ja-JP" dirty="0" smtClean="0"/>
              <a:t> at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7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88006" y="908719"/>
            <a:ext cx="7560075" cy="5368279"/>
            <a:chOff x="-13044" y="476671"/>
            <a:chExt cx="8977077" cy="63744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61933" y="-20581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9445" y="-205818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75430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82943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35496" y="1052736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β = 1.68</a:t>
            </a:r>
            <a:endParaRPr kumimoji="1" lang="en-US" altLang="ja-JP" sz="2800" dirty="0" smtClean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5696" y="2771636"/>
            <a:ext cx="186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Chiral condensate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096" y="1340768"/>
            <a:ext cx="14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Susceptibility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38281" y="4033449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Skewness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7156" y="4214322"/>
            <a:ext cx="101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Kurtosis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1628800"/>
            <a:ext cx="106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= 10</a:t>
            </a:r>
          </a:p>
          <a:p>
            <a:r>
              <a:rPr lang="en-US" altLang="ja-JP" sz="2400" i="1" dirty="0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2400" baseline="-25000" dirty="0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latin typeface="+mj-lt"/>
              </a:rPr>
              <a:t> = 12</a:t>
            </a:r>
          </a:p>
          <a:p>
            <a:r>
              <a:rPr kumimoji="1" lang="en-US" altLang="ja-JP" sz="2400" i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 = 16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36512" y="2978925"/>
            <a:ext cx="168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+mj-lt"/>
              </a:rPr>
              <a:t>d</a:t>
            </a:r>
            <a:r>
              <a:rPr lang="en-US" altLang="ja-JP" sz="2000" dirty="0" smtClean="0">
                <a:latin typeface="+mj-lt"/>
              </a:rPr>
              <a:t>otted curves:</a:t>
            </a:r>
          </a:p>
          <a:p>
            <a:r>
              <a:rPr lang="en-US" altLang="ja-JP" sz="2000" dirty="0" smtClean="0">
                <a:latin typeface="+mj-lt"/>
              </a:rPr>
              <a:t>reweighting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603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 example of </a:t>
            </a:r>
            <a:r>
              <a:rPr lang="en-US" altLang="ja-JP" dirty="0" err="1" smtClean="0"/>
              <a:t>cumulants</a:t>
            </a:r>
            <a:r>
              <a:rPr lang="en-US" altLang="ja-JP" dirty="0" smtClean="0"/>
              <a:t> at </a:t>
            </a:r>
            <a:r>
              <a:rPr lang="en-US" altLang="ja-JP" i="1" dirty="0" err="1" smtClean="0"/>
              <a:t>N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= 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9008-1EE4-4A19-B3BB-BB1D22F61C16}" type="slidenum">
              <a:rPr lang="ja-JP" altLang="en-US" smtClean="0"/>
              <a:pPr>
                <a:defRPr/>
              </a:pPr>
              <a:t>8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188006" y="908719"/>
            <a:ext cx="7560074" cy="5368279"/>
            <a:chOff x="-13044" y="476671"/>
            <a:chExt cx="8977077" cy="63744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61932" y="-205817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69445" y="-205818"/>
              <a:ext cx="3206113" cy="457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075430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82943" y="2962536"/>
              <a:ext cx="3206114" cy="457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35496" y="1052736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β = 1.66</a:t>
            </a:r>
            <a:endParaRPr kumimoji="1" lang="en-US" altLang="ja-JP" sz="2800" dirty="0" smtClean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5696" y="2771636"/>
            <a:ext cx="186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Chiral condensate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096" y="1340768"/>
            <a:ext cx="14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Susceptibility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38281" y="4033449"/>
            <a:ext cx="118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Skewness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7156" y="4214322"/>
            <a:ext cx="101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Kurtosis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1628800"/>
            <a:ext cx="106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 = 16</a:t>
            </a:r>
          </a:p>
          <a:p>
            <a:r>
              <a:rPr lang="en-US" altLang="ja-JP" sz="2400" i="1" dirty="0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altLang="ja-JP" sz="2400" baseline="-25000" dirty="0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latin typeface="+mj-lt"/>
              </a:rPr>
              <a:t> = 20</a:t>
            </a:r>
          </a:p>
          <a:p>
            <a:r>
              <a:rPr kumimoji="1" lang="en-US" altLang="ja-JP" sz="2400" i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latin typeface="+mj-lt"/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+mj-lt"/>
              </a:rPr>
              <a:t> = </a:t>
            </a:r>
            <a:r>
              <a:rPr lang="en-US" altLang="ja-JP" sz="2400" dirty="0" smtClean="0">
                <a:solidFill>
                  <a:srgbClr val="0070C0"/>
                </a:solidFill>
                <a:latin typeface="+mj-lt"/>
              </a:rPr>
              <a:t>24</a:t>
            </a:r>
            <a:endParaRPr kumimoji="1" lang="ja-JP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36512" y="2978925"/>
            <a:ext cx="168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+mj-lt"/>
              </a:rPr>
              <a:t>d</a:t>
            </a:r>
            <a:r>
              <a:rPr lang="en-US" altLang="ja-JP" sz="2000" dirty="0" smtClean="0">
                <a:latin typeface="+mj-lt"/>
              </a:rPr>
              <a:t>otted curves:</a:t>
            </a:r>
          </a:p>
          <a:p>
            <a:r>
              <a:rPr lang="en-US" altLang="ja-JP" sz="2000" dirty="0" smtClean="0">
                <a:latin typeface="+mj-lt"/>
              </a:rPr>
              <a:t>reweighting</a:t>
            </a:r>
            <a:endParaRPr kumimoji="1" lang="en-US" altLang="ja-JP" sz="2000" dirty="0" smtClean="0">
              <a:latin typeface="+mj-lt"/>
            </a:endParaRPr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571750" y="6429375"/>
            <a:ext cx="4000500" cy="428625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Continuum extrapolation of the critical </a:t>
            </a:r>
            <a:r>
              <a:rPr lang="en-US" altLang="ja-JP" dirty="0" smtClean="0"/>
              <a:t>endpoint</a:t>
            </a:r>
          </a:p>
          <a:p>
            <a:pPr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4-flavor QCD with Wilson-Clover fermions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58284</TotalTime>
  <Words>1371</Words>
  <Application>Microsoft Office PowerPoint</Application>
  <PresentationFormat>画面に合わせる (4:3)</PresentationFormat>
  <Paragraphs>313</Paragraphs>
  <Slides>22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presentation1</vt:lpstr>
      <vt:lpstr>Continuum extrapolation of the critical endpoint in 4-flavor QCD with Wilson-Clover fermions</vt:lpstr>
      <vt:lpstr>Critical endpoint in 3-flavor QCD</vt:lpstr>
      <vt:lpstr>Lattice studies so far</vt:lpstr>
      <vt:lpstr>A staggered result in 4-flavor QCD</vt:lpstr>
      <vt:lpstr>Simulation setup</vt:lpstr>
      <vt:lpstr>Kurtosis intersection method</vt:lpstr>
      <vt:lpstr>An example of cumulants at Nt = 4</vt:lpstr>
      <vt:lpstr>An example of cumulants at Nt = 6</vt:lpstr>
      <vt:lpstr>An example of cumulants at Nt = 8</vt:lpstr>
      <vt:lpstr>Results of kurtosis intersections</vt:lpstr>
      <vt:lpstr>Further universality check with susceptibilities</vt:lpstr>
      <vt:lpstr>Critical endpoints in Nf = 4 QCD</vt:lpstr>
      <vt:lpstr>Cutoff dependence of critical endpoints</vt:lpstr>
      <vt:lpstr>Comparison with staggered results</vt:lpstr>
      <vt:lpstr>Summary and outlook</vt:lpstr>
      <vt:lpstr>PowerPoint プレゼンテーション</vt:lpstr>
      <vt:lpstr>PowerPoint プレゼンテーション</vt:lpstr>
      <vt:lpstr>Cumulants at Nt = 4, β = 1.60</vt:lpstr>
      <vt:lpstr>Cumulants at Nt = 4, β = 1.62</vt:lpstr>
      <vt:lpstr>Cumulants at Nt = 6, β = 1.67</vt:lpstr>
      <vt:lpstr>Cumulants at Nt = 6, β = 1.69</vt:lpstr>
      <vt:lpstr>Cumulants at Nt = 8, β = 1.67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hiroshi</dc:creator>
  <cp:lastModifiedBy>hohno</cp:lastModifiedBy>
  <cp:revision>3607</cp:revision>
  <dcterms:created xsi:type="dcterms:W3CDTF">2008-06-09T04:47:02Z</dcterms:created>
  <dcterms:modified xsi:type="dcterms:W3CDTF">2018-07-26T12:18:28Z</dcterms:modified>
</cp:coreProperties>
</file>