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4"/>
  </p:notesMasterIdLst>
  <p:handoutMasterIdLst>
    <p:handoutMasterId r:id="rId5"/>
  </p:handoutMasterIdLst>
  <p:sldIdLst>
    <p:sldId id="266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D9503"/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1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0548698440121601"/>
          <c:w val="0.96050269858173021"/>
          <c:h val="0.70991079289665593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Sheet1!$A$1:$A$26</c:f>
              <c:numCache>
                <c:formatCode>General</c:formatCode>
                <c:ptCount val="26"/>
                <c:pt idx="0">
                  <c:v>0</c:v>
                </c:pt>
                <c:pt idx="1">
                  <c:v>0.99999000000000005</c:v>
                </c:pt>
                <c:pt idx="2">
                  <c:v>1</c:v>
                </c:pt>
                <c:pt idx="3">
                  <c:v>2</c:v>
                </c:pt>
                <c:pt idx="4">
                  <c:v>2.0000100000000001</c:v>
                </c:pt>
                <c:pt idx="5">
                  <c:v>4.9999900000000004</c:v>
                </c:pt>
                <c:pt idx="6">
                  <c:v>5</c:v>
                </c:pt>
                <c:pt idx="7">
                  <c:v>6</c:v>
                </c:pt>
                <c:pt idx="8">
                  <c:v>6.0000099999999996</c:v>
                </c:pt>
                <c:pt idx="9">
                  <c:v>8.9999900000000004</c:v>
                </c:pt>
                <c:pt idx="10">
                  <c:v>9</c:v>
                </c:pt>
                <c:pt idx="11">
                  <c:v>10</c:v>
                </c:pt>
                <c:pt idx="12">
                  <c:v>10.00001</c:v>
                </c:pt>
                <c:pt idx="13">
                  <c:v>12.99999</c:v>
                </c:pt>
                <c:pt idx="14">
                  <c:v>13</c:v>
                </c:pt>
                <c:pt idx="15">
                  <c:v>14</c:v>
                </c:pt>
                <c:pt idx="16">
                  <c:v>14.00001</c:v>
                </c:pt>
                <c:pt idx="17">
                  <c:v>16.99999</c:v>
                </c:pt>
                <c:pt idx="18">
                  <c:v>17</c:v>
                </c:pt>
                <c:pt idx="19">
                  <c:v>18</c:v>
                </c:pt>
                <c:pt idx="20">
                  <c:v>18.00001</c:v>
                </c:pt>
                <c:pt idx="21">
                  <c:v>20.99999</c:v>
                </c:pt>
                <c:pt idx="22">
                  <c:v>21</c:v>
                </c:pt>
                <c:pt idx="23">
                  <c:v>22</c:v>
                </c:pt>
                <c:pt idx="24">
                  <c:v>22.00001</c:v>
                </c:pt>
                <c:pt idx="25">
                  <c:v>24.99999</c:v>
                </c:pt>
              </c:numCache>
            </c:numRef>
          </c:xVal>
          <c:yVal>
            <c:numRef>
              <c:f>Sheet1!$B$1:$B$26</c:f>
              <c:numCache>
                <c:formatCode>General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1C8-4C93-8437-A6B69EFFA6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3156728"/>
        <c:axId val="313157056"/>
      </c:scatterChart>
      <c:valAx>
        <c:axId val="313156728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13157056"/>
        <c:crosses val="autoZero"/>
        <c:crossBetween val="midCat"/>
      </c:valAx>
      <c:valAx>
        <c:axId val="3131570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131567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Sheet1!$D$1:$D$26</c:f>
              <c:numCache>
                <c:formatCode>General</c:formatCode>
                <c:ptCount val="26"/>
                <c:pt idx="0">
                  <c:v>0</c:v>
                </c:pt>
                <c:pt idx="1">
                  <c:v>0.99999000000000005</c:v>
                </c:pt>
                <c:pt idx="2">
                  <c:v>1</c:v>
                </c:pt>
                <c:pt idx="3">
                  <c:v>2</c:v>
                </c:pt>
                <c:pt idx="4">
                  <c:v>2.0000100000000001</c:v>
                </c:pt>
                <c:pt idx="5">
                  <c:v>4.9999900000000004</c:v>
                </c:pt>
              </c:numCache>
            </c:numRef>
          </c:xVal>
          <c:yVal>
            <c:numRef>
              <c:f>Sheet1!$E$1:$E$26</c:f>
              <c:numCache>
                <c:formatCode>General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26E-4F10-8B3A-04FC7CAD45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2277096"/>
        <c:axId val="402269880"/>
      </c:scatterChart>
      <c:valAx>
        <c:axId val="4022770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02269880"/>
        <c:crosses val="autoZero"/>
        <c:crossBetween val="midCat"/>
      </c:valAx>
      <c:valAx>
        <c:axId val="4022698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22770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Sheet1!$D$1:$D$26</c:f>
              <c:numCache>
                <c:formatCode>General</c:formatCode>
                <c:ptCount val="26"/>
                <c:pt idx="0">
                  <c:v>0</c:v>
                </c:pt>
                <c:pt idx="1">
                  <c:v>0.99999000000000005</c:v>
                </c:pt>
                <c:pt idx="2">
                  <c:v>1</c:v>
                </c:pt>
                <c:pt idx="3">
                  <c:v>2</c:v>
                </c:pt>
                <c:pt idx="4">
                  <c:v>2.0000100000000001</c:v>
                </c:pt>
                <c:pt idx="5">
                  <c:v>4.9999900000000004</c:v>
                </c:pt>
              </c:numCache>
            </c:numRef>
          </c:xVal>
          <c:yVal>
            <c:numRef>
              <c:f>Sheet1!$E$1:$E$26</c:f>
              <c:numCache>
                <c:formatCode>General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5DF-42C8-88D4-A58C3A9DCB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2277096"/>
        <c:axId val="402269880"/>
      </c:scatterChart>
      <c:valAx>
        <c:axId val="4022770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02269880"/>
        <c:crosses val="autoZero"/>
        <c:crossBetween val="midCat"/>
      </c:valAx>
      <c:valAx>
        <c:axId val="4022698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22770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xVal>
            <c:numRef>
              <c:f>Sheet1!$A$1:$A$26</c:f>
              <c:numCache>
                <c:formatCode>General</c:formatCode>
                <c:ptCount val="26"/>
                <c:pt idx="0">
                  <c:v>0</c:v>
                </c:pt>
                <c:pt idx="1">
                  <c:v>0.99999000000000005</c:v>
                </c:pt>
                <c:pt idx="2">
                  <c:v>1</c:v>
                </c:pt>
                <c:pt idx="3">
                  <c:v>2</c:v>
                </c:pt>
                <c:pt idx="4">
                  <c:v>2.0000100000000001</c:v>
                </c:pt>
                <c:pt idx="5">
                  <c:v>4.9999900000000004</c:v>
                </c:pt>
                <c:pt idx="6">
                  <c:v>5</c:v>
                </c:pt>
                <c:pt idx="7">
                  <c:v>6</c:v>
                </c:pt>
                <c:pt idx="8">
                  <c:v>6.0000099999999996</c:v>
                </c:pt>
                <c:pt idx="9">
                  <c:v>8.9999900000000004</c:v>
                </c:pt>
                <c:pt idx="10">
                  <c:v>9</c:v>
                </c:pt>
                <c:pt idx="11">
                  <c:v>10</c:v>
                </c:pt>
                <c:pt idx="12">
                  <c:v>10.00001</c:v>
                </c:pt>
                <c:pt idx="13">
                  <c:v>12.99999</c:v>
                </c:pt>
                <c:pt idx="14">
                  <c:v>13</c:v>
                </c:pt>
                <c:pt idx="15">
                  <c:v>14</c:v>
                </c:pt>
                <c:pt idx="16">
                  <c:v>14.00001</c:v>
                </c:pt>
                <c:pt idx="17">
                  <c:v>16.99999</c:v>
                </c:pt>
                <c:pt idx="18">
                  <c:v>17</c:v>
                </c:pt>
                <c:pt idx="19">
                  <c:v>18</c:v>
                </c:pt>
                <c:pt idx="20">
                  <c:v>18.00001</c:v>
                </c:pt>
                <c:pt idx="21">
                  <c:v>20.99999</c:v>
                </c:pt>
                <c:pt idx="22">
                  <c:v>21</c:v>
                </c:pt>
                <c:pt idx="23">
                  <c:v>22</c:v>
                </c:pt>
                <c:pt idx="24">
                  <c:v>22.00001</c:v>
                </c:pt>
                <c:pt idx="25">
                  <c:v>24.99999</c:v>
                </c:pt>
              </c:numCache>
            </c:numRef>
          </c:xVal>
          <c:yVal>
            <c:numRef>
              <c:f>Sheet1!$B$1:$B$26</c:f>
              <c:numCache>
                <c:formatCode>General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5AC-4CD0-B400-111FD505EB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3156728"/>
        <c:axId val="313157056"/>
      </c:scatterChart>
      <c:valAx>
        <c:axId val="313156728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13157056"/>
        <c:crosses val="autoZero"/>
        <c:crossBetween val="midCat"/>
      </c:valAx>
      <c:valAx>
        <c:axId val="3131570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13156728"/>
        <c:crosses val="autoZero"/>
        <c:crossBetween val="midCat"/>
      </c:valAx>
      <c:spPr>
        <a:noFill/>
        <a:ln>
          <a:noFill/>
          <a:prstDash val="dash"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1/25/2018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1/25/2018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1/25/2018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1/25/2018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1/25/2018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1/25/2018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1/25/2018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1/25/2018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1/25/2018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1/25/2018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1/25/2018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1/25/2018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image" Target="../media/image5.png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MTA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1/25/2018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54B7B95-E12B-4BE4-84C1-DE1A787F76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7068240"/>
              </p:ext>
            </p:extLst>
          </p:nvPr>
        </p:nvGraphicFramePr>
        <p:xfrm>
          <a:off x="3451224" y="746125"/>
          <a:ext cx="7073901" cy="963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8DE45B0-9C2C-4A96-817E-4EB6B503D9C3}"/>
              </a:ext>
            </a:extLst>
          </p:cNvPr>
          <p:cNvSpPr txBox="1"/>
          <p:nvPr/>
        </p:nvSpPr>
        <p:spPr>
          <a:xfrm>
            <a:off x="30946" y="949909"/>
            <a:ext cx="328660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Pulse rate: 15 Hz</a:t>
            </a:r>
          </a:p>
          <a:p>
            <a:r>
              <a:rPr lang="en-US" dirty="0"/>
              <a:t>Pulse width: 2 – 60 </a:t>
            </a:r>
            <a:r>
              <a:rPr lang="en-US" dirty="0" err="1">
                <a:latin typeface="Symbol" panose="05050102010706020507" pitchFamily="18" charset="2"/>
              </a:rPr>
              <a:t>m</a:t>
            </a:r>
            <a:r>
              <a:rPr lang="en-US" dirty="0" err="1"/>
              <a:t>sec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Peak Current: 23.5 mA</a:t>
            </a:r>
          </a:p>
          <a:p>
            <a:r>
              <a:rPr lang="en-US" dirty="0"/>
              <a:t>RF frequency: 805MHz </a:t>
            </a:r>
          </a:p>
          <a:p>
            <a:r>
              <a:rPr lang="en-US" dirty="0"/>
              <a:t>Transverse emittance:</a:t>
            </a:r>
          </a:p>
          <a:p>
            <a:r>
              <a:rPr lang="en-US" dirty="0"/>
              <a:t>		~6 pi mm </a:t>
            </a:r>
            <a:r>
              <a:rPr lang="en-US" dirty="0" err="1"/>
              <a:t>mrad</a:t>
            </a:r>
            <a:endParaRPr lang="en-US" dirty="0"/>
          </a:p>
          <a:p>
            <a:endParaRPr lang="en-US" dirty="0"/>
          </a:p>
          <a:p>
            <a:r>
              <a:rPr lang="en-US" dirty="0"/>
              <a:t>Operation</a:t>
            </a:r>
          </a:p>
          <a:p>
            <a:r>
              <a:rPr lang="en-US" dirty="0"/>
              <a:t>	pulse length: 32 </a:t>
            </a:r>
            <a:r>
              <a:rPr lang="en-US" dirty="0" err="1">
                <a:latin typeface="Symbol" panose="05050102010706020507" pitchFamily="18" charset="2"/>
              </a:rPr>
              <a:t>m</a:t>
            </a:r>
            <a:r>
              <a:rPr lang="en-US" dirty="0" err="1"/>
              <a:t>sec</a:t>
            </a:r>
            <a:endParaRPr lang="en-US" dirty="0"/>
          </a:p>
          <a:p>
            <a:r>
              <a:rPr lang="en-US" dirty="0"/>
              <a:t>	intensity: 4.7 </a:t>
            </a:r>
            <a:r>
              <a:rPr lang="en-US" dirty="0" err="1"/>
              <a:t>ppp</a:t>
            </a:r>
            <a:endParaRPr lang="en-US" dirty="0"/>
          </a:p>
          <a:p>
            <a:r>
              <a:rPr lang="en-US" dirty="0"/>
              <a:t>	rep. rate: ~ 13Hz</a:t>
            </a:r>
          </a:p>
          <a:p>
            <a:r>
              <a:rPr lang="en-US" dirty="0"/>
              <a:t>	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E69A0B6-0B41-4A4A-89B3-3847396F2E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0065707"/>
              </p:ext>
            </p:extLst>
          </p:nvPr>
        </p:nvGraphicFramePr>
        <p:xfrm>
          <a:off x="3729079" y="1481568"/>
          <a:ext cx="1904038" cy="103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E69A0B6-0B41-4A4A-89B3-3847396F2E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117547"/>
              </p:ext>
            </p:extLst>
          </p:nvPr>
        </p:nvGraphicFramePr>
        <p:xfrm>
          <a:off x="3015371" y="1481568"/>
          <a:ext cx="6199890" cy="103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2901F413-5BDD-4726-841A-624BBA2B0A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5591" y="1635350"/>
            <a:ext cx="2796993" cy="4561404"/>
          </a:xfrm>
          <a:prstGeom prst="rect">
            <a:avLst/>
          </a:prstGeom>
        </p:spPr>
      </p:pic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754B7B95-E12B-4BE4-84C1-DE1A787F76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1009703"/>
              </p:ext>
            </p:extLst>
          </p:nvPr>
        </p:nvGraphicFramePr>
        <p:xfrm>
          <a:off x="4090283" y="2492990"/>
          <a:ext cx="2874208" cy="1040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87B0A8-901F-4BCA-82FD-443515182B6F}"/>
              </a:ext>
            </a:extLst>
          </p:cNvPr>
          <p:cNvCxnSpPr>
            <a:cxnSpLocks/>
          </p:cNvCxnSpPr>
          <p:nvPr/>
        </p:nvCxnSpPr>
        <p:spPr>
          <a:xfrm>
            <a:off x="3680380" y="759903"/>
            <a:ext cx="0" cy="818743"/>
          </a:xfrm>
          <a:prstGeom prst="line">
            <a:avLst/>
          </a:prstGeom>
          <a:ln w="6350">
            <a:solidFill>
              <a:schemeClr val="tx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2493955-796D-47F1-A665-33C0FF48C24B}"/>
              </a:ext>
            </a:extLst>
          </p:cNvPr>
          <p:cNvCxnSpPr>
            <a:cxnSpLocks/>
          </p:cNvCxnSpPr>
          <p:nvPr/>
        </p:nvCxnSpPr>
        <p:spPr>
          <a:xfrm>
            <a:off x="4580924" y="722297"/>
            <a:ext cx="0" cy="818743"/>
          </a:xfrm>
          <a:prstGeom prst="line">
            <a:avLst/>
          </a:prstGeom>
          <a:ln w="6350">
            <a:solidFill>
              <a:schemeClr val="tx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A39456A-E2C8-4CE1-A6AD-27A772696A57}"/>
              </a:ext>
            </a:extLst>
          </p:cNvPr>
          <p:cNvCxnSpPr>
            <a:cxnSpLocks/>
          </p:cNvCxnSpPr>
          <p:nvPr/>
        </p:nvCxnSpPr>
        <p:spPr>
          <a:xfrm>
            <a:off x="5493343" y="732197"/>
            <a:ext cx="0" cy="818743"/>
          </a:xfrm>
          <a:prstGeom prst="line">
            <a:avLst/>
          </a:prstGeom>
          <a:ln w="6350">
            <a:solidFill>
              <a:schemeClr val="tx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288C6E-874D-4941-B9D0-250F93F3546C}"/>
              </a:ext>
            </a:extLst>
          </p:cNvPr>
          <p:cNvCxnSpPr>
            <a:cxnSpLocks/>
          </p:cNvCxnSpPr>
          <p:nvPr/>
        </p:nvCxnSpPr>
        <p:spPr>
          <a:xfrm>
            <a:off x="6383991" y="732188"/>
            <a:ext cx="0" cy="818743"/>
          </a:xfrm>
          <a:prstGeom prst="line">
            <a:avLst/>
          </a:prstGeom>
          <a:ln w="6350">
            <a:solidFill>
              <a:schemeClr val="tx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8D51E2-858C-4CA0-B98E-99113F528421}"/>
              </a:ext>
            </a:extLst>
          </p:cNvPr>
          <p:cNvCxnSpPr>
            <a:cxnSpLocks/>
          </p:cNvCxnSpPr>
          <p:nvPr/>
        </p:nvCxnSpPr>
        <p:spPr>
          <a:xfrm>
            <a:off x="7320158" y="742084"/>
            <a:ext cx="0" cy="818743"/>
          </a:xfrm>
          <a:prstGeom prst="line">
            <a:avLst/>
          </a:prstGeom>
          <a:ln w="6350">
            <a:solidFill>
              <a:schemeClr val="tx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09E69DC-7F84-4D24-A1E9-A47F5FA85B86}"/>
              </a:ext>
            </a:extLst>
          </p:cNvPr>
          <p:cNvCxnSpPr>
            <a:cxnSpLocks/>
          </p:cNvCxnSpPr>
          <p:nvPr/>
        </p:nvCxnSpPr>
        <p:spPr>
          <a:xfrm>
            <a:off x="8220700" y="740109"/>
            <a:ext cx="0" cy="818743"/>
          </a:xfrm>
          <a:prstGeom prst="line">
            <a:avLst/>
          </a:prstGeom>
          <a:ln w="6350">
            <a:solidFill>
              <a:schemeClr val="tx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5C3E436-7E83-4F9A-A4E2-0BAD07F9E132}"/>
              </a:ext>
            </a:extLst>
          </p:cNvPr>
          <p:cNvCxnSpPr/>
          <p:nvPr/>
        </p:nvCxnSpPr>
        <p:spPr>
          <a:xfrm>
            <a:off x="3680380" y="1318042"/>
            <a:ext cx="900544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982FB3C-3361-4669-813A-70149297D41F}"/>
              </a:ext>
            </a:extLst>
          </p:cNvPr>
          <p:cNvCxnSpPr>
            <a:cxnSpLocks/>
          </p:cNvCxnSpPr>
          <p:nvPr/>
        </p:nvCxnSpPr>
        <p:spPr>
          <a:xfrm>
            <a:off x="4127690" y="1658464"/>
            <a:ext cx="0" cy="818743"/>
          </a:xfrm>
          <a:prstGeom prst="line">
            <a:avLst/>
          </a:prstGeom>
          <a:ln w="6350">
            <a:solidFill>
              <a:srgbClr val="92D05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7523485-A687-4FD9-953B-FC5A3D6E1841}"/>
              </a:ext>
            </a:extLst>
          </p:cNvPr>
          <p:cNvCxnSpPr>
            <a:cxnSpLocks/>
          </p:cNvCxnSpPr>
          <p:nvPr/>
        </p:nvCxnSpPr>
        <p:spPr>
          <a:xfrm>
            <a:off x="5140074" y="1709277"/>
            <a:ext cx="0" cy="818743"/>
          </a:xfrm>
          <a:prstGeom prst="line">
            <a:avLst/>
          </a:prstGeom>
          <a:ln w="6350">
            <a:solidFill>
              <a:srgbClr val="92D05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835B3B0-6437-4343-A05E-CA333ADEF260}"/>
              </a:ext>
            </a:extLst>
          </p:cNvPr>
          <p:cNvCxnSpPr>
            <a:cxnSpLocks/>
          </p:cNvCxnSpPr>
          <p:nvPr/>
        </p:nvCxnSpPr>
        <p:spPr>
          <a:xfrm>
            <a:off x="4127690" y="2026155"/>
            <a:ext cx="281048" cy="0"/>
          </a:xfrm>
          <a:prstGeom prst="straightConnector1">
            <a:avLst/>
          </a:prstGeom>
          <a:ln>
            <a:solidFill>
              <a:srgbClr val="92D05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96817FF-6821-4273-88EA-7469FDDDD4F8}"/>
              </a:ext>
            </a:extLst>
          </p:cNvPr>
          <p:cNvCxnSpPr>
            <a:cxnSpLocks/>
          </p:cNvCxnSpPr>
          <p:nvPr/>
        </p:nvCxnSpPr>
        <p:spPr>
          <a:xfrm>
            <a:off x="4408738" y="1666385"/>
            <a:ext cx="0" cy="818743"/>
          </a:xfrm>
          <a:prstGeom prst="line">
            <a:avLst/>
          </a:prstGeom>
          <a:ln w="6350">
            <a:solidFill>
              <a:srgbClr val="92D05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1212715-824D-4845-9BCB-1B8935399C9D}"/>
              </a:ext>
            </a:extLst>
          </p:cNvPr>
          <p:cNvCxnSpPr>
            <a:cxnSpLocks/>
          </p:cNvCxnSpPr>
          <p:nvPr/>
        </p:nvCxnSpPr>
        <p:spPr>
          <a:xfrm>
            <a:off x="4127690" y="2261680"/>
            <a:ext cx="1012384" cy="0"/>
          </a:xfrm>
          <a:prstGeom prst="straightConnector1">
            <a:avLst/>
          </a:prstGeom>
          <a:ln>
            <a:solidFill>
              <a:srgbClr val="92D05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5F609D5-52D1-40CB-ADD1-9E3D43523A21}"/>
              </a:ext>
            </a:extLst>
          </p:cNvPr>
          <p:cNvCxnSpPr>
            <a:cxnSpLocks/>
          </p:cNvCxnSpPr>
          <p:nvPr/>
        </p:nvCxnSpPr>
        <p:spPr>
          <a:xfrm>
            <a:off x="4315697" y="2630258"/>
            <a:ext cx="0" cy="818743"/>
          </a:xfrm>
          <a:prstGeom prst="line">
            <a:avLst/>
          </a:prstGeom>
          <a:ln w="6350">
            <a:solidFill>
              <a:srgbClr val="FFC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43A9A03-9F07-4865-BD6C-0BFF0CE532B9}"/>
              </a:ext>
            </a:extLst>
          </p:cNvPr>
          <p:cNvCxnSpPr>
            <a:cxnSpLocks/>
          </p:cNvCxnSpPr>
          <p:nvPr/>
        </p:nvCxnSpPr>
        <p:spPr>
          <a:xfrm>
            <a:off x="4403777" y="2989025"/>
            <a:ext cx="0" cy="818743"/>
          </a:xfrm>
          <a:prstGeom prst="line">
            <a:avLst/>
          </a:prstGeom>
          <a:ln w="6350">
            <a:solidFill>
              <a:srgbClr val="FFC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F38949A-CD29-4758-BCD0-D74647FC89DC}"/>
              </a:ext>
            </a:extLst>
          </p:cNvPr>
          <p:cNvCxnSpPr>
            <a:cxnSpLocks/>
          </p:cNvCxnSpPr>
          <p:nvPr/>
        </p:nvCxnSpPr>
        <p:spPr>
          <a:xfrm flipV="1">
            <a:off x="4313736" y="3398396"/>
            <a:ext cx="90041" cy="50605"/>
          </a:xfrm>
          <a:prstGeom prst="straightConnector1">
            <a:avLst/>
          </a:prstGeom>
          <a:ln>
            <a:solidFill>
              <a:srgbClr val="FFC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8CF97DB-6088-4514-BD0E-5CA95134516D}"/>
              </a:ext>
            </a:extLst>
          </p:cNvPr>
          <p:cNvCxnSpPr>
            <a:cxnSpLocks/>
          </p:cNvCxnSpPr>
          <p:nvPr/>
        </p:nvCxnSpPr>
        <p:spPr>
          <a:xfrm>
            <a:off x="4667995" y="2638179"/>
            <a:ext cx="0" cy="818743"/>
          </a:xfrm>
          <a:prstGeom prst="line">
            <a:avLst/>
          </a:prstGeom>
          <a:ln w="6350">
            <a:solidFill>
              <a:srgbClr val="FFC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09627A7-337A-4402-827C-C6F340E66B4A}"/>
              </a:ext>
            </a:extLst>
          </p:cNvPr>
          <p:cNvCxnSpPr>
            <a:cxnSpLocks/>
          </p:cNvCxnSpPr>
          <p:nvPr/>
        </p:nvCxnSpPr>
        <p:spPr>
          <a:xfrm>
            <a:off x="4315697" y="3162224"/>
            <a:ext cx="352298" cy="0"/>
          </a:xfrm>
          <a:prstGeom prst="straightConnector1">
            <a:avLst/>
          </a:prstGeom>
          <a:ln>
            <a:solidFill>
              <a:srgbClr val="FFC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8B5D2A9-B77A-4E9F-8100-1334E30B07B9}"/>
              </a:ext>
            </a:extLst>
          </p:cNvPr>
          <p:cNvSpPr txBox="1"/>
          <p:nvPr/>
        </p:nvSpPr>
        <p:spPr>
          <a:xfrm>
            <a:off x="3603861" y="748840"/>
            <a:ext cx="2412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66.67msec (15Hz)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D31FE65-4CDB-497A-9536-76574AE73D9C}"/>
              </a:ext>
            </a:extLst>
          </p:cNvPr>
          <p:cNvSpPr txBox="1"/>
          <p:nvPr/>
        </p:nvSpPr>
        <p:spPr>
          <a:xfrm>
            <a:off x="4116234" y="1505318"/>
            <a:ext cx="1619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  <a:latin typeface="Symbol" panose="05050102010706020507" pitchFamily="18" charset="2"/>
              </a:rPr>
              <a:t>2 - 60m</a:t>
            </a:r>
            <a:r>
              <a:rPr lang="en-US" dirty="0">
                <a:solidFill>
                  <a:srgbClr val="92D050"/>
                </a:solidFill>
              </a:rPr>
              <a:t>sec</a:t>
            </a:r>
            <a:r>
              <a:rPr lang="en-US" dirty="0"/>
              <a:t>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A0022C3-0DC5-490B-94B3-2C6587525535}"/>
              </a:ext>
            </a:extLst>
          </p:cNvPr>
          <p:cNvSpPr txBox="1"/>
          <p:nvPr/>
        </p:nvSpPr>
        <p:spPr>
          <a:xfrm>
            <a:off x="4171367" y="3479687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1.24nsec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ECDD0D7-8A1D-4ACE-A439-8BB002530813}"/>
              </a:ext>
            </a:extLst>
          </p:cNvPr>
          <p:cNvSpPr txBox="1"/>
          <p:nvPr/>
        </p:nvSpPr>
        <p:spPr>
          <a:xfrm>
            <a:off x="4242486" y="2515482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5nsec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D709C95-11BF-414D-8497-6A33589F96F3}"/>
              </a:ext>
            </a:extLst>
          </p:cNvPr>
          <p:cNvSpPr txBox="1"/>
          <p:nvPr/>
        </p:nvSpPr>
        <p:spPr>
          <a:xfrm>
            <a:off x="6428373" y="5704049"/>
            <a:ext cx="2487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D9503"/>
                </a:solidFill>
              </a:rPr>
              <a:t>12.92Hz operation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157</TotalTime>
  <Words>44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Geneva</vt:lpstr>
      <vt:lpstr>Helvetica</vt:lpstr>
      <vt:lpstr>Symbol</vt:lpstr>
      <vt:lpstr>FNAL_TemplateMac_060514</vt:lpstr>
      <vt:lpstr>Fermilab: Footer Only</vt:lpstr>
      <vt:lpstr>Beam to MTA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Kiyomi Seiya x8187 13047N</dc:creator>
  <cp:lastModifiedBy>Kiyomi Seiya x8187 13047N</cp:lastModifiedBy>
  <cp:revision>12</cp:revision>
  <cp:lastPrinted>2014-01-20T19:40:21Z</cp:lastPrinted>
  <dcterms:created xsi:type="dcterms:W3CDTF">2018-01-22T17:28:16Z</dcterms:created>
  <dcterms:modified xsi:type="dcterms:W3CDTF">2018-01-25T18:51:38Z</dcterms:modified>
</cp:coreProperties>
</file>