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295" r:id="rId3"/>
    <p:sldId id="2413" r:id="rId4"/>
    <p:sldId id="2416" r:id="rId5"/>
    <p:sldId id="1758" r:id="rId6"/>
    <p:sldId id="1754" r:id="rId7"/>
    <p:sldId id="1757" r:id="rId8"/>
    <p:sldId id="2408" r:id="rId9"/>
    <p:sldId id="1022" r:id="rId10"/>
    <p:sldId id="1021" r:id="rId11"/>
    <p:sldId id="2419" r:id="rId12"/>
    <p:sldId id="2420" r:id="rId13"/>
    <p:sldId id="299" r:id="rId14"/>
    <p:sldId id="1019" r:id="rId15"/>
    <p:sldId id="1000" r:id="rId16"/>
    <p:sldId id="1009" r:id="rId17"/>
    <p:sldId id="2411" r:id="rId18"/>
    <p:sldId id="2414" r:id="rId19"/>
    <p:sldId id="275" r:id="rId20"/>
    <p:sldId id="2422" r:id="rId21"/>
    <p:sldId id="2423" r:id="rId22"/>
    <p:sldId id="328" r:id="rId23"/>
    <p:sldId id="2417" r:id="rId24"/>
    <p:sldId id="2418" r:id="rId25"/>
    <p:sldId id="1004" r:id="rId2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004C97"/>
    <a:srgbClr val="50504E"/>
    <a:srgbClr val="4E4E4E"/>
    <a:srgbClr val="404040"/>
    <a:srgbClr val="63666A"/>
    <a:srgbClr val="99D6EA"/>
    <a:srgbClr val="505050"/>
    <a:srgbClr val="A7A8A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5" autoAdjust="0"/>
    <p:restoredTop sz="94660"/>
  </p:normalViewPr>
  <p:slideViewPr>
    <p:cSldViewPr snapToGrid="0" snapToObjects="1" showGuides="1">
      <p:cViewPr varScale="1">
        <p:scale>
          <a:sx n="74" d="100"/>
          <a:sy n="74" d="100"/>
        </p:scale>
        <p:origin x="82" y="32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5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4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5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7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1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6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47679"/>
            <a:ext cx="1219200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949188-64FF-4D74-9F6E-9C0C44FF93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2488"/>
            <a:ext cx="12192000" cy="40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2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8/10/2020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Badgley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2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8/10/2020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2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8/10/2020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8/10/2020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8/10/2020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Badgley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2e.fnal.gov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emf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cls-ii.fnal.gov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https://td.fnal.gov/wp-content/uploads/2016/02/wide_cryomodulefly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7995" y="5583495"/>
            <a:ext cx="8499231" cy="1390219"/>
          </a:xfrm>
        </p:spPr>
        <p:txBody>
          <a:bodyPr/>
          <a:lstStyle/>
          <a:p>
            <a:r>
              <a:rPr lang="en-US" dirty="0"/>
              <a:t>Karie Badgley</a:t>
            </a:r>
          </a:p>
          <a:p>
            <a:r>
              <a:rPr lang="en-US" dirty="0"/>
              <a:t>53</a:t>
            </a:r>
            <a:r>
              <a:rPr lang="en-US" baseline="30000" dirty="0"/>
              <a:t>rd</a:t>
            </a:r>
            <a:r>
              <a:rPr lang="en-US" dirty="0"/>
              <a:t> Annual Users Meeting</a:t>
            </a:r>
          </a:p>
          <a:p>
            <a:r>
              <a:rPr lang="en-US" dirty="0"/>
              <a:t>August 12, 2020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7995" y="4668817"/>
            <a:ext cx="11872364" cy="927148"/>
          </a:xfrm>
        </p:spPr>
        <p:txBody>
          <a:bodyPr>
            <a:noAutofit/>
          </a:bodyPr>
          <a:lstStyle/>
          <a:p>
            <a:r>
              <a:rPr lang="en-US" dirty="0"/>
              <a:t>Applied Physics and Superconducting Technology Division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5BC95-6B23-4244-8BD8-DB3AE90FF95B}"/>
              </a:ext>
            </a:extLst>
          </p:cNvPr>
          <p:cNvSpPr txBox="1"/>
          <p:nvPr/>
        </p:nvSpPr>
        <p:spPr>
          <a:xfrm>
            <a:off x="11177199" y="4453666"/>
            <a:ext cx="1002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 Murphy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363C6-0522-4AA0-9390-7587BA6AF0E6}"/>
              </a:ext>
            </a:extLst>
          </p:cNvPr>
          <p:cNvSpPr/>
          <p:nvPr/>
        </p:nvSpPr>
        <p:spPr>
          <a:xfrm>
            <a:off x="8887226" y="5709286"/>
            <a:ext cx="24480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</a:rPr>
              <a:t>http://td.fnal.gov</a:t>
            </a:r>
            <a:endParaRPr lang="en-US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5"/>
    </mc:Choice>
    <mc:Fallback>
      <p:transition spd="slow" advTm="148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C159F-A05B-4909-8317-2712DC9C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44" y="135603"/>
            <a:ext cx="8805707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Magnet R&amp;D: 15 T Dipole Test </a:t>
            </a:r>
            <a:r>
              <a:rPr lang="en-US" sz="1800" b="0" dirty="0">
                <a:solidFill>
                  <a:srgbClr val="003087"/>
                </a:solidFill>
              </a:rPr>
              <a:t>(</a:t>
            </a:r>
            <a:r>
              <a:rPr lang="en-US" sz="1800" b="0" i="1" dirty="0">
                <a:solidFill>
                  <a:srgbClr val="003087"/>
                </a:solidFill>
              </a:rPr>
              <a:t>A. </a:t>
            </a:r>
            <a:r>
              <a:rPr lang="en-US" sz="1800" b="0" i="1" dirty="0" err="1">
                <a:solidFill>
                  <a:srgbClr val="003087"/>
                </a:solidFill>
              </a:rPr>
              <a:t>Zlobin</a:t>
            </a:r>
            <a:r>
              <a:rPr lang="en-US" sz="1800" b="0" i="1" dirty="0">
                <a:solidFill>
                  <a:srgbClr val="003087"/>
                </a:solidFill>
              </a:rPr>
              <a:t>, I. </a:t>
            </a:r>
            <a:r>
              <a:rPr lang="en-US" sz="1800" b="0" i="1" dirty="0" err="1">
                <a:solidFill>
                  <a:srgbClr val="003087"/>
                </a:solidFill>
              </a:rPr>
              <a:t>Novitski</a:t>
            </a:r>
            <a:r>
              <a:rPr lang="en-US" sz="1800" b="0" i="1" dirty="0">
                <a:solidFill>
                  <a:srgbClr val="003087"/>
                </a:solidFill>
              </a:rPr>
              <a:t> et al.)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DCC3-0AC8-4763-8C30-04ABFC7609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52CAF-FBF9-46ED-AF4B-041C6C0E9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3B834-4B6A-46EE-AE59-A25C5808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C025C-ABEE-4C2B-8F4E-3EDD7D3C7E10}"/>
              </a:ext>
            </a:extLst>
          </p:cNvPr>
          <p:cNvSpPr/>
          <p:nvPr/>
        </p:nvSpPr>
        <p:spPr>
          <a:xfrm>
            <a:off x="6689461" y="964521"/>
            <a:ext cx="5183655" cy="4093428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</a:t>
            </a:r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2000" b="1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test – May-July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target: </a:t>
            </a:r>
            <a:r>
              <a:rPr lang="en-US" sz="2000" dirty="0" err="1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2000" baseline="-25000" dirty="0" err="1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=14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2000" b="1" baseline="-250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20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=14.1 T @4.5K </a:t>
            </a:r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2000" i="1" u="sng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world record field for accelerator magnets!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u="sng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</a:t>
            </a:r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August 2019-February 2020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re-assembly with improved coil axial support and higher pre-stress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</a:t>
            </a:r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000" b="1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test – May-July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Reached the conductor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2000" b="1" baseline="-250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20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=14.5 T @1.9K</a:t>
            </a:r>
            <a:r>
              <a:rPr lang="en-US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2000" i="1" u="sng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new world record field for accelerator magnets!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7CF1A-FD07-4D93-BAC5-ED35FE4F96CC}"/>
              </a:ext>
            </a:extLst>
          </p:cNvPr>
          <p:cNvSpPr txBox="1"/>
          <p:nvPr/>
        </p:nvSpPr>
        <p:spPr>
          <a:xfrm>
            <a:off x="233344" y="5457717"/>
            <a:ext cx="11639773" cy="584775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US" sz="3200" b="1" dirty="0">
                <a:ln/>
                <a:solidFill>
                  <a:srgbClr val="004C97"/>
                </a:solidFill>
              </a:rPr>
              <a:t>The world record field for accelerator magnets is now at </a:t>
            </a:r>
            <a:r>
              <a:rPr lang="en-US" sz="3200" b="1" dirty="0" err="1">
                <a:ln/>
                <a:solidFill>
                  <a:srgbClr val="004C97"/>
                </a:solidFill>
              </a:rPr>
              <a:t>Fermilab</a:t>
            </a:r>
            <a:r>
              <a:rPr lang="en-US" sz="3200" b="1" dirty="0">
                <a:ln/>
                <a:solidFill>
                  <a:srgbClr val="004C97"/>
                </a:solidFill>
              </a:rPr>
              <a:t>!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7" y="890112"/>
            <a:ext cx="5783424" cy="426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24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5E434-A336-4469-A854-4753D5AF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R&amp;D: Quench Current-boosting Device (QCD)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9B1D-B244-4835-9326-F2A6D8C9AB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08262-0968-4732-B7B1-0C02076F8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7E93E3-27B4-4ABD-9D15-0854ED432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926591"/>
            <a:ext cx="7937863" cy="2843395"/>
          </a:xfrm>
        </p:spPr>
        <p:txBody>
          <a:bodyPr/>
          <a:lstStyle/>
          <a:p>
            <a:r>
              <a:rPr lang="en-US" sz="2200" dirty="0"/>
              <a:t>Has the potential to accelerate training by “skipping” intermediate current quenches </a:t>
            </a:r>
          </a:p>
          <a:p>
            <a:r>
              <a:rPr lang="en-US" sz="2200" dirty="0"/>
              <a:t>Capacitor based device with 0.4 F banks (upgradable) </a:t>
            </a:r>
          </a:p>
          <a:p>
            <a:r>
              <a:rPr lang="en-US" sz="2200" dirty="0"/>
              <a:t>Boost the quench current through SC magnet to higher levels at quench detection</a:t>
            </a:r>
          </a:p>
          <a:p>
            <a:r>
              <a:rPr lang="en-US" sz="2200" dirty="0"/>
              <a:t>To be tested on a single coil (“mirror magnet”) first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D2C8B-E49C-4672-9EF0-B0AC5E0A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723" y="2855503"/>
            <a:ext cx="4849477" cy="1550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E49733-A42C-4E39-A863-89DC8CEC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213" y="1139856"/>
            <a:ext cx="2982324" cy="16332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2B2D95-1781-47E4-82AA-22E9080D6D43}"/>
              </a:ext>
            </a:extLst>
          </p:cNvPr>
          <p:cNvSpPr/>
          <p:nvPr/>
        </p:nvSpPr>
        <p:spPr>
          <a:xfrm>
            <a:off x="7084192" y="4038250"/>
            <a:ext cx="4711567" cy="34862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38DB88-99CB-43DC-AA5B-CB93A9CD0577}"/>
              </a:ext>
            </a:extLst>
          </p:cNvPr>
          <p:cNvCxnSpPr>
            <a:cxnSpLocks/>
          </p:cNvCxnSpPr>
          <p:nvPr/>
        </p:nvCxnSpPr>
        <p:spPr>
          <a:xfrm flipH="1" flipV="1">
            <a:off x="9650720" y="1695761"/>
            <a:ext cx="1061831" cy="23891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B7ABB8-E7AA-4578-A52A-E40C4B79DDF2}"/>
              </a:ext>
            </a:extLst>
          </p:cNvPr>
          <p:cNvSpPr txBox="1"/>
          <p:nvPr/>
        </p:nvSpPr>
        <p:spPr>
          <a:xfrm>
            <a:off x="7159748" y="2572055"/>
            <a:ext cx="139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(simulations)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5A2657-CA46-45E7-99FF-17AD4EA8CCBE}"/>
              </a:ext>
            </a:extLst>
          </p:cNvPr>
          <p:cNvSpPr txBox="1"/>
          <p:nvPr/>
        </p:nvSpPr>
        <p:spPr>
          <a:xfrm>
            <a:off x="8410280" y="598306"/>
            <a:ext cx="2242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CIs:  Maria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Baldini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,  Sandor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Feher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84A44C-088B-44B0-ADC6-DCEDF185A6D7}"/>
              </a:ext>
            </a:extLst>
          </p:cNvPr>
          <p:cNvSpPr txBox="1"/>
          <p:nvPr/>
        </p:nvSpPr>
        <p:spPr>
          <a:xfrm>
            <a:off x="8450564" y="855127"/>
            <a:ext cx="3708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Expert support: Matt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Kufer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,  Howie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Pfeffer,Chris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Jensen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60EE3-C80C-4C3F-BBD9-3C6B10C31E31}"/>
              </a:ext>
            </a:extLst>
          </p:cNvPr>
          <p:cNvSpPr/>
          <p:nvPr/>
        </p:nvSpPr>
        <p:spPr>
          <a:xfrm>
            <a:off x="8410280" y="221144"/>
            <a:ext cx="161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Stoyan</a:t>
            </a:r>
            <a:r>
              <a:rPr lang="en-US" sz="1800" dirty="0"/>
              <a:t> </a:t>
            </a:r>
            <a:r>
              <a:rPr lang="en-US" sz="1800" dirty="0" err="1"/>
              <a:t>Stoynev</a:t>
            </a:r>
            <a:endParaRPr lang="en-US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96AAF4-FCDB-4810-9EA7-1B79B732C582}"/>
              </a:ext>
            </a:extLst>
          </p:cNvPr>
          <p:cNvSpPr/>
          <p:nvPr/>
        </p:nvSpPr>
        <p:spPr>
          <a:xfrm>
            <a:off x="304800" y="353607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Status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96D71D40-8B89-421D-A875-F40A92D77AA9}"/>
              </a:ext>
            </a:extLst>
          </p:cNvPr>
          <p:cNvSpPr txBox="1">
            <a:spLocks/>
          </p:cNvSpPr>
          <p:nvPr/>
        </p:nvSpPr>
        <p:spPr>
          <a:xfrm>
            <a:off x="151353" y="4062446"/>
            <a:ext cx="12128391" cy="231702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Started in April 2019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Component optimization work on the device completed, components ordered but long lead times 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Preparations for mirror magnet assembly started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Main components purchased and work on individual parts done, assembly toward the end of the year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0BBE4CFB-D14B-4AEE-86BD-C8A2835CA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367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1D02D7-3020-491B-9B67-42DBBB7F5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1528" y="3567194"/>
            <a:ext cx="3209402" cy="235832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Use intersection of determined quench angle/x-position from each of the two panels to locate quench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906297-409B-4E0A-A182-065826B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R&amp;D: Quench Antenna (QA)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71C31-2ADC-4B22-9A22-A4B189046F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3AE6A-4DE5-4307-A5DE-8F2F19CF7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30133-4776-4C5E-AFC0-2E420C611EDE}"/>
              </a:ext>
            </a:extLst>
          </p:cNvPr>
          <p:cNvSpPr/>
          <p:nvPr/>
        </p:nvSpPr>
        <p:spPr>
          <a:xfrm>
            <a:off x="6096000" y="313585"/>
            <a:ext cx="2871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Stoyan</a:t>
            </a:r>
            <a:r>
              <a:rPr lang="en-US" sz="1800" dirty="0"/>
              <a:t> </a:t>
            </a:r>
            <a:r>
              <a:rPr lang="en-US" sz="1800" dirty="0" err="1"/>
              <a:t>Stoynev</a:t>
            </a:r>
            <a:r>
              <a:rPr lang="en-US" sz="1800" dirty="0"/>
              <a:t>, Joe DiMarco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BF61C-5207-4823-ABFB-C6AFBF2D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4" y="3599041"/>
            <a:ext cx="3883379" cy="23559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508A6F-3D88-4D6B-B97B-13F23D70F03F}"/>
              </a:ext>
            </a:extLst>
          </p:cNvPr>
          <p:cNvSpPr/>
          <p:nvPr/>
        </p:nvSpPr>
        <p:spPr>
          <a:xfrm>
            <a:off x="259330" y="741462"/>
            <a:ext cx="90890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Induction loop quench antennas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and fabricate sheet-like flexible multi-channel devices - </a:t>
            </a:r>
            <a:r>
              <a:rPr lang="en-US" b="1" dirty="0" err="1">
                <a:solidFill>
                  <a:srgbClr val="C00000"/>
                </a:solidFill>
              </a:rPr>
              <a:t>senseSkins</a:t>
            </a:r>
            <a:endParaRPr lang="en-US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Grid-like and “pixelized” (point-like QA sensors) versions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Fit for “warm” and “cold” bore operations specifically for VMTF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becoming part of this FNAL testing facility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Coil-specific versions in addition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538BB3-E227-45E3-AFC5-DCA279B6ACCA}"/>
              </a:ext>
            </a:extLst>
          </p:cNvPr>
          <p:cNvGrpSpPr/>
          <p:nvPr/>
        </p:nvGrpSpPr>
        <p:grpSpPr>
          <a:xfrm>
            <a:off x="8298882" y="665346"/>
            <a:ext cx="3868055" cy="2313460"/>
            <a:chOff x="7782477" y="1235544"/>
            <a:chExt cx="3868055" cy="23134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6E8622-66EB-4E52-B21F-C282D367AA8F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46"/>
            <a:stretch/>
          </p:blipFill>
          <p:spPr bwMode="auto">
            <a:xfrm>
              <a:off x="7782477" y="1235544"/>
              <a:ext cx="3868055" cy="2313460"/>
            </a:xfrm>
            <a:prstGeom prst="rect">
              <a:avLst/>
            </a:prstGeom>
            <a:noFill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989385-472E-4C1E-A058-B2A09C126B7D}"/>
                </a:ext>
              </a:extLst>
            </p:cNvPr>
            <p:cNvSpPr/>
            <p:nvPr/>
          </p:nvSpPr>
          <p:spPr>
            <a:xfrm>
              <a:off x="11116996" y="1976601"/>
              <a:ext cx="533536" cy="790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7A415F3-AE53-4BA0-BAFA-66CB02A99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549" y="3438883"/>
            <a:ext cx="2056122" cy="2438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A67613-2BA8-4507-BC1D-E670DF7E8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954" y="3447903"/>
            <a:ext cx="2088128" cy="2587214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D5B6194-5C24-48E7-B1BD-3D66D062D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787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5CE25214-5373-40E4-A656-A34F15C66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873" y="28305"/>
            <a:ext cx="3284367" cy="26697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49F8C0-40D2-4468-BF7B-4764932C0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295" y="1010496"/>
            <a:ext cx="4412237" cy="4875536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Correlate Conductor Properties with Magnet Performance</a:t>
            </a:r>
            <a:endParaRPr lang="en-US" sz="12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Identify signatures for quench Initial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Quantify Energy Release events in real loading conditions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Develop Techniques for enabling different classes of magnet impregnation systems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Use the above to develop insulation systems that reduce or eliminate magnet training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087"/>
                </a:solidFill>
              </a:rPr>
              <a:t>Build quiet magnets, eliminate training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AB769E-E0DA-4B32-9535-38B8258E543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9327848" y="3458971"/>
            <a:ext cx="2618717" cy="19375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0EB57-2D13-4C5E-B497-4520094BCFB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6DF22-B09D-445B-8B1A-E18E98A0529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F29209-ADBB-4EE4-BD5E-65DAB4EC2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44653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Nb</a:t>
            </a:r>
            <a:r>
              <a:rPr lang="en-US" baseline="-25000" dirty="0">
                <a:solidFill>
                  <a:srgbClr val="003087"/>
                </a:solidFill>
              </a:rPr>
              <a:t>3</a:t>
            </a:r>
            <a:r>
              <a:rPr lang="en-US" dirty="0">
                <a:solidFill>
                  <a:srgbClr val="003087"/>
                </a:solidFill>
              </a:rPr>
              <a:t>Sn Composite R&amp;D Goals and Progress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E8FB3-FDF9-4B06-A2B0-6DDC9BD39542}"/>
              </a:ext>
            </a:extLst>
          </p:cNvPr>
          <p:cNvSpPr txBox="1"/>
          <p:nvPr/>
        </p:nvSpPr>
        <p:spPr>
          <a:xfrm>
            <a:off x="9219433" y="5396519"/>
            <a:ext cx="2835547" cy="7386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Energy Spectrum during sample testing: Use this to target quench mitigation 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6B6D53-D1F1-4451-B0F2-4184E7129999}"/>
              </a:ext>
            </a:extLst>
          </p:cNvPr>
          <p:cNvSpPr txBox="1"/>
          <p:nvPr/>
        </p:nvSpPr>
        <p:spPr>
          <a:xfrm>
            <a:off x="9239367" y="2493192"/>
            <a:ext cx="2835547" cy="9541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Load and acoustic data: Enabling quantification and measurement of behavior in magnet like configuration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E36774-0A46-47D1-B6DF-1BDF6F92E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227" y="888878"/>
            <a:ext cx="4084196" cy="1553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4EB128-6722-4271-B931-583239F032CA}"/>
              </a:ext>
            </a:extLst>
          </p:cNvPr>
          <p:cNvSpPr txBox="1"/>
          <p:nvPr/>
        </p:nvSpPr>
        <p:spPr>
          <a:xfrm>
            <a:off x="5190473" y="2028834"/>
            <a:ext cx="2835547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Sample demonstrating techniques for enabling highly viscous resins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1FA568-382C-4E2E-A5CD-7DCC599EE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25" t="2028" r="18883" b="15253"/>
          <a:stretch/>
        </p:blipFill>
        <p:spPr>
          <a:xfrm>
            <a:off x="4841428" y="2876679"/>
            <a:ext cx="1857237" cy="15532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DA53C2-01C8-4E55-B3A8-717FEBDCD9EC}"/>
              </a:ext>
            </a:extLst>
          </p:cNvPr>
          <p:cNvSpPr txBox="1"/>
          <p:nvPr/>
        </p:nvSpPr>
        <p:spPr>
          <a:xfrm>
            <a:off x="4652351" y="4467501"/>
            <a:ext cx="2235393" cy="7386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Thermal Shock sample demonstrating poor thermal shock resistance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4BE1AA-0C38-4E60-ACEF-4E803C061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560" y="2890613"/>
            <a:ext cx="2235393" cy="3178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8E88A9-B212-4085-9EED-89E32D609446}"/>
              </a:ext>
            </a:extLst>
          </p:cNvPr>
          <p:cNvSpPr txBox="1"/>
          <p:nvPr/>
        </p:nvSpPr>
        <p:spPr>
          <a:xfrm>
            <a:off x="137021" y="5544131"/>
            <a:ext cx="8211271" cy="6669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67" dirty="0"/>
              <a:t>New Resins have been demonstrated to have twice the shear strength with respect to baseline and substantially better thermal shock performance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E6DF18D-D9BE-46FF-9457-C72F5CC07D33}"/>
              </a:ext>
            </a:extLst>
          </p:cNvPr>
          <p:cNvSpPr txBox="1">
            <a:spLocks/>
          </p:cNvSpPr>
          <p:nvPr/>
        </p:nvSpPr>
        <p:spPr>
          <a:xfrm>
            <a:off x="2016579" y="6447471"/>
            <a:ext cx="8349491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K. Badgley | 53rd Annual Users Meeting | APS-TD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8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C2816-4528-4A0D-B84C-094FE0A8C11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04800" y="954722"/>
            <a:ext cx="6042212" cy="4104190"/>
          </a:xfrm>
        </p:spPr>
        <p:txBody>
          <a:bodyPr/>
          <a:lstStyle/>
          <a:p>
            <a:pPr marL="283464" indent="-283464">
              <a:spcBef>
                <a:spcPts val="432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Accelerator magnets for Future Circular Collider (FCC)-</a:t>
            </a:r>
            <a:r>
              <a:rPr lang="en-US" sz="2000" b="0" dirty="0" err="1">
                <a:solidFill>
                  <a:schemeClr val="accent6">
                    <a:lumMod val="50000"/>
                  </a:schemeClr>
                </a:solidFill>
              </a:rPr>
              <a:t>hh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: will be based on Nb</a:t>
            </a:r>
            <a:r>
              <a:rPr lang="en-US" sz="2000" b="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Sn conductors</a:t>
            </a:r>
          </a:p>
          <a:p>
            <a:pPr marL="283464" indent="-283464">
              <a:spcBef>
                <a:spcPts val="432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3464" indent="-283464">
              <a:spcBef>
                <a:spcPts val="432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A grand technical challenge for FCC-</a:t>
            </a:r>
            <a:r>
              <a:rPr lang="en-US" sz="2000" b="0" dirty="0" err="1">
                <a:solidFill>
                  <a:schemeClr val="accent6">
                    <a:lumMod val="50000"/>
                  </a:schemeClr>
                </a:solidFill>
              </a:rPr>
              <a:t>hh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: critical current density (</a:t>
            </a:r>
            <a:r>
              <a:rPr lang="en-US" sz="2000" b="0" i="1" dirty="0" err="1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2000" b="0" i="1" baseline="-25000" dirty="0" err="1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) of state-of-the-art Nb</a:t>
            </a:r>
            <a:r>
              <a:rPr lang="en-US" sz="2000" b="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Sn has plateaued for ~2 decades, but 50% below FCC specification</a:t>
            </a:r>
          </a:p>
          <a:p>
            <a:pPr marL="283464" indent="-283464">
              <a:spcBef>
                <a:spcPts val="432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3464" indent="-283464">
              <a:spcBef>
                <a:spcPts val="432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R&amp;D in Fermilab: developing new-generation Nb</a:t>
            </a:r>
            <a:r>
              <a:rPr lang="en-US" sz="2000" b="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Sn using artificial pinning center (APC) technology</a:t>
            </a:r>
          </a:p>
          <a:p>
            <a:pPr>
              <a:spcBef>
                <a:spcPts val="432"/>
              </a:spcBef>
              <a:spcAft>
                <a:spcPts val="600"/>
              </a:spcAft>
              <a:buSzPts val="1800"/>
            </a:pPr>
            <a:endParaRPr lang="en-US" sz="2800" b="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0374A2-E7AC-4540-B840-C49560C7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1F64D79-89CB-4D48-8A3C-61BAB0EB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0237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Nb</a:t>
            </a:r>
            <a:r>
              <a:rPr lang="en-US" baseline="-25000" dirty="0">
                <a:solidFill>
                  <a:srgbClr val="003087"/>
                </a:solidFill>
              </a:rPr>
              <a:t>3</a:t>
            </a:r>
            <a:r>
              <a:rPr lang="en-US" dirty="0">
                <a:solidFill>
                  <a:srgbClr val="003087"/>
                </a:solidFill>
              </a:rPr>
              <a:t>Sn - Superconductor R&amp;D: </a:t>
            </a:r>
            <a:r>
              <a:rPr lang="en-US" b="0" i="1" dirty="0">
                <a:solidFill>
                  <a:srgbClr val="003087"/>
                </a:solidFill>
              </a:rPr>
              <a:t>X. Xu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4F409-35AE-4410-8E14-8DC95A99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719" y="770828"/>
            <a:ext cx="4881702" cy="4023360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D9E88F79-0EE3-4535-A780-9FCA11BD4BA9}"/>
              </a:ext>
            </a:extLst>
          </p:cNvPr>
          <p:cNvSpPr txBox="1">
            <a:spLocks/>
          </p:cNvSpPr>
          <p:nvPr/>
        </p:nvSpPr>
        <p:spPr>
          <a:xfrm>
            <a:off x="1650996" y="5334004"/>
            <a:ext cx="8890009" cy="1030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0" dirty="0">
                <a:solidFill>
                  <a:srgbClr val="003087"/>
                </a:solidFill>
              </a:rPr>
              <a:t>Current Status: </a:t>
            </a:r>
            <a:r>
              <a:rPr lang="en-US" sz="2000" dirty="0">
                <a:solidFill>
                  <a:srgbClr val="FF0000"/>
                </a:solidFill>
              </a:rPr>
              <a:t>achieved new record </a:t>
            </a:r>
            <a:r>
              <a:rPr lang="en-US" sz="2000" i="1" dirty="0" err="1">
                <a:solidFill>
                  <a:srgbClr val="FF0000"/>
                </a:solidFill>
              </a:rPr>
              <a:t>J</a:t>
            </a:r>
            <a:r>
              <a:rPr lang="en-US" sz="2000" i="1" baseline="-25000" dirty="0" err="1">
                <a:solidFill>
                  <a:srgbClr val="FF0000"/>
                </a:solidFill>
              </a:rPr>
              <a:t>c</a:t>
            </a:r>
            <a:r>
              <a:rPr lang="en-US" sz="2000" dirty="0">
                <a:solidFill>
                  <a:srgbClr val="FF0000"/>
                </a:solidFill>
              </a:rPr>
              <a:t>, surpassed the FCC specification!</a:t>
            </a:r>
          </a:p>
          <a:p>
            <a:pPr>
              <a:spcAft>
                <a:spcPts val="1200"/>
              </a:spcAft>
            </a:pPr>
            <a:r>
              <a:rPr lang="en-US" sz="2000" b="0" dirty="0">
                <a:solidFill>
                  <a:srgbClr val="003087"/>
                </a:solidFill>
              </a:rPr>
              <a:t>Other R&amp;D on Nb</a:t>
            </a:r>
            <a:r>
              <a:rPr lang="en-US" sz="2000" b="0" baseline="-25000" dirty="0">
                <a:solidFill>
                  <a:srgbClr val="003087"/>
                </a:solidFill>
              </a:rPr>
              <a:t>3</a:t>
            </a:r>
            <a:r>
              <a:rPr lang="en-US" sz="2000" b="0" dirty="0">
                <a:solidFill>
                  <a:srgbClr val="003087"/>
                </a:solidFill>
              </a:rPr>
              <a:t>Sn conductors: enhance specific heat for stability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D079A5-7D59-4795-B7A1-FF9AF78163B4}"/>
              </a:ext>
            </a:extLst>
          </p:cNvPr>
          <p:cNvSpPr/>
          <p:nvPr/>
        </p:nvSpPr>
        <p:spPr>
          <a:xfrm>
            <a:off x="7693627" y="4929444"/>
            <a:ext cx="377851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32"/>
              </a:spcBef>
              <a:spcAft>
                <a:spcPts val="600"/>
              </a:spcAft>
              <a:buSzPts val="1800"/>
            </a:pPr>
            <a:r>
              <a:rPr lang="en-US" sz="1800" dirty="0">
                <a:solidFill>
                  <a:schemeClr val="accent6"/>
                </a:solidFill>
              </a:rPr>
              <a:t>Supported by X. Xu Early Career Award</a:t>
            </a:r>
            <a:endParaRPr lang="en-US" sz="1800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CE5F09-8659-462A-BBF3-22A38DE45E50}"/>
              </a:ext>
            </a:extLst>
          </p:cNvPr>
          <p:cNvSpPr/>
          <p:nvPr/>
        </p:nvSpPr>
        <p:spPr>
          <a:xfrm>
            <a:off x="1131052" y="4689564"/>
            <a:ext cx="352833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X. Xu </a:t>
            </a:r>
            <a:r>
              <a:rPr lang="en-US" sz="1600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Patent # 9916919</a:t>
            </a:r>
            <a:r>
              <a:rPr lang="fr-FR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2018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962B79-9C7D-48CF-9611-6F6ACFEB7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255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EB924-9317-49DB-ACDF-AC22BD96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2" y="221101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U.S. HL-LHC AUP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19FFC-8DFB-43F9-AFA9-FF731BE05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9602-BD63-457C-B090-565F1E31B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9" name="Picture 4" descr="http://vms.fnal.gov/stillphotos/2019/0000/19-0092-02.jpg">
            <a:extLst>
              <a:ext uri="{FF2B5EF4-FFF2-40B4-BE49-F238E27FC236}">
                <a16:creationId xmlns:a16="http://schemas.microsoft.com/office/drawing/2014/main" id="{5E8CCD93-23C1-45A1-AF09-FD3C4BCFB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6248" r="6614" b="17252"/>
          <a:stretch/>
        </p:blipFill>
        <p:spPr bwMode="auto">
          <a:xfrm>
            <a:off x="7231511" y="3903384"/>
            <a:ext cx="3992466" cy="23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news.fnal.gov/wp-content/uploads/2017/01/larp-magnet-hilumi-lhc-16-0110-05.hr_.jpg">
            <a:extLst>
              <a:ext uri="{FF2B5EF4-FFF2-40B4-BE49-F238E27FC236}">
                <a16:creationId xmlns:a16="http://schemas.microsoft.com/office/drawing/2014/main" id="{03359B2E-B7E7-447E-A034-6FA558EA8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14857" r="5058" b="26875"/>
          <a:stretch/>
        </p:blipFill>
        <p:spPr bwMode="auto">
          <a:xfrm>
            <a:off x="2560284" y="2475462"/>
            <a:ext cx="3288671" cy="15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7061B90-4826-4125-BA50-0F6DF6A34FBA}"/>
              </a:ext>
            </a:extLst>
          </p:cNvPr>
          <p:cNvSpPr/>
          <p:nvPr/>
        </p:nvSpPr>
        <p:spPr>
          <a:xfrm>
            <a:off x="278098" y="1289638"/>
            <a:ext cx="9054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APS-TD plays a key role in the </a:t>
            </a:r>
            <a:r>
              <a:rPr lang="en-US" dirty="0">
                <a:solidFill>
                  <a:srgbClr val="FF0000"/>
                </a:solidFill>
              </a:rPr>
              <a:t>fabrication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test</a:t>
            </a:r>
            <a:r>
              <a:rPr lang="en-US" dirty="0"/>
              <a:t> of:</a:t>
            </a:r>
          </a:p>
        </p:txBody>
      </p:sp>
      <p:pic>
        <p:nvPicPr>
          <p:cNvPr id="8200" name="Picture 8" descr="Fermilab is developing magnets such as this one, which is mounted on a test stand at Fermilab, for the High-Luminosity LHC. Photo: Reidar Hahn">
            <a:extLst>
              <a:ext uri="{FF2B5EF4-FFF2-40B4-BE49-F238E27FC236}">
                <a16:creationId xmlns:a16="http://schemas.microsoft.com/office/drawing/2014/main" id="{968F74FF-A6D8-4BC7-8BAA-B0BB7311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1" y="2466969"/>
            <a:ext cx="1929995" cy="15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ermilab is developing and constructing cavities like this one for the future HL-LHC. The cavity proper is the structure situated between the four rods. Photo: Leonardo Ristori">
            <a:extLst>
              <a:ext uri="{FF2B5EF4-FFF2-40B4-BE49-F238E27FC236}">
                <a16:creationId xmlns:a16="http://schemas.microsoft.com/office/drawing/2014/main" id="{43970DD4-239D-488A-8ABF-440CB93FD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3" r="5400" b="28604"/>
          <a:stretch/>
        </p:blipFill>
        <p:spPr bwMode="auto">
          <a:xfrm>
            <a:off x="7649430" y="2528707"/>
            <a:ext cx="2667405" cy="12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06B3280-E064-4D78-B61A-CD34F02AEFF4}"/>
              </a:ext>
            </a:extLst>
          </p:cNvPr>
          <p:cNvSpPr/>
          <p:nvPr/>
        </p:nvSpPr>
        <p:spPr>
          <a:xfrm>
            <a:off x="296333" y="1961703"/>
            <a:ext cx="5975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MQXF </a:t>
            </a:r>
            <a:r>
              <a:rPr lang="it-IT" b="1" dirty="0"/>
              <a:t>Nb</a:t>
            </a:r>
            <a:r>
              <a:rPr lang="it-IT" b="1" baseline="-25000" dirty="0"/>
              <a:t>3</a:t>
            </a:r>
            <a:r>
              <a:rPr lang="it-IT" b="1" dirty="0"/>
              <a:t>Sn low </a:t>
            </a:r>
            <a:r>
              <a:rPr lang="el-GR" b="1" dirty="0"/>
              <a:t>β</a:t>
            </a:r>
            <a:r>
              <a:rPr lang="en-US" b="1" dirty="0"/>
              <a:t> quadrupoles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EB293-9C01-49EB-9D01-704FFE0EE956}"/>
              </a:ext>
            </a:extLst>
          </p:cNvPr>
          <p:cNvSpPr/>
          <p:nvPr/>
        </p:nvSpPr>
        <p:spPr>
          <a:xfrm>
            <a:off x="7433534" y="199340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RFD Crab Cavity</a:t>
            </a:r>
          </a:p>
        </p:txBody>
      </p:sp>
      <p:pic>
        <p:nvPicPr>
          <p:cNvPr id="43" name="Content Placeholder 6">
            <a:extLst>
              <a:ext uri="{FF2B5EF4-FFF2-40B4-BE49-F238E27FC236}">
                <a16:creationId xmlns:a16="http://schemas.microsoft.com/office/drawing/2014/main" id="{CC54A510-FDAF-4973-8E3D-30E1BE9A6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1553" r="13313" b="2168"/>
          <a:stretch>
            <a:fillRect/>
          </a:stretch>
        </p:blipFill>
        <p:spPr bwMode="auto">
          <a:xfrm>
            <a:off x="369731" y="4575917"/>
            <a:ext cx="1342904" cy="13470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840E31C-09CA-46E1-AD97-FC7857A2D868}"/>
              </a:ext>
            </a:extLst>
          </p:cNvPr>
          <p:cNvSpPr/>
          <p:nvPr/>
        </p:nvSpPr>
        <p:spPr>
          <a:xfrm>
            <a:off x="278098" y="720565"/>
            <a:ext cx="116358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U.S.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igh-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uminosity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HL-LHC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ccelerator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pgrade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roject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(AUP)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D8EEE15-485D-4F74-A033-D20C2070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27" y="4504327"/>
            <a:ext cx="4063602" cy="15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C3B3F2A-213D-41C1-97CF-B7102B41F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7411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EFE257-8727-4602-95E3-E2432A74E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16" t="26537" r="37301" b="44410"/>
          <a:stretch/>
        </p:blipFill>
        <p:spPr>
          <a:xfrm>
            <a:off x="830487" y="783331"/>
            <a:ext cx="5274920" cy="26456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DA2E3A-B2F7-4903-BB46-3DF67B9C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196845"/>
            <a:ext cx="9617149" cy="427877"/>
          </a:xfrm>
        </p:spPr>
        <p:txBody>
          <a:bodyPr/>
          <a:lstStyle/>
          <a:p>
            <a:r>
              <a:rPr lang="en-US" sz="3200" dirty="0">
                <a:solidFill>
                  <a:srgbClr val="003087"/>
                </a:solidFill>
              </a:rPr>
              <a:t>Nb</a:t>
            </a:r>
            <a:r>
              <a:rPr lang="en-US" sz="3200" baseline="-25000" dirty="0">
                <a:solidFill>
                  <a:srgbClr val="003087"/>
                </a:solidFill>
              </a:rPr>
              <a:t>3</a:t>
            </a:r>
            <a:r>
              <a:rPr lang="en-US" sz="3200" dirty="0">
                <a:solidFill>
                  <a:srgbClr val="003087"/>
                </a:solidFill>
              </a:rPr>
              <a:t>Sn low </a:t>
            </a:r>
            <a:r>
              <a:rPr lang="el-GR" sz="3200" dirty="0">
                <a:solidFill>
                  <a:srgbClr val="003087"/>
                </a:solidFill>
              </a:rPr>
              <a:t>β</a:t>
            </a:r>
            <a:r>
              <a:rPr lang="en-US" sz="3200" dirty="0">
                <a:solidFill>
                  <a:srgbClr val="003087"/>
                </a:solidFill>
              </a:rPr>
              <a:t> quadrupoles (MQXFA):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86C7F-86DD-4EE1-AA25-86384F0897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06BE6-66B8-4D2B-8F4F-DE58161E5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5FCE71-6239-48EC-ABBA-19EE655BD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65" t="39868" r="26805" b="15922"/>
          <a:stretch/>
        </p:blipFill>
        <p:spPr>
          <a:xfrm>
            <a:off x="7374632" y="1072066"/>
            <a:ext cx="3491787" cy="291106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ED4C75C-FC9D-4F11-8F58-41653D1C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7580793" y="4345018"/>
            <a:ext cx="3600000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95916-4492-4677-A958-7ADBAEB13962}"/>
              </a:ext>
            </a:extLst>
          </p:cNvPr>
          <p:cNvSpPr txBox="1"/>
          <p:nvPr/>
        </p:nvSpPr>
        <p:spPr>
          <a:xfrm>
            <a:off x="7547671" y="4016101"/>
            <a:ext cx="2842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63666A"/>
                </a:solidFill>
              </a:rPr>
              <a:t>Rutherford cable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00CEB-902B-40BE-A6D3-322C57322E62}"/>
              </a:ext>
            </a:extLst>
          </p:cNvPr>
          <p:cNvSpPr txBox="1"/>
          <p:nvPr/>
        </p:nvSpPr>
        <p:spPr>
          <a:xfrm>
            <a:off x="6943480" y="692248"/>
            <a:ext cx="405100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HL-LHC AUP Coil Fabrication at FNAL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6ED766-3C37-4694-94AC-0EC6917093BF}"/>
                  </a:ext>
                </a:extLst>
              </p:cNvPr>
              <p:cNvSpPr txBox="1"/>
              <p:nvPr/>
            </p:nvSpPr>
            <p:spPr>
              <a:xfrm>
                <a:off x="6105407" y="4883117"/>
                <a:ext cx="5598913" cy="1200329"/>
              </a:xfrm>
              <a:prstGeom prst="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effectLst/>
                  </a:rPr>
                  <a:t>Efficient coil production ramping up</a:t>
                </a:r>
              </a:p>
              <a:p>
                <a:pPr algn="ctr"/>
                <a:r>
                  <a:rPr lang="en-US" dirty="0">
                    <a:effectLst/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  <m:r>
                      <a:rPr lang="en-US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0</m:t>
                    </m:r>
                  </m:oMath>
                </a14:m>
                <a:r>
                  <a:rPr lang="en-US" dirty="0">
                    <a:effectLst/>
                    <a:sym typeface="Wingdings" panose="05000000000000000000" pitchFamily="2" charset="2"/>
                  </a:rPr>
                  <a:t> (out 49) Coils completed or in production</a:t>
                </a:r>
                <a:endParaRPr lang="en-US" dirty="0">
                  <a:effectLst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6ED766-3C37-4694-94AC-0EC691709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407" y="4883117"/>
                <a:ext cx="5598913" cy="1200329"/>
              </a:xfrm>
              <a:prstGeom prst="rect">
                <a:avLst/>
              </a:prstGeom>
              <a:blipFill>
                <a:blip r:embed="rId6"/>
                <a:stretch>
                  <a:fillRect t="-4061" b="-10660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7913B2C-DB3F-4790-BA8B-7E3DF1CA719F}"/>
              </a:ext>
            </a:extLst>
          </p:cNvPr>
          <p:cNvSpPr txBox="1"/>
          <p:nvPr/>
        </p:nvSpPr>
        <p:spPr>
          <a:xfrm>
            <a:off x="860127" y="3409029"/>
            <a:ext cx="4283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Target: </a:t>
            </a:r>
            <a:r>
              <a:rPr lang="en-US" sz="2000" b="1" dirty="0">
                <a:solidFill>
                  <a:srgbClr val="63666A"/>
                </a:solidFill>
              </a:rPr>
              <a:t>132.6 T/m</a:t>
            </a:r>
          </a:p>
          <a:p>
            <a:r>
              <a:rPr lang="en-US" sz="2000" dirty="0"/>
              <a:t>- </a:t>
            </a:r>
            <a:r>
              <a:rPr lang="en-US" sz="2000" b="1" dirty="0">
                <a:solidFill>
                  <a:srgbClr val="00B050"/>
                </a:solidFill>
              </a:rPr>
              <a:t>150mm </a:t>
            </a:r>
            <a:r>
              <a:rPr lang="en-US" sz="2000" dirty="0"/>
              <a:t>aperture, </a:t>
            </a:r>
            <a:r>
              <a:rPr lang="en-US" sz="2000" b="1" dirty="0">
                <a:solidFill>
                  <a:srgbClr val="00B0F0"/>
                </a:solidFill>
              </a:rPr>
              <a:t>11.4T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B</a:t>
            </a:r>
            <a:r>
              <a:rPr lang="en-US" sz="2000" b="1" baseline="-25000" dirty="0" err="1">
                <a:solidFill>
                  <a:srgbClr val="00B0F0"/>
                </a:solidFill>
              </a:rPr>
              <a:t>peak</a:t>
            </a:r>
            <a:endParaRPr lang="en-US" sz="2000" b="1" baseline="-250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239DF-3A7E-4E9F-9F65-E38AA53B32FA}"/>
              </a:ext>
            </a:extLst>
          </p:cNvPr>
          <p:cNvSpPr txBox="1"/>
          <p:nvPr/>
        </p:nvSpPr>
        <p:spPr>
          <a:xfrm>
            <a:off x="860127" y="4178470"/>
            <a:ext cx="4642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Q1/Q3 </a:t>
            </a:r>
            <a:r>
              <a:rPr lang="en-US" sz="2000" dirty="0"/>
              <a:t>(by </a:t>
            </a:r>
            <a:r>
              <a:rPr lang="en-US" sz="2000" b="1" dirty="0">
                <a:solidFill>
                  <a:srgbClr val="FF0000"/>
                </a:solidFill>
              </a:rPr>
              <a:t>AUP</a:t>
            </a:r>
            <a:r>
              <a:rPr lang="en-US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2 magnets MQXFA with </a:t>
            </a:r>
            <a:r>
              <a:rPr lang="en-US" sz="2000" b="1" dirty="0">
                <a:solidFill>
                  <a:srgbClr val="63666A"/>
                </a:solidFill>
              </a:rPr>
              <a:t>4.2m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Series:</a:t>
            </a:r>
            <a:r>
              <a:rPr lang="en-US" sz="2000" b="1" dirty="0"/>
              <a:t>20 magnets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2B54A-CEC6-47A2-AA07-E235F3E098B5}"/>
              </a:ext>
            </a:extLst>
          </p:cNvPr>
          <p:cNvSpPr txBox="1"/>
          <p:nvPr/>
        </p:nvSpPr>
        <p:spPr>
          <a:xfrm>
            <a:off x="860127" y="5255688"/>
            <a:ext cx="5005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Q2a/Q2b </a:t>
            </a:r>
            <a:r>
              <a:rPr lang="en-US" sz="2000" dirty="0"/>
              <a:t>(by </a:t>
            </a:r>
            <a:r>
              <a:rPr lang="en-US" sz="2000" b="1" dirty="0">
                <a:solidFill>
                  <a:srgbClr val="FF0000"/>
                </a:solidFill>
              </a:rPr>
              <a:t>CERN</a:t>
            </a:r>
            <a:r>
              <a:rPr lang="en-US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1 magnet MQXFB with </a:t>
            </a:r>
            <a:r>
              <a:rPr lang="en-US" sz="2000" b="1" dirty="0">
                <a:solidFill>
                  <a:srgbClr val="63666A"/>
                </a:solidFill>
              </a:rPr>
              <a:t>7.15m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Series:</a:t>
            </a:r>
            <a:r>
              <a:rPr lang="en-US" sz="2000" b="1" dirty="0"/>
              <a:t>10 magnets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8134AD9-4D19-4E31-A585-FAFBCC677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1050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C26DB8-4AEF-42EC-8D81-9C095003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2" y="899318"/>
            <a:ext cx="6752215" cy="5059363"/>
          </a:xfrm>
        </p:spPr>
        <p:txBody>
          <a:bodyPr/>
          <a:lstStyle/>
          <a:p>
            <a:r>
              <a:rPr lang="en-US" dirty="0"/>
              <a:t>New expansion, ICBA, to host cold mass and </a:t>
            </a:r>
            <a:r>
              <a:rPr lang="en-US" dirty="0" err="1"/>
              <a:t>cryostating</a:t>
            </a:r>
            <a:r>
              <a:rPr lang="en-US" dirty="0"/>
              <a:t> for AUP </a:t>
            </a:r>
          </a:p>
          <a:p>
            <a:r>
              <a:rPr lang="en-US" dirty="0"/>
              <a:t>Production will last ~ 4 years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76AC0E-A09E-42A9-92D0-C0574A17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AUP Cold Mass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56581-BFC1-4B4D-B35E-CDC8ED706A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E7F24-D3F4-406A-9544-3D1E1E33E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022" y="6368962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A25E5-9013-47D8-A793-F3C247940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98" y="248641"/>
            <a:ext cx="4691679" cy="62555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0F6D573-3372-49CE-83D4-188E7C804E2D}"/>
              </a:ext>
            </a:extLst>
          </p:cNvPr>
          <p:cNvGrpSpPr/>
          <p:nvPr/>
        </p:nvGrpSpPr>
        <p:grpSpPr>
          <a:xfrm>
            <a:off x="197811" y="2232771"/>
            <a:ext cx="2351756" cy="2712973"/>
            <a:chOff x="296332" y="2283528"/>
            <a:chExt cx="2351756" cy="27129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8B72CD-6BB4-4BBB-A7FB-5003943D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42074" y="2621934"/>
              <a:ext cx="2707245" cy="203043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9960EE-9340-4C76-AC94-8ADC096CE561}"/>
                </a:ext>
              </a:extLst>
            </p:cNvPr>
            <p:cNvSpPr txBox="1"/>
            <p:nvPr/>
          </p:nvSpPr>
          <p:spPr>
            <a:xfrm>
              <a:off x="304800" y="4596391"/>
              <a:ext cx="2343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Tool Crib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C0BC1A-C9F3-42D6-86AB-3CAE976E7C5C}"/>
              </a:ext>
            </a:extLst>
          </p:cNvPr>
          <p:cNvGrpSpPr/>
          <p:nvPr/>
        </p:nvGrpSpPr>
        <p:grpSpPr>
          <a:xfrm>
            <a:off x="1969510" y="3520539"/>
            <a:ext cx="3462470" cy="2806369"/>
            <a:chOff x="-1392222" y="1734243"/>
            <a:chExt cx="6365454" cy="47740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D49E4C-B0B9-4799-9E5D-2F7B980F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92222" y="1734243"/>
              <a:ext cx="6365454" cy="477409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A02FA9-33AD-43F3-81FE-4CB3612CF1EF}"/>
                </a:ext>
              </a:extLst>
            </p:cNvPr>
            <p:cNvSpPr txBox="1"/>
            <p:nvPr/>
          </p:nvSpPr>
          <p:spPr>
            <a:xfrm>
              <a:off x="1358264" y="5813798"/>
              <a:ext cx="3179705" cy="601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Production Floor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4886CC-0CCD-407F-A2A3-3748D797F0FA}"/>
              </a:ext>
            </a:extLst>
          </p:cNvPr>
          <p:cNvGrpSpPr/>
          <p:nvPr/>
        </p:nvGrpSpPr>
        <p:grpSpPr>
          <a:xfrm>
            <a:off x="4897988" y="2018976"/>
            <a:ext cx="2398036" cy="2366608"/>
            <a:chOff x="4412203" y="2221684"/>
            <a:chExt cx="2398036" cy="23666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64E748-31D5-4610-A39A-D2413A50C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847" r="13136"/>
            <a:stretch/>
          </p:blipFill>
          <p:spPr>
            <a:xfrm rot="5400000">
              <a:off x="4427917" y="2205970"/>
              <a:ext cx="2366608" cy="23980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74E3E1-86EB-4640-912D-15C3E3145C7A}"/>
                </a:ext>
              </a:extLst>
            </p:cNvPr>
            <p:cNvSpPr txBox="1"/>
            <p:nvPr/>
          </p:nvSpPr>
          <p:spPr>
            <a:xfrm>
              <a:off x="4601513" y="4137685"/>
              <a:ext cx="1948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Lift Fixture</a:t>
              </a:r>
            </a:p>
          </p:txBody>
        </p:sp>
      </p:grp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6B13AB6-9BC1-47AA-B52C-AC03CA622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392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E2BCD5-1CD8-4D85-8589-B7479B9C8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5" y="849887"/>
            <a:ext cx="7457417" cy="5052614"/>
          </a:xfrm>
        </p:spPr>
        <p:txBody>
          <a:bodyPr/>
          <a:lstStyle/>
          <a:p>
            <a:r>
              <a:rPr lang="en-US" dirty="0"/>
              <a:t>Testing and assembly of Transport solenoids in HAB</a:t>
            </a:r>
          </a:p>
          <a:p>
            <a:pPr lvl="1"/>
            <a:r>
              <a:rPr lang="en-US" dirty="0">
                <a:solidFill>
                  <a:srgbClr val="003087"/>
                </a:solidFill>
              </a:rPr>
              <a:t>12 of 14 units at FNAL!</a:t>
            </a:r>
          </a:p>
          <a:p>
            <a:pPr lvl="1"/>
            <a:r>
              <a:rPr lang="en-US" dirty="0">
                <a:solidFill>
                  <a:srgbClr val="003087"/>
                </a:solidFill>
              </a:rPr>
              <a:t>Cold testing complete on TSU</a:t>
            </a:r>
          </a:p>
          <a:p>
            <a:r>
              <a:rPr lang="en-US" dirty="0"/>
              <a:t>Production and Detector Solenoid being fabricated at General Atomics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2 of 3 PS solenoids wound, starting the last winding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 of 11 DS solenoids wound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B0F7D-FDD1-49DD-AA0D-0D37B780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08721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Mu2e Solenoids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78197-6531-4E65-A84C-67D78B19D6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61D0-61B2-4A83-9C4D-FF977E1D4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CE982-3629-401D-8F6E-7AA9741A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061" y="1534044"/>
            <a:ext cx="3550139" cy="473351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BB115A-DE1E-49CD-AC9E-C6410C985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9BC42-1DA5-40A3-B60A-3079D2BF3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60"/>
          <a:stretch/>
        </p:blipFill>
        <p:spPr>
          <a:xfrm>
            <a:off x="8218727" y="149311"/>
            <a:ext cx="3854939" cy="170275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5A9009-7D3C-4C4A-9685-A0DE89B96910}"/>
              </a:ext>
            </a:extLst>
          </p:cNvPr>
          <p:cNvCxnSpPr/>
          <p:nvPr/>
        </p:nvCxnSpPr>
        <p:spPr>
          <a:xfrm>
            <a:off x="9187031" y="971551"/>
            <a:ext cx="1108037" cy="14614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59747FB-0DAE-41DF-B760-44FCCCA62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794" y="3712412"/>
            <a:ext cx="2739496" cy="2487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8F368-E3D3-404B-AAAC-82BE76F5B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23" y="3963428"/>
            <a:ext cx="3068192" cy="225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2510C-199C-487D-A86D-1819BCB0BE08}"/>
              </a:ext>
            </a:extLst>
          </p:cNvPr>
          <p:cNvSpPr txBox="1"/>
          <p:nvPr/>
        </p:nvSpPr>
        <p:spPr>
          <a:xfrm>
            <a:off x="595523" y="3982185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Winding PS2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F178D0-98EA-4735-BE66-3232BC4D56AA}"/>
              </a:ext>
            </a:extLst>
          </p:cNvPr>
          <p:cNvSpPr txBox="1"/>
          <p:nvPr/>
        </p:nvSpPr>
        <p:spPr>
          <a:xfrm>
            <a:off x="5816698" y="5833549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DS 10 Shell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D9EBA4-9EA1-4433-9CB3-00EA897B5ED0}"/>
              </a:ext>
            </a:extLst>
          </p:cNvPr>
          <p:cNvSpPr txBox="1"/>
          <p:nvPr/>
        </p:nvSpPr>
        <p:spPr>
          <a:xfrm>
            <a:off x="9735670" y="5897795"/>
            <a:ext cx="2236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TS Assembly in HAB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BE59FD-2EE9-4CAE-84CA-0FC1F99AF874}"/>
              </a:ext>
            </a:extLst>
          </p:cNvPr>
          <p:cNvSpPr txBox="1"/>
          <p:nvPr/>
        </p:nvSpPr>
        <p:spPr>
          <a:xfrm>
            <a:off x="8179472" y="611219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62E9A-B099-428A-B0D2-4C3FBF5EE6FA}"/>
              </a:ext>
            </a:extLst>
          </p:cNvPr>
          <p:cNvSpPr txBox="1"/>
          <p:nvPr/>
        </p:nvSpPr>
        <p:spPr>
          <a:xfrm>
            <a:off x="10611871" y="278087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0AB0BF-521C-4D51-BF51-00E478388952}"/>
              </a:ext>
            </a:extLst>
          </p:cNvPr>
          <p:cNvSpPr txBox="1"/>
          <p:nvPr/>
        </p:nvSpPr>
        <p:spPr>
          <a:xfrm>
            <a:off x="10077348" y="1493558"/>
            <a:ext cx="66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12C5F-F91E-4CF3-B25D-319A38690556}"/>
              </a:ext>
            </a:extLst>
          </p:cNvPr>
          <p:cNvSpPr txBox="1"/>
          <p:nvPr/>
        </p:nvSpPr>
        <p:spPr>
          <a:xfrm>
            <a:off x="9005655" y="416667"/>
            <a:ext cx="67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C489B9-CF4A-41BF-B1EF-573D2AD70731}"/>
              </a:ext>
            </a:extLst>
          </p:cNvPr>
          <p:cNvSpPr/>
          <p:nvPr/>
        </p:nvSpPr>
        <p:spPr>
          <a:xfrm>
            <a:off x="3974974" y="196144"/>
            <a:ext cx="3047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https://mu2e.fnal.gov/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16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840377"/>
            <a:ext cx="10120314" cy="53357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APS-TD supports the laboratory helium cryogenic engineering and operational requirements</a:t>
            </a:r>
          </a:p>
          <a:p>
            <a:r>
              <a:rPr lang="en-US" dirty="0"/>
              <a:t>4.5 K Facilities</a:t>
            </a:r>
          </a:p>
          <a:p>
            <a:pPr lvl="1"/>
            <a:r>
              <a:rPr lang="en-US" dirty="0"/>
              <a:t>Physics experiments</a:t>
            </a:r>
          </a:p>
          <a:p>
            <a:pPr lvl="1"/>
            <a:r>
              <a:rPr lang="en-US" dirty="0"/>
              <a:t>Test facilities for project support</a:t>
            </a:r>
          </a:p>
          <a:p>
            <a:r>
              <a:rPr lang="en-US" dirty="0"/>
              <a:t>2 K Facilities</a:t>
            </a:r>
          </a:p>
          <a:p>
            <a:pPr lvl="1"/>
            <a:r>
              <a:rPr lang="en-US" dirty="0"/>
              <a:t>Accelerator test beams</a:t>
            </a:r>
          </a:p>
          <a:p>
            <a:pPr lvl="1"/>
            <a:r>
              <a:rPr lang="en-US" dirty="0"/>
              <a:t>Test facilities for project support</a:t>
            </a:r>
          </a:p>
          <a:p>
            <a:pPr lvl="1"/>
            <a:r>
              <a:rPr lang="en-US" dirty="0"/>
              <a:t>Future PIP-II superconducting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 err="1"/>
              <a:t>mK</a:t>
            </a:r>
            <a:r>
              <a:rPr lang="en-US" dirty="0"/>
              <a:t> Facilities</a:t>
            </a:r>
          </a:p>
          <a:p>
            <a:pPr lvl="1"/>
            <a:r>
              <a:rPr lang="en-US" dirty="0"/>
              <a:t>Quantum computing</a:t>
            </a:r>
          </a:p>
          <a:p>
            <a:pPr lvl="1"/>
            <a:r>
              <a:rPr lang="en-US" dirty="0"/>
              <a:t>Astrophysics</a:t>
            </a:r>
          </a:p>
          <a:p>
            <a:pPr lvl="1"/>
            <a:r>
              <a:rPr lang="en-US" dirty="0"/>
              <a:t>Detector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Cryogenic Capabilities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5B8172-0278-4B60-BFA9-183140422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233" y="1331813"/>
            <a:ext cx="2463384" cy="3017520"/>
          </a:xfrm>
          <a:prstGeom prst="rect">
            <a:avLst/>
          </a:prstGeom>
        </p:spPr>
      </p:pic>
      <p:pic>
        <p:nvPicPr>
          <p:cNvPr id="9" name="Picture 8" descr="A picture containing indoor, building, sitting, table&#10;&#10;Description automatically generated">
            <a:extLst>
              <a:ext uri="{FF2B5EF4-FFF2-40B4-BE49-F238E27FC236}">
                <a16:creationId xmlns:a16="http://schemas.microsoft.com/office/drawing/2014/main" id="{89BE1D80-A0AE-4D9A-B63E-88D99FFB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859" y="3069228"/>
            <a:ext cx="2071254" cy="310688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5E97FB-1B1D-4C49-BA41-BDC83800B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995" y="6510809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2F2E0F-0D41-4419-AA6D-AA17E8A6E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10" y="899318"/>
            <a:ext cx="5461297" cy="5059363"/>
          </a:xfrm>
        </p:spPr>
        <p:txBody>
          <a:bodyPr/>
          <a:lstStyle/>
          <a:p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Pursue highly innovative R&amp;D program in superconducting magnets and SRF for accelerators and quantum technology to advance the lab’s scientific mission and to help in defining the lab’s future direction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Operate accelerator test facilities to maximize the lab’s scientific productivity and impact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Develop and build next generation accelerators and detectors using cutting-edge technologies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Educate and train the next generation of physicists and engineers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3C0EDF-A25F-4502-B47F-6E5EE607D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APS-TD 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72E2A-72D3-4BCD-B004-E9C8A374C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45305-7E28-40A3-8427-030C971E9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A649D-AE02-40C6-B4BD-5EAF4EFFF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042" y="679630"/>
            <a:ext cx="6227169" cy="4752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9C6764-99E2-4565-A076-5294CB9F9021}"/>
              </a:ext>
            </a:extLst>
          </p:cNvPr>
          <p:cNvSpPr txBox="1"/>
          <p:nvPr/>
        </p:nvSpPr>
        <p:spPr>
          <a:xfrm>
            <a:off x="6467336" y="288152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Wilson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9210B-11CB-4605-A091-DE250BA2B796}"/>
              </a:ext>
            </a:extLst>
          </p:cNvPr>
          <p:cNvSpPr txBox="1"/>
          <p:nvPr/>
        </p:nvSpPr>
        <p:spPr>
          <a:xfrm>
            <a:off x="7970838" y="2825288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APS-TD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3B3AB-D536-4170-9CFD-75000E1618DB}"/>
              </a:ext>
            </a:extLst>
          </p:cNvPr>
          <p:cNvSpPr txBox="1"/>
          <p:nvPr/>
        </p:nvSpPr>
        <p:spPr>
          <a:xfrm>
            <a:off x="10790517" y="1442604"/>
            <a:ext cx="122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Machine Shop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B726F3-5F37-463E-97D3-76EFA2600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75" t="26227" r="9967" b="1617"/>
          <a:stretch/>
        </p:blipFill>
        <p:spPr>
          <a:xfrm>
            <a:off x="7731138" y="1026495"/>
            <a:ext cx="1345213" cy="1809327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D9F8003-248B-48A8-BE9A-EE8347DE1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87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0264" y="848011"/>
            <a:ext cx="10120314" cy="53357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APS-TD supports the laboratory helium cryogenic engineering and operational requirements</a:t>
            </a:r>
          </a:p>
          <a:p>
            <a:r>
              <a:rPr lang="en-US" dirty="0"/>
              <a:t>4.5 K Facilities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Cryogenic Capabilities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5E97FB-1B1D-4C49-BA41-BDC83800B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995" y="6510809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AD0796D-A313-4ED6-9BCE-C47388C34443}"/>
              </a:ext>
            </a:extLst>
          </p:cNvPr>
          <p:cNvSpPr txBox="1">
            <a:spLocks/>
          </p:cNvSpPr>
          <p:nvPr/>
        </p:nvSpPr>
        <p:spPr>
          <a:xfrm>
            <a:off x="400435" y="5244853"/>
            <a:ext cx="11582400" cy="13065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Engineering and operational experience developed with the groundbreaking 20 kW </a:t>
            </a:r>
            <a:r>
              <a:rPr lang="en-US" sz="2000" dirty="0" err="1"/>
              <a:t>Tevatron</a:t>
            </a:r>
            <a:r>
              <a:rPr lang="en-US" sz="2000" dirty="0"/>
              <a:t> cryogenic system which operated for over 25 years</a:t>
            </a:r>
          </a:p>
          <a:p>
            <a:pPr lvl="1"/>
            <a:r>
              <a:rPr lang="en-US" sz="2000" dirty="0"/>
              <a:t>Earned the ASME International Historic Mechanical Engineering Landmark</a:t>
            </a:r>
          </a:p>
          <a:p>
            <a:pPr marL="457200" lvl="1" indent="0">
              <a:buFont typeface="Arial" charset="0"/>
              <a:buNone/>
            </a:pPr>
            <a:endParaRPr lang="en-US" sz="2000" dirty="0"/>
          </a:p>
          <a:p>
            <a:pPr marL="457200" lvl="1" indent="0">
              <a:buFont typeface="Arial" charset="0"/>
              <a:buNone/>
            </a:pPr>
            <a:endParaRPr lang="en-US" sz="2000" dirty="0"/>
          </a:p>
        </p:txBody>
      </p:sp>
      <p:pic>
        <p:nvPicPr>
          <p:cNvPr id="12" name="Picture 11" descr="A large building with a grassy field&#10;&#10;Description automatically generated">
            <a:extLst>
              <a:ext uri="{FF2B5EF4-FFF2-40B4-BE49-F238E27FC236}">
                <a16:creationId xmlns:a16="http://schemas.microsoft.com/office/drawing/2014/main" id="{A9F225CD-2BBA-47A5-B7BA-436E47C1C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067" y="1494552"/>
            <a:ext cx="3417888" cy="2277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F0AF12-4CD5-4E62-8E8D-F2E2D4365DB7}"/>
              </a:ext>
            </a:extLst>
          </p:cNvPr>
          <p:cNvSpPr txBox="1"/>
          <p:nvPr/>
        </p:nvSpPr>
        <p:spPr>
          <a:xfrm>
            <a:off x="7846646" y="3817669"/>
            <a:ext cx="2936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Muon Campus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Muon g-2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Mu2e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15C637-5E00-4583-8B89-C7544CD6C114}"/>
              </a:ext>
            </a:extLst>
          </p:cNvPr>
          <p:cNvSpPr txBox="1"/>
          <p:nvPr/>
        </p:nvSpPr>
        <p:spPr>
          <a:xfrm>
            <a:off x="304800" y="2125304"/>
            <a:ext cx="5767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Current systems have capabilities up to 2,500 W refrigeration and 350 liter/hour liquefaction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3A6183-B3CD-43FA-A4D6-04D610C1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694" y="2933624"/>
            <a:ext cx="1246549" cy="19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76B9FD-F2BA-430F-999A-36492BAD2C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84" r="7151"/>
          <a:stretch/>
        </p:blipFill>
        <p:spPr>
          <a:xfrm rot="10800000">
            <a:off x="1168046" y="2937695"/>
            <a:ext cx="2525851" cy="183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6B4FE-C2BD-4778-9342-6A51243790A9}"/>
              </a:ext>
            </a:extLst>
          </p:cNvPr>
          <p:cNvSpPr txBox="1"/>
          <p:nvPr/>
        </p:nvSpPr>
        <p:spPr>
          <a:xfrm>
            <a:off x="1168045" y="4818525"/>
            <a:ext cx="229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Distribution box Mu2e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9D239B-5CBC-4F5A-B358-853FEFB4C5D8}"/>
              </a:ext>
            </a:extLst>
          </p:cNvPr>
          <p:cNvSpPr txBox="1"/>
          <p:nvPr/>
        </p:nvSpPr>
        <p:spPr>
          <a:xfrm>
            <a:off x="4147661" y="4899236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Feedbox Mu2e</a:t>
            </a:r>
          </a:p>
        </p:txBody>
      </p:sp>
    </p:spTree>
    <p:extLst>
      <p:ext uri="{BB962C8B-B14F-4D97-AF65-F5344CB8AC3E}">
        <p14:creationId xmlns:p14="http://schemas.microsoft.com/office/powerpoint/2010/main" val="979981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0264" y="908285"/>
            <a:ext cx="10120314" cy="53357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APS-TD supports the laboratory helium cryogenic engineering and operational requirements</a:t>
            </a:r>
          </a:p>
          <a:p>
            <a:r>
              <a:rPr lang="en-US" dirty="0"/>
              <a:t>2 K Facilities</a:t>
            </a:r>
          </a:p>
          <a:p>
            <a:pPr lvl="1"/>
            <a:r>
              <a:rPr lang="en-US" dirty="0"/>
              <a:t>Supports superconducting </a:t>
            </a:r>
            <a:br>
              <a:rPr lang="en-US" dirty="0"/>
            </a:br>
            <a:r>
              <a:rPr lang="en-US" dirty="0"/>
              <a:t>magnet and RF cavity </a:t>
            </a:r>
            <a:br>
              <a:rPr lang="en-US" dirty="0"/>
            </a:br>
            <a:r>
              <a:rPr lang="en-US" dirty="0"/>
              <a:t>development and application</a:t>
            </a:r>
          </a:p>
          <a:p>
            <a:pPr lvl="1"/>
            <a:endParaRPr lang="en-US" dirty="0"/>
          </a:p>
          <a:p>
            <a:r>
              <a:rPr lang="en-US" dirty="0" err="1"/>
              <a:t>mK</a:t>
            </a:r>
            <a:r>
              <a:rPr lang="en-US" dirty="0"/>
              <a:t> Facilities</a:t>
            </a:r>
          </a:p>
          <a:p>
            <a:pPr lvl="1"/>
            <a:r>
              <a:rPr lang="en-US" dirty="0"/>
              <a:t>Supports astrophysics experiments, </a:t>
            </a:r>
            <a:br>
              <a:rPr lang="en-US" dirty="0"/>
            </a:br>
            <a:r>
              <a:rPr lang="en-US" dirty="0"/>
              <a:t>quantum computing and quantum </a:t>
            </a:r>
            <a:br>
              <a:rPr lang="en-US" dirty="0"/>
            </a:br>
            <a:r>
              <a:rPr lang="en-US" dirty="0"/>
              <a:t>detector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Cryogenic Capabilities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5E97FB-1B1D-4C49-BA41-BDC83800B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995" y="6510809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8431D3-3E9A-43B4-85D0-6275ED0D2B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60" y="1339635"/>
            <a:ext cx="3850671" cy="1406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A30DCB-8826-49A4-B6C2-12EEE269C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605" y="1339636"/>
            <a:ext cx="3456688" cy="1398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D46769-0BE9-42D3-AEBD-8DEFF4A61502}"/>
              </a:ext>
            </a:extLst>
          </p:cNvPr>
          <p:cNvSpPr txBox="1"/>
          <p:nvPr/>
        </p:nvSpPr>
        <p:spPr>
          <a:xfrm>
            <a:off x="5020776" y="2727387"/>
            <a:ext cx="3527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Future PIP-II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/>
              </a:rPr>
              <a:t>Cryoplant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2,500 W at 2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D31A3-6512-4836-A373-B8433B4CB1D0}"/>
              </a:ext>
            </a:extLst>
          </p:cNvPr>
          <p:cNvSpPr txBox="1"/>
          <p:nvPr/>
        </p:nvSpPr>
        <p:spPr>
          <a:xfrm>
            <a:off x="8994650" y="2746077"/>
            <a:ext cx="325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LHC high luminosity magnet test stand</a:t>
            </a:r>
          </a:p>
        </p:txBody>
      </p:sp>
      <p:pic>
        <p:nvPicPr>
          <p:cNvPr id="15" name="Picture 14" descr="A picture containing indoor, table, kitchen, sitting&#10;&#10;Description automatically generated">
            <a:extLst>
              <a:ext uri="{FF2B5EF4-FFF2-40B4-BE49-F238E27FC236}">
                <a16:creationId xmlns:a16="http://schemas.microsoft.com/office/drawing/2014/main" id="{042629B2-DC20-438C-A815-D7AB5EF60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77" y="3872349"/>
            <a:ext cx="2852028" cy="1901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50857B-7FB2-41AF-B52B-45ECC1A7D0EC}"/>
              </a:ext>
            </a:extLst>
          </p:cNvPr>
          <p:cNvSpPr txBox="1"/>
          <p:nvPr/>
        </p:nvSpPr>
        <p:spPr>
          <a:xfrm>
            <a:off x="5584676" y="5798001"/>
            <a:ext cx="352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Quantum Computing Lab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600FFEC-8FAA-4A5E-AEBC-55935968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573" y="3863344"/>
            <a:ext cx="2901986" cy="193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FA64EB-3258-44FE-AF0B-0104A5D65A4C}"/>
              </a:ext>
            </a:extLst>
          </p:cNvPr>
          <p:cNvSpPr txBox="1"/>
          <p:nvPr/>
        </p:nvSpPr>
        <p:spPr>
          <a:xfrm>
            <a:off x="9741528" y="5778413"/>
            <a:ext cx="245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/>
              </a:rPr>
              <a:t>SuperCDMS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58033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848366"/>
            <a:ext cx="11291944" cy="5297867"/>
          </a:xfrm>
        </p:spPr>
        <p:txBody>
          <a:bodyPr/>
          <a:lstStyle/>
          <a:p>
            <a:r>
              <a:rPr lang="en-US" dirty="0"/>
              <a:t>Serving FNAL experiments </a:t>
            </a:r>
          </a:p>
          <a:p>
            <a:pPr marL="0" indent="0">
              <a:buNone/>
            </a:pPr>
            <a:r>
              <a:rPr lang="en-US" dirty="0"/>
              <a:t>    and operations along with other Labs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Provides high tolerance rapid prototype </a:t>
            </a:r>
          </a:p>
          <a:p>
            <a:pPr marL="0" indent="0">
              <a:buNone/>
            </a:pPr>
            <a:r>
              <a:rPr lang="en-US" dirty="0"/>
              <a:t>    and small run machined parts along with </a:t>
            </a:r>
          </a:p>
          <a:p>
            <a:pPr marL="0" indent="0">
              <a:buNone/>
            </a:pPr>
            <a:r>
              <a:rPr lang="en-US" dirty="0"/>
              <a:t>    radioactive (Class 1) work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Certified welding processes</a:t>
            </a:r>
          </a:p>
          <a:p>
            <a:pPr lvl="1"/>
            <a:r>
              <a:rPr lang="en-US" sz="2000" dirty="0"/>
              <a:t>SMAC – (Arc)</a:t>
            </a:r>
          </a:p>
          <a:p>
            <a:pPr lvl="1"/>
            <a:r>
              <a:rPr lang="en-US" sz="2000" dirty="0"/>
              <a:t>GMAW  – (</a:t>
            </a:r>
            <a:r>
              <a:rPr lang="en-US" sz="2000" dirty="0" err="1"/>
              <a:t>Mig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FCAW – (Flux-Core)</a:t>
            </a:r>
          </a:p>
          <a:p>
            <a:pPr lvl="1"/>
            <a:r>
              <a:rPr lang="en-US" sz="2000" dirty="0"/>
              <a:t>GTAW – (</a:t>
            </a:r>
            <a:r>
              <a:rPr lang="en-US" sz="2000" dirty="0" err="1"/>
              <a:t>Tig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PAW – (Plasma Arc)</a:t>
            </a:r>
          </a:p>
          <a:p>
            <a:pPr lvl="1"/>
            <a:r>
              <a:rPr lang="en-US" sz="2000" dirty="0"/>
              <a:t>And others</a:t>
            </a:r>
          </a:p>
          <a:p>
            <a:pPr lvl="1"/>
            <a:endParaRPr lang="en-US" sz="2000" dirty="0"/>
          </a:p>
          <a:p>
            <a:pPr lvl="1"/>
            <a:endParaRPr lang="en-US" sz="2400" dirty="0"/>
          </a:p>
          <a:p>
            <a:endParaRPr lang="en-US" sz="2800" i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Machine 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AF901-94DA-4603-B286-D72359AD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80" y="3149998"/>
            <a:ext cx="3547933" cy="28596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E996B9-AAB0-428E-9979-9B868254A248}"/>
              </a:ext>
            </a:extLst>
          </p:cNvPr>
          <p:cNvSpPr/>
          <p:nvPr/>
        </p:nvSpPr>
        <p:spPr>
          <a:xfrm>
            <a:off x="7091381" y="3197271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Niobium Cavity Machining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6C742F-57F1-4409-8FBF-A6FB8766B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79" y="418943"/>
            <a:ext cx="3465132" cy="2358242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68A1B38-689E-461A-BE26-92914C84D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EA835A-5DA1-4A41-8542-1BDD54DF500A}"/>
              </a:ext>
            </a:extLst>
          </p:cNvPr>
          <p:cNvSpPr/>
          <p:nvPr/>
        </p:nvSpPr>
        <p:spPr>
          <a:xfrm>
            <a:off x="6390043" y="2411580"/>
            <a:ext cx="3765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Cavity Undressing</a:t>
            </a:r>
          </a:p>
        </p:txBody>
      </p:sp>
    </p:spTree>
    <p:extLst>
      <p:ext uri="{BB962C8B-B14F-4D97-AF65-F5344CB8AC3E}">
        <p14:creationId xmlns:p14="http://schemas.microsoft.com/office/powerpoint/2010/main" val="3646310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BBCE76-63C1-46E4-B4D0-FEF7A1C7C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SRF and Magnet R&amp;D</a:t>
            </a:r>
          </a:p>
          <a:p>
            <a:pPr lvl="1"/>
            <a:r>
              <a:rPr lang="en-US" sz="2400" dirty="0"/>
              <a:t>World record accelerating gradient for a non-niobium multicell cavity</a:t>
            </a:r>
          </a:p>
          <a:p>
            <a:pPr lvl="1"/>
            <a:r>
              <a:rPr lang="en-US" sz="2400" dirty="0">
                <a:ln/>
              </a:rPr>
              <a:t>World record field for accelerator magnets</a:t>
            </a:r>
          </a:p>
          <a:p>
            <a:pPr lvl="1"/>
            <a:r>
              <a:rPr lang="en-US" sz="2400" dirty="0"/>
              <a:t>World record </a:t>
            </a:r>
            <a:r>
              <a:rPr lang="en-US" sz="2400" dirty="0" err="1"/>
              <a:t>J</a:t>
            </a:r>
            <a:r>
              <a:rPr lang="en-US" sz="2400" baseline="-25000" dirty="0" err="1"/>
              <a:t>c</a:t>
            </a:r>
            <a:r>
              <a:rPr lang="en-US" sz="2400" dirty="0"/>
              <a:t> for Nb</a:t>
            </a:r>
            <a:r>
              <a:rPr lang="en-US" sz="2400" baseline="-25000" dirty="0"/>
              <a:t>3</a:t>
            </a:r>
            <a:r>
              <a:rPr lang="en-US" sz="2400" dirty="0"/>
              <a:t>Sn superconductor</a:t>
            </a:r>
          </a:p>
          <a:p>
            <a:r>
              <a:rPr lang="en-US" dirty="0"/>
              <a:t>LCLSII work nearing completion</a:t>
            </a:r>
          </a:p>
          <a:p>
            <a:r>
              <a:rPr lang="en-US" dirty="0"/>
              <a:t>HL-LHC AUP quadrupoles in production ~20 of 49 complete</a:t>
            </a:r>
          </a:p>
          <a:p>
            <a:r>
              <a:rPr lang="en-US" dirty="0"/>
              <a:t>Mu2e Solenoids making progress, DS/PS in production, 12 of 14 TS Units at FNAL</a:t>
            </a:r>
          </a:p>
          <a:p>
            <a:r>
              <a:rPr lang="en-US" dirty="0"/>
              <a:t>Apologies to the numerous activities in APS-TD not covered</a:t>
            </a:r>
          </a:p>
          <a:p>
            <a:endParaRPr lang="en-US" dirty="0"/>
          </a:p>
          <a:p>
            <a:r>
              <a:rPr lang="en-US" b="1" dirty="0"/>
              <a:t>Thank you to all who provided material for this talk!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A716F7-773A-4847-9052-D7493C49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17EB9-68B0-4D31-B5E5-2CC62CCC56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A3A01-CD74-4BA8-B8FD-7E44EAF80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2F4C15-70FF-497B-A76C-7A71411D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7383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10B547-CF89-4A35-8232-93230AD39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78BF11-B38D-40D1-A45B-9F53E375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EC58C-AE5C-4F5A-9DEF-C212FA4B99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FBE47-4FFC-4D5C-85A0-9B71BEC9F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495C5-EF99-4E3C-81CD-7F9C4A4B5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93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29E9355-AA17-49C2-86BE-4356067A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18" y="2206248"/>
            <a:ext cx="4195792" cy="3134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EEB924-9317-49DB-ACDF-AC22BD96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137445"/>
            <a:ext cx="8686800" cy="427877"/>
          </a:xfrm>
        </p:spPr>
        <p:txBody>
          <a:bodyPr/>
          <a:lstStyle/>
          <a:p>
            <a:br>
              <a:rPr lang="en-US" dirty="0">
                <a:solidFill>
                  <a:srgbClr val="003087"/>
                </a:solidFill>
              </a:rPr>
            </a:br>
            <a:r>
              <a:rPr lang="en-US" dirty="0">
                <a:solidFill>
                  <a:srgbClr val="003087"/>
                </a:solidFill>
              </a:rPr>
              <a:t>RFD crab cavities: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9602-BD63-457C-B090-565F1E31B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61D105-03F8-44B3-8954-E383A554E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5664" y="522845"/>
            <a:ext cx="2324704" cy="1526733"/>
          </a:xfr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4C97"/>
                </a:solidFill>
              </a:rPr>
              <a:t>RFD-LARP-001 has been successfully tested at FNAL, after undergoing full processing at APS-TD and ANL facilities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78FAB-768E-4A52-98DD-BAFB167A6727}"/>
              </a:ext>
            </a:extLst>
          </p:cNvPr>
          <p:cNvSpPr txBox="1"/>
          <p:nvPr/>
        </p:nvSpPr>
        <p:spPr>
          <a:xfrm>
            <a:off x="2047092" y="5711513"/>
            <a:ext cx="3123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Rotational BCP tool for RFD cavity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47DB1-A59F-4907-88FB-F3320CC2F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417" y="4235483"/>
            <a:ext cx="2579943" cy="1368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6A503-55CC-499E-ADD9-2FEDA3243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731" y="4225828"/>
            <a:ext cx="876001" cy="1433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265EEC-8108-4292-8AF1-3D4F526D7D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617" y="533249"/>
            <a:ext cx="1145602" cy="11767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2A59E1-749B-4AE6-A61A-FEF59FF86B29}"/>
              </a:ext>
            </a:extLst>
          </p:cNvPr>
          <p:cNvSpPr txBox="1"/>
          <p:nvPr/>
        </p:nvSpPr>
        <p:spPr>
          <a:xfrm>
            <a:off x="5186625" y="1784685"/>
            <a:ext cx="3450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RFD HPR and Cleanroom Assembly</a:t>
            </a:r>
          </a:p>
        </p:txBody>
      </p:sp>
      <p:pic>
        <p:nvPicPr>
          <p:cNvPr id="24" name="Picture 23" descr="A picture containing wall, indoor, bathroom, toilet&#10;&#10;Description automatically generated">
            <a:extLst>
              <a:ext uri="{FF2B5EF4-FFF2-40B4-BE49-F238E27FC236}">
                <a16:creationId xmlns:a16="http://schemas.microsoft.com/office/drawing/2014/main" id="{27E000ED-4649-4D54-A537-063CF6DD4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693" y="2497345"/>
            <a:ext cx="986612" cy="13154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 descr="A picture containing indoor, mirror&#10;&#10;Description automatically generated">
            <a:extLst>
              <a:ext uri="{FF2B5EF4-FFF2-40B4-BE49-F238E27FC236}">
                <a16:creationId xmlns:a16="http://schemas.microsoft.com/office/drawing/2014/main" id="{E0A29975-ABA8-4E5B-B1D7-B0581FCBAB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593" y="2476090"/>
            <a:ext cx="1813199" cy="13121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61409E-3208-433D-A834-A2BA1DB87E9D}"/>
              </a:ext>
            </a:extLst>
          </p:cNvPr>
          <p:cNvSpPr txBox="1"/>
          <p:nvPr/>
        </p:nvSpPr>
        <p:spPr>
          <a:xfrm>
            <a:off x="1895413" y="3797568"/>
            <a:ext cx="4029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RFD cavity 600 C and 120 C heat treatments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66D1DF-20A5-421D-9BE0-E96FCA7B3A1C}"/>
              </a:ext>
            </a:extLst>
          </p:cNvPr>
          <p:cNvSpPr txBox="1"/>
          <p:nvPr/>
        </p:nvSpPr>
        <p:spPr>
          <a:xfrm>
            <a:off x="5410620" y="5450034"/>
            <a:ext cx="52573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RFD-LARP-001 Q vs V</a:t>
            </a:r>
            <a:r>
              <a:rPr lang="en-US" sz="1600" b="1" baseline="-25000" dirty="0">
                <a:solidFill>
                  <a:schemeClr val="accent5"/>
                </a:solidFill>
              </a:rPr>
              <a:t>t</a:t>
            </a:r>
            <a:r>
              <a:rPr lang="en-US" sz="1600" b="1" dirty="0">
                <a:solidFill>
                  <a:schemeClr val="accent5"/>
                </a:solidFill>
              </a:rPr>
              <a:t>, </a:t>
            </a:r>
            <a:r>
              <a:rPr lang="en-US" sz="1600" b="1" dirty="0">
                <a:solidFill>
                  <a:srgbClr val="FF0000"/>
                </a:solidFill>
              </a:rPr>
              <a:t>exceeding requirement </a:t>
            </a:r>
            <a:r>
              <a:rPr lang="en-US" sz="1600" b="1" dirty="0">
                <a:solidFill>
                  <a:schemeClr val="accent5"/>
                </a:solidFill>
              </a:rPr>
              <a:t>for HL-LHC</a:t>
            </a:r>
          </a:p>
          <a:p>
            <a:pPr algn="ctr"/>
            <a:r>
              <a:rPr lang="en-US" sz="1600" b="1" i="1" dirty="0">
                <a:solidFill>
                  <a:schemeClr val="accent5"/>
                </a:solidFill>
              </a:rPr>
              <a:t>(Nominal: </a:t>
            </a:r>
            <a:r>
              <a:rPr lang="en-US" sz="1600" b="1" i="1" dirty="0">
                <a:solidFill>
                  <a:srgbClr val="FF0000"/>
                </a:solidFill>
              </a:rPr>
              <a:t>3.4 MV</a:t>
            </a:r>
            <a:r>
              <a:rPr lang="en-US" sz="1600" b="1" i="1" dirty="0">
                <a:solidFill>
                  <a:schemeClr val="accent5"/>
                </a:solidFill>
              </a:rPr>
              <a:t>, Acceptance: </a:t>
            </a:r>
            <a:r>
              <a:rPr lang="en-US" sz="1600" b="1" i="1" dirty="0">
                <a:solidFill>
                  <a:srgbClr val="FF0000"/>
                </a:solidFill>
              </a:rPr>
              <a:t>4.1 MV</a:t>
            </a:r>
            <a:r>
              <a:rPr lang="en-US" sz="1600" b="1" i="1" dirty="0">
                <a:solidFill>
                  <a:schemeClr val="accent5"/>
                </a:solidFill>
              </a:rPr>
              <a:t>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37641D-141F-4933-941A-E7E4EA6CCC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0767" y="548784"/>
            <a:ext cx="1357203" cy="11785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8E0EB3-F49A-4AF4-A617-5D72117819B5}"/>
              </a:ext>
            </a:extLst>
          </p:cNvPr>
          <p:cNvSpPr/>
          <p:nvPr/>
        </p:nvSpPr>
        <p:spPr>
          <a:xfrm>
            <a:off x="247341" y="700739"/>
            <a:ext cx="4425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Processing and Facilities validation is complete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New rotational Bulk &amp; Light BCP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600 C degassing and 120 C bake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HPR and clean assembly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VTS test</a:t>
            </a:r>
            <a:endParaRPr lang="en-US" sz="1050" i="1" dirty="0">
              <a:solidFill>
                <a:srgbClr val="6366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32B83-5384-418A-890A-A13E56E48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68" y="2732048"/>
            <a:ext cx="6140604" cy="36581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Programs and Projects</a:t>
            </a:r>
          </a:p>
          <a:p>
            <a:r>
              <a:rPr lang="en-US" sz="2200" dirty="0"/>
              <a:t>PIP II</a:t>
            </a:r>
          </a:p>
          <a:p>
            <a:r>
              <a:rPr lang="en-US" sz="2200" dirty="0"/>
              <a:t>LCLS-II</a:t>
            </a:r>
          </a:p>
          <a:p>
            <a:r>
              <a:rPr lang="en-US" sz="2200" dirty="0"/>
              <a:t>High Luminosity LHC Accelerator Upgrade Project (</a:t>
            </a:r>
            <a:r>
              <a:rPr lang="en-US" sz="2200" dirty="0" err="1"/>
              <a:t>HiLumi</a:t>
            </a:r>
            <a:r>
              <a:rPr lang="en-US" sz="2200" dirty="0"/>
              <a:t> AUP)</a:t>
            </a:r>
          </a:p>
          <a:p>
            <a:r>
              <a:rPr lang="en-US" sz="2200" dirty="0"/>
              <a:t>Mu2e</a:t>
            </a:r>
          </a:p>
          <a:p>
            <a:r>
              <a:rPr lang="en-US" sz="2200" dirty="0"/>
              <a:t>SRF Program</a:t>
            </a:r>
          </a:p>
          <a:p>
            <a:r>
              <a:rPr lang="en-US" sz="2200" dirty="0"/>
              <a:t>Magnet Development Program</a:t>
            </a:r>
          </a:p>
          <a:p>
            <a:r>
              <a:rPr lang="en-US" sz="2200" dirty="0"/>
              <a:t>Accelerator Support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491E30-5341-44AE-B032-B65F96D1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7205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Departments and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8D1E-5EC1-4D3A-A4A9-54602DC359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029EF-5223-4828-8C96-BB8DEE579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F78EEFA-4205-4EAC-89D7-85FB9E339E34}"/>
              </a:ext>
            </a:extLst>
          </p:cNvPr>
          <p:cNvSpPr txBox="1">
            <a:spLocks/>
          </p:cNvSpPr>
          <p:nvPr/>
        </p:nvSpPr>
        <p:spPr>
          <a:xfrm>
            <a:off x="485068" y="834770"/>
            <a:ext cx="5491384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R&amp;D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Superconducting RF R&amp;D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Superconducting Magnet R&amp;D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Quantum Technologies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D90CB41-EB93-49A1-9687-F9991B391286}"/>
              </a:ext>
            </a:extLst>
          </p:cNvPr>
          <p:cNvSpPr txBox="1">
            <a:spLocks/>
          </p:cNvSpPr>
          <p:nvPr/>
        </p:nvSpPr>
        <p:spPr>
          <a:xfrm>
            <a:off x="7917488" y="834770"/>
            <a:ext cx="3642129" cy="290714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Departments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SRF Department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Magnet Systems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Cryogenics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Machine shop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Test &amp; Instrumentation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Quality &amp; Materials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96B29-A399-4EDD-BCE4-6A0D68174F3D}"/>
              </a:ext>
            </a:extLst>
          </p:cNvPr>
          <p:cNvGrpSpPr/>
          <p:nvPr/>
        </p:nvGrpSpPr>
        <p:grpSpPr>
          <a:xfrm>
            <a:off x="1634091" y="1617362"/>
            <a:ext cx="5962099" cy="4247690"/>
            <a:chOff x="1634091" y="1617362"/>
            <a:chExt cx="5962099" cy="42476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C49967-39F4-484D-8D1B-D7B109B43F5D}"/>
                </a:ext>
              </a:extLst>
            </p:cNvPr>
            <p:cNvSpPr txBox="1"/>
            <p:nvPr/>
          </p:nvSpPr>
          <p:spPr>
            <a:xfrm>
              <a:off x="1882927" y="3104496"/>
              <a:ext cx="2838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Talk by </a:t>
              </a:r>
              <a:r>
                <a:rPr lang="en-US" dirty="0" err="1"/>
                <a:t>Lidija</a:t>
              </a:r>
              <a:r>
                <a:rPr lang="en-US" dirty="0"/>
                <a:t> </a:t>
              </a:r>
              <a:r>
                <a:rPr lang="en-US" dirty="0" err="1"/>
                <a:t>Kokoska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E85140-A5C6-4382-ADAC-65FF3CA40772}"/>
                </a:ext>
              </a:extLst>
            </p:cNvPr>
            <p:cNvSpPr txBox="1"/>
            <p:nvPr/>
          </p:nvSpPr>
          <p:spPr>
            <a:xfrm>
              <a:off x="3902161" y="2005102"/>
              <a:ext cx="26241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Talk by Farah Fahim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57E424-B22F-44E4-9BEB-58174739F211}"/>
                </a:ext>
              </a:extLst>
            </p:cNvPr>
            <p:cNvSpPr txBox="1"/>
            <p:nvPr/>
          </p:nvSpPr>
          <p:spPr>
            <a:xfrm>
              <a:off x="1634091" y="4661400"/>
              <a:ext cx="4069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Talk by </a:t>
              </a:r>
              <a:r>
                <a:rPr lang="en-US" dirty="0" err="1"/>
                <a:t>Manolis</a:t>
              </a:r>
              <a:r>
                <a:rPr lang="en-US" dirty="0"/>
                <a:t> </a:t>
              </a:r>
              <a:r>
                <a:rPr lang="en-US" dirty="0" err="1"/>
                <a:t>Kargiantoulakis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C72DA9-6B6E-4063-B00A-B9A88574CA99}"/>
                </a:ext>
              </a:extLst>
            </p:cNvPr>
            <p:cNvSpPr txBox="1"/>
            <p:nvPr/>
          </p:nvSpPr>
          <p:spPr>
            <a:xfrm>
              <a:off x="4664362" y="1617362"/>
              <a:ext cx="2839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Talk by Sarah Demers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7F78F3-4013-4C3F-BA72-65278CF24E2B}"/>
                </a:ext>
              </a:extLst>
            </p:cNvPr>
            <p:cNvSpPr txBox="1"/>
            <p:nvPr/>
          </p:nvSpPr>
          <p:spPr>
            <a:xfrm>
              <a:off x="4757143" y="5403387"/>
              <a:ext cx="2839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Talk by Sarah Demers</a:t>
              </a:r>
            </a:p>
          </p:txBody>
        </p:sp>
      </p:grp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666995E-C1AD-45D2-A4E4-A3828F029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00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32B83-5384-418A-890A-A13E56E48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68" y="2732048"/>
            <a:ext cx="6140604" cy="36581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Programs and Projects</a:t>
            </a:r>
          </a:p>
          <a:p>
            <a:r>
              <a:rPr lang="en-US" sz="2200" dirty="0"/>
              <a:t>PIP II</a:t>
            </a:r>
          </a:p>
          <a:p>
            <a:r>
              <a:rPr lang="en-US" sz="2200" b="1" dirty="0"/>
              <a:t>LCLS-II</a:t>
            </a:r>
          </a:p>
          <a:p>
            <a:r>
              <a:rPr lang="en-US" sz="2200" b="1" dirty="0"/>
              <a:t>High Luminosity LHC Accelerator Upgrade Project (</a:t>
            </a:r>
            <a:r>
              <a:rPr lang="en-US" sz="2200" b="1" dirty="0" err="1"/>
              <a:t>HiLumi</a:t>
            </a:r>
            <a:r>
              <a:rPr lang="en-US" sz="2200" b="1" dirty="0"/>
              <a:t> AUP)</a:t>
            </a:r>
          </a:p>
          <a:p>
            <a:r>
              <a:rPr lang="en-US" sz="2200" b="1" dirty="0"/>
              <a:t>Mu2e</a:t>
            </a:r>
          </a:p>
          <a:p>
            <a:r>
              <a:rPr lang="en-US" sz="2200" dirty="0"/>
              <a:t>SRF Program</a:t>
            </a:r>
          </a:p>
          <a:p>
            <a:r>
              <a:rPr lang="en-US" sz="2200" dirty="0"/>
              <a:t>Magnet Development Program</a:t>
            </a:r>
          </a:p>
          <a:p>
            <a:r>
              <a:rPr lang="en-US" sz="2200" dirty="0"/>
              <a:t>Accelerator Support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491E30-5341-44AE-B032-B65F96D1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7205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Departments and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8D1E-5EC1-4D3A-A4A9-54602DC359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029EF-5223-4828-8C96-BB8DEE579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F78EEFA-4205-4EAC-89D7-85FB9E339E34}"/>
              </a:ext>
            </a:extLst>
          </p:cNvPr>
          <p:cNvSpPr txBox="1">
            <a:spLocks/>
          </p:cNvSpPr>
          <p:nvPr/>
        </p:nvSpPr>
        <p:spPr>
          <a:xfrm>
            <a:off x="485068" y="834770"/>
            <a:ext cx="5491384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R&amp;D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Superconducting RF R&amp;D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Superconducting Magnet R&amp;D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Quantum Technologies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D90CB41-EB93-49A1-9687-F9991B391286}"/>
              </a:ext>
            </a:extLst>
          </p:cNvPr>
          <p:cNvSpPr txBox="1">
            <a:spLocks/>
          </p:cNvSpPr>
          <p:nvPr/>
        </p:nvSpPr>
        <p:spPr>
          <a:xfrm>
            <a:off x="7917488" y="834770"/>
            <a:ext cx="3642129" cy="290714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Departments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SRF Department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Magnet Systems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Cryogenics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Machine shop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Test &amp; Instrumentation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Quality &amp; Materials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8DA6B6-FDBE-4358-BBFF-9BB4B9DB8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977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1F08AB-6E3E-7B43-AA38-42474FE7B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0700" y="971552"/>
            <a:ext cx="3725958" cy="5249787"/>
          </a:xfrm>
        </p:spPr>
        <p:txBody>
          <a:bodyPr/>
          <a:lstStyle/>
          <a:p>
            <a:r>
              <a:rPr lang="en-US" dirty="0"/>
              <a:t>In last few years, US magnet and RF communities have developed “roadmaps” to carefully evaluate R&amp;D directions for the next decade</a:t>
            </a:r>
          </a:p>
          <a:p>
            <a:r>
              <a:rPr lang="en-US" dirty="0"/>
              <a:t>Goal is to continue to provide frontier accelerator-based physics for years to come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76444-134C-0846-AE05-D070A5A8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Decadal SRF and Magnet R&amp;D Roadmaps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DA72F-CBF9-EB49-BB3E-D4923FA31E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8/4/2020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412C7-193A-2B42-B23A-C94A217C7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FF88E-CD33-AE4E-A9F3-E39D5854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2" y="903733"/>
            <a:ext cx="4061927" cy="5340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2A1EC-D664-0B43-8BC9-623BB4C12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269" y="958553"/>
            <a:ext cx="4061927" cy="5266736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2937222-CE1E-4E5A-99D1-9447E1ABC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553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400" y="788693"/>
            <a:ext cx="7104927" cy="5287466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FNAL R&amp;D – benefits range of initiatives from Energy Frontier to Intensity Frontier to Basic Energy Science and to Quantum Information Science</a:t>
            </a:r>
          </a:p>
          <a:p>
            <a:pPr>
              <a:spcBef>
                <a:spcPts val="800"/>
              </a:spcBef>
            </a:pPr>
            <a:r>
              <a:rPr lang="en-US" dirty="0"/>
              <a:t>Frontier projects which build upon our SRF facilities + experience include the following:</a:t>
            </a:r>
            <a:br>
              <a:rPr lang="en-US" dirty="0"/>
            </a:br>
            <a:r>
              <a:rPr lang="en-US" dirty="0"/>
              <a:t>PIP-II, LCLS-II, LCLS-II HE, HL-LHC AUP</a:t>
            </a:r>
          </a:p>
          <a:p>
            <a:pPr>
              <a:spcBef>
                <a:spcPts val="800"/>
              </a:spcBef>
            </a:pPr>
            <a:r>
              <a:rPr lang="en-US" sz="2133" dirty="0"/>
              <a:t>Hig</a:t>
            </a:r>
            <a:r>
              <a:rPr lang="en-US" dirty="0"/>
              <a:t>hlights from FY20 R&amp;D: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First ever Nb</a:t>
            </a:r>
            <a:r>
              <a:rPr lang="en-US" baseline="-25000" dirty="0"/>
              <a:t>3</a:t>
            </a:r>
            <a:r>
              <a:rPr lang="en-US" dirty="0"/>
              <a:t>Sn-coated 9-cell cavity – key technical demonstration for accelerators for industry, universities, and beyond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Breakthrough in understanding oxygen diffusion mechanism in </a:t>
            </a:r>
            <a:r>
              <a:rPr lang="en-US" dirty="0" err="1"/>
              <a:t>Nb</a:t>
            </a:r>
            <a:r>
              <a:rPr lang="en-US" dirty="0"/>
              <a:t> for reaching very high gradients – impact to all high gradient cavity applications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Superconducting RF Cavities R&amp;D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8/4/2020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519B975-5CB2-2642-9440-CF65A689599B}"/>
              </a:ext>
            </a:extLst>
          </p:cNvPr>
          <p:cNvSpPr txBox="1">
            <a:spLocks/>
          </p:cNvSpPr>
          <p:nvPr/>
        </p:nvSpPr>
        <p:spPr>
          <a:xfrm>
            <a:off x="7478312" y="4960667"/>
            <a:ext cx="4251499" cy="106716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33" b="1" dirty="0">
                <a:solidFill>
                  <a:srgbClr val="003087"/>
                </a:solidFill>
              </a:rPr>
              <a:t>Nb</a:t>
            </a:r>
            <a:r>
              <a:rPr lang="en-US" sz="2133" b="1" baseline="-25000" dirty="0">
                <a:solidFill>
                  <a:srgbClr val="003087"/>
                </a:solidFill>
              </a:rPr>
              <a:t>3</a:t>
            </a:r>
            <a:r>
              <a:rPr lang="en-US" sz="2133" b="1" dirty="0">
                <a:solidFill>
                  <a:srgbClr val="003087"/>
                </a:solidFill>
              </a:rPr>
              <a:t>Sn 9-cell cavity: world record </a:t>
            </a:r>
            <a:br>
              <a:rPr lang="en-US" sz="2133" b="1" dirty="0">
                <a:solidFill>
                  <a:srgbClr val="003087"/>
                </a:solidFill>
              </a:rPr>
            </a:br>
            <a:r>
              <a:rPr lang="en-US" sz="2133" b="1" dirty="0">
                <a:solidFill>
                  <a:srgbClr val="003087"/>
                </a:solidFill>
              </a:rPr>
              <a:t>accelerating gradient for a </a:t>
            </a:r>
            <a:br>
              <a:rPr lang="en-US" sz="2133" b="1" dirty="0">
                <a:solidFill>
                  <a:srgbClr val="003087"/>
                </a:solidFill>
              </a:rPr>
            </a:br>
            <a:r>
              <a:rPr lang="en-US" sz="2133" b="1" dirty="0">
                <a:solidFill>
                  <a:srgbClr val="003087"/>
                </a:solidFill>
              </a:rPr>
              <a:t>non-niobium multicell cavity!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CF460-515F-48FC-8EE6-89BDB1286AF4}"/>
              </a:ext>
            </a:extLst>
          </p:cNvPr>
          <p:cNvSpPr txBox="1"/>
          <p:nvPr/>
        </p:nvSpPr>
        <p:spPr>
          <a:xfrm flipH="1">
            <a:off x="10016067" y="228225"/>
            <a:ext cx="1896533" cy="420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HEP + BES</a:t>
            </a:r>
            <a:endParaRPr lang="en-US" sz="3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3089F-DE33-074D-946E-B791F086D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312" y="1119435"/>
            <a:ext cx="4434288" cy="3316077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174929E-A050-4165-A0A5-B1D06B3D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600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5815" y="1235977"/>
            <a:ext cx="8349491" cy="5026094"/>
          </a:xfrm>
        </p:spPr>
        <p:txBody>
          <a:bodyPr/>
          <a:lstStyle/>
          <a:p>
            <a:r>
              <a:rPr lang="en-US" sz="2667" dirty="0"/>
              <a:t>LCLS-II work at Fermilab is nearing completion</a:t>
            </a:r>
          </a:p>
          <a:p>
            <a:pPr lvl="1"/>
            <a:r>
              <a:rPr lang="en-US" sz="2400" dirty="0"/>
              <a:t>Finishing testing with a schedule to ship remaining </a:t>
            </a:r>
            <a:br>
              <a:rPr lang="en-US" sz="2400" dirty="0"/>
            </a:br>
            <a:r>
              <a:rPr lang="en-US" sz="2400" dirty="0"/>
              <a:t>3.9 and 1.3 GHz cryomodules to SLAC by Feb 2021</a:t>
            </a:r>
          </a:p>
          <a:p>
            <a:pPr lvl="1"/>
            <a:r>
              <a:rPr lang="en-US" sz="2400" dirty="0"/>
              <a:t>A 3.9 GHz CM is going through extended testing to</a:t>
            </a:r>
            <a:br>
              <a:rPr lang="en-US" sz="2400" dirty="0"/>
            </a:br>
            <a:r>
              <a:rPr lang="en-US" sz="2400" dirty="0"/>
              <a:t>gain experience with its low level RF control system</a:t>
            </a:r>
          </a:p>
          <a:p>
            <a:r>
              <a:rPr lang="en-US" sz="2667" dirty="0"/>
              <a:t>LCLS-II-HE Fermilab scope has building 10+ 1.3 GHz CMs including designing and building an SRF gun for the second injector line</a:t>
            </a:r>
          </a:p>
          <a:p>
            <a:pPr lvl="1"/>
            <a:r>
              <a:rPr lang="en-US" sz="2400" dirty="0"/>
              <a:t>Successful transfer of protocols to industry with four</a:t>
            </a:r>
            <a:br>
              <a:rPr lang="en-US" sz="2400" dirty="0"/>
            </a:br>
            <a:r>
              <a:rPr lang="en-US" sz="2400" dirty="0"/>
              <a:t>vendor cavities completed and others under testing</a:t>
            </a:r>
          </a:p>
          <a:p>
            <a:pPr lvl="1"/>
            <a:r>
              <a:rPr lang="en-US" sz="2400" dirty="0"/>
              <a:t>The corresponding verification cryomodule on schedule</a:t>
            </a:r>
            <a:br>
              <a:rPr lang="en-US" sz="2400" dirty="0"/>
            </a:br>
            <a:r>
              <a:rPr lang="en-US" sz="2400" dirty="0"/>
              <a:t>for fabrication and testing in FY21.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LCLS-II and LCLS-II-HE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8/4/2020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617B90-DF20-4073-942C-67C2B0741C8C}"/>
              </a:ext>
            </a:extLst>
          </p:cNvPr>
          <p:cNvSpPr txBox="1"/>
          <p:nvPr/>
        </p:nvSpPr>
        <p:spPr>
          <a:xfrm flipH="1">
            <a:off x="10016067" y="228225"/>
            <a:ext cx="1896533" cy="420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HEP + BES</a:t>
            </a:r>
            <a:endParaRPr lang="en-US" sz="3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9E27B-7EE0-2240-AAF0-B9DD8FA1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995" y="788686"/>
            <a:ext cx="3582190" cy="536432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24665B5-5A6B-4481-BDCF-6354C389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31291-71E9-4F08-BA02-02D17514DAC8}"/>
              </a:ext>
            </a:extLst>
          </p:cNvPr>
          <p:cNvSpPr/>
          <p:nvPr/>
        </p:nvSpPr>
        <p:spPr>
          <a:xfrm>
            <a:off x="219184" y="733115"/>
            <a:ext cx="7860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Upgrade of the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inear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oherent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ight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ource at SLAC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D769A3-1B08-49D0-AD82-87FC052DD40B}"/>
              </a:ext>
            </a:extLst>
          </p:cNvPr>
          <p:cNvSpPr/>
          <p:nvPr/>
        </p:nvSpPr>
        <p:spPr>
          <a:xfrm>
            <a:off x="5230357" y="187124"/>
            <a:ext cx="2957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https://lcls-ii.fnal.gov/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81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E6A8C8-47C1-9841-B33A-F0EAC7BCD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97596"/>
            <a:ext cx="6670155" cy="4755008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SRF R&amp;D for ILC focused on achieving high gradient (40-50 MV/m) and quality factor (Q &gt; 10</a:t>
            </a:r>
            <a:r>
              <a:rPr lang="en-US" baseline="30000" dirty="0"/>
              <a:t>10</a:t>
            </a:r>
            <a:r>
              <a:rPr lang="en-US" dirty="0"/>
              <a:t>)</a:t>
            </a:r>
          </a:p>
          <a:p>
            <a:pPr>
              <a:spcBef>
                <a:spcPts val="800"/>
              </a:spcBef>
            </a:pPr>
            <a:endParaRPr lang="en-US" sz="1600" dirty="0"/>
          </a:p>
          <a:p>
            <a:pPr>
              <a:spcBef>
                <a:spcPts val="800"/>
              </a:spcBef>
            </a:pPr>
            <a:r>
              <a:rPr lang="en-US" dirty="0"/>
              <a:t>A FNAL cavity was sent around the world (KEK, </a:t>
            </a:r>
            <a:r>
              <a:rPr lang="en-US" dirty="0" err="1"/>
              <a:t>JLab</a:t>
            </a:r>
            <a:r>
              <a:rPr lang="en-US" dirty="0"/>
              <a:t>, DESY, Cornell) for cross-verification of its performance</a:t>
            </a:r>
          </a:p>
          <a:p>
            <a:pPr>
              <a:spcBef>
                <a:spcPts val="800"/>
              </a:spcBef>
            </a:pPr>
            <a:endParaRPr lang="en-US" sz="1800" dirty="0"/>
          </a:p>
          <a:p>
            <a:pPr>
              <a:spcBef>
                <a:spcPts val="800"/>
              </a:spcBef>
            </a:pPr>
            <a:r>
              <a:rPr lang="en-US" dirty="0"/>
              <a:t>Work is ongoing for preparation of a &gt; 40 MV/m cryomodule demonstration at FNAL</a:t>
            </a:r>
          </a:p>
          <a:p>
            <a:pPr>
              <a:spcBef>
                <a:spcPts val="800"/>
              </a:spcBef>
            </a:pPr>
            <a:r>
              <a:rPr lang="en-US" dirty="0" err="1"/>
              <a:t>JLab</a:t>
            </a:r>
            <a:r>
              <a:rPr lang="en-US" dirty="0"/>
              <a:t>, Cornell, KEK, </a:t>
            </a:r>
            <a:r>
              <a:rPr lang="en-US" dirty="0" err="1"/>
              <a:t>Saclay</a:t>
            </a:r>
            <a:r>
              <a:rPr lang="en-US" dirty="0"/>
              <a:t>, DESY, TRIUMF will join this effort with in-kind contributions</a:t>
            </a:r>
          </a:p>
          <a:p>
            <a:pPr>
              <a:spcBef>
                <a:spcPts val="80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58820D-8361-1D4F-A95D-44026684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08721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Research towards an ILC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7814A-F4BF-8443-A56F-94EFD94C45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8/4/2020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3857B-72C4-3F4F-B7C6-E98A37257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3632F746-0881-E945-83D8-42B2503F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" t="3089" r="10716" b="2481"/>
          <a:stretch/>
        </p:blipFill>
        <p:spPr>
          <a:xfrm>
            <a:off x="7347857" y="288471"/>
            <a:ext cx="4582499" cy="3860596"/>
          </a:xfrm>
          <a:prstGeom prst="rect">
            <a:avLst/>
          </a:prstGeom>
        </p:spPr>
      </p:pic>
      <p:sp>
        <p:nvSpPr>
          <p:cNvPr id="11" name="Star: 5 Points 13">
            <a:extLst>
              <a:ext uri="{FF2B5EF4-FFF2-40B4-BE49-F238E27FC236}">
                <a16:creationId xmlns:a16="http://schemas.microsoft.com/office/drawing/2014/main" id="{CFF50539-13FC-BD41-A665-0C9B4E774CB3}"/>
              </a:ext>
            </a:extLst>
          </p:cNvPr>
          <p:cNvSpPr/>
          <p:nvPr/>
        </p:nvSpPr>
        <p:spPr>
          <a:xfrm>
            <a:off x="10078917" y="2566655"/>
            <a:ext cx="311379" cy="254869"/>
          </a:xfrm>
          <a:prstGeom prst="star5">
            <a:avLst/>
          </a:prstGeom>
          <a:gradFill>
            <a:gsLst>
              <a:gs pos="100000">
                <a:srgbClr val="FFC000">
                  <a:lumMod val="94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4BFE2-BCDC-3F4E-BC51-127CA06D18CE}"/>
              </a:ext>
            </a:extLst>
          </p:cNvPr>
          <p:cNvSpPr txBox="1"/>
          <p:nvPr/>
        </p:nvSpPr>
        <p:spPr>
          <a:xfrm>
            <a:off x="9798237" y="2803906"/>
            <a:ext cx="118411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r>
              <a:rPr lang="en-US" sz="1867" b="1" dirty="0">
                <a:solidFill>
                  <a:srgbClr val="FFC000"/>
                </a:solidFill>
              </a:rPr>
              <a:t>ILC Spec</a:t>
            </a:r>
            <a:endParaRPr lang="en-US" sz="2667" b="1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63947-03D2-3446-AA43-882F5C93DB8D}"/>
              </a:ext>
            </a:extLst>
          </p:cNvPr>
          <p:cNvSpPr txBox="1"/>
          <p:nvPr/>
        </p:nvSpPr>
        <p:spPr>
          <a:xfrm>
            <a:off x="10698979" y="897596"/>
            <a:ext cx="1063472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/>
            <a:r>
              <a:rPr lang="en-US" sz="1467" b="1" dirty="0">
                <a:solidFill>
                  <a:srgbClr val="404040"/>
                </a:solidFill>
              </a:rPr>
              <a:t>f=1.3GHz</a:t>
            </a:r>
          </a:p>
          <a:p>
            <a:pPr algn="ctr" defTabSz="609570"/>
            <a:r>
              <a:rPr lang="en-US" sz="1467" b="1" dirty="0">
                <a:solidFill>
                  <a:srgbClr val="404040"/>
                </a:solidFill>
              </a:rPr>
              <a:t>T=2K</a:t>
            </a:r>
            <a:endParaRPr lang="en-US" sz="3733" b="1" dirty="0">
              <a:solidFill>
                <a:srgbClr val="404040"/>
              </a:solidFill>
            </a:endParaRPr>
          </a:p>
        </p:txBody>
      </p:sp>
      <p:pic>
        <p:nvPicPr>
          <p:cNvPr id="14" name="Picture 4" descr="https://td.fnal.gov/wp-content/uploads/2016/02/wide_cryomodulefly.png">
            <a:extLst>
              <a:ext uri="{FF2B5EF4-FFF2-40B4-BE49-F238E27FC236}">
                <a16:creationId xmlns:a16="http://schemas.microsoft.com/office/drawing/2014/main" id="{87A07795-D5D8-1B45-B1A6-282C939C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99" y="4228817"/>
            <a:ext cx="5348857" cy="182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5A5F143-56AE-435E-8FAF-B50E46126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982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796655-FB4B-466B-BAC2-10350044B9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DBC8DB-C1CA-499D-B00E-8A2A4502F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5933D5F-1B5D-4F49-815C-EB22DCE3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83611"/>
            <a:ext cx="10289192" cy="42787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Magnet R&amp;D: 15 T Dipole (MDPCT1) </a:t>
            </a:r>
            <a:r>
              <a:rPr lang="en-US" sz="1800" b="0" dirty="0">
                <a:solidFill>
                  <a:srgbClr val="003087"/>
                </a:solidFill>
              </a:rPr>
              <a:t>(</a:t>
            </a:r>
            <a:r>
              <a:rPr lang="en-US" sz="1800" b="0" i="1" dirty="0">
                <a:solidFill>
                  <a:srgbClr val="003087"/>
                </a:solidFill>
              </a:rPr>
              <a:t>A. </a:t>
            </a:r>
            <a:r>
              <a:rPr lang="en-US" sz="1800" b="0" i="1" dirty="0" err="1">
                <a:solidFill>
                  <a:srgbClr val="003087"/>
                </a:solidFill>
              </a:rPr>
              <a:t>Zlobin</a:t>
            </a:r>
            <a:r>
              <a:rPr lang="en-US" sz="1800" b="0" i="1" dirty="0">
                <a:solidFill>
                  <a:srgbClr val="003087"/>
                </a:solidFill>
              </a:rPr>
              <a:t>, I. </a:t>
            </a:r>
            <a:r>
              <a:rPr lang="en-US" sz="1800" b="0" i="1" dirty="0" err="1">
                <a:solidFill>
                  <a:srgbClr val="003087"/>
                </a:solidFill>
              </a:rPr>
              <a:t>Novitski</a:t>
            </a:r>
            <a:r>
              <a:rPr lang="en-US" sz="1800" b="0" i="1" dirty="0">
                <a:solidFill>
                  <a:srgbClr val="003087"/>
                </a:solidFill>
              </a:rPr>
              <a:t> et al.)</a:t>
            </a:r>
            <a:r>
              <a:rPr lang="en-US" sz="1800" dirty="0">
                <a:solidFill>
                  <a:srgbClr val="003087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6918CB-77C1-4422-BC5A-7F41E5D3AC40}"/>
              </a:ext>
            </a:extLst>
          </p:cNvPr>
          <p:cNvSpPr/>
          <p:nvPr/>
        </p:nvSpPr>
        <p:spPr>
          <a:xfrm>
            <a:off x="423882" y="1619541"/>
            <a:ext cx="7339267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MDPCT1 design 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 mm aperture, 1 m long graded 4-layer Nb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Sn dipole coil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600 mm diameter innovative support structure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9514" y="1072611"/>
            <a:ext cx="9729794" cy="461665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Towards the limit of the Nb</a:t>
            </a:r>
            <a:r>
              <a:rPr lang="en-US" b="1" baseline="-25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Sn accelerator magnet technology </a:t>
            </a:r>
          </a:p>
        </p:txBody>
      </p:sp>
      <p:pic>
        <p:nvPicPr>
          <p:cNvPr id="2051" name="Picture 3" descr="C:\Users\sasha\Desktop\Fermi News\Preparation to cold te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r="11437"/>
          <a:stretch/>
        </p:blipFill>
        <p:spPr bwMode="auto">
          <a:xfrm>
            <a:off x="8098485" y="1675899"/>
            <a:ext cx="2634061" cy="45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sha\Desktop\IMG_77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/>
          <a:stretch/>
        </p:blipFill>
        <p:spPr bwMode="auto">
          <a:xfrm>
            <a:off x="1459454" y="2785055"/>
            <a:ext cx="5073651" cy="34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4370DB-FA71-4A0A-B1BE-A854D0E83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53rd Annual Users Meeting | APS-TD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585562-0F0B-410D-A5B8-FA16F7E507A4}"/>
              </a:ext>
            </a:extLst>
          </p:cNvPr>
          <p:cNvSpPr/>
          <p:nvPr/>
        </p:nvSpPr>
        <p:spPr>
          <a:xfrm>
            <a:off x="199514" y="561217"/>
            <a:ext cx="6106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agnet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ipole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rototype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os-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heta type 1 </a:t>
            </a:r>
          </a:p>
        </p:txBody>
      </p:sp>
    </p:spTree>
    <p:extLst>
      <p:ext uri="{BB962C8B-B14F-4D97-AF65-F5344CB8AC3E}">
        <p14:creationId xmlns:p14="http://schemas.microsoft.com/office/powerpoint/2010/main" val="131266858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template.pptx" id="{CEBCC3FF-90B2-4798-B01D-08540F090C27}" vid="{1A979639-7BA0-42CD-BB52-4BDF4EABD7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PPTtemplate</Template>
  <TotalTime>2820</TotalTime>
  <Words>2111</Words>
  <Application>Microsoft Office PowerPoint</Application>
  <PresentationFormat>Widescreen</PresentationFormat>
  <Paragraphs>344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Courier New</vt:lpstr>
      <vt:lpstr>Helvetica</vt:lpstr>
      <vt:lpstr>Wingdings</vt:lpstr>
      <vt:lpstr>Fermilab_PPT_090815</vt:lpstr>
      <vt:lpstr>PowerPoint Presentation</vt:lpstr>
      <vt:lpstr>APS-TD Mission</vt:lpstr>
      <vt:lpstr>Departments and Projects</vt:lpstr>
      <vt:lpstr>Departments and Projects</vt:lpstr>
      <vt:lpstr>Decadal SRF and Magnet R&amp;D Roadmaps</vt:lpstr>
      <vt:lpstr>Superconducting RF Cavities R&amp;D</vt:lpstr>
      <vt:lpstr>LCLS-II and LCLS-II-HE</vt:lpstr>
      <vt:lpstr>Research towards an ILC</vt:lpstr>
      <vt:lpstr>Magnet R&amp;D: 15 T Dipole (MDPCT1) (A. Zlobin, I. Novitski et al.) </vt:lpstr>
      <vt:lpstr>Magnet R&amp;D: 15 T Dipole Test (A. Zlobin, I. Novitski et al.)</vt:lpstr>
      <vt:lpstr>R&amp;D: Quench Current-boosting Device (QCD)</vt:lpstr>
      <vt:lpstr>R&amp;D: Quench Antenna (QA)</vt:lpstr>
      <vt:lpstr>Nb3Sn Composite R&amp;D Goals and Progress</vt:lpstr>
      <vt:lpstr>Nb3Sn - Superconductor R&amp;D: X. Xu et al.</vt:lpstr>
      <vt:lpstr>U.S. HL-LHC AUP</vt:lpstr>
      <vt:lpstr>Nb3Sn low β quadrupoles (MQXFA): status</vt:lpstr>
      <vt:lpstr>AUP Cold Mass Production</vt:lpstr>
      <vt:lpstr>Mu2e Solenoids</vt:lpstr>
      <vt:lpstr>Cryogenic Capabilities</vt:lpstr>
      <vt:lpstr>Cryogenic Capabilities</vt:lpstr>
      <vt:lpstr>Cryogenic Capabilities</vt:lpstr>
      <vt:lpstr>Machine Shop</vt:lpstr>
      <vt:lpstr>Concluding Remarks</vt:lpstr>
      <vt:lpstr>PowerPoint Presentation</vt:lpstr>
      <vt:lpstr> RFD crab cavities: status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Karie E. Badgley x 32543N</dc:creator>
  <cp:lastModifiedBy>Karie E. Badgley</cp:lastModifiedBy>
  <cp:revision>73</cp:revision>
  <cp:lastPrinted>2014-01-20T19:40:21Z</cp:lastPrinted>
  <dcterms:created xsi:type="dcterms:W3CDTF">2020-08-09T15:05:51Z</dcterms:created>
  <dcterms:modified xsi:type="dcterms:W3CDTF">2020-08-12T12:54:06Z</dcterms:modified>
</cp:coreProperties>
</file>