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70" r:id="rId2"/>
  </p:sldIdLst>
  <p:sldSz cx="42794238" cy="30267275"/>
  <p:notesSz cx="6858000" cy="9144000"/>
  <p:defaultTextStyle>
    <a:defPPr>
      <a:defRPr lang="en-US"/>
    </a:defPPr>
    <a:lvl1pPr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1pPr>
    <a:lvl2pPr marL="2085975" indent="-162877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2pPr>
    <a:lvl3pPr marL="4173538" indent="-3259138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3pPr>
    <a:lvl4pPr marL="6261100" indent="-4889500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4pPr>
    <a:lvl5pPr marL="8348663" indent="-6519863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33">
          <p15:clr>
            <a:srgbClr val="A4A3A4"/>
          </p15:clr>
        </p15:guide>
        <p15:guide id="2" orient="horz" pos="6351">
          <p15:clr>
            <a:srgbClr val="A4A3A4"/>
          </p15:clr>
        </p15:guide>
        <p15:guide id="3" orient="horz" pos="9613">
          <p15:clr>
            <a:srgbClr val="A4A3A4"/>
          </p15:clr>
        </p15:guide>
        <p15:guide id="4" orient="horz" pos="5967">
          <p15:clr>
            <a:srgbClr val="A4A3A4"/>
          </p15:clr>
        </p15:guide>
        <p15:guide id="5" orient="horz" pos="16216">
          <p15:clr>
            <a:srgbClr val="A4A3A4"/>
          </p15:clr>
        </p15:guide>
        <p15:guide id="6" orient="horz" pos="13032">
          <p15:clr>
            <a:srgbClr val="A4A3A4"/>
          </p15:clr>
        </p15:guide>
        <p15:guide id="7" orient="horz" pos="3055">
          <p15:clr>
            <a:srgbClr val="A4A3A4"/>
          </p15:clr>
        </p15:guide>
        <p15:guide id="8" orient="horz" pos="10217">
          <p15:clr>
            <a:srgbClr val="A4A3A4"/>
          </p15:clr>
        </p15:guide>
        <p15:guide id="9" pos="583">
          <p15:clr>
            <a:srgbClr val="A4A3A4"/>
          </p15:clr>
        </p15:guide>
        <p15:guide id="10" pos="26134">
          <p15:clr>
            <a:srgbClr val="A4A3A4"/>
          </p15:clr>
        </p15:guide>
        <p15:guide id="11" pos="8806">
          <p15:clr>
            <a:srgbClr val="A4A3A4"/>
          </p15:clr>
        </p15:guide>
        <p15:guide id="12" pos="18218">
          <p15:clr>
            <a:srgbClr val="A4A3A4"/>
          </p15:clr>
        </p15:guide>
        <p15:guide id="13" pos="17626">
          <p15:clr>
            <a:srgbClr val="A4A3A4"/>
          </p15:clr>
        </p15:guide>
        <p15:guide id="14" pos="93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D78"/>
    <a:srgbClr val="FFFC0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3" autoAdjust="0"/>
    <p:restoredTop sz="95135"/>
  </p:normalViewPr>
  <p:slideViewPr>
    <p:cSldViewPr snapToGrid="0" snapToObjects="1">
      <p:cViewPr>
        <p:scale>
          <a:sx n="22" d="100"/>
          <a:sy n="22" d="100"/>
        </p:scale>
        <p:origin x="1584" y="128"/>
      </p:cViewPr>
      <p:guideLst>
        <p:guide orient="horz" pos="3433"/>
        <p:guide orient="horz" pos="6351"/>
        <p:guide orient="horz" pos="9613"/>
        <p:guide orient="horz" pos="5967"/>
        <p:guide orient="horz" pos="16216"/>
        <p:guide orient="horz" pos="13032"/>
        <p:guide orient="horz" pos="3055"/>
        <p:guide orient="horz" pos="10217"/>
        <p:guide pos="583"/>
        <p:guide pos="26134"/>
        <p:guide pos="8806"/>
        <p:guide pos="18218"/>
        <p:guide pos="17626"/>
        <p:guide pos="93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-38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41AA2-FF75-2F41-852E-A87AED067CB4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FBAF-900C-F74A-90F4-416EAD1E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>
            <p:ph type="pic" sz="quarter" idx="38"/>
          </p:nvPr>
        </p:nvSpPr>
        <p:spPr>
          <a:xfrm>
            <a:off x="28858472" y="12531798"/>
            <a:ext cx="13030200" cy="708178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8879639" y="21854800"/>
            <a:ext cx="8916963" cy="568207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948316" y="25787045"/>
            <a:ext cx="2846603" cy="174982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25"/>
          </p:nvPr>
        </p:nvSpPr>
        <p:spPr>
          <a:xfrm>
            <a:off x="944261" y="870870"/>
            <a:ext cx="40937139" cy="2978893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11000" b="1" i="0" baseline="0">
                <a:solidFill>
                  <a:schemeClr val="bg1"/>
                </a:solidFill>
                <a:latin typeface="Helvetica"/>
              </a:defRPr>
            </a:lvl1pPr>
            <a:lvl2pPr marL="4572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12838" y="13419059"/>
            <a:ext cx="13030200" cy="6399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36"/>
          </p:nvPr>
        </p:nvSpPr>
        <p:spPr>
          <a:xfrm>
            <a:off x="14873816" y="5532437"/>
            <a:ext cx="13030200" cy="694134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9"/>
          <p:cNvSpPr>
            <a:spLocks noGrp="1"/>
          </p:cNvSpPr>
          <p:nvPr>
            <p:ph type="body" sz="quarter" idx="39"/>
          </p:nvPr>
        </p:nvSpPr>
        <p:spPr>
          <a:xfrm>
            <a:off x="912839" y="5532437"/>
            <a:ext cx="13030200" cy="161917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0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4"/>
          <p:cNvSpPr>
            <a:spLocks noGrp="1"/>
          </p:cNvSpPr>
          <p:nvPr>
            <p:ph type="body" sz="quarter" idx="40" hasCustomPrompt="1"/>
          </p:nvPr>
        </p:nvSpPr>
        <p:spPr>
          <a:xfrm>
            <a:off x="912839" y="7151607"/>
            <a:ext cx="13030200" cy="5322178"/>
          </a:xfrm>
          <a:prstGeom prst="rect">
            <a:avLst/>
          </a:prstGeom>
        </p:spPr>
        <p:txBody>
          <a:bodyPr vert="horz" numCol="2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 dirty="0"/>
              <a:t>Click to edit Master text styles          </a:t>
            </a:r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42"/>
          </p:nvPr>
        </p:nvSpPr>
        <p:spPr>
          <a:xfrm>
            <a:off x="28851200" y="7151607"/>
            <a:ext cx="13030200" cy="447197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4"/>
          <p:cNvSpPr>
            <a:spLocks noGrp="1"/>
          </p:cNvSpPr>
          <p:nvPr>
            <p:ph type="body" sz="quarter" idx="43"/>
          </p:nvPr>
        </p:nvSpPr>
        <p:spPr>
          <a:xfrm>
            <a:off x="14873816" y="14736965"/>
            <a:ext cx="13040712" cy="5081120"/>
          </a:xfrm>
          <a:prstGeom prst="rect">
            <a:avLst/>
          </a:prstGeom>
        </p:spPr>
        <p:txBody>
          <a:bodyPr vert="horz" numCol="2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7"/>
          <p:cNvSpPr>
            <a:spLocks noGrp="1"/>
          </p:cNvSpPr>
          <p:nvPr>
            <p:ph type="pic" sz="quarter" idx="44"/>
          </p:nvPr>
        </p:nvSpPr>
        <p:spPr>
          <a:xfrm>
            <a:off x="4340727" y="25787044"/>
            <a:ext cx="2846603" cy="17498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7"/>
          <p:cNvSpPr>
            <a:spLocks noGrp="1"/>
          </p:cNvSpPr>
          <p:nvPr>
            <p:ph type="pic" sz="quarter" idx="45"/>
          </p:nvPr>
        </p:nvSpPr>
        <p:spPr>
          <a:xfrm>
            <a:off x="7733138" y="25787044"/>
            <a:ext cx="2846603" cy="17498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46"/>
          </p:nvPr>
        </p:nvSpPr>
        <p:spPr>
          <a:xfrm>
            <a:off x="11125550" y="25787044"/>
            <a:ext cx="2846603" cy="17498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4"/>
          <p:cNvSpPr>
            <a:spLocks noGrp="1"/>
          </p:cNvSpPr>
          <p:nvPr>
            <p:ph type="body" sz="quarter" idx="47"/>
          </p:nvPr>
        </p:nvSpPr>
        <p:spPr>
          <a:xfrm>
            <a:off x="901369" y="22119185"/>
            <a:ext cx="13030200" cy="2753460"/>
          </a:xfrm>
          <a:prstGeom prst="rect">
            <a:avLst/>
          </a:prstGeom>
        </p:spPr>
        <p:txBody>
          <a:bodyPr vert="horz" numCol="2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48"/>
          </p:nvPr>
        </p:nvSpPr>
        <p:spPr>
          <a:xfrm>
            <a:off x="14873816" y="20721443"/>
            <a:ext cx="8842248" cy="680358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9"/>
          <p:cNvSpPr>
            <a:spLocks noGrp="1"/>
          </p:cNvSpPr>
          <p:nvPr>
            <p:ph type="body" sz="quarter" idx="50"/>
          </p:nvPr>
        </p:nvSpPr>
        <p:spPr>
          <a:xfrm>
            <a:off x="28851200" y="5532436"/>
            <a:ext cx="13030200" cy="161917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0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9"/>
          <p:cNvSpPr>
            <a:spLocks noGrp="1"/>
          </p:cNvSpPr>
          <p:nvPr>
            <p:ph type="body" sz="quarter" idx="37"/>
          </p:nvPr>
        </p:nvSpPr>
        <p:spPr>
          <a:xfrm>
            <a:off x="14873816" y="12473785"/>
            <a:ext cx="13030200" cy="1371600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9"/>
          <p:cNvSpPr>
            <a:spLocks noGrp="1"/>
          </p:cNvSpPr>
          <p:nvPr>
            <p:ph type="body" sz="quarter" idx="30"/>
          </p:nvPr>
        </p:nvSpPr>
        <p:spPr>
          <a:xfrm>
            <a:off x="28858472" y="19649410"/>
            <a:ext cx="13048488" cy="1371600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9"/>
          <p:cNvSpPr>
            <a:spLocks noGrp="1"/>
          </p:cNvSpPr>
          <p:nvPr>
            <p:ph type="body" sz="quarter" idx="32"/>
          </p:nvPr>
        </p:nvSpPr>
        <p:spPr>
          <a:xfrm>
            <a:off x="38252238" y="21854800"/>
            <a:ext cx="3629161" cy="5682070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9"/>
          <p:cNvSpPr>
            <a:spLocks noGrp="1"/>
          </p:cNvSpPr>
          <p:nvPr>
            <p:ph type="body" sz="quarter" idx="49"/>
          </p:nvPr>
        </p:nvSpPr>
        <p:spPr>
          <a:xfrm>
            <a:off x="24246416" y="20721442"/>
            <a:ext cx="3716602" cy="6815428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9"/>
          <p:cNvSpPr>
            <a:spLocks noGrp="1"/>
          </p:cNvSpPr>
          <p:nvPr>
            <p:ph type="body" sz="quarter" idx="31"/>
          </p:nvPr>
        </p:nvSpPr>
        <p:spPr>
          <a:xfrm>
            <a:off x="912838" y="19818085"/>
            <a:ext cx="13030200" cy="1365534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8438475"/>
            <a:ext cx="42827907" cy="22860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7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2827907" cy="45720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7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" name="Picture 34" descr="2-0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3712"/>
            <a:ext cx="42794238" cy="18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729DB037-EE0F-2E4D-BA39-E3E095FC42BE}"/>
              </a:ext>
            </a:extLst>
          </p:cNvPr>
          <p:cNvSpPr txBox="1"/>
          <p:nvPr/>
        </p:nvSpPr>
        <p:spPr>
          <a:xfrm>
            <a:off x="27842584" y="22704971"/>
            <a:ext cx="13692105" cy="10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Helvetica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940C31-4DC4-F347-AB73-41807B5AA39F}"/>
              </a:ext>
            </a:extLst>
          </p:cNvPr>
          <p:cNvSpPr txBox="1"/>
          <p:nvPr/>
        </p:nvSpPr>
        <p:spPr>
          <a:xfrm>
            <a:off x="529308" y="5231429"/>
            <a:ext cx="12798062" cy="10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Helvetica" pitchFamily="2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42"/>
          </p:nvPr>
        </p:nvSpPr>
        <p:spPr>
          <a:xfrm>
            <a:off x="28085250" y="7605782"/>
            <a:ext cx="13671440" cy="5671114"/>
          </a:xfrm>
        </p:spPr>
        <p:txBody>
          <a:bodyPr/>
          <a:lstStyle/>
          <a:p>
            <a:r>
              <a:rPr lang="en-US" sz="4300" dirty="0">
                <a:latin typeface="Helvetica" charset="0"/>
              </a:rPr>
              <a:t>An </a:t>
            </a:r>
            <a:r>
              <a:rPr lang="en-US" sz="4300" dirty="0">
                <a:solidFill>
                  <a:schemeClr val="tx1"/>
                </a:solidFill>
                <a:latin typeface="Helvetica" charset="0"/>
              </a:rPr>
              <a:t>energy region of interest (ROI) and optimal minimum distance to the closest wall were used to optimize a signal event selection and fiducial volume</a:t>
            </a:r>
            <a:r>
              <a:rPr lang="en-US" sz="4300" dirty="0">
                <a:latin typeface="Helvetica" charset="0"/>
              </a:rPr>
              <a:t>. Because the ROI center and radius that produce the highest sensitivities are dependent on smeared energy resolution, these metrics were optimized for signal selection at multiple energy resolutions.</a:t>
            </a:r>
            <a:endParaRPr lang="en-US" sz="4300" dirty="0">
              <a:solidFill>
                <a:schemeClr val="tx1"/>
              </a:solidFill>
            </a:endParaRPr>
          </a:p>
        </p:txBody>
      </p:sp>
      <p:pic>
        <p:nvPicPr>
          <p:cNvPr id="28" name="Picture 27" descr="A close up of a map&#10;&#10;Description automatically generated">
            <a:extLst>
              <a:ext uri="{FF2B5EF4-FFF2-40B4-BE49-F238E27FC236}">
                <a16:creationId xmlns:a16="http://schemas.microsoft.com/office/drawing/2014/main" id="{8671D216-B005-C84A-9BEA-90A4C348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" y="16991737"/>
            <a:ext cx="13681531" cy="9273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Placeholder 25">
                <a:extLst>
                  <a:ext uri="{FF2B5EF4-FFF2-40B4-BE49-F238E27FC236}">
                    <a16:creationId xmlns:a16="http://schemas.microsoft.com/office/drawing/2014/main" id="{863E18A7-F452-3946-A29F-91461B359875}"/>
                  </a:ext>
                </a:extLst>
              </p:cNvPr>
              <p:cNvSpPr>
                <a:spLocks noGrp="1"/>
              </p:cNvSpPr>
              <p:nvPr>
                <p:ph type="body" sz="quarter" idx="25"/>
              </p:nvPr>
            </p:nvSpPr>
            <p:spPr>
              <a:xfrm>
                <a:off x="636057" y="764795"/>
                <a:ext cx="39323223" cy="29788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𝛖𝛃𝛃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</a:t>
                </a:r>
                <a:r>
                  <a:rPr lang="en-US" dirty="0"/>
                  <a:t>searches at a theoretical DUNE 4th module</a:t>
                </a:r>
              </a:p>
              <a:p>
                <a:r>
                  <a:rPr lang="en-US" sz="6000" b="0" dirty="0"/>
                  <a:t>G. Reesman – University of Missouri at Kansas City (SULI Intern), J. </a:t>
                </a:r>
                <a:r>
                  <a:rPr lang="en-US" sz="6000" b="0" dirty="0" err="1"/>
                  <a:t>Zennamo</a:t>
                </a:r>
                <a:r>
                  <a:rPr lang="en-US" sz="6000" b="0" dirty="0"/>
                  <a:t> – Fermilab, F. </a:t>
                </a:r>
                <a:r>
                  <a:rPr lang="en-US" sz="6000" b="0" dirty="0" err="1"/>
                  <a:t>Psihas</a:t>
                </a:r>
                <a:r>
                  <a:rPr lang="en-US" sz="6000" b="0" dirty="0"/>
                  <a:t> - Fermilab</a:t>
                </a:r>
              </a:p>
            </p:txBody>
          </p:sp>
        </mc:Choice>
        <mc:Fallback xmlns="">
          <p:sp>
            <p:nvSpPr>
              <p:cNvPr id="51" name="Text Placeholder 25">
                <a:extLst>
                  <a:ext uri="{FF2B5EF4-FFF2-40B4-BE49-F238E27FC236}">
                    <a16:creationId xmlns:a16="http://schemas.microsoft.com/office/drawing/2014/main" id="{863E18A7-F452-3946-A29F-91461B35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5"/>
              </p:nvPr>
            </p:nvSpPr>
            <p:spPr>
              <a:xfrm>
                <a:off x="636057" y="764795"/>
                <a:ext cx="39323223" cy="2978893"/>
              </a:xfrm>
              <a:blipFill>
                <a:blip r:embed="rId3"/>
                <a:stretch>
                  <a:fillRect l="-1356" t="-10638" b="-1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Placeholder 42"/>
          <p:cNvSpPr>
            <a:spLocks noGrp="1"/>
          </p:cNvSpPr>
          <p:nvPr>
            <p:ph type="body" sz="quarter" idx="49"/>
          </p:nvPr>
        </p:nvSpPr>
        <p:spPr>
          <a:xfrm>
            <a:off x="271048" y="26041732"/>
            <a:ext cx="12777978" cy="2768085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dirty="0"/>
              <a:t>Figure 1: The gif shows energy spectra including all simulated sources different smeared energy resolution (no background mitigation). </a:t>
            </a:r>
          </a:p>
        </p:txBody>
      </p:sp>
      <p:sp>
        <p:nvSpPr>
          <p:cNvPr id="68" name="Text Placeholder 34">
            <a:extLst>
              <a:ext uri="{FF2B5EF4-FFF2-40B4-BE49-F238E27FC236}">
                <a16:creationId xmlns:a16="http://schemas.microsoft.com/office/drawing/2014/main" id="{20FE50F4-C1A0-8B4C-AA3D-23DDF77F0E06}"/>
              </a:ext>
            </a:extLst>
          </p:cNvPr>
          <p:cNvSpPr txBox="1">
            <a:spLocks/>
          </p:cNvSpPr>
          <p:nvPr/>
        </p:nvSpPr>
        <p:spPr>
          <a:xfrm>
            <a:off x="12948116" y="14754987"/>
            <a:ext cx="14807609" cy="2648594"/>
          </a:xfrm>
          <a:prstGeom prst="rect">
            <a:avLst/>
          </a:prstGeom>
        </p:spPr>
        <p:txBody>
          <a:bodyPr vert="horz" numCol="1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300" dirty="0"/>
              <a:t>Det</a:t>
            </a:r>
            <a:r>
              <a:rPr lang="en-US" sz="4300" dirty="0">
                <a:latin typeface="Helvetica" charset="0"/>
              </a:rPr>
              <a:t>ector energy resolution contributes to difficulties in differentiating the signal from the background. In order to account for imperfect energy resolution, energy is smeared at a range of resolutions assuming Gaussian fluctuations. </a:t>
            </a:r>
            <a:endParaRPr lang="en-US" sz="4300" dirty="0">
              <a:latin typeface="Helvetica" pitchFamily="2" charset="0"/>
            </a:endParaRPr>
          </a:p>
          <a:p>
            <a:pPr fontAlgn="auto">
              <a:spcAft>
                <a:spcPts val="0"/>
              </a:spcAft>
            </a:pPr>
            <a:endParaRPr lang="en-US" sz="4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Placeholder 42">
                <a:extLst>
                  <a:ext uri="{FF2B5EF4-FFF2-40B4-BE49-F238E27FC236}">
                    <a16:creationId xmlns:a16="http://schemas.microsoft.com/office/drawing/2014/main" id="{BDBA2FD4-BF9F-7544-8693-9F3B6E446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78424" y="21041287"/>
                <a:ext cx="15875354" cy="1566726"/>
              </a:xfrm>
              <a:prstGeom prst="rect">
                <a:avLst/>
              </a:prstGeom>
              <a:noFill/>
            </p:spPr>
            <p:txBody>
              <a:bodyPr vert="horz" lIns="0" tIns="274320" rIns="274320" bIns="274320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en-US" sz="3600" dirty="0"/>
                  <a:t>Figure 4: Energy resolution is plotted against the ratio between sensitivity when optimally centered and when centered at </a:t>
                </a:r>
                <a:r>
                  <a:rPr lang="en-US" sz="3600" dirty="0">
                    <a:latin typeface="Helvetica" charset="0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ββ</m:t>
                    </m:r>
                  </m:oMath>
                </a14:m>
                <a:r>
                  <a:rPr lang="en-US" sz="3600" dirty="0"/>
                  <a:t>. </a:t>
                </a:r>
              </a:p>
            </p:txBody>
          </p:sp>
        </mc:Choice>
        <mc:Fallback xmlns="">
          <p:sp>
            <p:nvSpPr>
              <p:cNvPr id="75" name="Text Placeholder 42">
                <a:extLst>
                  <a:ext uri="{FF2B5EF4-FFF2-40B4-BE49-F238E27FC236}">
                    <a16:creationId xmlns:a16="http://schemas.microsoft.com/office/drawing/2014/main" id="{BDBA2FD4-BF9F-7544-8693-9F3B6E44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424" y="21041287"/>
                <a:ext cx="15875354" cy="1566726"/>
              </a:xfrm>
              <a:prstGeom prst="rect">
                <a:avLst/>
              </a:prstGeom>
              <a:blipFill>
                <a:blip r:embed="rId4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Placeholder 26">
                <a:extLst>
                  <a:ext uri="{FF2B5EF4-FFF2-40B4-BE49-F238E27FC236}">
                    <a16:creationId xmlns:a16="http://schemas.microsoft.com/office/drawing/2014/main" id="{D123B392-D07A-BC46-B592-54CE80687C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72414" y="26071552"/>
                <a:ext cx="13959014" cy="1989132"/>
              </a:xfrm>
              <a:prstGeom prst="rect">
                <a:avLst/>
              </a:prstGeom>
              <a:noFill/>
            </p:spPr>
            <p:txBody>
              <a:bodyPr vert="horz" lIns="0" tIns="274320" rIns="274320" bIns="274320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en-US" sz="3600" dirty="0"/>
                  <a:t>Figure 3: The width of the search  window is plotted against the minimum distance to the closest wall. The color axis is the sensitivity to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36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𝜷𝜷</m:t>
                    </m:r>
                    <m:r>
                      <a:rPr lang="en-US" sz="3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eV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72" name="Text Placeholder 26">
                <a:extLst>
                  <a:ext uri="{FF2B5EF4-FFF2-40B4-BE49-F238E27FC236}">
                    <a16:creationId xmlns:a16="http://schemas.microsoft.com/office/drawing/2014/main" id="{D123B392-D07A-BC46-B592-54CE80687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414" y="26071552"/>
                <a:ext cx="13959014" cy="1989132"/>
              </a:xfrm>
              <a:prstGeom prst="rect">
                <a:avLst/>
              </a:prstGeom>
              <a:blipFill>
                <a:blip r:embed="rId5"/>
                <a:stretch>
                  <a:fillRect l="-1455" r="-364" b="-10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5D949295-062D-9A48-B236-EE59215993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5754" y="4929677"/>
            <a:ext cx="10592806" cy="1619170"/>
          </a:xfrm>
        </p:spPr>
        <p:txBody>
          <a:bodyPr/>
          <a:lstStyle/>
          <a:p>
            <a:r>
              <a:rPr lang="en-US" dirty="0"/>
              <a:t>Introduction &amp; Background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9A83C8-EF3E-804E-9B2F-F1F32F816D63}"/>
              </a:ext>
            </a:extLst>
          </p:cNvPr>
          <p:cNvSpPr txBox="1"/>
          <p:nvPr/>
        </p:nvSpPr>
        <p:spPr>
          <a:xfrm>
            <a:off x="12948116" y="13598376"/>
            <a:ext cx="13820286" cy="985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Helvetica" pitchFamily="2" charset="0"/>
            </a:endParaRP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7AB8789A-F5FA-D44A-9C15-387415A87821}"/>
              </a:ext>
            </a:extLst>
          </p:cNvPr>
          <p:cNvSpPr txBox="1">
            <a:spLocks/>
          </p:cNvSpPr>
          <p:nvPr/>
        </p:nvSpPr>
        <p:spPr>
          <a:xfrm>
            <a:off x="28189773" y="22436725"/>
            <a:ext cx="14856603" cy="1551476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Conclusions</a:t>
            </a: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47EAAC1C-8A05-7442-A8EA-C6C571E5B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360426"/>
                  </p:ext>
                </p:extLst>
              </p:nvPr>
            </p:nvGraphicFramePr>
            <p:xfrm>
              <a:off x="659793" y="6807057"/>
              <a:ext cx="7310282" cy="9696677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FC00"/>
                    </a:solidFill>
                    <a:tableStyleId>{5C22544A-7EE6-4342-B048-85BDC9FD1C3A}</a:tableStyleId>
                  </a:tblPr>
                  <a:tblGrid>
                    <a:gridCol w="3679244">
                      <a:extLst>
                        <a:ext uri="{9D8B030D-6E8A-4147-A177-3AD203B41FA5}">
                          <a16:colId xmlns:a16="http://schemas.microsoft.com/office/drawing/2014/main" val="4002875421"/>
                        </a:ext>
                      </a:extLst>
                    </a:gridCol>
                    <a:gridCol w="3631038">
                      <a:extLst>
                        <a:ext uri="{9D8B030D-6E8A-4147-A177-3AD203B41FA5}">
                          <a16:colId xmlns:a16="http://schemas.microsoft.com/office/drawing/2014/main" val="3255134216"/>
                        </a:ext>
                      </a:extLst>
                    </a:gridCol>
                  </a:tblGrid>
                  <a:tr h="670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Helvetica" pitchFamily="2" charset="0"/>
                            </a:rPr>
                            <a:t>Background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4C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Helvetica" pitchFamily="2" charset="0"/>
                            </a:rPr>
                            <a:t>Origin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4C9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601769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Thorium 232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232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Th)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Cryostat Steel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1194692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Uranium 238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238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U)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Cryostat Steel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56954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Cobalt 60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60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Co)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Cryostat Steel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872487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dirty="0">
                              <a:latin typeface="Helvetica" pitchFamily="2" charset="0"/>
                            </a:rPr>
                            <a:t>Boron 8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8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B) Solar Neutrinos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dirty="0">
                              <a:latin typeface="Helvetica" pitchFamily="2" charset="0"/>
                            </a:rPr>
                            <a:t>Sun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969256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Argon 39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39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Ar)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err="1">
                              <a:latin typeface="Helvetica" pitchFamily="2" charset="0"/>
                            </a:rPr>
                            <a:t>LAr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 Background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22608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Argon 41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41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Ar)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Spallation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6439128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Phosphorus 32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32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P)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Spallation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693530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Chlorine 39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39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Cl)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Spallation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17234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υββ</m:t>
                                </m:r>
                              </m:oMath>
                            </m:oMathPara>
                          </a14:m>
                          <a:endParaRPr lang="en-US" sz="3000" b="0" dirty="0">
                            <a:latin typeface="Helvetica" pitchFamily="2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Xenon 136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136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Xe) Double Beta Decay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363980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3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υββ</m:t>
                              </m:r>
                            </m:oMath>
                          </a14:m>
                          <a:r>
                            <a:rPr lang="en-US" sz="3000" b="0" dirty="0">
                              <a:latin typeface="Helvetica" pitchFamily="2" charset="0"/>
                            </a:rPr>
                            <a:t> (signal)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D7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Xenon 136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136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Xe) Double Beta Decay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D7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0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47EAAC1C-8A05-7442-A8EA-C6C571E5B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360426"/>
                  </p:ext>
                </p:extLst>
              </p:nvPr>
            </p:nvGraphicFramePr>
            <p:xfrm>
              <a:off x="659793" y="6807057"/>
              <a:ext cx="7310282" cy="9696677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FC00"/>
                    </a:solidFill>
                    <a:tableStyleId>{5C22544A-7EE6-4342-B048-85BDC9FD1C3A}</a:tableStyleId>
                  </a:tblPr>
                  <a:tblGrid>
                    <a:gridCol w="3679244">
                      <a:extLst>
                        <a:ext uri="{9D8B030D-6E8A-4147-A177-3AD203B41FA5}">
                          <a16:colId xmlns:a16="http://schemas.microsoft.com/office/drawing/2014/main" val="4002875421"/>
                        </a:ext>
                      </a:extLst>
                    </a:gridCol>
                    <a:gridCol w="3631038">
                      <a:extLst>
                        <a:ext uri="{9D8B030D-6E8A-4147-A177-3AD203B41FA5}">
                          <a16:colId xmlns:a16="http://schemas.microsoft.com/office/drawing/2014/main" val="3255134216"/>
                        </a:ext>
                      </a:extLst>
                    </a:gridCol>
                  </a:tblGrid>
                  <a:tr h="670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Helvetica" pitchFamily="2" charset="0"/>
                            </a:rPr>
                            <a:t>Background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4C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Helvetica" pitchFamily="2" charset="0"/>
                            </a:rPr>
                            <a:t>Origin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4C9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601769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Thorium 232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232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Th)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Cryostat Steel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1194692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Uranium 238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238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U)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Cryostat Steel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56954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Cobalt 60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60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Co)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Cryostat Steel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87248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dirty="0">
                              <a:latin typeface="Helvetica" pitchFamily="2" charset="0"/>
                            </a:rPr>
                            <a:t>Boron 8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8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B) Solar Neutrinos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dirty="0">
                              <a:latin typeface="Helvetica" pitchFamily="2" charset="0"/>
                            </a:rPr>
                            <a:t>Sun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969256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Argon 39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39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Ar)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err="1">
                              <a:latin typeface="Helvetica" pitchFamily="2" charset="0"/>
                            </a:rPr>
                            <a:t>LAr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 Background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22608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Argon 41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41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Ar)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Spallation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6439128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Phosphorus 32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32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P)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Spallation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693530"/>
                      </a:ext>
                    </a:extLst>
                  </a:tr>
                  <a:tr h="858376"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Chlorine 39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39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Cl)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Spallation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17234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763750" r="-98966" b="-1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Xenon 136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136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Xe) Double Beta Decay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36398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74684" r="-98966" b="-17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>
                              <a:latin typeface="Helvetica" pitchFamily="2" charset="0"/>
                            </a:rPr>
                            <a:t>Xenon 136 (</a:t>
                          </a:r>
                          <a:r>
                            <a:rPr lang="en-US" sz="3000" baseline="30000" dirty="0">
                              <a:latin typeface="Helvetica" pitchFamily="2" charset="0"/>
                            </a:rPr>
                            <a:t>136</a:t>
                          </a:r>
                          <a:r>
                            <a:rPr lang="en-US" sz="3000" dirty="0">
                              <a:latin typeface="Helvetica" pitchFamily="2" charset="0"/>
                            </a:rPr>
                            <a:t>Xe) Double Beta Decay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D7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0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Placeholder 35">
                <a:extLst>
                  <a:ext uri="{FF2B5EF4-FFF2-40B4-BE49-F238E27FC236}">
                    <a16:creationId xmlns:a16="http://schemas.microsoft.com/office/drawing/2014/main" id="{338F43FF-7BC3-6040-A39A-6FBE62930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7162" y="6855927"/>
                <a:ext cx="4970044" cy="899921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Helvetica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4400" dirty="0"/>
                  <a:t>The goal of this project was to examine DUNE’s potential for observing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υββ</m:t>
                    </m:r>
                  </m:oMath>
                </a14:m>
                <a:r>
                  <a:rPr lang="en-US" sz="4400" dirty="0"/>
                  <a:t> with the doping of the detector medium (</a:t>
                </a:r>
                <a:r>
                  <a:rPr lang="en-US" sz="4400" dirty="0" err="1"/>
                  <a:t>LAr</a:t>
                </a:r>
                <a:r>
                  <a:rPr lang="en-US" sz="4400" dirty="0"/>
                  <a:t>) with 2% </a:t>
                </a:r>
                <a:r>
                  <a:rPr lang="en-US" sz="4400" baseline="30000" dirty="0"/>
                  <a:t>136</a:t>
                </a:r>
                <a:r>
                  <a:rPr lang="en-US" sz="4400" dirty="0"/>
                  <a:t>Xe. The backgrounds around the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υββ</m:t>
                    </m:r>
                  </m:oMath>
                </a14:m>
                <a:r>
                  <a:rPr lang="en-US" sz="4400" dirty="0"/>
                  <a:t> signal that were examined are given in the table. </a:t>
                </a:r>
              </a:p>
            </p:txBody>
          </p:sp>
        </mc:Choice>
        <mc:Fallback xmlns="">
          <p:sp>
            <p:nvSpPr>
              <p:cNvPr id="108" name="Text Placeholder 35">
                <a:extLst>
                  <a:ext uri="{FF2B5EF4-FFF2-40B4-BE49-F238E27FC236}">
                    <a16:creationId xmlns:a16="http://schemas.microsoft.com/office/drawing/2014/main" id="{338F43FF-7BC3-6040-A39A-6FBE62930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162" y="6855927"/>
                <a:ext cx="4970044" cy="8999219"/>
              </a:xfrm>
              <a:prstGeom prst="rect">
                <a:avLst/>
              </a:prstGeom>
              <a:blipFill>
                <a:blip r:embed="rId7"/>
                <a:stretch>
                  <a:fillRect l="-4847" t="-1554" r="-3061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D2192A40-4082-1943-8B13-D69A6AEE96B2}"/>
              </a:ext>
            </a:extLst>
          </p:cNvPr>
          <p:cNvSpPr txBox="1">
            <a:spLocks/>
          </p:cNvSpPr>
          <p:nvPr/>
        </p:nvSpPr>
        <p:spPr>
          <a:xfrm>
            <a:off x="13167419" y="13427624"/>
            <a:ext cx="8172861" cy="1340147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Energy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Placeholder 35">
                <a:extLst>
                  <a:ext uri="{FF2B5EF4-FFF2-40B4-BE49-F238E27FC236}">
                    <a16:creationId xmlns:a16="http://schemas.microsoft.com/office/drawing/2014/main" id="{01E1D9F5-A008-6C47-8462-B521D19582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42584" y="23901114"/>
                <a:ext cx="14439526" cy="4159569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Helvetica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4300" dirty="0">
                    <a:latin typeface="Helvetica" charset="0"/>
                  </a:rPr>
                  <a:t>Assuming a test mass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400" b="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ββ</m:t>
                    </m:r>
                    <m:r>
                      <a:rPr lang="en-US" sz="44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a typeface="Cambria Math" panose="02040503050406030204" pitchFamily="18" charset="0"/>
                  </a:rPr>
                  <a:t> eV, the maximum discovery significance attained was 6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400" dirty="0">
                    <a:ea typeface="Cambria Math" panose="02040503050406030204" pitchFamily="18" charset="0"/>
                  </a:rPr>
                  <a:t> at 1% energy resolution. This study shows centering the ROI using the methods found in this project resulted in up to 1.7 times greater discovery significance than when centered at Q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ββ</m:t>
                    </m:r>
                  </m:oMath>
                </a14:m>
                <a:r>
                  <a:rPr lang="en-US" sz="4300" dirty="0"/>
                  <a:t>.</a:t>
                </a:r>
                <a:endParaRPr lang="en-US" sz="4300" baseline="-25000" dirty="0"/>
              </a:p>
            </p:txBody>
          </p:sp>
        </mc:Choice>
        <mc:Fallback xmlns="">
          <p:sp>
            <p:nvSpPr>
              <p:cNvPr id="114" name="Text Placeholder 35">
                <a:extLst>
                  <a:ext uri="{FF2B5EF4-FFF2-40B4-BE49-F238E27FC236}">
                    <a16:creationId xmlns:a16="http://schemas.microsoft.com/office/drawing/2014/main" id="{01E1D9F5-A008-6C47-8462-B521D1958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2584" y="23901114"/>
                <a:ext cx="14439526" cy="4159569"/>
              </a:xfrm>
              <a:prstGeom prst="rect">
                <a:avLst/>
              </a:prstGeom>
              <a:blipFill>
                <a:blip r:embed="rId8"/>
                <a:stretch>
                  <a:fillRect l="-1670" t="-2736"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A7A1C6-5BCC-D344-9BD0-1C8067DF99F8}"/>
              </a:ext>
            </a:extLst>
          </p:cNvPr>
          <p:cNvSpPr txBox="1"/>
          <p:nvPr/>
        </p:nvSpPr>
        <p:spPr>
          <a:xfrm>
            <a:off x="26899740" y="4688914"/>
            <a:ext cx="59685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A452F-C16F-E445-8B07-2560CDFCCA16}"/>
              </a:ext>
            </a:extLst>
          </p:cNvPr>
          <p:cNvSpPr txBox="1"/>
          <p:nvPr/>
        </p:nvSpPr>
        <p:spPr>
          <a:xfrm>
            <a:off x="26689369" y="17886351"/>
            <a:ext cx="59685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6" name="Text Placeholder 26">
            <a:extLst>
              <a:ext uri="{FF2B5EF4-FFF2-40B4-BE49-F238E27FC236}">
                <a16:creationId xmlns:a16="http://schemas.microsoft.com/office/drawing/2014/main" id="{AC2AC1C4-2E90-D74C-BECC-D7C74786D515}"/>
              </a:ext>
            </a:extLst>
          </p:cNvPr>
          <p:cNvSpPr txBox="1">
            <a:spLocks/>
          </p:cNvSpPr>
          <p:nvPr/>
        </p:nvSpPr>
        <p:spPr>
          <a:xfrm>
            <a:off x="27592118" y="4784708"/>
            <a:ext cx="15263080" cy="1989132"/>
          </a:xfrm>
          <a:prstGeom prst="rect">
            <a:avLst/>
          </a:prstGeom>
          <a:solidFill>
            <a:schemeClr val="bg1"/>
          </a:solidFill>
        </p:spPr>
        <p:txBody>
          <a:bodyPr vert="horz" lIns="0" tIns="274320" rIns="274320" bIns="27432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dirty="0"/>
              <a:t>Figure 2 (left): The The width of the search window is plotted against the center of the energy ROI. The color axis is the sensitivity.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D48382F-CAEC-B04F-9473-6271C36ACD0D}"/>
              </a:ext>
            </a:extLst>
          </p:cNvPr>
          <p:cNvSpPr txBox="1"/>
          <p:nvPr/>
        </p:nvSpPr>
        <p:spPr>
          <a:xfrm>
            <a:off x="28068121" y="6440424"/>
            <a:ext cx="13688568" cy="101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Helvetica" pitchFamily="2" charset="0"/>
            </a:endParaRPr>
          </a:p>
        </p:txBody>
      </p: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DAA26464-B952-314D-9B84-559F3A0E1C94}"/>
              </a:ext>
            </a:extLst>
          </p:cNvPr>
          <p:cNvSpPr txBox="1">
            <a:spLocks/>
          </p:cNvSpPr>
          <p:nvPr/>
        </p:nvSpPr>
        <p:spPr>
          <a:xfrm>
            <a:off x="28337053" y="6257173"/>
            <a:ext cx="8228061" cy="1427482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Signal Selection</a:t>
            </a:r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AD3868-B632-5544-A1BA-CC6BC6996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89773" y="12374089"/>
            <a:ext cx="13820286" cy="8792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214E314-A50F-AE48-B77A-E971ED30D6C2}"/>
              </a:ext>
            </a:extLst>
          </p:cNvPr>
          <p:cNvSpPr txBox="1"/>
          <p:nvPr/>
        </p:nvSpPr>
        <p:spPr>
          <a:xfrm>
            <a:off x="26689369" y="17467325"/>
            <a:ext cx="807222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2187E1-AB30-9A4C-A4A4-CE7757490545}"/>
              </a:ext>
            </a:extLst>
          </p:cNvPr>
          <p:cNvSpPr txBox="1"/>
          <p:nvPr/>
        </p:nvSpPr>
        <p:spPr>
          <a:xfrm>
            <a:off x="26432681" y="4622699"/>
            <a:ext cx="807222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 descr="A close up of a map&#10;&#10;Description automatically generated">
            <a:extLst>
              <a:ext uri="{FF2B5EF4-FFF2-40B4-BE49-F238E27FC236}">
                <a16:creationId xmlns:a16="http://schemas.microsoft.com/office/drawing/2014/main" id="{DA1B7EFD-662E-6D4D-B021-FFD203B7B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57714" y="17403581"/>
            <a:ext cx="12965132" cy="8788081"/>
          </a:xfrm>
          <a:prstGeom prst="rect">
            <a:avLst/>
          </a:prstGeom>
        </p:spPr>
      </p:pic>
      <p:pic>
        <p:nvPicPr>
          <p:cNvPr id="44" name="Picture 43" descr="A close up of a map&#10;&#10;Description automatically generated">
            <a:extLst>
              <a:ext uri="{FF2B5EF4-FFF2-40B4-BE49-F238E27FC236}">
                <a16:creationId xmlns:a16="http://schemas.microsoft.com/office/drawing/2014/main" id="{2C6589B3-E477-F945-9DB1-CBCF3D410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41249" y="4722310"/>
            <a:ext cx="12798062" cy="86748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2FE9B1-4237-7344-980D-948A00E52D5F}"/>
              </a:ext>
            </a:extLst>
          </p:cNvPr>
          <p:cNvCxnSpPr>
            <a:cxnSpLocks/>
          </p:cNvCxnSpPr>
          <p:nvPr/>
        </p:nvCxnSpPr>
        <p:spPr>
          <a:xfrm flipV="1">
            <a:off x="14971912" y="9410947"/>
            <a:ext cx="10243970" cy="303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7CB04-74AF-A040-B17A-1CDE9A739450}"/>
                  </a:ext>
                </a:extLst>
              </p:cNvPr>
              <p:cNvSpPr txBox="1"/>
              <p:nvPr/>
            </p:nvSpPr>
            <p:spPr>
              <a:xfrm>
                <a:off x="23130256" y="9624363"/>
                <a:ext cx="1811306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--</a:t>
                </a:r>
                <a:r>
                  <a:rPr lang="en-US" sz="5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m:rPr>
                        <m:sty m:val="p"/>
                      </m:rPr>
                      <a:rPr lang="en-US" sz="50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ββ</m:t>
                    </m:r>
                  </m:oMath>
                </a14:m>
                <a:endParaRPr lang="en-US" sz="5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7CB04-74AF-A040-B17A-1CDE9A73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256" y="9624363"/>
                <a:ext cx="1811306" cy="861774"/>
              </a:xfrm>
              <a:prstGeom prst="rect">
                <a:avLst/>
              </a:prstGeom>
              <a:blipFill>
                <a:blip r:embed="rId12"/>
                <a:stretch>
                  <a:fillRect l="-15278" t="-15942" r="-2083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582973"/>
      </p:ext>
    </p:extLst>
  </p:cSld>
  <p:clrMapOvr>
    <a:masterClrMapping/>
  </p:clrMapOvr>
</p:sld>
</file>

<file path=ppt/theme/theme1.xml><?xml version="1.0" encoding="utf-8"?>
<a:theme xmlns:a="http://schemas.openxmlformats.org/drawingml/2006/main" name="A0_PosterTemplate_Horizontal_0923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A0_PosterTemplate_Horizontal_092315</Template>
  <TotalTime>12257</TotalTime>
  <Words>414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Helvetica</vt:lpstr>
      <vt:lpstr>A0_PosterTemplate_Horizontal_092315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Reesman, Grace (UMKC-Student)</dc:creator>
  <cp:lastModifiedBy>Reesman, Grace (UMKC-Student)</cp:lastModifiedBy>
  <cp:revision>167</cp:revision>
  <cp:lastPrinted>2015-09-21T22:25:30Z</cp:lastPrinted>
  <dcterms:created xsi:type="dcterms:W3CDTF">2020-07-27T14:02:12Z</dcterms:created>
  <dcterms:modified xsi:type="dcterms:W3CDTF">2020-08-07T04:05:49Z</dcterms:modified>
</cp:coreProperties>
</file>