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0" r:id="rId1"/>
  </p:sldMasterIdLst>
  <p:sldIdLst>
    <p:sldId id="257" r:id="rId2"/>
    <p:sldId id="256" r:id="rId3"/>
    <p:sldId id="258" r:id="rId4"/>
    <p:sldId id="259" r:id="rId5"/>
    <p:sldId id="260"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35" autoAdjust="0"/>
    <p:restoredTop sz="94660"/>
  </p:normalViewPr>
  <p:slideViewPr>
    <p:cSldViewPr snapToGrid="0">
      <p:cViewPr varScale="1">
        <p:scale>
          <a:sx n="98" d="100"/>
          <a:sy n="98" d="100"/>
        </p:scale>
        <p:origin x="110" y="8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ADD529D-BBAC-43FA-A64E-D550D211FAD0}" type="datetimeFigureOut">
              <a:rPr lang="en-US" smtClean="0"/>
              <a:t>8/11/2020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E99C43-78A2-4356-BC79-AD24AD522387}" type="slidenum">
              <a:rPr lang="en-US" smtClean="0"/>
              <a:t>‹#›</a:t>
            </a:fld>
            <a:endParaRPr lang="en-US"/>
          </a:p>
        </p:txBody>
      </p:sp>
    </p:spTree>
    <p:extLst>
      <p:ext uri="{BB962C8B-B14F-4D97-AF65-F5344CB8AC3E}">
        <p14:creationId xmlns:p14="http://schemas.microsoft.com/office/powerpoint/2010/main" val="7392102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ADD529D-BBAC-43FA-A64E-D550D211FAD0}" type="datetimeFigureOut">
              <a:rPr lang="en-US" smtClean="0"/>
              <a:t>8/11/2020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E99C43-78A2-4356-BC79-AD24AD522387}" type="slidenum">
              <a:rPr lang="en-US" smtClean="0"/>
              <a:t>‹#›</a:t>
            </a:fld>
            <a:endParaRPr lang="en-US"/>
          </a:p>
        </p:txBody>
      </p:sp>
    </p:spTree>
    <p:extLst>
      <p:ext uri="{BB962C8B-B14F-4D97-AF65-F5344CB8AC3E}">
        <p14:creationId xmlns:p14="http://schemas.microsoft.com/office/powerpoint/2010/main" val="38637441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0ADD529D-BBAC-43FA-A64E-D550D211FAD0}" type="datetimeFigureOut">
              <a:rPr lang="en-US" smtClean="0"/>
              <a:t>8/11/2020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E99C43-78A2-4356-BC79-AD24AD522387}" type="slidenum">
              <a:rPr lang="en-US" smtClean="0"/>
              <a:t>‹#›</a:t>
            </a:fld>
            <a:endParaRPr lang="en-US"/>
          </a:p>
        </p:txBody>
      </p:sp>
    </p:spTree>
    <p:extLst>
      <p:ext uri="{BB962C8B-B14F-4D97-AF65-F5344CB8AC3E}">
        <p14:creationId xmlns:p14="http://schemas.microsoft.com/office/powerpoint/2010/main" val="143805724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0ADD529D-BBAC-43FA-A64E-D550D211FAD0}" type="datetimeFigureOut">
              <a:rPr lang="en-US" smtClean="0"/>
              <a:t>8/11/2020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E99C43-78A2-4356-BC79-AD24AD522387}" type="slidenum">
              <a:rPr lang="en-US" smtClean="0"/>
              <a:t>‹#›</a:t>
            </a:fld>
            <a:endParaRPr lang="en-US"/>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42682902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ADD529D-BBAC-43FA-A64E-D550D211FAD0}" type="datetimeFigureOut">
              <a:rPr lang="en-US" smtClean="0"/>
              <a:t>8/11/2020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E99C43-78A2-4356-BC79-AD24AD522387}" type="slidenum">
              <a:rPr lang="en-US" smtClean="0"/>
              <a:t>‹#›</a:t>
            </a:fld>
            <a:endParaRPr lang="en-US"/>
          </a:p>
        </p:txBody>
      </p:sp>
    </p:spTree>
    <p:extLst>
      <p:ext uri="{BB962C8B-B14F-4D97-AF65-F5344CB8AC3E}">
        <p14:creationId xmlns:p14="http://schemas.microsoft.com/office/powerpoint/2010/main" val="110577732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0ADD529D-BBAC-43FA-A64E-D550D211FAD0}" type="datetimeFigureOut">
              <a:rPr lang="en-US" smtClean="0"/>
              <a:t>8/11/2020</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E99C43-78A2-4356-BC79-AD24AD522387}" type="slidenum">
              <a:rPr lang="en-US" smtClean="0"/>
              <a:t>‹#›</a:t>
            </a:fld>
            <a:endParaRPr lang="en-US"/>
          </a:p>
        </p:txBody>
      </p:sp>
    </p:spTree>
    <p:extLst>
      <p:ext uri="{BB962C8B-B14F-4D97-AF65-F5344CB8AC3E}">
        <p14:creationId xmlns:p14="http://schemas.microsoft.com/office/powerpoint/2010/main" val="168568410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0ADD529D-BBAC-43FA-A64E-D550D211FAD0}" type="datetimeFigureOut">
              <a:rPr lang="en-US" smtClean="0"/>
              <a:t>8/11/2020</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E99C43-78A2-4356-BC79-AD24AD522387}" type="slidenum">
              <a:rPr lang="en-US" smtClean="0"/>
              <a:t>‹#›</a:t>
            </a:fld>
            <a:endParaRPr lang="en-US"/>
          </a:p>
        </p:txBody>
      </p:sp>
    </p:spTree>
    <p:extLst>
      <p:ext uri="{BB962C8B-B14F-4D97-AF65-F5344CB8AC3E}">
        <p14:creationId xmlns:p14="http://schemas.microsoft.com/office/powerpoint/2010/main" val="242240095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ADD529D-BBAC-43FA-A64E-D550D211FAD0}" type="datetimeFigureOut">
              <a:rPr lang="en-US" smtClean="0"/>
              <a:t>8/11/2020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E99C43-78A2-4356-BC79-AD24AD522387}" type="slidenum">
              <a:rPr lang="en-US" smtClean="0"/>
              <a:t>‹#›</a:t>
            </a:fld>
            <a:endParaRPr lang="en-US"/>
          </a:p>
        </p:txBody>
      </p:sp>
    </p:spTree>
    <p:extLst>
      <p:ext uri="{BB962C8B-B14F-4D97-AF65-F5344CB8AC3E}">
        <p14:creationId xmlns:p14="http://schemas.microsoft.com/office/powerpoint/2010/main" val="171634170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ADD529D-BBAC-43FA-A64E-D550D211FAD0}" type="datetimeFigureOut">
              <a:rPr lang="en-US" smtClean="0"/>
              <a:t>8/11/2020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E99C43-78A2-4356-BC79-AD24AD522387}" type="slidenum">
              <a:rPr lang="en-US" smtClean="0"/>
              <a:t>‹#›</a:t>
            </a:fld>
            <a:endParaRPr lang="en-US"/>
          </a:p>
        </p:txBody>
      </p:sp>
    </p:spTree>
    <p:extLst>
      <p:ext uri="{BB962C8B-B14F-4D97-AF65-F5344CB8AC3E}">
        <p14:creationId xmlns:p14="http://schemas.microsoft.com/office/powerpoint/2010/main" val="143370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0"/>
          </p:nvPr>
        </p:nvSpPr>
        <p:spPr/>
        <p:txBody>
          <a:bodyPr/>
          <a:lstStyle/>
          <a:p>
            <a:fld id="{0ADD529D-BBAC-43FA-A64E-D550D211FAD0}" type="datetimeFigureOut">
              <a:rPr lang="en-US" smtClean="0"/>
              <a:t>8/11/2020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E99C43-78A2-4356-BC79-AD24AD522387}" type="slidenum">
              <a:rPr lang="en-US" smtClean="0"/>
              <a:t>‹#›</a:t>
            </a:fld>
            <a:endParaRPr lang="en-US"/>
          </a:p>
        </p:txBody>
      </p:sp>
    </p:spTree>
    <p:extLst>
      <p:ext uri="{BB962C8B-B14F-4D97-AF65-F5344CB8AC3E}">
        <p14:creationId xmlns:p14="http://schemas.microsoft.com/office/powerpoint/2010/main" val="17738849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ADD529D-BBAC-43FA-A64E-D550D211FAD0}" type="datetimeFigureOut">
              <a:rPr lang="en-US" smtClean="0"/>
              <a:t>8/11/2020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E99C43-78A2-4356-BC79-AD24AD522387}" type="slidenum">
              <a:rPr lang="en-US" smtClean="0"/>
              <a:t>‹#›</a:t>
            </a:fld>
            <a:endParaRPr lang="en-US"/>
          </a:p>
        </p:txBody>
      </p:sp>
    </p:spTree>
    <p:extLst>
      <p:ext uri="{BB962C8B-B14F-4D97-AF65-F5344CB8AC3E}">
        <p14:creationId xmlns:p14="http://schemas.microsoft.com/office/powerpoint/2010/main" val="22419521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ADD529D-BBAC-43FA-A64E-D550D211FAD0}" type="datetimeFigureOut">
              <a:rPr lang="en-US" smtClean="0"/>
              <a:t>8/11/2020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E99C43-78A2-4356-BC79-AD24AD522387}" type="slidenum">
              <a:rPr lang="en-US" smtClean="0"/>
              <a:t>‹#›</a:t>
            </a:fld>
            <a:endParaRPr lang="en-US"/>
          </a:p>
        </p:txBody>
      </p:sp>
    </p:spTree>
    <p:extLst>
      <p:ext uri="{BB962C8B-B14F-4D97-AF65-F5344CB8AC3E}">
        <p14:creationId xmlns:p14="http://schemas.microsoft.com/office/powerpoint/2010/main" val="14605783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ADD529D-BBAC-43FA-A64E-D550D211FAD0}" type="datetimeFigureOut">
              <a:rPr lang="en-US" smtClean="0"/>
              <a:t>8/11/2020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0E99C43-78A2-4356-BC79-AD24AD522387}" type="slidenum">
              <a:rPr lang="en-US" smtClean="0"/>
              <a:t>‹#›</a:t>
            </a:fld>
            <a:endParaRPr lang="en-US"/>
          </a:p>
        </p:txBody>
      </p:sp>
    </p:spTree>
    <p:extLst>
      <p:ext uri="{BB962C8B-B14F-4D97-AF65-F5344CB8AC3E}">
        <p14:creationId xmlns:p14="http://schemas.microsoft.com/office/powerpoint/2010/main" val="4122163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0ADD529D-BBAC-43FA-A64E-D550D211FAD0}" type="datetimeFigureOut">
              <a:rPr lang="en-US" smtClean="0"/>
              <a:t>8/11/2020</a:t>
            </a:fld>
            <a:endParaRPr lang="en-US"/>
          </a:p>
        </p:txBody>
      </p:sp>
      <p:sp>
        <p:nvSpPr>
          <p:cNvPr id="5" name="Footer Placeholder 3"/>
          <p:cNvSpPr>
            <a:spLocks noGrp="1"/>
          </p:cNvSpPr>
          <p:nvPr>
            <p:ph type="ftr" sz="quarter" idx="11"/>
          </p:nvPr>
        </p:nvSpPr>
        <p:spPr/>
        <p:txBody>
          <a:bodyPr/>
          <a:lstStyle/>
          <a:p>
            <a:endParaRPr lang="en-US"/>
          </a:p>
        </p:txBody>
      </p:sp>
      <p:sp>
        <p:nvSpPr>
          <p:cNvPr id="6" name="Slide Number Placeholder 4"/>
          <p:cNvSpPr>
            <a:spLocks noGrp="1"/>
          </p:cNvSpPr>
          <p:nvPr>
            <p:ph type="sldNum" sz="quarter" idx="12"/>
          </p:nvPr>
        </p:nvSpPr>
        <p:spPr/>
        <p:txBody>
          <a:bodyPr/>
          <a:lstStyle/>
          <a:p>
            <a:fld id="{60E99C43-78A2-4356-BC79-AD24AD522387}" type="slidenum">
              <a:rPr lang="en-US" smtClean="0"/>
              <a:t>‹#›</a:t>
            </a:fld>
            <a:endParaRPr lang="en-US"/>
          </a:p>
        </p:txBody>
      </p:sp>
    </p:spTree>
    <p:extLst>
      <p:ext uri="{BB962C8B-B14F-4D97-AF65-F5344CB8AC3E}">
        <p14:creationId xmlns:p14="http://schemas.microsoft.com/office/powerpoint/2010/main" val="32420335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0ADD529D-BBAC-43FA-A64E-D550D211FAD0}" type="datetimeFigureOut">
              <a:rPr lang="en-US" smtClean="0"/>
              <a:t>8/11/2020</a:t>
            </a:fld>
            <a:endParaRPr lang="en-US"/>
          </a:p>
        </p:txBody>
      </p:sp>
      <p:sp>
        <p:nvSpPr>
          <p:cNvPr id="5" name="Footer Placeholder 2"/>
          <p:cNvSpPr>
            <a:spLocks noGrp="1"/>
          </p:cNvSpPr>
          <p:nvPr>
            <p:ph type="ftr" sz="quarter" idx="11"/>
          </p:nvPr>
        </p:nvSpPr>
        <p:spPr/>
        <p:txBody>
          <a:bodyPr/>
          <a:lstStyle/>
          <a:p>
            <a:endParaRPr lang="en-US"/>
          </a:p>
        </p:txBody>
      </p:sp>
      <p:sp>
        <p:nvSpPr>
          <p:cNvPr id="6" name="Slide Number Placeholder 3"/>
          <p:cNvSpPr>
            <a:spLocks noGrp="1"/>
          </p:cNvSpPr>
          <p:nvPr>
            <p:ph type="sldNum" sz="quarter" idx="12"/>
          </p:nvPr>
        </p:nvSpPr>
        <p:spPr/>
        <p:txBody>
          <a:bodyPr/>
          <a:lstStyle/>
          <a:p>
            <a:fld id="{60E99C43-78A2-4356-BC79-AD24AD522387}" type="slidenum">
              <a:rPr lang="en-US" smtClean="0"/>
              <a:t>‹#›</a:t>
            </a:fld>
            <a:endParaRPr lang="en-US"/>
          </a:p>
        </p:txBody>
      </p:sp>
    </p:spTree>
    <p:extLst>
      <p:ext uri="{BB962C8B-B14F-4D97-AF65-F5344CB8AC3E}">
        <p14:creationId xmlns:p14="http://schemas.microsoft.com/office/powerpoint/2010/main" val="24683292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Date Placeholder 4"/>
          <p:cNvSpPr>
            <a:spLocks noGrp="1"/>
          </p:cNvSpPr>
          <p:nvPr>
            <p:ph type="dt" sz="half" idx="10"/>
          </p:nvPr>
        </p:nvSpPr>
        <p:spPr/>
        <p:txBody>
          <a:bodyPr/>
          <a:lstStyle/>
          <a:p>
            <a:fld id="{0ADD529D-BBAC-43FA-A64E-D550D211FAD0}" type="datetimeFigureOut">
              <a:rPr lang="en-US" smtClean="0"/>
              <a:t>8/11/2020</a:t>
            </a:fld>
            <a:endParaRPr lang="en-US"/>
          </a:p>
        </p:txBody>
      </p:sp>
      <p:sp>
        <p:nvSpPr>
          <p:cNvPr id="5" name="Footer Placeholder 5"/>
          <p:cNvSpPr>
            <a:spLocks noGrp="1"/>
          </p:cNvSpPr>
          <p:nvPr>
            <p:ph type="ftr" sz="quarter" idx="11"/>
          </p:nvPr>
        </p:nvSpPr>
        <p:spPr/>
        <p:txBody>
          <a:bodyPr/>
          <a:lstStyle/>
          <a:p>
            <a:endParaRPr lang="en-US"/>
          </a:p>
        </p:txBody>
      </p:sp>
      <p:sp>
        <p:nvSpPr>
          <p:cNvPr id="6" name="Slide Number Placeholder 6"/>
          <p:cNvSpPr>
            <a:spLocks noGrp="1"/>
          </p:cNvSpPr>
          <p:nvPr>
            <p:ph type="sldNum" sz="quarter" idx="12"/>
          </p:nvPr>
        </p:nvSpPr>
        <p:spPr/>
        <p:txBody>
          <a:bodyPr/>
          <a:lstStyle/>
          <a:p>
            <a:fld id="{60E99C43-78A2-4356-BC79-AD24AD522387}" type="slidenum">
              <a:rPr lang="en-US" smtClean="0"/>
              <a:t>‹#›</a:t>
            </a:fld>
            <a:endParaRPr lang="en-US"/>
          </a:p>
        </p:txBody>
      </p:sp>
    </p:spTree>
    <p:extLst>
      <p:ext uri="{BB962C8B-B14F-4D97-AF65-F5344CB8AC3E}">
        <p14:creationId xmlns:p14="http://schemas.microsoft.com/office/powerpoint/2010/main" val="33032028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ADD529D-BBAC-43FA-A64E-D550D211FAD0}" type="datetimeFigureOut">
              <a:rPr lang="en-US" smtClean="0"/>
              <a:t>8/11/2020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E99C43-78A2-4356-BC79-AD24AD522387}" type="slidenum">
              <a:rPr lang="en-US" smtClean="0"/>
              <a:t>‹#›</a:t>
            </a:fld>
            <a:endParaRPr lang="en-US"/>
          </a:p>
        </p:txBody>
      </p:sp>
    </p:spTree>
    <p:extLst>
      <p:ext uri="{BB962C8B-B14F-4D97-AF65-F5344CB8AC3E}">
        <p14:creationId xmlns:p14="http://schemas.microsoft.com/office/powerpoint/2010/main" val="26545058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0ADD529D-BBAC-43FA-A64E-D550D211FAD0}" type="datetimeFigureOut">
              <a:rPr lang="en-US" smtClean="0"/>
              <a:t>8/11/2020</a:t>
            </a:fld>
            <a:endParaRPr lang="en-US"/>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60E99C43-78A2-4356-BC79-AD24AD522387}" type="slidenum">
              <a:rPr lang="en-US" smtClean="0"/>
              <a:t>‹#›</a:t>
            </a:fld>
            <a:endParaRPr lang="en-US"/>
          </a:p>
        </p:txBody>
      </p:sp>
    </p:spTree>
    <p:extLst>
      <p:ext uri="{BB962C8B-B14F-4D97-AF65-F5344CB8AC3E}">
        <p14:creationId xmlns:p14="http://schemas.microsoft.com/office/powerpoint/2010/main" val="3571563624"/>
      </p:ext>
    </p:extLst>
  </p:cSld>
  <p:clrMap bg1="dk1" tx1="lt1" bg2="dk2" tx2="lt2" accent1="accent1" accent2="accent2" accent3="accent3" accent4="accent4" accent5="accent5" accent6="accent6" hlink="hlink" folHlink="folHlink"/>
  <p:sldLayoutIdLst>
    <p:sldLayoutId id="2147483791" r:id="rId1"/>
    <p:sldLayoutId id="2147483792" r:id="rId2"/>
    <p:sldLayoutId id="2147483793" r:id="rId3"/>
    <p:sldLayoutId id="2147483794" r:id="rId4"/>
    <p:sldLayoutId id="2147483795" r:id="rId5"/>
    <p:sldLayoutId id="2147483796" r:id="rId6"/>
    <p:sldLayoutId id="2147483797" r:id="rId7"/>
    <p:sldLayoutId id="2147483798" r:id="rId8"/>
    <p:sldLayoutId id="2147483799" r:id="rId9"/>
    <p:sldLayoutId id="2147483800" r:id="rId10"/>
    <p:sldLayoutId id="2147483801" r:id="rId11"/>
    <p:sldLayoutId id="2147483802" r:id="rId12"/>
    <p:sldLayoutId id="2147483803" r:id="rId13"/>
    <p:sldLayoutId id="2147483804" r:id="rId14"/>
    <p:sldLayoutId id="2147483805" r:id="rId15"/>
    <p:sldLayoutId id="2147483806" r:id="rId16"/>
    <p:sldLayoutId id="2147483807"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mylifeexpert.com/login"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 name="Title 1">
            <a:extLst>
              <a:ext uri="{FF2B5EF4-FFF2-40B4-BE49-F238E27FC236}">
                <a16:creationId xmlns:a16="http://schemas.microsoft.com/office/drawing/2014/main" id="{783469B4-BCE0-4870-A627-75DA5F4FCFA8}"/>
              </a:ext>
            </a:extLst>
          </p:cNvPr>
          <p:cNvSpPr>
            <a:spLocks noGrp="1"/>
          </p:cNvSpPr>
          <p:nvPr>
            <p:ph type="title"/>
          </p:nvPr>
        </p:nvSpPr>
        <p:spPr>
          <a:xfrm>
            <a:off x="1113810" y="3130041"/>
            <a:ext cx="4036334" cy="2387600"/>
          </a:xfrm>
        </p:spPr>
        <p:txBody>
          <a:bodyPr vert="horz" lIns="91440" tIns="45720" rIns="91440" bIns="45720" rtlCol="0" anchor="t">
            <a:normAutofit fontScale="90000"/>
          </a:bodyPr>
          <a:lstStyle/>
          <a:p>
            <a:r>
              <a:rPr lang="en-US" sz="5400" b="1" dirty="0"/>
              <a:t>User/Visitor </a:t>
            </a:r>
            <a:br>
              <a:rPr lang="en-US" sz="5400" b="1" dirty="0"/>
            </a:br>
            <a:r>
              <a:rPr lang="en-US" sz="5400" b="1" dirty="0"/>
              <a:t>HRP </a:t>
            </a:r>
            <a:br>
              <a:rPr lang="en-US" sz="5400" b="1" dirty="0"/>
            </a:br>
            <a:r>
              <a:rPr lang="en-US" sz="5400" b="1" dirty="0"/>
              <a:t>Resources:</a:t>
            </a:r>
          </a:p>
        </p:txBody>
      </p:sp>
      <p:pic>
        <p:nvPicPr>
          <p:cNvPr id="5" name="Content Placeholder 4" descr="A screenshot of a social media post&#10;&#10;Description automatically generated">
            <a:extLst>
              <a:ext uri="{FF2B5EF4-FFF2-40B4-BE49-F238E27FC236}">
                <a16:creationId xmlns:a16="http://schemas.microsoft.com/office/drawing/2014/main" id="{C68DA888-52E2-47EA-8226-99C776AE7F35}"/>
              </a:ext>
            </a:extLst>
          </p:cNvPr>
          <p:cNvPicPr>
            <a:picLocks noGrp="1" noChangeAspect="1"/>
          </p:cNvPicPr>
          <p:nvPr>
            <p:ph idx="1"/>
          </p:nvPr>
        </p:nvPicPr>
        <p:blipFill rotWithShape="1">
          <a:blip r:embed="rId2">
            <a:extLst>
              <a:ext uri="{28A0092B-C50C-407E-A947-70E740481C1C}">
                <a14:useLocalDpi xmlns:a14="http://schemas.microsoft.com/office/drawing/2010/main" val="0"/>
              </a:ext>
            </a:extLst>
          </a:blip>
          <a:srcRect r="19986" b="1"/>
          <a:stretch/>
        </p:blipFill>
        <p:spPr>
          <a:xfrm>
            <a:off x="5922492" y="666728"/>
            <a:ext cx="5536001" cy="5465791"/>
          </a:xfrm>
          <a:prstGeom prst="rect">
            <a:avLst/>
          </a:prstGeom>
        </p:spPr>
      </p:pic>
    </p:spTree>
    <p:extLst>
      <p:ext uri="{BB962C8B-B14F-4D97-AF65-F5344CB8AC3E}">
        <p14:creationId xmlns:p14="http://schemas.microsoft.com/office/powerpoint/2010/main" val="30418315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94CEFD-5677-41D3-80B9-A2E51C72F99B}"/>
              </a:ext>
            </a:extLst>
          </p:cNvPr>
          <p:cNvSpPr>
            <a:spLocks noGrp="1"/>
          </p:cNvSpPr>
          <p:nvPr>
            <p:ph type="ctrTitle"/>
          </p:nvPr>
        </p:nvSpPr>
        <p:spPr>
          <a:xfrm>
            <a:off x="3315031" y="1380754"/>
            <a:ext cx="5561938" cy="2513516"/>
          </a:xfrm>
        </p:spPr>
        <p:txBody>
          <a:bodyPr>
            <a:normAutofit fontScale="90000"/>
          </a:bodyPr>
          <a:lstStyle/>
          <a:p>
            <a:r>
              <a:rPr lang="en-US" sz="5600" b="1"/>
              <a:t>Employee/Users Assistance Program</a:t>
            </a:r>
            <a:endParaRPr lang="en-US" sz="5600"/>
          </a:p>
        </p:txBody>
      </p:sp>
      <p:sp>
        <p:nvSpPr>
          <p:cNvPr id="3" name="Subtitle 2">
            <a:extLst>
              <a:ext uri="{FF2B5EF4-FFF2-40B4-BE49-F238E27FC236}">
                <a16:creationId xmlns:a16="http://schemas.microsoft.com/office/drawing/2014/main" id="{025E1708-AB70-4A89-926A-9FF092E4232F}"/>
              </a:ext>
            </a:extLst>
          </p:cNvPr>
          <p:cNvSpPr>
            <a:spLocks noGrp="1"/>
          </p:cNvSpPr>
          <p:nvPr>
            <p:ph type="subTitle" idx="1"/>
          </p:nvPr>
        </p:nvSpPr>
        <p:spPr>
          <a:xfrm>
            <a:off x="3315031" y="4076802"/>
            <a:ext cx="5561938" cy="1534587"/>
          </a:xfrm>
        </p:spPr>
        <p:txBody>
          <a:bodyPr>
            <a:normAutofit fontScale="92500" lnSpcReduction="10000"/>
          </a:bodyPr>
          <a:lstStyle/>
          <a:p>
            <a:r>
              <a:rPr lang="en-US" sz="1700"/>
              <a:t>Fermilab’s Employee/Users Assistance Program provides comprehensive and effective on-line, telephone and face-to-face (virtual) services for employees, household members, users at the Lab and anyone covered under employees’ health insurance benefits.</a:t>
            </a:r>
          </a:p>
        </p:txBody>
      </p:sp>
    </p:spTree>
    <p:extLst>
      <p:ext uri="{BB962C8B-B14F-4D97-AF65-F5344CB8AC3E}">
        <p14:creationId xmlns:p14="http://schemas.microsoft.com/office/powerpoint/2010/main" val="33923668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5" name="Rectangle 7">
            <a:extLst>
              <a:ext uri="{FF2B5EF4-FFF2-40B4-BE49-F238E27FC236}">
                <a16:creationId xmlns:a16="http://schemas.microsoft.com/office/drawing/2014/main" id="{052BEFF1-896C-45B1-B02C-96A6A1BC389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2000" cy="685800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algn="ctr"/>
            <a:endParaRPr lang="en-US"/>
          </a:p>
        </p:txBody>
      </p:sp>
      <p:sp>
        <p:nvSpPr>
          <p:cNvPr id="6" name="Freeform 36">
            <a:extLst>
              <a:ext uri="{FF2B5EF4-FFF2-40B4-BE49-F238E27FC236}">
                <a16:creationId xmlns:a16="http://schemas.microsoft.com/office/drawing/2014/main" id="{BB237A14-61B1-4C00-A670-5D8D68A8668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644637" y="0"/>
            <a:ext cx="559472" cy="3709642"/>
          </a:xfrm>
          <a:custGeom>
            <a:avLst/>
            <a:gdLst>
              <a:gd name="connsiteX0" fmla="*/ 0 w 559472"/>
              <a:gd name="connsiteY0" fmla="*/ 0 h 3709642"/>
              <a:gd name="connsiteX1" fmla="*/ 473952 w 559472"/>
              <a:gd name="connsiteY1" fmla="*/ 0 h 3709642"/>
              <a:gd name="connsiteX2" fmla="*/ 485840 w 559472"/>
              <a:gd name="connsiteY2" fmla="*/ 161194 h 3709642"/>
              <a:gd name="connsiteX3" fmla="*/ 523949 w 559472"/>
              <a:gd name="connsiteY3" fmla="*/ 3672197 h 3709642"/>
              <a:gd name="connsiteX4" fmla="*/ 454748 w 559472"/>
              <a:gd name="connsiteY4" fmla="*/ 3709642 h 3709642"/>
              <a:gd name="connsiteX5" fmla="*/ 448224 w 559472"/>
              <a:gd name="connsiteY5" fmla="*/ 3510471 h 3709642"/>
              <a:gd name="connsiteX6" fmla="*/ 443564 w 559472"/>
              <a:gd name="connsiteY6" fmla="*/ 3408563 h 3709642"/>
              <a:gd name="connsiteX7" fmla="*/ 438902 w 559472"/>
              <a:gd name="connsiteY7" fmla="*/ 3304407 h 3709642"/>
              <a:gd name="connsiteX8" fmla="*/ 433941 w 559472"/>
              <a:gd name="connsiteY8" fmla="*/ 3198777 h 3709642"/>
              <a:gd name="connsiteX9" fmla="*/ 427584 w 559472"/>
              <a:gd name="connsiteY9" fmla="*/ 3092510 h 3709642"/>
              <a:gd name="connsiteX10" fmla="*/ 420988 w 559472"/>
              <a:gd name="connsiteY10" fmla="*/ 2984390 h 3709642"/>
              <a:gd name="connsiteX11" fmla="*/ 414330 w 559472"/>
              <a:gd name="connsiteY11" fmla="*/ 2874401 h 3709642"/>
              <a:gd name="connsiteX12" fmla="*/ 406840 w 559472"/>
              <a:gd name="connsiteY12" fmla="*/ 2762980 h 3709642"/>
              <a:gd name="connsiteX13" fmla="*/ 397745 w 559472"/>
              <a:gd name="connsiteY13" fmla="*/ 2650566 h 3709642"/>
              <a:gd name="connsiteX14" fmla="*/ 389154 w 559472"/>
              <a:gd name="connsiteY14" fmla="*/ 2536612 h 3709642"/>
              <a:gd name="connsiteX15" fmla="*/ 379225 w 559472"/>
              <a:gd name="connsiteY15" fmla="*/ 2421642 h 3709642"/>
              <a:gd name="connsiteX16" fmla="*/ 368316 w 559472"/>
              <a:gd name="connsiteY16" fmla="*/ 2305627 h 3709642"/>
              <a:gd name="connsiteX17" fmla="*/ 357466 w 559472"/>
              <a:gd name="connsiteY17" fmla="*/ 2189233 h 3709642"/>
              <a:gd name="connsiteX18" fmla="*/ 344982 w 559472"/>
              <a:gd name="connsiteY18" fmla="*/ 2071473 h 3709642"/>
              <a:gd name="connsiteX19" fmla="*/ 332466 w 559472"/>
              <a:gd name="connsiteY19" fmla="*/ 1952216 h 3709642"/>
              <a:gd name="connsiteX20" fmla="*/ 319121 w 559472"/>
              <a:gd name="connsiteY20" fmla="*/ 1833776 h 3709642"/>
              <a:gd name="connsiteX21" fmla="*/ 304408 w 559472"/>
              <a:gd name="connsiteY21" fmla="*/ 1713948 h 3709642"/>
              <a:gd name="connsiteX22" fmla="*/ 288685 w 559472"/>
              <a:gd name="connsiteY22" fmla="*/ 1592703 h 3709642"/>
              <a:gd name="connsiteX23" fmla="*/ 273050 w 559472"/>
              <a:gd name="connsiteY23" fmla="*/ 1471451 h 3709642"/>
              <a:gd name="connsiteX24" fmla="*/ 255813 w 559472"/>
              <a:gd name="connsiteY24" fmla="*/ 1350328 h 3709642"/>
              <a:gd name="connsiteX25" fmla="*/ 237060 w 559472"/>
              <a:gd name="connsiteY25" fmla="*/ 1227080 h 3709642"/>
              <a:gd name="connsiteX26" fmla="*/ 218488 w 559472"/>
              <a:gd name="connsiteY26" fmla="*/ 1106065 h 3709642"/>
              <a:gd name="connsiteX27" fmla="*/ 198221 w 559472"/>
              <a:gd name="connsiteY27" fmla="*/ 982940 h 3709642"/>
              <a:gd name="connsiteX28" fmla="*/ 177152 w 559472"/>
              <a:gd name="connsiteY28" fmla="*/ 858755 h 3709642"/>
              <a:gd name="connsiteX29" fmla="*/ 155551 w 559472"/>
              <a:gd name="connsiteY29" fmla="*/ 736861 h 3709642"/>
              <a:gd name="connsiteX30" fmla="*/ 131782 w 559472"/>
              <a:gd name="connsiteY30" fmla="*/ 613645 h 3709642"/>
              <a:gd name="connsiteX31" fmla="*/ 107123 w 559472"/>
              <a:gd name="connsiteY31" fmla="*/ 490500 h 3709642"/>
              <a:gd name="connsiteX32" fmla="*/ 82552 w 559472"/>
              <a:gd name="connsiteY32" fmla="*/ 367348 h 3709642"/>
              <a:gd name="connsiteX33" fmla="*/ 55608 w 559472"/>
              <a:gd name="connsiteY33" fmla="*/ 244762 h 3709642"/>
              <a:gd name="connsiteX34" fmla="*/ 28130 w 559472"/>
              <a:gd name="connsiteY34" fmla="*/ 122220 h 3709642"/>
              <a:gd name="connsiteX35" fmla="*/ 0 w 559472"/>
              <a:gd name="connsiteY35" fmla="*/ 0 h 37096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559472" h="3709642">
                <a:moveTo>
                  <a:pt x="0" y="0"/>
                </a:moveTo>
                <a:lnTo>
                  <a:pt x="473952" y="0"/>
                </a:lnTo>
                <a:lnTo>
                  <a:pt x="485840" y="161194"/>
                </a:lnTo>
                <a:cubicBezTo>
                  <a:pt x="552063" y="1147770"/>
                  <a:pt x="592441" y="3086737"/>
                  <a:pt x="523949" y="3672197"/>
                </a:cubicBezTo>
                <a:cubicBezTo>
                  <a:pt x="500842" y="3684557"/>
                  <a:pt x="477855" y="3697282"/>
                  <a:pt x="454748" y="3709642"/>
                </a:cubicBezTo>
                <a:lnTo>
                  <a:pt x="448224" y="3510471"/>
                </a:lnTo>
                <a:lnTo>
                  <a:pt x="443564" y="3408563"/>
                </a:lnTo>
                <a:lnTo>
                  <a:pt x="438902" y="3304407"/>
                </a:lnTo>
                <a:lnTo>
                  <a:pt x="433941" y="3198777"/>
                </a:lnTo>
                <a:lnTo>
                  <a:pt x="427584" y="3092510"/>
                </a:lnTo>
                <a:lnTo>
                  <a:pt x="420988" y="2984390"/>
                </a:lnTo>
                <a:lnTo>
                  <a:pt x="414330" y="2874401"/>
                </a:lnTo>
                <a:lnTo>
                  <a:pt x="406840" y="2762980"/>
                </a:lnTo>
                <a:lnTo>
                  <a:pt x="397745" y="2650566"/>
                </a:lnTo>
                <a:lnTo>
                  <a:pt x="389154" y="2536612"/>
                </a:lnTo>
                <a:lnTo>
                  <a:pt x="379225" y="2421642"/>
                </a:lnTo>
                <a:lnTo>
                  <a:pt x="368316" y="2305627"/>
                </a:lnTo>
                <a:lnTo>
                  <a:pt x="357466" y="2189233"/>
                </a:lnTo>
                <a:lnTo>
                  <a:pt x="344982" y="2071473"/>
                </a:lnTo>
                <a:lnTo>
                  <a:pt x="332466" y="1952216"/>
                </a:lnTo>
                <a:lnTo>
                  <a:pt x="319121" y="1833776"/>
                </a:lnTo>
                <a:lnTo>
                  <a:pt x="304408" y="1713948"/>
                </a:lnTo>
                <a:lnTo>
                  <a:pt x="288685" y="1592703"/>
                </a:lnTo>
                <a:lnTo>
                  <a:pt x="273050" y="1471451"/>
                </a:lnTo>
                <a:lnTo>
                  <a:pt x="255813" y="1350328"/>
                </a:lnTo>
                <a:lnTo>
                  <a:pt x="237060" y="1227080"/>
                </a:lnTo>
                <a:lnTo>
                  <a:pt x="218488" y="1106065"/>
                </a:lnTo>
                <a:lnTo>
                  <a:pt x="198221" y="982940"/>
                </a:lnTo>
                <a:lnTo>
                  <a:pt x="177152" y="858755"/>
                </a:lnTo>
                <a:lnTo>
                  <a:pt x="155551" y="736861"/>
                </a:lnTo>
                <a:lnTo>
                  <a:pt x="131782" y="613645"/>
                </a:lnTo>
                <a:lnTo>
                  <a:pt x="107123" y="490500"/>
                </a:lnTo>
                <a:lnTo>
                  <a:pt x="82552" y="367348"/>
                </a:lnTo>
                <a:lnTo>
                  <a:pt x="55608" y="244762"/>
                </a:lnTo>
                <a:lnTo>
                  <a:pt x="28130" y="122220"/>
                </a:lnTo>
                <a:lnTo>
                  <a:pt x="0" y="0"/>
                </a:lnTo>
                <a:close/>
              </a:path>
            </a:pathLst>
          </a:custGeom>
          <a:solidFill>
            <a:schemeClr val="tx2">
              <a:alpha val="20000"/>
            </a:schemeClr>
          </a:solidFill>
          <a:ln>
            <a:noFill/>
          </a:ln>
        </p:spPr>
        <p:txBody>
          <a:bodyPr rtlCol="0" anchor="ctr"/>
          <a:lstStyle/>
          <a:p>
            <a:pPr algn="ctr"/>
            <a:endParaRPr lang="en-US"/>
          </a:p>
        </p:txBody>
      </p:sp>
      <p:sp>
        <p:nvSpPr>
          <p:cNvPr id="7" name="Freeform: Shape 11">
            <a:extLst>
              <a:ext uri="{FF2B5EF4-FFF2-40B4-BE49-F238E27FC236}">
                <a16:creationId xmlns:a16="http://schemas.microsoft.com/office/drawing/2014/main" id="{8598F259-6F54-47A3-8D13-1603D786A3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
            <a:ext cx="4990911" cy="6858001"/>
          </a:xfrm>
          <a:custGeom>
            <a:avLst/>
            <a:gdLst>
              <a:gd name="connsiteX0" fmla="*/ 3646196 w 4990911"/>
              <a:gd name="connsiteY0" fmla="*/ 0 h 6858001"/>
              <a:gd name="connsiteX1" fmla="*/ 4989734 w 4990911"/>
              <a:gd name="connsiteY1" fmla="*/ 0 h 6858001"/>
              <a:gd name="connsiteX2" fmla="*/ 4964689 w 4990911"/>
              <a:gd name="connsiteY2" fmla="*/ 155677 h 6858001"/>
              <a:gd name="connsiteX3" fmla="*/ 4940820 w 4990911"/>
              <a:gd name="connsiteY3" fmla="*/ 310668 h 6858001"/>
              <a:gd name="connsiteX4" fmla="*/ 4917456 w 4990911"/>
              <a:gd name="connsiteY4" fmla="*/ 466344 h 6858001"/>
              <a:gd name="connsiteX5" fmla="*/ 4897453 w 4990911"/>
              <a:gd name="connsiteY5" fmla="*/ 622707 h 6858001"/>
              <a:gd name="connsiteX6" fmla="*/ 4877282 w 4990911"/>
              <a:gd name="connsiteY6" fmla="*/ 778383 h 6858001"/>
              <a:gd name="connsiteX7" fmla="*/ 4858456 w 4990911"/>
              <a:gd name="connsiteY7" fmla="*/ 934746 h 6858001"/>
              <a:gd name="connsiteX8" fmla="*/ 4842320 w 4990911"/>
              <a:gd name="connsiteY8" fmla="*/ 1089051 h 6858001"/>
              <a:gd name="connsiteX9" fmla="*/ 4827024 w 4990911"/>
              <a:gd name="connsiteY9" fmla="*/ 1245413 h 6858001"/>
              <a:gd name="connsiteX10" fmla="*/ 4813072 w 4990911"/>
              <a:gd name="connsiteY10" fmla="*/ 1401090 h 6858001"/>
              <a:gd name="connsiteX11" fmla="*/ 4800970 w 4990911"/>
              <a:gd name="connsiteY11" fmla="*/ 1554023 h 6858001"/>
              <a:gd name="connsiteX12" fmla="*/ 4788867 w 4990911"/>
              <a:gd name="connsiteY12" fmla="*/ 1709014 h 6858001"/>
              <a:gd name="connsiteX13" fmla="*/ 4778782 w 4990911"/>
              <a:gd name="connsiteY13" fmla="*/ 1861947 h 6858001"/>
              <a:gd name="connsiteX14" fmla="*/ 4770882 w 4990911"/>
              <a:gd name="connsiteY14" fmla="*/ 2014881 h 6858001"/>
              <a:gd name="connsiteX15" fmla="*/ 4762645 w 4990911"/>
              <a:gd name="connsiteY15" fmla="*/ 2167128 h 6858001"/>
              <a:gd name="connsiteX16" fmla="*/ 4755754 w 4990911"/>
              <a:gd name="connsiteY16" fmla="*/ 2318004 h 6858001"/>
              <a:gd name="connsiteX17" fmla="*/ 4750879 w 4990911"/>
              <a:gd name="connsiteY17" fmla="*/ 2467509 h 6858001"/>
              <a:gd name="connsiteX18" fmla="*/ 4746677 w 4990911"/>
              <a:gd name="connsiteY18" fmla="*/ 2617013 h 6858001"/>
              <a:gd name="connsiteX19" fmla="*/ 4742643 w 4990911"/>
              <a:gd name="connsiteY19" fmla="*/ 2765146 h 6858001"/>
              <a:gd name="connsiteX20" fmla="*/ 4740794 w 4990911"/>
              <a:gd name="connsiteY20" fmla="*/ 2911221 h 6858001"/>
              <a:gd name="connsiteX21" fmla="*/ 4738777 w 4990911"/>
              <a:gd name="connsiteY21" fmla="*/ 3057297 h 6858001"/>
              <a:gd name="connsiteX22" fmla="*/ 4737768 w 4990911"/>
              <a:gd name="connsiteY22" fmla="*/ 3201315 h 6858001"/>
              <a:gd name="connsiteX23" fmla="*/ 4738777 w 4990911"/>
              <a:gd name="connsiteY23" fmla="*/ 3343961 h 6858001"/>
              <a:gd name="connsiteX24" fmla="*/ 4738777 w 4990911"/>
              <a:gd name="connsiteY24" fmla="*/ 3485236 h 6858001"/>
              <a:gd name="connsiteX25" fmla="*/ 4740794 w 4990911"/>
              <a:gd name="connsiteY25" fmla="*/ 3625139 h 6858001"/>
              <a:gd name="connsiteX26" fmla="*/ 4743819 w 4990911"/>
              <a:gd name="connsiteY26" fmla="*/ 3762299 h 6858001"/>
              <a:gd name="connsiteX27" fmla="*/ 4746677 w 4990911"/>
              <a:gd name="connsiteY27" fmla="*/ 3898087 h 6858001"/>
              <a:gd name="connsiteX28" fmla="*/ 4749871 w 4990911"/>
              <a:gd name="connsiteY28" fmla="*/ 4031133 h 6858001"/>
              <a:gd name="connsiteX29" fmla="*/ 4754745 w 4990911"/>
              <a:gd name="connsiteY29" fmla="*/ 4163492 h 6858001"/>
              <a:gd name="connsiteX30" fmla="*/ 4759956 w 4990911"/>
              <a:gd name="connsiteY30" fmla="*/ 4293793 h 6858001"/>
              <a:gd name="connsiteX31" fmla="*/ 4764662 w 4990911"/>
              <a:gd name="connsiteY31" fmla="*/ 4421352 h 6858001"/>
              <a:gd name="connsiteX32" fmla="*/ 4777942 w 4990911"/>
              <a:gd name="connsiteY32" fmla="*/ 4670298 h 6858001"/>
              <a:gd name="connsiteX33" fmla="*/ 4792061 w 4990911"/>
              <a:gd name="connsiteY33" fmla="*/ 4908956 h 6858001"/>
              <a:gd name="connsiteX34" fmla="*/ 4806853 w 4990911"/>
              <a:gd name="connsiteY34" fmla="*/ 5138013 h 6858001"/>
              <a:gd name="connsiteX35" fmla="*/ 4823158 w 4990911"/>
              <a:gd name="connsiteY35" fmla="*/ 5354726 h 6858001"/>
              <a:gd name="connsiteX36" fmla="*/ 4840135 w 4990911"/>
              <a:gd name="connsiteY36" fmla="*/ 5561838 h 6858001"/>
              <a:gd name="connsiteX37" fmla="*/ 4858456 w 4990911"/>
              <a:gd name="connsiteY37" fmla="*/ 5753862 h 6858001"/>
              <a:gd name="connsiteX38" fmla="*/ 4876442 w 4990911"/>
              <a:gd name="connsiteY38" fmla="*/ 5934227 h 6858001"/>
              <a:gd name="connsiteX39" fmla="*/ 4894427 w 4990911"/>
              <a:gd name="connsiteY39" fmla="*/ 6100191 h 6858001"/>
              <a:gd name="connsiteX40" fmla="*/ 4911404 w 4990911"/>
              <a:gd name="connsiteY40" fmla="*/ 6252438 h 6858001"/>
              <a:gd name="connsiteX41" fmla="*/ 4927541 w 4990911"/>
              <a:gd name="connsiteY41" fmla="*/ 6387541 h 6858001"/>
              <a:gd name="connsiteX42" fmla="*/ 4942837 w 4990911"/>
              <a:gd name="connsiteY42" fmla="*/ 6509613 h 6858001"/>
              <a:gd name="connsiteX43" fmla="*/ 4955612 w 4990911"/>
              <a:gd name="connsiteY43" fmla="*/ 6612483 h 6858001"/>
              <a:gd name="connsiteX44" fmla="*/ 4967714 w 4990911"/>
              <a:gd name="connsiteY44" fmla="*/ 6698894 h 6858001"/>
              <a:gd name="connsiteX45" fmla="*/ 4985028 w 4990911"/>
              <a:gd name="connsiteY45" fmla="*/ 6817538 h 6858001"/>
              <a:gd name="connsiteX46" fmla="*/ 4990911 w 4990911"/>
              <a:gd name="connsiteY46" fmla="*/ 6858000 h 6858001"/>
              <a:gd name="connsiteX47" fmla="*/ 4085557 w 4990911"/>
              <a:gd name="connsiteY47" fmla="*/ 6858000 h 6858001"/>
              <a:gd name="connsiteX48" fmla="*/ 4085557 w 4990911"/>
              <a:gd name="connsiteY48" fmla="*/ 6858001 h 6858001"/>
              <a:gd name="connsiteX49" fmla="*/ 0 w 4990911"/>
              <a:gd name="connsiteY49" fmla="*/ 6858001 h 6858001"/>
              <a:gd name="connsiteX50" fmla="*/ 0 w 4990911"/>
              <a:gd name="connsiteY50" fmla="*/ 1 h 6858001"/>
              <a:gd name="connsiteX51" fmla="*/ 3646196 w 4990911"/>
              <a:gd name="connsiteY51" fmla="*/ 1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4990911" h="6858001">
                <a:moveTo>
                  <a:pt x="3646196" y="0"/>
                </a:moveTo>
                <a:lnTo>
                  <a:pt x="4989734" y="0"/>
                </a:lnTo>
                <a:lnTo>
                  <a:pt x="4964689" y="155677"/>
                </a:lnTo>
                <a:lnTo>
                  <a:pt x="4940820" y="310668"/>
                </a:lnTo>
                <a:lnTo>
                  <a:pt x="4917456" y="466344"/>
                </a:lnTo>
                <a:lnTo>
                  <a:pt x="4897453" y="622707"/>
                </a:lnTo>
                <a:lnTo>
                  <a:pt x="4877282" y="778383"/>
                </a:lnTo>
                <a:lnTo>
                  <a:pt x="4858456" y="934746"/>
                </a:lnTo>
                <a:lnTo>
                  <a:pt x="4842320" y="1089051"/>
                </a:lnTo>
                <a:lnTo>
                  <a:pt x="4827024" y="1245413"/>
                </a:lnTo>
                <a:lnTo>
                  <a:pt x="4813072" y="1401090"/>
                </a:lnTo>
                <a:lnTo>
                  <a:pt x="4800970" y="1554023"/>
                </a:lnTo>
                <a:lnTo>
                  <a:pt x="4788867" y="1709014"/>
                </a:lnTo>
                <a:lnTo>
                  <a:pt x="4778782" y="1861947"/>
                </a:lnTo>
                <a:lnTo>
                  <a:pt x="4770882" y="2014881"/>
                </a:lnTo>
                <a:lnTo>
                  <a:pt x="4762645" y="2167128"/>
                </a:lnTo>
                <a:lnTo>
                  <a:pt x="4755754" y="2318004"/>
                </a:lnTo>
                <a:lnTo>
                  <a:pt x="4750879" y="2467509"/>
                </a:lnTo>
                <a:lnTo>
                  <a:pt x="4746677" y="2617013"/>
                </a:lnTo>
                <a:lnTo>
                  <a:pt x="4742643" y="2765146"/>
                </a:lnTo>
                <a:lnTo>
                  <a:pt x="4740794" y="2911221"/>
                </a:lnTo>
                <a:lnTo>
                  <a:pt x="4738777" y="3057297"/>
                </a:lnTo>
                <a:lnTo>
                  <a:pt x="4737768" y="3201315"/>
                </a:lnTo>
                <a:lnTo>
                  <a:pt x="4738777" y="3343961"/>
                </a:lnTo>
                <a:lnTo>
                  <a:pt x="4738777" y="3485236"/>
                </a:lnTo>
                <a:lnTo>
                  <a:pt x="4740794" y="3625139"/>
                </a:lnTo>
                <a:lnTo>
                  <a:pt x="4743819" y="3762299"/>
                </a:lnTo>
                <a:lnTo>
                  <a:pt x="4746677" y="3898087"/>
                </a:lnTo>
                <a:lnTo>
                  <a:pt x="4749871" y="4031133"/>
                </a:lnTo>
                <a:lnTo>
                  <a:pt x="4754745" y="4163492"/>
                </a:lnTo>
                <a:lnTo>
                  <a:pt x="4759956" y="4293793"/>
                </a:lnTo>
                <a:lnTo>
                  <a:pt x="4764662" y="4421352"/>
                </a:lnTo>
                <a:lnTo>
                  <a:pt x="4777942" y="4670298"/>
                </a:lnTo>
                <a:lnTo>
                  <a:pt x="4792061" y="4908956"/>
                </a:lnTo>
                <a:lnTo>
                  <a:pt x="4806853" y="5138013"/>
                </a:lnTo>
                <a:lnTo>
                  <a:pt x="4823158" y="5354726"/>
                </a:lnTo>
                <a:lnTo>
                  <a:pt x="4840135" y="5561838"/>
                </a:lnTo>
                <a:lnTo>
                  <a:pt x="4858456" y="5753862"/>
                </a:lnTo>
                <a:lnTo>
                  <a:pt x="4876442" y="5934227"/>
                </a:lnTo>
                <a:lnTo>
                  <a:pt x="4894427" y="6100191"/>
                </a:lnTo>
                <a:lnTo>
                  <a:pt x="4911404" y="6252438"/>
                </a:lnTo>
                <a:lnTo>
                  <a:pt x="4927541" y="6387541"/>
                </a:lnTo>
                <a:lnTo>
                  <a:pt x="4942837" y="6509613"/>
                </a:lnTo>
                <a:lnTo>
                  <a:pt x="4955612" y="6612483"/>
                </a:lnTo>
                <a:lnTo>
                  <a:pt x="4967714" y="6698894"/>
                </a:lnTo>
                <a:lnTo>
                  <a:pt x="4985028" y="6817538"/>
                </a:lnTo>
                <a:lnTo>
                  <a:pt x="4990911" y="6858000"/>
                </a:lnTo>
                <a:lnTo>
                  <a:pt x="4085557" y="6858000"/>
                </a:lnTo>
                <a:lnTo>
                  <a:pt x="4085557" y="6858001"/>
                </a:lnTo>
                <a:lnTo>
                  <a:pt x="0" y="6858001"/>
                </a:lnTo>
                <a:lnTo>
                  <a:pt x="0" y="1"/>
                </a:lnTo>
                <a:lnTo>
                  <a:pt x="3646196" y="1"/>
                </a:lnTo>
                <a:close/>
              </a:path>
            </a:pathLst>
          </a:custGeom>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algn="ctr"/>
            <a:endParaRPr lang="en-US"/>
          </a:p>
        </p:txBody>
      </p:sp>
      <p:sp>
        <p:nvSpPr>
          <p:cNvPr id="9" name="Rectangle 13">
            <a:extLst>
              <a:ext uri="{FF2B5EF4-FFF2-40B4-BE49-F238E27FC236}">
                <a16:creationId xmlns:a16="http://schemas.microsoft.com/office/drawing/2014/main" id="{0BA768A8-4FED-4ED8-9E46-6BE72188ECD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1">
            <a:extLst>
              <a:ext uri="{FF2B5EF4-FFF2-40B4-BE49-F238E27FC236}">
                <a16:creationId xmlns:a16="http://schemas.microsoft.com/office/drawing/2014/main" id="{3CB81108-16E5-4878-84D1-FEBFB0C94583}"/>
              </a:ext>
            </a:extLst>
          </p:cNvPr>
          <p:cNvSpPr>
            <a:spLocks noGrp="1"/>
          </p:cNvSpPr>
          <p:nvPr>
            <p:ph type="title"/>
          </p:nvPr>
        </p:nvSpPr>
        <p:spPr>
          <a:xfrm>
            <a:off x="653143" y="1645920"/>
            <a:ext cx="3522879" cy="4470821"/>
          </a:xfrm>
        </p:spPr>
        <p:txBody>
          <a:bodyPr>
            <a:normAutofit/>
          </a:bodyPr>
          <a:lstStyle/>
          <a:p>
            <a:pPr algn="r">
              <a:lnSpc>
                <a:spcPct val="90000"/>
              </a:lnSpc>
            </a:pPr>
            <a:r>
              <a:rPr lang="en-US" sz="3300">
                <a:solidFill>
                  <a:srgbClr val="FFFFFF"/>
                </a:solidFill>
              </a:rPr>
              <a:t>ERS provides you and your family members with free and confidential help for any kind of problem that affects your life or your work</a:t>
            </a:r>
          </a:p>
        </p:txBody>
      </p:sp>
      <p:sp>
        <p:nvSpPr>
          <p:cNvPr id="3" name="Content Placeholder 2">
            <a:extLst>
              <a:ext uri="{FF2B5EF4-FFF2-40B4-BE49-F238E27FC236}">
                <a16:creationId xmlns:a16="http://schemas.microsoft.com/office/drawing/2014/main" id="{0B372098-83C9-4CC5-94FD-E0A3C2A8FCA1}"/>
              </a:ext>
            </a:extLst>
          </p:cNvPr>
          <p:cNvSpPr>
            <a:spLocks noGrp="1"/>
          </p:cNvSpPr>
          <p:nvPr>
            <p:ph idx="1"/>
          </p:nvPr>
        </p:nvSpPr>
        <p:spPr>
          <a:xfrm>
            <a:off x="5204109" y="1645920"/>
            <a:ext cx="5919503" cy="4470821"/>
          </a:xfrm>
        </p:spPr>
        <p:txBody>
          <a:bodyPr>
            <a:normAutofit/>
          </a:bodyPr>
          <a:lstStyle/>
          <a:p>
            <a:pPr>
              <a:lnSpc>
                <a:spcPct val="90000"/>
              </a:lnSpc>
            </a:pPr>
            <a:r>
              <a:rPr lang="en-US"/>
              <a:t>Counseling Up to 3 sessions per problem per year (In-Person, Virtual and Phone)</a:t>
            </a:r>
          </a:p>
          <a:p>
            <a:pPr>
              <a:lnSpc>
                <a:spcPct val="90000"/>
              </a:lnSpc>
            </a:pPr>
            <a:r>
              <a:rPr lang="en-US" dirty="0"/>
              <a:t>Emotional or Stress Related Problems</a:t>
            </a:r>
            <a:endParaRPr lang="en-US"/>
          </a:p>
          <a:p>
            <a:pPr>
              <a:lnSpc>
                <a:spcPct val="90000"/>
              </a:lnSpc>
            </a:pPr>
            <a:r>
              <a:rPr lang="en-US" dirty="0"/>
              <a:t>Marital or Family Problems</a:t>
            </a:r>
            <a:endParaRPr lang="en-US"/>
          </a:p>
          <a:p>
            <a:pPr>
              <a:lnSpc>
                <a:spcPct val="90000"/>
              </a:lnSpc>
            </a:pPr>
            <a:r>
              <a:rPr lang="en-US" dirty="0"/>
              <a:t>Drug or Alcohol Abuse Problems Related to Work</a:t>
            </a:r>
            <a:endParaRPr lang="en-US"/>
          </a:p>
          <a:p>
            <a:pPr>
              <a:lnSpc>
                <a:spcPct val="90000"/>
              </a:lnSpc>
            </a:pPr>
            <a:r>
              <a:rPr lang="en-US" dirty="0"/>
              <a:t>Legal &amp; Financial Consultations</a:t>
            </a:r>
            <a:endParaRPr lang="en-US"/>
          </a:p>
          <a:p>
            <a:pPr>
              <a:lnSpc>
                <a:spcPct val="90000"/>
              </a:lnSpc>
            </a:pPr>
            <a:r>
              <a:rPr lang="en-US" dirty="0"/>
              <a:t>Work/Life Referrals (Child &amp; Elder Care, etc.)</a:t>
            </a:r>
            <a:br>
              <a:rPr lang="en-US" dirty="0"/>
            </a:br>
            <a:r>
              <a:rPr lang="en-US" i="1" dirty="0"/>
              <a:t>New Services offered:</a:t>
            </a:r>
            <a:endParaRPr lang="en-US"/>
          </a:p>
          <a:p>
            <a:pPr>
              <a:lnSpc>
                <a:spcPct val="90000"/>
              </a:lnSpc>
            </a:pPr>
            <a:r>
              <a:rPr lang="en-US" dirty="0"/>
              <a:t>Life Coaching</a:t>
            </a:r>
            <a:endParaRPr lang="en-US"/>
          </a:p>
          <a:p>
            <a:pPr>
              <a:lnSpc>
                <a:spcPct val="90000"/>
              </a:lnSpc>
            </a:pPr>
            <a:r>
              <a:rPr lang="en-US" dirty="0"/>
              <a:t>Medical Advocacy</a:t>
            </a:r>
            <a:endParaRPr lang="en-US"/>
          </a:p>
          <a:p>
            <a:pPr>
              <a:lnSpc>
                <a:spcPct val="90000"/>
              </a:lnSpc>
            </a:pPr>
            <a:r>
              <a:rPr lang="en-US" dirty="0"/>
              <a:t>Personal Assistant Services</a:t>
            </a:r>
            <a:endParaRPr lang="en-US"/>
          </a:p>
          <a:p>
            <a:pPr>
              <a:lnSpc>
                <a:spcPct val="90000"/>
              </a:lnSpc>
            </a:pPr>
            <a:endParaRPr lang="en-US"/>
          </a:p>
        </p:txBody>
      </p:sp>
    </p:spTree>
    <p:extLst>
      <p:ext uri="{BB962C8B-B14F-4D97-AF65-F5344CB8AC3E}">
        <p14:creationId xmlns:p14="http://schemas.microsoft.com/office/powerpoint/2010/main" val="2228702926"/>
      </p:ext>
    </p:extLst>
  </p:cSld>
  <p:clrMapOvr>
    <a:overrideClrMapping bg1="lt1" tx1="dk1" bg2="lt2" tx2="dk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5" name="Rectangle 7">
            <a:extLst>
              <a:ext uri="{FF2B5EF4-FFF2-40B4-BE49-F238E27FC236}">
                <a16:creationId xmlns:a16="http://schemas.microsoft.com/office/drawing/2014/main" id="{052BEFF1-896C-45B1-B02C-96A6A1BC389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2000" cy="685800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algn="ctr"/>
            <a:endParaRPr lang="en-US"/>
          </a:p>
        </p:txBody>
      </p:sp>
      <p:sp>
        <p:nvSpPr>
          <p:cNvPr id="6" name="Freeform 36">
            <a:extLst>
              <a:ext uri="{FF2B5EF4-FFF2-40B4-BE49-F238E27FC236}">
                <a16:creationId xmlns:a16="http://schemas.microsoft.com/office/drawing/2014/main" id="{BB237A14-61B1-4C00-A670-5D8D68A8668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644637" y="0"/>
            <a:ext cx="559472" cy="3709642"/>
          </a:xfrm>
          <a:custGeom>
            <a:avLst/>
            <a:gdLst>
              <a:gd name="connsiteX0" fmla="*/ 0 w 559472"/>
              <a:gd name="connsiteY0" fmla="*/ 0 h 3709642"/>
              <a:gd name="connsiteX1" fmla="*/ 473952 w 559472"/>
              <a:gd name="connsiteY1" fmla="*/ 0 h 3709642"/>
              <a:gd name="connsiteX2" fmla="*/ 485840 w 559472"/>
              <a:gd name="connsiteY2" fmla="*/ 161194 h 3709642"/>
              <a:gd name="connsiteX3" fmla="*/ 523949 w 559472"/>
              <a:gd name="connsiteY3" fmla="*/ 3672197 h 3709642"/>
              <a:gd name="connsiteX4" fmla="*/ 454748 w 559472"/>
              <a:gd name="connsiteY4" fmla="*/ 3709642 h 3709642"/>
              <a:gd name="connsiteX5" fmla="*/ 448224 w 559472"/>
              <a:gd name="connsiteY5" fmla="*/ 3510471 h 3709642"/>
              <a:gd name="connsiteX6" fmla="*/ 443564 w 559472"/>
              <a:gd name="connsiteY6" fmla="*/ 3408563 h 3709642"/>
              <a:gd name="connsiteX7" fmla="*/ 438902 w 559472"/>
              <a:gd name="connsiteY7" fmla="*/ 3304407 h 3709642"/>
              <a:gd name="connsiteX8" fmla="*/ 433941 w 559472"/>
              <a:gd name="connsiteY8" fmla="*/ 3198777 h 3709642"/>
              <a:gd name="connsiteX9" fmla="*/ 427584 w 559472"/>
              <a:gd name="connsiteY9" fmla="*/ 3092510 h 3709642"/>
              <a:gd name="connsiteX10" fmla="*/ 420988 w 559472"/>
              <a:gd name="connsiteY10" fmla="*/ 2984390 h 3709642"/>
              <a:gd name="connsiteX11" fmla="*/ 414330 w 559472"/>
              <a:gd name="connsiteY11" fmla="*/ 2874401 h 3709642"/>
              <a:gd name="connsiteX12" fmla="*/ 406840 w 559472"/>
              <a:gd name="connsiteY12" fmla="*/ 2762980 h 3709642"/>
              <a:gd name="connsiteX13" fmla="*/ 397745 w 559472"/>
              <a:gd name="connsiteY13" fmla="*/ 2650566 h 3709642"/>
              <a:gd name="connsiteX14" fmla="*/ 389154 w 559472"/>
              <a:gd name="connsiteY14" fmla="*/ 2536612 h 3709642"/>
              <a:gd name="connsiteX15" fmla="*/ 379225 w 559472"/>
              <a:gd name="connsiteY15" fmla="*/ 2421642 h 3709642"/>
              <a:gd name="connsiteX16" fmla="*/ 368316 w 559472"/>
              <a:gd name="connsiteY16" fmla="*/ 2305627 h 3709642"/>
              <a:gd name="connsiteX17" fmla="*/ 357466 w 559472"/>
              <a:gd name="connsiteY17" fmla="*/ 2189233 h 3709642"/>
              <a:gd name="connsiteX18" fmla="*/ 344982 w 559472"/>
              <a:gd name="connsiteY18" fmla="*/ 2071473 h 3709642"/>
              <a:gd name="connsiteX19" fmla="*/ 332466 w 559472"/>
              <a:gd name="connsiteY19" fmla="*/ 1952216 h 3709642"/>
              <a:gd name="connsiteX20" fmla="*/ 319121 w 559472"/>
              <a:gd name="connsiteY20" fmla="*/ 1833776 h 3709642"/>
              <a:gd name="connsiteX21" fmla="*/ 304408 w 559472"/>
              <a:gd name="connsiteY21" fmla="*/ 1713948 h 3709642"/>
              <a:gd name="connsiteX22" fmla="*/ 288685 w 559472"/>
              <a:gd name="connsiteY22" fmla="*/ 1592703 h 3709642"/>
              <a:gd name="connsiteX23" fmla="*/ 273050 w 559472"/>
              <a:gd name="connsiteY23" fmla="*/ 1471451 h 3709642"/>
              <a:gd name="connsiteX24" fmla="*/ 255813 w 559472"/>
              <a:gd name="connsiteY24" fmla="*/ 1350328 h 3709642"/>
              <a:gd name="connsiteX25" fmla="*/ 237060 w 559472"/>
              <a:gd name="connsiteY25" fmla="*/ 1227080 h 3709642"/>
              <a:gd name="connsiteX26" fmla="*/ 218488 w 559472"/>
              <a:gd name="connsiteY26" fmla="*/ 1106065 h 3709642"/>
              <a:gd name="connsiteX27" fmla="*/ 198221 w 559472"/>
              <a:gd name="connsiteY27" fmla="*/ 982940 h 3709642"/>
              <a:gd name="connsiteX28" fmla="*/ 177152 w 559472"/>
              <a:gd name="connsiteY28" fmla="*/ 858755 h 3709642"/>
              <a:gd name="connsiteX29" fmla="*/ 155551 w 559472"/>
              <a:gd name="connsiteY29" fmla="*/ 736861 h 3709642"/>
              <a:gd name="connsiteX30" fmla="*/ 131782 w 559472"/>
              <a:gd name="connsiteY30" fmla="*/ 613645 h 3709642"/>
              <a:gd name="connsiteX31" fmla="*/ 107123 w 559472"/>
              <a:gd name="connsiteY31" fmla="*/ 490500 h 3709642"/>
              <a:gd name="connsiteX32" fmla="*/ 82552 w 559472"/>
              <a:gd name="connsiteY32" fmla="*/ 367348 h 3709642"/>
              <a:gd name="connsiteX33" fmla="*/ 55608 w 559472"/>
              <a:gd name="connsiteY33" fmla="*/ 244762 h 3709642"/>
              <a:gd name="connsiteX34" fmla="*/ 28130 w 559472"/>
              <a:gd name="connsiteY34" fmla="*/ 122220 h 3709642"/>
              <a:gd name="connsiteX35" fmla="*/ 0 w 559472"/>
              <a:gd name="connsiteY35" fmla="*/ 0 h 37096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559472" h="3709642">
                <a:moveTo>
                  <a:pt x="0" y="0"/>
                </a:moveTo>
                <a:lnTo>
                  <a:pt x="473952" y="0"/>
                </a:lnTo>
                <a:lnTo>
                  <a:pt x="485840" y="161194"/>
                </a:lnTo>
                <a:cubicBezTo>
                  <a:pt x="552063" y="1147770"/>
                  <a:pt x="592441" y="3086737"/>
                  <a:pt x="523949" y="3672197"/>
                </a:cubicBezTo>
                <a:cubicBezTo>
                  <a:pt x="500842" y="3684557"/>
                  <a:pt x="477855" y="3697282"/>
                  <a:pt x="454748" y="3709642"/>
                </a:cubicBezTo>
                <a:lnTo>
                  <a:pt x="448224" y="3510471"/>
                </a:lnTo>
                <a:lnTo>
                  <a:pt x="443564" y="3408563"/>
                </a:lnTo>
                <a:lnTo>
                  <a:pt x="438902" y="3304407"/>
                </a:lnTo>
                <a:lnTo>
                  <a:pt x="433941" y="3198777"/>
                </a:lnTo>
                <a:lnTo>
                  <a:pt x="427584" y="3092510"/>
                </a:lnTo>
                <a:lnTo>
                  <a:pt x="420988" y="2984390"/>
                </a:lnTo>
                <a:lnTo>
                  <a:pt x="414330" y="2874401"/>
                </a:lnTo>
                <a:lnTo>
                  <a:pt x="406840" y="2762980"/>
                </a:lnTo>
                <a:lnTo>
                  <a:pt x="397745" y="2650566"/>
                </a:lnTo>
                <a:lnTo>
                  <a:pt x="389154" y="2536612"/>
                </a:lnTo>
                <a:lnTo>
                  <a:pt x="379225" y="2421642"/>
                </a:lnTo>
                <a:lnTo>
                  <a:pt x="368316" y="2305627"/>
                </a:lnTo>
                <a:lnTo>
                  <a:pt x="357466" y="2189233"/>
                </a:lnTo>
                <a:lnTo>
                  <a:pt x="344982" y="2071473"/>
                </a:lnTo>
                <a:lnTo>
                  <a:pt x="332466" y="1952216"/>
                </a:lnTo>
                <a:lnTo>
                  <a:pt x="319121" y="1833776"/>
                </a:lnTo>
                <a:lnTo>
                  <a:pt x="304408" y="1713948"/>
                </a:lnTo>
                <a:lnTo>
                  <a:pt x="288685" y="1592703"/>
                </a:lnTo>
                <a:lnTo>
                  <a:pt x="273050" y="1471451"/>
                </a:lnTo>
                <a:lnTo>
                  <a:pt x="255813" y="1350328"/>
                </a:lnTo>
                <a:lnTo>
                  <a:pt x="237060" y="1227080"/>
                </a:lnTo>
                <a:lnTo>
                  <a:pt x="218488" y="1106065"/>
                </a:lnTo>
                <a:lnTo>
                  <a:pt x="198221" y="982940"/>
                </a:lnTo>
                <a:lnTo>
                  <a:pt x="177152" y="858755"/>
                </a:lnTo>
                <a:lnTo>
                  <a:pt x="155551" y="736861"/>
                </a:lnTo>
                <a:lnTo>
                  <a:pt x="131782" y="613645"/>
                </a:lnTo>
                <a:lnTo>
                  <a:pt x="107123" y="490500"/>
                </a:lnTo>
                <a:lnTo>
                  <a:pt x="82552" y="367348"/>
                </a:lnTo>
                <a:lnTo>
                  <a:pt x="55608" y="244762"/>
                </a:lnTo>
                <a:lnTo>
                  <a:pt x="28130" y="122220"/>
                </a:lnTo>
                <a:lnTo>
                  <a:pt x="0" y="0"/>
                </a:lnTo>
                <a:close/>
              </a:path>
            </a:pathLst>
          </a:custGeom>
          <a:solidFill>
            <a:schemeClr val="tx2">
              <a:alpha val="20000"/>
            </a:schemeClr>
          </a:solidFill>
          <a:ln>
            <a:noFill/>
          </a:ln>
        </p:spPr>
        <p:txBody>
          <a:bodyPr rtlCol="0" anchor="ctr"/>
          <a:lstStyle/>
          <a:p>
            <a:pPr algn="ctr"/>
            <a:endParaRPr lang="en-US"/>
          </a:p>
        </p:txBody>
      </p:sp>
      <p:sp>
        <p:nvSpPr>
          <p:cNvPr id="7" name="Freeform: Shape 11">
            <a:extLst>
              <a:ext uri="{FF2B5EF4-FFF2-40B4-BE49-F238E27FC236}">
                <a16:creationId xmlns:a16="http://schemas.microsoft.com/office/drawing/2014/main" id="{8598F259-6F54-47A3-8D13-1603D786A3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
            <a:ext cx="4990911" cy="6858001"/>
          </a:xfrm>
          <a:custGeom>
            <a:avLst/>
            <a:gdLst>
              <a:gd name="connsiteX0" fmla="*/ 3646196 w 4990911"/>
              <a:gd name="connsiteY0" fmla="*/ 0 h 6858001"/>
              <a:gd name="connsiteX1" fmla="*/ 4989734 w 4990911"/>
              <a:gd name="connsiteY1" fmla="*/ 0 h 6858001"/>
              <a:gd name="connsiteX2" fmla="*/ 4964689 w 4990911"/>
              <a:gd name="connsiteY2" fmla="*/ 155677 h 6858001"/>
              <a:gd name="connsiteX3" fmla="*/ 4940820 w 4990911"/>
              <a:gd name="connsiteY3" fmla="*/ 310668 h 6858001"/>
              <a:gd name="connsiteX4" fmla="*/ 4917456 w 4990911"/>
              <a:gd name="connsiteY4" fmla="*/ 466344 h 6858001"/>
              <a:gd name="connsiteX5" fmla="*/ 4897453 w 4990911"/>
              <a:gd name="connsiteY5" fmla="*/ 622707 h 6858001"/>
              <a:gd name="connsiteX6" fmla="*/ 4877282 w 4990911"/>
              <a:gd name="connsiteY6" fmla="*/ 778383 h 6858001"/>
              <a:gd name="connsiteX7" fmla="*/ 4858456 w 4990911"/>
              <a:gd name="connsiteY7" fmla="*/ 934746 h 6858001"/>
              <a:gd name="connsiteX8" fmla="*/ 4842320 w 4990911"/>
              <a:gd name="connsiteY8" fmla="*/ 1089051 h 6858001"/>
              <a:gd name="connsiteX9" fmla="*/ 4827024 w 4990911"/>
              <a:gd name="connsiteY9" fmla="*/ 1245413 h 6858001"/>
              <a:gd name="connsiteX10" fmla="*/ 4813072 w 4990911"/>
              <a:gd name="connsiteY10" fmla="*/ 1401090 h 6858001"/>
              <a:gd name="connsiteX11" fmla="*/ 4800970 w 4990911"/>
              <a:gd name="connsiteY11" fmla="*/ 1554023 h 6858001"/>
              <a:gd name="connsiteX12" fmla="*/ 4788867 w 4990911"/>
              <a:gd name="connsiteY12" fmla="*/ 1709014 h 6858001"/>
              <a:gd name="connsiteX13" fmla="*/ 4778782 w 4990911"/>
              <a:gd name="connsiteY13" fmla="*/ 1861947 h 6858001"/>
              <a:gd name="connsiteX14" fmla="*/ 4770882 w 4990911"/>
              <a:gd name="connsiteY14" fmla="*/ 2014881 h 6858001"/>
              <a:gd name="connsiteX15" fmla="*/ 4762645 w 4990911"/>
              <a:gd name="connsiteY15" fmla="*/ 2167128 h 6858001"/>
              <a:gd name="connsiteX16" fmla="*/ 4755754 w 4990911"/>
              <a:gd name="connsiteY16" fmla="*/ 2318004 h 6858001"/>
              <a:gd name="connsiteX17" fmla="*/ 4750879 w 4990911"/>
              <a:gd name="connsiteY17" fmla="*/ 2467509 h 6858001"/>
              <a:gd name="connsiteX18" fmla="*/ 4746677 w 4990911"/>
              <a:gd name="connsiteY18" fmla="*/ 2617013 h 6858001"/>
              <a:gd name="connsiteX19" fmla="*/ 4742643 w 4990911"/>
              <a:gd name="connsiteY19" fmla="*/ 2765146 h 6858001"/>
              <a:gd name="connsiteX20" fmla="*/ 4740794 w 4990911"/>
              <a:gd name="connsiteY20" fmla="*/ 2911221 h 6858001"/>
              <a:gd name="connsiteX21" fmla="*/ 4738777 w 4990911"/>
              <a:gd name="connsiteY21" fmla="*/ 3057297 h 6858001"/>
              <a:gd name="connsiteX22" fmla="*/ 4737768 w 4990911"/>
              <a:gd name="connsiteY22" fmla="*/ 3201315 h 6858001"/>
              <a:gd name="connsiteX23" fmla="*/ 4738777 w 4990911"/>
              <a:gd name="connsiteY23" fmla="*/ 3343961 h 6858001"/>
              <a:gd name="connsiteX24" fmla="*/ 4738777 w 4990911"/>
              <a:gd name="connsiteY24" fmla="*/ 3485236 h 6858001"/>
              <a:gd name="connsiteX25" fmla="*/ 4740794 w 4990911"/>
              <a:gd name="connsiteY25" fmla="*/ 3625139 h 6858001"/>
              <a:gd name="connsiteX26" fmla="*/ 4743819 w 4990911"/>
              <a:gd name="connsiteY26" fmla="*/ 3762299 h 6858001"/>
              <a:gd name="connsiteX27" fmla="*/ 4746677 w 4990911"/>
              <a:gd name="connsiteY27" fmla="*/ 3898087 h 6858001"/>
              <a:gd name="connsiteX28" fmla="*/ 4749871 w 4990911"/>
              <a:gd name="connsiteY28" fmla="*/ 4031133 h 6858001"/>
              <a:gd name="connsiteX29" fmla="*/ 4754745 w 4990911"/>
              <a:gd name="connsiteY29" fmla="*/ 4163492 h 6858001"/>
              <a:gd name="connsiteX30" fmla="*/ 4759956 w 4990911"/>
              <a:gd name="connsiteY30" fmla="*/ 4293793 h 6858001"/>
              <a:gd name="connsiteX31" fmla="*/ 4764662 w 4990911"/>
              <a:gd name="connsiteY31" fmla="*/ 4421352 h 6858001"/>
              <a:gd name="connsiteX32" fmla="*/ 4777942 w 4990911"/>
              <a:gd name="connsiteY32" fmla="*/ 4670298 h 6858001"/>
              <a:gd name="connsiteX33" fmla="*/ 4792061 w 4990911"/>
              <a:gd name="connsiteY33" fmla="*/ 4908956 h 6858001"/>
              <a:gd name="connsiteX34" fmla="*/ 4806853 w 4990911"/>
              <a:gd name="connsiteY34" fmla="*/ 5138013 h 6858001"/>
              <a:gd name="connsiteX35" fmla="*/ 4823158 w 4990911"/>
              <a:gd name="connsiteY35" fmla="*/ 5354726 h 6858001"/>
              <a:gd name="connsiteX36" fmla="*/ 4840135 w 4990911"/>
              <a:gd name="connsiteY36" fmla="*/ 5561838 h 6858001"/>
              <a:gd name="connsiteX37" fmla="*/ 4858456 w 4990911"/>
              <a:gd name="connsiteY37" fmla="*/ 5753862 h 6858001"/>
              <a:gd name="connsiteX38" fmla="*/ 4876442 w 4990911"/>
              <a:gd name="connsiteY38" fmla="*/ 5934227 h 6858001"/>
              <a:gd name="connsiteX39" fmla="*/ 4894427 w 4990911"/>
              <a:gd name="connsiteY39" fmla="*/ 6100191 h 6858001"/>
              <a:gd name="connsiteX40" fmla="*/ 4911404 w 4990911"/>
              <a:gd name="connsiteY40" fmla="*/ 6252438 h 6858001"/>
              <a:gd name="connsiteX41" fmla="*/ 4927541 w 4990911"/>
              <a:gd name="connsiteY41" fmla="*/ 6387541 h 6858001"/>
              <a:gd name="connsiteX42" fmla="*/ 4942837 w 4990911"/>
              <a:gd name="connsiteY42" fmla="*/ 6509613 h 6858001"/>
              <a:gd name="connsiteX43" fmla="*/ 4955612 w 4990911"/>
              <a:gd name="connsiteY43" fmla="*/ 6612483 h 6858001"/>
              <a:gd name="connsiteX44" fmla="*/ 4967714 w 4990911"/>
              <a:gd name="connsiteY44" fmla="*/ 6698894 h 6858001"/>
              <a:gd name="connsiteX45" fmla="*/ 4985028 w 4990911"/>
              <a:gd name="connsiteY45" fmla="*/ 6817538 h 6858001"/>
              <a:gd name="connsiteX46" fmla="*/ 4990911 w 4990911"/>
              <a:gd name="connsiteY46" fmla="*/ 6858000 h 6858001"/>
              <a:gd name="connsiteX47" fmla="*/ 4085557 w 4990911"/>
              <a:gd name="connsiteY47" fmla="*/ 6858000 h 6858001"/>
              <a:gd name="connsiteX48" fmla="*/ 4085557 w 4990911"/>
              <a:gd name="connsiteY48" fmla="*/ 6858001 h 6858001"/>
              <a:gd name="connsiteX49" fmla="*/ 0 w 4990911"/>
              <a:gd name="connsiteY49" fmla="*/ 6858001 h 6858001"/>
              <a:gd name="connsiteX50" fmla="*/ 0 w 4990911"/>
              <a:gd name="connsiteY50" fmla="*/ 1 h 6858001"/>
              <a:gd name="connsiteX51" fmla="*/ 3646196 w 4990911"/>
              <a:gd name="connsiteY51" fmla="*/ 1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4990911" h="6858001">
                <a:moveTo>
                  <a:pt x="3646196" y="0"/>
                </a:moveTo>
                <a:lnTo>
                  <a:pt x="4989734" y="0"/>
                </a:lnTo>
                <a:lnTo>
                  <a:pt x="4964689" y="155677"/>
                </a:lnTo>
                <a:lnTo>
                  <a:pt x="4940820" y="310668"/>
                </a:lnTo>
                <a:lnTo>
                  <a:pt x="4917456" y="466344"/>
                </a:lnTo>
                <a:lnTo>
                  <a:pt x="4897453" y="622707"/>
                </a:lnTo>
                <a:lnTo>
                  <a:pt x="4877282" y="778383"/>
                </a:lnTo>
                <a:lnTo>
                  <a:pt x="4858456" y="934746"/>
                </a:lnTo>
                <a:lnTo>
                  <a:pt x="4842320" y="1089051"/>
                </a:lnTo>
                <a:lnTo>
                  <a:pt x="4827024" y="1245413"/>
                </a:lnTo>
                <a:lnTo>
                  <a:pt x="4813072" y="1401090"/>
                </a:lnTo>
                <a:lnTo>
                  <a:pt x="4800970" y="1554023"/>
                </a:lnTo>
                <a:lnTo>
                  <a:pt x="4788867" y="1709014"/>
                </a:lnTo>
                <a:lnTo>
                  <a:pt x="4778782" y="1861947"/>
                </a:lnTo>
                <a:lnTo>
                  <a:pt x="4770882" y="2014881"/>
                </a:lnTo>
                <a:lnTo>
                  <a:pt x="4762645" y="2167128"/>
                </a:lnTo>
                <a:lnTo>
                  <a:pt x="4755754" y="2318004"/>
                </a:lnTo>
                <a:lnTo>
                  <a:pt x="4750879" y="2467509"/>
                </a:lnTo>
                <a:lnTo>
                  <a:pt x="4746677" y="2617013"/>
                </a:lnTo>
                <a:lnTo>
                  <a:pt x="4742643" y="2765146"/>
                </a:lnTo>
                <a:lnTo>
                  <a:pt x="4740794" y="2911221"/>
                </a:lnTo>
                <a:lnTo>
                  <a:pt x="4738777" y="3057297"/>
                </a:lnTo>
                <a:lnTo>
                  <a:pt x="4737768" y="3201315"/>
                </a:lnTo>
                <a:lnTo>
                  <a:pt x="4738777" y="3343961"/>
                </a:lnTo>
                <a:lnTo>
                  <a:pt x="4738777" y="3485236"/>
                </a:lnTo>
                <a:lnTo>
                  <a:pt x="4740794" y="3625139"/>
                </a:lnTo>
                <a:lnTo>
                  <a:pt x="4743819" y="3762299"/>
                </a:lnTo>
                <a:lnTo>
                  <a:pt x="4746677" y="3898087"/>
                </a:lnTo>
                <a:lnTo>
                  <a:pt x="4749871" y="4031133"/>
                </a:lnTo>
                <a:lnTo>
                  <a:pt x="4754745" y="4163492"/>
                </a:lnTo>
                <a:lnTo>
                  <a:pt x="4759956" y="4293793"/>
                </a:lnTo>
                <a:lnTo>
                  <a:pt x="4764662" y="4421352"/>
                </a:lnTo>
                <a:lnTo>
                  <a:pt x="4777942" y="4670298"/>
                </a:lnTo>
                <a:lnTo>
                  <a:pt x="4792061" y="4908956"/>
                </a:lnTo>
                <a:lnTo>
                  <a:pt x="4806853" y="5138013"/>
                </a:lnTo>
                <a:lnTo>
                  <a:pt x="4823158" y="5354726"/>
                </a:lnTo>
                <a:lnTo>
                  <a:pt x="4840135" y="5561838"/>
                </a:lnTo>
                <a:lnTo>
                  <a:pt x="4858456" y="5753862"/>
                </a:lnTo>
                <a:lnTo>
                  <a:pt x="4876442" y="5934227"/>
                </a:lnTo>
                <a:lnTo>
                  <a:pt x="4894427" y="6100191"/>
                </a:lnTo>
                <a:lnTo>
                  <a:pt x="4911404" y="6252438"/>
                </a:lnTo>
                <a:lnTo>
                  <a:pt x="4927541" y="6387541"/>
                </a:lnTo>
                <a:lnTo>
                  <a:pt x="4942837" y="6509613"/>
                </a:lnTo>
                <a:lnTo>
                  <a:pt x="4955612" y="6612483"/>
                </a:lnTo>
                <a:lnTo>
                  <a:pt x="4967714" y="6698894"/>
                </a:lnTo>
                <a:lnTo>
                  <a:pt x="4985028" y="6817538"/>
                </a:lnTo>
                <a:lnTo>
                  <a:pt x="4990911" y="6858000"/>
                </a:lnTo>
                <a:lnTo>
                  <a:pt x="4085557" y="6858000"/>
                </a:lnTo>
                <a:lnTo>
                  <a:pt x="4085557" y="6858001"/>
                </a:lnTo>
                <a:lnTo>
                  <a:pt x="0" y="6858001"/>
                </a:lnTo>
                <a:lnTo>
                  <a:pt x="0" y="1"/>
                </a:lnTo>
                <a:lnTo>
                  <a:pt x="3646196" y="1"/>
                </a:lnTo>
                <a:close/>
              </a:path>
            </a:pathLst>
          </a:custGeom>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algn="ctr"/>
            <a:endParaRPr lang="en-US"/>
          </a:p>
        </p:txBody>
      </p:sp>
      <p:sp>
        <p:nvSpPr>
          <p:cNvPr id="9" name="Rectangle 13">
            <a:extLst>
              <a:ext uri="{FF2B5EF4-FFF2-40B4-BE49-F238E27FC236}">
                <a16:creationId xmlns:a16="http://schemas.microsoft.com/office/drawing/2014/main" id="{0BA768A8-4FED-4ED8-9E46-6BE72188ECD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1">
            <a:extLst>
              <a:ext uri="{FF2B5EF4-FFF2-40B4-BE49-F238E27FC236}">
                <a16:creationId xmlns:a16="http://schemas.microsoft.com/office/drawing/2014/main" id="{50BC55BC-C926-4678-A939-EADBC1F0A936}"/>
              </a:ext>
            </a:extLst>
          </p:cNvPr>
          <p:cNvSpPr>
            <a:spLocks noGrp="1"/>
          </p:cNvSpPr>
          <p:nvPr>
            <p:ph type="title"/>
          </p:nvPr>
        </p:nvSpPr>
        <p:spPr>
          <a:xfrm>
            <a:off x="653143" y="1645920"/>
            <a:ext cx="3522879" cy="4470821"/>
          </a:xfrm>
        </p:spPr>
        <p:txBody>
          <a:bodyPr>
            <a:normAutofit/>
          </a:bodyPr>
          <a:lstStyle/>
          <a:p>
            <a:pPr algn="r">
              <a:lnSpc>
                <a:spcPct val="90000"/>
              </a:lnSpc>
            </a:pPr>
            <a:r>
              <a:rPr lang="en-US" sz="2000" b="1">
                <a:solidFill>
                  <a:srgbClr val="FFFFFF"/>
                </a:solidFill>
              </a:rPr>
              <a:t>Getting started is easy:</a:t>
            </a:r>
            <a:br>
              <a:rPr lang="en-US" sz="2000">
                <a:solidFill>
                  <a:srgbClr val="FFFFFF"/>
                </a:solidFill>
              </a:rPr>
            </a:br>
            <a:r>
              <a:rPr lang="en-US" sz="2000">
                <a:solidFill>
                  <a:srgbClr val="FFFFFF"/>
                </a:solidFill>
              </a:rPr>
              <a:t>Visit </a:t>
            </a:r>
            <a:r>
              <a:rPr lang="en-US" sz="2000">
                <a:solidFill>
                  <a:srgbClr val="FFFFFF"/>
                </a:solidFill>
                <a:hlinkClick r:id="rId2">
                  <a:extLst>
                    <a:ext uri="{A12FA001-AC4F-418D-AE19-62706E023703}">
                      <ahyp:hlinkClr xmlns:ahyp="http://schemas.microsoft.com/office/drawing/2018/hyperlinkcolor" val="tx"/>
                    </a:ext>
                  </a:extLst>
                </a:hlinkClick>
              </a:rPr>
              <a:t>www.mylifeexpert.com</a:t>
            </a:r>
            <a:r>
              <a:rPr lang="en-US" sz="2000">
                <a:solidFill>
                  <a:srgbClr val="FFFFFF"/>
                </a:solidFill>
              </a:rPr>
              <a:t> on your desktop or mobile device</a:t>
            </a:r>
            <a:br>
              <a:rPr lang="en-US" sz="2000">
                <a:solidFill>
                  <a:srgbClr val="FFFFFF"/>
                </a:solidFill>
              </a:rPr>
            </a:br>
            <a:r>
              <a:rPr lang="en-US" sz="2000">
                <a:solidFill>
                  <a:srgbClr val="FFFFFF"/>
                </a:solidFill>
              </a:rPr>
              <a:t>1. Click “Create a </a:t>
            </a:r>
            <a:r>
              <a:rPr lang="en-US" sz="2000" b="1">
                <a:solidFill>
                  <a:srgbClr val="FFFFFF"/>
                </a:solidFill>
              </a:rPr>
              <a:t>new account</a:t>
            </a:r>
            <a:r>
              <a:rPr lang="en-US" sz="2000">
                <a:solidFill>
                  <a:srgbClr val="FFFFFF"/>
                </a:solidFill>
              </a:rPr>
              <a:t> with your company code”</a:t>
            </a:r>
            <a:br>
              <a:rPr lang="en-US" sz="2000">
                <a:solidFill>
                  <a:srgbClr val="FFFFFF"/>
                </a:solidFill>
              </a:rPr>
            </a:br>
            <a:r>
              <a:rPr lang="en-US" sz="2000">
                <a:solidFill>
                  <a:srgbClr val="FFFFFF"/>
                </a:solidFill>
              </a:rPr>
              <a:t>2. Enter your company access code: </a:t>
            </a:r>
            <a:r>
              <a:rPr lang="en-US" sz="2000" b="1">
                <a:solidFill>
                  <a:srgbClr val="FFFFFF"/>
                </a:solidFill>
              </a:rPr>
              <a:t>Fermilab</a:t>
            </a:r>
            <a:br>
              <a:rPr lang="en-US" sz="2000">
                <a:solidFill>
                  <a:srgbClr val="FFFFFF"/>
                </a:solidFill>
              </a:rPr>
            </a:br>
            <a:r>
              <a:rPr lang="en-US" sz="2000">
                <a:solidFill>
                  <a:srgbClr val="FFFFFF"/>
                </a:solidFill>
              </a:rPr>
              <a:t>3. Follow the instructions in the activation email (</a:t>
            </a:r>
            <a:r>
              <a:rPr lang="en-US" sz="2000" i="1">
                <a:solidFill>
                  <a:srgbClr val="FFFFFF"/>
                </a:solidFill>
              </a:rPr>
              <a:t>a code will be emailed once you are registered</a:t>
            </a:r>
            <a:r>
              <a:rPr lang="en-US" sz="2000">
                <a:solidFill>
                  <a:srgbClr val="FFFFFF"/>
                </a:solidFill>
              </a:rPr>
              <a:t>).</a:t>
            </a:r>
          </a:p>
        </p:txBody>
      </p:sp>
      <p:sp>
        <p:nvSpPr>
          <p:cNvPr id="3" name="Content Placeholder 2">
            <a:extLst>
              <a:ext uri="{FF2B5EF4-FFF2-40B4-BE49-F238E27FC236}">
                <a16:creationId xmlns:a16="http://schemas.microsoft.com/office/drawing/2014/main" id="{2D8D0C60-6232-437C-862E-99E18368E70C}"/>
              </a:ext>
            </a:extLst>
          </p:cNvPr>
          <p:cNvSpPr>
            <a:spLocks noGrp="1"/>
          </p:cNvSpPr>
          <p:nvPr>
            <p:ph idx="1"/>
          </p:nvPr>
        </p:nvSpPr>
        <p:spPr>
          <a:xfrm>
            <a:off x="5204109" y="1645920"/>
            <a:ext cx="5919503" cy="4470821"/>
          </a:xfrm>
        </p:spPr>
        <p:txBody>
          <a:bodyPr>
            <a:normAutofit/>
          </a:bodyPr>
          <a:lstStyle/>
          <a:p>
            <a:r>
              <a:rPr lang="en-US" dirty="0"/>
              <a:t>Log on to the new website: </a:t>
            </a:r>
            <a:r>
              <a:rPr lang="en-US">
                <a:hlinkClick r:id="rId2">
                  <a:extLst>
                    <a:ext uri="{A12FA001-AC4F-418D-AE19-62706E023703}">
                      <ahyp:hlinkClr xmlns:ahyp="http://schemas.microsoft.com/office/drawing/2018/hyperlinkcolor" val="tx"/>
                    </a:ext>
                  </a:extLst>
                </a:hlinkClick>
              </a:rPr>
              <a:t>www.mylifeexpert.com</a:t>
            </a:r>
            <a:r>
              <a:rPr lang="en-US"/>
              <a:t> </a:t>
            </a:r>
            <a:r>
              <a:rPr lang="en-US" dirty="0"/>
              <a:t>or download the app to check out all that is offered.</a:t>
            </a:r>
            <a:br>
              <a:rPr lang="en-US" dirty="0"/>
            </a:br>
            <a:r>
              <a:rPr lang="en-US" dirty="0"/>
              <a:t>Call 1-800-292-2780 to ask questions or request services from Employee Assistance Program (EAP) Employee Resources Systems (ERS).</a:t>
            </a:r>
          </a:p>
        </p:txBody>
      </p:sp>
    </p:spTree>
    <p:extLst>
      <p:ext uri="{BB962C8B-B14F-4D97-AF65-F5344CB8AC3E}">
        <p14:creationId xmlns:p14="http://schemas.microsoft.com/office/powerpoint/2010/main" val="3383697575"/>
      </p:ext>
    </p:extLst>
  </p:cSld>
  <p:clrMapOvr>
    <a:overrideClrMapping bg1="lt1" tx1="dk1" bg2="lt2" tx2="dk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69000"/>
                <a:hueMod val="108000"/>
                <a:satMod val="164000"/>
                <a:lumMod val="74000"/>
              </a:schemeClr>
              <a:schemeClr val="bg2">
                <a:tint val="96000"/>
                <a:hueMod val="88000"/>
                <a:satMod val="140000"/>
                <a:lumMod val="132000"/>
              </a:schemeClr>
            </a:duotone>
          </a:blip>
          <a:stretch/>
        </a:blipFill>
        <a:effectLst/>
      </p:bgPr>
    </p:bg>
    <p:spTree>
      <p:nvGrpSpPr>
        <p:cNvPr id="1" name=""/>
        <p:cNvGrpSpPr/>
        <p:nvPr/>
      </p:nvGrpSpPr>
      <p:grpSpPr>
        <a:xfrm>
          <a:off x="0" y="0"/>
          <a:ext cx="0" cy="0"/>
          <a:chOff x="0" y="0"/>
          <a:chExt cx="0" cy="0"/>
        </a:xfrm>
      </p:grpSpPr>
      <p:sp>
        <p:nvSpPr>
          <p:cNvPr id="41" name="Rectangle 31">
            <a:extLst>
              <a:ext uri="{FF2B5EF4-FFF2-40B4-BE49-F238E27FC236}">
                <a16:creationId xmlns:a16="http://schemas.microsoft.com/office/drawing/2014/main" id="{923E8915-D2AA-4327-A45A-972C3CA957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42" name="Rectangle 33">
            <a:extLst>
              <a:ext uri="{FF2B5EF4-FFF2-40B4-BE49-F238E27FC236}">
                <a16:creationId xmlns:a16="http://schemas.microsoft.com/office/drawing/2014/main" id="{8302FC3C-9804-4950-B721-5FD704BA60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0" y="0"/>
            <a:ext cx="12188952" cy="6858000"/>
          </a:xfrm>
          <a:prstGeom prst="rect">
            <a:avLst/>
          </a:prstGeom>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3" name="Straight Connector 35">
            <a:extLst>
              <a:ext uri="{FF2B5EF4-FFF2-40B4-BE49-F238E27FC236}">
                <a16:creationId xmlns:a16="http://schemas.microsoft.com/office/drawing/2014/main" id="{6B9695BD-ECF6-49CA-8877-8C493193C65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5" y="1828800"/>
            <a:ext cx="0" cy="3200400"/>
          </a:xfrm>
          <a:prstGeom prst="line">
            <a:avLst/>
          </a:prstGeom>
          <a:ln w="1905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pic>
        <p:nvPicPr>
          <p:cNvPr id="44" name="Picture 37">
            <a:extLst>
              <a:ext uri="{FF2B5EF4-FFF2-40B4-BE49-F238E27FC236}">
                <a16:creationId xmlns:a16="http://schemas.microsoft.com/office/drawing/2014/main" id="{3BC6EBB2-9BDC-4075-BA6B-43A9FBF9C86C}"/>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3">
            <a:extLst>
              <a:ext uri="{28A0092B-C50C-407E-A947-70E740481C1C}">
                <a14:useLocalDpi xmlns:a14="http://schemas.microsoft.com/office/drawing/2010/main" val="0"/>
              </a:ext>
            </a:extLst>
          </a:blip>
          <a:srcRect b="23320"/>
          <a:stretch/>
        </p:blipFill>
        <p:spPr>
          <a:xfrm>
            <a:off x="8605878" y="6228080"/>
            <a:ext cx="993734" cy="762000"/>
          </a:xfrm>
          <a:prstGeom prst="rect">
            <a:avLst/>
          </a:prstGeom>
        </p:spPr>
      </p:pic>
      <p:sp>
        <p:nvSpPr>
          <p:cNvPr id="40" name="Freeform 5">
            <a:extLst>
              <a:ext uri="{FF2B5EF4-FFF2-40B4-BE49-F238E27FC236}">
                <a16:creationId xmlns:a16="http://schemas.microsoft.com/office/drawing/2014/main" id="{F3798573-F27B-47EB-8EA4-7EE34954C2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1588" y="0"/>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tx1"/>
          </a:solidFill>
          <a:ln>
            <a:noFill/>
          </a:ln>
        </p:spPr>
      </p:sp>
      <p:sp>
        <p:nvSpPr>
          <p:cNvPr id="2" name="Title 1">
            <a:extLst>
              <a:ext uri="{FF2B5EF4-FFF2-40B4-BE49-F238E27FC236}">
                <a16:creationId xmlns:a16="http://schemas.microsoft.com/office/drawing/2014/main" id="{E39649FA-4EAA-4CE2-A614-BDC3AB87AA90}"/>
              </a:ext>
            </a:extLst>
          </p:cNvPr>
          <p:cNvSpPr>
            <a:spLocks noGrp="1"/>
          </p:cNvSpPr>
          <p:nvPr>
            <p:ph type="title"/>
          </p:nvPr>
        </p:nvSpPr>
        <p:spPr>
          <a:xfrm>
            <a:off x="806195" y="804672"/>
            <a:ext cx="3521359" cy="5248656"/>
          </a:xfrm>
        </p:spPr>
        <p:txBody>
          <a:bodyPr anchor="ctr">
            <a:normAutofit/>
          </a:bodyPr>
          <a:lstStyle/>
          <a:p>
            <a:pPr algn="ctr">
              <a:lnSpc>
                <a:spcPct val="90000"/>
              </a:lnSpc>
            </a:pPr>
            <a:r>
              <a:rPr lang="en-US" sz="1700"/>
              <a:t>Statement of Community Standards</a:t>
            </a:r>
            <a:br>
              <a:rPr lang="en-US" sz="1700"/>
            </a:br>
            <a:r>
              <a:rPr lang="en-US" sz="1700"/>
              <a:t> https://directorate-docdb.fnal.gov/cgi-bin/RetrieveFile?docid=174</a:t>
            </a:r>
            <a:endParaRPr lang="en-US" sz="1700" dirty="0"/>
          </a:p>
        </p:txBody>
      </p:sp>
      <p:sp>
        <p:nvSpPr>
          <p:cNvPr id="3" name="Content Placeholder 2">
            <a:extLst>
              <a:ext uri="{FF2B5EF4-FFF2-40B4-BE49-F238E27FC236}">
                <a16:creationId xmlns:a16="http://schemas.microsoft.com/office/drawing/2014/main" id="{473A4DAD-14E0-4C92-BA58-7AAA507AAC05}"/>
              </a:ext>
            </a:extLst>
          </p:cNvPr>
          <p:cNvSpPr>
            <a:spLocks noGrp="1"/>
          </p:cNvSpPr>
          <p:nvPr>
            <p:ph idx="1"/>
          </p:nvPr>
        </p:nvSpPr>
        <p:spPr>
          <a:xfrm>
            <a:off x="4975861" y="804671"/>
            <a:ext cx="6399930" cy="5248657"/>
          </a:xfrm>
        </p:spPr>
        <p:txBody>
          <a:bodyPr anchor="ctr">
            <a:normAutofit/>
          </a:bodyPr>
          <a:lstStyle/>
          <a:p>
            <a:pPr>
              <a:lnSpc>
                <a:spcPct val="90000"/>
              </a:lnSpc>
            </a:pPr>
            <a:r>
              <a:rPr lang="en-US" sz="1700"/>
              <a:t>We are committed to a work environment in which all individuals are treated with respect and dignity.</a:t>
            </a:r>
          </a:p>
          <a:p>
            <a:pPr>
              <a:lnSpc>
                <a:spcPct val="90000"/>
              </a:lnSpc>
            </a:pPr>
            <a:r>
              <a:rPr lang="en-US" sz="1700"/>
              <a:t>Discrimination is not tolerated on the basis of race, color, religion, gender, age, national origin, sexual orientation, gender identity, pregnancy, national origin, veteran status, marital status, disability or any other characteristic protected by federal or state law or executive order.</a:t>
            </a:r>
          </a:p>
          <a:p>
            <a:pPr>
              <a:lnSpc>
                <a:spcPct val="90000"/>
              </a:lnSpc>
            </a:pPr>
            <a:r>
              <a:rPr lang="en-US" sz="1700"/>
              <a:t>Fermilab is committed to providing a workplace free from all forms of harassment, including those based on gender or sexual preference. We expect all interactions and exchanges among persons in the workplace to be respectful and free of bias, prejudice, and harassment.</a:t>
            </a:r>
          </a:p>
          <a:p>
            <a:pPr>
              <a:lnSpc>
                <a:spcPct val="90000"/>
              </a:lnSpc>
            </a:pPr>
            <a:r>
              <a:rPr lang="en-US" sz="1700"/>
              <a:t>Harassment, discrimination, and retaliation interfering with work performance or creating an intimidating, hostile or offensive workplace environment, are unacceptable and strictly prohibited. </a:t>
            </a:r>
          </a:p>
          <a:p>
            <a:pPr>
              <a:lnSpc>
                <a:spcPct val="90000"/>
              </a:lnSpc>
            </a:pPr>
            <a:endParaRPr lang="en-US" sz="1700"/>
          </a:p>
        </p:txBody>
      </p:sp>
    </p:spTree>
    <p:extLst>
      <p:ext uri="{BB962C8B-B14F-4D97-AF65-F5344CB8AC3E}">
        <p14:creationId xmlns:p14="http://schemas.microsoft.com/office/powerpoint/2010/main" val="245362593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otalTime>0</TotalTime>
  <Words>412</Words>
  <Application>Microsoft Office PowerPoint</Application>
  <PresentationFormat>Widescreen</PresentationFormat>
  <Paragraphs>20</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Century Gothic</vt:lpstr>
      <vt:lpstr>Wingdings 3</vt:lpstr>
      <vt:lpstr>Ion</vt:lpstr>
      <vt:lpstr>User/Visitor  HRP  Resources:</vt:lpstr>
      <vt:lpstr>Employee/Users Assistance Program</vt:lpstr>
      <vt:lpstr>ERS provides you and your family members with free and confidential help for any kind of problem that affects your life or your work</vt:lpstr>
      <vt:lpstr>Getting started is easy: Visit www.mylifeexpert.com on your desktop or mobile device 1. Click “Create a new account with your company code” 2. Enter your company access code: Fermilab 3. Follow the instructions in the activation email (a code will be emailed once you are registered).</vt:lpstr>
      <vt:lpstr>Statement of Community Standards  https://directorate-docdb.fnal.gov/cgi-bin/RetrieveFile?docid=174</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User/Visitor  HRP  Resources:</dc:title>
  <dc:creator>Deanne S. Randich</dc:creator>
  <cp:lastModifiedBy>Ilene B. Winston</cp:lastModifiedBy>
  <cp:revision>1</cp:revision>
  <dcterms:created xsi:type="dcterms:W3CDTF">2020-08-11T09:51:44Z</dcterms:created>
  <dcterms:modified xsi:type="dcterms:W3CDTF">2020-08-11T18:06:57Z</dcterms:modified>
</cp:coreProperties>
</file>