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28"/>
  </p:notesMasterIdLst>
  <p:handoutMasterIdLst>
    <p:handoutMasterId r:id="rId29"/>
  </p:handoutMasterIdLst>
  <p:sldIdLst>
    <p:sldId id="256" r:id="rId2"/>
    <p:sldId id="259" r:id="rId3"/>
    <p:sldId id="257" r:id="rId4"/>
    <p:sldId id="260" r:id="rId5"/>
    <p:sldId id="264" r:id="rId6"/>
    <p:sldId id="261" r:id="rId7"/>
    <p:sldId id="275" r:id="rId8"/>
    <p:sldId id="276" r:id="rId9"/>
    <p:sldId id="277" r:id="rId10"/>
    <p:sldId id="278" r:id="rId11"/>
    <p:sldId id="265" r:id="rId12"/>
    <p:sldId id="288" r:id="rId13"/>
    <p:sldId id="271" r:id="rId14"/>
    <p:sldId id="266" r:id="rId15"/>
    <p:sldId id="267" r:id="rId16"/>
    <p:sldId id="273" r:id="rId17"/>
    <p:sldId id="268" r:id="rId18"/>
    <p:sldId id="286" r:id="rId19"/>
    <p:sldId id="287" r:id="rId20"/>
    <p:sldId id="262" r:id="rId21"/>
    <p:sldId id="274" r:id="rId22"/>
    <p:sldId id="279" r:id="rId23"/>
    <p:sldId id="280" r:id="rId24"/>
    <p:sldId id="281" r:id="rId25"/>
    <p:sldId id="283" r:id="rId26"/>
    <p:sldId id="28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75814" autoAdjust="0"/>
  </p:normalViewPr>
  <p:slideViewPr>
    <p:cSldViewPr snapToObjects="1">
      <p:cViewPr varScale="1">
        <p:scale>
          <a:sx n="81" d="100"/>
          <a:sy n="81" d="100"/>
        </p:scale>
        <p:origin x="-157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2" d="100"/>
          <a:sy n="72" d="100"/>
        </p:scale>
        <p:origin x="-3784"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presProps" Target="presProps.xml"/><Relationship Id="rId34"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notesMaster" Target="notesMasters/notesMaster1.xml"/><Relationship Id="rId26" Type="http://schemas.openxmlformats.org/officeDocument/2006/relationships/slide" Target="slides/slide25.xml"/><Relationship Id="rId30" Type="http://schemas.openxmlformats.org/officeDocument/2006/relationships/printerSettings" Target="printerSettings/printerSettings1.bin"/><Relationship Id="rId11" Type="http://schemas.openxmlformats.org/officeDocument/2006/relationships/slide" Target="slides/slide10.xml"/><Relationship Id="rId29" Type="http://schemas.openxmlformats.org/officeDocument/2006/relationships/handoutMaster" Target="handoutMasters/handoutMaster1.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D49376-55CE-5242-92D5-318D471EAE26}" type="datetimeFigureOut">
              <a:rPr lang="en-US" smtClean="0"/>
              <a:pPr/>
              <a:t>6/10/09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56AB3D-C645-374B-A7E7-D1DD9815636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E8D155-8172-4449-9557-1880BE1DFA1C}" type="datetimeFigureOut">
              <a:rPr lang="en-US" smtClean="0"/>
              <a:pPr/>
              <a:t>6/9/09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F3DCF9-E602-8A4D-860D-01F956BE71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 the </a:t>
            </a:r>
            <a:r>
              <a:rPr lang="en-US" dirty="0" err="1" smtClean="0"/>
              <a:t>TeraGrid’s</a:t>
            </a:r>
            <a:r>
              <a:rPr lang="en-US" dirty="0" smtClean="0"/>
              <a:t> area director for User-Facing</a:t>
            </a:r>
            <a:r>
              <a:rPr lang="en-US" baseline="0" dirty="0" smtClean="0"/>
              <a:t> Projects and Core Services, which includes our Accounting and Allocations functions.</a:t>
            </a:r>
            <a:endParaRPr lang="en-US" dirty="0"/>
          </a:p>
        </p:txBody>
      </p:sp>
      <p:sp>
        <p:nvSpPr>
          <p:cNvPr id="4" name="Slide Number Placeholder 3"/>
          <p:cNvSpPr>
            <a:spLocks noGrp="1"/>
          </p:cNvSpPr>
          <p:nvPr>
            <p:ph type="sldNum" sz="quarter" idx="10"/>
          </p:nvPr>
        </p:nvSpPr>
        <p:spPr/>
        <p:txBody>
          <a:bodyPr/>
          <a:lstStyle/>
          <a:p>
            <a:fld id="{4EF3DCF9-E602-8A4D-860D-01F956BE71E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ln/>
        </p:spPr>
      </p:sp>
      <p:sp>
        <p:nvSpPr>
          <p:cNvPr id="26627" name="Notes Placeholder 2"/>
          <p:cNvSpPr>
            <a:spLocks noGrp="1"/>
          </p:cNvSpPr>
          <p:nvPr>
            <p:ph type="body" idx="1"/>
          </p:nvPr>
        </p:nvSpPr>
        <p:spPr>
          <a:noFill/>
          <a:ln/>
        </p:spPr>
        <p:txBody>
          <a:bodyPr/>
          <a:lstStyle/>
          <a:p>
            <a:endParaRPr lang="en-US">
              <a:latin typeface="Times" pitchFamily="-110" charset="0"/>
            </a:endParaRPr>
          </a:p>
        </p:txBody>
      </p:sp>
      <p:sp>
        <p:nvSpPr>
          <p:cNvPr id="26628" name="Date Placeholder 3"/>
          <p:cNvSpPr>
            <a:spLocks noGrp="1"/>
          </p:cNvSpPr>
          <p:nvPr>
            <p:ph type="dt" sz="quarter" idx="1"/>
          </p:nvPr>
        </p:nvSpPr>
        <p:spPr>
          <a:noFill/>
        </p:spPr>
        <p:txBody>
          <a:bodyPr/>
          <a:lstStyle/>
          <a:p>
            <a:r>
              <a:rPr lang="en-US">
                <a:latin typeface="Times" pitchFamily="-110" charset="0"/>
              </a:rPr>
              <a:t>April 2009</a:t>
            </a:r>
          </a:p>
        </p:txBody>
      </p:sp>
      <p:sp>
        <p:nvSpPr>
          <p:cNvPr id="26629" name="Footer Placeholder 4"/>
          <p:cNvSpPr>
            <a:spLocks noGrp="1"/>
          </p:cNvSpPr>
          <p:nvPr>
            <p:ph type="ftr" sz="quarter" idx="4"/>
          </p:nvPr>
        </p:nvSpPr>
        <p:spPr>
          <a:noFill/>
        </p:spPr>
        <p:txBody>
          <a:bodyPr/>
          <a:lstStyle/>
          <a:p>
            <a:r>
              <a:rPr lang="en-US">
                <a:latin typeface="Times" pitchFamily="-110" charset="0"/>
              </a:rPr>
              <a:t>David Hart &lt;dhart@sdsc.edu&gt;</a:t>
            </a:r>
          </a:p>
        </p:txBody>
      </p:sp>
      <p:sp>
        <p:nvSpPr>
          <p:cNvPr id="26630" name="Slide Number Placeholder 5"/>
          <p:cNvSpPr>
            <a:spLocks noGrp="1"/>
          </p:cNvSpPr>
          <p:nvPr>
            <p:ph type="sldNum" sz="quarter" idx="5"/>
          </p:nvPr>
        </p:nvSpPr>
        <p:spPr>
          <a:noFill/>
        </p:spPr>
        <p:txBody>
          <a:bodyPr/>
          <a:lstStyle/>
          <a:p>
            <a:fld id="{D0CF77F4-A2C9-CC4B-BAD5-F8C5845701AB}" type="slidenum">
              <a:rPr lang="en-US" smtClean="0">
                <a:latin typeface="Times" pitchFamily="-110" charset="0"/>
              </a:rPr>
              <a:pPr/>
              <a:t>13</a:t>
            </a:fld>
            <a:endParaRPr lang="en-US" smtClean="0">
              <a:latin typeface="Times" pitchFamily="-110"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F3DCF9-E602-8A4D-860D-01F956BE71E6}"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QA is somewhat of a misnomer IMHO</a:t>
            </a:r>
            <a:endParaRPr lang="en-US" dirty="0"/>
          </a:p>
        </p:txBody>
      </p:sp>
      <p:sp>
        <p:nvSpPr>
          <p:cNvPr id="4" name="Slide Number Placeholder 3"/>
          <p:cNvSpPr>
            <a:spLocks noGrp="1"/>
          </p:cNvSpPr>
          <p:nvPr>
            <p:ph type="sldNum" sz="quarter" idx="10"/>
          </p:nvPr>
        </p:nvSpPr>
        <p:spPr/>
        <p:txBody>
          <a:bodyPr/>
          <a:lstStyle/>
          <a:p>
            <a:fld id="{4EF3DCF9-E602-8A4D-860D-01F956BE71E6}"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 If you’ve ever used a system like </a:t>
            </a:r>
            <a:r>
              <a:rPr lang="en-US" dirty="0" err="1" smtClean="0"/>
              <a:t>EasyChair</a:t>
            </a:r>
            <a:r>
              <a:rPr lang="en-US" dirty="0" smtClean="0"/>
              <a:t>, POPS is comparable,</a:t>
            </a:r>
            <a:r>
              <a:rPr lang="en-US" baseline="0" dirty="0" smtClean="0"/>
              <a:t> but tailored to TeraGrid policies.</a:t>
            </a:r>
            <a:endParaRPr lang="en-US" dirty="0"/>
          </a:p>
        </p:txBody>
      </p:sp>
      <p:sp>
        <p:nvSpPr>
          <p:cNvPr id="4" name="Slide Number Placeholder 3"/>
          <p:cNvSpPr>
            <a:spLocks noGrp="1"/>
          </p:cNvSpPr>
          <p:nvPr>
            <p:ph type="sldNum" sz="quarter" idx="10"/>
          </p:nvPr>
        </p:nvSpPr>
        <p:spPr/>
        <p:txBody>
          <a:bodyPr/>
          <a:lstStyle/>
          <a:p>
            <a:fld id="{4EF3DCF9-E602-8A4D-860D-01F956BE71E6}"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sz="2400" dirty="0" smtClean="0"/>
              <a:t>PIs manage their project’s users via TeraGrid User Portal</a:t>
            </a:r>
          </a:p>
          <a:p>
            <a:pPr lvl="1">
              <a:buFont typeface="Arial"/>
              <a:buChar char="•"/>
            </a:pPr>
            <a:r>
              <a:rPr lang="en-US" sz="1800" dirty="0" smtClean="0"/>
              <a:t>User creation handled through POPS</a:t>
            </a:r>
          </a:p>
          <a:p>
            <a:endParaRPr lang="en-US" dirty="0"/>
          </a:p>
        </p:txBody>
      </p:sp>
      <p:sp>
        <p:nvSpPr>
          <p:cNvPr id="4" name="Slide Number Placeholder 3"/>
          <p:cNvSpPr>
            <a:spLocks noGrp="1"/>
          </p:cNvSpPr>
          <p:nvPr>
            <p:ph type="sldNum" sz="quarter" idx="10"/>
          </p:nvPr>
        </p:nvSpPr>
        <p:spPr/>
        <p:txBody>
          <a:bodyPr/>
          <a:lstStyle/>
          <a:p>
            <a:fld id="{4EF3DCF9-E602-8A4D-860D-01F956BE71E6}"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Note that we have implemented a ‘workaround’ to reduce</a:t>
            </a:r>
            <a:r>
              <a:rPr lang="en-US" baseline="0" dirty="0" smtClean="0"/>
              <a:t> the volume of Purdue Condor jobs, which are all single-core and generally very short jobs. A single AMIE job record can report “aggregate” job record for sets of Condor jobs associated with the same user and project and close together in time. Purdue aggregates up to 100 Condor jobs in a single AMIE job record.</a:t>
            </a:r>
            <a:endParaRPr lang="en-US" dirty="0"/>
          </a:p>
        </p:txBody>
      </p:sp>
      <p:sp>
        <p:nvSpPr>
          <p:cNvPr id="4" name="Slide Number Placeholder 3"/>
          <p:cNvSpPr>
            <a:spLocks noGrp="1"/>
          </p:cNvSpPr>
          <p:nvPr>
            <p:ph type="sldNum" sz="quarter" idx="10"/>
          </p:nvPr>
        </p:nvSpPr>
        <p:spPr/>
        <p:txBody>
          <a:bodyPr/>
          <a:lstStyle/>
          <a:p>
            <a:fld id="{4EF3DCF9-E602-8A4D-860D-01F956BE71E6}"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0C0CB5EA-9D11-A846-ABCA-FBC7738B391C}" type="slidenum">
              <a:rPr lang="en-US"/>
              <a:pPr/>
              <a:t>2</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dirty="0" smtClean="0">
                <a:latin typeface="Times" pitchFamily="-110" charset="0"/>
                <a:ea typeface="ＭＳ Ｐゴシック" pitchFamily="-110" charset="-128"/>
              </a:rPr>
              <a:t>11 Resource</a:t>
            </a:r>
            <a:r>
              <a:rPr lang="en-US" baseline="0" dirty="0" smtClean="0">
                <a:latin typeface="Times" pitchFamily="-110" charset="0"/>
                <a:ea typeface="ＭＳ Ｐゴシック" pitchFamily="-110" charset="-128"/>
              </a:rPr>
              <a:t> Providers, approx. 2 dozen HPC systems</a:t>
            </a:r>
          </a:p>
          <a:p>
            <a:pPr eaLnBrk="1" hangingPunct="1"/>
            <a:r>
              <a:rPr lang="en-US" baseline="0" dirty="0" smtClean="0">
                <a:latin typeface="Times" pitchFamily="-110" charset="0"/>
                <a:ea typeface="ＭＳ Ｐゴシック" pitchFamily="-110" charset="-128"/>
              </a:rPr>
              <a:t>Several software integration partners</a:t>
            </a:r>
          </a:p>
          <a:p>
            <a:pPr eaLnBrk="1" hangingPunct="1"/>
            <a:r>
              <a:rPr lang="en-US" baseline="0" dirty="0" smtClean="0">
                <a:latin typeface="Times" pitchFamily="-110" charset="0"/>
                <a:ea typeface="ＭＳ Ｐゴシック" pitchFamily="-110" charset="-128"/>
              </a:rPr>
              <a:t>Centrally managed by the GIG, with strategic oversight by the TeraGrid Forum</a:t>
            </a:r>
          </a:p>
          <a:p>
            <a:pPr eaLnBrk="1" hangingPunct="1"/>
            <a:r>
              <a:rPr lang="en-US" dirty="0" smtClean="0">
                <a:latin typeface="Times" pitchFamily="-110" charset="0"/>
                <a:ea typeface="ＭＳ Ｐゴシック" pitchFamily="-110" charset="-128"/>
              </a:rPr>
              <a:t>An important feature of TG HPC systems is that none are managed centrally,</a:t>
            </a:r>
            <a:r>
              <a:rPr lang="en-US" baseline="0" dirty="0" smtClean="0">
                <a:latin typeface="Times" pitchFamily="-110" charset="0"/>
                <a:ea typeface="ＭＳ Ｐゴシック" pitchFamily="-110" charset="-128"/>
              </a:rPr>
              <a:t> and most share only a portion of their cycles with TeraGrid.</a:t>
            </a:r>
            <a:endParaRPr lang="en-US" dirty="0">
              <a:latin typeface="Times" pitchFamily="-110" charset="0"/>
              <a:ea typeface="ＭＳ Ｐゴシック" pitchFamily="-11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CPU-hour bound calculated by assuming all jobs on a given resource of same cost,</a:t>
            </a:r>
            <a:r>
              <a:rPr lang="en-US" baseline="0" dirty="0" smtClean="0"/>
              <a:t> and calculating GRAM costs proportionately by resource. </a:t>
            </a:r>
          </a:p>
          <a:p>
            <a:r>
              <a:rPr lang="en-US" baseline="0" dirty="0" smtClean="0"/>
              <a:t>We expect to be able to calculate GRAM-initiated usage more accurately starting in Q4 2009.</a:t>
            </a:r>
            <a:endParaRPr lang="en-US" dirty="0"/>
          </a:p>
        </p:txBody>
      </p:sp>
      <p:sp>
        <p:nvSpPr>
          <p:cNvPr id="4" name="Slide Number Placeholder 3"/>
          <p:cNvSpPr>
            <a:spLocks noGrp="1"/>
          </p:cNvSpPr>
          <p:nvPr>
            <p:ph type="sldNum" sz="quarter" idx="10"/>
          </p:nvPr>
        </p:nvSpPr>
        <p:spPr/>
        <p:txBody>
          <a:bodyPr/>
          <a:lstStyle/>
          <a:p>
            <a:fld id="{4EF3DCF9-E602-8A4D-860D-01F956BE71E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1.9 million 0-hour, 1-core jobs (mostly Purdue Condor) omitted from left</a:t>
            </a:r>
            <a:r>
              <a:rPr lang="en-US" baseline="0" dirty="0" smtClean="0"/>
              <a:t> graph so it would be remotely interesting.</a:t>
            </a:r>
            <a:endParaRPr lang="en-US" dirty="0"/>
          </a:p>
        </p:txBody>
      </p:sp>
      <p:sp>
        <p:nvSpPr>
          <p:cNvPr id="4" name="Slide Number Placeholder 3"/>
          <p:cNvSpPr>
            <a:spLocks noGrp="1"/>
          </p:cNvSpPr>
          <p:nvPr>
            <p:ph type="sldNum" sz="quarter" idx="10"/>
          </p:nvPr>
        </p:nvSpPr>
        <p:spPr/>
        <p:txBody>
          <a:bodyPr/>
          <a:lstStyle/>
          <a:p>
            <a:fld id="{4EF3DCF9-E602-8A4D-860D-01F956BE71E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NSF Supercomputer Centers program:</a:t>
            </a:r>
            <a:r>
              <a:rPr lang="en-US" baseline="0" dirty="0" smtClean="0"/>
              <a:t> 1985-1998</a:t>
            </a:r>
          </a:p>
          <a:p>
            <a:r>
              <a:rPr lang="en-US" baseline="0" dirty="0" smtClean="0"/>
              <a:t>PACI program: 1998-2004</a:t>
            </a:r>
          </a:p>
          <a:p>
            <a:endParaRPr lang="en-US" dirty="0"/>
          </a:p>
        </p:txBody>
      </p:sp>
      <p:sp>
        <p:nvSpPr>
          <p:cNvPr id="4" name="Slide Number Placeholder 3"/>
          <p:cNvSpPr>
            <a:spLocks noGrp="1"/>
          </p:cNvSpPr>
          <p:nvPr>
            <p:ph type="sldNum" sz="quarter" idx="10"/>
          </p:nvPr>
        </p:nvSpPr>
        <p:spPr/>
        <p:txBody>
          <a:bodyPr/>
          <a:lstStyle/>
          <a:p>
            <a:fld id="{4EF3DCF9-E602-8A4D-860D-01F956BE71E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CA8DB9E-BF1B-4D48-BF1F-083C636A76B5}" type="slidenum">
              <a:rPr lang="en-US">
                <a:latin typeface="Arial" pitchFamily="-110" charset="0"/>
                <a:ea typeface="ＭＳ Ｐゴシック" pitchFamily="-110" charset="-128"/>
                <a:cs typeface="ＭＳ Ｐゴシック" pitchFamily="-110" charset="-128"/>
              </a:rPr>
              <a:pPr/>
              <a:t>7</a:t>
            </a:fld>
            <a:endParaRPr lang="en-US">
              <a:latin typeface="Arial" pitchFamily="-110" charset="0"/>
              <a:ea typeface="ＭＳ Ｐゴシック" pitchFamily="-110" charset="-128"/>
              <a:cs typeface="ＭＳ Ｐゴシック" pitchFamily="-110" charset="-128"/>
            </a:endParaRPr>
          </a:p>
        </p:txBody>
      </p:sp>
      <p:sp>
        <p:nvSpPr>
          <p:cNvPr id="18435" name="Rectangle 2"/>
          <p:cNvSpPr>
            <a:spLocks noGrp="1" noRot="1" noChangeAspect="1" noChangeArrowheads="1"/>
          </p:cNvSpPr>
          <p:nvPr>
            <p:ph type="sldImg"/>
          </p:nvPr>
        </p:nvSpPr>
        <p:spPr>
          <a:xfrm>
            <a:off x="1281113" y="609600"/>
            <a:ext cx="4333875" cy="3251200"/>
          </a:xfrm>
          <a:solidFill>
            <a:srgbClr val="FFFFFF"/>
          </a:solidFill>
          <a:ln/>
        </p:spPr>
      </p:sp>
      <p:sp>
        <p:nvSpPr>
          <p:cNvPr id="18436" name="Rectangle 3"/>
          <p:cNvSpPr>
            <a:spLocks noGrp="1" noChangeArrowheads="1"/>
          </p:cNvSpPr>
          <p:nvPr>
            <p:ph type="body" idx="1"/>
          </p:nvPr>
        </p:nvSpPr>
        <p:spPr>
          <a:xfrm>
            <a:off x="228600" y="3962400"/>
            <a:ext cx="6515100" cy="4495800"/>
          </a:xfrm>
          <a:solidFill>
            <a:srgbClr val="FFFFFF"/>
          </a:solidFill>
          <a:ln>
            <a:solidFill>
              <a:srgbClr val="000000"/>
            </a:solidFill>
          </a:ln>
        </p:spPr>
        <p:txBody>
          <a:bodyPr/>
          <a:lstStyle/>
          <a:p>
            <a:pPr eaLnBrk="1" hangingPunct="1">
              <a:buFontTx/>
              <a:buChar char="•"/>
            </a:pPr>
            <a:r>
              <a:rPr lang="en-US" dirty="0" smtClean="0">
                <a:latin typeface="Arial" pitchFamily="-110" charset="0"/>
                <a:ea typeface="ＭＳ Ｐゴシック" pitchFamily="-110" charset="-128"/>
                <a:cs typeface="ＭＳ Ｐゴシック" pitchFamily="-110" charset="-128"/>
              </a:rPr>
              <a:t> Benefits Grid administrators/operators who want to verify that requirements are being met by their resource providers and want to understand failure trends;  helps system administrators by notifying when failures are detected on their system and provides detailed information to help troubleshoot failures; helps end users by (hopefully) detecting failures before they do</a:t>
            </a:r>
          </a:p>
          <a:p>
            <a:pPr eaLnBrk="1" hangingPunct="1">
              <a:buFontTx/>
              <a:buChar char="•"/>
            </a:pPr>
            <a:endParaRPr lang="en-US" dirty="0" smtClean="0">
              <a:latin typeface="Arial" pitchFamily="-110" charset="0"/>
              <a:ea typeface="ＭＳ Ｐゴシック" pitchFamily="-110" charset="-128"/>
              <a:cs typeface="ＭＳ Ｐゴシック" pitchFamily="-110" charset="-128"/>
            </a:endParaRPr>
          </a:p>
          <a:p>
            <a:pPr eaLnBrk="1" hangingPunct="1">
              <a:buFontTx/>
              <a:buChar char="•"/>
            </a:pPr>
            <a:r>
              <a:rPr lang="en-US" dirty="0" smtClean="0">
                <a:latin typeface="Arial" pitchFamily="-110" charset="0"/>
                <a:ea typeface="ＭＳ Ｐゴシック" pitchFamily="-110" charset="-128"/>
                <a:cs typeface="ＭＳ Ｐゴシック" pitchFamily="-110" charset="-128"/>
              </a:rPr>
              <a:t> Key differences between Inca and other monitoring systems is that it</a:t>
            </a:r>
          </a:p>
          <a:p>
            <a:pPr lvl="1" eaLnBrk="1" hangingPunct="1">
              <a:buFontTx/>
              <a:buChar char="•"/>
            </a:pPr>
            <a:r>
              <a:rPr lang="en-US" dirty="0" smtClean="0">
                <a:latin typeface="Arial" pitchFamily="-110" charset="0"/>
                <a:ea typeface="ＭＳ Ｐゴシック" pitchFamily="-110" charset="-128"/>
                <a:cs typeface="ＭＳ Ｐゴシック" pitchFamily="-110" charset="-128"/>
              </a:rPr>
              <a:t> Tests from a regular user account on all resources so can reflect user experience better than testing done from sys admin account which has privileges and custom shell initialization</a:t>
            </a:r>
          </a:p>
          <a:p>
            <a:pPr lvl="1" eaLnBrk="1" hangingPunct="1">
              <a:buFontTx/>
              <a:buChar char="•"/>
            </a:pPr>
            <a:r>
              <a:rPr lang="en-US" dirty="0" smtClean="0">
                <a:latin typeface="Arial" pitchFamily="-110" charset="0"/>
                <a:ea typeface="ＭＳ Ｐゴシック" pitchFamily="-110" charset="-128"/>
                <a:cs typeface="ＭＳ Ｐゴシック" pitchFamily="-110" charset="-128"/>
              </a:rPr>
              <a:t> In order to ensure test results collected across all sites are consistent, we centrally manage the test configuration and push it out to all resources automatically – this allows us to catch a lot of </a:t>
            </a:r>
            <a:r>
              <a:rPr lang="en-US" dirty="0" err="1" smtClean="0">
                <a:latin typeface="Arial" pitchFamily="-110" charset="0"/>
                <a:ea typeface="ＭＳ Ｐゴシック" pitchFamily="-110" charset="-128"/>
                <a:cs typeface="ＭＳ Ｐゴシック" pitchFamily="-110" charset="-128"/>
              </a:rPr>
              <a:t>misconfiguration</a:t>
            </a:r>
            <a:r>
              <a:rPr lang="en-US" dirty="0" smtClean="0">
                <a:latin typeface="Arial" pitchFamily="-110" charset="0"/>
                <a:ea typeface="ＭＳ Ｐゴシック" pitchFamily="-110" charset="-128"/>
                <a:cs typeface="ＭＳ Ｐゴシック" pitchFamily="-110" charset="-128"/>
              </a:rPr>
              <a:t> errors that are a result of sites misunderstanding the requirements -- other monitoring tools like OSG’s RSV aggregate each site’s self-managed test results which can lead to inconsistencies in the results – Inca can be used in coordination with these other tools</a:t>
            </a:r>
          </a:p>
          <a:p>
            <a:pPr lvl="1" eaLnBrk="1" hangingPunct="1">
              <a:buFontTx/>
              <a:buChar char="•"/>
            </a:pPr>
            <a:endParaRPr lang="en-US" dirty="0" smtClean="0">
              <a:latin typeface="Arial" pitchFamily="-110" charset="0"/>
              <a:ea typeface="ＭＳ Ｐゴシック" pitchFamily="-110" charset="-128"/>
              <a:cs typeface="ＭＳ Ｐゴシック" pitchFamily="-110" charset="-128"/>
            </a:endParaRPr>
          </a:p>
          <a:p>
            <a:pPr eaLnBrk="1" hangingPunct="1">
              <a:buFontTx/>
              <a:buChar char="•"/>
            </a:pPr>
            <a:r>
              <a:rPr lang="en-US" dirty="0" smtClean="0">
                <a:latin typeface="Arial" pitchFamily="-110" charset="0"/>
                <a:ea typeface="ＭＳ Ｐゴシック" pitchFamily="-110" charset="-128"/>
                <a:cs typeface="ＭＳ Ｐゴシック" pitchFamily="-110" charset="-128"/>
              </a:rPr>
              <a:t> The centralized management approach also allows us to push out changes quickly (</a:t>
            </a:r>
            <a:r>
              <a:rPr lang="en-US" dirty="0" err="1" smtClean="0">
                <a:latin typeface="Arial" pitchFamily="-110" charset="0"/>
                <a:ea typeface="ＭＳ Ｐゴシック" pitchFamily="-110" charset="-128"/>
                <a:cs typeface="ＭＳ Ｐゴシック" pitchFamily="-110" charset="-128"/>
              </a:rPr>
              <a:t>i.,e</a:t>
            </a:r>
            <a:r>
              <a:rPr lang="en-US" dirty="0" smtClean="0">
                <a:latin typeface="Arial" pitchFamily="-110" charset="0"/>
                <a:ea typeface="ＭＳ Ｐゴシック" pitchFamily="-110" charset="-128"/>
                <a:cs typeface="ＭＳ Ｐゴシック" pitchFamily="-110" charset="-128"/>
              </a:rPr>
              <a:t>. to fix a test) and not have to log into each machine individually</a:t>
            </a:r>
          </a:p>
          <a:p>
            <a:pPr eaLnBrk="1" hangingPunct="1">
              <a:buFontTx/>
              <a:buChar char="•"/>
            </a:pPr>
            <a:endParaRPr lang="en-US" dirty="0" smtClean="0">
              <a:latin typeface="Arial" pitchFamily="-110" charset="0"/>
              <a:ea typeface="ＭＳ Ｐゴシック" pitchFamily="-110" charset="-128"/>
              <a:cs typeface="ＭＳ Ｐゴシック" pitchFamily="-110" charset="-128"/>
            </a:endParaRPr>
          </a:p>
          <a:p>
            <a:pPr eaLnBrk="1" hangingPunct="1">
              <a:buFontTx/>
              <a:buChar char="•"/>
            </a:pPr>
            <a:r>
              <a:rPr lang="en-US" dirty="0" smtClean="0">
                <a:latin typeface="Arial" pitchFamily="-110" charset="0"/>
                <a:ea typeface="ＭＳ Ｐゴシック" pitchFamily="-110" charset="-128"/>
                <a:cs typeface="ＭＳ Ｐゴシック" pitchFamily="-110" charset="-128"/>
              </a:rPr>
              <a:t> New tests can easily be inserted to Inca by writing “reporters”, executables that output results in XML.  Inca’s XML schema allows more than just pass/fail information – we also report versions, usage data, and performance information (i.e., any piece of XML limited to 4000 chars) – example of performance information is running IPM instrumented applications and reporting the results </a:t>
            </a:r>
          </a:p>
          <a:p>
            <a:pPr eaLnBrk="1" hangingPunct="1">
              <a:buFontTx/>
              <a:buChar char="•"/>
            </a:pPr>
            <a:endParaRPr lang="en-US" dirty="0" smtClean="0">
              <a:latin typeface="Arial" pitchFamily="-110" charset="0"/>
              <a:ea typeface="ＭＳ Ｐゴシック" pitchFamily="-110" charset="-128"/>
              <a:cs typeface="ＭＳ Ｐゴシック" pitchFamily="-110" charset="-128"/>
            </a:endParaRPr>
          </a:p>
          <a:p>
            <a:pPr eaLnBrk="1" hangingPunct="1">
              <a:buFontTx/>
              <a:buChar char="•"/>
            </a:pPr>
            <a:r>
              <a:rPr lang="en-US" dirty="0" smtClean="0">
                <a:latin typeface="Arial" pitchFamily="-110" charset="0"/>
                <a:ea typeface="ＭＳ Ｐゴシック" pitchFamily="-110" charset="-128"/>
                <a:cs typeface="ＭＳ Ｐゴシック" pitchFamily="-110" charset="-128"/>
              </a:rPr>
              <a:t> Inca provides full archiving of results which allows longer term trend analysis – what’s failing the most over time and is it the same errors or different errors – aids in troubleshooting complex issues - other views show are we doing better or worse than last week</a:t>
            </a:r>
          </a:p>
          <a:p>
            <a:pPr eaLnBrk="1" hangingPunct="1">
              <a:buFontTx/>
              <a:buChar char="•"/>
            </a:pPr>
            <a:endParaRPr lang="en-US" dirty="0" smtClean="0">
              <a:latin typeface="Arial" pitchFamily="-110" charset="0"/>
              <a:ea typeface="ＭＳ Ｐゴシック" pitchFamily="-110" charset="-128"/>
              <a:cs typeface="ＭＳ Ｐゴシック" pitchFamily="-110" charset="-128"/>
            </a:endParaRPr>
          </a:p>
          <a:p>
            <a:pPr eaLnBrk="1" hangingPunct="1">
              <a:buFontTx/>
              <a:buChar char="•"/>
            </a:pPr>
            <a:r>
              <a:rPr lang="en-US" dirty="0" smtClean="0">
                <a:latin typeface="Arial" pitchFamily="-110" charset="0"/>
                <a:ea typeface="ＭＳ Ｐゴシック" pitchFamily="-110" charset="-128"/>
                <a:cs typeface="ＭＳ Ｐゴシック" pitchFamily="-110" charset="-128"/>
              </a:rPr>
              <a:t> Inca has a repository of over 150 different reporters (primarily tests of Grid tools like </a:t>
            </a:r>
            <a:r>
              <a:rPr lang="en-US" dirty="0" err="1" smtClean="0">
                <a:latin typeface="Arial" pitchFamily="-110" charset="0"/>
                <a:ea typeface="ＭＳ Ｐゴシック" pitchFamily="-110" charset="-128"/>
                <a:cs typeface="ＭＳ Ｐゴシック" pitchFamily="-110" charset="-128"/>
              </a:rPr>
              <a:t>Globus</a:t>
            </a:r>
            <a:r>
              <a:rPr lang="en-US" dirty="0" smtClean="0">
                <a:latin typeface="Arial" pitchFamily="-110" charset="0"/>
                <a:ea typeface="ＭＳ Ｐゴシック" pitchFamily="-110" charset="-128"/>
                <a:cs typeface="ＭＳ Ｐゴシック" pitchFamily="-110" charset="-128"/>
              </a:rPr>
              <a:t>, SRB, MPICH-G, etc.) and some performance measurements)</a:t>
            </a:r>
          </a:p>
          <a:p>
            <a:pPr eaLnBrk="1" hangingPunct="1">
              <a:buFontTx/>
              <a:buChar char="•"/>
            </a:pPr>
            <a:endParaRPr lang="en-US" dirty="0" smtClean="0">
              <a:latin typeface="Arial" pitchFamily="-110" charset="0"/>
              <a:ea typeface="ＭＳ Ｐゴシック" pitchFamily="-110" charset="-128"/>
              <a:cs typeface="ＭＳ Ｐゴシック" pitchFamily="-110" charset="-128"/>
            </a:endParaRPr>
          </a:p>
          <a:p>
            <a:pPr eaLnBrk="1" hangingPunct="1">
              <a:buFontTx/>
              <a:buChar char="•"/>
            </a:pPr>
            <a:r>
              <a:rPr lang="en-US" dirty="0" smtClean="0">
                <a:latin typeface="Arial" pitchFamily="-110" charset="0"/>
                <a:ea typeface="ＭＳ Ｐゴシック" pitchFamily="-110" charset="-128"/>
                <a:cs typeface="ＭＳ Ｐゴシック" pitchFamily="-110" charset="-128"/>
              </a:rPr>
              <a:t> Inca’s web pages provides a lot of different views that show high-level summary information to specific details on how a test result was collected</a:t>
            </a:r>
          </a:p>
          <a:p>
            <a:pPr eaLnBrk="1" hangingPunct="1">
              <a:buFontTx/>
              <a:buChar char="•"/>
            </a:pPr>
            <a:endParaRPr lang="en-US" dirty="0" smtClean="0">
              <a:latin typeface="Arial" pitchFamily="-110" charset="0"/>
              <a:ea typeface="ＭＳ Ｐゴシック" pitchFamily="-110" charset="-128"/>
              <a:cs typeface="ＭＳ Ｐゴシック" pitchFamily="-110" charset="-128"/>
            </a:endParaRPr>
          </a:p>
          <a:p>
            <a:pPr eaLnBrk="1" hangingPunct="1">
              <a:buFontTx/>
              <a:buChar char="•"/>
            </a:pPr>
            <a:r>
              <a:rPr lang="en-US" dirty="0" smtClean="0">
                <a:latin typeface="Arial" pitchFamily="-110" charset="0"/>
                <a:ea typeface="ＭＳ Ｐゴシック" pitchFamily="-110" charset="-128"/>
                <a:cs typeface="ＭＳ Ｐゴシック" pitchFamily="-110" charset="-128"/>
              </a:rPr>
              <a:t> Inca has users in the U.S., Europe, and Australia -- TeraGrid, NGS, ARCS (Australia), DEISA, GEON, TEAM, and ZIH (Dresden)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BFD97170-545B-6F43-8C61-E19580B3339D}" type="slidenum">
              <a:rPr lang="en-US">
                <a:latin typeface="Arial" pitchFamily="-110" charset="0"/>
                <a:ea typeface="ＭＳ Ｐゴシック" pitchFamily="-110" charset="-128"/>
                <a:cs typeface="ＭＳ Ｐゴシック" pitchFamily="-110" charset="-128"/>
              </a:rPr>
              <a:pPr/>
              <a:t>8</a:t>
            </a:fld>
            <a:endParaRPr lang="en-US">
              <a:latin typeface="Arial" pitchFamily="-110" charset="0"/>
              <a:ea typeface="ＭＳ Ｐゴシック" pitchFamily="-110" charset="-128"/>
              <a:cs typeface="ＭＳ Ｐゴシック" pitchFamily="-110" charset="-128"/>
            </a:endParaRPr>
          </a:p>
        </p:txBody>
      </p:sp>
      <p:sp>
        <p:nvSpPr>
          <p:cNvPr id="20483" name="Rectangle 2"/>
          <p:cNvSpPr>
            <a:spLocks noGrp="1" noRot="1" noChangeAspect="1" noChangeArrowheads="1"/>
          </p:cNvSpPr>
          <p:nvPr>
            <p:ph type="sldImg"/>
          </p:nvPr>
        </p:nvSpPr>
        <p:spPr>
          <a:xfrm>
            <a:off x="1281113" y="609600"/>
            <a:ext cx="4333875" cy="3251200"/>
          </a:xfrm>
          <a:solidFill>
            <a:srgbClr val="FFFFFF"/>
          </a:solidFill>
          <a:ln/>
        </p:spPr>
      </p:sp>
      <p:sp>
        <p:nvSpPr>
          <p:cNvPr id="20484" name="Rectangle 3"/>
          <p:cNvSpPr>
            <a:spLocks noGrp="1" noChangeArrowheads="1"/>
          </p:cNvSpPr>
          <p:nvPr>
            <p:ph type="body" idx="1"/>
          </p:nvPr>
        </p:nvSpPr>
        <p:spPr>
          <a:xfrm>
            <a:off x="228600" y="3962400"/>
            <a:ext cx="6515100" cy="4495800"/>
          </a:xfrm>
          <a:solidFill>
            <a:srgbClr val="FFFFFF"/>
          </a:solidFill>
          <a:ln>
            <a:solidFill>
              <a:srgbClr val="000000"/>
            </a:solidFill>
          </a:ln>
        </p:spPr>
        <p:txBody>
          <a:bodyPr/>
          <a:lstStyle/>
          <a:p>
            <a:pPr eaLnBrk="1" hangingPunct="1">
              <a:buFontTx/>
              <a:buChar char="•"/>
            </a:pPr>
            <a:r>
              <a:rPr lang="en-US" smtClean="0">
                <a:latin typeface="Arial" pitchFamily="-110" charset="0"/>
                <a:ea typeface="ＭＳ Ｐゴシック" pitchFamily="-110" charset="-128"/>
                <a:cs typeface="ＭＳ Ｐゴシック" pitchFamily="-110" charset="-128"/>
              </a:rPr>
              <a:t> Inca was developed originally for TeraGrid and we’ve been running on there since 2003</a:t>
            </a:r>
          </a:p>
          <a:p>
            <a:pPr eaLnBrk="1" hangingPunct="1">
              <a:buFontTx/>
              <a:buChar char="•"/>
            </a:pPr>
            <a:endParaRPr lang="en-US" smtClean="0">
              <a:latin typeface="Arial" pitchFamily="-110" charset="0"/>
              <a:ea typeface="ＭＳ Ｐゴシック" pitchFamily="-110" charset="-128"/>
              <a:cs typeface="ＭＳ Ｐゴシック" pitchFamily="-110" charset="-128"/>
            </a:endParaRPr>
          </a:p>
          <a:p>
            <a:pPr eaLnBrk="1" hangingPunct="1">
              <a:buFontTx/>
              <a:buChar char="•"/>
            </a:pPr>
            <a:r>
              <a:rPr lang="en-US" smtClean="0">
                <a:latin typeface="Arial" pitchFamily="-110" charset="0"/>
                <a:ea typeface="ＭＳ Ｐゴシック" pitchFamily="-110" charset="-128"/>
                <a:cs typeface="ＭＳ Ｐゴシック" pitchFamily="-110" charset="-128"/>
              </a:rPr>
              <a:t> Inca mainly tests the various CTSS4 kits but also has a number of tests that run across sites to pick up site-to-site specific configuration errors (i.e., host.deny) – Inca configures testing based on what sites register into IIS (i.e., is what they register into IIS available on their systems)</a:t>
            </a:r>
          </a:p>
          <a:p>
            <a:pPr eaLnBrk="1" hangingPunct="1">
              <a:buFontTx/>
              <a:buChar char="•"/>
            </a:pPr>
            <a:endParaRPr lang="en-US" smtClean="0">
              <a:latin typeface="Arial" pitchFamily="-110" charset="0"/>
              <a:ea typeface="ＭＳ Ｐゴシック" pitchFamily="-110" charset="-128"/>
              <a:cs typeface="ＭＳ Ｐゴシック" pitchFamily="-110" charset="-128"/>
            </a:endParaRPr>
          </a:p>
          <a:p>
            <a:pPr eaLnBrk="1" hangingPunct="1">
              <a:buFontTx/>
              <a:buChar char="•"/>
            </a:pPr>
            <a:r>
              <a:rPr lang="en-US" smtClean="0">
                <a:latin typeface="Arial" pitchFamily="-110" charset="0"/>
                <a:ea typeface="ＭＳ Ｐゴシック" pitchFamily="-110" charset="-128"/>
                <a:cs typeface="ＭＳ Ｐゴシック" pitchFamily="-110" charset="-128"/>
              </a:rPr>
              <a:t> Also does some tests for the security group </a:t>
            </a:r>
          </a:p>
          <a:p>
            <a:pPr eaLnBrk="1" hangingPunct="1">
              <a:buFontTx/>
              <a:buChar char="•"/>
            </a:pPr>
            <a:endParaRPr lang="en-US" smtClean="0">
              <a:latin typeface="Arial" pitchFamily="-110" charset="0"/>
              <a:ea typeface="ＭＳ Ｐゴシック" pitchFamily="-110" charset="-128"/>
              <a:cs typeface="ＭＳ Ｐゴシック" pitchFamily="-110" charset="-128"/>
            </a:endParaRPr>
          </a:p>
          <a:p>
            <a:pPr eaLnBrk="1" hangingPunct="1">
              <a:buFontTx/>
              <a:buChar char="•"/>
            </a:pPr>
            <a:r>
              <a:rPr lang="en-US" smtClean="0">
                <a:latin typeface="Arial" pitchFamily="-110" charset="0"/>
                <a:ea typeface="ＭＳ Ｐゴシック" pitchFamily="-110" charset="-128"/>
                <a:cs typeface="ＭＳ Ｐゴシック" pitchFamily="-110" charset="-128"/>
              </a:rPr>
              <a:t> Tests GIG services such as IIS, the User Portal, CVS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AD8CEA1-C458-AE4F-923C-941873EF0E9D}" type="slidenum">
              <a:rPr lang="en-US">
                <a:latin typeface="Arial" pitchFamily="-110" charset="0"/>
                <a:ea typeface="ＭＳ Ｐゴシック" pitchFamily="-110" charset="-128"/>
                <a:cs typeface="ＭＳ Ｐゴシック" pitchFamily="-110" charset="-128"/>
              </a:rPr>
              <a:pPr/>
              <a:t>9</a:t>
            </a:fld>
            <a:endParaRPr lang="en-US">
              <a:latin typeface="Arial" pitchFamily="-110" charset="0"/>
              <a:ea typeface="ＭＳ Ｐゴシック" pitchFamily="-110" charset="-128"/>
              <a:cs typeface="ＭＳ Ｐゴシック" pitchFamily="-110" charset="-128"/>
            </a:endParaRPr>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pPr eaLnBrk="1" hangingPunct="1">
              <a:buFontTx/>
              <a:buChar char="•"/>
            </a:pPr>
            <a:r>
              <a:rPr lang="en-US" smtClean="0">
                <a:latin typeface="Arial" pitchFamily="-110" charset="0"/>
                <a:ea typeface="ＭＳ Ｐゴシック" pitchFamily="-110" charset="-128"/>
                <a:cs typeface="ＭＳ Ｐゴシック" pitchFamily="-110" charset="-128"/>
              </a:rPr>
              <a:t> All of the monitoring we do on TeraGrid is to improve the overall user experience.  LEAD is a good example.  They were encountering many problems with Globus on TeraGrid resources.  They were using Globus at a larger scale than others and  were also using cutting edge version of services deployed by sites (not even registered into IIS). Inca worked with the science gateway team and globus developers to develop a custom Inca web page view that showed tests that mirrored LEAD’s usage of TG services and produced reports for weekly telecons where problems were debugged until stability improved for LEAD.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4A61717-0609-2E45-8B8B-1FDFAB1641E3}" type="slidenum">
              <a:rPr lang="en-US">
                <a:latin typeface="Arial" pitchFamily="-110" charset="0"/>
                <a:ea typeface="ＭＳ Ｐゴシック" pitchFamily="-110" charset="-128"/>
                <a:cs typeface="ＭＳ Ｐゴシック" pitchFamily="-110" charset="-128"/>
              </a:rPr>
              <a:pPr/>
              <a:t>10</a:t>
            </a:fld>
            <a:endParaRPr lang="en-US">
              <a:latin typeface="Arial" pitchFamily="-110" charset="0"/>
              <a:ea typeface="ＭＳ Ｐゴシック" pitchFamily="-110" charset="-128"/>
              <a:cs typeface="ＭＳ Ｐゴシック" pitchFamily="-110" charset="-128"/>
            </a:endParaRPr>
          </a:p>
        </p:txBody>
      </p:sp>
      <p:sp>
        <p:nvSpPr>
          <p:cNvPr id="24579" name="Rectangle 2"/>
          <p:cNvSpPr>
            <a:spLocks noGrp="1" noRot="1" noChangeAspect="1" noChangeArrowheads="1"/>
          </p:cNvSpPr>
          <p:nvPr>
            <p:ph type="sldImg"/>
          </p:nvPr>
        </p:nvSpPr>
        <p:spPr>
          <a:xfrm>
            <a:off x="1281113" y="609600"/>
            <a:ext cx="4333875" cy="3251200"/>
          </a:xfrm>
          <a:solidFill>
            <a:srgbClr val="FFFFFF"/>
          </a:solidFill>
          <a:ln/>
        </p:spPr>
      </p:sp>
      <p:sp>
        <p:nvSpPr>
          <p:cNvPr id="24580" name="Rectangle 3"/>
          <p:cNvSpPr>
            <a:spLocks noGrp="1" noChangeArrowheads="1"/>
          </p:cNvSpPr>
          <p:nvPr>
            <p:ph type="body" idx="1"/>
          </p:nvPr>
        </p:nvSpPr>
        <p:spPr>
          <a:xfrm>
            <a:off x="228600" y="3962400"/>
            <a:ext cx="6515100" cy="4495800"/>
          </a:xfrm>
          <a:solidFill>
            <a:srgbClr val="FFFFFF"/>
          </a:solidFill>
          <a:ln>
            <a:solidFill>
              <a:srgbClr val="000000"/>
            </a:solidFill>
          </a:ln>
        </p:spPr>
        <p:txBody>
          <a:bodyPr/>
          <a:lstStyle/>
          <a:p>
            <a:pPr eaLnBrk="1" hangingPunct="1"/>
            <a:r>
              <a:rPr lang="en-US" smtClean="0">
                <a:latin typeface="Arial" pitchFamily="-110" charset="0"/>
                <a:ea typeface="ＭＳ Ｐゴシック" pitchFamily="-110" charset="-128"/>
                <a:cs typeface="ＭＳ Ｐゴシック" pitchFamily="-110" charset="-128"/>
              </a:rPr>
              <a:t>* If have room, here are our different web status page views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x-none"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fld id="{304C8931-634C-864C-A097-7654664596BB}" type="datetimeFigureOut">
              <a:rPr lang="en-US" smtClean="0"/>
              <a:pPr/>
              <a:t>6/9/09</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86D76453-29CC-2F4C-B7C5-EA34A260E4F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304C8931-634C-864C-A097-7654664596BB}" type="datetimeFigureOut">
              <a:rPr lang="en-US" smtClean="0"/>
              <a:pPr/>
              <a:t>6/9/09</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86D76453-29CC-2F4C-B7C5-EA34A260E4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0"/>
            <a:ext cx="2133600" cy="6248400"/>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304800" y="0"/>
            <a:ext cx="6248400" cy="6248400"/>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304C8931-634C-864C-A097-7654664596BB}" type="datetimeFigureOut">
              <a:rPr lang="en-US" smtClean="0"/>
              <a:pPr/>
              <a:t>6/9/09</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86D76453-29CC-2F4C-B7C5-EA34A260E4F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1041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422400"/>
            <a:ext cx="4152900" cy="474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86300" y="1422400"/>
            <a:ext cx="4152900" cy="47498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304C8931-634C-864C-A097-7654664596BB}" type="datetimeFigureOut">
              <a:rPr lang="en-US" smtClean="0"/>
              <a:pPr/>
              <a:t>6/9/09</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86D76453-29CC-2F4C-B7C5-EA34A260E4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304C8931-634C-864C-A097-7654664596BB}" type="datetimeFigureOut">
              <a:rPr lang="en-US" smtClean="0"/>
              <a:pPr/>
              <a:t>6/9/09</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86D76453-29CC-2F4C-B7C5-EA34A260E4F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304800" y="10668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0668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304C8931-634C-864C-A097-7654664596BB}" type="datetimeFigureOut">
              <a:rPr lang="en-US" smtClean="0"/>
              <a:pPr/>
              <a:t>6/9/09</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86D76453-29CC-2F4C-B7C5-EA34A260E4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fld id="{304C8931-634C-864C-A097-7654664596BB}" type="datetimeFigureOut">
              <a:rPr lang="en-US" smtClean="0"/>
              <a:pPr/>
              <a:t>6/9/09</a:t>
            </a:fld>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86D76453-29CC-2F4C-B7C5-EA34A260E4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fld id="{304C8931-634C-864C-A097-7654664596BB}" type="datetimeFigureOut">
              <a:rPr lang="en-US" smtClean="0"/>
              <a:pPr/>
              <a:t>6/9/09</a:t>
            </a:fld>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86D76453-29CC-2F4C-B7C5-EA34A260E4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304C8931-634C-864C-A097-7654664596BB}" type="datetimeFigureOut">
              <a:rPr lang="en-US" smtClean="0"/>
              <a:pPr/>
              <a:t>6/9/09</a:t>
            </a:fld>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86D76453-29CC-2F4C-B7C5-EA34A260E4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304C8931-634C-864C-A097-7654664596BB}" type="datetimeFigureOut">
              <a:rPr lang="en-US" smtClean="0"/>
              <a:pPr/>
              <a:t>6/9/09</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86D76453-29CC-2F4C-B7C5-EA34A260E4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x-none"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304C8931-634C-864C-A097-7654664596BB}" type="datetimeFigureOut">
              <a:rPr lang="en-US" smtClean="0"/>
              <a:pPr/>
              <a:t>6/9/09</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86D76453-29CC-2F4C-B7C5-EA34A260E4F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2.pn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Picture 2" descr="tglogo-side-by-side-blocks"/>
          <p:cNvPicPr>
            <a:picLocks noChangeAspect="1" noChangeArrowheads="1"/>
          </p:cNvPicPr>
          <p:nvPr/>
        </p:nvPicPr>
        <p:blipFill>
          <a:blip r:embed="rId14">
            <a:lum bright="14000" contrast="-20000"/>
          </a:blip>
          <a:srcRect/>
          <a:stretch>
            <a:fillRect/>
          </a:stretch>
        </p:blipFill>
        <p:spPr bwMode="auto">
          <a:xfrm>
            <a:off x="182563" y="269875"/>
            <a:ext cx="8778875" cy="5216525"/>
          </a:xfrm>
          <a:prstGeom prst="rect">
            <a:avLst/>
          </a:prstGeom>
          <a:noFill/>
          <a:ln w="9525">
            <a:noFill/>
            <a:miter lim="800000"/>
            <a:headEnd/>
            <a:tailEnd/>
          </a:ln>
        </p:spPr>
      </p:pic>
      <p:sp>
        <p:nvSpPr>
          <p:cNvPr id="1027" name="Rectangle 3"/>
          <p:cNvSpPr>
            <a:spLocks noGrp="1" noChangeArrowheads="1"/>
          </p:cNvSpPr>
          <p:nvPr>
            <p:ph type="title"/>
          </p:nvPr>
        </p:nvSpPr>
        <p:spPr bwMode="auto">
          <a:xfrm>
            <a:off x="304800" y="0"/>
            <a:ext cx="8534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x-none" smtClean="0"/>
              <a:t>Click to edit Master title style</a:t>
            </a:r>
            <a:endParaRPr lang="en-US"/>
          </a:p>
        </p:txBody>
      </p:sp>
      <p:sp>
        <p:nvSpPr>
          <p:cNvPr id="1028" name="Rectangle 4"/>
          <p:cNvSpPr>
            <a:spLocks noGrp="1" noChangeArrowheads="1"/>
          </p:cNvSpPr>
          <p:nvPr>
            <p:ph type="body" idx="1"/>
          </p:nvPr>
        </p:nvSpPr>
        <p:spPr bwMode="auto">
          <a:xfrm>
            <a:off x="304800" y="1066800"/>
            <a:ext cx="8534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7277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pitchFamily="-110" charset="0"/>
              </a:defRPr>
            </a:lvl1pPr>
          </a:lstStyle>
          <a:p>
            <a:fld id="{70FE6BE2-4B02-044B-B0D3-649256751616}" type="datetime1">
              <a:rPr lang="en-US" smtClean="0"/>
              <a:pPr/>
              <a:t>6/9/09</a:t>
            </a:fld>
            <a:endParaRPr lang="en-US" dirty="0"/>
          </a:p>
        </p:txBody>
      </p:sp>
      <p:sp>
        <p:nvSpPr>
          <p:cNvPr id="672774" name="Rectangle 6"/>
          <p:cNvSpPr>
            <a:spLocks noGrp="1" noChangeArrowheads="1"/>
          </p:cNvSpPr>
          <p:nvPr>
            <p:ph type="ftr" sz="quarter" idx="3"/>
          </p:nvPr>
        </p:nvSpPr>
        <p:spPr bwMode="auto">
          <a:xfrm>
            <a:off x="2743200" y="6305550"/>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1">
                <a:solidFill>
                  <a:srgbClr val="53657A"/>
                </a:solidFill>
                <a:latin typeface="Arial" pitchFamily="-110" charset="0"/>
              </a:defRPr>
            </a:lvl1pPr>
          </a:lstStyle>
          <a:p>
            <a:endParaRPr lang="en-US"/>
          </a:p>
        </p:txBody>
      </p:sp>
      <p:sp>
        <p:nvSpPr>
          <p:cNvPr id="672775" name="Rectangle 7"/>
          <p:cNvSpPr>
            <a:spLocks noGrp="1" noChangeArrowheads="1"/>
          </p:cNvSpPr>
          <p:nvPr>
            <p:ph type="sldNum" sz="quarter" idx="4"/>
          </p:nvPr>
        </p:nvSpPr>
        <p:spPr bwMode="auto">
          <a:xfrm>
            <a:off x="6553200" y="6245225"/>
            <a:ext cx="1295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97" charset="0"/>
              </a:defRPr>
            </a:lvl1pPr>
          </a:lstStyle>
          <a:p>
            <a:fld id="{86D76453-29CC-2F4C-B7C5-EA34A260E4FD}" type="slidenum">
              <a:rPr lang="en-US" smtClean="0"/>
              <a:pPr/>
              <a:t>‹#›</a:t>
            </a:fld>
            <a:endParaRPr lang="en-US"/>
          </a:p>
        </p:txBody>
      </p:sp>
      <p:pic>
        <p:nvPicPr>
          <p:cNvPr id="1032" name="Picture 8" descr="tglogo-small"/>
          <p:cNvPicPr>
            <a:picLocks noChangeAspect="1" noChangeArrowheads="1"/>
          </p:cNvPicPr>
          <p:nvPr/>
        </p:nvPicPr>
        <p:blipFill>
          <a:blip r:embed="rId15"/>
          <a:srcRect/>
          <a:stretch>
            <a:fillRect/>
          </a:stretch>
        </p:blipFill>
        <p:spPr bwMode="auto">
          <a:xfrm>
            <a:off x="8353425" y="6000750"/>
            <a:ext cx="714375" cy="781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lnSpc>
          <a:spcPct val="95000"/>
        </a:lnSpc>
        <a:spcBef>
          <a:spcPct val="0"/>
        </a:spcBef>
        <a:spcAft>
          <a:spcPct val="0"/>
        </a:spcAft>
        <a:defRPr sz="3200">
          <a:solidFill>
            <a:srgbClr val="53657A"/>
          </a:solidFill>
          <a:latin typeface="+mj-lt"/>
          <a:ea typeface="ＭＳ Ｐゴシック" pitchFamily="-110" charset="-128"/>
          <a:cs typeface="ＭＳ Ｐゴシック" pitchFamily="-110" charset="-128"/>
        </a:defRPr>
      </a:lvl1pPr>
      <a:lvl2pPr algn="ctr" rtl="0" eaLnBrk="1" fontAlgn="base" hangingPunct="1">
        <a:lnSpc>
          <a:spcPct val="95000"/>
        </a:lnSpc>
        <a:spcBef>
          <a:spcPct val="0"/>
        </a:spcBef>
        <a:spcAft>
          <a:spcPct val="0"/>
        </a:spcAft>
        <a:defRPr sz="3200">
          <a:solidFill>
            <a:srgbClr val="53657A"/>
          </a:solidFill>
          <a:latin typeface="Verdana" pitchFamily="-97" charset="0"/>
          <a:ea typeface="ＭＳ Ｐゴシック" pitchFamily="-110" charset="-128"/>
          <a:cs typeface="ＭＳ Ｐゴシック" pitchFamily="-110" charset="-128"/>
        </a:defRPr>
      </a:lvl2pPr>
      <a:lvl3pPr algn="ctr" rtl="0" eaLnBrk="1" fontAlgn="base" hangingPunct="1">
        <a:lnSpc>
          <a:spcPct val="95000"/>
        </a:lnSpc>
        <a:spcBef>
          <a:spcPct val="0"/>
        </a:spcBef>
        <a:spcAft>
          <a:spcPct val="0"/>
        </a:spcAft>
        <a:defRPr sz="3200">
          <a:solidFill>
            <a:srgbClr val="53657A"/>
          </a:solidFill>
          <a:latin typeface="Verdana" pitchFamily="-97" charset="0"/>
          <a:ea typeface="ＭＳ Ｐゴシック" pitchFamily="-110" charset="-128"/>
          <a:cs typeface="ＭＳ Ｐゴシック" pitchFamily="-110" charset="-128"/>
        </a:defRPr>
      </a:lvl3pPr>
      <a:lvl4pPr algn="ctr" rtl="0" eaLnBrk="1" fontAlgn="base" hangingPunct="1">
        <a:lnSpc>
          <a:spcPct val="95000"/>
        </a:lnSpc>
        <a:spcBef>
          <a:spcPct val="0"/>
        </a:spcBef>
        <a:spcAft>
          <a:spcPct val="0"/>
        </a:spcAft>
        <a:defRPr sz="3200">
          <a:solidFill>
            <a:srgbClr val="53657A"/>
          </a:solidFill>
          <a:latin typeface="Verdana" pitchFamily="-97" charset="0"/>
          <a:ea typeface="ＭＳ Ｐゴシック" pitchFamily="-110" charset="-128"/>
          <a:cs typeface="ＭＳ Ｐゴシック" pitchFamily="-110" charset="-128"/>
        </a:defRPr>
      </a:lvl4pPr>
      <a:lvl5pPr algn="ctr" rtl="0" eaLnBrk="1" fontAlgn="base" hangingPunct="1">
        <a:lnSpc>
          <a:spcPct val="95000"/>
        </a:lnSpc>
        <a:spcBef>
          <a:spcPct val="0"/>
        </a:spcBef>
        <a:spcAft>
          <a:spcPct val="0"/>
        </a:spcAft>
        <a:defRPr sz="3200">
          <a:solidFill>
            <a:srgbClr val="53657A"/>
          </a:solidFill>
          <a:latin typeface="Verdana" pitchFamily="-97" charset="0"/>
          <a:ea typeface="ＭＳ Ｐゴシック" pitchFamily="-110" charset="-128"/>
          <a:cs typeface="ＭＳ Ｐゴシック" pitchFamily="-110" charset="-128"/>
        </a:defRPr>
      </a:lvl5pPr>
      <a:lvl6pPr marL="457200" algn="ctr" rtl="0" eaLnBrk="1" fontAlgn="base" hangingPunct="1">
        <a:lnSpc>
          <a:spcPct val="95000"/>
        </a:lnSpc>
        <a:spcBef>
          <a:spcPct val="0"/>
        </a:spcBef>
        <a:spcAft>
          <a:spcPct val="0"/>
        </a:spcAft>
        <a:defRPr sz="3200">
          <a:solidFill>
            <a:srgbClr val="53657A"/>
          </a:solidFill>
          <a:latin typeface="Verdana" pitchFamily="-97" charset="0"/>
        </a:defRPr>
      </a:lvl6pPr>
      <a:lvl7pPr marL="914400" algn="ctr" rtl="0" eaLnBrk="1" fontAlgn="base" hangingPunct="1">
        <a:lnSpc>
          <a:spcPct val="95000"/>
        </a:lnSpc>
        <a:spcBef>
          <a:spcPct val="0"/>
        </a:spcBef>
        <a:spcAft>
          <a:spcPct val="0"/>
        </a:spcAft>
        <a:defRPr sz="3200">
          <a:solidFill>
            <a:srgbClr val="53657A"/>
          </a:solidFill>
          <a:latin typeface="Verdana" pitchFamily="-97" charset="0"/>
        </a:defRPr>
      </a:lvl7pPr>
      <a:lvl8pPr marL="1371600" algn="ctr" rtl="0" eaLnBrk="1" fontAlgn="base" hangingPunct="1">
        <a:lnSpc>
          <a:spcPct val="95000"/>
        </a:lnSpc>
        <a:spcBef>
          <a:spcPct val="0"/>
        </a:spcBef>
        <a:spcAft>
          <a:spcPct val="0"/>
        </a:spcAft>
        <a:defRPr sz="3200">
          <a:solidFill>
            <a:srgbClr val="53657A"/>
          </a:solidFill>
          <a:latin typeface="Verdana" pitchFamily="-97" charset="0"/>
        </a:defRPr>
      </a:lvl8pPr>
      <a:lvl9pPr marL="1828800" algn="ctr" rtl="0" eaLnBrk="1" fontAlgn="base" hangingPunct="1">
        <a:lnSpc>
          <a:spcPct val="95000"/>
        </a:lnSpc>
        <a:spcBef>
          <a:spcPct val="0"/>
        </a:spcBef>
        <a:spcAft>
          <a:spcPct val="0"/>
        </a:spcAft>
        <a:defRPr sz="3200">
          <a:solidFill>
            <a:srgbClr val="53657A"/>
          </a:solidFill>
          <a:latin typeface="Verdana" pitchFamily="-97" charset="0"/>
        </a:defRPr>
      </a:lvl9pPr>
    </p:titleStyle>
    <p:bodyStyle>
      <a:lvl1pPr marL="225425" indent="-225425" algn="l" rtl="0" eaLnBrk="1" fontAlgn="base" hangingPunct="1">
        <a:spcBef>
          <a:spcPct val="20000"/>
        </a:spcBef>
        <a:spcAft>
          <a:spcPct val="0"/>
        </a:spcAft>
        <a:buChar char="•"/>
        <a:defRPr sz="2800">
          <a:solidFill>
            <a:srgbClr val="A34751"/>
          </a:solidFill>
          <a:latin typeface="+mn-lt"/>
          <a:ea typeface="ＭＳ Ｐゴシック" pitchFamily="-110" charset="-128"/>
          <a:cs typeface="ＭＳ Ｐゴシック" pitchFamily="-110" charset="-128"/>
        </a:defRPr>
      </a:lvl1pPr>
      <a:lvl2pPr marL="568325" indent="-228600" algn="l" rtl="0" eaLnBrk="1" fontAlgn="base" hangingPunct="1">
        <a:spcBef>
          <a:spcPct val="20000"/>
        </a:spcBef>
        <a:spcAft>
          <a:spcPct val="0"/>
        </a:spcAft>
        <a:buChar char="–"/>
        <a:defRPr sz="2400">
          <a:solidFill>
            <a:srgbClr val="4D6962"/>
          </a:solidFill>
          <a:latin typeface="+mn-lt"/>
          <a:ea typeface="ＭＳ Ｐゴシック" pitchFamily="-97" charset="-128"/>
        </a:defRPr>
      </a:lvl2pPr>
      <a:lvl3pPr marL="792163" indent="-109538" algn="l" rtl="0" eaLnBrk="1" fontAlgn="base" hangingPunct="1">
        <a:spcBef>
          <a:spcPct val="20000"/>
        </a:spcBef>
        <a:spcAft>
          <a:spcPct val="0"/>
        </a:spcAft>
        <a:buChar char="•"/>
        <a:defRPr sz="2000">
          <a:solidFill>
            <a:schemeClr val="accent2"/>
          </a:solidFill>
          <a:latin typeface="+mn-lt"/>
          <a:ea typeface="ＭＳ Ｐゴシック" pitchFamily="-97" charset="-128"/>
        </a:defRPr>
      </a:lvl3pPr>
      <a:lvl4pPr marL="1019175" indent="-112713" algn="l" rtl="0" eaLnBrk="1" fontAlgn="base" hangingPunct="1">
        <a:spcBef>
          <a:spcPct val="20000"/>
        </a:spcBef>
        <a:spcAft>
          <a:spcPct val="0"/>
        </a:spcAft>
        <a:buChar char="–"/>
        <a:defRPr>
          <a:solidFill>
            <a:schemeClr val="tx1"/>
          </a:solidFill>
          <a:latin typeface="+mn-lt"/>
          <a:ea typeface="ＭＳ Ｐゴシック" pitchFamily="-97" charset="-128"/>
        </a:defRPr>
      </a:lvl4pPr>
      <a:lvl5pPr marL="1301750" indent="-168275" algn="l" rtl="0" eaLnBrk="1" fontAlgn="base" hangingPunct="1">
        <a:spcBef>
          <a:spcPct val="20000"/>
        </a:spcBef>
        <a:spcAft>
          <a:spcPct val="0"/>
        </a:spcAft>
        <a:buChar char="»"/>
        <a:defRPr>
          <a:solidFill>
            <a:schemeClr val="tx1"/>
          </a:solidFill>
          <a:latin typeface="+mn-lt"/>
          <a:ea typeface="ＭＳ Ｐゴシック" pitchFamily="-97" charset="-128"/>
        </a:defRPr>
      </a:lvl5pPr>
      <a:lvl6pPr marL="1758950" indent="-168275" algn="l" rtl="0" eaLnBrk="1" fontAlgn="base" hangingPunct="1">
        <a:spcBef>
          <a:spcPct val="20000"/>
        </a:spcBef>
        <a:spcAft>
          <a:spcPct val="0"/>
        </a:spcAft>
        <a:buChar char="»"/>
        <a:defRPr>
          <a:solidFill>
            <a:schemeClr val="tx1"/>
          </a:solidFill>
          <a:latin typeface="+mn-lt"/>
          <a:ea typeface="ＭＳ Ｐゴシック" pitchFamily="-97" charset="-128"/>
        </a:defRPr>
      </a:lvl6pPr>
      <a:lvl7pPr marL="2216150" indent="-168275" algn="l" rtl="0" eaLnBrk="1" fontAlgn="base" hangingPunct="1">
        <a:spcBef>
          <a:spcPct val="20000"/>
        </a:spcBef>
        <a:spcAft>
          <a:spcPct val="0"/>
        </a:spcAft>
        <a:buChar char="»"/>
        <a:defRPr>
          <a:solidFill>
            <a:schemeClr val="tx1"/>
          </a:solidFill>
          <a:latin typeface="+mn-lt"/>
          <a:ea typeface="ＭＳ Ｐゴシック" pitchFamily="-97" charset="-128"/>
        </a:defRPr>
      </a:lvl7pPr>
      <a:lvl8pPr marL="2673350" indent="-168275" algn="l" rtl="0" eaLnBrk="1" fontAlgn="base" hangingPunct="1">
        <a:spcBef>
          <a:spcPct val="20000"/>
        </a:spcBef>
        <a:spcAft>
          <a:spcPct val="0"/>
        </a:spcAft>
        <a:buChar char="»"/>
        <a:defRPr>
          <a:solidFill>
            <a:schemeClr val="tx1"/>
          </a:solidFill>
          <a:latin typeface="+mn-lt"/>
          <a:ea typeface="ＭＳ Ｐゴシック" pitchFamily="-97" charset="-128"/>
        </a:defRPr>
      </a:lvl8pPr>
      <a:lvl9pPr marL="3130550" indent="-168275" algn="l" rtl="0" eaLnBrk="1" fontAlgn="base" hangingPunct="1">
        <a:spcBef>
          <a:spcPct val="20000"/>
        </a:spcBef>
        <a:spcAft>
          <a:spcPct val="0"/>
        </a:spcAft>
        <a:buChar char="»"/>
        <a:defRPr>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13.png"/><Relationship Id="rId7" Type="http://schemas.openxmlformats.org/officeDocument/2006/relationships/image" Target="../media/image16.png"/><Relationship Id="rId11"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5.png"/><Relationship Id="rId8" Type="http://schemas.openxmlformats.org/officeDocument/2006/relationships/image" Target="../media/image17.png"/><Relationship Id="rId13" Type="http://schemas.openxmlformats.org/officeDocument/2006/relationships/image" Target="../media/image22.png"/><Relationship Id="rId10" Type="http://schemas.openxmlformats.org/officeDocument/2006/relationships/image" Target="../media/image19.png"/><Relationship Id="rId5" Type="http://schemas.openxmlformats.org/officeDocument/2006/relationships/image" Target="../media/image14.png"/><Relationship Id="rId12" Type="http://schemas.openxmlformats.org/officeDocument/2006/relationships/image" Target="../media/image21.png"/><Relationship Id="rId2" Type="http://schemas.openxmlformats.org/officeDocument/2006/relationships/notesSlide" Target="../notesSlides/notesSlide9.xml"/><Relationship Id="rId9" Type="http://schemas.openxmlformats.org/officeDocument/2006/relationships/image" Target="../media/image18.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hyperlink" Target="http://nws.cs.ucsb.edu/" TargetMode="External"/><Relationship Id="rId3"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info.teragrid.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portal.teragrid.org/" TargetMode="External"/></Relationships>
</file>

<file path=ppt/slides/_rels/slide14.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incubator.globus.org/metric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hyperlink" Target="http://speedpage.psc.teragrid.org/" TargetMode="Externa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3" Type="http://schemas.openxmlformats.org/officeDocument/2006/relationships/image" Target="../media/image3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accounts.teragrid.org/user_services/TGU/" TargetMode="External"/><Relationship Id="rId3"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Monitoring, Logging, and Accounting on the TeraGrid</a:t>
            </a:r>
            <a:endParaRPr lang="en-US" dirty="0"/>
          </a:p>
        </p:txBody>
      </p:sp>
      <p:sp>
        <p:nvSpPr>
          <p:cNvPr id="3" name="Subtitle 2"/>
          <p:cNvSpPr>
            <a:spLocks noGrp="1"/>
          </p:cNvSpPr>
          <p:nvPr>
            <p:ph type="subTitle" idx="1"/>
          </p:nvPr>
        </p:nvSpPr>
        <p:spPr/>
        <p:txBody>
          <a:bodyPr>
            <a:normAutofit/>
          </a:bodyPr>
          <a:lstStyle/>
          <a:p>
            <a:r>
              <a:rPr lang="en-US" dirty="0" smtClean="0"/>
              <a:t>David Hart, SDSC</a:t>
            </a:r>
          </a:p>
          <a:p>
            <a:r>
              <a:rPr lang="en-US" dirty="0" smtClean="0"/>
              <a:t>MLA09</a:t>
            </a:r>
          </a:p>
          <a:p>
            <a:r>
              <a:rPr lang="en-US" dirty="0" smtClean="0"/>
              <a:t>June 10, 2009</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3735388" y="2057400"/>
            <a:ext cx="2698750" cy="2590800"/>
          </a:xfrm>
          <a:noFill/>
        </p:spPr>
        <p:txBody>
          <a:bodyPr anchor="ctr" anchorCtr="1"/>
          <a:lstStyle/>
          <a:p>
            <a:pPr marL="0" indent="0" algn="ctr">
              <a:buFontTx/>
              <a:buNone/>
            </a:pPr>
            <a:r>
              <a:rPr lang="en-US">
                <a:latin typeface="Arial" pitchFamily="-110" charset="0"/>
                <a:ea typeface="ＭＳ Ｐゴシック" pitchFamily="-110" charset="-128"/>
              </a:rPr>
              <a:t>Inca’s status pages provide multiple levels of details</a:t>
            </a:r>
          </a:p>
        </p:txBody>
      </p:sp>
      <p:pic>
        <p:nvPicPr>
          <p:cNvPr id="23555" name="Picture 3" descr="ScreenSnapz"/>
          <p:cNvPicPr>
            <a:picLocks noChangeAspect="1" noChangeArrowheads="1"/>
          </p:cNvPicPr>
          <p:nvPr/>
        </p:nvPicPr>
        <p:blipFill>
          <a:blip r:embed="rId3"/>
          <a:srcRect/>
          <a:stretch>
            <a:fillRect/>
          </a:stretch>
        </p:blipFill>
        <p:spPr bwMode="auto">
          <a:xfrm>
            <a:off x="1219200" y="3600450"/>
            <a:ext cx="1316038" cy="895350"/>
          </a:xfrm>
          <a:prstGeom prst="rect">
            <a:avLst/>
          </a:prstGeom>
          <a:noFill/>
          <a:ln w="9525">
            <a:solidFill>
              <a:schemeClr val="tx1"/>
            </a:solidFill>
            <a:miter lim="800000"/>
            <a:headEnd/>
            <a:tailEnd/>
          </a:ln>
        </p:spPr>
      </p:pic>
      <p:pic>
        <p:nvPicPr>
          <p:cNvPr id="23556" name="Picture 4" descr="ScreenSnapz"/>
          <p:cNvPicPr>
            <a:picLocks noChangeAspect="1" noChangeArrowheads="1"/>
          </p:cNvPicPr>
          <p:nvPr/>
        </p:nvPicPr>
        <p:blipFill>
          <a:blip r:embed="rId4"/>
          <a:srcRect/>
          <a:stretch>
            <a:fillRect/>
          </a:stretch>
        </p:blipFill>
        <p:spPr bwMode="auto">
          <a:xfrm>
            <a:off x="2971800" y="228600"/>
            <a:ext cx="1600200" cy="1174750"/>
          </a:xfrm>
          <a:prstGeom prst="rect">
            <a:avLst/>
          </a:prstGeom>
          <a:noFill/>
          <a:ln w="9525">
            <a:solidFill>
              <a:schemeClr val="tx1"/>
            </a:solidFill>
            <a:miter lim="800000"/>
            <a:headEnd/>
            <a:tailEnd/>
          </a:ln>
        </p:spPr>
      </p:pic>
      <p:sp>
        <p:nvSpPr>
          <p:cNvPr id="23557" name="Line 5"/>
          <p:cNvSpPr>
            <a:spLocks noChangeShapeType="1"/>
          </p:cNvSpPr>
          <p:nvPr/>
        </p:nvSpPr>
        <p:spPr bwMode="auto">
          <a:xfrm>
            <a:off x="990600" y="381000"/>
            <a:ext cx="0" cy="6019800"/>
          </a:xfrm>
          <a:prstGeom prst="line">
            <a:avLst/>
          </a:prstGeom>
          <a:noFill/>
          <a:ln w="25400">
            <a:solidFill>
              <a:srgbClr val="969696"/>
            </a:solidFill>
            <a:round/>
            <a:headEnd type="triangle" w="med" len="med"/>
            <a:tailEnd/>
          </a:ln>
        </p:spPr>
        <p:txBody>
          <a:bodyPr wrap="none" anchor="ctr">
            <a:prstTxWarp prst="textNoShape">
              <a:avLst/>
            </a:prstTxWarp>
          </a:bodyPr>
          <a:lstStyle/>
          <a:p>
            <a:endParaRPr lang="en-US"/>
          </a:p>
        </p:txBody>
      </p:sp>
      <p:sp>
        <p:nvSpPr>
          <p:cNvPr id="23558" name="Text Box 6"/>
          <p:cNvSpPr txBox="1">
            <a:spLocks noChangeArrowheads="1"/>
          </p:cNvSpPr>
          <p:nvPr/>
        </p:nvSpPr>
        <p:spPr bwMode="auto">
          <a:xfrm>
            <a:off x="0" y="485775"/>
            <a:ext cx="1054100" cy="581025"/>
          </a:xfrm>
          <a:prstGeom prst="rect">
            <a:avLst/>
          </a:prstGeom>
          <a:noFill/>
          <a:ln w="9525">
            <a:noFill/>
            <a:miter lim="800000"/>
            <a:headEnd/>
            <a:tailEnd/>
          </a:ln>
        </p:spPr>
        <p:txBody>
          <a:bodyPr wrap="none">
            <a:prstTxWarp prst="textNoShape">
              <a:avLst/>
            </a:prstTxWarp>
            <a:spAutoFit/>
          </a:bodyPr>
          <a:lstStyle/>
          <a:p>
            <a:r>
              <a:rPr lang="en-US" sz="1600" i="1"/>
              <a:t>Tests</a:t>
            </a:r>
          </a:p>
          <a:p>
            <a:r>
              <a:rPr lang="en-US" sz="1600" i="1"/>
              <a:t>Summary</a:t>
            </a:r>
            <a:endParaRPr lang="en-US" i="1"/>
          </a:p>
        </p:txBody>
      </p:sp>
      <p:sp>
        <p:nvSpPr>
          <p:cNvPr id="23559" name="Text Box 7"/>
          <p:cNvSpPr txBox="1">
            <a:spLocks noChangeArrowheads="1"/>
          </p:cNvSpPr>
          <p:nvPr/>
        </p:nvSpPr>
        <p:spPr bwMode="auto">
          <a:xfrm>
            <a:off x="109538" y="5743575"/>
            <a:ext cx="804862" cy="581025"/>
          </a:xfrm>
          <a:prstGeom prst="rect">
            <a:avLst/>
          </a:prstGeom>
          <a:noFill/>
          <a:ln w="9525">
            <a:noFill/>
            <a:miter lim="800000"/>
            <a:headEnd/>
            <a:tailEnd/>
          </a:ln>
        </p:spPr>
        <p:txBody>
          <a:bodyPr wrap="none">
            <a:prstTxWarp prst="textNoShape">
              <a:avLst/>
            </a:prstTxWarp>
            <a:spAutoFit/>
          </a:bodyPr>
          <a:lstStyle/>
          <a:p>
            <a:r>
              <a:rPr lang="en-US" sz="1600" i="1"/>
              <a:t>Test</a:t>
            </a:r>
          </a:p>
          <a:p>
            <a:r>
              <a:rPr lang="en-US" sz="1600" i="1"/>
              <a:t>Details</a:t>
            </a:r>
            <a:endParaRPr lang="en-US" sz="2400" i="1"/>
          </a:p>
        </p:txBody>
      </p:sp>
      <p:sp>
        <p:nvSpPr>
          <p:cNvPr id="23560" name="Line 8"/>
          <p:cNvSpPr>
            <a:spLocks noChangeShapeType="1"/>
          </p:cNvSpPr>
          <p:nvPr/>
        </p:nvSpPr>
        <p:spPr bwMode="auto">
          <a:xfrm flipV="1">
            <a:off x="990600" y="6400800"/>
            <a:ext cx="7772400" cy="0"/>
          </a:xfrm>
          <a:prstGeom prst="line">
            <a:avLst/>
          </a:prstGeom>
          <a:noFill/>
          <a:ln w="25400">
            <a:solidFill>
              <a:srgbClr val="969696"/>
            </a:solidFill>
            <a:round/>
            <a:headEnd/>
            <a:tailEnd type="triangle" w="med" len="med"/>
          </a:ln>
        </p:spPr>
        <p:txBody>
          <a:bodyPr wrap="none" anchor="ctr">
            <a:prstTxWarp prst="textNoShape">
              <a:avLst/>
            </a:prstTxWarp>
          </a:bodyPr>
          <a:lstStyle/>
          <a:p>
            <a:endParaRPr lang="en-US"/>
          </a:p>
        </p:txBody>
      </p:sp>
      <p:sp>
        <p:nvSpPr>
          <p:cNvPr id="23561" name="Text Box 9"/>
          <p:cNvSpPr txBox="1">
            <a:spLocks noChangeArrowheads="1"/>
          </p:cNvSpPr>
          <p:nvPr/>
        </p:nvSpPr>
        <p:spPr bwMode="auto">
          <a:xfrm>
            <a:off x="7162800" y="6400800"/>
            <a:ext cx="1524000" cy="336550"/>
          </a:xfrm>
          <a:prstGeom prst="rect">
            <a:avLst/>
          </a:prstGeom>
          <a:noFill/>
          <a:ln w="9525">
            <a:noFill/>
            <a:miter lim="800000"/>
            <a:headEnd/>
            <a:tailEnd/>
          </a:ln>
        </p:spPr>
        <p:txBody>
          <a:bodyPr>
            <a:prstTxWarp prst="textNoShape">
              <a:avLst/>
            </a:prstTxWarp>
            <a:spAutoFit/>
          </a:bodyPr>
          <a:lstStyle/>
          <a:p>
            <a:r>
              <a:rPr lang="en-US" sz="1600" i="1"/>
              <a:t>Current status</a:t>
            </a:r>
          </a:p>
        </p:txBody>
      </p:sp>
      <p:sp>
        <p:nvSpPr>
          <p:cNvPr id="23562" name="Text Box 10"/>
          <p:cNvSpPr txBox="1">
            <a:spLocks noChangeArrowheads="1"/>
          </p:cNvSpPr>
          <p:nvPr/>
        </p:nvSpPr>
        <p:spPr bwMode="auto">
          <a:xfrm>
            <a:off x="962025" y="6400800"/>
            <a:ext cx="1019175" cy="336550"/>
          </a:xfrm>
          <a:prstGeom prst="rect">
            <a:avLst/>
          </a:prstGeom>
          <a:noFill/>
          <a:ln w="9525">
            <a:noFill/>
            <a:miter lim="800000"/>
            <a:headEnd/>
            <a:tailEnd/>
          </a:ln>
        </p:spPr>
        <p:txBody>
          <a:bodyPr wrap="none">
            <a:prstTxWarp prst="textNoShape">
              <a:avLst/>
            </a:prstTxWarp>
            <a:spAutoFit/>
          </a:bodyPr>
          <a:lstStyle/>
          <a:p>
            <a:r>
              <a:rPr lang="en-US" sz="1600" i="1"/>
              <a:t>Historical</a:t>
            </a:r>
          </a:p>
        </p:txBody>
      </p:sp>
      <p:sp>
        <p:nvSpPr>
          <p:cNvPr id="23563" name="Rectangle 11"/>
          <p:cNvSpPr>
            <a:spLocks noChangeArrowheads="1"/>
          </p:cNvSpPr>
          <p:nvPr/>
        </p:nvSpPr>
        <p:spPr bwMode="auto">
          <a:xfrm>
            <a:off x="2895600" y="5638800"/>
            <a:ext cx="1295400" cy="581025"/>
          </a:xfrm>
          <a:prstGeom prst="rect">
            <a:avLst/>
          </a:prstGeom>
          <a:noFill/>
          <a:ln w="9525">
            <a:noFill/>
            <a:miter lim="800000"/>
            <a:headEnd/>
            <a:tailEnd/>
          </a:ln>
        </p:spPr>
        <p:txBody>
          <a:bodyPr>
            <a:prstTxWarp prst="textNoShape">
              <a:avLst/>
            </a:prstTxWarp>
            <a:spAutoFit/>
          </a:bodyPr>
          <a:lstStyle/>
          <a:p>
            <a:r>
              <a:rPr lang="en-US" sz="1600" i="1">
                <a:solidFill>
                  <a:schemeClr val="accent2"/>
                </a:solidFill>
              </a:rPr>
              <a:t>Individual test history</a:t>
            </a:r>
          </a:p>
        </p:txBody>
      </p:sp>
      <p:sp>
        <p:nvSpPr>
          <p:cNvPr id="23564" name="Rectangle 12"/>
          <p:cNvSpPr>
            <a:spLocks noChangeArrowheads="1"/>
          </p:cNvSpPr>
          <p:nvPr/>
        </p:nvSpPr>
        <p:spPr bwMode="auto">
          <a:xfrm>
            <a:off x="1295400" y="4524375"/>
            <a:ext cx="1371600" cy="581025"/>
          </a:xfrm>
          <a:prstGeom prst="rect">
            <a:avLst/>
          </a:prstGeom>
          <a:noFill/>
          <a:ln w="9525">
            <a:noFill/>
            <a:miter lim="800000"/>
            <a:headEnd/>
            <a:tailEnd/>
          </a:ln>
        </p:spPr>
        <p:txBody>
          <a:bodyPr>
            <a:prstTxWarp prst="textNoShape">
              <a:avLst/>
            </a:prstTxWarp>
            <a:spAutoFit/>
          </a:bodyPr>
          <a:lstStyle/>
          <a:p>
            <a:r>
              <a:rPr lang="en-US" sz="1600" i="1">
                <a:solidFill>
                  <a:schemeClr val="accent2"/>
                </a:solidFill>
              </a:rPr>
              <a:t>Related test histories</a:t>
            </a:r>
          </a:p>
        </p:txBody>
      </p:sp>
      <p:pic>
        <p:nvPicPr>
          <p:cNvPr id="23565" name="Picture 13" descr="ScreenSnapz"/>
          <p:cNvPicPr>
            <a:picLocks noChangeAspect="1" noChangeArrowheads="1"/>
          </p:cNvPicPr>
          <p:nvPr/>
        </p:nvPicPr>
        <p:blipFill>
          <a:blip r:embed="rId5"/>
          <a:srcRect/>
          <a:stretch>
            <a:fillRect/>
          </a:stretch>
        </p:blipFill>
        <p:spPr bwMode="auto">
          <a:xfrm>
            <a:off x="1219200" y="5202238"/>
            <a:ext cx="1676400" cy="1122362"/>
          </a:xfrm>
          <a:prstGeom prst="rect">
            <a:avLst/>
          </a:prstGeom>
          <a:noFill/>
          <a:ln w="9525">
            <a:solidFill>
              <a:schemeClr val="tx1"/>
            </a:solidFill>
            <a:miter lim="800000"/>
            <a:headEnd/>
            <a:tailEnd/>
          </a:ln>
        </p:spPr>
      </p:pic>
      <p:sp>
        <p:nvSpPr>
          <p:cNvPr id="23566" name="Rectangle 14"/>
          <p:cNvSpPr>
            <a:spLocks noChangeArrowheads="1"/>
          </p:cNvSpPr>
          <p:nvPr/>
        </p:nvSpPr>
        <p:spPr bwMode="auto">
          <a:xfrm>
            <a:off x="1143000" y="2971800"/>
            <a:ext cx="1676400" cy="581025"/>
          </a:xfrm>
          <a:prstGeom prst="rect">
            <a:avLst/>
          </a:prstGeom>
          <a:noFill/>
          <a:ln w="9525">
            <a:noFill/>
            <a:miter lim="800000"/>
            <a:headEnd/>
            <a:tailEnd/>
          </a:ln>
        </p:spPr>
        <p:txBody>
          <a:bodyPr>
            <a:prstTxWarp prst="textNoShape">
              <a:avLst/>
            </a:prstTxWarp>
            <a:spAutoFit/>
          </a:bodyPr>
          <a:lstStyle/>
          <a:p>
            <a:r>
              <a:rPr lang="en-US" sz="1600" i="1">
                <a:solidFill>
                  <a:schemeClr val="accent2"/>
                </a:solidFill>
              </a:rPr>
              <a:t>Error history summary</a:t>
            </a:r>
          </a:p>
        </p:txBody>
      </p:sp>
      <p:sp>
        <p:nvSpPr>
          <p:cNvPr id="23567" name="Rectangle 15"/>
          <p:cNvSpPr>
            <a:spLocks noChangeArrowheads="1"/>
          </p:cNvSpPr>
          <p:nvPr/>
        </p:nvSpPr>
        <p:spPr bwMode="auto">
          <a:xfrm>
            <a:off x="4572000" y="381000"/>
            <a:ext cx="1219200" cy="825500"/>
          </a:xfrm>
          <a:prstGeom prst="rect">
            <a:avLst/>
          </a:prstGeom>
          <a:noFill/>
          <a:ln w="9525">
            <a:noFill/>
            <a:miter lim="800000"/>
            <a:headEnd/>
            <a:tailEnd/>
          </a:ln>
        </p:spPr>
        <p:txBody>
          <a:bodyPr>
            <a:prstTxWarp prst="textNoShape">
              <a:avLst/>
            </a:prstTxWarp>
            <a:spAutoFit/>
          </a:bodyPr>
          <a:lstStyle/>
          <a:p>
            <a:r>
              <a:rPr lang="en-US" sz="1600" i="1">
                <a:solidFill>
                  <a:schemeClr val="accent2"/>
                </a:solidFill>
              </a:rPr>
              <a:t>Weekly status report</a:t>
            </a:r>
          </a:p>
        </p:txBody>
      </p:sp>
      <p:pic>
        <p:nvPicPr>
          <p:cNvPr id="23568" name="Picture 16" descr="Snap"/>
          <p:cNvPicPr>
            <a:picLocks noChangeAspect="1" noChangeArrowheads="1"/>
          </p:cNvPicPr>
          <p:nvPr/>
        </p:nvPicPr>
        <p:blipFill>
          <a:blip r:embed="rId6"/>
          <a:srcRect/>
          <a:stretch>
            <a:fillRect/>
          </a:stretch>
        </p:blipFill>
        <p:spPr bwMode="auto">
          <a:xfrm>
            <a:off x="1219200" y="2133600"/>
            <a:ext cx="1295400" cy="839788"/>
          </a:xfrm>
          <a:prstGeom prst="rect">
            <a:avLst/>
          </a:prstGeom>
          <a:noFill/>
          <a:ln w="9525">
            <a:solidFill>
              <a:schemeClr val="tx1"/>
            </a:solidFill>
            <a:miter lim="800000"/>
            <a:headEnd/>
            <a:tailEnd/>
          </a:ln>
        </p:spPr>
      </p:pic>
      <p:pic>
        <p:nvPicPr>
          <p:cNvPr id="23569" name="Picture 17" descr="tgGoogleSnip"/>
          <p:cNvPicPr>
            <a:picLocks noChangeAspect="1" noChangeArrowheads="1"/>
          </p:cNvPicPr>
          <p:nvPr/>
        </p:nvPicPr>
        <p:blipFill>
          <a:blip r:embed="rId7"/>
          <a:srcRect/>
          <a:stretch>
            <a:fillRect/>
          </a:stretch>
        </p:blipFill>
        <p:spPr bwMode="auto">
          <a:xfrm>
            <a:off x="5727700" y="228600"/>
            <a:ext cx="1663700" cy="1300163"/>
          </a:xfrm>
          <a:prstGeom prst="rect">
            <a:avLst/>
          </a:prstGeom>
          <a:noFill/>
          <a:ln w="9525">
            <a:solidFill>
              <a:schemeClr val="tx1"/>
            </a:solidFill>
            <a:miter lim="800000"/>
            <a:headEnd/>
            <a:tailEnd/>
          </a:ln>
        </p:spPr>
      </p:pic>
      <p:pic>
        <p:nvPicPr>
          <p:cNvPr id="23570" name="Picture 18" descr="generic-status-page"/>
          <p:cNvPicPr>
            <a:picLocks noChangeAspect="1" noChangeArrowheads="1"/>
          </p:cNvPicPr>
          <p:nvPr/>
        </p:nvPicPr>
        <p:blipFill>
          <a:blip r:embed="rId8"/>
          <a:srcRect/>
          <a:stretch>
            <a:fillRect/>
          </a:stretch>
        </p:blipFill>
        <p:spPr bwMode="auto">
          <a:xfrm>
            <a:off x="7391400" y="2057400"/>
            <a:ext cx="1371600" cy="1384300"/>
          </a:xfrm>
          <a:prstGeom prst="rect">
            <a:avLst/>
          </a:prstGeom>
          <a:noFill/>
          <a:ln w="9525">
            <a:solidFill>
              <a:schemeClr val="tx1"/>
            </a:solidFill>
            <a:miter lim="800000"/>
            <a:headEnd/>
            <a:tailEnd/>
          </a:ln>
        </p:spPr>
      </p:pic>
      <p:pic>
        <p:nvPicPr>
          <p:cNvPr id="23571" name="Picture 19" descr="ScreenSnapz"/>
          <p:cNvPicPr>
            <a:picLocks noChangeAspect="1" noChangeArrowheads="1"/>
          </p:cNvPicPr>
          <p:nvPr/>
        </p:nvPicPr>
        <p:blipFill>
          <a:blip r:embed="rId9"/>
          <a:srcRect/>
          <a:stretch>
            <a:fillRect/>
          </a:stretch>
        </p:blipFill>
        <p:spPr bwMode="auto">
          <a:xfrm>
            <a:off x="6172200" y="5181600"/>
            <a:ext cx="1066800" cy="1143000"/>
          </a:xfrm>
          <a:prstGeom prst="rect">
            <a:avLst/>
          </a:prstGeom>
          <a:noFill/>
          <a:ln w="9525">
            <a:solidFill>
              <a:schemeClr val="tx1"/>
            </a:solidFill>
            <a:miter lim="800000"/>
            <a:headEnd/>
            <a:tailEnd/>
          </a:ln>
        </p:spPr>
      </p:pic>
      <p:sp>
        <p:nvSpPr>
          <p:cNvPr id="23572" name="Text Box 20"/>
          <p:cNvSpPr txBox="1">
            <a:spLocks noChangeArrowheads="1"/>
          </p:cNvSpPr>
          <p:nvPr/>
        </p:nvSpPr>
        <p:spPr bwMode="auto">
          <a:xfrm>
            <a:off x="7467600" y="381000"/>
            <a:ext cx="1524000" cy="825500"/>
          </a:xfrm>
          <a:prstGeom prst="rect">
            <a:avLst/>
          </a:prstGeom>
          <a:noFill/>
          <a:ln w="9525">
            <a:noFill/>
            <a:miter lim="800000"/>
            <a:headEnd/>
            <a:tailEnd/>
          </a:ln>
        </p:spPr>
        <p:txBody>
          <a:bodyPr>
            <a:prstTxWarp prst="textNoShape">
              <a:avLst/>
            </a:prstTxWarp>
            <a:spAutoFit/>
          </a:bodyPr>
          <a:lstStyle/>
          <a:p>
            <a:r>
              <a:rPr lang="en-US" sz="1600" i="1">
                <a:solidFill>
                  <a:schemeClr val="accent2"/>
                </a:solidFill>
              </a:rPr>
              <a:t>Cumulative test status by resource</a:t>
            </a:r>
            <a:endParaRPr lang="en-US" sz="2400"/>
          </a:p>
        </p:txBody>
      </p:sp>
      <p:sp>
        <p:nvSpPr>
          <p:cNvPr id="23573" name="Rectangle 21"/>
          <p:cNvSpPr>
            <a:spLocks noChangeArrowheads="1"/>
          </p:cNvSpPr>
          <p:nvPr/>
        </p:nvSpPr>
        <p:spPr bwMode="auto">
          <a:xfrm>
            <a:off x="7315200" y="3581400"/>
            <a:ext cx="1828800" cy="825500"/>
          </a:xfrm>
          <a:prstGeom prst="rect">
            <a:avLst/>
          </a:prstGeom>
          <a:noFill/>
          <a:ln w="9525">
            <a:noFill/>
            <a:miter lim="800000"/>
            <a:headEnd/>
            <a:tailEnd/>
          </a:ln>
        </p:spPr>
        <p:txBody>
          <a:bodyPr>
            <a:prstTxWarp prst="textNoShape">
              <a:avLst/>
            </a:prstTxWarp>
            <a:spAutoFit/>
          </a:bodyPr>
          <a:lstStyle/>
          <a:p>
            <a:r>
              <a:rPr lang="en-US" sz="1600" i="1">
                <a:solidFill>
                  <a:schemeClr val="accent2"/>
                </a:solidFill>
              </a:rPr>
              <a:t>Test status by package and resource</a:t>
            </a:r>
          </a:p>
        </p:txBody>
      </p:sp>
      <p:sp>
        <p:nvSpPr>
          <p:cNvPr id="23574" name="Rectangle 22"/>
          <p:cNvSpPr>
            <a:spLocks noChangeArrowheads="1"/>
          </p:cNvSpPr>
          <p:nvPr/>
        </p:nvSpPr>
        <p:spPr bwMode="auto">
          <a:xfrm>
            <a:off x="7239000" y="5257800"/>
            <a:ext cx="1676400" cy="581025"/>
          </a:xfrm>
          <a:prstGeom prst="rect">
            <a:avLst/>
          </a:prstGeom>
          <a:noFill/>
          <a:ln w="9525">
            <a:noFill/>
            <a:miter lim="800000"/>
            <a:headEnd/>
            <a:tailEnd/>
          </a:ln>
        </p:spPr>
        <p:txBody>
          <a:bodyPr>
            <a:prstTxWarp prst="textNoShape">
              <a:avLst/>
            </a:prstTxWarp>
            <a:spAutoFit/>
          </a:bodyPr>
          <a:lstStyle/>
          <a:p>
            <a:r>
              <a:rPr lang="en-US" sz="1600" i="1">
                <a:solidFill>
                  <a:schemeClr val="accent2"/>
                </a:solidFill>
              </a:rPr>
              <a:t>Individual test result details</a:t>
            </a:r>
          </a:p>
        </p:txBody>
      </p:sp>
      <p:pic>
        <p:nvPicPr>
          <p:cNvPr id="23575" name="Picture 23" descr="ScreenSnapz"/>
          <p:cNvPicPr>
            <a:picLocks noChangeAspect="1" noChangeArrowheads="1"/>
          </p:cNvPicPr>
          <p:nvPr/>
        </p:nvPicPr>
        <p:blipFill>
          <a:blip r:embed="rId10"/>
          <a:srcRect/>
          <a:stretch>
            <a:fillRect/>
          </a:stretch>
        </p:blipFill>
        <p:spPr bwMode="auto">
          <a:xfrm>
            <a:off x="1295400" y="165100"/>
            <a:ext cx="1295400" cy="1189038"/>
          </a:xfrm>
          <a:prstGeom prst="rect">
            <a:avLst/>
          </a:prstGeom>
          <a:noFill/>
          <a:ln w="9525">
            <a:solidFill>
              <a:schemeClr val="tx1"/>
            </a:solidFill>
            <a:miter lim="800000"/>
            <a:headEnd/>
            <a:tailEnd/>
          </a:ln>
        </p:spPr>
      </p:pic>
      <p:sp>
        <p:nvSpPr>
          <p:cNvPr id="23576" name="Rectangle 24"/>
          <p:cNvSpPr>
            <a:spLocks noChangeArrowheads="1"/>
          </p:cNvSpPr>
          <p:nvPr/>
        </p:nvSpPr>
        <p:spPr bwMode="auto">
          <a:xfrm>
            <a:off x="1295400" y="1308100"/>
            <a:ext cx="1447800" cy="581025"/>
          </a:xfrm>
          <a:prstGeom prst="rect">
            <a:avLst/>
          </a:prstGeom>
          <a:noFill/>
          <a:ln w="9525">
            <a:noFill/>
            <a:miter lim="800000"/>
            <a:headEnd/>
            <a:tailEnd/>
          </a:ln>
        </p:spPr>
        <p:txBody>
          <a:bodyPr>
            <a:prstTxWarp prst="textNoShape">
              <a:avLst/>
            </a:prstTxWarp>
            <a:spAutoFit/>
          </a:bodyPr>
          <a:lstStyle/>
          <a:p>
            <a:r>
              <a:rPr lang="en-US" sz="1600" i="1">
                <a:solidFill>
                  <a:schemeClr val="accent2"/>
                </a:solidFill>
              </a:rPr>
              <a:t>Resource status history</a:t>
            </a:r>
          </a:p>
        </p:txBody>
      </p:sp>
      <p:grpSp>
        <p:nvGrpSpPr>
          <p:cNvPr id="2" name="Group 25"/>
          <p:cNvGrpSpPr>
            <a:grpSpLocks/>
          </p:cNvGrpSpPr>
          <p:nvPr/>
        </p:nvGrpSpPr>
        <p:grpSpPr bwMode="auto">
          <a:xfrm>
            <a:off x="3048000" y="1905000"/>
            <a:ext cx="5791200" cy="3124200"/>
            <a:chOff x="1920" y="1200"/>
            <a:chExt cx="3648" cy="1968"/>
          </a:xfrm>
        </p:grpSpPr>
        <p:pic>
          <p:nvPicPr>
            <p:cNvPr id="23606" name="Picture 26" descr="generic-status-page"/>
            <p:cNvPicPr>
              <a:picLocks noChangeAspect="1" noChangeArrowheads="1"/>
            </p:cNvPicPr>
            <p:nvPr/>
          </p:nvPicPr>
          <p:blipFill>
            <a:blip r:embed="rId8"/>
            <a:srcRect/>
            <a:stretch>
              <a:fillRect/>
            </a:stretch>
          </p:blipFill>
          <p:spPr bwMode="auto">
            <a:xfrm>
              <a:off x="1920" y="1200"/>
              <a:ext cx="2256" cy="1968"/>
            </a:xfrm>
            <a:prstGeom prst="rect">
              <a:avLst/>
            </a:prstGeom>
            <a:noFill/>
            <a:ln w="9525">
              <a:solidFill>
                <a:schemeClr val="tx1"/>
              </a:solidFill>
              <a:miter lim="800000"/>
              <a:headEnd/>
              <a:tailEnd/>
            </a:ln>
          </p:spPr>
        </p:pic>
        <p:sp>
          <p:nvSpPr>
            <p:cNvPr id="23607" name="Rectangle 27"/>
            <p:cNvSpPr>
              <a:spLocks noChangeArrowheads="1"/>
            </p:cNvSpPr>
            <p:nvPr/>
          </p:nvSpPr>
          <p:spPr bwMode="auto">
            <a:xfrm>
              <a:off x="4512" y="1200"/>
              <a:ext cx="1056" cy="1584"/>
            </a:xfrm>
            <a:prstGeom prst="rect">
              <a:avLst/>
            </a:prstGeom>
            <a:solidFill>
              <a:srgbClr val="FFFF99">
                <a:alpha val="36862"/>
              </a:srgbClr>
            </a:solidFill>
            <a:ln w="19050">
              <a:solidFill>
                <a:srgbClr val="B53742"/>
              </a:solidFill>
              <a:prstDash val="dash"/>
              <a:miter lim="800000"/>
              <a:headEnd/>
              <a:tailEnd/>
            </a:ln>
          </p:spPr>
          <p:txBody>
            <a:bodyPr wrap="none" anchor="ctr">
              <a:prstTxWarp prst="textNoShape">
                <a:avLst/>
              </a:prstTxWarp>
            </a:bodyPr>
            <a:lstStyle/>
            <a:p>
              <a:endParaRPr lang="en-US"/>
            </a:p>
          </p:txBody>
        </p:sp>
        <p:sp>
          <p:nvSpPr>
            <p:cNvPr id="23608" name="Line 28"/>
            <p:cNvSpPr>
              <a:spLocks noChangeShapeType="1"/>
            </p:cNvSpPr>
            <p:nvPr/>
          </p:nvSpPr>
          <p:spPr bwMode="auto">
            <a:xfrm flipH="1">
              <a:off x="4224" y="2160"/>
              <a:ext cx="288" cy="0"/>
            </a:xfrm>
            <a:prstGeom prst="line">
              <a:avLst/>
            </a:prstGeom>
            <a:noFill/>
            <a:ln w="9525">
              <a:solidFill>
                <a:srgbClr val="B53742"/>
              </a:solidFill>
              <a:round/>
              <a:headEnd/>
              <a:tailEnd type="triangle" w="lg" len="lg"/>
            </a:ln>
          </p:spPr>
          <p:txBody>
            <a:bodyPr wrap="none" anchor="ctr">
              <a:prstTxWarp prst="textNoShape">
                <a:avLst/>
              </a:prstTxWarp>
            </a:bodyPr>
            <a:lstStyle/>
            <a:p>
              <a:endParaRPr lang="en-US"/>
            </a:p>
          </p:txBody>
        </p:sp>
      </p:grpSp>
      <p:grpSp>
        <p:nvGrpSpPr>
          <p:cNvPr id="3" name="Group 29"/>
          <p:cNvGrpSpPr>
            <a:grpSpLocks/>
          </p:cNvGrpSpPr>
          <p:nvPr/>
        </p:nvGrpSpPr>
        <p:grpSpPr bwMode="auto">
          <a:xfrm>
            <a:off x="3276600" y="152400"/>
            <a:ext cx="5638800" cy="4643438"/>
            <a:chOff x="2016" y="96"/>
            <a:chExt cx="3552" cy="2925"/>
          </a:xfrm>
        </p:grpSpPr>
        <p:pic>
          <p:nvPicPr>
            <p:cNvPr id="23603" name="Picture 30" descr="tgGoogleSnip"/>
            <p:cNvPicPr>
              <a:picLocks noChangeAspect="1" noChangeArrowheads="1"/>
            </p:cNvPicPr>
            <p:nvPr/>
          </p:nvPicPr>
          <p:blipFill>
            <a:blip r:embed="rId7"/>
            <a:srcRect/>
            <a:stretch>
              <a:fillRect/>
            </a:stretch>
          </p:blipFill>
          <p:spPr bwMode="auto">
            <a:xfrm>
              <a:off x="2016" y="1296"/>
              <a:ext cx="2208" cy="1725"/>
            </a:xfrm>
            <a:prstGeom prst="rect">
              <a:avLst/>
            </a:prstGeom>
            <a:noFill/>
            <a:ln w="9525">
              <a:solidFill>
                <a:schemeClr val="tx1"/>
              </a:solidFill>
              <a:miter lim="800000"/>
              <a:headEnd/>
              <a:tailEnd/>
            </a:ln>
          </p:spPr>
        </p:pic>
        <p:sp>
          <p:nvSpPr>
            <p:cNvPr id="23604" name="Rectangle 31"/>
            <p:cNvSpPr>
              <a:spLocks noChangeArrowheads="1"/>
            </p:cNvSpPr>
            <p:nvPr/>
          </p:nvSpPr>
          <p:spPr bwMode="auto">
            <a:xfrm>
              <a:off x="3456" y="96"/>
              <a:ext cx="2112" cy="912"/>
            </a:xfrm>
            <a:prstGeom prst="rect">
              <a:avLst/>
            </a:prstGeom>
            <a:solidFill>
              <a:srgbClr val="FFFF99">
                <a:alpha val="36862"/>
              </a:srgbClr>
            </a:solidFill>
            <a:ln w="19050">
              <a:solidFill>
                <a:srgbClr val="B53742"/>
              </a:solidFill>
              <a:prstDash val="dash"/>
              <a:miter lim="800000"/>
              <a:headEnd/>
              <a:tailEnd/>
            </a:ln>
          </p:spPr>
          <p:txBody>
            <a:bodyPr wrap="none" anchor="ctr">
              <a:prstTxWarp prst="textNoShape">
                <a:avLst/>
              </a:prstTxWarp>
            </a:bodyPr>
            <a:lstStyle/>
            <a:p>
              <a:endParaRPr lang="en-US"/>
            </a:p>
          </p:txBody>
        </p:sp>
        <p:sp>
          <p:nvSpPr>
            <p:cNvPr id="23605" name="Line 32"/>
            <p:cNvSpPr>
              <a:spLocks noChangeShapeType="1"/>
            </p:cNvSpPr>
            <p:nvPr/>
          </p:nvSpPr>
          <p:spPr bwMode="auto">
            <a:xfrm flipH="1">
              <a:off x="3840" y="1008"/>
              <a:ext cx="288" cy="240"/>
            </a:xfrm>
            <a:prstGeom prst="line">
              <a:avLst/>
            </a:prstGeom>
            <a:noFill/>
            <a:ln w="9525">
              <a:solidFill>
                <a:srgbClr val="B53742"/>
              </a:solidFill>
              <a:round/>
              <a:headEnd/>
              <a:tailEnd type="triangle" w="lg" len="lg"/>
            </a:ln>
          </p:spPr>
          <p:txBody>
            <a:bodyPr wrap="none" anchor="ctr">
              <a:prstTxWarp prst="textNoShape">
                <a:avLst/>
              </a:prstTxWarp>
            </a:bodyPr>
            <a:lstStyle/>
            <a:p>
              <a:endParaRPr lang="en-US"/>
            </a:p>
          </p:txBody>
        </p:sp>
      </p:grpSp>
      <p:grpSp>
        <p:nvGrpSpPr>
          <p:cNvPr id="4" name="Group 33"/>
          <p:cNvGrpSpPr>
            <a:grpSpLocks/>
          </p:cNvGrpSpPr>
          <p:nvPr/>
        </p:nvGrpSpPr>
        <p:grpSpPr bwMode="auto">
          <a:xfrm>
            <a:off x="3429000" y="1828800"/>
            <a:ext cx="5334000" cy="4572000"/>
            <a:chOff x="2112" y="1152"/>
            <a:chExt cx="3360" cy="2880"/>
          </a:xfrm>
        </p:grpSpPr>
        <p:sp>
          <p:nvSpPr>
            <p:cNvPr id="23600" name="Rectangle 34"/>
            <p:cNvSpPr>
              <a:spLocks noChangeArrowheads="1"/>
            </p:cNvSpPr>
            <p:nvPr/>
          </p:nvSpPr>
          <p:spPr bwMode="auto">
            <a:xfrm>
              <a:off x="3792" y="3216"/>
              <a:ext cx="1680" cy="816"/>
            </a:xfrm>
            <a:prstGeom prst="rect">
              <a:avLst/>
            </a:prstGeom>
            <a:solidFill>
              <a:srgbClr val="FFFF99">
                <a:alpha val="36862"/>
              </a:srgbClr>
            </a:solidFill>
            <a:ln w="19050">
              <a:solidFill>
                <a:srgbClr val="B53742"/>
              </a:solidFill>
              <a:prstDash val="dash"/>
              <a:miter lim="800000"/>
              <a:headEnd/>
              <a:tailEnd/>
            </a:ln>
          </p:spPr>
          <p:txBody>
            <a:bodyPr wrap="none" anchor="ctr">
              <a:prstTxWarp prst="textNoShape">
                <a:avLst/>
              </a:prstTxWarp>
            </a:bodyPr>
            <a:lstStyle/>
            <a:p>
              <a:endParaRPr lang="en-US"/>
            </a:p>
          </p:txBody>
        </p:sp>
        <p:sp>
          <p:nvSpPr>
            <p:cNvPr id="23601" name="Line 35"/>
            <p:cNvSpPr>
              <a:spLocks noChangeShapeType="1"/>
            </p:cNvSpPr>
            <p:nvPr/>
          </p:nvSpPr>
          <p:spPr bwMode="auto">
            <a:xfrm flipH="1" flipV="1">
              <a:off x="3360" y="3168"/>
              <a:ext cx="410" cy="288"/>
            </a:xfrm>
            <a:prstGeom prst="line">
              <a:avLst/>
            </a:prstGeom>
            <a:noFill/>
            <a:ln w="9525">
              <a:solidFill>
                <a:srgbClr val="B53742"/>
              </a:solidFill>
              <a:round/>
              <a:headEnd/>
              <a:tailEnd type="triangle" w="lg" len="lg"/>
            </a:ln>
          </p:spPr>
          <p:txBody>
            <a:bodyPr wrap="none" anchor="ctr">
              <a:prstTxWarp prst="textNoShape">
                <a:avLst/>
              </a:prstTxWarp>
            </a:bodyPr>
            <a:lstStyle/>
            <a:p>
              <a:endParaRPr lang="en-US"/>
            </a:p>
          </p:txBody>
        </p:sp>
        <p:pic>
          <p:nvPicPr>
            <p:cNvPr id="23602" name="Picture 36" descr="ScreenSnapz"/>
            <p:cNvPicPr>
              <a:picLocks noChangeAspect="1" noChangeArrowheads="1"/>
            </p:cNvPicPr>
            <p:nvPr/>
          </p:nvPicPr>
          <p:blipFill>
            <a:blip r:embed="rId9"/>
            <a:srcRect/>
            <a:stretch>
              <a:fillRect/>
            </a:stretch>
          </p:blipFill>
          <p:spPr bwMode="auto">
            <a:xfrm>
              <a:off x="2112" y="1152"/>
              <a:ext cx="1837" cy="1968"/>
            </a:xfrm>
            <a:prstGeom prst="rect">
              <a:avLst/>
            </a:prstGeom>
            <a:noFill/>
            <a:ln w="9525">
              <a:solidFill>
                <a:schemeClr val="tx1"/>
              </a:solidFill>
              <a:miter lim="800000"/>
              <a:headEnd/>
              <a:tailEnd/>
            </a:ln>
          </p:spPr>
        </p:pic>
      </p:grpSp>
      <p:grpSp>
        <p:nvGrpSpPr>
          <p:cNvPr id="5" name="Group 37"/>
          <p:cNvGrpSpPr>
            <a:grpSpLocks/>
          </p:cNvGrpSpPr>
          <p:nvPr/>
        </p:nvGrpSpPr>
        <p:grpSpPr bwMode="auto">
          <a:xfrm>
            <a:off x="1143000" y="1676400"/>
            <a:ext cx="5943600" cy="4724400"/>
            <a:chOff x="672" y="1056"/>
            <a:chExt cx="3744" cy="2976"/>
          </a:xfrm>
        </p:grpSpPr>
        <p:sp>
          <p:nvSpPr>
            <p:cNvPr id="23597" name="Rectangle 38"/>
            <p:cNvSpPr>
              <a:spLocks noChangeArrowheads="1"/>
            </p:cNvSpPr>
            <p:nvPr/>
          </p:nvSpPr>
          <p:spPr bwMode="auto">
            <a:xfrm>
              <a:off x="672" y="3216"/>
              <a:ext cx="1872" cy="816"/>
            </a:xfrm>
            <a:prstGeom prst="rect">
              <a:avLst/>
            </a:prstGeom>
            <a:solidFill>
              <a:srgbClr val="FFFF99">
                <a:alpha val="36862"/>
              </a:srgbClr>
            </a:solidFill>
            <a:ln w="19050">
              <a:solidFill>
                <a:srgbClr val="B53742"/>
              </a:solidFill>
              <a:prstDash val="dash"/>
              <a:miter lim="800000"/>
              <a:headEnd/>
              <a:tailEnd/>
            </a:ln>
          </p:spPr>
          <p:txBody>
            <a:bodyPr wrap="none" anchor="ctr">
              <a:prstTxWarp prst="textNoShape">
                <a:avLst/>
              </a:prstTxWarp>
            </a:bodyPr>
            <a:lstStyle/>
            <a:p>
              <a:endParaRPr lang="en-US"/>
            </a:p>
          </p:txBody>
        </p:sp>
        <p:sp>
          <p:nvSpPr>
            <p:cNvPr id="23598" name="Line 39"/>
            <p:cNvSpPr>
              <a:spLocks noChangeShapeType="1"/>
            </p:cNvSpPr>
            <p:nvPr/>
          </p:nvSpPr>
          <p:spPr bwMode="auto">
            <a:xfrm flipV="1">
              <a:off x="2544" y="3120"/>
              <a:ext cx="288" cy="384"/>
            </a:xfrm>
            <a:prstGeom prst="line">
              <a:avLst/>
            </a:prstGeom>
            <a:noFill/>
            <a:ln w="9525">
              <a:solidFill>
                <a:srgbClr val="B53742"/>
              </a:solidFill>
              <a:round/>
              <a:headEnd/>
              <a:tailEnd type="triangle" w="lg" len="lg"/>
            </a:ln>
          </p:spPr>
          <p:txBody>
            <a:bodyPr wrap="none" anchor="ctr">
              <a:prstTxWarp prst="textNoShape">
                <a:avLst/>
              </a:prstTxWarp>
            </a:bodyPr>
            <a:lstStyle/>
            <a:p>
              <a:endParaRPr lang="en-US"/>
            </a:p>
          </p:txBody>
        </p:sp>
        <p:pic>
          <p:nvPicPr>
            <p:cNvPr id="23599" name="Picture 40" descr="ScreenSnapz"/>
            <p:cNvPicPr>
              <a:picLocks noChangeAspect="1" noChangeArrowheads="1"/>
            </p:cNvPicPr>
            <p:nvPr/>
          </p:nvPicPr>
          <p:blipFill>
            <a:blip r:embed="rId5"/>
            <a:srcRect/>
            <a:stretch>
              <a:fillRect/>
            </a:stretch>
          </p:blipFill>
          <p:spPr bwMode="auto">
            <a:xfrm>
              <a:off x="1680" y="1056"/>
              <a:ext cx="2736" cy="2064"/>
            </a:xfrm>
            <a:prstGeom prst="rect">
              <a:avLst/>
            </a:prstGeom>
            <a:noFill/>
            <a:ln w="9525">
              <a:solidFill>
                <a:schemeClr val="tx1"/>
              </a:solidFill>
              <a:miter lim="800000"/>
              <a:headEnd/>
              <a:tailEnd/>
            </a:ln>
          </p:spPr>
        </p:pic>
      </p:grpSp>
      <p:grpSp>
        <p:nvGrpSpPr>
          <p:cNvPr id="6" name="Group 41"/>
          <p:cNvGrpSpPr>
            <a:grpSpLocks/>
          </p:cNvGrpSpPr>
          <p:nvPr/>
        </p:nvGrpSpPr>
        <p:grpSpPr bwMode="auto">
          <a:xfrm>
            <a:off x="1143000" y="1916113"/>
            <a:ext cx="5943600" cy="3189287"/>
            <a:chOff x="720" y="1207"/>
            <a:chExt cx="3744" cy="2009"/>
          </a:xfrm>
        </p:grpSpPr>
        <p:sp>
          <p:nvSpPr>
            <p:cNvPr id="23594" name="Rectangle 42"/>
            <p:cNvSpPr>
              <a:spLocks noChangeArrowheads="1"/>
            </p:cNvSpPr>
            <p:nvPr/>
          </p:nvSpPr>
          <p:spPr bwMode="auto">
            <a:xfrm>
              <a:off x="720" y="2208"/>
              <a:ext cx="912" cy="1008"/>
            </a:xfrm>
            <a:prstGeom prst="rect">
              <a:avLst/>
            </a:prstGeom>
            <a:solidFill>
              <a:srgbClr val="FFFF99">
                <a:alpha val="36862"/>
              </a:srgbClr>
            </a:solidFill>
            <a:ln w="19050">
              <a:solidFill>
                <a:srgbClr val="B53742"/>
              </a:solidFill>
              <a:prstDash val="dash"/>
              <a:miter lim="800000"/>
              <a:headEnd/>
              <a:tailEnd/>
            </a:ln>
          </p:spPr>
          <p:txBody>
            <a:bodyPr wrap="none" anchor="ctr">
              <a:prstTxWarp prst="textNoShape">
                <a:avLst/>
              </a:prstTxWarp>
            </a:bodyPr>
            <a:lstStyle/>
            <a:p>
              <a:endParaRPr lang="en-US"/>
            </a:p>
          </p:txBody>
        </p:sp>
        <p:sp>
          <p:nvSpPr>
            <p:cNvPr id="23595" name="Line 43"/>
            <p:cNvSpPr>
              <a:spLocks noChangeShapeType="1"/>
            </p:cNvSpPr>
            <p:nvPr/>
          </p:nvSpPr>
          <p:spPr bwMode="auto">
            <a:xfrm flipV="1">
              <a:off x="1632" y="2736"/>
              <a:ext cx="480" cy="144"/>
            </a:xfrm>
            <a:prstGeom prst="line">
              <a:avLst/>
            </a:prstGeom>
            <a:noFill/>
            <a:ln w="9525">
              <a:solidFill>
                <a:srgbClr val="B53742"/>
              </a:solidFill>
              <a:round/>
              <a:headEnd/>
              <a:tailEnd type="triangle" w="lg" len="lg"/>
            </a:ln>
          </p:spPr>
          <p:txBody>
            <a:bodyPr wrap="none" anchor="ctr">
              <a:prstTxWarp prst="textNoShape">
                <a:avLst/>
              </a:prstTxWarp>
            </a:bodyPr>
            <a:lstStyle/>
            <a:p>
              <a:endParaRPr lang="en-US"/>
            </a:p>
          </p:txBody>
        </p:sp>
        <p:pic>
          <p:nvPicPr>
            <p:cNvPr id="23596" name="Picture 44" descr="ScreenSnapz"/>
            <p:cNvPicPr>
              <a:picLocks noChangeAspect="1" noChangeArrowheads="1"/>
            </p:cNvPicPr>
            <p:nvPr/>
          </p:nvPicPr>
          <p:blipFill>
            <a:blip r:embed="rId3"/>
            <a:srcRect/>
            <a:stretch>
              <a:fillRect/>
            </a:stretch>
          </p:blipFill>
          <p:spPr bwMode="auto">
            <a:xfrm>
              <a:off x="1680" y="1207"/>
              <a:ext cx="2784" cy="1529"/>
            </a:xfrm>
            <a:prstGeom prst="rect">
              <a:avLst/>
            </a:prstGeom>
            <a:noFill/>
            <a:ln w="9525">
              <a:solidFill>
                <a:schemeClr val="tx1"/>
              </a:solidFill>
              <a:miter lim="800000"/>
              <a:headEnd/>
              <a:tailEnd/>
            </a:ln>
          </p:spPr>
        </p:pic>
      </p:grpSp>
      <p:grpSp>
        <p:nvGrpSpPr>
          <p:cNvPr id="7" name="Group 45"/>
          <p:cNvGrpSpPr>
            <a:grpSpLocks/>
          </p:cNvGrpSpPr>
          <p:nvPr/>
        </p:nvGrpSpPr>
        <p:grpSpPr bwMode="auto">
          <a:xfrm>
            <a:off x="2667000" y="152400"/>
            <a:ext cx="4419600" cy="4818063"/>
            <a:chOff x="1680" y="96"/>
            <a:chExt cx="2784" cy="3035"/>
          </a:xfrm>
        </p:grpSpPr>
        <p:pic>
          <p:nvPicPr>
            <p:cNvPr id="23591" name="Picture 46" descr="Snap"/>
            <p:cNvPicPr>
              <a:picLocks noChangeAspect="1" noChangeArrowheads="1"/>
            </p:cNvPicPr>
            <p:nvPr/>
          </p:nvPicPr>
          <p:blipFill>
            <a:blip r:embed="rId11"/>
            <a:srcRect/>
            <a:stretch>
              <a:fillRect/>
            </a:stretch>
          </p:blipFill>
          <p:spPr bwMode="auto">
            <a:xfrm>
              <a:off x="1680" y="1152"/>
              <a:ext cx="2784" cy="1979"/>
            </a:xfrm>
            <a:prstGeom prst="rect">
              <a:avLst/>
            </a:prstGeom>
            <a:noFill/>
            <a:ln w="9525">
              <a:solidFill>
                <a:schemeClr val="tx1"/>
              </a:solidFill>
              <a:miter lim="800000"/>
              <a:headEnd/>
              <a:tailEnd/>
            </a:ln>
          </p:spPr>
        </p:pic>
        <p:sp>
          <p:nvSpPr>
            <p:cNvPr id="23592" name="Rectangle 47"/>
            <p:cNvSpPr>
              <a:spLocks noChangeArrowheads="1"/>
            </p:cNvSpPr>
            <p:nvPr/>
          </p:nvSpPr>
          <p:spPr bwMode="auto">
            <a:xfrm>
              <a:off x="1776" y="96"/>
              <a:ext cx="1680" cy="864"/>
            </a:xfrm>
            <a:prstGeom prst="rect">
              <a:avLst/>
            </a:prstGeom>
            <a:solidFill>
              <a:srgbClr val="FFFF99">
                <a:alpha val="36862"/>
              </a:srgbClr>
            </a:solidFill>
            <a:ln w="19050">
              <a:solidFill>
                <a:srgbClr val="B53742"/>
              </a:solidFill>
              <a:prstDash val="dash"/>
              <a:miter lim="800000"/>
              <a:headEnd/>
              <a:tailEnd/>
            </a:ln>
          </p:spPr>
          <p:txBody>
            <a:bodyPr wrap="none" anchor="ctr">
              <a:prstTxWarp prst="textNoShape">
                <a:avLst/>
              </a:prstTxWarp>
            </a:bodyPr>
            <a:lstStyle/>
            <a:p>
              <a:endParaRPr lang="en-US"/>
            </a:p>
          </p:txBody>
        </p:sp>
        <p:sp>
          <p:nvSpPr>
            <p:cNvPr id="23593" name="Line 48"/>
            <p:cNvSpPr>
              <a:spLocks noChangeShapeType="1"/>
            </p:cNvSpPr>
            <p:nvPr/>
          </p:nvSpPr>
          <p:spPr bwMode="auto">
            <a:xfrm>
              <a:off x="2784" y="960"/>
              <a:ext cx="0" cy="192"/>
            </a:xfrm>
            <a:prstGeom prst="line">
              <a:avLst/>
            </a:prstGeom>
            <a:noFill/>
            <a:ln w="19050">
              <a:solidFill>
                <a:srgbClr val="B53742"/>
              </a:solidFill>
              <a:round/>
              <a:headEnd/>
              <a:tailEnd type="triangle" w="lg" len="lg"/>
            </a:ln>
          </p:spPr>
          <p:txBody>
            <a:bodyPr wrap="none" anchor="ctr">
              <a:prstTxWarp prst="textNoShape">
                <a:avLst/>
              </a:prstTxWarp>
            </a:bodyPr>
            <a:lstStyle/>
            <a:p>
              <a:endParaRPr lang="en-US"/>
            </a:p>
          </p:txBody>
        </p:sp>
      </p:grpSp>
      <p:grpSp>
        <p:nvGrpSpPr>
          <p:cNvPr id="8" name="Group 58"/>
          <p:cNvGrpSpPr>
            <a:grpSpLocks/>
          </p:cNvGrpSpPr>
          <p:nvPr/>
        </p:nvGrpSpPr>
        <p:grpSpPr bwMode="auto">
          <a:xfrm>
            <a:off x="1066800" y="1933575"/>
            <a:ext cx="6073775" cy="2514600"/>
            <a:chOff x="672" y="1218"/>
            <a:chExt cx="3826" cy="1584"/>
          </a:xfrm>
        </p:grpSpPr>
        <p:sp>
          <p:nvSpPr>
            <p:cNvPr id="23588" name="Line 59"/>
            <p:cNvSpPr>
              <a:spLocks noChangeShapeType="1"/>
            </p:cNvSpPr>
            <p:nvPr/>
          </p:nvSpPr>
          <p:spPr bwMode="auto">
            <a:xfrm flipV="1">
              <a:off x="1667" y="1816"/>
              <a:ext cx="143" cy="0"/>
            </a:xfrm>
            <a:prstGeom prst="line">
              <a:avLst/>
            </a:prstGeom>
            <a:noFill/>
            <a:ln w="19050">
              <a:solidFill>
                <a:srgbClr val="B53742"/>
              </a:solidFill>
              <a:round/>
              <a:headEnd/>
              <a:tailEnd type="triangle" w="lg" len="lg"/>
            </a:ln>
          </p:spPr>
          <p:txBody>
            <a:bodyPr wrap="none" anchor="ctr">
              <a:prstTxWarp prst="textNoShape">
                <a:avLst/>
              </a:prstTxWarp>
            </a:bodyPr>
            <a:lstStyle/>
            <a:p>
              <a:endParaRPr lang="en-US"/>
            </a:p>
          </p:txBody>
        </p:sp>
        <p:sp>
          <p:nvSpPr>
            <p:cNvPr id="23589" name="Rectangle 60"/>
            <p:cNvSpPr>
              <a:spLocks noChangeArrowheads="1"/>
            </p:cNvSpPr>
            <p:nvPr/>
          </p:nvSpPr>
          <p:spPr bwMode="auto">
            <a:xfrm>
              <a:off x="672" y="1323"/>
              <a:ext cx="995" cy="887"/>
            </a:xfrm>
            <a:prstGeom prst="rect">
              <a:avLst/>
            </a:prstGeom>
            <a:solidFill>
              <a:srgbClr val="FFFF99">
                <a:alpha val="36862"/>
              </a:srgbClr>
            </a:solidFill>
            <a:ln w="19050">
              <a:solidFill>
                <a:srgbClr val="B53742"/>
              </a:solidFill>
              <a:prstDash val="dash"/>
              <a:miter lim="800000"/>
              <a:headEnd/>
              <a:tailEnd/>
            </a:ln>
          </p:spPr>
          <p:txBody>
            <a:bodyPr wrap="none" anchor="ctr">
              <a:prstTxWarp prst="textNoShape">
                <a:avLst/>
              </a:prstTxWarp>
            </a:bodyPr>
            <a:lstStyle/>
            <a:p>
              <a:endParaRPr lang="en-US"/>
            </a:p>
          </p:txBody>
        </p:sp>
        <p:pic>
          <p:nvPicPr>
            <p:cNvPr id="23590" name="Picture 61" descr="ScreenSnapz"/>
            <p:cNvPicPr>
              <a:picLocks noChangeAspect="1" noChangeArrowheads="1"/>
            </p:cNvPicPr>
            <p:nvPr/>
          </p:nvPicPr>
          <p:blipFill>
            <a:blip r:embed="rId12"/>
            <a:srcRect/>
            <a:stretch>
              <a:fillRect/>
            </a:stretch>
          </p:blipFill>
          <p:spPr bwMode="auto">
            <a:xfrm>
              <a:off x="1807" y="1218"/>
              <a:ext cx="2691" cy="1584"/>
            </a:xfrm>
            <a:prstGeom prst="rect">
              <a:avLst/>
            </a:prstGeom>
            <a:noFill/>
            <a:ln w="9525">
              <a:noFill/>
              <a:miter lim="800000"/>
              <a:headEnd/>
              <a:tailEnd/>
            </a:ln>
          </p:spPr>
        </p:pic>
      </p:grpSp>
      <p:grpSp>
        <p:nvGrpSpPr>
          <p:cNvPr id="9" name="Group 62"/>
          <p:cNvGrpSpPr>
            <a:grpSpLocks/>
          </p:cNvGrpSpPr>
          <p:nvPr/>
        </p:nvGrpSpPr>
        <p:grpSpPr bwMode="auto">
          <a:xfrm>
            <a:off x="1150938" y="122238"/>
            <a:ext cx="5954712" cy="4830762"/>
            <a:chOff x="725" y="77"/>
            <a:chExt cx="3751" cy="3043"/>
          </a:xfrm>
        </p:grpSpPr>
        <p:sp>
          <p:nvSpPr>
            <p:cNvPr id="23585" name="Line 63"/>
            <p:cNvSpPr>
              <a:spLocks noChangeShapeType="1"/>
            </p:cNvSpPr>
            <p:nvPr/>
          </p:nvSpPr>
          <p:spPr bwMode="auto">
            <a:xfrm>
              <a:off x="1775" y="947"/>
              <a:ext cx="408" cy="120"/>
            </a:xfrm>
            <a:prstGeom prst="line">
              <a:avLst/>
            </a:prstGeom>
            <a:noFill/>
            <a:ln w="9525">
              <a:solidFill>
                <a:srgbClr val="B53742"/>
              </a:solidFill>
              <a:round/>
              <a:headEnd/>
              <a:tailEnd type="triangle" w="lg" len="lg"/>
            </a:ln>
          </p:spPr>
          <p:txBody>
            <a:bodyPr wrap="none" anchor="ctr">
              <a:prstTxWarp prst="textNoShape">
                <a:avLst/>
              </a:prstTxWarp>
            </a:bodyPr>
            <a:lstStyle/>
            <a:p>
              <a:endParaRPr lang="en-US"/>
            </a:p>
          </p:txBody>
        </p:sp>
        <p:sp>
          <p:nvSpPr>
            <p:cNvPr id="23586" name="Rectangle 64"/>
            <p:cNvSpPr>
              <a:spLocks noChangeArrowheads="1"/>
            </p:cNvSpPr>
            <p:nvPr/>
          </p:nvSpPr>
          <p:spPr bwMode="auto">
            <a:xfrm>
              <a:off x="725" y="77"/>
              <a:ext cx="1039" cy="1248"/>
            </a:xfrm>
            <a:prstGeom prst="rect">
              <a:avLst/>
            </a:prstGeom>
            <a:solidFill>
              <a:srgbClr val="FFFF99">
                <a:alpha val="36862"/>
              </a:srgbClr>
            </a:solidFill>
            <a:ln w="19050">
              <a:solidFill>
                <a:srgbClr val="B53742"/>
              </a:solidFill>
              <a:prstDash val="dash"/>
              <a:miter lim="800000"/>
              <a:headEnd/>
              <a:tailEnd/>
            </a:ln>
          </p:spPr>
          <p:txBody>
            <a:bodyPr wrap="none" anchor="ctr">
              <a:prstTxWarp prst="textNoShape">
                <a:avLst/>
              </a:prstTxWarp>
            </a:bodyPr>
            <a:lstStyle/>
            <a:p>
              <a:endParaRPr lang="en-US"/>
            </a:p>
          </p:txBody>
        </p:sp>
        <p:pic>
          <p:nvPicPr>
            <p:cNvPr id="23587" name="Picture 65" descr="ScreenSnapz1"/>
            <p:cNvPicPr>
              <a:picLocks noChangeAspect="1" noChangeArrowheads="1"/>
            </p:cNvPicPr>
            <p:nvPr/>
          </p:nvPicPr>
          <p:blipFill>
            <a:blip r:embed="rId13"/>
            <a:srcRect/>
            <a:stretch>
              <a:fillRect/>
            </a:stretch>
          </p:blipFill>
          <p:spPr bwMode="auto">
            <a:xfrm>
              <a:off x="1857" y="1088"/>
              <a:ext cx="2619" cy="2032"/>
            </a:xfrm>
            <a:prstGeom prst="rect">
              <a:avLst/>
            </a:prstGeom>
            <a:noFill/>
            <a:ln w="9525">
              <a:noFill/>
              <a:miter lim="800000"/>
              <a:headEnd/>
              <a:tailEnd/>
            </a:ln>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3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3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3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3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3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3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3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3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QBETS: Batch queue prediction</a:t>
            </a:r>
            <a:endParaRPr lang="en-US" dirty="0"/>
          </a:p>
        </p:txBody>
      </p:sp>
      <p:sp>
        <p:nvSpPr>
          <p:cNvPr id="3" name="Content Placeholder 2"/>
          <p:cNvSpPr>
            <a:spLocks noGrp="1"/>
          </p:cNvSpPr>
          <p:nvPr>
            <p:ph idx="1"/>
          </p:nvPr>
        </p:nvSpPr>
        <p:spPr>
          <a:xfrm>
            <a:off x="4572000" y="1066800"/>
            <a:ext cx="4267200" cy="5181600"/>
          </a:xfrm>
        </p:spPr>
        <p:txBody>
          <a:bodyPr>
            <a:normAutofit/>
          </a:bodyPr>
          <a:lstStyle/>
          <a:p>
            <a:r>
              <a:rPr lang="en-US" dirty="0" smtClean="0"/>
              <a:t>Wait-time Prediction</a:t>
            </a:r>
          </a:p>
          <a:p>
            <a:pPr lvl="1"/>
            <a:r>
              <a:rPr lang="en-US" dirty="0" smtClean="0"/>
              <a:t>How long will it take my job to begin running?</a:t>
            </a:r>
          </a:p>
          <a:p>
            <a:r>
              <a:rPr lang="en-US" dirty="0" smtClean="0"/>
              <a:t>Deadline Prediction</a:t>
            </a:r>
          </a:p>
          <a:p>
            <a:pPr lvl="1"/>
            <a:r>
              <a:rPr lang="en-US" dirty="0" smtClean="0"/>
              <a:t>What is the chance my job will complete within a certain time?</a:t>
            </a:r>
          </a:p>
          <a:p>
            <a:r>
              <a:rPr lang="en-US" dirty="0" smtClean="0"/>
              <a:t>Available via User Portal</a:t>
            </a:r>
          </a:p>
          <a:p>
            <a:pPr lvl="1"/>
            <a:r>
              <a:rPr lang="en-US" dirty="0" err="1" smtClean="0"/>
              <a:t>Portlet</a:t>
            </a:r>
            <a:r>
              <a:rPr lang="en-US" dirty="0" smtClean="0"/>
              <a:t> uses QBETS Web service</a:t>
            </a:r>
          </a:p>
          <a:p>
            <a:r>
              <a:rPr lang="en-US" sz="2000" dirty="0" err="1" smtClean="0"/>
              <a:t>Wolski</a:t>
            </a:r>
            <a:r>
              <a:rPr lang="en-US" sz="2000" dirty="0" smtClean="0"/>
              <a:t>, et al., UC Santa Barbara</a:t>
            </a:r>
          </a:p>
          <a:p>
            <a:pPr lvl="2"/>
            <a:r>
              <a:rPr lang="en-US" i="1" dirty="0" smtClean="0">
                <a:hlinkClick r:id="rId2"/>
              </a:rPr>
              <a:t>http://nws.cs.ucsb.edu/</a:t>
            </a:r>
            <a:endParaRPr lang="en-US" i="1" dirty="0" smtClean="0"/>
          </a:p>
        </p:txBody>
      </p:sp>
      <p:pic>
        <p:nvPicPr>
          <p:cNvPr id="6" name="Picture 5" descr="Picture 4.png"/>
          <p:cNvPicPr>
            <a:picLocks noChangeAspect="1"/>
          </p:cNvPicPr>
          <p:nvPr/>
        </p:nvPicPr>
        <p:blipFill>
          <a:blip r:embed="rId3"/>
          <a:stretch>
            <a:fillRect/>
          </a:stretch>
        </p:blipFill>
        <p:spPr>
          <a:xfrm>
            <a:off x="304800" y="990600"/>
            <a:ext cx="3742996" cy="5867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load, queue monitoring</a:t>
            </a:r>
            <a:endParaRPr lang="en-US" dirty="0"/>
          </a:p>
        </p:txBody>
      </p:sp>
      <p:sp>
        <p:nvSpPr>
          <p:cNvPr id="3" name="Content Placeholder 2"/>
          <p:cNvSpPr>
            <a:spLocks noGrp="1"/>
          </p:cNvSpPr>
          <p:nvPr>
            <p:ph idx="1"/>
          </p:nvPr>
        </p:nvSpPr>
        <p:spPr>
          <a:xfrm>
            <a:off x="304800" y="1066800"/>
            <a:ext cx="8001000" cy="5181600"/>
          </a:xfrm>
        </p:spPr>
        <p:txBody>
          <a:bodyPr/>
          <a:lstStyle/>
          <a:p>
            <a:r>
              <a:rPr lang="en-US" dirty="0" smtClean="0"/>
              <a:t>TeraGrid Integrated Information Services</a:t>
            </a:r>
          </a:p>
          <a:p>
            <a:pPr lvl="1"/>
            <a:r>
              <a:rPr lang="en-US" dirty="0" smtClean="0"/>
              <a:t>Load: percent of nodes running jobs (public)</a:t>
            </a:r>
          </a:p>
          <a:p>
            <a:pPr lvl="1"/>
            <a:r>
              <a:rPr lang="en-US" dirty="0" smtClean="0"/>
              <a:t>Jobs: lists jobs in the batch queue (requires auth)</a:t>
            </a:r>
          </a:p>
          <a:p>
            <a:pPr lvl="1"/>
            <a:r>
              <a:rPr lang="en-US" dirty="0" smtClean="0"/>
              <a:t>Uses Apache 2, Tomcat, and Globus MDS4</a:t>
            </a:r>
          </a:p>
          <a:p>
            <a:pPr lvl="2"/>
            <a:r>
              <a:rPr lang="en-US" i="1" dirty="0" smtClean="0">
                <a:hlinkClick r:id="rId2"/>
              </a:rPr>
              <a:t>http://info.teragrid.org</a:t>
            </a:r>
            <a:endParaRPr lang="en-US" i="1" dirty="0" smtClean="0"/>
          </a:p>
          <a:p>
            <a:pPr lvl="2"/>
            <a:r>
              <a:rPr lang="en-US" i="1" dirty="0" smtClean="0"/>
              <a:t>Accessed via HTTP </a:t>
            </a:r>
            <a:r>
              <a:rPr lang="en-US" i="1" smtClean="0"/>
              <a:t>GET or wsrf</a:t>
            </a:r>
            <a:r>
              <a:rPr lang="en-US" i="1" dirty="0" smtClean="0"/>
              <a:t>-query</a:t>
            </a:r>
          </a:p>
          <a:p>
            <a:pPr lvl="1"/>
            <a:r>
              <a:rPr lang="en-US" dirty="0" smtClean="0"/>
              <a:t>Used by User Portal, Scheduling Services, etc.</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a:defRPr/>
            </a:pPr>
            <a:r>
              <a:rPr lang="en-US" dirty="0" smtClean="0">
                <a:ea typeface="ＭＳ Ｐゴシック" charset="-128"/>
                <a:cs typeface="ＭＳ Ｐゴシック" charset="-128"/>
              </a:rPr>
              <a:t>User-Oriented System Monitor</a:t>
            </a:r>
          </a:p>
        </p:txBody>
      </p:sp>
      <p:sp>
        <p:nvSpPr>
          <p:cNvPr id="25603" name="Content Placeholder 2"/>
          <p:cNvSpPr>
            <a:spLocks noGrp="1"/>
          </p:cNvSpPr>
          <p:nvPr>
            <p:ph idx="1"/>
          </p:nvPr>
        </p:nvSpPr>
        <p:spPr/>
        <p:txBody>
          <a:bodyPr/>
          <a:lstStyle/>
          <a:p>
            <a:pPr>
              <a:buNone/>
            </a:pPr>
            <a:r>
              <a:rPr lang="en-US" sz="2400" dirty="0" smtClean="0">
                <a:hlinkClick r:id="rId3"/>
              </a:rPr>
              <a:t>TGUP System Monitor</a:t>
            </a:r>
            <a:r>
              <a:rPr lang="en-US" sz="2400" dirty="0" smtClean="0"/>
              <a:t> brings many pieces together…</a:t>
            </a:r>
          </a:p>
          <a:p>
            <a:pPr marL="458788" lvl="1"/>
            <a:r>
              <a:rPr lang="en-US" sz="2000" dirty="0" smtClean="0"/>
              <a:t>Integration with TeraGrid IIS, Inca, User News</a:t>
            </a:r>
          </a:p>
          <a:p>
            <a:pPr marL="458788" lvl="1"/>
            <a:r>
              <a:rPr lang="en-US" sz="2000" b="1" i="1" dirty="0" smtClean="0"/>
              <a:t>https://</a:t>
            </a:r>
            <a:r>
              <a:rPr lang="en-US" sz="2000" b="1" i="1" dirty="0" err="1" smtClean="0"/>
              <a:t>portal.teragrid.org</a:t>
            </a:r>
            <a:endParaRPr lang="en-US" sz="2000" b="1" i="1" dirty="0" smtClean="0"/>
          </a:p>
          <a:p>
            <a:pPr>
              <a:buFontTx/>
              <a:buNone/>
            </a:pPr>
            <a:endParaRPr lang="en-US" sz="2400" dirty="0" smtClean="0"/>
          </a:p>
        </p:txBody>
      </p:sp>
      <p:pic>
        <p:nvPicPr>
          <p:cNvPr id="25604" name="Picture 3" descr="Picture 3.png"/>
          <p:cNvPicPr>
            <a:picLocks noChangeAspect="1"/>
          </p:cNvPicPr>
          <p:nvPr/>
        </p:nvPicPr>
        <p:blipFill>
          <a:blip r:embed="rId4"/>
          <a:srcRect t="17241"/>
          <a:stretch>
            <a:fillRect/>
          </a:stretch>
        </p:blipFill>
        <p:spPr bwMode="auto">
          <a:xfrm>
            <a:off x="0" y="2425700"/>
            <a:ext cx="9144000" cy="4356100"/>
          </a:xfrm>
          <a:prstGeom prst="rect">
            <a:avLst/>
          </a:prstGeom>
          <a:noFill/>
          <a:ln w="9525">
            <a:noFill/>
            <a:miter lim="800000"/>
            <a:headEnd/>
            <a:tailEnd/>
          </a:ln>
        </p:spPr>
      </p:pic>
      <p:sp>
        <p:nvSpPr>
          <p:cNvPr id="25605" name="Left Brace 6"/>
          <p:cNvSpPr>
            <a:spLocks/>
          </p:cNvSpPr>
          <p:nvPr/>
        </p:nvSpPr>
        <p:spPr bwMode="auto">
          <a:xfrm rot="5400000">
            <a:off x="6896100" y="2324100"/>
            <a:ext cx="228600" cy="2286000"/>
          </a:xfrm>
          <a:prstGeom prst="leftBrace">
            <a:avLst>
              <a:gd name="adj1" fmla="val 8333"/>
              <a:gd name="adj2" fmla="val 50000"/>
            </a:avLst>
          </a:prstGeom>
          <a:noFill/>
          <a:ln w="28575">
            <a:solidFill>
              <a:schemeClr val="tx1"/>
            </a:solidFill>
            <a:round/>
            <a:headEnd/>
            <a:tailEnd/>
          </a:ln>
        </p:spPr>
        <p:txBody>
          <a:bodyPr>
            <a:prstTxWarp prst="textNoShape">
              <a:avLst/>
            </a:prstTxWarp>
          </a:bodyPr>
          <a:lstStyle/>
          <a:p>
            <a:endParaRPr lang="en-US"/>
          </a:p>
        </p:txBody>
      </p:sp>
      <p:sp>
        <p:nvSpPr>
          <p:cNvPr id="9" name="Rectangle 8"/>
          <p:cNvSpPr/>
          <p:nvPr/>
        </p:nvSpPr>
        <p:spPr bwMode="auto">
          <a:xfrm>
            <a:off x="3886200" y="2425700"/>
            <a:ext cx="17526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prstTxWarp prst="textNoShape">
              <a:avLst/>
            </a:prstTxWarp>
          </a:bodyPr>
          <a:lstStyle/>
          <a:p>
            <a:pPr>
              <a:defRPr/>
            </a:pPr>
            <a:r>
              <a:rPr lang="en-US" sz="1200" b="1" dirty="0">
                <a:solidFill>
                  <a:srgbClr val="2D2D8A"/>
                </a:solidFill>
              </a:rPr>
              <a:t>Up/Down Status from Inca</a:t>
            </a:r>
          </a:p>
        </p:txBody>
      </p:sp>
      <p:sp>
        <p:nvSpPr>
          <p:cNvPr id="10" name="Rectangle 9"/>
          <p:cNvSpPr/>
          <p:nvPr/>
        </p:nvSpPr>
        <p:spPr bwMode="auto">
          <a:xfrm>
            <a:off x="6324600" y="1892300"/>
            <a:ext cx="17526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prstTxWarp prst="textNoShape">
              <a:avLst/>
            </a:prstTxWarp>
          </a:bodyPr>
          <a:lstStyle/>
          <a:p>
            <a:pPr>
              <a:defRPr/>
            </a:pPr>
            <a:r>
              <a:rPr lang="en-US" sz="1200" b="1" dirty="0">
                <a:solidFill>
                  <a:srgbClr val="2D2D8A"/>
                </a:solidFill>
              </a:rPr>
              <a:t>System Load, Queues from IIS</a:t>
            </a:r>
          </a:p>
        </p:txBody>
      </p:sp>
      <p:sp>
        <p:nvSpPr>
          <p:cNvPr id="11" name="Rectangle 10"/>
          <p:cNvSpPr/>
          <p:nvPr/>
        </p:nvSpPr>
        <p:spPr bwMode="auto">
          <a:xfrm>
            <a:off x="7239000" y="5854700"/>
            <a:ext cx="17526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prstTxWarp prst="textNoShape">
              <a:avLst/>
            </a:prstTxWarp>
          </a:bodyPr>
          <a:lstStyle/>
          <a:p>
            <a:pPr>
              <a:defRPr/>
            </a:pPr>
            <a:r>
              <a:rPr lang="en-US" sz="1200" b="1">
                <a:solidFill>
                  <a:srgbClr val="2D2D8A"/>
                </a:solidFill>
              </a:rPr>
              <a:t>User News about Outage</a:t>
            </a:r>
          </a:p>
        </p:txBody>
      </p:sp>
      <p:cxnSp>
        <p:nvCxnSpPr>
          <p:cNvPr id="25609" name="Straight Arrow Connector 12"/>
          <p:cNvCxnSpPr>
            <a:cxnSpLocks noChangeShapeType="1"/>
            <a:stCxn id="10" idx="2"/>
          </p:cNvCxnSpPr>
          <p:nvPr/>
        </p:nvCxnSpPr>
        <p:spPr bwMode="auto">
          <a:xfrm rot="5400000">
            <a:off x="6615045" y="2725091"/>
            <a:ext cx="961446" cy="210265"/>
          </a:xfrm>
          <a:prstGeom prst="straightConnector1">
            <a:avLst/>
          </a:prstGeom>
          <a:noFill/>
          <a:ln w="28575">
            <a:solidFill>
              <a:schemeClr val="tx1"/>
            </a:solidFill>
            <a:round/>
            <a:headEnd/>
            <a:tailEnd type="arrow" w="med" len="med"/>
          </a:ln>
        </p:spPr>
      </p:cxnSp>
      <p:cxnSp>
        <p:nvCxnSpPr>
          <p:cNvPr id="25610" name="Straight Arrow Connector 14"/>
          <p:cNvCxnSpPr>
            <a:cxnSpLocks noChangeShapeType="1"/>
            <a:stCxn id="9" idx="2"/>
          </p:cNvCxnSpPr>
          <p:nvPr/>
        </p:nvCxnSpPr>
        <p:spPr bwMode="auto">
          <a:xfrm rot="16200000" flipH="1">
            <a:off x="4438650" y="3206750"/>
            <a:ext cx="1219200" cy="571500"/>
          </a:xfrm>
          <a:prstGeom prst="straightConnector1">
            <a:avLst/>
          </a:prstGeom>
          <a:noFill/>
          <a:ln w="28575">
            <a:solidFill>
              <a:schemeClr val="tx1"/>
            </a:solidFill>
            <a:round/>
            <a:headEnd/>
            <a:tailEnd type="arrow" w="med" len="med"/>
          </a:ln>
        </p:spPr>
      </p:cxnSp>
      <p:cxnSp>
        <p:nvCxnSpPr>
          <p:cNvPr id="25611" name="Straight Arrow Connector 16"/>
          <p:cNvCxnSpPr>
            <a:cxnSpLocks noChangeShapeType="1"/>
            <a:stCxn id="11" idx="0"/>
          </p:cNvCxnSpPr>
          <p:nvPr/>
        </p:nvCxnSpPr>
        <p:spPr bwMode="auto">
          <a:xfrm rot="16200000" flipV="1">
            <a:off x="6991350" y="4730750"/>
            <a:ext cx="533400" cy="1714500"/>
          </a:xfrm>
          <a:prstGeom prst="straightConnector1">
            <a:avLst/>
          </a:prstGeom>
          <a:noFill/>
          <a:ln w="28575">
            <a:solidFill>
              <a:schemeClr val="tx1"/>
            </a:solidFill>
            <a:round/>
            <a:headEnd/>
            <a:tailEnd type="arrow" w="med" len="med"/>
          </a:ln>
        </p:spPr>
      </p:cxnSp>
      <p:sp>
        <p:nvSpPr>
          <p:cNvPr id="18" name="Rectangle 17"/>
          <p:cNvSpPr/>
          <p:nvPr/>
        </p:nvSpPr>
        <p:spPr bwMode="auto">
          <a:xfrm>
            <a:off x="7391400" y="2578100"/>
            <a:ext cx="17526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prstTxWarp prst="textNoShape">
              <a:avLst/>
            </a:prstTxWarp>
          </a:bodyPr>
          <a:lstStyle/>
          <a:p>
            <a:pPr>
              <a:defRPr/>
            </a:pPr>
            <a:r>
              <a:rPr lang="en-US" sz="1200" b="1">
                <a:solidFill>
                  <a:srgbClr val="2D2D8A"/>
                </a:solidFill>
              </a:rPr>
              <a:t>Inca test results </a:t>
            </a:r>
            <a:br>
              <a:rPr lang="en-US" sz="1200" b="1">
                <a:solidFill>
                  <a:srgbClr val="2D2D8A"/>
                </a:solidFill>
              </a:rPr>
            </a:br>
            <a:r>
              <a:rPr lang="en-US" sz="1200" b="1">
                <a:solidFill>
                  <a:srgbClr val="2D2D8A"/>
                </a:solidFill>
              </a:rPr>
              <a:t>re: access</a:t>
            </a:r>
          </a:p>
        </p:txBody>
      </p:sp>
      <p:cxnSp>
        <p:nvCxnSpPr>
          <p:cNvPr id="25613" name="Straight Arrow Connector 19"/>
          <p:cNvCxnSpPr>
            <a:cxnSpLocks noChangeShapeType="1"/>
            <a:stCxn id="18" idx="2"/>
          </p:cNvCxnSpPr>
          <p:nvPr/>
        </p:nvCxnSpPr>
        <p:spPr bwMode="auto">
          <a:xfrm rot="5400000">
            <a:off x="7029450" y="3473450"/>
            <a:ext cx="1676400" cy="800100"/>
          </a:xfrm>
          <a:prstGeom prst="straightConnector1">
            <a:avLst/>
          </a:prstGeom>
          <a:noFill/>
          <a:ln w="28575">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Inter-site Data Movement</a:t>
            </a:r>
          </a:p>
        </p:txBody>
      </p:sp>
      <p:sp>
        <p:nvSpPr>
          <p:cNvPr id="3" name="Content Placeholder 2"/>
          <p:cNvSpPr>
            <a:spLocks noGrp="1"/>
          </p:cNvSpPr>
          <p:nvPr>
            <p:ph idx="1"/>
          </p:nvPr>
        </p:nvSpPr>
        <p:spPr>
          <a:xfrm>
            <a:off x="304800" y="1066800"/>
            <a:ext cx="4267200" cy="5181600"/>
          </a:xfrm>
        </p:spPr>
        <p:txBody>
          <a:bodyPr/>
          <a:lstStyle/>
          <a:p>
            <a:r>
              <a:rPr lang="en-US" dirty="0" err="1" smtClean="0"/>
              <a:t>GridFTP</a:t>
            </a:r>
            <a:r>
              <a:rPr lang="en-US" dirty="0" smtClean="0"/>
              <a:t> transfers</a:t>
            </a:r>
          </a:p>
          <a:p>
            <a:pPr lvl="1"/>
            <a:r>
              <a:rPr lang="en-US" dirty="0" smtClean="0"/>
              <a:t>Counts and data volume</a:t>
            </a:r>
          </a:p>
          <a:p>
            <a:pPr lvl="1"/>
            <a:r>
              <a:rPr lang="en-US" dirty="0" smtClean="0"/>
              <a:t>203 TB moved in Apr 09</a:t>
            </a:r>
          </a:p>
          <a:p>
            <a:r>
              <a:rPr lang="en-US" dirty="0" smtClean="0"/>
              <a:t>Data collected via Globus Listener</a:t>
            </a:r>
          </a:p>
          <a:p>
            <a:pPr lvl="1"/>
            <a:r>
              <a:rPr lang="en-US" sz="1600" dirty="0" smtClean="0">
                <a:hlinkClick r:id="rId3"/>
              </a:rPr>
              <a:t>http://incubator.globus.org/metrics/</a:t>
            </a:r>
            <a:endParaRPr lang="en-US" sz="1600" dirty="0" smtClean="0"/>
          </a:p>
          <a:p>
            <a:r>
              <a:rPr lang="en-US" dirty="0" smtClean="0"/>
              <a:t>Centralized Listener deployed for TeraGrid, used for </a:t>
            </a:r>
            <a:r>
              <a:rPr lang="en-US" dirty="0" err="1" smtClean="0"/>
              <a:t>GridFTP</a:t>
            </a:r>
            <a:r>
              <a:rPr lang="en-US" dirty="0" smtClean="0"/>
              <a:t> and WS-GRAM data</a:t>
            </a:r>
          </a:p>
          <a:p>
            <a:pPr lvl="1"/>
            <a:r>
              <a:rPr lang="en-US" dirty="0" smtClean="0"/>
              <a:t>Would like to expand to other services</a:t>
            </a:r>
          </a:p>
        </p:txBody>
      </p:sp>
      <p:pic>
        <p:nvPicPr>
          <p:cNvPr id="5" name="Picture 4"/>
          <p:cNvPicPr>
            <a:picLocks noChangeAspect="1"/>
          </p:cNvPicPr>
          <p:nvPr/>
        </p:nvPicPr>
        <p:blipFill>
          <a:blip r:embed="rId4"/>
          <a:stretch>
            <a:fillRect/>
          </a:stretch>
        </p:blipFill>
        <p:spPr>
          <a:xfrm>
            <a:off x="4572000" y="990600"/>
            <a:ext cx="4572000" cy="4876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Grid Computing Use</a:t>
            </a:r>
            <a:endParaRPr lang="en-US" dirty="0"/>
          </a:p>
        </p:txBody>
      </p:sp>
      <p:sp>
        <p:nvSpPr>
          <p:cNvPr id="3" name="Content Placeholder 2"/>
          <p:cNvSpPr>
            <a:spLocks noGrp="1"/>
          </p:cNvSpPr>
          <p:nvPr>
            <p:ph idx="1"/>
          </p:nvPr>
        </p:nvSpPr>
        <p:spPr>
          <a:xfrm>
            <a:off x="304800" y="1066800"/>
            <a:ext cx="4267200" cy="5181600"/>
          </a:xfrm>
        </p:spPr>
        <p:txBody>
          <a:bodyPr>
            <a:normAutofit fontScale="92500" lnSpcReduction="10000"/>
          </a:bodyPr>
          <a:lstStyle/>
          <a:p>
            <a:r>
              <a:rPr lang="en-US" dirty="0" smtClean="0"/>
              <a:t>GRAM job submission monitoring</a:t>
            </a:r>
          </a:p>
          <a:p>
            <a:pPr lvl="1"/>
            <a:r>
              <a:rPr lang="en-US" dirty="0" smtClean="0"/>
              <a:t>Part of monthly </a:t>
            </a:r>
            <a:r>
              <a:rPr lang="en-US" dirty="0" err="1" smtClean="0"/>
              <a:t>Globus</a:t>
            </a:r>
            <a:r>
              <a:rPr lang="en-US" dirty="0" smtClean="0"/>
              <a:t> reporting</a:t>
            </a:r>
          </a:p>
          <a:p>
            <a:pPr lvl="1"/>
            <a:r>
              <a:rPr lang="en-US" dirty="0" smtClean="0"/>
              <a:t>GRAM and </a:t>
            </a:r>
            <a:r>
              <a:rPr lang="en-US" dirty="0" err="1" smtClean="0"/>
              <a:t>PreWS</a:t>
            </a:r>
            <a:r>
              <a:rPr lang="en-US" dirty="0" smtClean="0"/>
              <a:t> GRAM job monitoring</a:t>
            </a:r>
          </a:p>
          <a:p>
            <a:pPr lvl="2"/>
            <a:r>
              <a:rPr lang="en-US" dirty="0" err="1" smtClean="0"/>
              <a:t>PreWS</a:t>
            </a:r>
            <a:r>
              <a:rPr lang="en-US" dirty="0" smtClean="0"/>
              <a:t> GRAM jobs counted by monthly parsing of log files at RP sites</a:t>
            </a:r>
          </a:p>
          <a:p>
            <a:pPr lvl="2"/>
            <a:r>
              <a:rPr lang="en-US" dirty="0" smtClean="0"/>
              <a:t>GRAM jobs counted by Globus Listener</a:t>
            </a:r>
          </a:p>
          <a:p>
            <a:r>
              <a:rPr lang="en-US" dirty="0" smtClean="0"/>
              <a:t>No current link between GRAM job records and accounting job records</a:t>
            </a:r>
          </a:p>
          <a:p>
            <a:pPr lvl="1"/>
            <a:r>
              <a:rPr lang="en-US" dirty="0" smtClean="0"/>
              <a:t>Likely to happen Q4 2009</a:t>
            </a:r>
          </a:p>
          <a:p>
            <a:endParaRPr lang="en-US" dirty="0"/>
          </a:p>
        </p:txBody>
      </p:sp>
      <p:pic>
        <p:nvPicPr>
          <p:cNvPr id="4" name="Picture 3"/>
          <p:cNvPicPr>
            <a:picLocks noChangeAspect="1"/>
          </p:cNvPicPr>
          <p:nvPr/>
        </p:nvPicPr>
        <p:blipFill>
          <a:blip r:embed="rId2"/>
          <a:stretch>
            <a:fillRect/>
          </a:stretch>
        </p:blipFill>
        <p:spPr>
          <a:xfrm>
            <a:off x="4572000" y="990600"/>
            <a:ext cx="4572000" cy="4953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Inter-site Data Movement Performance</a:t>
            </a:r>
          </a:p>
        </p:txBody>
      </p:sp>
      <p:sp>
        <p:nvSpPr>
          <p:cNvPr id="3" name="Content Placeholder 2"/>
          <p:cNvSpPr>
            <a:spLocks noGrp="1"/>
          </p:cNvSpPr>
          <p:nvPr>
            <p:ph idx="1"/>
          </p:nvPr>
        </p:nvSpPr>
        <p:spPr>
          <a:xfrm>
            <a:off x="304800" y="1066800"/>
            <a:ext cx="5410200" cy="5565660"/>
          </a:xfrm>
        </p:spPr>
        <p:txBody>
          <a:bodyPr>
            <a:normAutofit lnSpcReduction="10000"/>
          </a:bodyPr>
          <a:lstStyle/>
          <a:p>
            <a:pPr marL="225425" lvl="2" indent="-225425"/>
            <a:r>
              <a:rPr lang="en-US" sz="2400" dirty="0" err="1" smtClean="0">
                <a:solidFill>
                  <a:srgbClr val="A34751"/>
                </a:solidFill>
                <a:ea typeface="ＭＳ Ｐゴシック" pitchFamily="-110" charset="-128"/>
                <a:cs typeface="ＭＳ Ｐゴシック" pitchFamily="-110" charset="-128"/>
              </a:rPr>
              <a:t>SpeedPage</a:t>
            </a:r>
            <a:r>
              <a:rPr lang="en-US" sz="2400" dirty="0" smtClean="0">
                <a:solidFill>
                  <a:srgbClr val="A34751"/>
                </a:solidFill>
                <a:ea typeface="ＭＳ Ｐゴシック" pitchFamily="-110" charset="-128"/>
                <a:cs typeface="ＭＳ Ｐゴシック" pitchFamily="-110" charset="-128"/>
              </a:rPr>
              <a:t>—</a:t>
            </a:r>
            <a:r>
              <a:rPr lang="en-US" sz="2400" i="1" dirty="0" smtClean="0">
                <a:solidFill>
                  <a:srgbClr val="A34751"/>
                </a:solidFill>
                <a:ea typeface="ＭＳ Ｐゴシック" pitchFamily="-110" charset="-128"/>
                <a:cs typeface="ＭＳ Ｐゴシック" pitchFamily="-110" charset="-128"/>
                <a:hlinkClick r:id="rId2"/>
              </a:rPr>
              <a:t>speedpage.psc.teragrid.org</a:t>
            </a:r>
            <a:endParaRPr lang="en-US" sz="2400" i="1" dirty="0" smtClean="0">
              <a:solidFill>
                <a:srgbClr val="A34751"/>
              </a:solidFill>
              <a:ea typeface="ＭＳ Ｐゴシック" pitchFamily="-110" charset="-128"/>
              <a:cs typeface="ＭＳ Ｐゴシック" pitchFamily="-110" charset="-128"/>
            </a:endParaRPr>
          </a:p>
          <a:p>
            <a:pPr lvl="1"/>
            <a:r>
              <a:rPr lang="en-US" sz="2000" dirty="0" smtClean="0"/>
              <a:t>Monitors </a:t>
            </a:r>
            <a:r>
              <a:rPr lang="en-US" sz="2000" dirty="0" err="1" smtClean="0"/>
              <a:t>GridFTP</a:t>
            </a:r>
            <a:r>
              <a:rPr lang="en-US" sz="2000" dirty="0" smtClean="0"/>
              <a:t> performance between TG endpoints</a:t>
            </a:r>
          </a:p>
          <a:p>
            <a:pPr lvl="1"/>
            <a:r>
              <a:rPr lang="en-US" sz="2000" dirty="0" smtClean="0"/>
              <a:t>Backend primarily Python, UI in PHP</a:t>
            </a:r>
          </a:p>
          <a:p>
            <a:pPr lvl="1"/>
            <a:r>
              <a:rPr lang="en-US" sz="2000" dirty="0" smtClean="0"/>
              <a:t>Pulls </a:t>
            </a:r>
            <a:r>
              <a:rPr lang="en-US" sz="2000" dirty="0" err="1" smtClean="0"/>
              <a:t>GridFTP</a:t>
            </a:r>
            <a:r>
              <a:rPr lang="en-US" sz="2000" dirty="0" smtClean="0"/>
              <a:t> endpoints from TG IIS</a:t>
            </a:r>
          </a:p>
          <a:p>
            <a:pPr lvl="1"/>
            <a:r>
              <a:rPr lang="en-US" sz="2000" dirty="0" smtClean="0"/>
              <a:t>Spawns </a:t>
            </a:r>
            <a:r>
              <a:rPr lang="en-US" sz="2000" dirty="0" err="1" smtClean="0"/>
              <a:t>globus-url-copies</a:t>
            </a:r>
            <a:r>
              <a:rPr lang="en-US" sz="2000" dirty="0" smtClean="0"/>
              <a:t> (one per endpoint at a time), with striping, and records results in DB</a:t>
            </a:r>
          </a:p>
          <a:p>
            <a:pPr lvl="2"/>
            <a:r>
              <a:rPr lang="en-US" sz="1600" dirty="0" smtClean="0"/>
              <a:t>2x per day</a:t>
            </a:r>
          </a:p>
          <a:p>
            <a:pPr lvl="1"/>
            <a:r>
              <a:rPr lang="en-US" sz="2000" dirty="0" smtClean="0"/>
              <a:t>Working toward full automation</a:t>
            </a:r>
          </a:p>
          <a:p>
            <a:pPr lvl="2"/>
            <a:r>
              <a:rPr lang="en-US" sz="1600" dirty="0" smtClean="0"/>
              <a:t>$SCRATCH locations now manually updated for each resource</a:t>
            </a:r>
          </a:p>
          <a:p>
            <a:r>
              <a:rPr lang="en-US" dirty="0" smtClean="0"/>
              <a:t>Related </a:t>
            </a:r>
            <a:r>
              <a:rPr lang="en-US" dirty="0" err="1" smtClean="0"/>
              <a:t>Lustre</a:t>
            </a:r>
            <a:r>
              <a:rPr lang="en-US" dirty="0" smtClean="0"/>
              <a:t> </a:t>
            </a:r>
            <a:r>
              <a:rPr lang="en-US" dirty="0" err="1" smtClean="0"/>
              <a:t>WANpage</a:t>
            </a:r>
            <a:r>
              <a:rPr lang="en-US" dirty="0" smtClean="0"/>
              <a:t> </a:t>
            </a:r>
          </a:p>
          <a:p>
            <a:pPr lvl="1"/>
            <a:r>
              <a:rPr lang="en-US" dirty="0" smtClean="0"/>
              <a:t>Monitors </a:t>
            </a:r>
            <a:r>
              <a:rPr lang="en-US" dirty="0" err="1" smtClean="0"/>
              <a:t>Lustre</a:t>
            </a:r>
            <a:r>
              <a:rPr lang="en-US" dirty="0" smtClean="0"/>
              <a:t>-WAN systems at Indiana U and PSC</a:t>
            </a:r>
          </a:p>
          <a:p>
            <a:pPr lvl="2"/>
            <a:r>
              <a:rPr lang="en-US" dirty="0" smtClean="0"/>
              <a:t>http://</a:t>
            </a:r>
            <a:r>
              <a:rPr lang="en-US" dirty="0" err="1" smtClean="0"/>
              <a:t>wanpage.psc.edu</a:t>
            </a:r>
            <a:endParaRPr lang="en-US" dirty="0" smtClean="0"/>
          </a:p>
          <a:p>
            <a:pPr lvl="2"/>
            <a:endParaRPr lang="en-US" sz="1600" dirty="0" smtClean="0"/>
          </a:p>
        </p:txBody>
      </p:sp>
      <p:pic>
        <p:nvPicPr>
          <p:cNvPr id="5" name="Picture 4" descr="Picture 2.png"/>
          <p:cNvPicPr>
            <a:picLocks noChangeAspect="1"/>
          </p:cNvPicPr>
          <p:nvPr/>
        </p:nvPicPr>
        <p:blipFill>
          <a:blip r:embed="rId3"/>
          <a:srcRect r="57500" b="35351"/>
          <a:stretch>
            <a:fillRect/>
          </a:stretch>
        </p:blipFill>
        <p:spPr>
          <a:xfrm>
            <a:off x="5715000" y="2822460"/>
            <a:ext cx="3124200" cy="3810000"/>
          </a:xfrm>
          <a:prstGeom prst="rect">
            <a:avLst/>
          </a:prstGeom>
        </p:spPr>
      </p:pic>
      <p:pic>
        <p:nvPicPr>
          <p:cNvPr id="6" name="Picture 5" descr="Picture 3.png"/>
          <p:cNvPicPr>
            <a:picLocks noChangeAspect="1"/>
          </p:cNvPicPr>
          <p:nvPr/>
        </p:nvPicPr>
        <p:blipFill>
          <a:blip r:embed="rId4"/>
          <a:stretch>
            <a:fillRect/>
          </a:stretch>
        </p:blipFill>
        <p:spPr>
          <a:xfrm>
            <a:off x="7696200" y="844572"/>
            <a:ext cx="1143000" cy="197788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Monitoring</a:t>
            </a:r>
            <a:endParaRPr lang="en-US" dirty="0"/>
          </a:p>
        </p:txBody>
      </p:sp>
      <p:sp>
        <p:nvSpPr>
          <p:cNvPr id="3" name="Content Placeholder 2"/>
          <p:cNvSpPr>
            <a:spLocks noGrp="1"/>
          </p:cNvSpPr>
          <p:nvPr>
            <p:ph idx="1"/>
          </p:nvPr>
        </p:nvSpPr>
        <p:spPr>
          <a:xfrm>
            <a:off x="304800" y="1066800"/>
            <a:ext cx="4267200" cy="5181600"/>
          </a:xfrm>
        </p:spPr>
        <p:txBody>
          <a:bodyPr/>
          <a:lstStyle/>
          <a:p>
            <a:r>
              <a:rPr lang="en-US" dirty="0" smtClean="0"/>
              <a:t>Monitoring </a:t>
            </a:r>
            <a:r>
              <a:rPr lang="en-US" dirty="0" err="1" smtClean="0"/>
              <a:t>TeraGrid’s</a:t>
            </a:r>
            <a:r>
              <a:rPr lang="en-US" dirty="0" smtClean="0"/>
              <a:t> dedicated network</a:t>
            </a:r>
          </a:p>
          <a:p>
            <a:pPr lvl="1"/>
            <a:r>
              <a:rPr lang="en-US" dirty="0" smtClean="0"/>
              <a:t>network peak rates</a:t>
            </a:r>
          </a:p>
          <a:p>
            <a:pPr lvl="1"/>
            <a:r>
              <a:rPr lang="en-US" dirty="0" smtClean="0"/>
              <a:t>daily transfer volume</a:t>
            </a:r>
          </a:p>
          <a:p>
            <a:pPr lvl="1"/>
            <a:r>
              <a:rPr lang="en-US" dirty="0" smtClean="0"/>
              <a:t>In the past, had active bandwidth testing, but not currently</a:t>
            </a:r>
          </a:p>
          <a:p>
            <a:r>
              <a:rPr lang="en-US" dirty="0" smtClean="0"/>
              <a:t>Collected via SNMP</a:t>
            </a:r>
          </a:p>
          <a:p>
            <a:pPr lvl="1"/>
            <a:r>
              <a:rPr lang="en-US" dirty="0" smtClean="0"/>
              <a:t>20-s polling</a:t>
            </a:r>
          </a:p>
          <a:p>
            <a:r>
              <a:rPr lang="en-US" dirty="0" smtClean="0"/>
              <a:t>Use RTG</a:t>
            </a:r>
          </a:p>
          <a:p>
            <a:pPr lvl="1"/>
            <a:r>
              <a:rPr lang="en-US" sz="2000" dirty="0" smtClean="0"/>
              <a:t>http://</a:t>
            </a:r>
            <a:r>
              <a:rPr lang="en-US" sz="2000" dirty="0" err="1" smtClean="0"/>
              <a:t>rtg.sourceforge.net</a:t>
            </a:r>
            <a:r>
              <a:rPr lang="en-US" sz="2000" dirty="0" smtClean="0"/>
              <a:t>/</a:t>
            </a:r>
          </a:p>
        </p:txBody>
      </p:sp>
      <p:pic>
        <p:nvPicPr>
          <p:cNvPr id="4" name="Picture 3"/>
          <p:cNvPicPr>
            <a:picLocks noChangeAspect="1"/>
          </p:cNvPicPr>
          <p:nvPr/>
        </p:nvPicPr>
        <p:blipFill>
          <a:blip r:embed="rId2"/>
          <a:stretch>
            <a:fillRect/>
          </a:stretch>
        </p:blipFill>
        <p:spPr>
          <a:xfrm>
            <a:off x="4572000" y="990600"/>
            <a:ext cx="4572000" cy="4800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Quality Assurance Working Group</a:t>
            </a:r>
            <a:endParaRPr lang="en-US" dirty="0"/>
          </a:p>
        </p:txBody>
      </p:sp>
      <p:sp>
        <p:nvSpPr>
          <p:cNvPr id="5" name="Content Placeholder 4"/>
          <p:cNvSpPr>
            <a:spLocks noGrp="1"/>
          </p:cNvSpPr>
          <p:nvPr>
            <p:ph idx="1"/>
          </p:nvPr>
        </p:nvSpPr>
        <p:spPr/>
        <p:txBody>
          <a:bodyPr/>
          <a:lstStyle/>
          <a:p>
            <a:r>
              <a:rPr lang="en-US" dirty="0" smtClean="0"/>
              <a:t>How to handle tough/repeating problems in federated environment?</a:t>
            </a:r>
          </a:p>
          <a:p>
            <a:pPr lvl="1"/>
            <a:r>
              <a:rPr lang="en-US" dirty="0" smtClean="0"/>
              <a:t>Many cracks for things to fall into</a:t>
            </a:r>
          </a:p>
          <a:p>
            <a:pPr lvl="1"/>
            <a:r>
              <a:rPr lang="en-US" dirty="0" smtClean="0"/>
              <a:t>Arose from issues encountered by LEAD Gateway</a:t>
            </a:r>
          </a:p>
          <a:p>
            <a:r>
              <a:rPr lang="en-US" dirty="0" smtClean="0"/>
              <a:t>QA-WG established to improve reliability and availability of services</a:t>
            </a:r>
          </a:p>
          <a:p>
            <a:r>
              <a:rPr lang="en-US" dirty="0" smtClean="0"/>
              <a:t>Problems not solvable by site admin, or problems that keep coming back, are kicked to QA-WG.</a:t>
            </a:r>
          </a:p>
          <a:p>
            <a:r>
              <a:rPr lang="en-US" dirty="0" smtClean="0"/>
              <a:t>QA-WG prioritizes problems, works to resolve them, if need be engages with software packagers, developers or other experts.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Needs</a:t>
            </a:r>
            <a:endParaRPr lang="en-US" dirty="0"/>
          </a:p>
        </p:txBody>
      </p:sp>
      <p:sp>
        <p:nvSpPr>
          <p:cNvPr id="3" name="Content Placeholder 2"/>
          <p:cNvSpPr>
            <a:spLocks noGrp="1"/>
          </p:cNvSpPr>
          <p:nvPr>
            <p:ph idx="1"/>
          </p:nvPr>
        </p:nvSpPr>
        <p:spPr/>
        <p:txBody>
          <a:bodyPr/>
          <a:lstStyle/>
          <a:p>
            <a:r>
              <a:rPr lang="en-US" dirty="0" smtClean="0"/>
              <a:t>Don’t have centralized log collection for all services yet.</a:t>
            </a:r>
          </a:p>
          <a:p>
            <a:pPr lvl="1"/>
            <a:r>
              <a:rPr lang="en-US" dirty="0" smtClean="0"/>
              <a:t>Site-by-site collection painful and error prone.</a:t>
            </a:r>
          </a:p>
          <a:p>
            <a:pPr lvl="1"/>
            <a:r>
              <a:rPr lang="en-US" dirty="0" smtClean="0"/>
              <a:t>Look to expand central logging via </a:t>
            </a:r>
            <a:r>
              <a:rPr lang="en-US" dirty="0" err="1" smtClean="0"/>
              <a:t>syslog</a:t>
            </a:r>
            <a:r>
              <a:rPr lang="en-US" dirty="0" smtClean="0"/>
              <a:t>, </a:t>
            </a:r>
            <a:r>
              <a:rPr lang="en-US" dirty="0" err="1" smtClean="0"/>
              <a:t>Globus</a:t>
            </a:r>
            <a:r>
              <a:rPr lang="en-US" dirty="0" smtClean="0"/>
              <a:t> Metrics</a:t>
            </a:r>
          </a:p>
          <a:p>
            <a:r>
              <a:rPr lang="en-US" dirty="0" smtClean="0"/>
              <a:t>Have a handle now on what is being used, want to understand better by whom and why</a:t>
            </a:r>
          </a:p>
          <a:p>
            <a:pPr lvl="1"/>
            <a:r>
              <a:rPr lang="en-US" dirty="0" smtClean="0"/>
              <a:t>Knowing who is impacted by a failure and how helps to prioritize resources and reliability efforts.</a:t>
            </a:r>
          </a:p>
          <a:p>
            <a:pPr lvl="1"/>
            <a:r>
              <a:rPr lang="en-US" dirty="0" smtClean="0"/>
              <a:t>Defining usage modalities to characterize user behavior.</a:t>
            </a:r>
          </a:p>
          <a:p>
            <a:pPr lvl="1"/>
            <a:r>
              <a:rPr lang="en-US" dirty="0" smtClean="0"/>
              <a:t>Integrating science gateways/</a:t>
            </a:r>
            <a:r>
              <a:rPr lang="en-US" dirty="0" err="1" smtClean="0"/>
              <a:t>Globus</a:t>
            </a:r>
            <a:r>
              <a:rPr lang="en-US" dirty="0" smtClean="0"/>
              <a:t> use and users into accounting infrastructure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ea typeface="ＭＳ Ｐゴシック" pitchFamily="-110" charset="-128"/>
              </a:rPr>
              <a:t>TeraGrid: A Supercomputing Grid</a:t>
            </a:r>
            <a:endParaRPr lang="en-US" dirty="0">
              <a:ea typeface="ＭＳ Ｐゴシック" pitchFamily="-110" charset="-128"/>
            </a:endParaRPr>
          </a:p>
        </p:txBody>
      </p:sp>
      <p:pic>
        <p:nvPicPr>
          <p:cNvPr id="8195" name="Picture 29" descr="TG-MapwNICS"/>
          <p:cNvPicPr>
            <a:picLocks noChangeAspect="1" noChangeArrowheads="1"/>
          </p:cNvPicPr>
          <p:nvPr/>
        </p:nvPicPr>
        <p:blipFill>
          <a:blip r:embed="rId3"/>
          <a:srcRect/>
          <a:stretch>
            <a:fillRect/>
          </a:stretch>
        </p:blipFill>
        <p:spPr bwMode="auto">
          <a:xfrm>
            <a:off x="304800" y="762000"/>
            <a:ext cx="8458200" cy="5205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581525"/>
            <a:ext cx="7772400" cy="1362075"/>
          </a:xfrm>
        </p:spPr>
        <p:txBody>
          <a:bodyPr/>
          <a:lstStyle/>
          <a:p>
            <a:r>
              <a:rPr lang="en-US" sz="3600" dirty="0" smtClean="0"/>
              <a:t>Allocations/Accounting</a:t>
            </a:r>
            <a:endParaRPr lang="en-US" sz="3600" dirty="0"/>
          </a:p>
        </p:txBody>
      </p:sp>
      <p:sp>
        <p:nvSpPr>
          <p:cNvPr id="3" name="Text Placeholder 2"/>
          <p:cNvSpPr>
            <a:spLocks noGrp="1"/>
          </p:cNvSpPr>
          <p:nvPr>
            <p:ph type="body" idx="1"/>
          </p:nvPr>
        </p:nvSpPr>
        <p:spPr/>
        <p:txBody>
          <a:bodyPr/>
          <a:lstStyle/>
          <a:p>
            <a:endParaRPr lang="en-US"/>
          </a:p>
        </p:txBody>
      </p:sp>
      <p:pic>
        <p:nvPicPr>
          <p:cNvPr id="5" name="Picture 4" descr="Picture 1.png"/>
          <p:cNvPicPr>
            <a:picLocks noChangeAspect="1"/>
          </p:cNvPicPr>
          <p:nvPr/>
        </p:nvPicPr>
        <p:blipFill>
          <a:blip r:embed="rId2"/>
          <a:stretch>
            <a:fillRect/>
          </a:stretch>
        </p:blipFill>
        <p:spPr>
          <a:xfrm>
            <a:off x="533400" y="1"/>
            <a:ext cx="8003151" cy="426559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Centralized Allocations Process</a:t>
            </a:r>
            <a:endParaRPr lang="en-US" dirty="0"/>
          </a:p>
        </p:txBody>
      </p:sp>
      <p:sp>
        <p:nvSpPr>
          <p:cNvPr id="3" name="Content Placeholder 2"/>
          <p:cNvSpPr>
            <a:spLocks noGrp="1"/>
          </p:cNvSpPr>
          <p:nvPr>
            <p:ph idx="1"/>
          </p:nvPr>
        </p:nvSpPr>
        <p:spPr>
          <a:xfrm>
            <a:off x="304800" y="1066800"/>
            <a:ext cx="8534400" cy="4495800"/>
          </a:xfrm>
        </p:spPr>
        <p:txBody>
          <a:bodyPr>
            <a:normAutofit fontScale="92500" lnSpcReduction="10000"/>
          </a:bodyPr>
          <a:lstStyle/>
          <a:p>
            <a:r>
              <a:rPr lang="en-US" dirty="0" smtClean="0"/>
              <a:t>Allocations process has origins back to start of supercomputer centers program (circa 1985)</a:t>
            </a:r>
          </a:p>
          <a:p>
            <a:pPr lvl="1"/>
            <a:r>
              <a:rPr lang="en-US" dirty="0" smtClean="0"/>
              <a:t>Users submit requests, Startup or Research</a:t>
            </a:r>
          </a:p>
          <a:p>
            <a:pPr lvl="2"/>
            <a:r>
              <a:rPr lang="en-US" dirty="0" smtClean="0"/>
              <a:t>Startups reviewed continually</a:t>
            </a:r>
          </a:p>
          <a:p>
            <a:pPr lvl="2"/>
            <a:r>
              <a:rPr lang="en-US" dirty="0" smtClean="0"/>
              <a:t>Research requests reviewed quarterly by external committee</a:t>
            </a:r>
          </a:p>
          <a:p>
            <a:pPr lvl="1"/>
            <a:r>
              <a:rPr lang="en-US" dirty="0" smtClean="0"/>
              <a:t>Allocations set usage limits for projects</a:t>
            </a:r>
          </a:p>
          <a:p>
            <a:pPr lvl="2"/>
            <a:r>
              <a:rPr lang="en-US" dirty="0" smtClean="0"/>
              <a:t>Projects have one “PI”, any number of authorized users</a:t>
            </a:r>
          </a:p>
          <a:p>
            <a:pPr lvl="1"/>
            <a:r>
              <a:rPr lang="en-US" dirty="0" smtClean="0"/>
              <a:t>Managed by POPS system (</a:t>
            </a:r>
            <a:r>
              <a:rPr lang="en-US" sz="1946" b="1" i="1" dirty="0" smtClean="0"/>
              <a:t>https://pops-</a:t>
            </a:r>
            <a:r>
              <a:rPr lang="en-US" sz="1946" b="1" i="1" dirty="0" err="1" smtClean="0"/>
              <a:t>submit.teragrid.org</a:t>
            </a:r>
            <a:r>
              <a:rPr lang="en-US" dirty="0" smtClean="0"/>
              <a:t>)</a:t>
            </a:r>
          </a:p>
          <a:p>
            <a:pPr lvl="2"/>
            <a:r>
              <a:rPr lang="en-US" dirty="0" smtClean="0"/>
              <a:t>pops-submit for user submissions</a:t>
            </a:r>
          </a:p>
          <a:p>
            <a:pPr lvl="2"/>
            <a:r>
              <a:rPr lang="en-US" dirty="0" smtClean="0"/>
              <a:t>pops-review for review process</a:t>
            </a:r>
          </a:p>
          <a:p>
            <a:pPr lvl="2"/>
            <a:r>
              <a:rPr lang="en-US" dirty="0" smtClean="0"/>
              <a:t>pops-admin for managing, handling, awarding requests</a:t>
            </a:r>
          </a:p>
          <a:p>
            <a:pPr lvl="2"/>
            <a:r>
              <a:rPr lang="en-US" dirty="0" smtClean="0"/>
              <a:t>Originated out of NCSA’s local request management system, dating back to 2001 for use across NSF-supported sites.</a:t>
            </a:r>
          </a:p>
        </p:txBody>
      </p:sp>
      <p:pic>
        <p:nvPicPr>
          <p:cNvPr id="4" name="Picture 3" descr="Picture 1.png"/>
          <p:cNvPicPr>
            <a:picLocks noChangeAspect="1"/>
          </p:cNvPicPr>
          <p:nvPr/>
        </p:nvPicPr>
        <p:blipFill>
          <a:blip r:embed="rId3"/>
          <a:stretch>
            <a:fillRect/>
          </a:stretch>
        </p:blipFill>
        <p:spPr>
          <a:xfrm>
            <a:off x="0" y="5562600"/>
            <a:ext cx="9144000" cy="128224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Rounded Rectangle 11"/>
          <p:cNvSpPr/>
          <p:nvPr/>
        </p:nvSpPr>
        <p:spPr bwMode="auto">
          <a:xfrm>
            <a:off x="6172200" y="2444218"/>
            <a:ext cx="1855988" cy="167058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mj-lt"/>
              </a:rPr>
              <a:t>AMIE</a:t>
            </a:r>
            <a:endParaRPr kumimoji="0" lang="en-US" sz="1200" b="1" i="0" u="none" strike="noStrike" cap="none" normalizeH="0" baseline="0" dirty="0">
              <a:ln>
                <a:noFill/>
              </a:ln>
              <a:solidFill>
                <a:schemeClr val="tx1"/>
              </a:solidFill>
              <a:effectLst/>
              <a:latin typeface="+mj-lt"/>
            </a:endParaRPr>
          </a:p>
        </p:txBody>
      </p:sp>
      <p:sp>
        <p:nvSpPr>
          <p:cNvPr id="2" name="Title 1"/>
          <p:cNvSpPr>
            <a:spLocks noGrp="1"/>
          </p:cNvSpPr>
          <p:nvPr>
            <p:ph type="title"/>
          </p:nvPr>
        </p:nvSpPr>
        <p:spPr/>
        <p:txBody>
          <a:bodyPr/>
          <a:lstStyle/>
          <a:p>
            <a:r>
              <a:rPr lang="en-US" sz="2800" dirty="0" smtClean="0"/>
              <a:t>AMIE: Account Management Info Exchange</a:t>
            </a:r>
            <a:endParaRPr lang="en-US" sz="2800" dirty="0"/>
          </a:p>
        </p:txBody>
      </p:sp>
      <p:sp>
        <p:nvSpPr>
          <p:cNvPr id="3" name="Content Placeholder 2"/>
          <p:cNvSpPr>
            <a:spLocks noGrp="1"/>
          </p:cNvSpPr>
          <p:nvPr>
            <p:ph idx="1"/>
          </p:nvPr>
        </p:nvSpPr>
        <p:spPr>
          <a:xfrm>
            <a:off x="304800" y="1066800"/>
            <a:ext cx="5029200" cy="5181600"/>
          </a:xfrm>
        </p:spPr>
        <p:txBody>
          <a:bodyPr>
            <a:normAutofit fontScale="92500" lnSpcReduction="10000"/>
          </a:bodyPr>
          <a:lstStyle/>
          <a:p>
            <a:r>
              <a:rPr lang="en-US" sz="2400" dirty="0" smtClean="0"/>
              <a:t>AMIE protocol</a:t>
            </a:r>
          </a:p>
          <a:p>
            <a:pPr lvl="1"/>
            <a:r>
              <a:rPr lang="en-US" sz="2000" dirty="0" smtClean="0"/>
              <a:t>Federates Allocations and Accounting information</a:t>
            </a:r>
          </a:p>
          <a:p>
            <a:pPr lvl="2"/>
            <a:r>
              <a:rPr lang="en-US" sz="1800" dirty="0" smtClean="0"/>
              <a:t>Establishes projects and allocations</a:t>
            </a:r>
          </a:p>
          <a:p>
            <a:pPr lvl="2"/>
            <a:r>
              <a:rPr lang="en-US" sz="1800" dirty="0" smtClean="0"/>
              <a:t>Establishes user accounts—all TeraGrid users must be on at least one allocation</a:t>
            </a:r>
          </a:p>
          <a:p>
            <a:pPr lvl="2"/>
            <a:r>
              <a:rPr lang="en-US" sz="1800" dirty="0" smtClean="0"/>
              <a:t>Manages usage reporting from </a:t>
            </a:r>
            <a:r>
              <a:rPr lang="en-US" sz="1800" dirty="0" err="1" smtClean="0"/>
              <a:t>RPs</a:t>
            </a:r>
            <a:endParaRPr lang="en-US" sz="1800" dirty="0" smtClean="0"/>
          </a:p>
          <a:p>
            <a:pPr lvl="1"/>
            <a:r>
              <a:rPr lang="en-US" sz="2000" dirty="0" smtClean="0"/>
              <a:t>Asynchronous exchange of XML packets</a:t>
            </a:r>
          </a:p>
          <a:p>
            <a:pPr lvl="1"/>
            <a:r>
              <a:rPr lang="en-US" sz="2000" dirty="0" smtClean="0"/>
              <a:t>System tolerant of RP delays and independence</a:t>
            </a:r>
          </a:p>
          <a:p>
            <a:pPr lvl="1"/>
            <a:r>
              <a:rPr lang="en-US" sz="2000" dirty="0" smtClean="0"/>
              <a:t>Originated pre-TeraGrid by NCSA Alliance</a:t>
            </a:r>
          </a:p>
          <a:p>
            <a:pPr lvl="1"/>
            <a:r>
              <a:rPr lang="en-US" sz="2000" dirty="0" smtClean="0"/>
              <a:t>AMIE/Gold interface developed by LONI</a:t>
            </a:r>
          </a:p>
          <a:p>
            <a:r>
              <a:rPr lang="en-US" sz="2400" dirty="0" smtClean="0"/>
              <a:t>TeraGrid Central Database (TGCDB) </a:t>
            </a:r>
          </a:p>
          <a:p>
            <a:pPr lvl="1"/>
            <a:r>
              <a:rPr lang="en-US" sz="2000" dirty="0" smtClean="0"/>
              <a:t>Definitive TeraGrid data source</a:t>
            </a:r>
          </a:p>
          <a:p>
            <a:pPr lvl="1"/>
            <a:r>
              <a:rPr lang="en-US" sz="2000" dirty="0" smtClean="0"/>
              <a:t>Implements TeraGrid policies </a:t>
            </a:r>
          </a:p>
          <a:p>
            <a:pPr lvl="1"/>
            <a:r>
              <a:rPr lang="en-US" sz="2000" dirty="0" smtClean="0"/>
              <a:t>Creates AMIE “request” packets</a:t>
            </a:r>
          </a:p>
        </p:txBody>
      </p:sp>
      <p:sp>
        <p:nvSpPr>
          <p:cNvPr id="4" name="Rounded Rectangle 3"/>
          <p:cNvSpPr/>
          <p:nvPr/>
        </p:nvSpPr>
        <p:spPr bwMode="auto">
          <a:xfrm>
            <a:off x="7772400" y="838200"/>
            <a:ext cx="1066800" cy="9906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mj-lt"/>
              </a:rPr>
              <a:t>POPS</a:t>
            </a:r>
            <a:endParaRPr kumimoji="0" lang="en-US" sz="1200" b="1" i="0" u="none" strike="noStrike" cap="none" normalizeH="0" baseline="0" dirty="0">
              <a:ln>
                <a:noFill/>
              </a:ln>
              <a:solidFill>
                <a:schemeClr val="tx1"/>
              </a:solidFill>
              <a:effectLst/>
              <a:latin typeface="+mj-lt"/>
            </a:endParaRPr>
          </a:p>
        </p:txBody>
      </p:sp>
      <p:sp>
        <p:nvSpPr>
          <p:cNvPr id="5" name="Can 4"/>
          <p:cNvSpPr/>
          <p:nvPr/>
        </p:nvSpPr>
        <p:spPr bwMode="auto">
          <a:xfrm>
            <a:off x="6477000" y="2867327"/>
            <a:ext cx="1295400" cy="1095073"/>
          </a:xfrm>
          <a:prstGeom prst="ca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accent3"/>
                </a:solidFill>
                <a:effectLst/>
                <a:latin typeface="+mj-lt"/>
              </a:rPr>
              <a:t>TGCDB</a:t>
            </a:r>
            <a:endParaRPr kumimoji="0" lang="en-US" sz="1200" b="1" i="0" u="none" strike="noStrike" cap="none" normalizeH="0" baseline="0" dirty="0">
              <a:ln>
                <a:noFill/>
              </a:ln>
              <a:solidFill>
                <a:schemeClr val="accent3"/>
              </a:solidFill>
              <a:effectLst/>
              <a:latin typeface="+mj-lt"/>
            </a:endParaRPr>
          </a:p>
        </p:txBody>
      </p:sp>
      <p:sp>
        <p:nvSpPr>
          <p:cNvPr id="6" name="Snip Diagonal Corner Rectangle 5"/>
          <p:cNvSpPr/>
          <p:nvPr/>
        </p:nvSpPr>
        <p:spPr bwMode="auto">
          <a:xfrm>
            <a:off x="5486400" y="4876800"/>
            <a:ext cx="1066800" cy="990600"/>
          </a:xfrm>
          <a:prstGeom prst="snip2Diag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mj-lt"/>
              </a:rPr>
              <a:t>RP</a:t>
            </a:r>
            <a:r>
              <a:rPr kumimoji="0" lang="en-US" b="1" i="1" u="none" strike="noStrike" cap="none" normalizeH="0" baseline="-25000" dirty="0" smtClean="0">
                <a:ln>
                  <a:noFill/>
                </a:ln>
                <a:solidFill>
                  <a:schemeClr val="tx1"/>
                </a:solidFill>
                <a:effectLst/>
                <a:latin typeface="+mj-lt"/>
              </a:rPr>
              <a:t>1</a:t>
            </a:r>
            <a:endParaRPr kumimoji="0" lang="en-US" sz="1200" b="1" i="1" u="none" strike="noStrike" cap="none" normalizeH="0" baseline="-25000" dirty="0">
              <a:ln>
                <a:noFill/>
              </a:ln>
              <a:solidFill>
                <a:schemeClr val="tx1"/>
              </a:solidFill>
              <a:effectLst/>
              <a:latin typeface="+mj-lt"/>
            </a:endParaRPr>
          </a:p>
        </p:txBody>
      </p:sp>
      <p:sp>
        <p:nvSpPr>
          <p:cNvPr id="7" name="Snip Diagonal Corner Rectangle 6"/>
          <p:cNvSpPr/>
          <p:nvPr/>
        </p:nvSpPr>
        <p:spPr bwMode="auto">
          <a:xfrm>
            <a:off x="7772400" y="4876800"/>
            <a:ext cx="1066800" cy="990600"/>
          </a:xfrm>
          <a:prstGeom prst="snip2Diag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latin typeface="+mj-lt"/>
              </a:rPr>
              <a:t>RP</a:t>
            </a:r>
            <a:r>
              <a:rPr kumimoji="0" lang="en-US" b="1" i="1" u="none" strike="noStrike" cap="none" normalizeH="0" baseline="-25000" dirty="0" err="1" smtClean="0">
                <a:ln>
                  <a:noFill/>
                </a:ln>
                <a:solidFill>
                  <a:schemeClr val="tx1"/>
                </a:solidFill>
                <a:effectLst/>
                <a:latin typeface="+mj-lt"/>
              </a:rPr>
              <a:t>n</a:t>
            </a:r>
            <a:endParaRPr kumimoji="0" lang="en-US" sz="1200" b="1" i="1" u="none" strike="noStrike" cap="none" normalizeH="0" baseline="-25000" dirty="0">
              <a:ln>
                <a:noFill/>
              </a:ln>
              <a:solidFill>
                <a:schemeClr val="tx1"/>
              </a:solidFill>
              <a:effectLst/>
              <a:latin typeface="+mj-lt"/>
            </a:endParaRPr>
          </a:p>
        </p:txBody>
      </p:sp>
      <p:sp>
        <p:nvSpPr>
          <p:cNvPr id="8" name="Up-Down Arrow 7"/>
          <p:cNvSpPr/>
          <p:nvPr/>
        </p:nvSpPr>
        <p:spPr bwMode="auto">
          <a:xfrm rot="2463206">
            <a:off x="7297833" y="1777940"/>
            <a:ext cx="685800" cy="1005801"/>
          </a:xfrm>
          <a:prstGeom prst="upDown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t>AMIE</a:t>
            </a:r>
            <a:endParaRPr kumimoji="0" lang="en-US" sz="1200" b="1" i="0" u="none" strike="noStrike" cap="none" normalizeH="0" baseline="0" dirty="0">
              <a:ln>
                <a:noFill/>
              </a:ln>
              <a:solidFill>
                <a:schemeClr val="tx1"/>
              </a:solidFill>
              <a:effectLst/>
            </a:endParaRPr>
          </a:p>
        </p:txBody>
      </p:sp>
      <p:sp>
        <p:nvSpPr>
          <p:cNvPr id="9" name="Up-Down Arrow 8"/>
          <p:cNvSpPr/>
          <p:nvPr/>
        </p:nvSpPr>
        <p:spPr bwMode="auto">
          <a:xfrm rot="2146251">
            <a:off x="6084723" y="3916317"/>
            <a:ext cx="685800" cy="990600"/>
          </a:xfrm>
          <a:prstGeom prst="upDown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t>AMIE</a:t>
            </a:r>
            <a:endParaRPr kumimoji="0" lang="en-US" sz="1200" b="1" i="0" u="none" strike="noStrike" cap="none" normalizeH="0" baseline="0" dirty="0">
              <a:ln>
                <a:noFill/>
              </a:ln>
              <a:solidFill>
                <a:schemeClr val="tx1"/>
              </a:solidFill>
              <a:effectLst/>
            </a:endParaRPr>
          </a:p>
        </p:txBody>
      </p:sp>
      <p:sp>
        <p:nvSpPr>
          <p:cNvPr id="10" name="Up-Down Arrow 9"/>
          <p:cNvSpPr/>
          <p:nvPr/>
        </p:nvSpPr>
        <p:spPr bwMode="auto">
          <a:xfrm rot="19385143">
            <a:off x="7429499" y="3916662"/>
            <a:ext cx="685800" cy="990600"/>
          </a:xfrm>
          <a:prstGeom prst="upDown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vert"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t>AMIE</a:t>
            </a:r>
            <a:endParaRPr kumimoji="0" lang="en-US" sz="1200" b="1" i="0" u="none" strike="noStrike" cap="none" normalizeH="0" baseline="0" dirty="0">
              <a:ln>
                <a:noFill/>
              </a:ln>
              <a:solidFill>
                <a:schemeClr val="tx1"/>
              </a:solidFill>
              <a:effectLst/>
            </a:endParaRPr>
          </a:p>
        </p:txBody>
      </p:sp>
      <p:sp>
        <p:nvSpPr>
          <p:cNvPr id="11" name="TextBox 10"/>
          <p:cNvSpPr txBox="1"/>
          <p:nvPr/>
        </p:nvSpPr>
        <p:spPr>
          <a:xfrm>
            <a:off x="3962400" y="6135469"/>
            <a:ext cx="4411647" cy="646331"/>
          </a:xfrm>
          <a:prstGeom prst="rect">
            <a:avLst/>
          </a:prstGeom>
          <a:noFill/>
        </p:spPr>
        <p:txBody>
          <a:bodyPr wrap="none" rtlCol="0">
            <a:spAutoFit/>
          </a:bodyPr>
          <a:lstStyle/>
          <a:p>
            <a:pPr algn="ctr"/>
            <a:r>
              <a:rPr lang="en-US" b="1" i="1" dirty="0" smtClean="0"/>
              <a:t>http://</a:t>
            </a:r>
            <a:r>
              <a:rPr lang="en-US" b="1" i="1" dirty="0" err="1" smtClean="0"/>
              <a:t>software.teragrid.org/amie</a:t>
            </a:r>
            <a:r>
              <a:rPr lang="en-US" b="1" i="1" dirty="0" smtClean="0"/>
              <a:t>/</a:t>
            </a:r>
            <a:br>
              <a:rPr lang="en-US" b="1" i="1" dirty="0" smtClean="0"/>
            </a:br>
            <a:r>
              <a:rPr lang="en-US" b="1" i="1" dirty="0" smtClean="0"/>
              <a:t>http://</a:t>
            </a:r>
            <a:r>
              <a:rPr lang="en-US" b="1" i="1" dirty="0" err="1" smtClean="0"/>
              <a:t>scv.bu.edu</a:t>
            </a:r>
            <a:r>
              <a:rPr lang="en-US" b="1" i="1" dirty="0" smtClean="0"/>
              <a:t>/AMIE/</a:t>
            </a:r>
            <a:endParaRPr lang="en-US" b="1" i="1" dirty="0"/>
          </a:p>
        </p:txBody>
      </p:sp>
      <p:sp>
        <p:nvSpPr>
          <p:cNvPr id="13" name="Rounded Rectangle 12"/>
          <p:cNvSpPr/>
          <p:nvPr/>
        </p:nvSpPr>
        <p:spPr bwMode="auto">
          <a:xfrm>
            <a:off x="5985066" y="838200"/>
            <a:ext cx="1066800" cy="9906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mj-lt"/>
              </a:rPr>
              <a:t>TG</a:t>
            </a:r>
            <a:r>
              <a:rPr kumimoji="0" lang="en-US" b="1" i="0" u="none" strike="noStrike" cap="none" normalizeH="0" dirty="0" smtClean="0">
                <a:ln>
                  <a:noFill/>
                </a:ln>
                <a:solidFill>
                  <a:schemeClr val="tx1"/>
                </a:solidFill>
                <a:effectLst/>
                <a:latin typeface="+mj-lt"/>
              </a:rPr>
              <a:t> User Portal</a:t>
            </a:r>
            <a:endParaRPr kumimoji="0" lang="en-US" sz="1200" b="1" i="0" u="none" strike="noStrike" cap="none" normalizeH="0" baseline="0" dirty="0">
              <a:ln>
                <a:noFill/>
              </a:ln>
              <a:solidFill>
                <a:schemeClr val="tx1"/>
              </a:solidFill>
              <a:effectLst/>
              <a:latin typeface="+mj-lt"/>
            </a:endParaRPr>
          </a:p>
        </p:txBody>
      </p:sp>
      <p:sp>
        <p:nvSpPr>
          <p:cNvPr id="15" name="Right Arrow 14"/>
          <p:cNvSpPr/>
          <p:nvPr/>
        </p:nvSpPr>
        <p:spPr bwMode="auto">
          <a:xfrm>
            <a:off x="7100957" y="1104348"/>
            <a:ext cx="607391" cy="419651"/>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pitchFamily="-97"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TeraGrid Accounting Features</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AMIE system independent of specific HPC resource</a:t>
            </a:r>
          </a:p>
          <a:p>
            <a:pPr lvl="1"/>
            <a:r>
              <a:rPr lang="en-US" sz="1800" dirty="0" smtClean="0"/>
              <a:t>One AMIE instance can support all resources at a site</a:t>
            </a:r>
          </a:p>
          <a:p>
            <a:pPr lvl="1"/>
            <a:r>
              <a:rPr lang="en-US" sz="1800" dirty="0" err="1" smtClean="0"/>
              <a:t>RPs</a:t>
            </a:r>
            <a:r>
              <a:rPr lang="en-US" sz="1800" dirty="0" smtClean="0"/>
              <a:t> retain control of HPC resource admin, can have both TG/non-TG activities</a:t>
            </a:r>
          </a:p>
          <a:p>
            <a:r>
              <a:rPr lang="en-US" sz="2400" dirty="0" smtClean="0"/>
              <a:t>Usage based on job-level records sent from </a:t>
            </a:r>
            <a:r>
              <a:rPr lang="en-US" sz="2400" dirty="0" err="1" smtClean="0"/>
              <a:t>RPs</a:t>
            </a:r>
            <a:endParaRPr lang="en-US" sz="2400" dirty="0" smtClean="0"/>
          </a:p>
          <a:p>
            <a:pPr lvl="1"/>
            <a:r>
              <a:rPr lang="en-US" sz="1800" dirty="0" smtClean="0"/>
              <a:t>Averaging ~35,000 records per week</a:t>
            </a:r>
          </a:p>
          <a:p>
            <a:r>
              <a:rPr lang="en-US" sz="2400" dirty="0" smtClean="0"/>
              <a:t>Supports “grid” (multi-resource) allocations</a:t>
            </a:r>
          </a:p>
          <a:p>
            <a:pPr lvl="1"/>
            <a:r>
              <a:rPr lang="en-US" sz="1800" dirty="0" smtClean="0"/>
              <a:t>Allocations that are usable on sets of resources, at user's discretion.</a:t>
            </a:r>
          </a:p>
          <a:p>
            <a:pPr lvl="1"/>
            <a:r>
              <a:rPr lang="en-US" sz="1800" dirty="0" smtClean="0"/>
              <a:t>TGCDB amasses usage, notifies </a:t>
            </a:r>
            <a:r>
              <a:rPr lang="en-US" sz="1800" dirty="0" err="1" smtClean="0"/>
              <a:t>RPs</a:t>
            </a:r>
            <a:r>
              <a:rPr lang="en-US" sz="1800" dirty="0" smtClean="0"/>
              <a:t> when allocation exceeded</a:t>
            </a:r>
          </a:p>
          <a:p>
            <a:pPr lvl="1"/>
            <a:r>
              <a:rPr lang="en-US" sz="1800" dirty="0" smtClean="0"/>
              <a:t>Usage can be normalized to a common “service unit”</a:t>
            </a:r>
          </a:p>
          <a:p>
            <a:r>
              <a:rPr lang="en-US" sz="2400" dirty="0" smtClean="0"/>
              <a:t>Supports TeraGrid Single Sign-On (SSO)</a:t>
            </a:r>
          </a:p>
          <a:p>
            <a:pPr lvl="1"/>
            <a:r>
              <a:rPr lang="en-US" sz="1800" dirty="0" smtClean="0"/>
              <a:t>Distinguished Name synchronization across sites</a:t>
            </a:r>
          </a:p>
          <a:p>
            <a:pPr lvl="1"/>
            <a:r>
              <a:rPr lang="en-US" sz="1800" dirty="0" err="1" smtClean="0"/>
              <a:t>gx</a:t>
            </a:r>
            <a:r>
              <a:rPr lang="en-US" sz="1800" dirty="0" smtClean="0"/>
              <a:t>-map suite of utilities for managing grid-</a:t>
            </a:r>
            <a:r>
              <a:rPr lang="en-US" sz="1800" dirty="0" err="1" smtClean="0"/>
              <a:t>mapfiles</a:t>
            </a:r>
            <a:endParaRPr lang="en-US" sz="1800" dirty="0" smtClean="0"/>
          </a:p>
          <a:p>
            <a:r>
              <a:rPr lang="en-US" sz="2400" dirty="0" smtClean="0"/>
              <a:t>Supports non-HPC allocations</a:t>
            </a:r>
          </a:p>
          <a:p>
            <a:pPr lvl="1"/>
            <a:r>
              <a:rPr lang="en-US" sz="1800" dirty="0" smtClean="0"/>
              <a:t>Requests/allocations supported for storage resources</a:t>
            </a:r>
          </a:p>
          <a:p>
            <a:pPr lvl="1"/>
            <a:r>
              <a:rPr lang="en-US" sz="1800" dirty="0" smtClean="0"/>
              <a:t>Requests in POPS possible for Advanced User Support</a:t>
            </a:r>
          </a:p>
          <a:p>
            <a:pPr lvl="1"/>
            <a:r>
              <a:rPr lang="en-US" sz="1800" dirty="0" smtClean="0"/>
              <a:t>But accounting definitions/support are lagging</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User Views for Allocations/Accounting</a:t>
            </a:r>
            <a:endParaRPr lang="en-US" dirty="0"/>
          </a:p>
        </p:txBody>
      </p:sp>
      <p:sp>
        <p:nvSpPr>
          <p:cNvPr id="5" name="Content Placeholder 4"/>
          <p:cNvSpPr>
            <a:spLocks noGrp="1"/>
          </p:cNvSpPr>
          <p:nvPr>
            <p:ph sz="half" idx="1"/>
          </p:nvPr>
        </p:nvSpPr>
        <p:spPr>
          <a:xfrm>
            <a:off x="304800" y="1066800"/>
            <a:ext cx="3581400" cy="2590800"/>
          </a:xfrm>
        </p:spPr>
        <p:txBody>
          <a:bodyPr/>
          <a:lstStyle/>
          <a:p>
            <a:r>
              <a:rPr lang="en-US" sz="2400" dirty="0" smtClean="0"/>
              <a:t>TeraGrid User Portal </a:t>
            </a:r>
          </a:p>
          <a:p>
            <a:r>
              <a:rPr lang="en-US" sz="2400" dirty="0" smtClean="0"/>
              <a:t>IIS-based profile service </a:t>
            </a:r>
          </a:p>
          <a:p>
            <a:pPr lvl="1"/>
            <a:r>
              <a:rPr lang="en-US" sz="2000" dirty="0" smtClean="0"/>
              <a:t>under development</a:t>
            </a:r>
          </a:p>
          <a:p>
            <a:r>
              <a:rPr lang="en-US" sz="2400" dirty="0" err="1" smtClean="0"/>
              <a:t>tgusage</a:t>
            </a:r>
            <a:r>
              <a:rPr lang="en-US" sz="2400" dirty="0" smtClean="0"/>
              <a:t> </a:t>
            </a:r>
            <a:endParaRPr lang="en-US" dirty="0" smtClean="0"/>
          </a:p>
          <a:p>
            <a:pPr lvl="1"/>
            <a:r>
              <a:rPr lang="en-US" sz="2000" dirty="0" smtClean="0"/>
              <a:t>command-line utility</a:t>
            </a:r>
          </a:p>
          <a:p>
            <a:endParaRPr lang="en-US" dirty="0"/>
          </a:p>
        </p:txBody>
      </p:sp>
      <p:pic>
        <p:nvPicPr>
          <p:cNvPr id="12" name="Picture 11" descr="Picture 3.png"/>
          <p:cNvPicPr>
            <a:picLocks noChangeAspect="1"/>
          </p:cNvPicPr>
          <p:nvPr/>
        </p:nvPicPr>
        <p:blipFill>
          <a:blip r:embed="rId2"/>
          <a:stretch>
            <a:fillRect/>
          </a:stretch>
        </p:blipFill>
        <p:spPr>
          <a:xfrm>
            <a:off x="304801" y="3883603"/>
            <a:ext cx="4953000" cy="2681924"/>
          </a:xfrm>
          <a:prstGeom prst="rect">
            <a:avLst/>
          </a:prstGeom>
        </p:spPr>
      </p:pic>
      <p:pic>
        <p:nvPicPr>
          <p:cNvPr id="11" name="Picture 10" descr="Picture 2.png"/>
          <p:cNvPicPr>
            <a:picLocks noChangeAspect="1"/>
          </p:cNvPicPr>
          <p:nvPr/>
        </p:nvPicPr>
        <p:blipFill>
          <a:blip r:embed="rId3"/>
          <a:stretch>
            <a:fillRect/>
          </a:stretch>
        </p:blipFill>
        <p:spPr>
          <a:xfrm>
            <a:off x="4038600" y="952338"/>
            <a:ext cx="5105400" cy="497318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Views for Allocations/Accounting</a:t>
            </a:r>
            <a:endParaRPr lang="en-US" dirty="0"/>
          </a:p>
        </p:txBody>
      </p:sp>
      <p:sp>
        <p:nvSpPr>
          <p:cNvPr id="3" name="Content Placeholder 2"/>
          <p:cNvSpPr>
            <a:spLocks noGrp="1"/>
          </p:cNvSpPr>
          <p:nvPr>
            <p:ph idx="1"/>
          </p:nvPr>
        </p:nvSpPr>
        <p:spPr>
          <a:xfrm>
            <a:off x="304800" y="1066800"/>
            <a:ext cx="4267200" cy="5181600"/>
          </a:xfrm>
        </p:spPr>
        <p:txBody>
          <a:bodyPr/>
          <a:lstStyle/>
          <a:p>
            <a:r>
              <a:rPr lang="en-US" dirty="0" smtClean="0">
                <a:hlinkClick r:id="rId2"/>
              </a:rPr>
              <a:t>Web interface</a:t>
            </a:r>
            <a:r>
              <a:rPr lang="en-US" dirty="0" smtClean="0"/>
              <a:t> for staff to monitor TGCDB “ground truth”</a:t>
            </a:r>
          </a:p>
          <a:p>
            <a:pPr lvl="1"/>
            <a:r>
              <a:rPr lang="en-US" dirty="0" smtClean="0"/>
              <a:t>Help desk uses to troubleshoot user issues</a:t>
            </a:r>
          </a:p>
          <a:p>
            <a:pPr lvl="1"/>
            <a:r>
              <a:rPr lang="en-US" dirty="0" smtClean="0"/>
              <a:t>Used to monitor accounting system functioning</a:t>
            </a:r>
          </a:p>
          <a:p>
            <a:pPr lvl="1"/>
            <a:r>
              <a:rPr lang="en-US" dirty="0" smtClean="0"/>
              <a:t>Custom metrics/reports for management needs</a:t>
            </a:r>
          </a:p>
          <a:p>
            <a:pPr lvl="1"/>
            <a:r>
              <a:rPr lang="en-US" dirty="0" smtClean="0"/>
              <a:t>Mostly Perl</a:t>
            </a:r>
          </a:p>
          <a:p>
            <a:pPr lvl="1"/>
            <a:endParaRPr lang="en-US" dirty="0" smtClean="0"/>
          </a:p>
          <a:p>
            <a:endParaRPr lang="en-US" dirty="0"/>
          </a:p>
        </p:txBody>
      </p:sp>
      <p:pic>
        <p:nvPicPr>
          <p:cNvPr id="5" name="Picture 4" descr="Picture 1.png"/>
          <p:cNvPicPr>
            <a:picLocks noChangeAspect="1"/>
          </p:cNvPicPr>
          <p:nvPr/>
        </p:nvPicPr>
        <p:blipFill>
          <a:blip r:embed="rId3"/>
          <a:stretch>
            <a:fillRect/>
          </a:stretch>
        </p:blipFill>
        <p:spPr>
          <a:xfrm>
            <a:off x="4953000" y="838200"/>
            <a:ext cx="3886200" cy="563121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Acknowledgments</a:t>
            </a:r>
            <a:endParaRPr lang="en-US" dirty="0"/>
          </a:p>
        </p:txBody>
      </p:sp>
      <p:sp>
        <p:nvSpPr>
          <p:cNvPr id="3" name="Content Placeholder 2"/>
          <p:cNvSpPr>
            <a:spLocks noGrp="1"/>
          </p:cNvSpPr>
          <p:nvPr>
            <p:ph idx="1"/>
          </p:nvPr>
        </p:nvSpPr>
        <p:spPr/>
        <p:txBody>
          <a:bodyPr>
            <a:normAutofit lnSpcReduction="10000"/>
          </a:bodyPr>
          <a:lstStyle/>
          <a:p>
            <a:r>
              <a:rPr lang="en-US" dirty="0" smtClean="0"/>
              <a:t>Within TeraGrid, these efforts are coordinated across several programmatic areas</a:t>
            </a:r>
          </a:p>
          <a:p>
            <a:pPr lvl="1"/>
            <a:r>
              <a:rPr lang="en-US" dirty="0" smtClean="0"/>
              <a:t>Monitoring/logging activities fall under the </a:t>
            </a:r>
            <a:r>
              <a:rPr lang="en-US" dirty="0" err="1" smtClean="0"/>
              <a:t>GIG’s</a:t>
            </a:r>
            <a:r>
              <a:rPr lang="en-US" dirty="0" smtClean="0"/>
              <a:t> Network, Operations, and Security activities</a:t>
            </a:r>
          </a:p>
          <a:p>
            <a:pPr lvl="1"/>
            <a:r>
              <a:rPr lang="en-US" dirty="0" smtClean="0"/>
              <a:t>Allocations/accounting managed under User-Facing Projects &amp; Core Services activities</a:t>
            </a:r>
          </a:p>
          <a:p>
            <a:pPr lvl="1"/>
            <a:r>
              <a:rPr lang="en-US" dirty="0" smtClean="0"/>
              <a:t>Information Services managed under Software Integration activities</a:t>
            </a:r>
          </a:p>
          <a:p>
            <a:r>
              <a:rPr lang="en-US" dirty="0" smtClean="0"/>
              <a:t>Thanks to </a:t>
            </a:r>
            <a:r>
              <a:rPr lang="en-US" dirty="0" err="1" smtClean="0"/>
              <a:t>Shava</a:t>
            </a:r>
            <a:r>
              <a:rPr lang="en-US" dirty="0" smtClean="0"/>
              <a:t> </a:t>
            </a:r>
            <a:r>
              <a:rPr lang="en-US" dirty="0" err="1" smtClean="0"/>
              <a:t>Smallen</a:t>
            </a:r>
            <a:r>
              <a:rPr lang="en-US" dirty="0" smtClean="0"/>
              <a:t>, SDSC; Von Welch (NCSA); JP Navarro (UC/ANL); Robert </a:t>
            </a:r>
            <a:r>
              <a:rPr lang="en-US" dirty="0" err="1" smtClean="0"/>
              <a:t>Budden</a:t>
            </a:r>
            <a:r>
              <a:rPr lang="en-US" dirty="0" smtClean="0"/>
              <a:t> (PSC) for their contributions to this presentation.</a:t>
            </a:r>
          </a:p>
          <a:p>
            <a:r>
              <a:rPr lang="en-US" sz="3600" i="1" dirty="0" smtClean="0"/>
              <a:t>Questions?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TeraGrid “grid-style” usage, 2008</a:t>
            </a:r>
            <a:endParaRPr lang="en-US" dirty="0"/>
          </a:p>
        </p:txBody>
      </p:sp>
      <p:sp>
        <p:nvSpPr>
          <p:cNvPr id="6" name="TextBox 5"/>
          <p:cNvSpPr txBox="1"/>
          <p:nvPr/>
        </p:nvSpPr>
        <p:spPr>
          <a:xfrm>
            <a:off x="304800" y="5335513"/>
            <a:ext cx="4045812" cy="923330"/>
          </a:xfrm>
          <a:prstGeom prst="rect">
            <a:avLst/>
          </a:prstGeom>
          <a:noFill/>
        </p:spPr>
        <p:txBody>
          <a:bodyPr wrap="none" rtlCol="0">
            <a:spAutoFit/>
          </a:bodyPr>
          <a:lstStyle/>
          <a:p>
            <a:pPr algn="ctr"/>
            <a:r>
              <a:rPr lang="en-US" dirty="0" smtClean="0"/>
              <a:t>3 million non-GRAM jobs </a:t>
            </a:r>
            <a:br>
              <a:rPr lang="en-US" dirty="0" smtClean="0"/>
            </a:br>
            <a:r>
              <a:rPr lang="en-US" dirty="0" smtClean="0"/>
              <a:t>(1.1 million batch, 1.9 million Condor)</a:t>
            </a:r>
            <a:br>
              <a:rPr lang="en-US" dirty="0" smtClean="0"/>
            </a:br>
            <a:r>
              <a:rPr lang="en-US" dirty="0" smtClean="0"/>
              <a:t>667,000 GRAM jobs</a:t>
            </a:r>
          </a:p>
        </p:txBody>
      </p:sp>
      <p:pic>
        <p:nvPicPr>
          <p:cNvPr id="8" name="Picture 7" descr="GRAM jobs.png"/>
          <p:cNvPicPr>
            <a:picLocks noChangeAspect="1"/>
          </p:cNvPicPr>
          <p:nvPr/>
        </p:nvPicPr>
        <p:blipFill>
          <a:blip r:embed="rId3"/>
          <a:srcRect l="16285" r="16285"/>
          <a:stretch>
            <a:fillRect/>
          </a:stretch>
        </p:blipFill>
        <p:spPr>
          <a:xfrm>
            <a:off x="457201" y="1143000"/>
            <a:ext cx="4114799" cy="4153439"/>
          </a:xfrm>
          <a:prstGeom prst="rect">
            <a:avLst/>
          </a:prstGeom>
        </p:spPr>
      </p:pic>
      <p:pic>
        <p:nvPicPr>
          <p:cNvPr id="10" name="Picture 9" descr="GRAM NUs.png"/>
          <p:cNvPicPr>
            <a:picLocks noChangeAspect="1"/>
          </p:cNvPicPr>
          <p:nvPr/>
        </p:nvPicPr>
        <p:blipFill>
          <a:blip r:embed="rId4"/>
          <a:srcRect l="16261" r="16261"/>
          <a:stretch>
            <a:fillRect/>
          </a:stretch>
        </p:blipFill>
        <p:spPr>
          <a:xfrm>
            <a:off x="4571999" y="1174993"/>
            <a:ext cx="4126118" cy="4160520"/>
          </a:xfrm>
          <a:prstGeom prst="rect">
            <a:avLst/>
          </a:prstGeom>
        </p:spPr>
      </p:pic>
      <p:pic>
        <p:nvPicPr>
          <p:cNvPr id="11" name="Picture 10" descr="GRAM NUs.png"/>
          <p:cNvPicPr>
            <a:picLocks noChangeAspect="1"/>
          </p:cNvPicPr>
          <p:nvPr/>
        </p:nvPicPr>
        <p:blipFill>
          <a:blip r:embed="rId4"/>
          <a:srcRect l="16261" r="16261"/>
          <a:stretch>
            <a:fillRect/>
          </a:stretch>
        </p:blipFill>
        <p:spPr>
          <a:xfrm>
            <a:off x="4572000" y="1135919"/>
            <a:ext cx="4126118" cy="4160520"/>
          </a:xfrm>
          <a:prstGeom prst="rect">
            <a:avLst/>
          </a:prstGeom>
        </p:spPr>
      </p:pic>
      <p:sp>
        <p:nvSpPr>
          <p:cNvPr id="12" name="TextBox 11"/>
          <p:cNvSpPr txBox="1"/>
          <p:nvPr/>
        </p:nvSpPr>
        <p:spPr>
          <a:xfrm>
            <a:off x="4645511" y="5335513"/>
            <a:ext cx="4193689" cy="646331"/>
          </a:xfrm>
          <a:prstGeom prst="rect">
            <a:avLst/>
          </a:prstGeom>
          <a:noFill/>
        </p:spPr>
        <p:txBody>
          <a:bodyPr wrap="none" rtlCol="0">
            <a:spAutoFit/>
          </a:bodyPr>
          <a:lstStyle/>
          <a:p>
            <a:pPr algn="ctr"/>
            <a:r>
              <a:rPr lang="en-US" i="1" dirty="0" smtClean="0"/>
              <a:t>Upper bound </a:t>
            </a:r>
            <a:r>
              <a:rPr lang="en-US" dirty="0" smtClean="0"/>
              <a:t>on GRAM-related CPU-hrs</a:t>
            </a:r>
            <a:br>
              <a:rPr lang="en-US" dirty="0" smtClean="0"/>
            </a:br>
            <a:r>
              <a:rPr lang="en-US" dirty="0" smtClean="0"/>
              <a:t>(actual probably much lower)</a:t>
            </a:r>
          </a:p>
        </p:txBody>
      </p:sp>
      <p:sp>
        <p:nvSpPr>
          <p:cNvPr id="13" name="TextBox 12"/>
          <p:cNvSpPr txBox="1"/>
          <p:nvPr/>
        </p:nvSpPr>
        <p:spPr>
          <a:xfrm>
            <a:off x="1981200" y="2895600"/>
            <a:ext cx="981759"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sz="2400" b="1" dirty="0" smtClean="0"/>
              <a:t>JOBS</a:t>
            </a:r>
          </a:p>
        </p:txBody>
      </p:sp>
      <p:sp>
        <p:nvSpPr>
          <p:cNvPr id="14" name="TextBox 13"/>
          <p:cNvSpPr txBox="1"/>
          <p:nvPr/>
        </p:nvSpPr>
        <p:spPr>
          <a:xfrm>
            <a:off x="5956360" y="2895600"/>
            <a:ext cx="1606029"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sz="2400" b="1" dirty="0" smtClean="0"/>
              <a:t>CPU-HRS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TeraGrid’s</a:t>
            </a:r>
            <a:r>
              <a:rPr lang="en-US" dirty="0" smtClean="0"/>
              <a:t> Overall Usage Profile, 2008</a:t>
            </a:r>
            <a:endParaRPr lang="en-US" dirty="0"/>
          </a:p>
        </p:txBody>
      </p:sp>
      <p:pic>
        <p:nvPicPr>
          <p:cNvPr id="3" name="Picture 2" descr="2008_jobs.png"/>
          <p:cNvPicPr>
            <a:picLocks/>
          </p:cNvPicPr>
          <p:nvPr/>
        </p:nvPicPr>
        <p:blipFill>
          <a:blip r:embed="rId3"/>
          <a:stretch>
            <a:fillRect/>
          </a:stretch>
        </p:blipFill>
        <p:spPr>
          <a:xfrm>
            <a:off x="0" y="838200"/>
            <a:ext cx="4572000" cy="5943600"/>
          </a:xfrm>
          <a:prstGeom prst="rect">
            <a:avLst/>
          </a:prstGeom>
        </p:spPr>
      </p:pic>
      <p:pic>
        <p:nvPicPr>
          <p:cNvPr id="4" name="Picture 3" descr="2008 charges.png"/>
          <p:cNvPicPr>
            <a:picLocks/>
          </p:cNvPicPr>
          <p:nvPr/>
        </p:nvPicPr>
        <p:blipFill>
          <a:blip r:embed="rId4"/>
          <a:stretch>
            <a:fillRect/>
          </a:stretch>
        </p:blipFill>
        <p:spPr>
          <a:xfrm>
            <a:off x="4572000" y="838200"/>
            <a:ext cx="4572000" cy="5943600"/>
          </a:xfrm>
          <a:prstGeom prst="rect">
            <a:avLst/>
          </a:prstGeom>
        </p:spPr>
      </p:pic>
      <p:sp>
        <p:nvSpPr>
          <p:cNvPr id="5" name="TextBox 4"/>
          <p:cNvSpPr txBox="1"/>
          <p:nvPr/>
        </p:nvSpPr>
        <p:spPr>
          <a:xfrm>
            <a:off x="978506" y="1186934"/>
            <a:ext cx="1462923"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b="1" dirty="0" smtClean="0"/>
              <a:t>Job Counts</a:t>
            </a:r>
            <a:endParaRPr lang="en-US" b="1" dirty="0"/>
          </a:p>
        </p:txBody>
      </p:sp>
      <p:sp>
        <p:nvSpPr>
          <p:cNvPr id="6" name="TextBox 5"/>
          <p:cNvSpPr txBox="1"/>
          <p:nvPr/>
        </p:nvSpPr>
        <p:spPr>
          <a:xfrm>
            <a:off x="5562600" y="1186934"/>
            <a:ext cx="159738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b="1" dirty="0" smtClean="0"/>
              <a:t>Job Charges</a:t>
            </a:r>
            <a:endParaRPr lang="en-US" b="1" dirty="0"/>
          </a:p>
        </p:txBody>
      </p:sp>
      <p:sp>
        <p:nvSpPr>
          <p:cNvPr id="7" name="TextBox 6"/>
          <p:cNvSpPr txBox="1"/>
          <p:nvPr/>
        </p:nvSpPr>
        <p:spPr>
          <a:xfrm rot="822831">
            <a:off x="685800" y="6172200"/>
            <a:ext cx="1032254" cy="276999"/>
          </a:xfrm>
          <a:prstGeom prst="rect">
            <a:avLst/>
          </a:prstGeom>
          <a:noFill/>
        </p:spPr>
        <p:txBody>
          <a:bodyPr wrap="none" rtlCol="0">
            <a:spAutoFit/>
          </a:bodyPr>
          <a:lstStyle/>
          <a:p>
            <a:r>
              <a:rPr lang="en-US" sz="1200" dirty="0" smtClean="0"/>
              <a:t>Hrs - Longer</a:t>
            </a:r>
            <a:endParaRPr lang="en-US" sz="1200" dirty="0"/>
          </a:p>
        </p:txBody>
      </p:sp>
      <p:cxnSp>
        <p:nvCxnSpPr>
          <p:cNvPr id="9" name="Straight Arrow Connector 8"/>
          <p:cNvCxnSpPr/>
          <p:nvPr/>
        </p:nvCxnSpPr>
        <p:spPr bwMode="auto">
          <a:xfrm>
            <a:off x="1735775" y="6473004"/>
            <a:ext cx="550225" cy="156396"/>
          </a:xfrm>
          <a:prstGeom prst="straightConnector1">
            <a:avLst/>
          </a:prstGeom>
          <a:solidFill>
            <a:schemeClr val="accent1"/>
          </a:solidFill>
          <a:ln w="12700" cap="flat" cmpd="sng" algn="ctr">
            <a:solidFill>
              <a:schemeClr val="tx1"/>
            </a:solidFill>
            <a:prstDash val="solid"/>
            <a:round/>
            <a:headEnd type="none" w="med" len="med"/>
            <a:tailEnd type="arrow" w="med" len="med"/>
          </a:ln>
          <a:effectLst/>
        </p:spPr>
      </p:cxnSp>
      <p:sp>
        <p:nvSpPr>
          <p:cNvPr id="10" name="TextBox 9"/>
          <p:cNvSpPr txBox="1"/>
          <p:nvPr/>
        </p:nvSpPr>
        <p:spPr>
          <a:xfrm rot="982497">
            <a:off x="5390946" y="6150442"/>
            <a:ext cx="1032254" cy="276999"/>
          </a:xfrm>
          <a:prstGeom prst="rect">
            <a:avLst/>
          </a:prstGeom>
          <a:noFill/>
        </p:spPr>
        <p:txBody>
          <a:bodyPr wrap="none" rtlCol="0">
            <a:spAutoFit/>
          </a:bodyPr>
          <a:lstStyle/>
          <a:p>
            <a:r>
              <a:rPr lang="en-US" sz="1200" dirty="0" smtClean="0"/>
              <a:t>Hrs - Longer</a:t>
            </a:r>
            <a:endParaRPr lang="en-US" sz="1200" dirty="0"/>
          </a:p>
        </p:txBody>
      </p:sp>
      <p:cxnSp>
        <p:nvCxnSpPr>
          <p:cNvPr id="11" name="Straight Arrow Connector 10"/>
          <p:cNvCxnSpPr/>
          <p:nvPr/>
        </p:nvCxnSpPr>
        <p:spPr bwMode="auto">
          <a:xfrm>
            <a:off x="6440921" y="6469008"/>
            <a:ext cx="550225" cy="156396"/>
          </a:xfrm>
          <a:prstGeom prst="straightConnector1">
            <a:avLst/>
          </a:prstGeom>
          <a:solidFill>
            <a:schemeClr val="accent1"/>
          </a:solidFill>
          <a:ln w="12700" cap="flat" cmpd="sng" algn="ctr">
            <a:solidFill>
              <a:schemeClr val="tx1"/>
            </a:solidFill>
            <a:prstDash val="solid"/>
            <a:round/>
            <a:headEnd type="none" w="med" len="med"/>
            <a:tailEnd type="arrow" w="med" len="med"/>
          </a:ln>
          <a:effectLst/>
        </p:spPr>
      </p:cxnSp>
      <p:sp>
        <p:nvSpPr>
          <p:cNvPr id="12" name="TextBox 11"/>
          <p:cNvSpPr txBox="1"/>
          <p:nvPr/>
        </p:nvSpPr>
        <p:spPr>
          <a:xfrm rot="17257927">
            <a:off x="3541059" y="5900818"/>
            <a:ext cx="1150300" cy="276999"/>
          </a:xfrm>
          <a:prstGeom prst="rect">
            <a:avLst/>
          </a:prstGeom>
          <a:noFill/>
        </p:spPr>
        <p:txBody>
          <a:bodyPr wrap="none" rtlCol="0">
            <a:spAutoFit/>
          </a:bodyPr>
          <a:lstStyle/>
          <a:p>
            <a:r>
              <a:rPr lang="en-US" sz="1200" dirty="0" smtClean="0"/>
              <a:t>Cores - Bigger</a:t>
            </a:r>
            <a:endParaRPr lang="en-US" sz="1200" dirty="0"/>
          </a:p>
        </p:txBody>
      </p:sp>
      <p:cxnSp>
        <p:nvCxnSpPr>
          <p:cNvPr id="13" name="Straight Arrow Connector 12"/>
          <p:cNvCxnSpPr/>
          <p:nvPr/>
        </p:nvCxnSpPr>
        <p:spPr bwMode="auto">
          <a:xfrm rot="5400000" flipH="1" flipV="1">
            <a:off x="4169152" y="5309335"/>
            <a:ext cx="381000" cy="125531"/>
          </a:xfrm>
          <a:prstGeom prst="straightConnector1">
            <a:avLst/>
          </a:prstGeom>
          <a:solidFill>
            <a:schemeClr val="accent1"/>
          </a:solidFill>
          <a:ln w="12700" cap="flat" cmpd="sng" algn="ctr">
            <a:solidFill>
              <a:schemeClr val="tx1"/>
            </a:solidFill>
            <a:prstDash val="solid"/>
            <a:round/>
            <a:headEnd type="none" w="med" len="med"/>
            <a:tailEnd type="arrow" w="med" len="med"/>
          </a:ln>
          <a:effectLst/>
        </p:spPr>
      </p:cxnSp>
      <p:sp>
        <p:nvSpPr>
          <p:cNvPr id="15" name="TextBox 14"/>
          <p:cNvSpPr txBox="1"/>
          <p:nvPr/>
        </p:nvSpPr>
        <p:spPr>
          <a:xfrm rot="17257927">
            <a:off x="8113058" y="5915289"/>
            <a:ext cx="1150300" cy="276999"/>
          </a:xfrm>
          <a:prstGeom prst="rect">
            <a:avLst/>
          </a:prstGeom>
          <a:noFill/>
        </p:spPr>
        <p:txBody>
          <a:bodyPr wrap="none" rtlCol="0">
            <a:spAutoFit/>
          </a:bodyPr>
          <a:lstStyle/>
          <a:p>
            <a:r>
              <a:rPr lang="en-US" sz="1200" dirty="0" smtClean="0"/>
              <a:t>Cores - Bigger</a:t>
            </a:r>
            <a:endParaRPr lang="en-US" sz="1200" dirty="0"/>
          </a:p>
        </p:txBody>
      </p:sp>
      <p:cxnSp>
        <p:nvCxnSpPr>
          <p:cNvPr id="16" name="Straight Arrow Connector 15"/>
          <p:cNvCxnSpPr/>
          <p:nvPr/>
        </p:nvCxnSpPr>
        <p:spPr bwMode="auto">
          <a:xfrm rot="5400000" flipH="1" flipV="1">
            <a:off x="8741151" y="5323806"/>
            <a:ext cx="381000" cy="125531"/>
          </a:xfrm>
          <a:prstGeom prst="straightConnector1">
            <a:avLst/>
          </a:prstGeom>
          <a:solidFill>
            <a:schemeClr val="accent1"/>
          </a:solidFill>
          <a:ln w="12700" cap="flat" cmpd="sng" algn="ctr">
            <a:solidFill>
              <a:schemeClr val="tx1"/>
            </a:solidFill>
            <a:prstDash val="solid"/>
            <a:round/>
            <a:headEnd type="none" w="med" len="med"/>
            <a:tailEnd type="arrow" w="med" len="med"/>
          </a:ln>
          <a:effectLst/>
        </p:spPr>
      </p:cxnSp>
      <p:sp>
        <p:nvSpPr>
          <p:cNvPr id="17" name="TextBox 16"/>
          <p:cNvSpPr txBox="1"/>
          <p:nvPr/>
        </p:nvSpPr>
        <p:spPr>
          <a:xfrm rot="16200000">
            <a:off x="-184553" y="3371053"/>
            <a:ext cx="646105" cy="276999"/>
          </a:xfrm>
          <a:prstGeom prst="rect">
            <a:avLst/>
          </a:prstGeom>
          <a:noFill/>
        </p:spPr>
        <p:txBody>
          <a:bodyPr wrap="none" rtlCol="0">
            <a:spAutoFit/>
          </a:bodyPr>
          <a:lstStyle/>
          <a:p>
            <a:r>
              <a:rPr lang="en-US" sz="1200" dirty="0" smtClean="0"/>
              <a:t># Jobs</a:t>
            </a:r>
            <a:endParaRPr lang="en-US" sz="1200" dirty="0"/>
          </a:p>
        </p:txBody>
      </p:sp>
      <p:sp>
        <p:nvSpPr>
          <p:cNvPr id="18" name="TextBox 17"/>
          <p:cNvSpPr txBox="1"/>
          <p:nvPr/>
        </p:nvSpPr>
        <p:spPr>
          <a:xfrm rot="16200000">
            <a:off x="4144708" y="3523454"/>
            <a:ext cx="1131590" cy="276999"/>
          </a:xfrm>
          <a:prstGeom prst="rect">
            <a:avLst/>
          </a:prstGeom>
          <a:noFill/>
        </p:spPr>
        <p:txBody>
          <a:bodyPr wrap="none" rtlCol="0">
            <a:spAutoFit/>
          </a:bodyPr>
          <a:lstStyle/>
          <a:p>
            <a:r>
              <a:rPr lang="en-US" sz="1200" dirty="0" err="1" smtClean="0"/>
              <a:t>NUs</a:t>
            </a:r>
            <a:r>
              <a:rPr lang="en-US" sz="1200" dirty="0" smtClean="0"/>
              <a:t> (millions)</a:t>
            </a:r>
            <a:endParaRPr lang="en-US" sz="1200" dirty="0"/>
          </a:p>
        </p:txBody>
      </p:sp>
      <p:sp>
        <p:nvSpPr>
          <p:cNvPr id="19" name="TextBox 18"/>
          <p:cNvSpPr txBox="1"/>
          <p:nvPr/>
        </p:nvSpPr>
        <p:spPr>
          <a:xfrm>
            <a:off x="1736176" y="1801280"/>
            <a:ext cx="2686244" cy="175432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While the number of jobs is stacked toward shorter, smaller jobs, the computation on TeraGrid is dominated by larger and/or longer jobs.</a:t>
            </a:r>
            <a:endParaRPr lang="en-US" dirty="0"/>
          </a:p>
        </p:txBody>
      </p:sp>
      <p:sp>
        <p:nvSpPr>
          <p:cNvPr id="20" name="TextBox 19"/>
          <p:cNvSpPr txBox="1"/>
          <p:nvPr/>
        </p:nvSpPr>
        <p:spPr>
          <a:xfrm>
            <a:off x="64746" y="6350913"/>
            <a:ext cx="1247545" cy="430887"/>
          </a:xfrm>
          <a:prstGeom prst="rect">
            <a:avLst/>
          </a:prstGeom>
          <a:noFill/>
        </p:spPr>
        <p:txBody>
          <a:bodyPr wrap="none" rtlCol="0">
            <a:spAutoFit/>
          </a:bodyPr>
          <a:lstStyle/>
          <a:p>
            <a:r>
              <a:rPr lang="en-US" sz="1100" i="1" dirty="0" smtClean="0"/>
              <a:t>1.9 million </a:t>
            </a:r>
            <a:br>
              <a:rPr lang="en-US" sz="1100" i="1" dirty="0" smtClean="0"/>
            </a:br>
            <a:r>
              <a:rPr lang="en-US" sz="1100" i="1" dirty="0" smtClean="0"/>
              <a:t>0-hr, 1-core jobs</a:t>
            </a:r>
          </a:p>
        </p:txBody>
      </p:sp>
      <p:cxnSp>
        <p:nvCxnSpPr>
          <p:cNvPr id="21" name="Curved Connector 20"/>
          <p:cNvCxnSpPr/>
          <p:nvPr/>
        </p:nvCxnSpPr>
        <p:spPr bwMode="auto">
          <a:xfrm rot="5400000" flipH="1" flipV="1">
            <a:off x="111305" y="5822138"/>
            <a:ext cx="722275" cy="335281"/>
          </a:xfrm>
          <a:prstGeom prst="curvedConnector3">
            <a:avLst>
              <a:gd name="adj1" fmla="val 65473"/>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TeraGrid’s</a:t>
            </a:r>
            <a:r>
              <a:rPr lang="en-US" dirty="0" smtClean="0"/>
              <a:t> Evolution</a:t>
            </a:r>
            <a:endParaRPr lang="en-US" dirty="0"/>
          </a:p>
        </p:txBody>
      </p:sp>
      <p:sp>
        <p:nvSpPr>
          <p:cNvPr id="3" name="Content Placeholder 2"/>
          <p:cNvSpPr>
            <a:spLocks noGrp="1"/>
          </p:cNvSpPr>
          <p:nvPr>
            <p:ph idx="1"/>
          </p:nvPr>
        </p:nvSpPr>
        <p:spPr/>
        <p:txBody>
          <a:bodyPr>
            <a:normAutofit fontScale="92500"/>
          </a:bodyPr>
          <a:lstStyle/>
          <a:p>
            <a:r>
              <a:rPr lang="en-US" dirty="0" smtClean="0"/>
              <a:t>Many TeraGrid functions have evolved independently—including monitoring, logging and accounting</a:t>
            </a:r>
          </a:p>
          <a:p>
            <a:r>
              <a:rPr lang="en-US" dirty="0" smtClean="0"/>
              <a:t>Allocations and Accounting were in place from the start</a:t>
            </a:r>
          </a:p>
          <a:p>
            <a:pPr lvl="1"/>
            <a:r>
              <a:rPr lang="en-US" dirty="0" smtClean="0"/>
              <a:t>Leveraged capabilities from and continued policies of PACI partnerships and Supercomputer Centers program</a:t>
            </a:r>
          </a:p>
          <a:p>
            <a:pPr lvl="1"/>
            <a:r>
              <a:rPr lang="en-US" dirty="0" smtClean="0"/>
              <a:t>At the same time, always supported “roaming” and multi-resource allocations, in anticipation of grid future</a:t>
            </a:r>
          </a:p>
          <a:p>
            <a:r>
              <a:rPr lang="en-US" dirty="0" smtClean="0"/>
              <a:t>Monitoring has changed more significantly over the years, adapting to the growth, evolution of TeraGrid resources, governance, and technology.</a:t>
            </a:r>
          </a:p>
          <a:p>
            <a:pPr lvl="1"/>
            <a:r>
              <a:rPr lang="en-US" dirty="0" smtClean="0"/>
              <a:t>From initial set of four homogeneous clusters to a federation of ~20 heterogeneous HPC systems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Monitoring/Logging</a:t>
            </a:r>
            <a:endParaRPr lang="en-US" sz="3600"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228600"/>
            <a:ext cx="8458200" cy="1041400"/>
          </a:xfrm>
        </p:spPr>
        <p:txBody>
          <a:bodyPr/>
          <a:lstStyle/>
          <a:p>
            <a:r>
              <a:rPr lang="en-US" sz="3400" dirty="0" smtClean="0">
                <a:ea typeface="ＭＳ Ｐゴシック" pitchFamily="-110" charset="-128"/>
              </a:rPr>
              <a:t>Inca: User-Level </a:t>
            </a:r>
            <a:r>
              <a:rPr lang="en-US" sz="3400" dirty="0" smtClean="0"/>
              <a:t>G</a:t>
            </a:r>
            <a:r>
              <a:rPr lang="en-US" sz="3400" dirty="0" smtClean="0">
                <a:ea typeface="ＭＳ Ｐゴシック" pitchFamily="-110" charset="-128"/>
              </a:rPr>
              <a:t>rid </a:t>
            </a:r>
            <a:r>
              <a:rPr lang="en-US" sz="3400" dirty="0" smtClean="0"/>
              <a:t>M</a:t>
            </a:r>
            <a:r>
              <a:rPr lang="en-US" sz="3400" dirty="0" smtClean="0">
                <a:ea typeface="ＭＳ Ｐゴシック" pitchFamily="-110" charset="-128"/>
              </a:rPr>
              <a:t>onitoring</a:t>
            </a:r>
            <a:endParaRPr lang="en-US" sz="3400" dirty="0">
              <a:ea typeface="ＭＳ Ｐゴシック" pitchFamily="-110" charset="-128"/>
            </a:endParaRPr>
          </a:p>
        </p:txBody>
      </p:sp>
      <p:sp>
        <p:nvSpPr>
          <p:cNvPr id="17411" name="Rectangle 3"/>
          <p:cNvSpPr>
            <a:spLocks noGrp="1" noChangeArrowheads="1"/>
          </p:cNvSpPr>
          <p:nvPr>
            <p:ph type="body" sz="half" idx="1"/>
          </p:nvPr>
        </p:nvSpPr>
        <p:spPr>
          <a:xfrm>
            <a:off x="152400" y="1219200"/>
            <a:ext cx="3505200" cy="4857484"/>
          </a:xfrm>
          <a:noFill/>
        </p:spPr>
        <p:txBody>
          <a:bodyPr wrap="square">
            <a:spAutoFit/>
          </a:bodyPr>
          <a:lstStyle/>
          <a:p>
            <a:pPr>
              <a:lnSpc>
                <a:spcPct val="85000"/>
              </a:lnSpc>
              <a:spcBef>
                <a:spcPct val="10000"/>
              </a:spcBef>
              <a:spcAft>
                <a:spcPct val="50000"/>
              </a:spcAft>
            </a:pPr>
            <a:r>
              <a:rPr lang="en-US" sz="2200" dirty="0" smtClean="0">
                <a:ea typeface="ＭＳ Ｐゴシック" pitchFamily="-110" charset="-128"/>
              </a:rPr>
              <a:t>Enables consistent user-level testing across resources</a:t>
            </a:r>
          </a:p>
          <a:p>
            <a:pPr>
              <a:lnSpc>
                <a:spcPct val="85000"/>
              </a:lnSpc>
              <a:spcBef>
                <a:spcPct val="10000"/>
              </a:spcBef>
              <a:spcAft>
                <a:spcPct val="50000"/>
              </a:spcAft>
            </a:pPr>
            <a:r>
              <a:rPr lang="en-US" sz="2200" dirty="0" smtClean="0">
                <a:ea typeface="ＭＳ Ｐゴシック" pitchFamily="-110" charset="-128"/>
              </a:rPr>
              <a:t>Easy to configure and maintain</a:t>
            </a:r>
          </a:p>
          <a:p>
            <a:pPr>
              <a:lnSpc>
                <a:spcPct val="85000"/>
              </a:lnSpc>
              <a:spcBef>
                <a:spcPct val="10000"/>
              </a:spcBef>
              <a:spcAft>
                <a:spcPct val="50000"/>
              </a:spcAft>
            </a:pPr>
            <a:r>
              <a:rPr lang="en-US" sz="2200" dirty="0" smtClean="0">
                <a:ea typeface="ＭＳ Ｐゴシック" pitchFamily="-110" charset="-128"/>
              </a:rPr>
              <a:t>Easy to collect data from resources</a:t>
            </a:r>
          </a:p>
          <a:p>
            <a:pPr>
              <a:lnSpc>
                <a:spcPct val="85000"/>
              </a:lnSpc>
              <a:spcBef>
                <a:spcPct val="10000"/>
              </a:spcBef>
              <a:spcAft>
                <a:spcPct val="50000"/>
              </a:spcAft>
            </a:pPr>
            <a:r>
              <a:rPr lang="en-US" sz="2200" dirty="0" smtClean="0">
                <a:ea typeface="ＭＳ Ｐゴシック" pitchFamily="-110" charset="-128"/>
              </a:rPr>
              <a:t>Archived results support troubleshooting</a:t>
            </a:r>
          </a:p>
          <a:p>
            <a:pPr>
              <a:lnSpc>
                <a:spcPct val="85000"/>
              </a:lnSpc>
              <a:spcBef>
                <a:spcPct val="10000"/>
              </a:spcBef>
              <a:spcAft>
                <a:spcPct val="50000"/>
              </a:spcAft>
            </a:pPr>
            <a:r>
              <a:rPr lang="en-US" sz="2200" dirty="0" smtClean="0">
                <a:ea typeface="ＭＳ Ｐゴシック" pitchFamily="-110" charset="-128"/>
              </a:rPr>
              <a:t>Large variety </a:t>
            </a:r>
            <a:r>
              <a:rPr lang="en-US" sz="2200" dirty="0" smtClean="0"/>
              <a:t>of tests (~150) </a:t>
            </a:r>
          </a:p>
          <a:p>
            <a:pPr>
              <a:lnSpc>
                <a:spcPct val="85000"/>
              </a:lnSpc>
              <a:spcBef>
                <a:spcPct val="10000"/>
              </a:spcBef>
              <a:spcAft>
                <a:spcPct val="50000"/>
              </a:spcAft>
            </a:pPr>
            <a:r>
              <a:rPr lang="en-US" sz="2200" dirty="0" smtClean="0">
                <a:ea typeface="ＭＳ Ｐゴシック" pitchFamily="-110" charset="-128"/>
              </a:rPr>
              <a:t>Comprehensive views of data</a:t>
            </a:r>
          </a:p>
        </p:txBody>
      </p:sp>
      <p:pic>
        <p:nvPicPr>
          <p:cNvPr id="17412" name="Picture 5"/>
          <p:cNvPicPr>
            <a:picLocks noChangeAspect="1"/>
          </p:cNvPicPr>
          <p:nvPr/>
        </p:nvPicPr>
        <p:blipFill>
          <a:blip r:embed="rId3"/>
          <a:srcRect/>
          <a:stretch>
            <a:fillRect/>
          </a:stretch>
        </p:blipFill>
        <p:spPr bwMode="auto">
          <a:xfrm>
            <a:off x="3657600" y="1219200"/>
            <a:ext cx="5410200" cy="4579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458200" cy="1041400"/>
          </a:xfrm>
        </p:spPr>
        <p:txBody>
          <a:bodyPr/>
          <a:lstStyle/>
          <a:p>
            <a:r>
              <a:rPr lang="en-US" dirty="0">
                <a:ea typeface="ＭＳ Ｐゴシック" pitchFamily="-110" charset="-128"/>
              </a:rPr>
              <a:t>Inca</a:t>
            </a:r>
            <a:r>
              <a:rPr lang="en-US" dirty="0" smtClean="0">
                <a:ea typeface="ＭＳ Ｐゴシック" pitchFamily="-110" charset="-128"/>
              </a:rPr>
              <a:t> </a:t>
            </a:r>
            <a:r>
              <a:rPr lang="en-US" dirty="0" smtClean="0"/>
              <a:t>Deployment on </a:t>
            </a:r>
            <a:r>
              <a:rPr lang="en-US" dirty="0" smtClean="0">
                <a:ea typeface="ＭＳ Ｐゴシック" pitchFamily="-110" charset="-128"/>
              </a:rPr>
              <a:t>TeraGrid</a:t>
            </a:r>
            <a:endParaRPr lang="en-US" dirty="0">
              <a:ea typeface="ＭＳ Ｐゴシック" pitchFamily="-110" charset="-128"/>
            </a:endParaRPr>
          </a:p>
        </p:txBody>
      </p:sp>
      <p:sp>
        <p:nvSpPr>
          <p:cNvPr id="19459" name="Rectangle 3"/>
          <p:cNvSpPr>
            <a:spLocks noGrp="1" noChangeArrowheads="1"/>
          </p:cNvSpPr>
          <p:nvPr>
            <p:ph type="body" idx="1"/>
          </p:nvPr>
        </p:nvSpPr>
        <p:spPr>
          <a:xfrm>
            <a:off x="152400" y="1295400"/>
            <a:ext cx="3429000" cy="4648200"/>
          </a:xfrm>
        </p:spPr>
        <p:txBody>
          <a:bodyPr>
            <a:normAutofit fontScale="92500" lnSpcReduction="10000"/>
          </a:bodyPr>
          <a:lstStyle/>
          <a:p>
            <a:pPr>
              <a:lnSpc>
                <a:spcPct val="85000"/>
              </a:lnSpc>
              <a:spcAft>
                <a:spcPts val="600"/>
              </a:spcAft>
            </a:pPr>
            <a:r>
              <a:rPr lang="en-US" sz="2400" dirty="0">
                <a:ea typeface="ＭＳ Ｐゴシック" pitchFamily="-110" charset="-128"/>
              </a:rPr>
              <a:t>Running since 2003</a:t>
            </a:r>
          </a:p>
          <a:p>
            <a:pPr>
              <a:lnSpc>
                <a:spcPct val="85000"/>
              </a:lnSpc>
              <a:spcAft>
                <a:spcPts val="600"/>
              </a:spcAft>
            </a:pPr>
            <a:r>
              <a:rPr lang="en-US" sz="2400" dirty="0">
                <a:ea typeface="ＭＳ Ｐゴシック" pitchFamily="-110" charset="-128"/>
              </a:rPr>
              <a:t>Total of ~</a:t>
            </a:r>
            <a:r>
              <a:rPr lang="en-US" sz="2400" dirty="0" smtClean="0">
                <a:ea typeface="ＭＳ Ｐゴシック" pitchFamily="-110" charset="-128"/>
              </a:rPr>
              <a:t>2,400 </a:t>
            </a:r>
            <a:r>
              <a:rPr lang="en-US" sz="2400" dirty="0">
                <a:ea typeface="ＭＳ Ｐゴシック" pitchFamily="-110" charset="-128"/>
              </a:rPr>
              <a:t>tests running on 20 login nodes, 3 grid nodes, and 3 servers</a:t>
            </a:r>
          </a:p>
          <a:p>
            <a:pPr>
              <a:lnSpc>
                <a:spcPct val="85000"/>
              </a:lnSpc>
              <a:spcAft>
                <a:spcPts val="600"/>
              </a:spcAft>
            </a:pPr>
            <a:r>
              <a:rPr lang="en-US" sz="2400" dirty="0">
                <a:ea typeface="ＭＳ Ｐゴシック" pitchFamily="-110" charset="-128"/>
              </a:rPr>
              <a:t>Coordinated software and services</a:t>
            </a:r>
          </a:p>
          <a:p>
            <a:pPr>
              <a:lnSpc>
                <a:spcPct val="85000"/>
              </a:lnSpc>
              <a:spcAft>
                <a:spcPts val="600"/>
              </a:spcAft>
            </a:pPr>
            <a:r>
              <a:rPr lang="en-US" sz="2400" dirty="0">
                <a:ea typeface="ＭＳ Ｐゴシック" pitchFamily="-110" charset="-128"/>
              </a:rPr>
              <a:t>Resource registration in information services</a:t>
            </a:r>
          </a:p>
          <a:p>
            <a:pPr>
              <a:lnSpc>
                <a:spcPct val="85000"/>
              </a:lnSpc>
              <a:spcAft>
                <a:spcPts val="600"/>
              </a:spcAft>
            </a:pPr>
            <a:r>
              <a:rPr lang="en-US" sz="2400" dirty="0">
                <a:ea typeface="ＭＳ Ｐゴシック" pitchFamily="-110" charset="-128"/>
              </a:rPr>
              <a:t>Cross-site tests</a:t>
            </a:r>
          </a:p>
          <a:p>
            <a:pPr>
              <a:lnSpc>
                <a:spcPct val="85000"/>
              </a:lnSpc>
              <a:spcAft>
                <a:spcPts val="600"/>
              </a:spcAft>
            </a:pPr>
            <a:r>
              <a:rPr lang="en-US" sz="2400" dirty="0">
                <a:ea typeface="ＭＳ Ｐゴシック" pitchFamily="-110" charset="-128"/>
              </a:rPr>
              <a:t>CA certificate and CRL checking</a:t>
            </a:r>
          </a:p>
          <a:p>
            <a:pPr>
              <a:lnSpc>
                <a:spcPct val="85000"/>
              </a:lnSpc>
              <a:spcAft>
                <a:spcPts val="600"/>
              </a:spcAft>
            </a:pPr>
            <a:r>
              <a:rPr lang="en-US" sz="2400" dirty="0">
                <a:ea typeface="ＭＳ Ｐゴシック" pitchFamily="-110" charset="-128"/>
              </a:rPr>
              <a:t>TeraGrid GIG services</a:t>
            </a:r>
          </a:p>
        </p:txBody>
      </p:sp>
      <p:pic>
        <p:nvPicPr>
          <p:cNvPr id="19461" name="Picture 5" descr="tgPages"/>
          <p:cNvPicPr>
            <a:picLocks noChangeAspect="1" noChangeArrowheads="1"/>
          </p:cNvPicPr>
          <p:nvPr/>
        </p:nvPicPr>
        <p:blipFill>
          <a:blip r:embed="rId3"/>
          <a:srcRect/>
          <a:stretch>
            <a:fillRect/>
          </a:stretch>
        </p:blipFill>
        <p:spPr bwMode="auto">
          <a:xfrm>
            <a:off x="3613150" y="1371600"/>
            <a:ext cx="5378450" cy="3987800"/>
          </a:xfrm>
          <a:prstGeom prst="rect">
            <a:avLst/>
          </a:prstGeom>
          <a:noFill/>
          <a:ln w="9525">
            <a:solidFill>
              <a:schemeClr val="tx1"/>
            </a:solidFill>
            <a:miter lim="800000"/>
            <a:headEnd/>
            <a:tailEnd/>
          </a:ln>
        </p:spPr>
      </p:pic>
      <p:sp>
        <p:nvSpPr>
          <p:cNvPr id="19462" name="Text Box 6"/>
          <p:cNvSpPr txBox="1">
            <a:spLocks noChangeArrowheads="1"/>
          </p:cNvSpPr>
          <p:nvPr/>
        </p:nvSpPr>
        <p:spPr bwMode="auto">
          <a:xfrm>
            <a:off x="3582820" y="5424488"/>
            <a:ext cx="5408780" cy="369332"/>
          </a:xfrm>
          <a:prstGeom prst="rect">
            <a:avLst/>
          </a:prstGeom>
          <a:noFill/>
          <a:ln w="9525">
            <a:noFill/>
            <a:miter lim="800000"/>
            <a:headEnd/>
            <a:tailEnd/>
          </a:ln>
        </p:spPr>
        <p:txBody>
          <a:bodyPr wrap="square">
            <a:prstTxWarp prst="textNoShape">
              <a:avLst/>
            </a:prstTxWarp>
            <a:spAutoFit/>
          </a:bodyPr>
          <a:lstStyle/>
          <a:p>
            <a:pPr algn="ctr"/>
            <a:r>
              <a:rPr lang="en-US" sz="1800" dirty="0">
                <a:solidFill>
                  <a:schemeClr val="accent2"/>
                </a:solidFill>
              </a:rPr>
              <a:t>Screenshot of Inca status pages for TeraGrid</a:t>
            </a:r>
            <a:endParaRPr lang="en-US" sz="2400" dirty="0"/>
          </a:p>
        </p:txBody>
      </p:sp>
      <p:sp>
        <p:nvSpPr>
          <p:cNvPr id="19463" name="Rectangle 7"/>
          <p:cNvSpPr>
            <a:spLocks noChangeArrowheads="1"/>
          </p:cNvSpPr>
          <p:nvPr/>
        </p:nvSpPr>
        <p:spPr bwMode="auto">
          <a:xfrm>
            <a:off x="4851400" y="5775325"/>
            <a:ext cx="3164611" cy="369332"/>
          </a:xfrm>
          <a:prstGeom prst="rect">
            <a:avLst/>
          </a:prstGeom>
          <a:noFill/>
          <a:ln w="12700">
            <a:noFill/>
            <a:miter lim="800000"/>
            <a:headEnd/>
            <a:tailEnd/>
          </a:ln>
        </p:spPr>
        <p:txBody>
          <a:bodyPr wrap="none">
            <a:prstTxWarp prst="textNoShape">
              <a:avLst/>
            </a:prstTxWarp>
            <a:spAutoFit/>
          </a:bodyPr>
          <a:lstStyle/>
          <a:p>
            <a:pPr algn="ctr"/>
            <a:r>
              <a:rPr lang="en-US" b="1" i="1" dirty="0"/>
              <a:t>http://</a:t>
            </a:r>
            <a:r>
              <a:rPr lang="en-US" b="1" i="1" dirty="0" err="1"/>
              <a:t>inca.teragrid.org</a:t>
            </a:r>
            <a:r>
              <a:rPr lang="en-US" b="1" i="1" dirty="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304800"/>
            <a:ext cx="8839200" cy="685800"/>
          </a:xfrm>
        </p:spPr>
        <p:txBody>
          <a:bodyPr/>
          <a:lstStyle/>
          <a:p>
            <a:r>
              <a:rPr lang="en-US" sz="3200" dirty="0">
                <a:ea typeface="ＭＳ Ｐゴシック" pitchFamily="-110" charset="-128"/>
              </a:rPr>
              <a:t>Inca</a:t>
            </a:r>
            <a:r>
              <a:rPr lang="en-US" sz="3200" dirty="0" smtClean="0">
                <a:ea typeface="ＭＳ Ｐゴシック" pitchFamily="-110" charset="-128"/>
              </a:rPr>
              <a:t> Monitoring Benefits End Users</a:t>
            </a:r>
            <a:endParaRPr lang="en-US" dirty="0">
              <a:ea typeface="ＭＳ Ｐゴシック" pitchFamily="-110" charset="-128"/>
            </a:endParaRPr>
          </a:p>
        </p:txBody>
      </p:sp>
      <p:sp>
        <p:nvSpPr>
          <p:cNvPr id="21507" name="Rectangle 3"/>
          <p:cNvSpPr>
            <a:spLocks noChangeArrowheads="1"/>
          </p:cNvSpPr>
          <p:nvPr/>
        </p:nvSpPr>
        <p:spPr bwMode="auto">
          <a:xfrm>
            <a:off x="228600" y="2555875"/>
            <a:ext cx="3200400" cy="2947731"/>
          </a:xfrm>
          <a:prstGeom prst="rect">
            <a:avLst/>
          </a:prstGeom>
          <a:noFill/>
          <a:ln w="9525">
            <a:noFill/>
            <a:miter lim="800000"/>
            <a:headEnd/>
            <a:tailEnd/>
          </a:ln>
        </p:spPr>
        <p:txBody>
          <a:bodyPr wrap="square">
            <a:prstTxWarp prst="textNoShape">
              <a:avLst/>
            </a:prstTxWarp>
            <a:spAutoFit/>
          </a:bodyPr>
          <a:lstStyle/>
          <a:p>
            <a:pPr marL="342900" indent="-342900">
              <a:lnSpc>
                <a:spcPct val="95000"/>
              </a:lnSpc>
              <a:spcBef>
                <a:spcPct val="20000"/>
              </a:spcBef>
              <a:buClr>
                <a:schemeClr val="tx1"/>
              </a:buClr>
              <a:buSzPct val="100000"/>
              <a:buFontTx/>
              <a:buChar char="•"/>
            </a:pPr>
            <a:r>
              <a:rPr lang="en-US" dirty="0"/>
              <a:t>Tests resources and services used by LEAD</a:t>
            </a:r>
            <a:r>
              <a:rPr lang="en-US" dirty="0" smtClean="0"/>
              <a:t>.</a:t>
            </a:r>
          </a:p>
          <a:p>
            <a:pPr marL="742950" lvl="1" indent="-285750">
              <a:lnSpc>
                <a:spcPct val="95000"/>
              </a:lnSpc>
              <a:spcBef>
                <a:spcPct val="20000"/>
              </a:spcBef>
              <a:buClr>
                <a:schemeClr val="tx1"/>
              </a:buClr>
              <a:buSzPct val="100000"/>
              <a:buFontTx/>
              <a:buChar char="•"/>
            </a:pPr>
            <a:r>
              <a:rPr lang="en-US" sz="1800" dirty="0"/>
              <a:t>Pings service every</a:t>
            </a:r>
            <a:r>
              <a:rPr lang="en-US" sz="1800" dirty="0" smtClean="0"/>
              <a:t> </a:t>
            </a:r>
            <a:br>
              <a:rPr lang="en-US" sz="1800" dirty="0" smtClean="0"/>
            </a:br>
            <a:r>
              <a:rPr lang="en-US" sz="1800" dirty="0" smtClean="0"/>
              <a:t>3 minutes</a:t>
            </a:r>
            <a:endParaRPr lang="en-US" sz="1800" dirty="0"/>
          </a:p>
          <a:p>
            <a:pPr marL="742950" lvl="1" indent="-285750">
              <a:lnSpc>
                <a:spcPct val="95000"/>
              </a:lnSpc>
              <a:spcBef>
                <a:spcPct val="20000"/>
              </a:spcBef>
              <a:buClr>
                <a:schemeClr val="tx1"/>
              </a:buClr>
              <a:buSzPct val="100000"/>
              <a:buFontTx/>
              <a:buChar char="•"/>
            </a:pPr>
            <a:r>
              <a:rPr lang="en-US" sz="1800" dirty="0"/>
              <a:t>Verifies batch job submission every hour</a:t>
            </a:r>
            <a:endParaRPr lang="en-US" sz="1800" dirty="0" smtClean="0"/>
          </a:p>
          <a:p>
            <a:pPr marL="342900" indent="-342900">
              <a:lnSpc>
                <a:spcPct val="95000"/>
              </a:lnSpc>
              <a:spcBef>
                <a:spcPct val="20000"/>
              </a:spcBef>
              <a:buClr>
                <a:schemeClr val="tx1"/>
              </a:buClr>
              <a:buSzPct val="100000"/>
              <a:buFontTx/>
              <a:buChar char="•"/>
            </a:pPr>
            <a:r>
              <a:rPr lang="en-US" dirty="0" smtClean="0"/>
              <a:t>Automatically </a:t>
            </a:r>
            <a:r>
              <a:rPr lang="en-US" dirty="0"/>
              <a:t>notifies </a:t>
            </a:r>
            <a:r>
              <a:rPr lang="en-US" dirty="0" err="1"/>
              <a:t>admins</a:t>
            </a:r>
            <a:r>
              <a:rPr lang="en-US" dirty="0"/>
              <a:t> of failures</a:t>
            </a:r>
          </a:p>
          <a:p>
            <a:pPr marL="342900" indent="-342900">
              <a:lnSpc>
                <a:spcPct val="95000"/>
              </a:lnSpc>
              <a:spcBef>
                <a:spcPct val="20000"/>
              </a:spcBef>
              <a:buClr>
                <a:schemeClr val="tx1"/>
              </a:buClr>
              <a:buSzPct val="100000"/>
              <a:buFontTx/>
              <a:buChar char="•"/>
            </a:pPr>
            <a:r>
              <a:rPr lang="en-US" dirty="0"/>
              <a:t>Show week of history in custom status pages</a:t>
            </a:r>
          </a:p>
        </p:txBody>
      </p:sp>
      <p:sp>
        <p:nvSpPr>
          <p:cNvPr id="21508" name="Text Box 4"/>
          <p:cNvSpPr txBox="1">
            <a:spLocks noChangeArrowheads="1"/>
          </p:cNvSpPr>
          <p:nvPr/>
        </p:nvSpPr>
        <p:spPr bwMode="auto">
          <a:xfrm>
            <a:off x="4267200" y="1143000"/>
            <a:ext cx="4419600" cy="1314450"/>
          </a:xfrm>
          <a:prstGeom prst="rect">
            <a:avLst/>
          </a:prstGeom>
          <a:solidFill>
            <a:schemeClr val="bg1"/>
          </a:solidFill>
          <a:ln w="12700">
            <a:noFill/>
            <a:miter lim="800000"/>
            <a:headEnd/>
            <a:tailEnd/>
          </a:ln>
        </p:spPr>
        <p:txBody>
          <a:bodyPr>
            <a:prstTxWarp prst="textNoShape">
              <a:avLst/>
            </a:prstTxWarp>
            <a:spAutoFit/>
          </a:bodyPr>
          <a:lstStyle/>
          <a:p>
            <a:r>
              <a:rPr lang="en-US" sz="1600" dirty="0"/>
              <a:t>“</a:t>
            </a:r>
            <a:r>
              <a:rPr lang="en-US" sz="1600" dirty="0" smtClean="0">
                <a:solidFill>
                  <a:srgbClr val="000000"/>
                </a:solidFill>
              </a:rPr>
              <a:t>Inca-reported </a:t>
            </a:r>
            <a:r>
              <a:rPr lang="en-US" sz="1600" dirty="0">
                <a:solidFill>
                  <a:srgbClr val="000000"/>
                </a:solidFill>
              </a:rPr>
              <a:t>errors mirror failures we’ve </a:t>
            </a:r>
            <a:r>
              <a:rPr lang="en-US" sz="1600" dirty="0" smtClean="0">
                <a:solidFill>
                  <a:srgbClr val="000000"/>
                </a:solidFill>
              </a:rPr>
              <a:t>observed, </a:t>
            </a:r>
            <a:r>
              <a:rPr lang="en-US" sz="1600" dirty="0">
                <a:solidFill>
                  <a:srgbClr val="000000"/>
                </a:solidFill>
              </a:rPr>
              <a:t>and as they are </a:t>
            </a:r>
            <a:r>
              <a:rPr lang="en-US" sz="1600" dirty="0" smtClean="0">
                <a:solidFill>
                  <a:srgbClr val="000000"/>
                </a:solidFill>
              </a:rPr>
              <a:t>addressed, </a:t>
            </a:r>
            <a:r>
              <a:rPr lang="en-US" sz="1600" dirty="0">
                <a:solidFill>
                  <a:srgbClr val="000000"/>
                </a:solidFill>
              </a:rPr>
              <a:t>we’ve noticed an improvement in </a:t>
            </a:r>
            <a:r>
              <a:rPr lang="en-US" sz="1600" dirty="0" err="1">
                <a:solidFill>
                  <a:srgbClr val="000000"/>
                </a:solidFill>
              </a:rPr>
              <a:t>TeraGrid’s</a:t>
            </a:r>
            <a:r>
              <a:rPr lang="en-US" sz="1600" dirty="0">
                <a:solidFill>
                  <a:srgbClr val="000000"/>
                </a:solidFill>
              </a:rPr>
              <a:t> stability.”</a:t>
            </a:r>
          </a:p>
          <a:p>
            <a:pPr algn="ctr"/>
            <a:endParaRPr lang="en-US" sz="1600" dirty="0" smtClean="0">
              <a:solidFill>
                <a:srgbClr val="000000"/>
              </a:solidFill>
            </a:endParaRPr>
          </a:p>
          <a:p>
            <a:pPr algn="r"/>
            <a:r>
              <a:rPr lang="en-US" sz="1600" dirty="0" smtClean="0">
                <a:solidFill>
                  <a:srgbClr val="000000"/>
                </a:solidFill>
              </a:rPr>
              <a:t>—Suresh </a:t>
            </a:r>
            <a:r>
              <a:rPr lang="en-US" sz="1600" dirty="0" err="1">
                <a:solidFill>
                  <a:srgbClr val="000000"/>
                </a:solidFill>
              </a:rPr>
              <a:t>Marru</a:t>
            </a:r>
            <a:r>
              <a:rPr lang="en-US" sz="1600" dirty="0">
                <a:solidFill>
                  <a:srgbClr val="000000"/>
                </a:solidFill>
              </a:rPr>
              <a:t> (LEAD developer)</a:t>
            </a:r>
            <a:endParaRPr lang="en-US" sz="2400" dirty="0">
              <a:solidFill>
                <a:srgbClr val="000000"/>
              </a:solidFill>
            </a:endParaRPr>
          </a:p>
        </p:txBody>
      </p:sp>
      <p:pic>
        <p:nvPicPr>
          <p:cNvPr id="21509" name="Picture 5" descr="header_left"/>
          <p:cNvPicPr>
            <a:picLocks noChangeAspect="1" noChangeArrowheads="1"/>
          </p:cNvPicPr>
          <p:nvPr/>
        </p:nvPicPr>
        <p:blipFill>
          <a:blip r:embed="rId3"/>
          <a:srcRect/>
          <a:stretch>
            <a:fillRect/>
          </a:stretch>
        </p:blipFill>
        <p:spPr bwMode="auto">
          <a:xfrm>
            <a:off x="457200" y="1157288"/>
            <a:ext cx="3711575" cy="1128712"/>
          </a:xfrm>
          <a:prstGeom prst="rect">
            <a:avLst/>
          </a:prstGeom>
          <a:noFill/>
          <a:ln w="9525">
            <a:noFill/>
            <a:miter lim="800000"/>
            <a:headEnd/>
            <a:tailEnd/>
          </a:ln>
        </p:spPr>
      </p:pic>
      <p:pic>
        <p:nvPicPr>
          <p:cNvPr id="21510" name="Picture 6" descr="lead"/>
          <p:cNvPicPr>
            <a:picLocks noChangeAspect="1" noChangeArrowheads="1"/>
          </p:cNvPicPr>
          <p:nvPr/>
        </p:nvPicPr>
        <p:blipFill>
          <a:blip r:embed="rId4"/>
          <a:srcRect/>
          <a:stretch>
            <a:fillRect/>
          </a:stretch>
        </p:blipFill>
        <p:spPr bwMode="auto">
          <a:xfrm>
            <a:off x="3505200" y="2895600"/>
            <a:ext cx="5257800" cy="2819400"/>
          </a:xfrm>
          <a:prstGeom prst="rect">
            <a:avLst/>
          </a:prstGeom>
          <a:noFill/>
          <a:ln w="22225">
            <a:solidFill>
              <a:schemeClr val="tx1"/>
            </a:solidFill>
            <a:miter lim="800000"/>
            <a:headEnd/>
            <a:tailEnd/>
          </a:ln>
        </p:spPr>
      </p:pic>
    </p:spTree>
  </p:cSld>
  <p:clrMapOvr>
    <a:masterClrMapping/>
  </p:clrMapOvr>
  <p:transition spd="slow" advClick="0" advTm="10000">
    <p:wipe dir="d"/>
  </p:transition>
  <p:timing>
    <p:tnLst>
      <p:par>
        <p:cTn id="1" dur="indefinite" restart="never" nodeType="tmRoot"/>
      </p:par>
    </p:tnLst>
  </p:timing>
</p:sld>
</file>

<file path=ppt/theme/theme1.xml><?xml version="1.0" encoding="utf-8"?>
<a:theme xmlns:a="http://schemas.openxmlformats.org/drawingml/2006/main" name="TGAR2009_Online Presence-v3">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pitchFamily="-9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pitchFamily="-97"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TGAR2009_Online Presence-v3.ppt</Template>
  <TotalTime>3033</TotalTime>
  <Words>2552</Words>
  <Application>Microsoft Macintosh PowerPoint</Application>
  <PresentationFormat>On-screen Show (4:3)</PresentationFormat>
  <Paragraphs>278</Paragraphs>
  <Slides>26</Slides>
  <Notes>15</Notes>
  <HiddenSlides>1</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TGAR2009_Online Presence-v3</vt:lpstr>
      <vt:lpstr>Monitoring, Logging, and Accounting on the TeraGrid</vt:lpstr>
      <vt:lpstr>TeraGrid: A Supercomputing Grid</vt:lpstr>
      <vt:lpstr>TeraGrid “grid-style” usage, 2008</vt:lpstr>
      <vt:lpstr>TeraGrid’s Overall Usage Profile, 2008</vt:lpstr>
      <vt:lpstr>TeraGrid’s Evolution</vt:lpstr>
      <vt:lpstr>Monitoring/Logging</vt:lpstr>
      <vt:lpstr>Inca: User-Level Grid Monitoring</vt:lpstr>
      <vt:lpstr>Inca Deployment on TeraGrid</vt:lpstr>
      <vt:lpstr>Inca Monitoring Benefits End Users</vt:lpstr>
      <vt:lpstr>Slide 10</vt:lpstr>
      <vt:lpstr>QBETS: Batch queue prediction</vt:lpstr>
      <vt:lpstr>System load, queue monitoring</vt:lpstr>
      <vt:lpstr>User-Oriented System Monitor</vt:lpstr>
      <vt:lpstr>Inter-site Data Movement</vt:lpstr>
      <vt:lpstr>Monitoring Grid Computing Use</vt:lpstr>
      <vt:lpstr>Inter-site Data Movement Performance</vt:lpstr>
      <vt:lpstr>Network Monitoring</vt:lpstr>
      <vt:lpstr>Quality Assurance Working Group</vt:lpstr>
      <vt:lpstr>Monitoring Needs</vt:lpstr>
      <vt:lpstr>Allocations/Accounting</vt:lpstr>
      <vt:lpstr>Centralized Allocations Process</vt:lpstr>
      <vt:lpstr>AMIE: Account Management Info Exchange</vt:lpstr>
      <vt:lpstr>TeraGrid Accounting Features</vt:lpstr>
      <vt:lpstr>User Views for Allocations/Accounting</vt:lpstr>
      <vt:lpstr>Staff Views for Allocations/Accounting</vt:lpstr>
      <vt:lpstr>Conclusions and Acknowledgments</vt:lpstr>
    </vt:vector>
  </TitlesOfParts>
  <Company>San Diego Supercomputer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Logging, and Accounting on the TeraGrid</dc:title>
  <dc:creator>David Hart</dc:creator>
  <cp:lastModifiedBy>David Hart</cp:lastModifiedBy>
  <cp:revision>72</cp:revision>
  <dcterms:created xsi:type="dcterms:W3CDTF">2009-06-10T04:55:06Z</dcterms:created>
  <dcterms:modified xsi:type="dcterms:W3CDTF">2009-06-10T07:11:36Z</dcterms:modified>
</cp:coreProperties>
</file>