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98" r:id="rId3"/>
    <p:sldId id="300" r:id="rId4"/>
    <p:sldId id="302" r:id="rId5"/>
    <p:sldId id="305" r:id="rId6"/>
    <p:sldId id="307" r:id="rId7"/>
    <p:sldId id="308" r:id="rId8"/>
    <p:sldId id="309" r:id="rId9"/>
    <p:sldId id="257" r:id="rId10"/>
    <p:sldId id="316" r:id="rId11"/>
    <p:sldId id="366" r:id="rId12"/>
    <p:sldId id="314" r:id="rId13"/>
    <p:sldId id="317" r:id="rId14"/>
    <p:sldId id="367" r:id="rId15"/>
    <p:sldId id="333" r:id="rId16"/>
    <p:sldId id="334" r:id="rId17"/>
    <p:sldId id="335" r:id="rId18"/>
    <p:sldId id="368" r:id="rId19"/>
    <p:sldId id="370" r:id="rId20"/>
    <p:sldId id="363" r:id="rId21"/>
    <p:sldId id="364" r:id="rId22"/>
    <p:sldId id="365" r:id="rId23"/>
    <p:sldId id="319" r:id="rId24"/>
    <p:sldId id="327" r:id="rId25"/>
    <p:sldId id="328" r:id="rId26"/>
    <p:sldId id="329" r:id="rId27"/>
    <p:sldId id="330" r:id="rId28"/>
    <p:sldId id="318" r:id="rId29"/>
    <p:sldId id="260" r:id="rId30"/>
    <p:sldId id="264" r:id="rId31"/>
    <p:sldId id="267" r:id="rId32"/>
    <p:sldId id="265" r:id="rId33"/>
    <p:sldId id="269" r:id="rId34"/>
    <p:sldId id="279" r:id="rId35"/>
    <p:sldId id="286" r:id="rId36"/>
    <p:sldId id="369" r:id="rId37"/>
    <p:sldId id="261" r:id="rId38"/>
    <p:sldId id="259" r:id="rId39"/>
    <p:sldId id="373" r:id="rId40"/>
    <p:sldId id="26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0" d="100"/>
          <a:sy n="40" d="100"/>
        </p:scale>
        <p:origin x="-96" y="-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8ECD-C652-4907-971D-40379508707C}" type="datetimeFigureOut">
              <a:rPr lang="en-US" smtClean="0"/>
              <a:pPr/>
              <a:t>5/11/2009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5018EF-BB7F-43BA-9555-51B37990B6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AAA82AF-A56B-4C43-9206-E526312321FB}" type="slidenum">
              <a:rPr lang="en-US"/>
              <a:pPr/>
              <a:t>29</a:t>
            </a:fld>
            <a:endParaRPr lang="en-US"/>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noFill/>
          <a:ln/>
        </p:spPr>
        <p:txBody>
          <a:bodyPr wrap="none" anchor="ctr"/>
          <a:lstStyle/>
          <a:p>
            <a:pPr defTabSz="432465"/>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txBox="1">
            <a:spLocks noGrp="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ln/>
        </p:spPr>
      </p:sp>
      <p:sp>
        <p:nvSpPr>
          <p:cNvPr id="50179" name="Rectangle 2"/>
          <p:cNvSpPr txBox="1">
            <a:spLocks noGrp="1" noChangeArrowheads="1"/>
          </p:cNvSpPr>
          <p:nvPr>
            <p:ph type="body" idx="1"/>
          </p:nvPr>
        </p:nvSpPr>
        <p:spPr>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AAA82AF-A56B-4C43-9206-E526312321FB}" type="slidenum">
              <a:rPr lang="en-US"/>
              <a:pPr/>
              <a:t>36</a:t>
            </a:fld>
            <a:endParaRPr lang="en-US"/>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noFill/>
          <a:ln/>
        </p:spPr>
        <p:txBody>
          <a:bodyPr wrap="none" anchor="ctr"/>
          <a:lstStyle/>
          <a:p>
            <a:pPr defTabSz="432465"/>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AAA82AF-A56B-4C43-9206-E526312321FB}" type="slidenum">
              <a:rPr lang="en-US"/>
              <a:pPr/>
              <a:t>39</a:t>
            </a:fld>
            <a:endParaRPr lang="en-US"/>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noFill/>
          <a:ln/>
        </p:spPr>
        <p:txBody>
          <a:bodyPr wrap="none" anchor="ctr"/>
          <a:lstStyle/>
          <a:p>
            <a:pPr defTabSz="432465"/>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4B8861-AA5B-4A2A-BD07-BFF7AFD30EDA}" type="datetime1">
              <a:rPr lang="en-US" smtClean="0"/>
              <a:pPr/>
              <a:t>5/11/2009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72F16-458D-4C4D-957C-2881F19D23ED}" type="datetime1">
              <a:rPr lang="en-US" smtClean="0"/>
              <a:pPr/>
              <a:t>5/11/2009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FD9750-333D-4FB1-B7CD-9250841358A2}" type="datetime1">
              <a:rPr lang="en-US" smtClean="0"/>
              <a:pPr/>
              <a:t>5/11/2009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0813" cy="5484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5032FF-7646-45C0-904F-5174AF31D816}" type="datetime1">
              <a:rPr lang="en-US" smtClean="0"/>
              <a:pPr/>
              <a:t>5/11/2009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E21BC7-A58F-4430-BFF8-E803E3B4CB34}" type="datetime1">
              <a:rPr lang="en-US" smtClean="0"/>
              <a:pPr/>
              <a:t>5/11/2009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2BA381-4F4E-4BFE-8422-B788A741BA04}" type="datetime1">
              <a:rPr lang="en-US" smtClean="0"/>
              <a:pPr/>
              <a:t>5/11/2009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AEF19E-5F42-4CFA-8C25-4820A05F893B}" type="datetime1">
              <a:rPr lang="en-US" smtClean="0"/>
              <a:pPr/>
              <a:t>5/11/2009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C8D36-9D36-4CCE-BB36-0BAA9FD5CCA8}" type="datetime1">
              <a:rPr lang="en-US" smtClean="0"/>
              <a:pPr/>
              <a:t>5/11/2009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A14C49-4296-4F99-BE21-3CF58CBB3F81}" type="datetime1">
              <a:rPr lang="en-US" smtClean="0"/>
              <a:pPr/>
              <a:t>5/11/2009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177D9-F6FD-42ED-80CF-20B669C2EF38}" type="datetime1">
              <a:rPr lang="en-US" smtClean="0"/>
              <a:pPr/>
              <a:t>5/11/2009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EFE2F-7B78-41C2-A5BC-5A68A70F250D}" type="datetime1">
              <a:rPr lang="en-US" smtClean="0"/>
              <a:pPr/>
              <a:t>5/11/2009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CAF9F-7AD8-428A-B438-9942A81EEA98}" type="datetime1">
              <a:rPr lang="en-US" smtClean="0"/>
              <a:pPr/>
              <a:t>5/11/2009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1.png"/><Relationship Id="rId5" Type="http://schemas.openxmlformats.org/officeDocument/2006/relationships/oleObject" Target="../embeddings/oleObject18.bin"/><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20.bin"/><Relationship Id="rId5" Type="http://schemas.openxmlformats.org/officeDocument/2006/relationships/image" Target="../media/image57.png"/><Relationship Id="rId4" Type="http://schemas.openxmlformats.org/officeDocument/2006/relationships/oleObject" Target="../embeddings/oleObject19.bin"/></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1.bin"/><Relationship Id="rId5" Type="http://schemas.openxmlformats.org/officeDocument/2006/relationships/image" Target="../media/image69.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oleObject" Target="../embeddings/oleObject22.bin"/><Relationship Id="rId7" Type="http://schemas.openxmlformats.org/officeDocument/2006/relationships/image" Target="../media/image75.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74.png"/><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25.bin"/><Relationship Id="rId4" Type="http://schemas.openxmlformats.org/officeDocument/2006/relationships/image" Target="../media/image81.png"/></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7.xml"/><Relationship Id="rId5" Type="http://schemas.openxmlformats.org/officeDocument/2006/relationships/image" Target="../media/image87.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3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3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3.xml"/><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 Id="rId9" Type="http://schemas.openxmlformats.org/officeDocument/2006/relationships/oleObject" Target="../embeddings/oleObject33.bin"/></Relationships>
</file>

<file path=ppt/slides/_rels/slide3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7.xml"/><Relationship Id="rId5" Type="http://schemas.openxmlformats.org/officeDocument/2006/relationships/image" Target="../media/image111.png"/><Relationship Id="rId4" Type="http://schemas.openxmlformats.org/officeDocument/2006/relationships/image" Target="../media/image110.png"/></Relationships>
</file>

<file path=ppt/slides/_rels/slide38.xml.rels><?xml version="1.0" encoding="UTF-8" standalone="yes"?>
<Relationships xmlns="http://schemas.openxmlformats.org/package/2006/relationships"><Relationship Id="rId8" Type="http://schemas.openxmlformats.org/officeDocument/2006/relationships/image" Target="../media/image118.gif"/><Relationship Id="rId3" Type="http://schemas.openxmlformats.org/officeDocument/2006/relationships/image" Target="../media/image113.gif"/><Relationship Id="rId7" Type="http://schemas.openxmlformats.org/officeDocument/2006/relationships/image" Target="../media/image117.gif"/><Relationship Id="rId2" Type="http://schemas.openxmlformats.org/officeDocument/2006/relationships/image" Target="../media/image112.gif"/><Relationship Id="rId1" Type="http://schemas.openxmlformats.org/officeDocument/2006/relationships/slideLayout" Target="../slideLayouts/slideLayout7.xml"/><Relationship Id="rId6" Type="http://schemas.openxmlformats.org/officeDocument/2006/relationships/image" Target="../media/image116.gif"/><Relationship Id="rId5" Type="http://schemas.openxmlformats.org/officeDocument/2006/relationships/image" Target="../media/image115.gif"/><Relationship Id="rId4" Type="http://schemas.openxmlformats.org/officeDocument/2006/relationships/image" Target="../media/image114.gif"/><Relationship Id="rId9" Type="http://schemas.openxmlformats.org/officeDocument/2006/relationships/image" Target="../media/image119.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6.bin"/><Relationship Id="rId12"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5.bin"/><Relationship Id="rId11" Type="http://schemas.openxmlformats.org/officeDocument/2006/relationships/image" Target="../media/image24.png"/><Relationship Id="rId5" Type="http://schemas.openxmlformats.org/officeDocument/2006/relationships/oleObject" Target="../embeddings/oleObject14.bin"/><Relationship Id="rId10" Type="http://schemas.openxmlformats.org/officeDocument/2006/relationships/image" Target="../media/image23.png"/><Relationship Id="rId4" Type="http://schemas.openxmlformats.org/officeDocument/2006/relationships/oleObject" Target="../embeddings/oleObject13.bin"/><Relationship Id="rId9" Type="http://schemas.openxmlformats.org/officeDocument/2006/relationships/image" Target="../media/image2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image" Target="../media/image30.wmf"/></Relationships>
</file>

<file path=ppt/slides/_rels/slide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915400" cy="461665"/>
          </a:xfrm>
          <a:prstGeom prst="rect">
            <a:avLst/>
          </a:prstGeom>
        </p:spPr>
        <p:txBody>
          <a:bodyPr wrap="square">
            <a:spAutoFit/>
          </a:bodyPr>
          <a:lstStyle/>
          <a:p>
            <a:r>
              <a:rPr lang="en-US" sz="2400" b="1" dirty="0" smtClean="0"/>
              <a:t>Workshop on Future Directions for Accelerator R&amp;D at </a:t>
            </a:r>
            <a:r>
              <a:rPr lang="en-US" sz="2400" b="1" dirty="0" err="1" smtClean="0"/>
              <a:t>Fermilab</a:t>
            </a:r>
            <a:endParaRPr lang="en-US" sz="2400" dirty="0"/>
          </a:p>
        </p:txBody>
      </p:sp>
      <p:sp>
        <p:nvSpPr>
          <p:cNvPr id="3" name="TextBox 2"/>
          <p:cNvSpPr txBox="1"/>
          <p:nvPr/>
        </p:nvSpPr>
        <p:spPr>
          <a:xfrm>
            <a:off x="6812376" y="609600"/>
            <a:ext cx="1874424" cy="646331"/>
          </a:xfrm>
          <a:prstGeom prst="rect">
            <a:avLst/>
          </a:prstGeom>
          <a:noFill/>
        </p:spPr>
        <p:txBody>
          <a:bodyPr wrap="none" rtlCol="0">
            <a:spAutoFit/>
          </a:bodyPr>
          <a:lstStyle/>
          <a:p>
            <a:r>
              <a:rPr lang="en-US" dirty="0" smtClean="0"/>
              <a:t>S.Y. Lee</a:t>
            </a:r>
          </a:p>
          <a:p>
            <a:r>
              <a:rPr lang="en-US" dirty="0" smtClean="0"/>
              <a:t>Indiana University</a:t>
            </a:r>
            <a:endParaRPr lang="en-US" dirty="0"/>
          </a:p>
        </p:txBody>
      </p:sp>
      <p:sp>
        <p:nvSpPr>
          <p:cNvPr id="4" name="TextBox 3"/>
          <p:cNvSpPr txBox="1"/>
          <p:nvPr/>
        </p:nvSpPr>
        <p:spPr>
          <a:xfrm>
            <a:off x="304800" y="2209800"/>
            <a:ext cx="4724400" cy="4247317"/>
          </a:xfrm>
          <a:prstGeom prst="rect">
            <a:avLst/>
          </a:prstGeom>
          <a:noFill/>
        </p:spPr>
        <p:txBody>
          <a:bodyPr wrap="square" rtlCol="0">
            <a:spAutoFit/>
          </a:bodyPr>
          <a:lstStyle/>
          <a:p>
            <a:pPr marL="274320" indent="-274320">
              <a:spcAft>
                <a:spcPts val="600"/>
              </a:spcAft>
              <a:buAutoNum type="arabicPeriod"/>
            </a:pPr>
            <a:r>
              <a:rPr lang="en-US" sz="2000" dirty="0" smtClean="0"/>
              <a:t>ICA</a:t>
            </a:r>
          </a:p>
          <a:p>
            <a:pPr marL="274320" indent="-274320">
              <a:spcBef>
                <a:spcPts val="1200"/>
              </a:spcBef>
              <a:spcAft>
                <a:spcPts val="600"/>
              </a:spcAft>
              <a:buAutoNum type="arabicPeriod"/>
            </a:pPr>
            <a:r>
              <a:rPr lang="en-US" sz="2000" dirty="0" smtClean="0"/>
              <a:t>Experiments on Space charge; non-scaling FFAG</a:t>
            </a:r>
          </a:p>
          <a:p>
            <a:pPr marL="274320" indent="-274320">
              <a:spcBef>
                <a:spcPts val="1200"/>
              </a:spcBef>
              <a:spcAft>
                <a:spcPts val="600"/>
              </a:spcAft>
              <a:buAutoNum type="arabicPeriod"/>
            </a:pPr>
            <a:r>
              <a:rPr lang="en-US" sz="2000" dirty="0" smtClean="0"/>
              <a:t>What is </a:t>
            </a:r>
            <a:r>
              <a:rPr lang="en-US" sz="2000" b="1" dirty="0" smtClean="0">
                <a:solidFill>
                  <a:srgbClr val="FF0000"/>
                </a:solidFill>
              </a:rPr>
              <a:t>ALPHA</a:t>
            </a:r>
            <a:r>
              <a:rPr lang="en-US" sz="2000" dirty="0" smtClean="0"/>
              <a:t> (</a:t>
            </a:r>
            <a:r>
              <a:rPr lang="en-US" sz="2000" b="1" dirty="0" smtClean="0"/>
              <a:t>A</a:t>
            </a:r>
            <a:r>
              <a:rPr lang="en-US" sz="2000" dirty="0" smtClean="0"/>
              <a:t>dvanced </a:t>
            </a:r>
            <a:r>
              <a:rPr lang="en-US" sz="2000" dirty="0" err="1" smtClean="0"/>
              <a:t>e</a:t>
            </a:r>
            <a:r>
              <a:rPr lang="en-US" sz="2000" b="1" dirty="0" err="1" smtClean="0"/>
              <a:t>L</a:t>
            </a:r>
            <a:r>
              <a:rPr lang="en-US" sz="2000" dirty="0" err="1" smtClean="0"/>
              <a:t>ectron</a:t>
            </a:r>
            <a:r>
              <a:rPr lang="en-US" sz="2000" dirty="0" smtClean="0"/>
              <a:t> and </a:t>
            </a:r>
            <a:r>
              <a:rPr lang="en-US" sz="2000" b="1" dirty="0" err="1" smtClean="0"/>
              <a:t>PH</a:t>
            </a:r>
            <a:r>
              <a:rPr lang="en-US" sz="2000" dirty="0" err="1" smtClean="0"/>
              <a:t>oton</a:t>
            </a:r>
            <a:r>
              <a:rPr lang="en-US" sz="2000" dirty="0" smtClean="0"/>
              <a:t> </a:t>
            </a:r>
            <a:r>
              <a:rPr lang="en-US" sz="2000" dirty="0" err="1" smtClean="0"/>
              <a:t>f</a:t>
            </a:r>
            <a:r>
              <a:rPr lang="en-US" sz="2000" b="1" dirty="0" err="1" smtClean="0"/>
              <a:t>A</a:t>
            </a:r>
            <a:r>
              <a:rPr lang="en-US" sz="2000" dirty="0" err="1" smtClean="0"/>
              <a:t>cility</a:t>
            </a:r>
            <a:r>
              <a:rPr lang="en-US" sz="2000" dirty="0" smtClean="0"/>
              <a:t>) project?</a:t>
            </a:r>
          </a:p>
          <a:p>
            <a:pPr marL="640080" indent="-342900">
              <a:spcAft>
                <a:spcPts val="600"/>
              </a:spcAft>
              <a:buAutoNum type="alphaLcPeriod"/>
            </a:pPr>
            <a:r>
              <a:rPr lang="en-US" sz="2000" dirty="0" smtClean="0"/>
              <a:t>Inverse Compton X-ray source</a:t>
            </a:r>
          </a:p>
          <a:p>
            <a:pPr marL="640080" indent="-342900">
              <a:spcAft>
                <a:spcPts val="600"/>
              </a:spcAft>
              <a:buAutoNum type="alphaLcPeriod"/>
            </a:pPr>
            <a:r>
              <a:rPr lang="en-US" sz="2000" dirty="0" smtClean="0"/>
              <a:t>Ideas on Coherent THz source</a:t>
            </a:r>
          </a:p>
          <a:p>
            <a:pPr marL="640080" indent="-342900">
              <a:spcAft>
                <a:spcPts val="600"/>
              </a:spcAft>
              <a:buAutoNum type="alphaLcPeriod"/>
            </a:pPr>
            <a:r>
              <a:rPr lang="en-US" sz="2000" dirty="0" smtClean="0"/>
              <a:t>Coherent X-ray with electron laser interaction (Inverse Compton scattering)</a:t>
            </a:r>
          </a:p>
          <a:p>
            <a:pPr marL="274320" indent="-274320">
              <a:spcAft>
                <a:spcPts val="600"/>
              </a:spcAft>
              <a:buAutoNum type="arabicPeriod" startAt="4"/>
            </a:pPr>
            <a:r>
              <a:rPr lang="en-US" sz="2000" dirty="0" smtClean="0"/>
              <a:t>Conclusion</a:t>
            </a:r>
          </a:p>
        </p:txBody>
      </p:sp>
      <p:sp>
        <p:nvSpPr>
          <p:cNvPr id="5" name="TextBox 4"/>
          <p:cNvSpPr txBox="1"/>
          <p:nvPr/>
        </p:nvSpPr>
        <p:spPr>
          <a:xfrm>
            <a:off x="381000" y="990600"/>
            <a:ext cx="5334000" cy="646331"/>
          </a:xfrm>
          <a:prstGeom prst="rect">
            <a:avLst/>
          </a:prstGeom>
          <a:noFill/>
        </p:spPr>
        <p:txBody>
          <a:bodyPr wrap="square" rtlCol="0">
            <a:spAutoFit/>
          </a:bodyPr>
          <a:lstStyle/>
          <a:p>
            <a:r>
              <a:rPr lang="en-US" dirty="0" smtClean="0"/>
              <a:t>IU Accelerator Physics group Research Topics may be helpful to future high energy physics projects.</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TextBox 6"/>
          <p:cNvSpPr txBox="1"/>
          <p:nvPr/>
        </p:nvSpPr>
        <p:spPr>
          <a:xfrm>
            <a:off x="5257800" y="2209800"/>
            <a:ext cx="3609899" cy="830997"/>
          </a:xfrm>
          <a:prstGeom prst="rect">
            <a:avLst/>
          </a:prstGeom>
          <a:noFill/>
          <a:ln>
            <a:solidFill>
              <a:srgbClr val="00B0F0"/>
            </a:solidFill>
          </a:ln>
        </p:spPr>
        <p:txBody>
          <a:bodyPr wrap="none" rtlCol="0">
            <a:spAutoFit/>
          </a:bodyPr>
          <a:lstStyle/>
          <a:p>
            <a:r>
              <a:rPr lang="en-US" sz="1600" dirty="0" smtClean="0">
                <a:latin typeface="Times New Roman" pitchFamily="18" charset="0"/>
                <a:cs typeface="Times New Roman" pitchFamily="18" charset="0"/>
              </a:rPr>
              <a:t>X. Huang et al., PRSTAB  8, 064001 (05)</a:t>
            </a:r>
          </a:p>
          <a:p>
            <a:r>
              <a:rPr lang="en-US" sz="1600" dirty="0" smtClean="0">
                <a:latin typeface="Times New Roman" pitchFamily="18" charset="0"/>
                <a:cs typeface="Times New Roman" pitchFamily="18" charset="0"/>
              </a:rPr>
              <a:t>F. Wang et al., PRSTAB 11, 024001 (08)</a:t>
            </a:r>
          </a:p>
          <a:p>
            <a:r>
              <a:rPr lang="en-US" sz="1600" dirty="0" smtClean="0">
                <a:latin typeface="Times New Roman" pitchFamily="18" charset="0"/>
                <a:cs typeface="Times New Roman" pitchFamily="18" charset="0"/>
              </a:rPr>
              <a:t>X. Pang et al., JAP (2009)</a:t>
            </a:r>
            <a:endParaRPr lang="en-US" sz="1600" dirty="0">
              <a:latin typeface="Times New Roman" pitchFamily="18" charset="0"/>
              <a:cs typeface="Times New Roman" pitchFamily="18" charset="0"/>
            </a:endParaRPr>
          </a:p>
        </p:txBody>
      </p:sp>
      <p:sp>
        <p:nvSpPr>
          <p:cNvPr id="9" name="TextBox 8"/>
          <p:cNvSpPr txBox="1"/>
          <p:nvPr/>
        </p:nvSpPr>
        <p:spPr>
          <a:xfrm>
            <a:off x="5291505" y="3124200"/>
            <a:ext cx="3607270" cy="1077218"/>
          </a:xfrm>
          <a:prstGeom prst="rect">
            <a:avLst/>
          </a:prstGeom>
          <a:noFill/>
          <a:ln>
            <a:solidFill>
              <a:srgbClr val="FF0000"/>
            </a:solidFill>
          </a:ln>
        </p:spPr>
        <p:txBody>
          <a:bodyPr wrap="none" rtlCol="0">
            <a:spAutoFit/>
          </a:bodyPr>
          <a:lstStyle/>
          <a:p>
            <a:r>
              <a:rPr lang="en-US" sz="1600" dirty="0" smtClean="0"/>
              <a:t>X. Huang et al., PRSTAB 9, 014202 (06)</a:t>
            </a:r>
          </a:p>
          <a:p>
            <a:r>
              <a:rPr lang="en-US" sz="1600" dirty="0" smtClean="0"/>
              <a:t>SY Lee, PRL 97, 104801 (06)</a:t>
            </a:r>
          </a:p>
          <a:p>
            <a:r>
              <a:rPr lang="en-US" sz="1600" dirty="0" smtClean="0"/>
              <a:t>SY Lee et al., NJP 8, 291 (06)</a:t>
            </a:r>
          </a:p>
          <a:p>
            <a:r>
              <a:rPr lang="en-US" sz="1600" dirty="0" smtClean="0"/>
              <a:t>X. Pang et al, HB2008 (2008)</a:t>
            </a:r>
            <a:endParaRPr lang="en-US" sz="1600" dirty="0"/>
          </a:p>
        </p:txBody>
      </p:sp>
      <p:sp>
        <p:nvSpPr>
          <p:cNvPr id="10" name="TextBox 9"/>
          <p:cNvSpPr txBox="1"/>
          <p:nvPr/>
        </p:nvSpPr>
        <p:spPr>
          <a:xfrm>
            <a:off x="5257800" y="4419600"/>
            <a:ext cx="3358612" cy="584775"/>
          </a:xfrm>
          <a:prstGeom prst="rect">
            <a:avLst/>
          </a:prstGeom>
          <a:noFill/>
          <a:ln>
            <a:solidFill>
              <a:srgbClr val="C00000"/>
            </a:solidFill>
          </a:ln>
        </p:spPr>
        <p:txBody>
          <a:bodyPr wrap="none" rtlCol="0">
            <a:spAutoFit/>
          </a:bodyPr>
          <a:lstStyle/>
          <a:p>
            <a:r>
              <a:rPr lang="en-US" sz="1600" dirty="0" smtClean="0"/>
              <a:t>SY Lee et al., RSI 78, 075107 (2007)</a:t>
            </a:r>
          </a:p>
          <a:p>
            <a:r>
              <a:rPr lang="en-US" sz="1600" dirty="0" smtClean="0"/>
              <a:t>SY Lee et al., RSI (2009)</a:t>
            </a:r>
            <a:endParaRPr lang="en-US" sz="1600" dirty="0"/>
          </a:p>
        </p:txBody>
      </p:sp>
    </p:spTree>
  </p:cSld>
  <p:clrMapOvr>
    <a:masterClrMapping/>
  </p:clrMapOvr>
  <p:transition advTm="303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srcRect/>
          <a:stretch>
            <a:fillRect/>
          </a:stretch>
        </p:blipFill>
        <p:spPr bwMode="auto">
          <a:xfrm>
            <a:off x="381000" y="228600"/>
            <a:ext cx="5434012" cy="6240711"/>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
        <p:nvSpPr>
          <p:cNvPr id="6" name="TextBox 5"/>
          <p:cNvSpPr txBox="1"/>
          <p:nvPr/>
        </p:nvSpPr>
        <p:spPr>
          <a:xfrm>
            <a:off x="6172201" y="2362200"/>
            <a:ext cx="2743200" cy="923330"/>
          </a:xfrm>
          <a:prstGeom prst="rect">
            <a:avLst/>
          </a:prstGeom>
          <a:noFill/>
        </p:spPr>
        <p:txBody>
          <a:bodyPr wrap="square" rtlCol="0">
            <a:spAutoFit/>
          </a:bodyPr>
          <a:lstStyle/>
          <a:p>
            <a:r>
              <a:rPr lang="en-US" dirty="0" smtClean="0"/>
              <a:t>What will the wave function of 2</a:t>
            </a:r>
            <a:r>
              <a:rPr lang="en-US" dirty="0" smtClean="0">
                <a:sym typeface="Symbol"/>
              </a:rPr>
              <a:t></a:t>
            </a:r>
            <a:r>
              <a:rPr lang="en-US" baseline="-25000" dirty="0" smtClean="0">
                <a:sym typeface="Symbol"/>
              </a:rPr>
              <a:t>x</a:t>
            </a:r>
            <a:r>
              <a:rPr lang="en-US" dirty="0" smtClean="0">
                <a:sym typeface="Symbol"/>
              </a:rPr>
              <a:t> mode teach us?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9" name="Picture 3"/>
          <p:cNvPicPr>
            <a:picLocks noChangeAspect="1" noChangeArrowheads="1"/>
          </p:cNvPicPr>
          <p:nvPr/>
        </p:nvPicPr>
        <p:blipFill>
          <a:blip r:embed="rId3"/>
          <a:srcRect/>
          <a:stretch>
            <a:fillRect/>
          </a:stretch>
        </p:blipFill>
        <p:spPr bwMode="auto">
          <a:xfrm>
            <a:off x="4572000" y="76200"/>
            <a:ext cx="4382745" cy="3352800"/>
          </a:xfrm>
          <a:prstGeom prst="rect">
            <a:avLst/>
          </a:prstGeom>
          <a:noFill/>
          <a:ln w="9525">
            <a:noFill/>
            <a:miter lim="800000"/>
            <a:headEnd/>
            <a:tailEnd/>
          </a:ln>
          <a:effectLst/>
        </p:spPr>
      </p:pic>
      <p:pic>
        <p:nvPicPr>
          <p:cNvPr id="126980" name="Picture 4"/>
          <p:cNvPicPr>
            <a:picLocks noChangeAspect="1" noChangeArrowheads="1"/>
          </p:cNvPicPr>
          <p:nvPr/>
        </p:nvPicPr>
        <p:blipFill>
          <a:blip r:embed="rId4"/>
          <a:srcRect/>
          <a:stretch>
            <a:fillRect/>
          </a:stretch>
        </p:blipFill>
        <p:spPr bwMode="auto">
          <a:xfrm>
            <a:off x="381000" y="838200"/>
            <a:ext cx="4114800" cy="3258922"/>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6" name="Object 5"/>
          <p:cNvGraphicFramePr>
            <a:graphicFrameLocks noChangeAspect="1"/>
          </p:cNvGraphicFramePr>
          <p:nvPr/>
        </p:nvGraphicFramePr>
        <p:xfrm>
          <a:off x="381000" y="381000"/>
          <a:ext cx="3748617" cy="419100"/>
        </p:xfrm>
        <a:graphic>
          <a:graphicData uri="http://schemas.openxmlformats.org/presentationml/2006/ole">
            <p:oleObj spid="_x0000_s282626" name="Equation" r:id="rId5" imgW="2044440" imgH="228600" progId="Equation.3">
              <p:embed/>
            </p:oleObj>
          </a:graphicData>
        </a:graphic>
      </p:graphicFrame>
      <p:pic>
        <p:nvPicPr>
          <p:cNvPr id="7" name="Picture 6"/>
          <p:cNvPicPr>
            <a:picLocks noChangeAspect="1" noChangeArrowheads="1"/>
          </p:cNvPicPr>
          <p:nvPr/>
        </p:nvPicPr>
        <p:blipFill>
          <a:blip r:embed="rId6"/>
          <a:srcRect/>
          <a:stretch>
            <a:fillRect/>
          </a:stretch>
        </p:blipFill>
        <p:spPr bwMode="auto">
          <a:xfrm>
            <a:off x="5029200" y="3505200"/>
            <a:ext cx="3581400" cy="787908"/>
          </a:xfrm>
          <a:prstGeom prst="rect">
            <a:avLst/>
          </a:prstGeom>
          <a:noFill/>
          <a:ln w="9525">
            <a:noFill/>
            <a:miter lim="800000"/>
            <a:headEnd/>
            <a:tailEnd/>
          </a:ln>
          <a:effectLst/>
        </p:spPr>
      </p:pic>
      <p:pic>
        <p:nvPicPr>
          <p:cNvPr id="8" name="Picture 7"/>
          <p:cNvPicPr>
            <a:picLocks noChangeAspect="1" noChangeArrowheads="1"/>
          </p:cNvPicPr>
          <p:nvPr/>
        </p:nvPicPr>
        <p:blipFill>
          <a:blip r:embed="rId7"/>
          <a:srcRect/>
          <a:stretch>
            <a:fillRect/>
          </a:stretch>
        </p:blipFill>
        <p:spPr bwMode="auto">
          <a:xfrm>
            <a:off x="228600" y="4252912"/>
            <a:ext cx="7837610" cy="723900"/>
          </a:xfrm>
          <a:prstGeom prst="rect">
            <a:avLst/>
          </a:prstGeom>
          <a:noFill/>
          <a:ln w="9525">
            <a:noFill/>
            <a:miter lim="800000"/>
            <a:headEnd/>
            <a:tailEnd/>
          </a:ln>
          <a:effectLst/>
        </p:spPr>
      </p:pic>
      <p:pic>
        <p:nvPicPr>
          <p:cNvPr id="9" name="Picture 1"/>
          <p:cNvPicPr>
            <a:picLocks noChangeAspect="1" noChangeArrowheads="1"/>
          </p:cNvPicPr>
          <p:nvPr/>
        </p:nvPicPr>
        <p:blipFill>
          <a:blip r:embed="rId8"/>
          <a:srcRect/>
          <a:stretch>
            <a:fillRect/>
          </a:stretch>
        </p:blipFill>
        <p:spPr bwMode="auto">
          <a:xfrm>
            <a:off x="296950" y="4996581"/>
            <a:ext cx="8008850" cy="642219"/>
          </a:xfrm>
          <a:prstGeom prst="rect">
            <a:avLst/>
          </a:prstGeom>
          <a:noFill/>
          <a:ln w="9525">
            <a:noFill/>
            <a:miter lim="800000"/>
            <a:headEnd/>
            <a:tailEnd/>
          </a:ln>
          <a:effectLst/>
        </p:spPr>
      </p:pic>
      <p:pic>
        <p:nvPicPr>
          <p:cNvPr id="10" name="Picture 3"/>
          <p:cNvPicPr>
            <a:picLocks noChangeAspect="1" noChangeArrowheads="1"/>
          </p:cNvPicPr>
          <p:nvPr/>
        </p:nvPicPr>
        <p:blipFill>
          <a:blip r:embed="rId9"/>
          <a:srcRect/>
          <a:stretch>
            <a:fillRect/>
          </a:stretch>
        </p:blipFill>
        <p:spPr bwMode="auto">
          <a:xfrm>
            <a:off x="228600" y="5715000"/>
            <a:ext cx="3600450" cy="1123950"/>
          </a:xfrm>
          <a:prstGeom prst="rect">
            <a:avLst/>
          </a:prstGeom>
          <a:noFill/>
          <a:ln w="9525">
            <a:noFill/>
            <a:miter lim="800000"/>
            <a:headEnd/>
            <a:tailEnd/>
          </a:ln>
          <a:effectLst/>
        </p:spPr>
      </p:pic>
      <p:pic>
        <p:nvPicPr>
          <p:cNvPr id="11" name="Picture 2"/>
          <p:cNvPicPr>
            <a:picLocks noChangeAspect="1" noChangeArrowheads="1"/>
          </p:cNvPicPr>
          <p:nvPr/>
        </p:nvPicPr>
        <p:blipFill>
          <a:blip r:embed="rId10"/>
          <a:srcRect/>
          <a:stretch>
            <a:fillRect/>
          </a:stretch>
        </p:blipFill>
        <p:spPr bwMode="auto">
          <a:xfrm>
            <a:off x="4114800" y="5867400"/>
            <a:ext cx="4706471" cy="6858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pic>
        <p:nvPicPr>
          <p:cNvPr id="8" name="Picture 2"/>
          <p:cNvPicPr>
            <a:picLocks noChangeAspect="1" noChangeArrowheads="1"/>
          </p:cNvPicPr>
          <p:nvPr/>
        </p:nvPicPr>
        <p:blipFill>
          <a:blip r:embed="rId2"/>
          <a:srcRect/>
          <a:stretch>
            <a:fillRect/>
          </a:stretch>
        </p:blipFill>
        <p:spPr bwMode="auto">
          <a:xfrm>
            <a:off x="0" y="0"/>
            <a:ext cx="4191000" cy="3254375"/>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a:stretch>
            <a:fillRect/>
          </a:stretch>
        </p:blipFill>
        <p:spPr bwMode="auto">
          <a:xfrm>
            <a:off x="3657600" y="1295400"/>
            <a:ext cx="5410200" cy="53547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4" name="Picture 4"/>
          <p:cNvPicPr>
            <a:picLocks noChangeAspect="1" noChangeArrowheads="1"/>
          </p:cNvPicPr>
          <p:nvPr/>
        </p:nvPicPr>
        <p:blipFill>
          <a:blip r:embed="rId2"/>
          <a:srcRect/>
          <a:stretch>
            <a:fillRect/>
          </a:stretch>
        </p:blipFill>
        <p:spPr bwMode="auto">
          <a:xfrm>
            <a:off x="609600" y="457200"/>
            <a:ext cx="7162800" cy="6058856"/>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checkerboard(across)">
                                      <p:cBhvr>
                                        <p:cTn id="7" dur="500"/>
                                        <p:tgtEl>
                                          <p:spTgt spid="128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
        <p:nvSpPr>
          <p:cNvPr id="3" name="TextBox 2"/>
          <p:cNvSpPr txBox="1"/>
          <p:nvPr/>
        </p:nvSpPr>
        <p:spPr>
          <a:xfrm>
            <a:off x="457200" y="1295400"/>
            <a:ext cx="8153401" cy="5247590"/>
          </a:xfrm>
          <a:prstGeom prst="rect">
            <a:avLst/>
          </a:prstGeom>
          <a:noFill/>
        </p:spPr>
        <p:txBody>
          <a:bodyPr wrap="square" rtlCol="0">
            <a:spAutoFit/>
          </a:bodyPr>
          <a:lstStyle/>
          <a:p>
            <a:r>
              <a:rPr lang="en-US" sz="2000" dirty="0" smtClean="0"/>
              <a:t>ICA is a multivariate statistical technique, developed and applied for data mining in many branches of science. In beam physics, ICA can be applied to analyze turn-by-turn beam position monitor (BPM) data of beam motion. The narrow-band filtering of ICA provides us an accurate method to identify and extract information on the linear betatron and synchrotron motion, effects of wake fields, nonlinear elements in accelerators, and other sources of perturbation. We have found applications in</a:t>
            </a:r>
          </a:p>
          <a:p>
            <a:endParaRPr lang="en-US" sz="2000" dirty="0" smtClean="0"/>
          </a:p>
          <a:p>
            <a:pPr marL="342900" indent="-342900">
              <a:spcAft>
                <a:spcPts val="600"/>
              </a:spcAft>
              <a:buAutoNum type="arabicParenBoth"/>
            </a:pPr>
            <a:r>
              <a:rPr lang="en-US" sz="2000" dirty="0" smtClean="0"/>
              <a:t>Linear betatron motion, </a:t>
            </a:r>
            <a:r>
              <a:rPr lang="en-US" sz="2000" b="1" dirty="0" smtClean="0">
                <a:solidFill>
                  <a:srgbClr val="FF0000"/>
                </a:solidFill>
              </a:rPr>
              <a:t>tunes, betatron functions, linear coupling, </a:t>
            </a:r>
            <a:r>
              <a:rPr lang="en-US" sz="2000" dirty="0" smtClean="0"/>
              <a:t>etc</a:t>
            </a:r>
          </a:p>
          <a:p>
            <a:pPr marL="342900" indent="-342900">
              <a:spcAft>
                <a:spcPts val="600"/>
              </a:spcAft>
              <a:buAutoNum type="arabicParenBoth"/>
            </a:pPr>
            <a:r>
              <a:rPr lang="en-US" sz="2000" dirty="0" smtClean="0"/>
              <a:t>Dispersion function measurement and </a:t>
            </a:r>
            <a:r>
              <a:rPr lang="en-US" sz="2000" b="1" dirty="0" smtClean="0">
                <a:solidFill>
                  <a:srgbClr val="FF0000"/>
                </a:solidFill>
              </a:rPr>
              <a:t>emittance correction</a:t>
            </a:r>
          </a:p>
          <a:p>
            <a:pPr marL="342900" indent="-342900">
              <a:spcAft>
                <a:spcPts val="600"/>
              </a:spcAft>
              <a:buAutoNum type="arabicParenBoth"/>
            </a:pPr>
            <a:r>
              <a:rPr lang="en-US" sz="2000" b="1" dirty="0" smtClean="0">
                <a:solidFill>
                  <a:srgbClr val="FF0000"/>
                </a:solidFill>
              </a:rPr>
              <a:t>Nonlinear magnet field</a:t>
            </a:r>
            <a:r>
              <a:rPr lang="en-US" sz="2000" dirty="0" smtClean="0"/>
              <a:t> identification in storage rings. We are developing a new idea of turn-by-turn ICA-beam based measurement.</a:t>
            </a:r>
          </a:p>
          <a:p>
            <a:pPr marL="342900" indent="-342900"/>
            <a:endParaRPr lang="en-US" sz="2000" dirty="0" smtClean="0"/>
          </a:p>
          <a:p>
            <a:r>
              <a:rPr lang="en-US" sz="2000" dirty="0" smtClean="0"/>
              <a:t>Data in science are classified either in ensembles or in time sequences, or in combination of these two modes. Further development is of great interest in beam physics. ICA analysis to Experimental data would be highly valuable!  </a:t>
            </a:r>
            <a:endParaRPr lang="en-US" sz="2000" dirty="0"/>
          </a:p>
        </p:txBody>
      </p:sp>
      <p:sp>
        <p:nvSpPr>
          <p:cNvPr id="4" name="TextBox 3"/>
          <p:cNvSpPr txBox="1"/>
          <p:nvPr/>
        </p:nvSpPr>
        <p:spPr>
          <a:xfrm>
            <a:off x="457200" y="457200"/>
            <a:ext cx="4264950" cy="461665"/>
          </a:xfrm>
          <a:prstGeom prst="rect">
            <a:avLst/>
          </a:prstGeom>
          <a:noFill/>
        </p:spPr>
        <p:txBody>
          <a:bodyPr wrap="none" rtlCol="0">
            <a:spAutoFit/>
          </a:bodyPr>
          <a:lstStyle/>
          <a:p>
            <a:r>
              <a:rPr lang="en-US" sz="2400" b="1" dirty="0" smtClean="0"/>
              <a:t>Summary on ICA development</a:t>
            </a:r>
            <a:endParaRPr lang="en-US" sz="2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8" name="Picture 6" descr="bst_ramp"/>
          <p:cNvPicPr>
            <a:picLocks noChangeAspect="1" noChangeArrowheads="1"/>
          </p:cNvPicPr>
          <p:nvPr/>
        </p:nvPicPr>
        <p:blipFill>
          <a:blip r:embed="rId2"/>
          <a:srcRect/>
          <a:stretch>
            <a:fillRect/>
          </a:stretch>
        </p:blipFill>
        <p:spPr bwMode="auto">
          <a:xfrm>
            <a:off x="3255090" y="2667000"/>
            <a:ext cx="5888909" cy="4191000"/>
          </a:xfrm>
          <a:prstGeom prst="rect">
            <a:avLst/>
          </a:prstGeom>
          <a:noFill/>
        </p:spPr>
      </p:pic>
      <p:pic>
        <p:nvPicPr>
          <p:cNvPr id="115719" name="Picture 7" descr="bst_ramp1"/>
          <p:cNvPicPr>
            <a:picLocks noChangeAspect="1" noChangeArrowheads="1"/>
          </p:cNvPicPr>
          <p:nvPr/>
        </p:nvPicPr>
        <p:blipFill>
          <a:blip r:embed="rId3"/>
          <a:srcRect/>
          <a:stretch>
            <a:fillRect/>
          </a:stretch>
        </p:blipFill>
        <p:spPr bwMode="auto">
          <a:xfrm>
            <a:off x="152400" y="1320647"/>
            <a:ext cx="5105400" cy="3632353"/>
          </a:xfrm>
          <a:prstGeom prst="rect">
            <a:avLst/>
          </a:prstGeom>
          <a:noFill/>
        </p:spPr>
      </p:pic>
      <p:sp>
        <p:nvSpPr>
          <p:cNvPr id="115720" name="Text Box 8"/>
          <p:cNvSpPr txBox="1">
            <a:spLocks noChangeArrowheads="1"/>
          </p:cNvSpPr>
          <p:nvPr/>
        </p:nvSpPr>
        <p:spPr bwMode="auto">
          <a:xfrm>
            <a:off x="1965325" y="1995488"/>
            <a:ext cx="984250" cy="396875"/>
          </a:xfrm>
          <a:prstGeom prst="rect">
            <a:avLst/>
          </a:prstGeom>
          <a:noFill/>
          <a:ln w="9525">
            <a:noFill/>
            <a:miter lim="800000"/>
            <a:headEnd/>
            <a:tailEnd/>
          </a:ln>
          <a:effectLst/>
        </p:spPr>
        <p:txBody>
          <a:bodyPr wrap="none">
            <a:spAutoFit/>
          </a:bodyPr>
          <a:lstStyle/>
          <a:p>
            <a:r>
              <a:rPr lang="en-US"/>
              <a:t>V</a:t>
            </a:r>
            <a:r>
              <a:rPr lang="en-US" baseline="-25000"/>
              <a:t>rf</a:t>
            </a:r>
            <a:r>
              <a:rPr lang="en-US"/>
              <a:t>sin</a:t>
            </a:r>
            <a:r>
              <a:rPr lang="el-GR">
                <a:cs typeface="Times New Roman" pitchFamily="18" charset="0"/>
              </a:rPr>
              <a:t>φ</a:t>
            </a:r>
            <a:r>
              <a:rPr lang="en-US" baseline="-25000">
                <a:cs typeface="Times New Roman" pitchFamily="18" charset="0"/>
              </a:rPr>
              <a:t>s</a:t>
            </a:r>
            <a:endParaRPr lang="el-GR" baseline="-25000">
              <a:cs typeface="Times New Roman" pitchFamily="18" charset="0"/>
            </a:endParaRPr>
          </a:p>
        </p:txBody>
      </p:sp>
      <p:sp>
        <p:nvSpPr>
          <p:cNvPr id="115721" name="Text Box 9"/>
          <p:cNvSpPr txBox="1">
            <a:spLocks noChangeArrowheads="1"/>
          </p:cNvSpPr>
          <p:nvPr/>
        </p:nvSpPr>
        <p:spPr bwMode="auto">
          <a:xfrm>
            <a:off x="1660525" y="547688"/>
            <a:ext cx="479425" cy="396875"/>
          </a:xfrm>
          <a:prstGeom prst="rect">
            <a:avLst/>
          </a:prstGeom>
          <a:noFill/>
          <a:ln w="9525">
            <a:noFill/>
            <a:miter lim="800000"/>
            <a:headEnd/>
            <a:tailEnd/>
          </a:ln>
          <a:effectLst/>
        </p:spPr>
        <p:txBody>
          <a:bodyPr wrap="none">
            <a:spAutoFit/>
          </a:bodyPr>
          <a:lstStyle/>
          <a:p>
            <a:r>
              <a:rPr lang="en-US"/>
              <a:t>V</a:t>
            </a:r>
            <a:r>
              <a:rPr lang="en-US" baseline="-25000"/>
              <a:t>rf</a:t>
            </a:r>
          </a:p>
        </p:txBody>
      </p:sp>
      <p:sp>
        <p:nvSpPr>
          <p:cNvPr id="115722" name="Text Box 10"/>
          <p:cNvSpPr txBox="1">
            <a:spLocks noChangeArrowheads="1"/>
          </p:cNvSpPr>
          <p:nvPr/>
        </p:nvSpPr>
        <p:spPr bwMode="auto">
          <a:xfrm>
            <a:off x="6003925" y="4510088"/>
            <a:ext cx="523875" cy="396875"/>
          </a:xfrm>
          <a:prstGeom prst="rect">
            <a:avLst/>
          </a:prstGeom>
          <a:noFill/>
          <a:ln w="9525">
            <a:noFill/>
            <a:miter lim="800000"/>
            <a:headEnd/>
            <a:tailEnd/>
          </a:ln>
          <a:effectLst/>
        </p:spPr>
        <p:txBody>
          <a:bodyPr wrap="none">
            <a:spAutoFit/>
          </a:bodyPr>
          <a:lstStyle/>
          <a:p>
            <a:r>
              <a:rPr lang="en-US"/>
              <a:t>KE</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8" name="TextBox 7"/>
          <p:cNvSpPr txBox="1"/>
          <p:nvPr/>
        </p:nvSpPr>
        <p:spPr>
          <a:xfrm>
            <a:off x="533400" y="304800"/>
            <a:ext cx="8229600" cy="830997"/>
          </a:xfrm>
          <a:prstGeom prst="rect">
            <a:avLst/>
          </a:prstGeom>
          <a:noFill/>
        </p:spPr>
        <p:txBody>
          <a:bodyPr wrap="square" rtlCol="0">
            <a:spAutoFit/>
          </a:bodyPr>
          <a:lstStyle/>
          <a:p>
            <a:r>
              <a:rPr lang="en-US" sz="2400" b="1" dirty="0" smtClean="0"/>
              <a:t>Space charge</a:t>
            </a:r>
            <a:r>
              <a:rPr lang="en-US" sz="2400" dirty="0" smtClean="0"/>
              <a:t> experiments at </a:t>
            </a:r>
            <a:r>
              <a:rPr lang="en-US" sz="2400" dirty="0" err="1" smtClean="0"/>
              <a:t>Fermilab</a:t>
            </a:r>
            <a:r>
              <a:rPr lang="en-US" sz="2400" dirty="0" smtClean="0"/>
              <a:t> Booster, and </a:t>
            </a:r>
          </a:p>
          <a:p>
            <a:r>
              <a:rPr lang="en-US" sz="2400" dirty="0" smtClean="0"/>
              <a:t>space charge effects of  </a:t>
            </a:r>
            <a:r>
              <a:rPr lang="en-US" sz="2400" b="1" dirty="0" smtClean="0"/>
              <a:t>non-scaling FFAG </a:t>
            </a:r>
            <a:r>
              <a:rPr lang="en-US" sz="2400" dirty="0" smtClean="0"/>
              <a:t>accelerators</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fimp_01a"/>
          <p:cNvPicPr>
            <a:picLocks noChangeAspect="1" noChangeArrowheads="1"/>
          </p:cNvPicPr>
          <p:nvPr/>
        </p:nvPicPr>
        <p:blipFill>
          <a:blip r:embed="rId2"/>
          <a:srcRect/>
          <a:stretch>
            <a:fillRect/>
          </a:stretch>
        </p:blipFill>
        <p:spPr bwMode="auto">
          <a:xfrm>
            <a:off x="76200" y="3328988"/>
            <a:ext cx="4343400" cy="3452812"/>
          </a:xfrm>
          <a:prstGeom prst="rect">
            <a:avLst/>
          </a:prstGeom>
          <a:noFill/>
        </p:spPr>
      </p:pic>
      <p:sp>
        <p:nvSpPr>
          <p:cNvPr id="117764" name="Text Box 4"/>
          <p:cNvSpPr txBox="1">
            <a:spLocks noChangeArrowheads="1"/>
          </p:cNvSpPr>
          <p:nvPr/>
        </p:nvSpPr>
        <p:spPr bwMode="auto">
          <a:xfrm>
            <a:off x="228600" y="152400"/>
            <a:ext cx="4876800" cy="3140075"/>
          </a:xfrm>
          <a:prstGeom prst="rect">
            <a:avLst/>
          </a:prstGeom>
          <a:noFill/>
          <a:ln w="9525">
            <a:noFill/>
            <a:miter lim="800000"/>
            <a:headEnd/>
            <a:tailEnd/>
          </a:ln>
          <a:effectLst/>
        </p:spPr>
        <p:txBody>
          <a:bodyPr>
            <a:spAutoFit/>
          </a:bodyPr>
          <a:lstStyle/>
          <a:p>
            <a:r>
              <a:rPr lang="en-US"/>
              <a:t>Typical Injection scheme at the Fermilab Booster: H- at 400 MeV from Linac is about 30 mA. Strip injection into the Booster gives about 4.2</a:t>
            </a:r>
            <a:r>
              <a:rPr lang="en-US">
                <a:cs typeface="Times New Roman" pitchFamily="18" charset="0"/>
              </a:rPr>
              <a:t>×10</a:t>
            </a:r>
            <a:r>
              <a:rPr lang="en-US" baseline="30000"/>
              <a:t>11</a:t>
            </a:r>
            <a:r>
              <a:rPr lang="en-US"/>
              <a:t> protons per injection turn. At 400 MeV, the revolution frequency is 4.51</a:t>
            </a:r>
            <a:r>
              <a:rPr lang="en-US">
                <a:cs typeface="Times New Roman" pitchFamily="18" charset="0"/>
              </a:rPr>
              <a:t>×</a:t>
            </a:r>
            <a:r>
              <a:rPr lang="en-US"/>
              <a:t>10</a:t>
            </a:r>
            <a:r>
              <a:rPr lang="en-US" baseline="30000"/>
              <a:t>5</a:t>
            </a:r>
            <a:r>
              <a:rPr lang="en-US"/>
              <a:t> Hz. The Normal operation has 12 injection turns, and the total intensity is about 5</a:t>
            </a:r>
            <a:r>
              <a:rPr lang="en-US">
                <a:cs typeface="Times New Roman" pitchFamily="18" charset="0"/>
              </a:rPr>
              <a:t>×10</a:t>
            </a:r>
            <a:r>
              <a:rPr lang="en-US" baseline="30000"/>
              <a:t>12</a:t>
            </a:r>
            <a:r>
              <a:rPr lang="en-US"/>
              <a:t> ppp at 15 Hz rep-rate. In fact, when the injection turn is larger than 12, the Booster loss problem becomes severe.</a:t>
            </a:r>
          </a:p>
        </p:txBody>
      </p:sp>
      <p:grpSp>
        <p:nvGrpSpPr>
          <p:cNvPr id="2" name="Group 7"/>
          <p:cNvGrpSpPr>
            <a:grpSpLocks/>
          </p:cNvGrpSpPr>
          <p:nvPr/>
        </p:nvGrpSpPr>
        <p:grpSpPr bwMode="auto">
          <a:xfrm>
            <a:off x="4953000" y="304800"/>
            <a:ext cx="4191000" cy="3257550"/>
            <a:chOff x="2928" y="2112"/>
            <a:chExt cx="2640" cy="2052"/>
          </a:xfrm>
        </p:grpSpPr>
        <p:pic>
          <p:nvPicPr>
            <p:cNvPr id="117763" name="Picture 3" descr="fimp_01b"/>
            <p:cNvPicPr>
              <a:picLocks noChangeAspect="1" noChangeArrowheads="1"/>
            </p:cNvPicPr>
            <p:nvPr/>
          </p:nvPicPr>
          <p:blipFill>
            <a:blip r:embed="rId3"/>
            <a:srcRect/>
            <a:stretch>
              <a:fillRect/>
            </a:stretch>
          </p:blipFill>
          <p:spPr bwMode="auto">
            <a:xfrm>
              <a:off x="2928" y="2112"/>
              <a:ext cx="2640" cy="2052"/>
            </a:xfrm>
            <a:prstGeom prst="rect">
              <a:avLst/>
            </a:prstGeom>
            <a:noFill/>
          </p:spPr>
        </p:pic>
        <p:sp>
          <p:nvSpPr>
            <p:cNvPr id="117765" name="Line 5"/>
            <p:cNvSpPr>
              <a:spLocks noChangeShapeType="1"/>
            </p:cNvSpPr>
            <p:nvPr/>
          </p:nvSpPr>
          <p:spPr bwMode="auto">
            <a:xfrm flipV="1">
              <a:off x="3312" y="2256"/>
              <a:ext cx="1872" cy="1584"/>
            </a:xfrm>
            <a:prstGeom prst="line">
              <a:avLst/>
            </a:prstGeom>
            <a:noFill/>
            <a:ln w="9525">
              <a:solidFill>
                <a:srgbClr val="CC3300"/>
              </a:solidFill>
              <a:round/>
              <a:headEnd/>
              <a:tailEnd/>
            </a:ln>
            <a:effectLst/>
          </p:spPr>
          <p:txBody>
            <a:bodyPr/>
            <a:lstStyle/>
            <a:p>
              <a:endParaRPr lang="en-US"/>
            </a:p>
          </p:txBody>
        </p:sp>
      </p:grpSp>
      <p:pic>
        <p:nvPicPr>
          <p:cNvPr id="117768" name="Picture 8" descr="chg0eff"/>
          <p:cNvPicPr>
            <a:picLocks noChangeAspect="1" noChangeArrowheads="1"/>
          </p:cNvPicPr>
          <p:nvPr/>
        </p:nvPicPr>
        <p:blipFill>
          <a:blip r:embed="rId4"/>
          <a:srcRect/>
          <a:stretch>
            <a:fillRect/>
          </a:stretch>
        </p:blipFill>
        <p:spPr bwMode="auto">
          <a:xfrm>
            <a:off x="4724400" y="3490913"/>
            <a:ext cx="4162425" cy="3290887"/>
          </a:xfrm>
          <a:prstGeom prst="rect">
            <a:avLst/>
          </a:prstGeom>
          <a:noFill/>
        </p:spPr>
      </p:pic>
      <p:sp>
        <p:nvSpPr>
          <p:cNvPr id="8" name="Slide Number Placeholder 7"/>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3"/>
          <p:cNvPicPr>
            <a:picLocks noChangeAspect="1" noChangeArrowheads="1"/>
          </p:cNvPicPr>
          <p:nvPr/>
        </p:nvPicPr>
        <p:blipFill>
          <a:blip r:embed="rId3"/>
          <a:srcRect/>
          <a:stretch>
            <a:fillRect/>
          </a:stretch>
        </p:blipFill>
        <p:spPr bwMode="auto">
          <a:xfrm>
            <a:off x="609600" y="2971800"/>
            <a:ext cx="3505200" cy="2439987"/>
          </a:xfrm>
          <a:prstGeom prst="rect">
            <a:avLst/>
          </a:prstGeom>
          <a:noFill/>
          <a:ln w="9525">
            <a:noFill/>
            <a:miter lim="800000"/>
            <a:headEnd/>
            <a:tailEnd/>
          </a:ln>
          <a:effectLst/>
        </p:spPr>
      </p:pic>
      <p:graphicFrame>
        <p:nvGraphicFramePr>
          <p:cNvPr id="57348" name="Object 4"/>
          <p:cNvGraphicFramePr>
            <a:graphicFrameLocks noChangeAspect="1"/>
          </p:cNvGraphicFramePr>
          <p:nvPr/>
        </p:nvGraphicFramePr>
        <p:xfrm>
          <a:off x="685800" y="5525601"/>
          <a:ext cx="1143000" cy="951399"/>
        </p:xfrm>
        <a:graphic>
          <a:graphicData uri="http://schemas.openxmlformats.org/presentationml/2006/ole">
            <p:oleObj spid="_x0000_s226306" name="Equation" r:id="rId4" imgW="533160" imgH="444240" progId="Equation.3">
              <p:embed/>
            </p:oleObj>
          </a:graphicData>
        </a:graphic>
      </p:graphicFrame>
      <p:sp>
        <p:nvSpPr>
          <p:cNvPr id="57351" name="Text Box 7"/>
          <p:cNvSpPr txBox="1">
            <a:spLocks noChangeArrowheads="1"/>
          </p:cNvSpPr>
          <p:nvPr/>
        </p:nvSpPr>
        <p:spPr bwMode="auto">
          <a:xfrm>
            <a:off x="441325" y="193675"/>
            <a:ext cx="8245475" cy="457200"/>
          </a:xfrm>
          <a:prstGeom prst="rect">
            <a:avLst/>
          </a:prstGeom>
          <a:noFill/>
          <a:ln w="9525">
            <a:noFill/>
            <a:miter lim="800000"/>
            <a:headEnd/>
            <a:tailEnd/>
          </a:ln>
          <a:effectLst/>
        </p:spPr>
        <p:txBody>
          <a:bodyPr>
            <a:spAutoFit/>
          </a:bodyPr>
          <a:lstStyle/>
          <a:p>
            <a:endParaRPr lang="en-US" sz="2400"/>
          </a:p>
        </p:txBody>
      </p:sp>
      <p:sp>
        <p:nvSpPr>
          <p:cNvPr id="57353" name="Text Box 9"/>
          <p:cNvSpPr txBox="1">
            <a:spLocks noChangeArrowheads="1"/>
          </p:cNvSpPr>
          <p:nvPr/>
        </p:nvSpPr>
        <p:spPr bwMode="auto">
          <a:xfrm>
            <a:off x="381000" y="422275"/>
            <a:ext cx="8458200" cy="2554545"/>
          </a:xfrm>
          <a:prstGeom prst="rect">
            <a:avLst/>
          </a:prstGeom>
          <a:noFill/>
          <a:ln w="9525">
            <a:noFill/>
            <a:miter lim="800000"/>
            <a:headEnd/>
            <a:tailEnd/>
          </a:ln>
          <a:effectLst/>
        </p:spPr>
        <p:txBody>
          <a:bodyPr>
            <a:spAutoFit/>
          </a:bodyPr>
          <a:lstStyle/>
          <a:p>
            <a:r>
              <a:rPr lang="en-US" sz="2000" dirty="0"/>
              <a:t>Ionization beam profile monitors (IPM's) measure the beam profile by collecting electrons from background gas ionization. Measurement accuracy will depend on the number of electrons collected. The number of electrons collected depends on pressure, bunch intensity, and data collection mode. The center-to-center distance between </a:t>
            </a:r>
            <a:r>
              <a:rPr lang="en-US" sz="2000" dirty="0" err="1"/>
              <a:t>microchannels</a:t>
            </a:r>
            <a:r>
              <a:rPr lang="en-US" sz="2000" dirty="0"/>
              <a:t> is of the order of 1.5mm. Thus one can measure the beam width to within 3.0mm. For the IPM at </a:t>
            </a:r>
            <a:r>
              <a:rPr lang="en-US" sz="2000" dirty="0" err="1"/>
              <a:t>Fermilab</a:t>
            </a:r>
            <a:r>
              <a:rPr lang="en-US" sz="2000" dirty="0"/>
              <a:t> Booster, the space charge correction has been shown to be important [J. Amundsen et al PRSTAB </a:t>
            </a:r>
            <a:r>
              <a:rPr lang="en-US" sz="2000" b="1" dirty="0"/>
              <a:t>6</a:t>
            </a:r>
            <a:r>
              <a:rPr lang="en-US" sz="2000" dirty="0"/>
              <a:t> 102801 (2003)]</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pic>
        <p:nvPicPr>
          <p:cNvPr id="7" name="Picture 6" descr="fimp_09"/>
          <p:cNvPicPr>
            <a:picLocks noChangeAspect="1" noChangeArrowheads="1"/>
          </p:cNvPicPr>
          <p:nvPr/>
        </p:nvPicPr>
        <p:blipFill>
          <a:blip r:embed="rId5"/>
          <a:srcRect/>
          <a:stretch>
            <a:fillRect/>
          </a:stretch>
        </p:blipFill>
        <p:spPr bwMode="auto">
          <a:xfrm>
            <a:off x="5060552" y="3076984"/>
            <a:ext cx="3550048" cy="3400016"/>
          </a:xfrm>
          <a:prstGeom prst="rect">
            <a:avLst/>
          </a:prstGeom>
          <a:noFill/>
        </p:spPr>
      </p:pic>
      <p:graphicFrame>
        <p:nvGraphicFramePr>
          <p:cNvPr id="226307" name="Object 3"/>
          <p:cNvGraphicFramePr>
            <a:graphicFrameLocks noChangeAspect="1"/>
          </p:cNvGraphicFramePr>
          <p:nvPr/>
        </p:nvGraphicFramePr>
        <p:xfrm>
          <a:off x="2344473" y="5638800"/>
          <a:ext cx="1917965" cy="838200"/>
        </p:xfrm>
        <a:graphic>
          <a:graphicData uri="http://schemas.openxmlformats.org/presentationml/2006/ole">
            <p:oleObj spid="_x0000_s226307" name="Equation" r:id="rId6" imgW="1015920" imgH="44424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fimp_12"/>
          <p:cNvPicPr>
            <a:picLocks noChangeAspect="1" noChangeArrowheads="1"/>
          </p:cNvPicPr>
          <p:nvPr/>
        </p:nvPicPr>
        <p:blipFill>
          <a:blip r:embed="rId2"/>
          <a:srcRect/>
          <a:stretch>
            <a:fillRect/>
          </a:stretch>
        </p:blipFill>
        <p:spPr bwMode="auto">
          <a:xfrm>
            <a:off x="133350" y="752475"/>
            <a:ext cx="3981450" cy="2981325"/>
          </a:xfrm>
          <a:prstGeom prst="rect">
            <a:avLst/>
          </a:prstGeom>
          <a:noFill/>
        </p:spPr>
      </p:pic>
      <p:pic>
        <p:nvPicPr>
          <p:cNvPr id="129027" name="Picture 3" descr="fimp_13"/>
          <p:cNvPicPr>
            <a:picLocks noChangeAspect="1" noChangeArrowheads="1"/>
          </p:cNvPicPr>
          <p:nvPr/>
        </p:nvPicPr>
        <p:blipFill>
          <a:blip r:embed="rId3"/>
          <a:srcRect/>
          <a:stretch>
            <a:fillRect/>
          </a:stretch>
        </p:blipFill>
        <p:spPr bwMode="auto">
          <a:xfrm>
            <a:off x="4162425" y="685800"/>
            <a:ext cx="4676775" cy="3114675"/>
          </a:xfrm>
          <a:prstGeom prst="rect">
            <a:avLst/>
          </a:prstGeom>
          <a:noFill/>
        </p:spPr>
      </p:pic>
      <p:pic>
        <p:nvPicPr>
          <p:cNvPr id="129028" name="Picture 4" descr="fimp_14a"/>
          <p:cNvPicPr>
            <a:picLocks noChangeAspect="1" noChangeArrowheads="1"/>
          </p:cNvPicPr>
          <p:nvPr/>
        </p:nvPicPr>
        <p:blipFill>
          <a:blip r:embed="rId4"/>
          <a:srcRect/>
          <a:stretch>
            <a:fillRect/>
          </a:stretch>
        </p:blipFill>
        <p:spPr bwMode="auto">
          <a:xfrm>
            <a:off x="4495800" y="3714750"/>
            <a:ext cx="4210050" cy="3143250"/>
          </a:xfrm>
          <a:prstGeom prst="rect">
            <a:avLst/>
          </a:prstGeom>
          <a:noFill/>
        </p:spPr>
      </p:pic>
      <p:pic>
        <p:nvPicPr>
          <p:cNvPr id="129029" name="Picture 5" descr="fimp_14b"/>
          <p:cNvPicPr>
            <a:picLocks noChangeAspect="1" noChangeArrowheads="1"/>
          </p:cNvPicPr>
          <p:nvPr/>
        </p:nvPicPr>
        <p:blipFill>
          <a:blip r:embed="rId5"/>
          <a:srcRect/>
          <a:stretch>
            <a:fillRect/>
          </a:stretch>
        </p:blipFill>
        <p:spPr bwMode="auto">
          <a:xfrm>
            <a:off x="0" y="3600450"/>
            <a:ext cx="4619625" cy="3257550"/>
          </a:xfrm>
          <a:prstGeom prst="rect">
            <a:avLst/>
          </a:prstGeom>
          <a:noFill/>
        </p:spPr>
      </p:pic>
      <p:sp>
        <p:nvSpPr>
          <p:cNvPr id="129030" name="Text Box 6"/>
          <p:cNvSpPr txBox="1">
            <a:spLocks noChangeArrowheads="1"/>
          </p:cNvSpPr>
          <p:nvPr/>
        </p:nvSpPr>
        <p:spPr bwMode="auto">
          <a:xfrm>
            <a:off x="381000" y="117475"/>
            <a:ext cx="3922713" cy="457200"/>
          </a:xfrm>
          <a:prstGeom prst="rect">
            <a:avLst/>
          </a:prstGeom>
          <a:noFill/>
          <a:ln w="9525">
            <a:noFill/>
            <a:miter lim="800000"/>
            <a:headEnd/>
            <a:tailEnd/>
          </a:ln>
          <a:effectLst/>
        </p:spPr>
        <p:txBody>
          <a:bodyPr wrap="none">
            <a:spAutoFit/>
          </a:bodyPr>
          <a:lstStyle/>
          <a:p>
            <a:r>
              <a:rPr lang="en-US" sz="2400"/>
              <a:t>Horizontal IPM measurements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0" y="149225"/>
            <a:ext cx="4533900" cy="3355975"/>
            <a:chOff x="0" y="48"/>
            <a:chExt cx="2856" cy="2114"/>
          </a:xfrm>
        </p:grpSpPr>
        <p:grpSp>
          <p:nvGrpSpPr>
            <p:cNvPr id="3" name="Group 3"/>
            <p:cNvGrpSpPr>
              <a:grpSpLocks/>
            </p:cNvGrpSpPr>
            <p:nvPr/>
          </p:nvGrpSpPr>
          <p:grpSpPr bwMode="auto">
            <a:xfrm>
              <a:off x="0" y="48"/>
              <a:ext cx="2856" cy="2114"/>
              <a:chOff x="0" y="48"/>
              <a:chExt cx="2856" cy="2114"/>
            </a:xfrm>
          </p:grpSpPr>
          <p:pic>
            <p:nvPicPr>
              <p:cNvPr id="154628" name="Picture 4" descr="bsttune"/>
              <p:cNvPicPr>
                <a:picLocks noChangeAspect="1" noChangeArrowheads="1"/>
              </p:cNvPicPr>
              <p:nvPr/>
            </p:nvPicPr>
            <p:blipFill>
              <a:blip r:embed="rId2"/>
              <a:srcRect/>
              <a:stretch>
                <a:fillRect/>
              </a:stretch>
            </p:blipFill>
            <p:spPr bwMode="auto">
              <a:xfrm>
                <a:off x="0" y="48"/>
                <a:ext cx="2856" cy="2114"/>
              </a:xfrm>
              <a:prstGeom prst="rect">
                <a:avLst/>
              </a:prstGeom>
              <a:noFill/>
            </p:spPr>
          </p:pic>
          <p:sp>
            <p:nvSpPr>
              <p:cNvPr id="154629" name="Line 5"/>
              <p:cNvSpPr>
                <a:spLocks noChangeShapeType="1"/>
              </p:cNvSpPr>
              <p:nvPr/>
            </p:nvSpPr>
            <p:spPr bwMode="auto">
              <a:xfrm>
                <a:off x="288" y="432"/>
                <a:ext cx="672" cy="528"/>
              </a:xfrm>
              <a:prstGeom prst="line">
                <a:avLst/>
              </a:prstGeom>
              <a:noFill/>
              <a:ln w="9525">
                <a:solidFill>
                  <a:srgbClr val="FF0000"/>
                </a:solidFill>
                <a:round/>
                <a:headEnd/>
                <a:tailEnd/>
              </a:ln>
              <a:effectLst/>
            </p:spPr>
            <p:txBody>
              <a:bodyPr/>
              <a:lstStyle/>
              <a:p>
                <a:endParaRPr lang="en-US"/>
              </a:p>
            </p:txBody>
          </p:sp>
          <p:sp>
            <p:nvSpPr>
              <p:cNvPr id="154630" name="Line 6"/>
              <p:cNvSpPr>
                <a:spLocks noChangeShapeType="1"/>
              </p:cNvSpPr>
              <p:nvPr/>
            </p:nvSpPr>
            <p:spPr bwMode="auto">
              <a:xfrm>
                <a:off x="960" y="960"/>
                <a:ext cx="336" cy="48"/>
              </a:xfrm>
              <a:prstGeom prst="line">
                <a:avLst/>
              </a:prstGeom>
              <a:noFill/>
              <a:ln w="9525">
                <a:solidFill>
                  <a:srgbClr val="FF0000"/>
                </a:solidFill>
                <a:round/>
                <a:headEnd/>
                <a:tailEnd/>
              </a:ln>
              <a:effectLst/>
            </p:spPr>
            <p:txBody>
              <a:bodyPr/>
              <a:lstStyle/>
              <a:p>
                <a:endParaRPr lang="en-US"/>
              </a:p>
            </p:txBody>
          </p:sp>
          <p:sp>
            <p:nvSpPr>
              <p:cNvPr id="154631" name="Line 7"/>
              <p:cNvSpPr>
                <a:spLocks noChangeShapeType="1"/>
              </p:cNvSpPr>
              <p:nvPr/>
            </p:nvSpPr>
            <p:spPr bwMode="auto">
              <a:xfrm flipV="1">
                <a:off x="1296" y="624"/>
                <a:ext cx="384" cy="384"/>
              </a:xfrm>
              <a:prstGeom prst="line">
                <a:avLst/>
              </a:prstGeom>
              <a:noFill/>
              <a:ln w="9525">
                <a:solidFill>
                  <a:srgbClr val="FF0000"/>
                </a:solidFill>
                <a:round/>
                <a:headEnd/>
                <a:tailEnd/>
              </a:ln>
              <a:effectLst/>
            </p:spPr>
            <p:txBody>
              <a:bodyPr/>
              <a:lstStyle/>
              <a:p>
                <a:endParaRPr lang="en-US"/>
              </a:p>
            </p:txBody>
          </p:sp>
          <p:sp>
            <p:nvSpPr>
              <p:cNvPr id="154632" name="Line 8"/>
              <p:cNvSpPr>
                <a:spLocks noChangeShapeType="1"/>
              </p:cNvSpPr>
              <p:nvPr/>
            </p:nvSpPr>
            <p:spPr bwMode="auto">
              <a:xfrm>
                <a:off x="1680" y="624"/>
                <a:ext cx="1056" cy="0"/>
              </a:xfrm>
              <a:prstGeom prst="line">
                <a:avLst/>
              </a:prstGeom>
              <a:noFill/>
              <a:ln w="9525">
                <a:solidFill>
                  <a:srgbClr val="FF0000"/>
                </a:solidFill>
                <a:round/>
                <a:headEnd/>
                <a:tailEnd/>
              </a:ln>
              <a:effectLst/>
            </p:spPr>
            <p:txBody>
              <a:bodyPr/>
              <a:lstStyle/>
              <a:p>
                <a:endParaRPr lang="en-US"/>
              </a:p>
            </p:txBody>
          </p:sp>
          <p:sp>
            <p:nvSpPr>
              <p:cNvPr id="154633" name="Line 9"/>
              <p:cNvSpPr>
                <a:spLocks noChangeShapeType="1"/>
              </p:cNvSpPr>
              <p:nvPr/>
            </p:nvSpPr>
            <p:spPr bwMode="auto">
              <a:xfrm>
                <a:off x="288" y="816"/>
                <a:ext cx="336" cy="672"/>
              </a:xfrm>
              <a:prstGeom prst="line">
                <a:avLst/>
              </a:prstGeom>
              <a:noFill/>
              <a:ln w="9525">
                <a:solidFill>
                  <a:srgbClr val="3333FF"/>
                </a:solidFill>
                <a:round/>
                <a:headEnd/>
                <a:tailEnd/>
              </a:ln>
              <a:effectLst/>
            </p:spPr>
            <p:txBody>
              <a:bodyPr/>
              <a:lstStyle/>
              <a:p>
                <a:endParaRPr lang="en-US"/>
              </a:p>
            </p:txBody>
          </p:sp>
          <p:sp>
            <p:nvSpPr>
              <p:cNvPr id="154634" name="Line 10"/>
              <p:cNvSpPr>
                <a:spLocks noChangeShapeType="1"/>
              </p:cNvSpPr>
              <p:nvPr/>
            </p:nvSpPr>
            <p:spPr bwMode="auto">
              <a:xfrm flipV="1">
                <a:off x="624" y="1104"/>
                <a:ext cx="912" cy="384"/>
              </a:xfrm>
              <a:prstGeom prst="line">
                <a:avLst/>
              </a:prstGeom>
              <a:noFill/>
              <a:ln w="9525">
                <a:solidFill>
                  <a:srgbClr val="3333FF"/>
                </a:solidFill>
                <a:round/>
                <a:headEnd/>
                <a:tailEnd/>
              </a:ln>
              <a:effectLst/>
            </p:spPr>
            <p:txBody>
              <a:bodyPr/>
              <a:lstStyle/>
              <a:p>
                <a:endParaRPr lang="en-US"/>
              </a:p>
            </p:txBody>
          </p:sp>
          <p:sp>
            <p:nvSpPr>
              <p:cNvPr id="154635" name="Line 11"/>
              <p:cNvSpPr>
                <a:spLocks noChangeShapeType="1"/>
              </p:cNvSpPr>
              <p:nvPr/>
            </p:nvSpPr>
            <p:spPr bwMode="auto">
              <a:xfrm>
                <a:off x="1536" y="1104"/>
                <a:ext cx="1152" cy="288"/>
              </a:xfrm>
              <a:prstGeom prst="line">
                <a:avLst/>
              </a:prstGeom>
              <a:noFill/>
              <a:ln w="9525">
                <a:solidFill>
                  <a:srgbClr val="3333FF"/>
                </a:solidFill>
                <a:round/>
                <a:headEnd/>
                <a:tailEnd/>
              </a:ln>
              <a:effectLst/>
            </p:spPr>
            <p:txBody>
              <a:bodyPr/>
              <a:lstStyle/>
              <a:p>
                <a:endParaRPr lang="en-US"/>
              </a:p>
            </p:txBody>
          </p:sp>
        </p:grpSp>
        <p:sp>
          <p:nvSpPr>
            <p:cNvPr id="154636" name="Line 12"/>
            <p:cNvSpPr>
              <a:spLocks noChangeShapeType="1"/>
            </p:cNvSpPr>
            <p:nvPr/>
          </p:nvSpPr>
          <p:spPr bwMode="auto">
            <a:xfrm>
              <a:off x="1558" y="1680"/>
              <a:ext cx="0" cy="192"/>
            </a:xfrm>
            <a:prstGeom prst="line">
              <a:avLst/>
            </a:prstGeom>
            <a:noFill/>
            <a:ln w="9525">
              <a:solidFill>
                <a:srgbClr val="CC3300"/>
              </a:solidFill>
              <a:round/>
              <a:headEnd/>
              <a:tailEnd type="triangle" w="med" len="med"/>
            </a:ln>
            <a:effectLst/>
          </p:spPr>
          <p:txBody>
            <a:bodyPr/>
            <a:lstStyle/>
            <a:p>
              <a:endParaRPr lang="en-US"/>
            </a:p>
          </p:txBody>
        </p:sp>
        <p:sp>
          <p:nvSpPr>
            <p:cNvPr id="154637" name="Text Box 13"/>
            <p:cNvSpPr txBox="1">
              <a:spLocks noChangeArrowheads="1"/>
            </p:cNvSpPr>
            <p:nvPr/>
          </p:nvSpPr>
          <p:spPr bwMode="auto">
            <a:xfrm>
              <a:off x="1574" y="1366"/>
              <a:ext cx="273" cy="288"/>
            </a:xfrm>
            <a:prstGeom prst="rect">
              <a:avLst/>
            </a:prstGeom>
            <a:noFill/>
            <a:ln w="9525">
              <a:noFill/>
              <a:miter lim="800000"/>
              <a:headEnd/>
              <a:tailEnd/>
            </a:ln>
            <a:effectLst/>
          </p:spPr>
          <p:txBody>
            <a:bodyPr wrap="none">
              <a:spAutoFit/>
            </a:bodyPr>
            <a:lstStyle/>
            <a:p>
              <a:r>
                <a:rPr lang="en-US" sz="2400">
                  <a:sym typeface="Symbol" pitchFamily="18" charset="2"/>
                </a:rPr>
                <a:t></a:t>
              </a:r>
              <a:r>
                <a:rPr lang="en-US" sz="2400" baseline="-25000">
                  <a:sym typeface="Symbol" pitchFamily="18" charset="2"/>
                </a:rPr>
                <a:t>T</a:t>
              </a:r>
            </a:p>
          </p:txBody>
        </p:sp>
      </p:grpSp>
      <p:pic>
        <p:nvPicPr>
          <p:cNvPr id="154640" name="Picture 16" descr="tunebst4"/>
          <p:cNvPicPr>
            <a:picLocks noChangeAspect="1" noChangeArrowheads="1"/>
          </p:cNvPicPr>
          <p:nvPr/>
        </p:nvPicPr>
        <p:blipFill>
          <a:blip r:embed="rId3"/>
          <a:srcRect/>
          <a:stretch>
            <a:fillRect/>
          </a:stretch>
        </p:blipFill>
        <p:spPr bwMode="auto">
          <a:xfrm>
            <a:off x="4495800" y="2438400"/>
            <a:ext cx="4267200" cy="4114800"/>
          </a:xfrm>
          <a:prstGeom prst="rect">
            <a:avLst/>
          </a:prstGeom>
          <a:noFill/>
        </p:spPr>
      </p:pic>
      <p:sp>
        <p:nvSpPr>
          <p:cNvPr id="15" name="TextBox 14"/>
          <p:cNvSpPr txBox="1"/>
          <p:nvPr/>
        </p:nvSpPr>
        <p:spPr>
          <a:xfrm>
            <a:off x="304801" y="3886200"/>
            <a:ext cx="4114800" cy="2308324"/>
          </a:xfrm>
          <a:prstGeom prst="rect">
            <a:avLst/>
          </a:prstGeom>
          <a:noFill/>
        </p:spPr>
        <p:txBody>
          <a:bodyPr wrap="square" rtlCol="0">
            <a:spAutoFit/>
          </a:bodyPr>
          <a:lstStyle/>
          <a:p>
            <a:pPr marL="342900" indent="-342900">
              <a:buAutoNum type="arabicPeriod"/>
            </a:pPr>
            <a:r>
              <a:rPr lang="en-US" dirty="0" smtClean="0"/>
              <a:t>Betatron tunes obtained by ICA has been used.</a:t>
            </a:r>
          </a:p>
          <a:p>
            <a:pPr marL="342900" indent="-342900">
              <a:buAutoNum type="arabicPeriod"/>
            </a:pPr>
            <a:r>
              <a:rPr lang="en-US" dirty="0" smtClean="0"/>
              <a:t>All possible emittance growth mechanisms have been included: </a:t>
            </a:r>
            <a:r>
              <a:rPr lang="en-US" dirty="0" err="1" smtClean="0"/>
              <a:t>mis</a:t>
            </a:r>
            <a:r>
              <a:rPr lang="en-US" dirty="0" smtClean="0"/>
              <a:t>-injection, random quadrupole field errors, skew quadrupole field error, rapid acceleration, transition crossing, </a:t>
            </a:r>
            <a:r>
              <a:rPr lang="en-US" dirty="0" err="1" smtClean="0"/>
              <a:t>sextupoles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1"/>
          </p:nvPr>
        </p:nvSpPr>
        <p:spPr>
          <a:xfrm>
            <a:off x="7696200" y="6356350"/>
            <a:ext cx="1295400" cy="273050"/>
          </a:xfrm>
        </p:spPr>
        <p:txBody>
          <a:bodyPr/>
          <a:lstStyle/>
          <a:p>
            <a:fld id="{762D7AD0-3E47-49BB-9CD4-5347C1BBBFC3}" type="slidenum">
              <a:rPr lang="en-US"/>
              <a:pPr/>
              <a:t>2</a:t>
            </a:fld>
            <a:endParaRPr lang="en-US"/>
          </a:p>
        </p:txBody>
      </p:sp>
      <p:sp>
        <p:nvSpPr>
          <p:cNvPr id="64514" name="Rectangle 2"/>
          <p:cNvSpPr>
            <a:spLocks noGrp="1" noChangeArrowheads="1"/>
          </p:cNvSpPr>
          <p:nvPr>
            <p:ph type="title"/>
          </p:nvPr>
        </p:nvSpPr>
        <p:spPr>
          <a:xfrm>
            <a:off x="457200" y="228600"/>
            <a:ext cx="8229600" cy="457200"/>
          </a:xfrm>
        </p:spPr>
        <p:txBody>
          <a:bodyPr>
            <a:normAutofit/>
          </a:bodyPr>
          <a:lstStyle/>
          <a:p>
            <a:r>
              <a:rPr lang="en-US" sz="2400" dirty="0" smtClean="0"/>
              <a:t>ICA: Data mining for </a:t>
            </a:r>
            <a:r>
              <a:rPr lang="en-US" sz="2400" dirty="0"/>
              <a:t>BPM turn-by-turn data</a:t>
            </a:r>
          </a:p>
        </p:txBody>
      </p:sp>
      <p:sp>
        <p:nvSpPr>
          <p:cNvPr id="64515" name="Rectangle 3"/>
          <p:cNvSpPr>
            <a:spLocks noGrp="1" noChangeArrowheads="1"/>
          </p:cNvSpPr>
          <p:nvPr>
            <p:ph type="body" idx="1"/>
          </p:nvPr>
        </p:nvSpPr>
        <p:spPr>
          <a:xfrm>
            <a:off x="228600" y="762000"/>
            <a:ext cx="8610600" cy="609600"/>
          </a:xfrm>
        </p:spPr>
        <p:txBody>
          <a:bodyPr>
            <a:normAutofit fontScale="92500"/>
          </a:bodyPr>
          <a:lstStyle/>
          <a:p>
            <a:r>
              <a:rPr lang="en-US" sz="2000" dirty="0"/>
              <a:t>The turn-by-turn beam position signal is a combination of various source signals.</a:t>
            </a:r>
          </a:p>
          <a:p>
            <a:endParaRPr lang="en-US" sz="2000" dirty="0"/>
          </a:p>
        </p:txBody>
      </p:sp>
      <p:sp>
        <p:nvSpPr>
          <p:cNvPr id="64518" name="Text Box 6"/>
          <p:cNvSpPr txBox="1">
            <a:spLocks noChangeArrowheads="1"/>
          </p:cNvSpPr>
          <p:nvPr/>
        </p:nvSpPr>
        <p:spPr bwMode="auto">
          <a:xfrm>
            <a:off x="1114346" y="3352800"/>
            <a:ext cx="3914854" cy="400110"/>
          </a:xfrm>
          <a:prstGeom prst="rect">
            <a:avLst/>
          </a:prstGeom>
          <a:noFill/>
          <a:ln w="9525">
            <a:noFill/>
            <a:miter lim="800000"/>
            <a:headEnd/>
            <a:tailEnd/>
          </a:ln>
          <a:effectLst/>
        </p:spPr>
        <p:txBody>
          <a:bodyPr wrap="none">
            <a:spAutoFit/>
          </a:bodyPr>
          <a:lstStyle/>
          <a:p>
            <a:r>
              <a:rPr lang="en-US" sz="2000" dirty="0">
                <a:latin typeface="Comic Sans MS" pitchFamily="66" charset="0"/>
              </a:rPr>
              <a:t>Form a matrix of the BPM data</a:t>
            </a:r>
          </a:p>
        </p:txBody>
      </p:sp>
      <p:pic>
        <p:nvPicPr>
          <p:cNvPr id="64520" name="Picture 8"/>
          <p:cNvPicPr>
            <a:picLocks noChangeAspect="1" noChangeArrowheads="1"/>
          </p:cNvPicPr>
          <p:nvPr/>
        </p:nvPicPr>
        <p:blipFill>
          <a:blip r:embed="rId3"/>
          <a:srcRect/>
          <a:stretch>
            <a:fillRect/>
          </a:stretch>
        </p:blipFill>
        <p:spPr bwMode="auto">
          <a:xfrm>
            <a:off x="5105400" y="2590800"/>
            <a:ext cx="3757613" cy="1482725"/>
          </a:xfrm>
          <a:prstGeom prst="rect">
            <a:avLst/>
          </a:prstGeom>
          <a:noFill/>
          <a:ln w="9525">
            <a:noFill/>
            <a:miter lim="800000"/>
            <a:headEnd/>
            <a:tailEnd/>
          </a:ln>
          <a:effectLst/>
        </p:spPr>
      </p:pic>
      <p:grpSp>
        <p:nvGrpSpPr>
          <p:cNvPr id="17" name="Group 16"/>
          <p:cNvGrpSpPr/>
          <p:nvPr/>
        </p:nvGrpSpPr>
        <p:grpSpPr>
          <a:xfrm>
            <a:off x="1566863" y="990601"/>
            <a:ext cx="7043737" cy="1066773"/>
            <a:chOff x="1338263" y="2073275"/>
            <a:chExt cx="7169150" cy="1130302"/>
          </a:xfrm>
        </p:grpSpPr>
        <p:graphicFrame>
          <p:nvGraphicFramePr>
            <p:cNvPr id="64516" name="Object 4"/>
            <p:cNvGraphicFramePr>
              <a:graphicFrameLocks noChangeAspect="1"/>
            </p:cNvGraphicFramePr>
            <p:nvPr/>
          </p:nvGraphicFramePr>
          <p:xfrm>
            <a:off x="1915091" y="2799916"/>
            <a:ext cx="2033588" cy="365125"/>
          </p:xfrm>
          <a:graphic>
            <a:graphicData uri="http://schemas.openxmlformats.org/presentationml/2006/ole">
              <p:oleObj spid="_x0000_s64514" name="Equation" r:id="rId4" imgW="1130040" imgH="203040" progId="Equation.3">
                <p:embed/>
              </p:oleObj>
            </a:graphicData>
          </a:graphic>
        </p:graphicFrame>
        <p:graphicFrame>
          <p:nvGraphicFramePr>
            <p:cNvPr id="64517" name="Object 5"/>
            <p:cNvGraphicFramePr>
              <a:graphicFrameLocks noChangeAspect="1"/>
            </p:cNvGraphicFramePr>
            <p:nvPr/>
          </p:nvGraphicFramePr>
          <p:xfrm>
            <a:off x="1905000" y="2073275"/>
            <a:ext cx="2692400" cy="822325"/>
          </p:xfrm>
          <a:graphic>
            <a:graphicData uri="http://schemas.openxmlformats.org/presentationml/2006/ole">
              <p:oleObj spid="_x0000_s64515" name="Equation" r:id="rId5" imgW="1498320" imgH="457200" progId="Equation.3">
                <p:embed/>
              </p:oleObj>
            </a:graphicData>
          </a:graphic>
        </p:graphicFrame>
        <p:sp>
          <p:nvSpPr>
            <p:cNvPr id="64521" name="Text Box 9"/>
            <p:cNvSpPr txBox="1">
              <a:spLocks noChangeArrowheads="1"/>
            </p:cNvSpPr>
            <p:nvPr/>
          </p:nvSpPr>
          <p:spPr bwMode="auto">
            <a:xfrm>
              <a:off x="1338263" y="2573338"/>
              <a:ext cx="442750" cy="400110"/>
            </a:xfrm>
            <a:prstGeom prst="rect">
              <a:avLst/>
            </a:prstGeom>
            <a:noFill/>
            <a:ln w="9525">
              <a:noFill/>
              <a:miter lim="800000"/>
              <a:headEnd/>
              <a:tailEnd/>
            </a:ln>
            <a:effectLst/>
          </p:spPr>
          <p:txBody>
            <a:bodyPr wrap="none">
              <a:spAutoFit/>
            </a:bodyPr>
            <a:lstStyle/>
            <a:p>
              <a:r>
                <a:rPr lang="en-US" sz="2000" dirty="0">
                  <a:latin typeface="Comic Sans MS" pitchFamily="66" charset="0"/>
                </a:rPr>
                <a:t>or</a:t>
              </a:r>
            </a:p>
          </p:txBody>
        </p:sp>
        <p:sp>
          <p:nvSpPr>
            <p:cNvPr id="64522" name="Text Box 10"/>
            <p:cNvSpPr txBox="1">
              <a:spLocks noChangeArrowheads="1"/>
            </p:cNvSpPr>
            <p:nvPr/>
          </p:nvSpPr>
          <p:spPr bwMode="auto">
            <a:xfrm>
              <a:off x="5257800" y="2311006"/>
              <a:ext cx="2145139" cy="400110"/>
            </a:xfrm>
            <a:prstGeom prst="rect">
              <a:avLst/>
            </a:prstGeom>
            <a:noFill/>
            <a:ln w="9525">
              <a:noFill/>
              <a:miter lim="800000"/>
              <a:headEnd/>
              <a:tailEnd/>
            </a:ln>
            <a:effectLst/>
          </p:spPr>
          <p:txBody>
            <a:bodyPr wrap="none">
              <a:spAutoFit/>
            </a:bodyPr>
            <a:lstStyle/>
            <a:p>
              <a:r>
                <a:rPr lang="en-US" sz="2000" dirty="0">
                  <a:latin typeface="Comic Sans MS" pitchFamily="66" charset="0"/>
                </a:rPr>
                <a:t>For the </a:t>
              </a:r>
              <a:r>
                <a:rPr lang="en-US" sz="2000" dirty="0" err="1">
                  <a:latin typeface="Comic Sans MS" pitchFamily="66" charset="0"/>
                </a:rPr>
                <a:t>i’th</a:t>
              </a:r>
              <a:r>
                <a:rPr lang="en-US" sz="2000" dirty="0">
                  <a:latin typeface="Comic Sans MS" pitchFamily="66" charset="0"/>
                </a:rPr>
                <a:t> BPM</a:t>
              </a:r>
            </a:p>
          </p:txBody>
        </p:sp>
        <p:grpSp>
          <p:nvGrpSpPr>
            <p:cNvPr id="2" name="Group 13"/>
            <p:cNvGrpSpPr>
              <a:grpSpLocks/>
            </p:cNvGrpSpPr>
            <p:nvPr/>
          </p:nvGrpSpPr>
          <p:grpSpPr bwMode="auto">
            <a:xfrm>
              <a:off x="5202238" y="2746377"/>
              <a:ext cx="3305175" cy="457200"/>
              <a:chOff x="1166" y="1935"/>
              <a:chExt cx="2082" cy="288"/>
            </a:xfrm>
          </p:grpSpPr>
          <p:graphicFrame>
            <p:nvGraphicFramePr>
              <p:cNvPr id="64523" name="Object 11"/>
              <p:cNvGraphicFramePr>
                <a:graphicFrameLocks noChangeAspect="1"/>
              </p:cNvGraphicFramePr>
              <p:nvPr/>
            </p:nvGraphicFramePr>
            <p:xfrm>
              <a:off x="1166" y="1984"/>
              <a:ext cx="187" cy="187"/>
            </p:xfrm>
            <a:graphic>
              <a:graphicData uri="http://schemas.openxmlformats.org/presentationml/2006/ole">
                <p:oleObj spid="_x0000_s64516" name="Equation" r:id="rId6" imgW="164880" imgH="164880" progId="Equation.3">
                  <p:embed/>
                </p:oleObj>
              </a:graphicData>
            </a:graphic>
          </p:graphicFrame>
          <p:sp>
            <p:nvSpPr>
              <p:cNvPr id="64524" name="Text Box 12"/>
              <p:cNvSpPr txBox="1">
                <a:spLocks noChangeArrowheads="1"/>
              </p:cNvSpPr>
              <p:nvPr/>
            </p:nvSpPr>
            <p:spPr bwMode="auto">
              <a:xfrm>
                <a:off x="1339" y="1935"/>
                <a:ext cx="1909" cy="288"/>
              </a:xfrm>
              <a:prstGeom prst="rect">
                <a:avLst/>
              </a:prstGeom>
              <a:noFill/>
              <a:ln w="9525">
                <a:noFill/>
                <a:miter lim="800000"/>
                <a:headEnd/>
                <a:tailEnd/>
              </a:ln>
              <a:effectLst/>
            </p:spPr>
            <p:txBody>
              <a:bodyPr wrap="none">
                <a:spAutoFit/>
              </a:bodyPr>
              <a:lstStyle/>
              <a:p>
                <a:r>
                  <a:rPr lang="en-US" sz="2400" dirty="0">
                    <a:latin typeface="Comic Sans MS" pitchFamily="66" charset="0"/>
                  </a:rPr>
                  <a:t>is the mixing matrix</a:t>
                </a:r>
              </a:p>
            </p:txBody>
          </p:sp>
        </p:grpSp>
      </p:grpSp>
      <p:sp>
        <p:nvSpPr>
          <p:cNvPr id="64526" name="Text Box 14"/>
          <p:cNvSpPr txBox="1">
            <a:spLocks noChangeArrowheads="1"/>
          </p:cNvSpPr>
          <p:nvPr/>
        </p:nvSpPr>
        <p:spPr bwMode="auto">
          <a:xfrm>
            <a:off x="609600" y="1981200"/>
            <a:ext cx="7848600" cy="707886"/>
          </a:xfrm>
          <a:prstGeom prst="rect">
            <a:avLst/>
          </a:prstGeom>
          <a:noFill/>
          <a:ln w="9525">
            <a:noFill/>
            <a:miter lim="800000"/>
            <a:headEnd/>
            <a:tailEnd/>
          </a:ln>
          <a:effectLst/>
        </p:spPr>
        <p:txBody>
          <a:bodyPr wrap="square">
            <a:spAutoFit/>
          </a:bodyPr>
          <a:lstStyle/>
          <a:p>
            <a:r>
              <a:rPr lang="en-US" sz="2000" dirty="0">
                <a:solidFill>
                  <a:schemeClr val="accent2"/>
                </a:solidFill>
                <a:latin typeface="Comic Sans MS" pitchFamily="66" charset="0"/>
              </a:rPr>
              <a:t>The source signals include betatron motion, synchrotron motion and others (e.g., ground motion, power supply ripples, etc.)</a:t>
            </a:r>
          </a:p>
        </p:txBody>
      </p:sp>
      <p:sp>
        <p:nvSpPr>
          <p:cNvPr id="64527" name="Text Box 15"/>
          <p:cNvSpPr txBox="1">
            <a:spLocks noChangeArrowheads="1"/>
          </p:cNvSpPr>
          <p:nvPr/>
        </p:nvSpPr>
        <p:spPr bwMode="auto">
          <a:xfrm>
            <a:off x="1114346" y="2971800"/>
            <a:ext cx="3013075" cy="400110"/>
          </a:xfrm>
          <a:prstGeom prst="rect">
            <a:avLst/>
          </a:prstGeom>
          <a:noFill/>
          <a:ln w="9525">
            <a:noFill/>
            <a:miter lim="800000"/>
            <a:headEnd/>
            <a:tailEnd/>
          </a:ln>
          <a:effectLst/>
        </p:spPr>
        <p:txBody>
          <a:bodyPr wrap="square">
            <a:spAutoFit/>
          </a:bodyPr>
          <a:lstStyle/>
          <a:p>
            <a:r>
              <a:rPr lang="en-US" sz="2000" dirty="0">
                <a:latin typeface="Comic Sans MS" pitchFamily="66" charset="0"/>
              </a:rPr>
              <a:t>m BPMs and T turns</a:t>
            </a:r>
          </a:p>
        </p:txBody>
      </p:sp>
      <p:sp>
        <p:nvSpPr>
          <p:cNvPr id="18" name="Rectangle 3"/>
          <p:cNvSpPr txBox="1">
            <a:spLocks noChangeArrowheads="1"/>
          </p:cNvSpPr>
          <p:nvPr/>
        </p:nvSpPr>
        <p:spPr>
          <a:xfrm>
            <a:off x="304800" y="3962400"/>
            <a:ext cx="8305800" cy="762000"/>
          </a:xfrm>
          <a:prstGeom prst="rect">
            <a:avLst/>
          </a:prstGeom>
        </p:spPr>
        <p:txBody>
          <a:bodyPr vert="horz" lIns="91440" tIns="45720" rIns="91440" bIns="45720" rtlCol="0">
            <a:noAutofit/>
          </a:bodyPr>
          <a:lstStyle/>
          <a:p>
            <a:pPr marL="342900" marR="0" lvl="0" indent="-342900" algn="l" defTabSz="914400" rtl="0" eaLnBrk="1" fontAlgn="auto" latinLnBrk="0" hangingPunct="1">
              <a:spcBef>
                <a:spcPts val="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source signals are assumed to be narrow-band with non-overlapping spectra, so their un-equal time covariance matrices are diagonal.</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9" name="Picture 4"/>
          <p:cNvPicPr>
            <a:picLocks noChangeAspect="1" noChangeArrowheads="1"/>
          </p:cNvPicPr>
          <p:nvPr/>
        </p:nvPicPr>
        <p:blipFill>
          <a:blip r:embed="rId7"/>
          <a:srcRect/>
          <a:stretch>
            <a:fillRect/>
          </a:stretch>
        </p:blipFill>
        <p:spPr bwMode="auto">
          <a:xfrm>
            <a:off x="1600200" y="4724400"/>
            <a:ext cx="5324475" cy="503124"/>
          </a:xfrm>
          <a:prstGeom prst="rect">
            <a:avLst/>
          </a:prstGeom>
          <a:noFill/>
          <a:ln w="9525">
            <a:noFill/>
            <a:miter lim="800000"/>
            <a:headEnd/>
            <a:tailEnd/>
          </a:ln>
          <a:effectLst/>
        </p:spPr>
      </p:pic>
      <p:pic>
        <p:nvPicPr>
          <p:cNvPr id="20" name="Picture 5"/>
          <p:cNvPicPr>
            <a:picLocks noChangeAspect="1" noChangeArrowheads="1"/>
          </p:cNvPicPr>
          <p:nvPr/>
        </p:nvPicPr>
        <p:blipFill>
          <a:blip r:embed="rId8"/>
          <a:srcRect/>
          <a:stretch>
            <a:fillRect/>
          </a:stretch>
        </p:blipFill>
        <p:spPr bwMode="auto">
          <a:xfrm>
            <a:off x="1676400" y="5257801"/>
            <a:ext cx="4725987" cy="415522"/>
          </a:xfrm>
          <a:prstGeom prst="rect">
            <a:avLst/>
          </a:prstGeom>
          <a:noFill/>
          <a:ln w="9525">
            <a:noFill/>
            <a:miter lim="800000"/>
            <a:headEnd/>
            <a:tailEnd/>
          </a:ln>
          <a:effectLst/>
        </p:spPr>
      </p:pic>
      <p:pic>
        <p:nvPicPr>
          <p:cNvPr id="21" name="Picture 6"/>
          <p:cNvPicPr>
            <a:picLocks noChangeAspect="1" noChangeArrowheads="1"/>
          </p:cNvPicPr>
          <p:nvPr/>
        </p:nvPicPr>
        <p:blipFill>
          <a:blip r:embed="rId9"/>
          <a:srcRect/>
          <a:stretch>
            <a:fillRect/>
          </a:stretch>
        </p:blipFill>
        <p:spPr bwMode="auto">
          <a:xfrm>
            <a:off x="1674813" y="5689611"/>
            <a:ext cx="5251097" cy="406389"/>
          </a:xfrm>
          <a:prstGeom prst="rect">
            <a:avLst/>
          </a:prstGeom>
          <a:noFill/>
          <a:ln w="9525">
            <a:noFill/>
            <a:miter lim="800000"/>
            <a:headEnd/>
            <a:tailEnd/>
          </a:ln>
          <a:effectLst/>
        </p:spPr>
      </p:pic>
      <p:sp>
        <p:nvSpPr>
          <p:cNvPr id="22" name="Text Box 9"/>
          <p:cNvSpPr txBox="1">
            <a:spLocks noChangeArrowheads="1"/>
          </p:cNvSpPr>
          <p:nvPr/>
        </p:nvSpPr>
        <p:spPr bwMode="auto">
          <a:xfrm>
            <a:off x="533400" y="5238770"/>
            <a:ext cx="720725" cy="400110"/>
          </a:xfrm>
          <a:prstGeom prst="rect">
            <a:avLst/>
          </a:prstGeom>
          <a:noFill/>
          <a:ln w="9525">
            <a:noFill/>
            <a:miter lim="800000"/>
            <a:headEnd/>
            <a:tailEnd/>
          </a:ln>
          <a:effectLst/>
        </p:spPr>
        <p:txBody>
          <a:bodyPr wrap="square">
            <a:spAutoFit/>
          </a:bodyPr>
          <a:lstStyle/>
          <a:p>
            <a:r>
              <a:rPr lang="en-US" sz="2000" dirty="0">
                <a:solidFill>
                  <a:schemeClr val="accent2"/>
                </a:solidFill>
                <a:latin typeface="Comic Sans MS" pitchFamily="66" charset="0"/>
              </a:rPr>
              <a:t>Or</a:t>
            </a:r>
          </a:p>
        </p:txBody>
      </p:sp>
      <p:sp>
        <p:nvSpPr>
          <p:cNvPr id="23" name="Text Box 10"/>
          <p:cNvSpPr txBox="1">
            <a:spLocks noChangeArrowheads="1"/>
          </p:cNvSpPr>
          <p:nvPr/>
        </p:nvSpPr>
        <p:spPr bwMode="auto">
          <a:xfrm>
            <a:off x="609600" y="6096000"/>
            <a:ext cx="8229600" cy="707886"/>
          </a:xfrm>
          <a:prstGeom prst="rect">
            <a:avLst/>
          </a:prstGeom>
          <a:noFill/>
          <a:ln w="9525">
            <a:noFill/>
            <a:miter lim="800000"/>
            <a:headEnd/>
            <a:tailEnd/>
          </a:ln>
          <a:effectLst/>
        </p:spPr>
        <p:txBody>
          <a:bodyPr wrap="square">
            <a:spAutoFit/>
          </a:bodyPr>
          <a:lstStyle/>
          <a:p>
            <a:r>
              <a:rPr lang="en-US" sz="2000" dirty="0">
                <a:solidFill>
                  <a:schemeClr val="accent2"/>
                </a:solidFill>
                <a:latin typeface="Comic Sans MS" pitchFamily="66" charset="0"/>
              </a:rPr>
              <a:t>The mixing matrix A </a:t>
            </a:r>
            <a:r>
              <a:rPr lang="en-US" sz="2000" dirty="0" err="1">
                <a:solidFill>
                  <a:schemeClr val="accent2"/>
                </a:solidFill>
                <a:latin typeface="Comic Sans MS" pitchFamily="66" charset="0"/>
              </a:rPr>
              <a:t>diagonalizes</a:t>
            </a:r>
            <a:r>
              <a:rPr lang="en-US" sz="2000" dirty="0">
                <a:solidFill>
                  <a:schemeClr val="accent2"/>
                </a:solidFill>
                <a:latin typeface="Comic Sans MS" pitchFamily="66" charset="0"/>
              </a:rPr>
              <a:t> the un-equal time sample covariance matrices simultaneously.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762000" y="381000"/>
            <a:ext cx="7696200" cy="6156325"/>
            <a:chOff x="480" y="240"/>
            <a:chExt cx="4848" cy="3878"/>
          </a:xfrm>
        </p:grpSpPr>
        <p:pic>
          <p:nvPicPr>
            <p:cNvPr id="152578" name="Picture 2" descr="nospc"/>
            <p:cNvPicPr>
              <a:picLocks noChangeAspect="1" noChangeArrowheads="1"/>
            </p:cNvPicPr>
            <p:nvPr/>
          </p:nvPicPr>
          <p:blipFill>
            <a:blip r:embed="rId2"/>
            <a:srcRect/>
            <a:stretch>
              <a:fillRect/>
            </a:stretch>
          </p:blipFill>
          <p:spPr bwMode="auto">
            <a:xfrm>
              <a:off x="480" y="240"/>
              <a:ext cx="4848" cy="3878"/>
            </a:xfrm>
            <a:prstGeom prst="rect">
              <a:avLst/>
            </a:prstGeom>
            <a:noFill/>
          </p:spPr>
        </p:pic>
        <p:sp>
          <p:nvSpPr>
            <p:cNvPr id="152579" name="Text Box 3"/>
            <p:cNvSpPr txBox="1">
              <a:spLocks noChangeArrowheads="1"/>
            </p:cNvSpPr>
            <p:nvPr/>
          </p:nvSpPr>
          <p:spPr bwMode="auto">
            <a:xfrm>
              <a:off x="3302" y="777"/>
              <a:ext cx="964" cy="250"/>
            </a:xfrm>
            <a:prstGeom prst="rect">
              <a:avLst/>
            </a:prstGeom>
            <a:noFill/>
            <a:ln w="9525">
              <a:noFill/>
              <a:miter lim="800000"/>
              <a:headEnd/>
              <a:tailEnd/>
            </a:ln>
            <a:effectLst/>
          </p:spPr>
          <p:txBody>
            <a:bodyPr wrap="none">
              <a:spAutoFit/>
            </a:bodyPr>
            <a:lstStyle/>
            <a:p>
              <a:r>
                <a:rPr lang="en-US"/>
                <a:t>No sextupole</a:t>
              </a:r>
            </a:p>
          </p:txBody>
        </p:sp>
      </p:gr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12t"/>
          <p:cNvPicPr>
            <a:picLocks noChangeAspect="1" noChangeArrowheads="1"/>
          </p:cNvPicPr>
          <p:nvPr/>
        </p:nvPicPr>
        <p:blipFill>
          <a:blip r:embed="rId2"/>
          <a:srcRect/>
          <a:stretch>
            <a:fillRect/>
          </a:stretch>
        </p:blipFill>
        <p:spPr bwMode="auto">
          <a:xfrm>
            <a:off x="0" y="0"/>
            <a:ext cx="5181600" cy="4210050"/>
          </a:xfrm>
          <a:prstGeom prst="rect">
            <a:avLst/>
          </a:prstGeom>
          <a:noFill/>
        </p:spPr>
      </p:pic>
      <p:pic>
        <p:nvPicPr>
          <p:cNvPr id="169987" name="Picture 3" descr="16t"/>
          <p:cNvPicPr>
            <a:picLocks noChangeAspect="1" noChangeArrowheads="1"/>
          </p:cNvPicPr>
          <p:nvPr/>
        </p:nvPicPr>
        <p:blipFill>
          <a:blip r:embed="rId3"/>
          <a:srcRect/>
          <a:stretch>
            <a:fillRect/>
          </a:stretch>
        </p:blipFill>
        <p:spPr bwMode="auto">
          <a:xfrm>
            <a:off x="3733800" y="2614613"/>
            <a:ext cx="5410200" cy="4243387"/>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9" name="Picture 5" descr="emit_evol"/>
          <p:cNvPicPr>
            <a:picLocks noChangeAspect="1" noChangeArrowheads="1"/>
          </p:cNvPicPr>
          <p:nvPr/>
        </p:nvPicPr>
        <p:blipFill>
          <a:blip r:embed="rId3"/>
          <a:srcRect/>
          <a:stretch>
            <a:fillRect/>
          </a:stretch>
        </p:blipFill>
        <p:spPr bwMode="auto">
          <a:xfrm>
            <a:off x="685800" y="2628900"/>
            <a:ext cx="8229600" cy="4152900"/>
          </a:xfrm>
          <a:prstGeom prst="rect">
            <a:avLst/>
          </a:prstGeom>
          <a:noFill/>
        </p:spPr>
      </p:pic>
      <p:pic>
        <p:nvPicPr>
          <p:cNvPr id="149510" name="Picture 6" descr="fimp_09"/>
          <p:cNvPicPr>
            <a:picLocks noChangeAspect="1" noChangeArrowheads="1"/>
          </p:cNvPicPr>
          <p:nvPr/>
        </p:nvPicPr>
        <p:blipFill>
          <a:blip r:embed="rId4"/>
          <a:srcRect/>
          <a:stretch>
            <a:fillRect/>
          </a:stretch>
        </p:blipFill>
        <p:spPr bwMode="auto">
          <a:xfrm>
            <a:off x="228600" y="112713"/>
            <a:ext cx="2667000" cy="2554287"/>
          </a:xfrm>
          <a:prstGeom prst="rect">
            <a:avLst/>
          </a:prstGeom>
          <a:noFill/>
        </p:spPr>
      </p:pic>
      <p:pic>
        <p:nvPicPr>
          <p:cNvPr id="149511" name="Picture 7" descr="fimp_07a"/>
          <p:cNvPicPr>
            <a:picLocks noChangeAspect="1" noChangeArrowheads="1"/>
          </p:cNvPicPr>
          <p:nvPr/>
        </p:nvPicPr>
        <p:blipFill>
          <a:blip r:embed="rId5"/>
          <a:srcRect/>
          <a:stretch>
            <a:fillRect/>
          </a:stretch>
        </p:blipFill>
        <p:spPr bwMode="auto">
          <a:xfrm>
            <a:off x="2895600" y="-212725"/>
            <a:ext cx="3886200" cy="3336925"/>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graphicFrame>
        <p:nvGraphicFramePr>
          <p:cNvPr id="6" name="Object 5"/>
          <p:cNvGraphicFramePr>
            <a:graphicFrameLocks noChangeAspect="1"/>
          </p:cNvGraphicFramePr>
          <p:nvPr/>
        </p:nvGraphicFramePr>
        <p:xfrm>
          <a:off x="7162800" y="762000"/>
          <a:ext cx="1619250" cy="1323975"/>
        </p:xfrm>
        <a:graphic>
          <a:graphicData uri="http://schemas.openxmlformats.org/presentationml/2006/ole">
            <p:oleObj spid="_x0000_s305153" name="Equation" r:id="rId6" imgW="838080" imgH="68580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229600" cy="639762"/>
          </a:xfrm>
        </p:spPr>
        <p:txBody>
          <a:bodyPr>
            <a:normAutofit fontScale="90000"/>
          </a:bodyPr>
          <a:lstStyle/>
          <a:p>
            <a:pPr eaLnBrk="1" hangingPunct="1"/>
            <a:r>
              <a:rPr lang="en-US" sz="3600" dirty="0" smtClean="0"/>
              <a:t>Space charge effect of non-scaling FFAG</a:t>
            </a:r>
          </a:p>
        </p:txBody>
      </p:sp>
      <p:sp>
        <p:nvSpPr>
          <p:cNvPr id="10243" name="Content Placeholder 2"/>
          <p:cNvSpPr>
            <a:spLocks noGrp="1"/>
          </p:cNvSpPr>
          <p:nvPr>
            <p:ph idx="1"/>
          </p:nvPr>
        </p:nvSpPr>
        <p:spPr>
          <a:xfrm>
            <a:off x="457200" y="1295400"/>
            <a:ext cx="4419600" cy="4690515"/>
          </a:xfrm>
        </p:spPr>
        <p:txBody>
          <a:bodyPr>
            <a:spAutoFit/>
          </a:bodyPr>
          <a:lstStyle/>
          <a:p>
            <a:pPr marL="365760" indent="-365760" eaLnBrk="1" hangingPunct="1">
              <a:buFont typeface="Wingdings" pitchFamily="2" charset="2"/>
              <a:buChar char="§"/>
            </a:pPr>
            <a:r>
              <a:rPr lang="en-US" sz="1800" dirty="0" smtClean="0"/>
              <a:t>For example: Ruggiero suggested 3 concentric FFAGs as a proton driver to replace BNL AGS to reach 10 MW beam power.  </a:t>
            </a:r>
          </a:p>
          <a:p>
            <a:pPr marL="365760" indent="-365760" eaLnBrk="1" hangingPunct="1">
              <a:buFont typeface="Wingdings" pitchFamily="2" charset="2"/>
              <a:buChar char="§"/>
            </a:pPr>
            <a:r>
              <a:rPr lang="en-US" sz="1800" dirty="0" smtClean="0"/>
              <a:t>Tunes change from </a:t>
            </a:r>
          </a:p>
          <a:p>
            <a:pPr marL="365760" indent="-365760" eaLnBrk="1" hangingPunct="1">
              <a:buNone/>
            </a:pPr>
            <a:r>
              <a:rPr lang="en-US" sz="1800" dirty="0" smtClean="0"/>
              <a:t>       (</a:t>
            </a:r>
            <a:r>
              <a:rPr lang="en-US" sz="1800" dirty="0" err="1" smtClean="0"/>
              <a:t>n</a:t>
            </a:r>
            <a:r>
              <a:rPr lang="en-US" sz="1800" baseline="-25000" dirty="0" err="1" smtClean="0"/>
              <a:t>x</a:t>
            </a:r>
            <a:r>
              <a:rPr lang="en-US" sz="1800" dirty="0" smtClean="0"/>
              <a:t>, </a:t>
            </a:r>
            <a:r>
              <a:rPr lang="en-US" sz="1800" dirty="0" err="1" smtClean="0"/>
              <a:t>n</a:t>
            </a:r>
            <a:r>
              <a:rPr lang="en-US" sz="1800" baseline="-25000" dirty="0" err="1" smtClean="0"/>
              <a:t>z</a:t>
            </a:r>
            <a:r>
              <a:rPr lang="en-US" sz="1800" dirty="0" smtClean="0"/>
              <a:t>) = (40,38.1)</a:t>
            </a:r>
            <a:r>
              <a:rPr lang="en-US" sz="1800" dirty="0" smtClean="0">
                <a:cs typeface="Arial" charset="0"/>
              </a:rPr>
              <a:t> to (19.1,9.3)</a:t>
            </a:r>
          </a:p>
          <a:p>
            <a:pPr marL="365760" indent="-365760" eaLnBrk="1" hangingPunct="1">
              <a:buFont typeface="Wingdings" pitchFamily="2" charset="2"/>
              <a:buChar char="§"/>
            </a:pPr>
            <a:r>
              <a:rPr lang="en-US" sz="1800" dirty="0" smtClean="0">
                <a:cs typeface="Arial" charset="0"/>
              </a:rPr>
              <a:t>Cross systematic 4</a:t>
            </a:r>
            <a:r>
              <a:rPr lang="en-US" sz="1800" baseline="30000" dirty="0" smtClean="0">
                <a:cs typeface="Arial" charset="0"/>
              </a:rPr>
              <a:t>th</a:t>
            </a:r>
            <a:r>
              <a:rPr lang="en-US" sz="1800" dirty="0" smtClean="0">
                <a:cs typeface="Arial" charset="0"/>
              </a:rPr>
              <a:t> and 6</a:t>
            </a:r>
            <a:r>
              <a:rPr lang="en-US" sz="1800" baseline="30000" dirty="0" smtClean="0">
                <a:cs typeface="Arial" charset="0"/>
              </a:rPr>
              <a:t>th </a:t>
            </a:r>
            <a:r>
              <a:rPr lang="en-US" sz="1800" dirty="0" smtClean="0">
                <a:cs typeface="Arial" charset="0"/>
              </a:rPr>
              <a:t>    resonances: (P=136)</a:t>
            </a:r>
          </a:p>
          <a:p>
            <a:pPr marL="365760" indent="-365760" eaLnBrk="1" hangingPunct="1">
              <a:buNone/>
            </a:pPr>
            <a:r>
              <a:rPr lang="en-US" sz="1800" dirty="0" smtClean="0">
                <a:cs typeface="Arial" charset="0"/>
              </a:rPr>
              <a:t>       4</a:t>
            </a:r>
            <a:r>
              <a:rPr lang="el-GR" sz="1800" dirty="0" smtClean="0"/>
              <a:t>ν</a:t>
            </a:r>
            <a:r>
              <a:rPr lang="en-US" sz="1800" baseline="-25000" dirty="0" smtClean="0"/>
              <a:t>x</a:t>
            </a:r>
            <a:r>
              <a:rPr lang="en-US" sz="1800" dirty="0" smtClean="0"/>
              <a:t>=P,  4</a:t>
            </a:r>
            <a:r>
              <a:rPr lang="el-GR" sz="1800" dirty="0" smtClean="0"/>
              <a:t>ν</a:t>
            </a:r>
            <a:r>
              <a:rPr lang="en-US" sz="1800" baseline="-25000" dirty="0" smtClean="0"/>
              <a:t>z</a:t>
            </a:r>
            <a:r>
              <a:rPr lang="en-US" sz="1800" dirty="0" smtClean="0"/>
              <a:t>=P,  2</a:t>
            </a:r>
            <a:r>
              <a:rPr lang="el-GR" sz="1800" dirty="0" smtClean="0"/>
              <a:t>ν</a:t>
            </a:r>
            <a:r>
              <a:rPr lang="en-US" sz="1800" baseline="-25000" dirty="0" smtClean="0"/>
              <a:t>x</a:t>
            </a:r>
            <a:r>
              <a:rPr lang="en-US" sz="1800" dirty="0" smtClean="0"/>
              <a:t>+2</a:t>
            </a:r>
            <a:r>
              <a:rPr lang="el-GR" sz="1800" dirty="0" smtClean="0"/>
              <a:t>ν</a:t>
            </a:r>
            <a:r>
              <a:rPr lang="en-US" sz="1800" baseline="-25000" dirty="0" smtClean="0"/>
              <a:t>z</a:t>
            </a:r>
            <a:r>
              <a:rPr lang="en-US" sz="1800" dirty="0" smtClean="0"/>
              <a:t>=P</a:t>
            </a:r>
          </a:p>
          <a:p>
            <a:pPr marL="365760" indent="-365760" eaLnBrk="1" hangingPunct="1">
              <a:buFont typeface="Wingdings" pitchFamily="2" charset="2"/>
              <a:buNone/>
            </a:pPr>
            <a:r>
              <a:rPr lang="en-US" sz="1800" dirty="0" smtClean="0"/>
              <a:t>       6</a:t>
            </a:r>
            <a:r>
              <a:rPr lang="el-GR" sz="1800" dirty="0" smtClean="0"/>
              <a:t>ν</a:t>
            </a:r>
            <a:r>
              <a:rPr lang="en-US" sz="1800" baseline="-25000" dirty="0" smtClean="0"/>
              <a:t>x</a:t>
            </a:r>
            <a:r>
              <a:rPr lang="en-US" sz="1800" dirty="0" smtClean="0"/>
              <a:t>=P,  6</a:t>
            </a:r>
            <a:r>
              <a:rPr lang="el-GR" sz="1800" dirty="0" smtClean="0"/>
              <a:t>ν</a:t>
            </a:r>
            <a:r>
              <a:rPr lang="en-US" sz="1800" baseline="-25000" dirty="0" smtClean="0"/>
              <a:t>z</a:t>
            </a:r>
            <a:r>
              <a:rPr lang="en-US" sz="1800" dirty="0" smtClean="0"/>
              <a:t>=P,  2</a:t>
            </a:r>
            <a:r>
              <a:rPr lang="el-GR" sz="1800" dirty="0" smtClean="0"/>
              <a:t>ν</a:t>
            </a:r>
            <a:r>
              <a:rPr lang="en-US" sz="1800" baseline="-25000" dirty="0" smtClean="0"/>
              <a:t>x</a:t>
            </a:r>
            <a:r>
              <a:rPr lang="en-US" sz="1800" dirty="0" smtClean="0"/>
              <a:t>+4</a:t>
            </a:r>
            <a:r>
              <a:rPr lang="el-GR" sz="1800" dirty="0" smtClean="0"/>
              <a:t>ν</a:t>
            </a:r>
            <a:r>
              <a:rPr lang="en-US" sz="1800" baseline="-25000" dirty="0" smtClean="0"/>
              <a:t>z</a:t>
            </a:r>
            <a:r>
              <a:rPr lang="en-US" sz="1800" dirty="0" smtClean="0"/>
              <a:t>=P,  4</a:t>
            </a:r>
            <a:r>
              <a:rPr lang="el-GR" sz="1800" dirty="0" smtClean="0"/>
              <a:t>ν</a:t>
            </a:r>
            <a:r>
              <a:rPr lang="en-US" sz="1800" baseline="-25000" dirty="0" smtClean="0"/>
              <a:t>x</a:t>
            </a:r>
            <a:r>
              <a:rPr lang="en-US" sz="1800" dirty="0" smtClean="0"/>
              <a:t>+2</a:t>
            </a:r>
            <a:r>
              <a:rPr lang="el-GR" sz="1800" dirty="0" smtClean="0"/>
              <a:t>ν</a:t>
            </a:r>
            <a:r>
              <a:rPr lang="en-US" sz="1800" baseline="-25000" dirty="0" smtClean="0"/>
              <a:t>z</a:t>
            </a:r>
            <a:r>
              <a:rPr lang="en-US" sz="1800" dirty="0" smtClean="0"/>
              <a:t>=P</a:t>
            </a:r>
          </a:p>
          <a:p>
            <a:pPr marL="365760" indent="-365760" eaLnBrk="1" hangingPunct="1">
              <a:buFont typeface="Wingdings" pitchFamily="2" charset="2"/>
              <a:buChar char="§"/>
            </a:pPr>
            <a:r>
              <a:rPr lang="en-US" sz="1800" dirty="0" smtClean="0"/>
              <a:t>Emittance  growth obeys scaling laws</a:t>
            </a:r>
          </a:p>
          <a:p>
            <a:pPr marL="365760" indent="-365760" eaLnBrk="1" hangingPunct="1">
              <a:buFont typeface="Wingdings" pitchFamily="2" charset="2"/>
              <a:buChar char="§"/>
            </a:pPr>
            <a:r>
              <a:rPr lang="en-US" sz="1800" dirty="0" smtClean="0"/>
              <a:t>Thus phase advance per cell cannot be near 90</a:t>
            </a:r>
            <a:r>
              <a:rPr lang="en-US" sz="1800" baseline="30000" dirty="0" smtClean="0"/>
              <a:t>0</a:t>
            </a:r>
            <a:r>
              <a:rPr lang="en-US" sz="1800" dirty="0" smtClean="0"/>
              <a:t> and 60</a:t>
            </a:r>
            <a:r>
              <a:rPr lang="en-US" sz="1800" baseline="30000" dirty="0" smtClean="0"/>
              <a:t>0</a:t>
            </a:r>
            <a:r>
              <a:rPr lang="en-US" sz="1800" dirty="0" smtClean="0"/>
              <a:t>.</a:t>
            </a:r>
          </a:p>
          <a:p>
            <a:pPr marL="365760" indent="-365760" eaLnBrk="1" hangingPunct="1">
              <a:buFont typeface="Wingdings" pitchFamily="2" charset="2"/>
              <a:buChar char="§"/>
            </a:pPr>
            <a:r>
              <a:rPr lang="en-US" sz="1800" dirty="0" smtClean="0"/>
              <a:t>Lattice design can become very restricted.</a:t>
            </a:r>
          </a:p>
        </p:txBody>
      </p:sp>
      <p:pic>
        <p:nvPicPr>
          <p:cNvPr id="10244" name="Picture 9" descr="ruggiero-big50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953000" y="1390650"/>
            <a:ext cx="4191000" cy="34861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9"/>
          <p:cNvSpPr txBox="1">
            <a:spLocks noChangeArrowheads="1"/>
          </p:cNvSpPr>
          <p:nvPr/>
        </p:nvSpPr>
        <p:spPr bwMode="auto">
          <a:xfrm>
            <a:off x="381000" y="838200"/>
            <a:ext cx="3352800" cy="5698483"/>
          </a:xfrm>
          <a:prstGeom prst="rect">
            <a:avLst/>
          </a:prstGeom>
          <a:noFill/>
          <a:ln w="9525" algn="ctr">
            <a:noFill/>
            <a:miter lim="800000"/>
            <a:headEnd/>
            <a:tailEnd/>
          </a:ln>
        </p:spPr>
        <p:txBody>
          <a:bodyPr wrap="square">
            <a:spAutoFit/>
          </a:bodyPr>
          <a:lstStyle/>
          <a:p>
            <a:pPr marL="182880" indent="-182880">
              <a:spcAft>
                <a:spcPts val="600"/>
              </a:spcAft>
              <a:buFont typeface="Wingdings" pitchFamily="2" charset="2"/>
              <a:buChar char="§"/>
            </a:pPr>
            <a:r>
              <a:rPr lang="en-US" dirty="0">
                <a:latin typeface="Calibri" pitchFamily="34" charset="0"/>
              </a:rPr>
              <a:t>100 turns injection </a:t>
            </a:r>
          </a:p>
          <a:p>
            <a:pPr marL="182880" indent="-182880">
              <a:spcAft>
                <a:spcPts val="600"/>
              </a:spcAft>
              <a:buFont typeface="Wingdings" pitchFamily="2" charset="2"/>
              <a:buChar char="§"/>
            </a:pPr>
            <a:r>
              <a:rPr lang="en-US" dirty="0">
                <a:latin typeface="Calibri" pitchFamily="34" charset="0"/>
              </a:rPr>
              <a:t>Crossing systematic   resonances:</a:t>
            </a:r>
          </a:p>
          <a:p>
            <a:pPr marL="182880" indent="-182880">
              <a:spcAft>
                <a:spcPts val="600"/>
              </a:spcAft>
              <a:buFont typeface="Wingdings" pitchFamily="2" charset="2"/>
              <a:buNone/>
            </a:pPr>
            <a:r>
              <a:rPr lang="en-US" dirty="0" smtClean="0">
                <a:solidFill>
                  <a:srgbClr val="FF0000"/>
                </a:solidFill>
                <a:latin typeface="Calibri" pitchFamily="34" charset="0"/>
              </a:rPr>
              <a:t>    6</a:t>
            </a:r>
            <a:r>
              <a:rPr lang="en-US" dirty="0" smtClean="0">
                <a:solidFill>
                  <a:srgbClr val="FF0000"/>
                </a:solidFill>
                <a:latin typeface="Symbol" pitchFamily="18" charset="2"/>
              </a:rPr>
              <a:t>n</a:t>
            </a:r>
            <a:r>
              <a:rPr lang="en-US" baseline="-25000" dirty="0" smtClean="0">
                <a:solidFill>
                  <a:srgbClr val="FF0000"/>
                </a:solidFill>
                <a:latin typeface="Calibri" pitchFamily="34" charset="0"/>
              </a:rPr>
              <a:t>x</a:t>
            </a:r>
            <a:r>
              <a:rPr lang="en-US" dirty="0" smtClean="0">
                <a:solidFill>
                  <a:srgbClr val="FF0000"/>
                </a:solidFill>
                <a:latin typeface="Calibri" pitchFamily="34" charset="0"/>
              </a:rPr>
              <a:t>=P</a:t>
            </a:r>
            <a:r>
              <a:rPr lang="en-US" dirty="0">
                <a:solidFill>
                  <a:srgbClr val="FF0000"/>
                </a:solidFill>
                <a:latin typeface="Calibri" pitchFamily="34" charset="0"/>
              </a:rPr>
              <a:t>,    6</a:t>
            </a:r>
            <a:r>
              <a:rPr lang="en-US" dirty="0">
                <a:solidFill>
                  <a:srgbClr val="FF0000"/>
                </a:solidFill>
                <a:latin typeface="Symbol" pitchFamily="18" charset="2"/>
              </a:rPr>
              <a:t>n</a:t>
            </a:r>
            <a:r>
              <a:rPr lang="en-US" baseline="-25000" dirty="0">
                <a:solidFill>
                  <a:srgbClr val="FF0000"/>
                </a:solidFill>
                <a:latin typeface="Calibri" pitchFamily="34" charset="0"/>
              </a:rPr>
              <a:t>z</a:t>
            </a:r>
            <a:r>
              <a:rPr lang="en-US" dirty="0">
                <a:solidFill>
                  <a:srgbClr val="FF0000"/>
                </a:solidFill>
                <a:latin typeface="Calibri" pitchFamily="34" charset="0"/>
              </a:rPr>
              <a:t>=P,      P=24</a:t>
            </a:r>
          </a:p>
          <a:p>
            <a:pPr marL="182880" indent="-182880">
              <a:spcAft>
                <a:spcPts val="600"/>
              </a:spcAft>
            </a:pPr>
            <a:endParaRPr lang="en-US" dirty="0">
              <a:latin typeface="Calibri" pitchFamily="34" charset="0"/>
            </a:endParaRPr>
          </a:p>
          <a:p>
            <a:pPr marL="182880" indent="-182880">
              <a:spcAft>
                <a:spcPts val="600"/>
              </a:spcAft>
            </a:pPr>
            <a:endParaRPr lang="en-US" dirty="0">
              <a:latin typeface="Calibri" pitchFamily="34" charset="0"/>
            </a:endParaRPr>
          </a:p>
          <a:p>
            <a:pPr marL="182880" indent="-182880">
              <a:spcAft>
                <a:spcPts val="600"/>
              </a:spcAft>
              <a:buFont typeface="Wingdings" pitchFamily="2" charset="2"/>
              <a:buNone/>
            </a:pPr>
            <a:endParaRPr lang="en-US" dirty="0" smtClean="0">
              <a:latin typeface="Calibri" pitchFamily="34" charset="0"/>
            </a:endParaRPr>
          </a:p>
          <a:p>
            <a:pPr marL="182880" indent="-182880">
              <a:spcAft>
                <a:spcPts val="600"/>
              </a:spcAft>
              <a:buFont typeface="Wingdings" pitchFamily="2" charset="2"/>
              <a:buNone/>
            </a:pPr>
            <a:r>
              <a:rPr lang="en-US" dirty="0" smtClean="0">
                <a:latin typeface="Calibri" pitchFamily="34" charset="0"/>
              </a:rPr>
              <a:t>    </a:t>
            </a:r>
            <a:r>
              <a:rPr lang="en-US" dirty="0" err="1" smtClean="0">
                <a:latin typeface="Calibri" pitchFamily="34" charset="0"/>
              </a:rPr>
              <a:t>d</a:t>
            </a:r>
            <a:r>
              <a:rPr lang="en-US" dirty="0" err="1" smtClean="0">
                <a:latin typeface="Symbol" pitchFamily="18" charset="2"/>
              </a:rPr>
              <a:t>n</a:t>
            </a:r>
            <a:r>
              <a:rPr lang="en-US" baseline="-25000" dirty="0" err="1" smtClean="0">
                <a:latin typeface="Calibri" pitchFamily="34" charset="0"/>
              </a:rPr>
              <a:t>x,z</a:t>
            </a:r>
            <a:r>
              <a:rPr lang="en-US" dirty="0" smtClean="0">
                <a:latin typeface="Calibri" pitchFamily="34" charset="0"/>
              </a:rPr>
              <a:t>/</a:t>
            </a:r>
            <a:r>
              <a:rPr lang="en-US" dirty="0" err="1" smtClean="0">
                <a:latin typeface="Calibri" pitchFamily="34" charset="0"/>
              </a:rPr>
              <a:t>dn</a:t>
            </a:r>
            <a:r>
              <a:rPr lang="en-US" dirty="0" smtClean="0">
                <a:latin typeface="Calibri" pitchFamily="34" charset="0"/>
              </a:rPr>
              <a:t> </a:t>
            </a:r>
            <a:r>
              <a:rPr lang="en-US" dirty="0">
                <a:latin typeface="Calibri" pitchFamily="34" charset="0"/>
              </a:rPr>
              <a:t>= -0.0004</a:t>
            </a:r>
          </a:p>
          <a:p>
            <a:pPr marL="182880" indent="-182880">
              <a:spcAft>
                <a:spcPts val="600"/>
              </a:spcAft>
              <a:buFont typeface="Wingdings" pitchFamily="2" charset="2"/>
              <a:buNone/>
            </a:pPr>
            <a:endParaRPr lang="en-US" dirty="0">
              <a:latin typeface="Calibri" pitchFamily="34" charset="0"/>
            </a:endParaRPr>
          </a:p>
          <a:p>
            <a:pPr marL="182880" indent="-182880">
              <a:spcAft>
                <a:spcPts val="600"/>
              </a:spcAft>
              <a:buFont typeface="Wingdings" pitchFamily="2" charset="2"/>
              <a:buNone/>
            </a:pPr>
            <a:endParaRPr lang="en-US" dirty="0">
              <a:latin typeface="Calibri" pitchFamily="34" charset="0"/>
            </a:endParaRPr>
          </a:p>
          <a:p>
            <a:pPr marL="182880" indent="-182880">
              <a:spcAft>
                <a:spcPts val="600"/>
              </a:spcAft>
              <a:buFont typeface="Wingdings" pitchFamily="2" charset="2"/>
              <a:buNone/>
            </a:pPr>
            <a:endParaRPr lang="en-US" dirty="0" smtClean="0">
              <a:latin typeface="Calibri" pitchFamily="34" charset="0"/>
            </a:endParaRPr>
          </a:p>
          <a:p>
            <a:pPr marL="182880" indent="-182880">
              <a:spcAft>
                <a:spcPts val="600"/>
              </a:spcAft>
              <a:buFont typeface="Wingdings" pitchFamily="2" charset="2"/>
              <a:buNone/>
            </a:pPr>
            <a:r>
              <a:rPr lang="en-US" dirty="0" smtClean="0">
                <a:latin typeface="Calibri" pitchFamily="34" charset="0"/>
              </a:rPr>
              <a:t>    Aperture=</a:t>
            </a:r>
          </a:p>
          <a:p>
            <a:pPr marL="182880" indent="-182880">
              <a:spcAft>
                <a:spcPts val="600"/>
              </a:spcAft>
              <a:buFont typeface="Wingdings" pitchFamily="2" charset="2"/>
              <a:buNone/>
            </a:pPr>
            <a:endParaRPr lang="en-US" dirty="0">
              <a:latin typeface="Calibri" pitchFamily="34" charset="0"/>
            </a:endParaRPr>
          </a:p>
          <a:p>
            <a:pPr marL="182880" indent="-182880">
              <a:spcAft>
                <a:spcPts val="600"/>
              </a:spcAft>
              <a:buFont typeface="Wingdings" pitchFamily="2" charset="2"/>
              <a:buChar char="§"/>
            </a:pPr>
            <a:r>
              <a:rPr lang="en-US" dirty="0">
                <a:latin typeface="Calibri" pitchFamily="34" charset="0"/>
              </a:rPr>
              <a:t> </a:t>
            </a:r>
            <a:r>
              <a:rPr lang="en-US" dirty="0">
                <a:solidFill>
                  <a:srgbClr val="0066FF"/>
                </a:solidFill>
                <a:latin typeface="Calibri" pitchFamily="34" charset="0"/>
              </a:rPr>
              <a:t>Emittance growth factor</a:t>
            </a:r>
            <a:r>
              <a:rPr lang="en-US" dirty="0">
                <a:latin typeface="Calibri" pitchFamily="34" charset="0"/>
              </a:rPr>
              <a:t> </a:t>
            </a:r>
            <a:endParaRPr lang="en-US" dirty="0" smtClean="0">
              <a:latin typeface="Calibri" pitchFamily="34" charset="0"/>
            </a:endParaRPr>
          </a:p>
          <a:p>
            <a:pPr marL="182880" indent="-182880">
              <a:spcAft>
                <a:spcPts val="600"/>
              </a:spcAft>
            </a:pPr>
            <a:r>
              <a:rPr lang="en-US" dirty="0" smtClean="0">
                <a:latin typeface="Calibri" pitchFamily="34" charset="0"/>
              </a:rPr>
              <a:t>    </a:t>
            </a:r>
            <a:r>
              <a:rPr lang="en-US" dirty="0" smtClean="0">
                <a:solidFill>
                  <a:srgbClr val="FF00FF"/>
                </a:solidFill>
                <a:latin typeface="Calibri" pitchFamily="34" charset="0"/>
              </a:rPr>
              <a:t>EGF</a:t>
            </a:r>
            <a:r>
              <a:rPr lang="en-US" dirty="0" smtClean="0">
                <a:latin typeface="Calibri" pitchFamily="34" charset="0"/>
              </a:rPr>
              <a:t>: Final </a:t>
            </a:r>
            <a:r>
              <a:rPr lang="en-US" dirty="0">
                <a:latin typeface="Calibri" pitchFamily="34" charset="0"/>
              </a:rPr>
              <a:t>emit./initial emit.</a:t>
            </a:r>
          </a:p>
          <a:p>
            <a:pPr marL="182880" indent="-182880">
              <a:lnSpc>
                <a:spcPct val="135000"/>
              </a:lnSpc>
              <a:buFont typeface="Wingdings" pitchFamily="2" charset="2"/>
              <a:buNone/>
            </a:pPr>
            <a:endParaRPr lang="en-US" dirty="0">
              <a:latin typeface="Calibri" pitchFamily="34" charset="0"/>
            </a:endParaRPr>
          </a:p>
        </p:txBody>
      </p:sp>
      <p:graphicFrame>
        <p:nvGraphicFramePr>
          <p:cNvPr id="6146" name="Object 5"/>
          <p:cNvGraphicFramePr>
            <a:graphicFrameLocks noChangeAspect="1"/>
          </p:cNvGraphicFramePr>
          <p:nvPr/>
        </p:nvGraphicFramePr>
        <p:xfrm>
          <a:off x="685800" y="2308225"/>
          <a:ext cx="1752600" cy="815975"/>
        </p:xfrm>
        <a:graphic>
          <a:graphicData uri="http://schemas.openxmlformats.org/presentationml/2006/ole">
            <p:oleObj spid="_x0000_s180226" name="Equation" r:id="rId3" imgW="1384200" imgH="685800" progId="Equation.3">
              <p:embed/>
            </p:oleObj>
          </a:graphicData>
        </a:graphic>
      </p:graphicFrame>
      <p:sp>
        <p:nvSpPr>
          <p:cNvPr id="6152" name="TextBox 10"/>
          <p:cNvSpPr txBox="1">
            <a:spLocks noChangeArrowheads="1"/>
          </p:cNvSpPr>
          <p:nvPr/>
        </p:nvSpPr>
        <p:spPr bwMode="auto">
          <a:xfrm>
            <a:off x="7391400" y="1524000"/>
            <a:ext cx="1009650" cy="369888"/>
          </a:xfrm>
          <a:prstGeom prst="rect">
            <a:avLst/>
          </a:prstGeom>
          <a:noFill/>
          <a:ln w="9525">
            <a:noFill/>
            <a:miter lim="800000"/>
            <a:headEnd/>
            <a:tailEnd/>
          </a:ln>
        </p:spPr>
        <p:txBody>
          <a:bodyPr wrap="none">
            <a:spAutoFit/>
          </a:bodyPr>
          <a:lstStyle/>
          <a:p>
            <a:r>
              <a:rPr lang="en-US">
                <a:latin typeface="Calibri" pitchFamily="34" charset="0"/>
              </a:rPr>
              <a:t>Turn 820</a:t>
            </a:r>
          </a:p>
        </p:txBody>
      </p:sp>
      <p:sp>
        <p:nvSpPr>
          <p:cNvPr id="6153" name="TextBox 11"/>
          <p:cNvSpPr txBox="1">
            <a:spLocks noChangeArrowheads="1"/>
          </p:cNvSpPr>
          <p:nvPr/>
        </p:nvSpPr>
        <p:spPr bwMode="auto">
          <a:xfrm>
            <a:off x="7315200" y="4114800"/>
            <a:ext cx="1127125" cy="369888"/>
          </a:xfrm>
          <a:prstGeom prst="rect">
            <a:avLst/>
          </a:prstGeom>
          <a:noFill/>
          <a:ln w="9525">
            <a:noFill/>
            <a:miter lim="800000"/>
            <a:headEnd/>
            <a:tailEnd/>
          </a:ln>
        </p:spPr>
        <p:txBody>
          <a:bodyPr wrap="none">
            <a:spAutoFit/>
          </a:bodyPr>
          <a:lstStyle/>
          <a:p>
            <a:r>
              <a:rPr lang="en-US">
                <a:latin typeface="Calibri" pitchFamily="34" charset="0"/>
              </a:rPr>
              <a:t>Turn 1270</a:t>
            </a:r>
          </a:p>
        </p:txBody>
      </p:sp>
      <p:graphicFrame>
        <p:nvGraphicFramePr>
          <p:cNvPr id="6147" name="Object 6"/>
          <p:cNvGraphicFramePr>
            <a:graphicFrameLocks noChangeAspect="1"/>
          </p:cNvGraphicFramePr>
          <p:nvPr/>
        </p:nvGraphicFramePr>
        <p:xfrm>
          <a:off x="685800" y="3657600"/>
          <a:ext cx="1676400" cy="744538"/>
        </p:xfrm>
        <a:graphic>
          <a:graphicData uri="http://schemas.openxmlformats.org/presentationml/2006/ole">
            <p:oleObj spid="_x0000_s180227" name="Equation" r:id="rId4" imgW="1028520" imgH="457200" progId="Equation.3">
              <p:embed/>
            </p:oleObj>
          </a:graphicData>
        </a:graphic>
      </p:graphicFrame>
      <p:graphicFrame>
        <p:nvGraphicFramePr>
          <p:cNvPr id="6148" name="Object 7"/>
          <p:cNvGraphicFramePr>
            <a:graphicFrameLocks noChangeAspect="1"/>
          </p:cNvGraphicFramePr>
          <p:nvPr/>
        </p:nvGraphicFramePr>
        <p:xfrm>
          <a:off x="1560512" y="4679950"/>
          <a:ext cx="1639888" cy="273050"/>
        </p:xfrm>
        <a:graphic>
          <a:graphicData uri="http://schemas.openxmlformats.org/presentationml/2006/ole">
            <p:oleObj spid="_x0000_s180228" name="Equation" r:id="rId5" imgW="1066680" imgH="177480" progId="Equation.3">
              <p:embed/>
            </p:oleObj>
          </a:graphicData>
        </a:graphic>
      </p:graphicFrame>
      <p:grpSp>
        <p:nvGrpSpPr>
          <p:cNvPr id="12" name="Group 11"/>
          <p:cNvGrpSpPr/>
          <p:nvPr/>
        </p:nvGrpSpPr>
        <p:grpSpPr>
          <a:xfrm>
            <a:off x="3295650" y="457200"/>
            <a:ext cx="5619750" cy="5314950"/>
            <a:chOff x="3048000" y="1143000"/>
            <a:chExt cx="5619750" cy="5314950"/>
          </a:xfrm>
        </p:grpSpPr>
        <p:pic>
          <p:nvPicPr>
            <p:cNvPr id="6151" name="Picture 4"/>
            <p:cNvPicPr>
              <a:picLocks noChangeAspect="1" noChangeArrowheads="1"/>
            </p:cNvPicPr>
            <p:nvPr/>
          </p:nvPicPr>
          <p:blipFill>
            <a:blip r:embed="rId6"/>
            <a:srcRect/>
            <a:stretch>
              <a:fillRect/>
            </a:stretch>
          </p:blipFill>
          <p:spPr bwMode="auto">
            <a:xfrm>
              <a:off x="3048000" y="1371600"/>
              <a:ext cx="5619750" cy="5086350"/>
            </a:xfrm>
            <a:prstGeom prst="rect">
              <a:avLst/>
            </a:prstGeom>
            <a:noFill/>
            <a:ln w="9525">
              <a:noFill/>
              <a:miter lim="800000"/>
              <a:headEnd/>
              <a:tailEnd/>
            </a:ln>
          </p:spPr>
        </p:pic>
        <p:pic>
          <p:nvPicPr>
            <p:cNvPr id="6154" name="Picture 9"/>
            <p:cNvPicPr>
              <a:picLocks noChangeAspect="1" noChangeArrowheads="1"/>
            </p:cNvPicPr>
            <p:nvPr/>
          </p:nvPicPr>
          <p:blipFill>
            <a:blip r:embed="rId7"/>
            <a:srcRect/>
            <a:stretch>
              <a:fillRect/>
            </a:stretch>
          </p:blipFill>
          <p:spPr bwMode="auto">
            <a:xfrm>
              <a:off x="3429000" y="1143000"/>
              <a:ext cx="1114425" cy="257175"/>
            </a:xfrm>
            <a:prstGeom prst="rect">
              <a:avLst/>
            </a:prstGeom>
            <a:noFill/>
            <a:ln w="9525">
              <a:noFill/>
              <a:miter lim="800000"/>
              <a:headEnd/>
              <a:tailEnd/>
            </a:ln>
          </p:spPr>
        </p:pic>
        <p:pic>
          <p:nvPicPr>
            <p:cNvPr id="6155" name="Picture 10"/>
            <p:cNvPicPr>
              <a:picLocks noChangeAspect="1" noChangeArrowheads="1"/>
            </p:cNvPicPr>
            <p:nvPr/>
          </p:nvPicPr>
          <p:blipFill>
            <a:blip r:embed="rId8"/>
            <a:srcRect/>
            <a:stretch>
              <a:fillRect/>
            </a:stretch>
          </p:blipFill>
          <p:spPr bwMode="auto">
            <a:xfrm>
              <a:off x="4724400" y="1143000"/>
              <a:ext cx="1095375" cy="257175"/>
            </a:xfrm>
            <a:prstGeom prst="rect">
              <a:avLst/>
            </a:prstGeom>
            <a:noFill/>
            <a:ln w="9525">
              <a:noFill/>
              <a:miter lim="800000"/>
              <a:headEnd/>
              <a:tailEnd/>
            </a:ln>
          </p:spPr>
        </p:pic>
      </p:grpSp>
      <p:sp>
        <p:nvSpPr>
          <p:cNvPr id="13" name="Slide Number Placeholder 12"/>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457200" y="274638"/>
            <a:ext cx="8229600" cy="715962"/>
          </a:xfrm>
        </p:spPr>
        <p:txBody>
          <a:bodyPr>
            <a:normAutofit fontScale="90000"/>
          </a:bodyPr>
          <a:lstStyle/>
          <a:p>
            <a:pPr eaLnBrk="1" hangingPunct="1"/>
            <a:r>
              <a:rPr lang="en-US" dirty="0" smtClean="0"/>
              <a:t>Scaling Power Laws</a:t>
            </a:r>
          </a:p>
        </p:txBody>
      </p:sp>
      <p:sp>
        <p:nvSpPr>
          <p:cNvPr id="14339" name="TextBox 4"/>
          <p:cNvSpPr txBox="1">
            <a:spLocks noChangeArrowheads="1"/>
          </p:cNvSpPr>
          <p:nvPr/>
        </p:nvSpPr>
        <p:spPr bwMode="auto">
          <a:xfrm>
            <a:off x="533400" y="1600200"/>
            <a:ext cx="2438400" cy="2031325"/>
          </a:xfrm>
          <a:prstGeom prst="rect">
            <a:avLst/>
          </a:prstGeom>
          <a:noFill/>
          <a:ln w="9525">
            <a:noFill/>
            <a:miter lim="800000"/>
            <a:headEnd/>
            <a:tailEnd/>
          </a:ln>
        </p:spPr>
        <p:txBody>
          <a:bodyPr wrap="square">
            <a:spAutoFit/>
          </a:bodyPr>
          <a:lstStyle/>
          <a:p>
            <a:pPr>
              <a:buFont typeface="Wingdings" pitchFamily="2" charset="2"/>
              <a:buChar char="§"/>
            </a:pPr>
            <a:r>
              <a:rPr lang="en-US" dirty="0">
                <a:latin typeface="Calibri" pitchFamily="34" charset="0"/>
              </a:rPr>
              <a:t> Tune ramp rate:</a:t>
            </a:r>
          </a:p>
          <a:p>
            <a:r>
              <a:rPr lang="en-US" dirty="0" smtClean="0">
                <a:latin typeface="Calibri" pitchFamily="34" charset="0"/>
              </a:rPr>
              <a:t>    0.0004  </a:t>
            </a:r>
            <a:r>
              <a:rPr lang="en-US" dirty="0">
                <a:latin typeface="Calibri" pitchFamily="34" charset="0"/>
                <a:sym typeface="Wingdings" pitchFamily="2" charset="2"/>
              </a:rPr>
              <a:t>  0.0112</a:t>
            </a:r>
          </a:p>
          <a:p>
            <a:endParaRPr lang="en-US" dirty="0">
              <a:latin typeface="Calibri" pitchFamily="34" charset="0"/>
              <a:sym typeface="Wingdings" pitchFamily="2" charset="2"/>
            </a:endParaRPr>
          </a:p>
          <a:p>
            <a:pPr>
              <a:buFont typeface="Wingdings" pitchFamily="2" charset="2"/>
              <a:buChar char="§"/>
            </a:pPr>
            <a:r>
              <a:rPr lang="en-US" dirty="0">
                <a:latin typeface="Calibri" pitchFamily="34" charset="0"/>
                <a:sym typeface="Wingdings" pitchFamily="2" charset="2"/>
              </a:rPr>
              <a:t> Log-log plots</a:t>
            </a:r>
          </a:p>
          <a:p>
            <a:endParaRPr lang="en-US" dirty="0">
              <a:latin typeface="Calibri" pitchFamily="34" charset="0"/>
              <a:sym typeface="Wingdings" pitchFamily="2" charset="2"/>
            </a:endParaRPr>
          </a:p>
          <a:p>
            <a:pPr>
              <a:buFont typeface="Wingdings" pitchFamily="2" charset="2"/>
              <a:buChar char="§"/>
            </a:pPr>
            <a:r>
              <a:rPr lang="en-US" dirty="0">
                <a:latin typeface="Calibri" pitchFamily="34" charset="0"/>
                <a:sym typeface="Wingdings" pitchFamily="2" charset="2"/>
              </a:rPr>
              <a:t> Scaling Law</a:t>
            </a:r>
          </a:p>
          <a:p>
            <a:r>
              <a:rPr lang="en-US" dirty="0">
                <a:latin typeface="Calibri" pitchFamily="34" charset="0"/>
                <a:sym typeface="Wingdings" pitchFamily="2" charset="2"/>
              </a:rPr>
              <a:t>   </a:t>
            </a:r>
            <a:endParaRPr lang="en-US" dirty="0">
              <a:latin typeface="Calibri" pitchFamily="34" charset="0"/>
            </a:endParaRPr>
          </a:p>
        </p:txBody>
      </p:sp>
      <p:pic>
        <p:nvPicPr>
          <p:cNvPr id="14340" name="Picture 7" descr="egf50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2000" y="3429000"/>
            <a:ext cx="2209800" cy="423863"/>
          </a:xfrm>
          <a:prstGeom prst="rect">
            <a:avLst/>
          </a:prstGeom>
          <a:noFill/>
          <a:ln w="9525">
            <a:noFill/>
            <a:miter lim="800000"/>
            <a:headEnd/>
            <a:tailEnd/>
          </a:ln>
        </p:spPr>
      </p:pic>
      <p:grpSp>
        <p:nvGrpSpPr>
          <p:cNvPr id="2" name="Group 13"/>
          <p:cNvGrpSpPr>
            <a:grpSpLocks/>
          </p:cNvGrpSpPr>
          <p:nvPr/>
        </p:nvGrpSpPr>
        <p:grpSpPr bwMode="auto">
          <a:xfrm>
            <a:off x="3276600" y="1371600"/>
            <a:ext cx="5191125" cy="5029200"/>
            <a:chOff x="3276600" y="1371600"/>
            <a:chExt cx="5191125" cy="5029200"/>
          </a:xfrm>
        </p:grpSpPr>
        <p:pic>
          <p:nvPicPr>
            <p:cNvPr id="14342" name="Picture 2"/>
            <p:cNvPicPr>
              <a:picLocks noChangeAspect="1" noChangeArrowheads="1"/>
            </p:cNvPicPr>
            <p:nvPr/>
          </p:nvPicPr>
          <p:blipFill>
            <a:blip r:embed="rId3"/>
            <a:srcRect/>
            <a:stretch>
              <a:fillRect/>
            </a:stretch>
          </p:blipFill>
          <p:spPr bwMode="auto">
            <a:xfrm>
              <a:off x="3276600" y="1371600"/>
              <a:ext cx="5191125" cy="3990975"/>
            </a:xfrm>
            <a:prstGeom prst="rect">
              <a:avLst/>
            </a:prstGeom>
            <a:noFill/>
            <a:ln w="9525">
              <a:noFill/>
              <a:miter lim="800000"/>
              <a:headEnd/>
              <a:tailEnd/>
            </a:ln>
          </p:spPr>
        </p:pic>
        <p:cxnSp>
          <p:nvCxnSpPr>
            <p:cNvPr id="8" name="Straight Connector 7"/>
            <p:cNvCxnSpPr/>
            <p:nvPr/>
          </p:nvCxnSpPr>
          <p:spPr>
            <a:xfrm>
              <a:off x="3733800" y="1447800"/>
              <a:ext cx="4572000" cy="3886200"/>
            </a:xfrm>
            <a:prstGeom prst="line">
              <a:avLst/>
            </a:prstGeom>
            <a:ln w="254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114800" y="5638800"/>
              <a:ext cx="2667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4345" name="TextBox 10"/>
            <p:cNvSpPr txBox="1">
              <a:spLocks noChangeArrowheads="1"/>
            </p:cNvSpPr>
            <p:nvPr/>
          </p:nvSpPr>
          <p:spPr bwMode="auto">
            <a:xfrm>
              <a:off x="4343400" y="5867400"/>
              <a:ext cx="2291012" cy="369332"/>
            </a:xfrm>
            <a:prstGeom prst="rect">
              <a:avLst/>
            </a:prstGeom>
            <a:noFill/>
            <a:ln w="9525">
              <a:noFill/>
              <a:miter lim="800000"/>
              <a:headEnd/>
              <a:tailEnd/>
            </a:ln>
          </p:spPr>
          <p:txBody>
            <a:bodyPr wrap="none">
              <a:spAutoFit/>
            </a:bodyPr>
            <a:lstStyle/>
            <a:p>
              <a:r>
                <a:rPr lang="en-US">
                  <a:latin typeface="Calibri" pitchFamily="34" charset="0"/>
                </a:rPr>
                <a:t>Critical tune ramp rate</a:t>
              </a:r>
            </a:p>
          </p:txBody>
        </p:sp>
        <p:cxnSp>
          <p:nvCxnSpPr>
            <p:cNvPr id="13" name="Shape 12"/>
            <p:cNvCxnSpPr>
              <a:stCxn id="10" idx="6"/>
            </p:cNvCxnSpPr>
            <p:nvPr/>
          </p:nvCxnSpPr>
          <p:spPr>
            <a:xfrm flipV="1">
              <a:off x="6781800" y="4876800"/>
              <a:ext cx="990600" cy="1143000"/>
            </a:xfrm>
            <a:prstGeom prst="bentConnector2">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1" name="Slide Number Placeholder 10"/>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p:txBody>
          <a:bodyPr/>
          <a:lstStyle/>
          <a:p>
            <a:pPr eaLnBrk="1" hangingPunct="1"/>
            <a:r>
              <a:rPr lang="en-US" smtClean="0"/>
              <a:t>Critical Tune Ramp Rate</a:t>
            </a:r>
          </a:p>
        </p:txBody>
      </p:sp>
      <p:pic>
        <p:nvPicPr>
          <p:cNvPr id="7172" name="Picture 2"/>
          <p:cNvPicPr>
            <a:picLocks noChangeAspect="1" noChangeArrowheads="1"/>
          </p:cNvPicPr>
          <p:nvPr/>
        </p:nvPicPr>
        <p:blipFill>
          <a:blip r:embed="rId3"/>
          <a:srcRect/>
          <a:stretch>
            <a:fillRect/>
          </a:stretch>
        </p:blipFill>
        <p:spPr bwMode="auto">
          <a:xfrm>
            <a:off x="3886200" y="1600200"/>
            <a:ext cx="5024438" cy="4114800"/>
          </a:xfrm>
          <a:prstGeom prst="rect">
            <a:avLst/>
          </a:prstGeom>
          <a:noFill/>
          <a:ln w="9525">
            <a:noFill/>
            <a:miter lim="800000"/>
            <a:headEnd/>
            <a:tailEnd/>
          </a:ln>
        </p:spPr>
      </p:pic>
      <p:pic>
        <p:nvPicPr>
          <p:cNvPr id="7173" name="Picture 3"/>
          <p:cNvPicPr>
            <a:picLocks noChangeAspect="1" noChangeArrowheads="1"/>
          </p:cNvPicPr>
          <p:nvPr/>
        </p:nvPicPr>
        <p:blipFill>
          <a:blip r:embed="rId4"/>
          <a:srcRect/>
          <a:stretch>
            <a:fillRect/>
          </a:stretch>
        </p:blipFill>
        <p:spPr bwMode="auto">
          <a:xfrm>
            <a:off x="457200" y="4038600"/>
            <a:ext cx="3017838" cy="838200"/>
          </a:xfrm>
          <a:prstGeom prst="rect">
            <a:avLst/>
          </a:prstGeom>
          <a:noFill/>
          <a:ln w="9525">
            <a:noFill/>
            <a:miter lim="800000"/>
            <a:headEnd/>
            <a:tailEnd/>
          </a:ln>
        </p:spPr>
      </p:pic>
      <p:graphicFrame>
        <p:nvGraphicFramePr>
          <p:cNvPr id="7170" name="Object 4"/>
          <p:cNvGraphicFramePr>
            <a:graphicFrameLocks noChangeAspect="1"/>
          </p:cNvGraphicFramePr>
          <p:nvPr/>
        </p:nvGraphicFramePr>
        <p:xfrm>
          <a:off x="457200" y="1600200"/>
          <a:ext cx="3657600" cy="2744788"/>
        </p:xfrm>
        <a:graphic>
          <a:graphicData uri="http://schemas.openxmlformats.org/presentationml/2006/ole">
            <p:oleObj spid="_x0000_s181250" name="Equation" r:id="rId5" imgW="1955520" imgH="1549080" progId="Equation.3">
              <p:embed/>
            </p:oleObj>
          </a:graphicData>
        </a:graphic>
      </p:graphicFrame>
      <p:sp>
        <p:nvSpPr>
          <p:cNvPr id="7174" name="TextBox 7"/>
          <p:cNvSpPr txBox="1">
            <a:spLocks noChangeArrowheads="1"/>
          </p:cNvSpPr>
          <p:nvPr/>
        </p:nvSpPr>
        <p:spPr bwMode="auto">
          <a:xfrm>
            <a:off x="609600" y="5257800"/>
            <a:ext cx="3333750" cy="646113"/>
          </a:xfrm>
          <a:prstGeom prst="rect">
            <a:avLst/>
          </a:prstGeom>
          <a:noFill/>
          <a:ln w="9525">
            <a:noFill/>
            <a:miter lim="800000"/>
            <a:headEnd/>
            <a:tailEnd/>
          </a:ln>
        </p:spPr>
        <p:txBody>
          <a:bodyPr wrap="none">
            <a:spAutoFit/>
          </a:bodyPr>
          <a:lstStyle/>
          <a:p>
            <a:r>
              <a:rPr lang="en-US">
                <a:latin typeface="Calibri" pitchFamily="34" charset="0"/>
              </a:rPr>
              <a:t>Can serve as a guideline for FFAG </a:t>
            </a:r>
          </a:p>
          <a:p>
            <a:r>
              <a:rPr lang="en-US">
                <a:latin typeface="Calibri" pitchFamily="34" charset="0"/>
              </a:rPr>
              <a:t>design!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457200" y="274638"/>
            <a:ext cx="5867400" cy="639762"/>
          </a:xfrm>
        </p:spPr>
        <p:txBody>
          <a:bodyPr>
            <a:noAutofit/>
          </a:bodyPr>
          <a:lstStyle/>
          <a:p>
            <a:pPr eaLnBrk="1" hangingPunct="1"/>
            <a:r>
              <a:rPr lang="en-US" sz="3200" dirty="0" smtClean="0"/>
              <a:t>4</a:t>
            </a:r>
            <a:r>
              <a:rPr lang="en-US" sz="3200" baseline="30000" dirty="0" smtClean="0"/>
              <a:t>th</a:t>
            </a:r>
            <a:r>
              <a:rPr lang="en-US" sz="3200" dirty="0" smtClean="0"/>
              <a:t> order Systematic Resonances</a:t>
            </a:r>
          </a:p>
        </p:txBody>
      </p:sp>
      <p:pic>
        <p:nvPicPr>
          <p:cNvPr id="15363" name="Picture 2"/>
          <p:cNvPicPr>
            <a:picLocks noChangeAspect="1" noChangeArrowheads="1"/>
          </p:cNvPicPr>
          <p:nvPr/>
        </p:nvPicPr>
        <p:blipFill>
          <a:blip r:embed="rId2"/>
          <a:srcRect/>
          <a:stretch>
            <a:fillRect/>
          </a:stretch>
        </p:blipFill>
        <p:spPr bwMode="auto">
          <a:xfrm>
            <a:off x="1917326" y="5562600"/>
            <a:ext cx="5051612" cy="1066800"/>
          </a:xfrm>
          <a:prstGeom prst="rect">
            <a:avLst/>
          </a:prstGeom>
          <a:noFill/>
          <a:ln w="9525">
            <a:noFill/>
            <a:miter lim="800000"/>
            <a:headEnd/>
            <a:tailEnd/>
          </a:ln>
        </p:spPr>
      </p:pic>
      <p:pic>
        <p:nvPicPr>
          <p:cNvPr id="15364" name="Picture 3"/>
          <p:cNvPicPr>
            <a:picLocks noChangeAspect="1" noChangeArrowheads="1"/>
          </p:cNvPicPr>
          <p:nvPr/>
        </p:nvPicPr>
        <p:blipFill>
          <a:blip r:embed="rId3"/>
          <a:srcRect/>
          <a:stretch>
            <a:fillRect/>
          </a:stretch>
        </p:blipFill>
        <p:spPr bwMode="auto">
          <a:xfrm>
            <a:off x="1447800" y="1295400"/>
            <a:ext cx="5656263" cy="4191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pic>
        <p:nvPicPr>
          <p:cNvPr id="316417" name="Picture 1"/>
          <p:cNvPicPr>
            <a:picLocks noChangeAspect="1" noChangeArrowheads="1"/>
          </p:cNvPicPr>
          <p:nvPr/>
        </p:nvPicPr>
        <p:blipFill>
          <a:blip r:embed="rId2"/>
          <a:srcRect/>
          <a:stretch>
            <a:fillRect/>
          </a:stretch>
        </p:blipFill>
        <p:spPr bwMode="auto">
          <a:xfrm>
            <a:off x="2057400" y="4038600"/>
            <a:ext cx="3564043" cy="528638"/>
          </a:xfrm>
          <a:prstGeom prst="rect">
            <a:avLst/>
          </a:prstGeom>
          <a:noFill/>
          <a:ln w="9525">
            <a:noFill/>
            <a:miter lim="800000"/>
            <a:headEnd/>
            <a:tailEnd/>
          </a:ln>
          <a:effectLst/>
        </p:spPr>
      </p:pic>
      <p:pic>
        <p:nvPicPr>
          <p:cNvPr id="316418" name="Picture 2"/>
          <p:cNvPicPr>
            <a:picLocks noChangeAspect="1" noChangeArrowheads="1"/>
          </p:cNvPicPr>
          <p:nvPr/>
        </p:nvPicPr>
        <p:blipFill>
          <a:blip r:embed="rId3"/>
          <a:srcRect/>
          <a:stretch>
            <a:fillRect/>
          </a:stretch>
        </p:blipFill>
        <p:spPr bwMode="auto">
          <a:xfrm>
            <a:off x="5181600" y="4648200"/>
            <a:ext cx="2804268" cy="309562"/>
          </a:xfrm>
          <a:prstGeom prst="rect">
            <a:avLst/>
          </a:prstGeom>
          <a:noFill/>
          <a:ln w="9525">
            <a:noFill/>
            <a:miter lim="800000"/>
            <a:headEnd/>
            <a:tailEnd/>
          </a:ln>
          <a:effectLst/>
        </p:spPr>
      </p:pic>
      <p:pic>
        <p:nvPicPr>
          <p:cNvPr id="316419" name="Picture 3"/>
          <p:cNvPicPr>
            <a:picLocks noChangeAspect="1" noChangeArrowheads="1"/>
          </p:cNvPicPr>
          <p:nvPr/>
        </p:nvPicPr>
        <p:blipFill>
          <a:blip r:embed="rId4"/>
          <a:srcRect/>
          <a:stretch>
            <a:fillRect/>
          </a:stretch>
        </p:blipFill>
        <p:spPr bwMode="auto">
          <a:xfrm>
            <a:off x="1981200" y="2057400"/>
            <a:ext cx="3581400" cy="609600"/>
          </a:xfrm>
          <a:prstGeom prst="rect">
            <a:avLst/>
          </a:prstGeom>
          <a:noFill/>
          <a:ln w="9525">
            <a:noFill/>
            <a:miter lim="800000"/>
            <a:headEnd/>
            <a:tailEnd/>
          </a:ln>
          <a:effectLst/>
        </p:spPr>
      </p:pic>
      <p:pic>
        <p:nvPicPr>
          <p:cNvPr id="316420" name="Picture 4"/>
          <p:cNvPicPr>
            <a:picLocks noChangeAspect="1" noChangeArrowheads="1"/>
          </p:cNvPicPr>
          <p:nvPr/>
        </p:nvPicPr>
        <p:blipFill>
          <a:blip r:embed="rId5"/>
          <a:srcRect/>
          <a:stretch>
            <a:fillRect/>
          </a:stretch>
        </p:blipFill>
        <p:spPr bwMode="auto">
          <a:xfrm>
            <a:off x="2057399" y="2743200"/>
            <a:ext cx="4395355" cy="685800"/>
          </a:xfrm>
          <a:prstGeom prst="rect">
            <a:avLst/>
          </a:prstGeom>
          <a:noFill/>
          <a:ln w="9525">
            <a:noFill/>
            <a:miter lim="800000"/>
            <a:headEnd/>
            <a:tailEnd/>
          </a:ln>
          <a:effectLst/>
        </p:spPr>
      </p:pic>
      <p:sp>
        <p:nvSpPr>
          <p:cNvPr id="7" name="Rectangle 6"/>
          <p:cNvSpPr/>
          <p:nvPr/>
        </p:nvSpPr>
        <p:spPr>
          <a:xfrm>
            <a:off x="304800" y="197346"/>
            <a:ext cx="8458200" cy="2031325"/>
          </a:xfrm>
          <a:prstGeom prst="rect">
            <a:avLst/>
          </a:prstGeom>
        </p:spPr>
        <p:txBody>
          <a:bodyPr wrap="square">
            <a:spAutoFit/>
          </a:bodyPr>
          <a:lstStyle/>
          <a:p>
            <a:r>
              <a:rPr lang="en-US" dirty="0" smtClean="0"/>
              <a:t>Besides these systematic space-charge resonances, random errors play an important role in particle beam dynamics. Since the dipole field errors affect the closed orbit, which is relevant to the beam emittance at injection, we assume that the closed orbit is properly corrected. The random </a:t>
            </a:r>
            <a:r>
              <a:rPr lang="en-US" dirty="0" err="1" smtClean="0"/>
              <a:t>quadrupoles</a:t>
            </a:r>
            <a:r>
              <a:rPr lang="en-US" dirty="0" smtClean="0"/>
              <a:t> break the </a:t>
            </a:r>
            <a:r>
              <a:rPr lang="en-US" dirty="0" err="1" smtClean="0"/>
              <a:t>superperiodicity</a:t>
            </a:r>
            <a:r>
              <a:rPr lang="en-US" dirty="0" smtClean="0"/>
              <a:t>, and produce half-integer stop bands. The random skew </a:t>
            </a:r>
            <a:r>
              <a:rPr lang="en-US" dirty="0" err="1" smtClean="0"/>
              <a:t>quadrupoles</a:t>
            </a:r>
            <a:r>
              <a:rPr lang="en-US" dirty="0" smtClean="0"/>
              <a:t> introduce both the sum and difference coupling resonances, found to be important in beam-emittance growth in fast ramping accelerators.</a:t>
            </a:r>
          </a:p>
        </p:txBody>
      </p:sp>
      <p:sp>
        <p:nvSpPr>
          <p:cNvPr id="8" name="TextBox 7"/>
          <p:cNvSpPr txBox="1"/>
          <p:nvPr/>
        </p:nvSpPr>
        <p:spPr>
          <a:xfrm>
            <a:off x="381000" y="3581400"/>
            <a:ext cx="7366119" cy="369332"/>
          </a:xfrm>
          <a:prstGeom prst="rect">
            <a:avLst/>
          </a:prstGeom>
          <a:noFill/>
        </p:spPr>
        <p:txBody>
          <a:bodyPr wrap="none" rtlCol="0">
            <a:spAutoFit/>
          </a:bodyPr>
          <a:lstStyle/>
          <a:p>
            <a:r>
              <a:rPr lang="en-US" dirty="0" smtClean="0"/>
              <a:t>The scaling law of the emittance factor in passing through these resonances is</a:t>
            </a:r>
            <a:endParaRPr lang="en-US" dirty="0"/>
          </a:p>
        </p:txBody>
      </p:sp>
      <p:sp>
        <p:nvSpPr>
          <p:cNvPr id="9" name="TextBox 8"/>
          <p:cNvSpPr txBox="1"/>
          <p:nvPr/>
        </p:nvSpPr>
        <p:spPr>
          <a:xfrm>
            <a:off x="381000" y="5105400"/>
            <a:ext cx="8001000" cy="1569660"/>
          </a:xfrm>
          <a:prstGeom prst="rect">
            <a:avLst/>
          </a:prstGeom>
          <a:noFill/>
        </p:spPr>
        <p:txBody>
          <a:bodyPr wrap="square" rtlCol="0">
            <a:spAutoFit/>
          </a:bodyPr>
          <a:lstStyle/>
          <a:p>
            <a:r>
              <a:rPr lang="en-US" sz="2400" b="1" dirty="0" smtClean="0">
                <a:solidFill>
                  <a:srgbClr val="FF0000"/>
                </a:solidFill>
              </a:rPr>
              <a:t>Summary on space charge studies: </a:t>
            </a:r>
          </a:p>
          <a:p>
            <a:r>
              <a:rPr lang="en-US" sz="2400" b="1" dirty="0" smtClean="0">
                <a:solidFill>
                  <a:srgbClr val="FF0000"/>
                </a:solidFill>
              </a:rPr>
              <a:t>Need experimental verification of these EGF scaling laws</a:t>
            </a:r>
          </a:p>
          <a:p>
            <a:r>
              <a:rPr lang="en-US" sz="2400" b="1" dirty="0" err="1" smtClean="0"/>
              <a:t>Fermilab</a:t>
            </a:r>
            <a:r>
              <a:rPr lang="en-US" sz="2400" b="1" dirty="0" smtClean="0"/>
              <a:t> Booster is the most suitable accelerator for these experiments</a:t>
            </a:r>
            <a:endParaRPr lang="en-US" sz="24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5363" name="Text Box 3"/>
          <p:cNvSpPr txBox="1">
            <a:spLocks noChangeArrowheads="1"/>
          </p:cNvSpPr>
          <p:nvPr/>
        </p:nvSpPr>
        <p:spPr bwMode="auto">
          <a:xfrm>
            <a:off x="381000" y="358676"/>
            <a:ext cx="4038600" cy="2308324"/>
          </a:xfrm>
          <a:prstGeom prst="rect">
            <a:avLst/>
          </a:prstGeom>
          <a:noFill/>
          <a:ln w="9525">
            <a:noFill/>
            <a:miter lim="800000"/>
            <a:headEnd/>
            <a:tailEnd/>
          </a:ln>
        </p:spPr>
        <p:txBody>
          <a:bodyPr wrap="square">
            <a:spAutoFit/>
          </a:bodyPr>
          <a:lstStyle/>
          <a:p>
            <a:pPr>
              <a:defRPr/>
            </a:pPr>
            <a:r>
              <a:rPr lang="en-US" b="1" dirty="0" smtClean="0">
                <a:solidFill>
                  <a:srgbClr val="FF0000"/>
                </a:solidFill>
              </a:rPr>
              <a:t>ALPHA</a:t>
            </a:r>
            <a:r>
              <a:rPr lang="en-US" dirty="0" smtClean="0"/>
              <a:t> project at IU/IUCF funded by the CRANE: We are building an electron storage ring with circumference 20 m. The accelerator can provide de-bunched beam for CRANE research center radiation effect experiments; and provide IU with X-ray photon source through </a:t>
            </a:r>
            <a:r>
              <a:rPr lang="en-US" b="1" dirty="0" smtClean="0">
                <a:solidFill>
                  <a:srgbClr val="FF0000"/>
                </a:solidFill>
              </a:rPr>
              <a:t>Inverse Compton Scattering.</a:t>
            </a:r>
            <a:endParaRPr lang="en-US" dirty="0"/>
          </a:p>
        </p:txBody>
      </p:sp>
      <p:pic>
        <p:nvPicPr>
          <p:cNvPr id="12293" name="Picture 3"/>
          <p:cNvPicPr>
            <a:picLocks noChangeAspect="1" noChangeArrowheads="1"/>
          </p:cNvPicPr>
          <p:nvPr/>
        </p:nvPicPr>
        <p:blipFill>
          <a:blip r:embed="rId3"/>
          <a:srcRect l="17738" t="17525" r="13258" b="15875"/>
          <a:stretch>
            <a:fillRect/>
          </a:stretch>
        </p:blipFill>
        <p:spPr bwMode="auto">
          <a:xfrm>
            <a:off x="4562475" y="381000"/>
            <a:ext cx="4352925" cy="2667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grpSp>
        <p:nvGrpSpPr>
          <p:cNvPr id="8" name="Group 7"/>
          <p:cNvGrpSpPr/>
          <p:nvPr/>
        </p:nvGrpSpPr>
        <p:grpSpPr>
          <a:xfrm>
            <a:off x="133350" y="3105150"/>
            <a:ext cx="8858250" cy="2019300"/>
            <a:chOff x="133350" y="514350"/>
            <a:chExt cx="8858250" cy="2019300"/>
          </a:xfrm>
        </p:grpSpPr>
        <p:grpSp>
          <p:nvGrpSpPr>
            <p:cNvPr id="9" name="Group 17"/>
            <p:cNvGrpSpPr/>
            <p:nvPr/>
          </p:nvGrpSpPr>
          <p:grpSpPr>
            <a:xfrm>
              <a:off x="133350" y="514350"/>
              <a:ext cx="8858250" cy="2019300"/>
              <a:chOff x="133350" y="2463800"/>
              <a:chExt cx="8858250" cy="2019300"/>
            </a:xfrm>
          </p:grpSpPr>
          <p:grpSp>
            <p:nvGrpSpPr>
              <p:cNvPr id="12" name="Group 16"/>
              <p:cNvGrpSpPr/>
              <p:nvPr/>
            </p:nvGrpSpPr>
            <p:grpSpPr>
              <a:xfrm>
                <a:off x="133350" y="2667000"/>
                <a:ext cx="8858250" cy="1816100"/>
                <a:chOff x="133350" y="2667000"/>
                <a:chExt cx="8858250" cy="1816100"/>
              </a:xfrm>
            </p:grpSpPr>
            <p:pic>
              <p:nvPicPr>
                <p:cNvPr id="15" name="Picture 2"/>
                <p:cNvPicPr>
                  <a:picLocks noChangeAspect="1" noChangeArrowheads="1"/>
                </p:cNvPicPr>
                <p:nvPr/>
              </p:nvPicPr>
              <p:blipFill>
                <a:blip r:embed="rId4"/>
                <a:srcRect/>
                <a:stretch>
                  <a:fillRect/>
                </a:stretch>
              </p:blipFill>
              <p:spPr bwMode="auto">
                <a:xfrm>
                  <a:off x="438150" y="3438525"/>
                  <a:ext cx="8553450" cy="600075"/>
                </a:xfrm>
                <a:prstGeom prst="rect">
                  <a:avLst/>
                </a:prstGeom>
                <a:noFill/>
                <a:ln w="9525">
                  <a:noFill/>
                  <a:miter lim="800000"/>
                  <a:headEnd/>
                  <a:tailEnd/>
                </a:ln>
              </p:spPr>
            </p:pic>
            <p:sp>
              <p:nvSpPr>
                <p:cNvPr id="16" name="TextBox 5"/>
                <p:cNvSpPr txBox="1">
                  <a:spLocks noChangeArrowheads="1"/>
                </p:cNvSpPr>
                <p:nvPr/>
              </p:nvSpPr>
              <p:spPr bwMode="auto">
                <a:xfrm>
                  <a:off x="1581150" y="4038600"/>
                  <a:ext cx="1984375" cy="400050"/>
                </a:xfrm>
                <a:prstGeom prst="rect">
                  <a:avLst/>
                </a:prstGeom>
                <a:noFill/>
                <a:ln w="9525">
                  <a:noFill/>
                  <a:miter lim="800000"/>
                  <a:headEnd/>
                  <a:tailEnd/>
                </a:ln>
              </p:spPr>
              <p:txBody>
                <a:bodyPr wrap="none">
                  <a:spAutoFit/>
                </a:bodyPr>
                <a:lstStyle/>
                <a:p>
                  <a:r>
                    <a:rPr lang="en-US"/>
                    <a:t>Damping wiggler</a:t>
                  </a:r>
                </a:p>
              </p:txBody>
            </p:sp>
            <p:sp>
              <p:nvSpPr>
                <p:cNvPr id="17" name="TextBox 6"/>
                <p:cNvSpPr txBox="1">
                  <a:spLocks noChangeArrowheads="1"/>
                </p:cNvSpPr>
                <p:nvPr/>
              </p:nvSpPr>
              <p:spPr bwMode="auto">
                <a:xfrm>
                  <a:off x="3028950" y="2743200"/>
                  <a:ext cx="3994150" cy="400050"/>
                </a:xfrm>
                <a:prstGeom prst="rect">
                  <a:avLst/>
                </a:prstGeom>
                <a:noFill/>
                <a:ln w="9525">
                  <a:noFill/>
                  <a:miter lim="800000"/>
                  <a:headEnd/>
                  <a:tailEnd/>
                </a:ln>
              </p:spPr>
              <p:txBody>
                <a:bodyPr wrap="none">
                  <a:spAutoFit/>
                </a:bodyPr>
                <a:lstStyle/>
                <a:p>
                  <a:r>
                    <a:rPr lang="en-US" dirty="0"/>
                    <a:t>Chicane for laser-electron interaction</a:t>
                  </a:r>
                </a:p>
              </p:txBody>
            </p:sp>
            <p:sp>
              <p:nvSpPr>
                <p:cNvPr id="18" name="Right Brace 8"/>
                <p:cNvSpPr>
                  <a:spLocks/>
                </p:cNvSpPr>
                <p:nvPr/>
              </p:nvSpPr>
              <p:spPr bwMode="auto">
                <a:xfrm rot="-5400000">
                  <a:off x="4622800" y="2762250"/>
                  <a:ext cx="190500" cy="914400"/>
                </a:xfrm>
                <a:prstGeom prst="rightBrace">
                  <a:avLst>
                    <a:gd name="adj1" fmla="val 8333"/>
                    <a:gd name="adj2" fmla="val 50000"/>
                  </a:avLst>
                </a:prstGeom>
                <a:noFill/>
                <a:ln w="9525" algn="ctr">
                  <a:solidFill>
                    <a:schemeClr val="tx1"/>
                  </a:solidFill>
                  <a:round/>
                  <a:headEnd/>
                  <a:tailEnd/>
                </a:ln>
              </p:spPr>
              <p:txBody>
                <a:bodyPr/>
                <a:lstStyle/>
                <a:p>
                  <a:endParaRPr lang="en-US"/>
                </a:p>
              </p:txBody>
            </p:sp>
            <p:sp>
              <p:nvSpPr>
                <p:cNvPr id="19" name="TextBox 11"/>
                <p:cNvSpPr txBox="1">
                  <a:spLocks noChangeArrowheads="1"/>
                </p:cNvSpPr>
                <p:nvPr/>
              </p:nvSpPr>
              <p:spPr bwMode="auto">
                <a:xfrm>
                  <a:off x="6248400" y="4083050"/>
                  <a:ext cx="809625" cy="400050"/>
                </a:xfrm>
                <a:prstGeom prst="rect">
                  <a:avLst/>
                </a:prstGeom>
                <a:noFill/>
                <a:ln w="9525">
                  <a:noFill/>
                  <a:miter lim="800000"/>
                  <a:headEnd/>
                  <a:tailEnd/>
                </a:ln>
              </p:spPr>
              <p:txBody>
                <a:bodyPr wrap="none">
                  <a:spAutoFit/>
                </a:bodyPr>
                <a:lstStyle/>
                <a:p>
                  <a:r>
                    <a:rPr lang="en-US" dirty="0"/>
                    <a:t>cavity</a:t>
                  </a:r>
                </a:p>
              </p:txBody>
            </p:sp>
            <p:sp>
              <p:nvSpPr>
                <p:cNvPr id="20" name="TextBox 12"/>
                <p:cNvSpPr txBox="1">
                  <a:spLocks noChangeArrowheads="1"/>
                </p:cNvSpPr>
                <p:nvPr/>
              </p:nvSpPr>
              <p:spPr bwMode="auto">
                <a:xfrm>
                  <a:off x="133350" y="2667000"/>
                  <a:ext cx="1408113" cy="708025"/>
                </a:xfrm>
                <a:prstGeom prst="rect">
                  <a:avLst/>
                </a:prstGeom>
                <a:noFill/>
                <a:ln w="9525">
                  <a:noFill/>
                  <a:miter lim="800000"/>
                  <a:headEnd/>
                  <a:tailEnd/>
                </a:ln>
              </p:spPr>
              <p:txBody>
                <a:bodyPr wrap="none">
                  <a:spAutoFit/>
                </a:bodyPr>
                <a:lstStyle/>
                <a:p>
                  <a:r>
                    <a:rPr lang="en-US"/>
                    <a:t>Lambertson</a:t>
                  </a:r>
                </a:p>
                <a:p>
                  <a:r>
                    <a:rPr lang="en-US"/>
                    <a:t>septum</a:t>
                  </a:r>
                </a:p>
              </p:txBody>
            </p:sp>
            <p:sp>
              <p:nvSpPr>
                <p:cNvPr id="21" name="4-Point Star 15"/>
                <p:cNvSpPr>
                  <a:spLocks noChangeArrowheads="1"/>
                </p:cNvSpPr>
                <p:nvPr/>
              </p:nvSpPr>
              <p:spPr bwMode="auto">
                <a:xfrm>
                  <a:off x="1981200" y="3581400"/>
                  <a:ext cx="152400" cy="228600"/>
                </a:xfrm>
                <a:prstGeom prst="star4">
                  <a:avLst>
                    <a:gd name="adj" fmla="val 12500"/>
                  </a:avLst>
                </a:prstGeom>
                <a:solidFill>
                  <a:srgbClr val="00B8FF"/>
                </a:solidFill>
                <a:ln w="9525" algn="ctr">
                  <a:solidFill>
                    <a:schemeClr val="tx1"/>
                  </a:solidFill>
                  <a:round/>
                  <a:headEnd/>
                  <a:tailEnd/>
                </a:ln>
              </p:spPr>
              <p:txBody>
                <a:bodyPr/>
                <a:lstStyle/>
                <a:p>
                  <a:endParaRPr lang="en-US"/>
                </a:p>
              </p:txBody>
            </p:sp>
            <p:sp>
              <p:nvSpPr>
                <p:cNvPr id="22" name="4-Point Star 16"/>
                <p:cNvSpPr>
                  <a:spLocks noChangeArrowheads="1"/>
                </p:cNvSpPr>
                <p:nvPr/>
              </p:nvSpPr>
              <p:spPr bwMode="auto">
                <a:xfrm>
                  <a:off x="7315200" y="3581400"/>
                  <a:ext cx="152400" cy="228600"/>
                </a:xfrm>
                <a:prstGeom prst="star4">
                  <a:avLst>
                    <a:gd name="adj" fmla="val 12500"/>
                  </a:avLst>
                </a:prstGeom>
                <a:solidFill>
                  <a:srgbClr val="00B8FF"/>
                </a:solidFill>
                <a:ln w="9525" algn="ctr">
                  <a:solidFill>
                    <a:schemeClr val="tx1"/>
                  </a:solidFill>
                  <a:round/>
                  <a:headEnd/>
                  <a:tailEnd/>
                </a:ln>
              </p:spPr>
              <p:txBody>
                <a:bodyPr/>
                <a:lstStyle/>
                <a:p>
                  <a:endParaRPr lang="en-US"/>
                </a:p>
              </p:txBody>
            </p:sp>
          </p:grpSp>
          <p:sp>
            <p:nvSpPr>
              <p:cNvPr id="13" name="4-Point Star 17"/>
              <p:cNvSpPr>
                <a:spLocks noChangeArrowheads="1"/>
              </p:cNvSpPr>
              <p:nvPr/>
            </p:nvSpPr>
            <p:spPr bwMode="auto">
              <a:xfrm>
                <a:off x="1371600" y="2571750"/>
                <a:ext cx="152400" cy="228600"/>
              </a:xfrm>
              <a:prstGeom prst="star4">
                <a:avLst>
                  <a:gd name="adj" fmla="val 12500"/>
                </a:avLst>
              </a:prstGeom>
              <a:solidFill>
                <a:srgbClr val="00B8FF"/>
              </a:solidFill>
              <a:ln w="9525" algn="ctr">
                <a:solidFill>
                  <a:schemeClr val="tx1"/>
                </a:solidFill>
                <a:round/>
                <a:headEnd/>
                <a:tailEnd/>
              </a:ln>
            </p:spPr>
            <p:txBody>
              <a:bodyPr/>
              <a:lstStyle/>
              <a:p>
                <a:endParaRPr lang="en-US"/>
              </a:p>
            </p:txBody>
          </p:sp>
          <p:sp>
            <p:nvSpPr>
              <p:cNvPr id="14" name="TextBox 18"/>
              <p:cNvSpPr txBox="1">
                <a:spLocks noChangeArrowheads="1"/>
              </p:cNvSpPr>
              <p:nvPr/>
            </p:nvSpPr>
            <p:spPr bwMode="auto">
              <a:xfrm>
                <a:off x="1600200" y="2463800"/>
                <a:ext cx="1897063" cy="400050"/>
              </a:xfrm>
              <a:prstGeom prst="rect">
                <a:avLst/>
              </a:prstGeom>
              <a:noFill/>
              <a:ln w="9525">
                <a:noFill/>
                <a:miter lim="800000"/>
                <a:headEnd/>
                <a:tailEnd/>
              </a:ln>
            </p:spPr>
            <p:txBody>
              <a:bodyPr wrap="none">
                <a:spAutoFit/>
              </a:bodyPr>
              <a:lstStyle/>
              <a:p>
                <a:r>
                  <a:rPr lang="en-US" dirty="0"/>
                  <a:t>Injection kickers</a:t>
                </a:r>
              </a:p>
            </p:txBody>
          </p:sp>
        </p:grpSp>
        <p:cxnSp>
          <p:nvCxnSpPr>
            <p:cNvPr id="10" name="Straight Arrow Connector 13"/>
            <p:cNvCxnSpPr>
              <a:cxnSpLocks noChangeShapeType="1"/>
            </p:cNvCxnSpPr>
            <p:nvPr/>
          </p:nvCxnSpPr>
          <p:spPr bwMode="auto">
            <a:xfrm rot="5400000">
              <a:off x="248444" y="1561306"/>
              <a:ext cx="381000" cy="1588"/>
            </a:xfrm>
            <a:prstGeom prst="straightConnector1">
              <a:avLst/>
            </a:prstGeom>
            <a:noFill/>
            <a:ln w="9525" algn="ctr">
              <a:solidFill>
                <a:schemeClr val="tx1"/>
              </a:solidFill>
              <a:round/>
              <a:headEnd/>
              <a:tailEnd type="arrow" w="med" len="med"/>
            </a:ln>
          </p:spPr>
        </p:cxnSp>
        <p:cxnSp>
          <p:nvCxnSpPr>
            <p:cNvPr id="11" name="Straight Arrow Connector 10"/>
            <p:cNvCxnSpPr>
              <a:cxnSpLocks noChangeShapeType="1"/>
            </p:cNvCxnSpPr>
            <p:nvPr/>
          </p:nvCxnSpPr>
          <p:spPr bwMode="auto">
            <a:xfrm rot="5400000" flipH="1" flipV="1">
              <a:off x="6288088" y="2017712"/>
              <a:ext cx="381000" cy="3175"/>
            </a:xfrm>
            <a:prstGeom prst="straightConnector1">
              <a:avLst/>
            </a:prstGeom>
            <a:noFill/>
            <a:ln w="9525" algn="ctr">
              <a:solidFill>
                <a:schemeClr val="tx1"/>
              </a:solidFill>
              <a:round/>
              <a:headEnd/>
              <a:tailEnd type="arrow" w="med" len="med"/>
            </a:ln>
          </p:spPr>
        </p:cxnSp>
      </p:grpSp>
      <p:sp>
        <p:nvSpPr>
          <p:cNvPr id="23" name="TextBox 1"/>
          <p:cNvSpPr txBox="1">
            <a:spLocks noChangeArrowheads="1"/>
          </p:cNvSpPr>
          <p:nvPr/>
        </p:nvSpPr>
        <p:spPr bwMode="auto">
          <a:xfrm>
            <a:off x="228600" y="5352871"/>
            <a:ext cx="3810000" cy="1200329"/>
          </a:xfrm>
          <a:prstGeom prst="rect">
            <a:avLst/>
          </a:prstGeom>
          <a:noFill/>
          <a:ln w="9525">
            <a:noFill/>
            <a:miter lim="800000"/>
            <a:headEnd/>
            <a:tailEnd/>
          </a:ln>
        </p:spPr>
        <p:txBody>
          <a:bodyPr wrap="square">
            <a:spAutoFit/>
          </a:bodyPr>
          <a:lstStyle/>
          <a:p>
            <a:pPr marL="457200" indent="-457200">
              <a:buFontTx/>
              <a:buAutoNum type="arabicPeriod"/>
            </a:pPr>
            <a:r>
              <a:rPr lang="en-US" dirty="0"/>
              <a:t>Quadrupole does not work</a:t>
            </a:r>
          </a:p>
          <a:p>
            <a:pPr marL="457200" indent="-457200">
              <a:buFontTx/>
              <a:buAutoNum type="arabicPeriod"/>
            </a:pPr>
            <a:r>
              <a:rPr lang="en-US" dirty="0"/>
              <a:t>How about Robinson wiggler? – not effective in changing </a:t>
            </a:r>
            <a:r>
              <a:rPr lang="en-US" dirty="0" err="1"/>
              <a:t>J</a:t>
            </a:r>
            <a:r>
              <a:rPr lang="en-US" baseline="-25000" dirty="0" err="1"/>
              <a:t>x</a:t>
            </a:r>
            <a:endParaRPr lang="en-US" baseline="-25000" dirty="0"/>
          </a:p>
          <a:p>
            <a:pPr marL="457200" indent="-457200">
              <a:buFontTx/>
              <a:buAutoNum type="arabicPeriod"/>
            </a:pPr>
            <a:r>
              <a:rPr lang="en-US" b="1" dirty="0" smtClean="0"/>
              <a:t>Gradient </a:t>
            </a:r>
            <a:r>
              <a:rPr lang="en-US" b="1" dirty="0"/>
              <a:t>Damping wiggler</a:t>
            </a:r>
          </a:p>
        </p:txBody>
      </p:sp>
      <p:sp>
        <p:nvSpPr>
          <p:cNvPr id="24" name="TextBox 4"/>
          <p:cNvSpPr txBox="1">
            <a:spLocks noChangeArrowheads="1"/>
          </p:cNvSpPr>
          <p:nvPr/>
        </p:nvSpPr>
        <p:spPr bwMode="auto">
          <a:xfrm>
            <a:off x="4876800" y="5782270"/>
            <a:ext cx="3124200" cy="923330"/>
          </a:xfrm>
          <a:prstGeom prst="rect">
            <a:avLst/>
          </a:prstGeom>
          <a:noFill/>
          <a:ln w="9525">
            <a:noFill/>
            <a:miter lim="800000"/>
            <a:headEnd/>
            <a:tailEnd/>
          </a:ln>
        </p:spPr>
        <p:txBody>
          <a:bodyPr wrap="square">
            <a:spAutoFit/>
          </a:bodyPr>
          <a:lstStyle/>
          <a:p>
            <a:pPr marL="457200" indent="-457200">
              <a:buFontTx/>
              <a:buAutoNum type="alphaLcPeriod"/>
            </a:pPr>
            <a:r>
              <a:rPr lang="en-US" dirty="0" smtClean="0"/>
              <a:t>Long straight section</a:t>
            </a:r>
            <a:endParaRPr lang="en-US" dirty="0"/>
          </a:p>
          <a:p>
            <a:pPr marL="457200" indent="-457200">
              <a:buFontTx/>
              <a:buAutoNum type="alphaLcPeriod"/>
            </a:pPr>
            <a:r>
              <a:rPr lang="en-US" dirty="0"/>
              <a:t>Make it easy to operate</a:t>
            </a:r>
          </a:p>
          <a:p>
            <a:pPr marL="457200" indent="-457200">
              <a:buFontTx/>
              <a:buAutoNum type="alphaLcPeriod"/>
            </a:pPr>
            <a:r>
              <a:rPr lang="en-US" dirty="0"/>
              <a:t>C=20 m, B</a:t>
            </a:r>
            <a:r>
              <a:rPr lang="en-US" baseline="-25000" dirty="0"/>
              <a:t>1</a:t>
            </a:r>
            <a:r>
              <a:rPr lang="en-US" dirty="0"/>
              <a:t>/B</a:t>
            </a:r>
            <a:r>
              <a:rPr lang="en-US" baseline="-25000" dirty="0"/>
              <a:t>0</a:t>
            </a:r>
            <a:r>
              <a:rPr lang="en-US" dirty="0"/>
              <a:t>=1.9 </a:t>
            </a:r>
            <a:r>
              <a:rPr lang="en-US" dirty="0" smtClean="0"/>
              <a:t>m</a:t>
            </a:r>
            <a:r>
              <a:rPr lang="en-US" baseline="30000" dirty="0" smtClean="0"/>
              <a:t>–1</a:t>
            </a:r>
            <a:r>
              <a:rPr lang="en-US" dirty="0"/>
              <a:t>. </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fld id="{E93318B0-13F9-4C42-B2ED-BD1B7D903691}" type="slidenum">
              <a:rPr lang="en-US"/>
              <a:pPr/>
              <a:t>3</a:t>
            </a:fld>
            <a:endParaRPr lang="en-US"/>
          </a:p>
        </p:txBody>
      </p:sp>
      <p:sp>
        <p:nvSpPr>
          <p:cNvPr id="66563" name="Rectangle 3"/>
          <p:cNvSpPr>
            <a:spLocks noGrp="1" noChangeArrowheads="1"/>
          </p:cNvSpPr>
          <p:nvPr>
            <p:ph type="body" idx="4294967295"/>
          </p:nvPr>
        </p:nvSpPr>
        <p:spPr>
          <a:xfrm>
            <a:off x="228600" y="152400"/>
            <a:ext cx="8534400" cy="609600"/>
          </a:xfrm>
        </p:spPr>
        <p:txBody>
          <a:bodyPr>
            <a:normAutofit/>
          </a:bodyPr>
          <a:lstStyle/>
          <a:p>
            <a:r>
              <a:rPr lang="en-US" sz="2000" dirty="0" err="1"/>
              <a:t>Diagonalize</a:t>
            </a:r>
            <a:r>
              <a:rPr lang="en-US" sz="2000" dirty="0"/>
              <a:t> the equal-time covariance matrix (data whitening)</a:t>
            </a:r>
          </a:p>
        </p:txBody>
      </p:sp>
      <p:grpSp>
        <p:nvGrpSpPr>
          <p:cNvPr id="18" name="Group 17"/>
          <p:cNvGrpSpPr/>
          <p:nvPr/>
        </p:nvGrpSpPr>
        <p:grpSpPr>
          <a:xfrm>
            <a:off x="990600" y="609600"/>
            <a:ext cx="6824663" cy="1377950"/>
            <a:chOff x="1149350" y="1309688"/>
            <a:chExt cx="6824663" cy="1377950"/>
          </a:xfrm>
        </p:grpSpPr>
        <p:graphicFrame>
          <p:nvGraphicFramePr>
            <p:cNvPr id="66565" name="Object 5"/>
            <p:cNvGraphicFramePr>
              <a:graphicFrameLocks noChangeAspect="1"/>
            </p:cNvGraphicFramePr>
            <p:nvPr/>
          </p:nvGraphicFramePr>
          <p:xfrm>
            <a:off x="1149350" y="2009775"/>
            <a:ext cx="3429000" cy="677863"/>
          </p:xfrm>
          <a:graphic>
            <a:graphicData uri="http://schemas.openxmlformats.org/presentationml/2006/ole">
              <p:oleObj spid="_x0000_s65539" name="Equation" r:id="rId3" imgW="2209680" imgH="482400" progId="Equation.3">
                <p:embed/>
              </p:oleObj>
            </a:graphicData>
          </a:graphic>
        </p:graphicFrame>
        <p:graphicFrame>
          <p:nvGraphicFramePr>
            <p:cNvPr id="66567" name="Object 7"/>
            <p:cNvGraphicFramePr>
              <a:graphicFrameLocks noChangeAspect="1"/>
            </p:cNvGraphicFramePr>
            <p:nvPr/>
          </p:nvGraphicFramePr>
          <p:xfrm>
            <a:off x="5478463" y="2181225"/>
            <a:ext cx="2352675" cy="306388"/>
          </p:xfrm>
          <a:graphic>
            <a:graphicData uri="http://schemas.openxmlformats.org/presentationml/2006/ole">
              <p:oleObj spid="_x0000_s65541" name="Equation" r:id="rId4" imgW="1752480" imgH="228600" progId="Equation.3">
                <p:embed/>
              </p:oleObj>
            </a:graphicData>
          </a:graphic>
        </p:graphicFrame>
        <p:sp>
          <p:nvSpPr>
            <p:cNvPr id="66568" name="Text Box 8"/>
            <p:cNvSpPr txBox="1">
              <a:spLocks noChangeArrowheads="1"/>
            </p:cNvSpPr>
            <p:nvPr/>
          </p:nvSpPr>
          <p:spPr bwMode="auto">
            <a:xfrm>
              <a:off x="4673600" y="2112963"/>
              <a:ext cx="669925" cy="366712"/>
            </a:xfrm>
            <a:prstGeom prst="rect">
              <a:avLst/>
            </a:prstGeom>
            <a:noFill/>
            <a:ln w="9525">
              <a:noFill/>
              <a:miter lim="800000"/>
              <a:headEnd/>
              <a:tailEnd/>
            </a:ln>
            <a:effectLst/>
          </p:spPr>
          <p:txBody>
            <a:bodyPr wrap="none">
              <a:spAutoFit/>
            </a:bodyPr>
            <a:lstStyle/>
            <a:p>
              <a:pPr eaLnBrk="0" hangingPunct="0"/>
              <a:r>
                <a:rPr lang="en-US" sz="1800">
                  <a:latin typeface="Verdana" pitchFamily="34" charset="0"/>
                </a:rPr>
                <a:t>with</a:t>
              </a:r>
            </a:p>
          </p:txBody>
        </p:sp>
        <p:sp>
          <p:nvSpPr>
            <p:cNvPr id="66569" name="AutoShape 9"/>
            <p:cNvSpPr>
              <a:spLocks noChangeArrowheads="1"/>
            </p:cNvSpPr>
            <p:nvPr/>
          </p:nvSpPr>
          <p:spPr bwMode="auto">
            <a:xfrm>
              <a:off x="6373813" y="1309688"/>
              <a:ext cx="1600200" cy="609600"/>
            </a:xfrm>
            <a:prstGeom prst="wedgeRoundRectCallout">
              <a:avLst>
                <a:gd name="adj1" fmla="val -26292"/>
                <a:gd name="adj2" fmla="val 90884"/>
                <a:gd name="adj3" fmla="val 16667"/>
              </a:avLst>
            </a:prstGeom>
            <a:noFill/>
            <a:ln w="9525">
              <a:solidFill>
                <a:schemeClr val="tx1"/>
              </a:solidFill>
              <a:miter lim="800000"/>
              <a:headEnd/>
              <a:tailEnd/>
            </a:ln>
            <a:effectLst/>
          </p:spPr>
          <p:txBody>
            <a:bodyPr/>
            <a:lstStyle/>
            <a:p>
              <a:pPr eaLnBrk="0" hangingPunct="0"/>
              <a:r>
                <a:rPr lang="en-US" sz="1400" dirty="0">
                  <a:latin typeface="Verdana" pitchFamily="34" charset="0"/>
                </a:rPr>
                <a:t>Set to remove noise</a:t>
              </a:r>
            </a:p>
          </p:txBody>
        </p:sp>
        <p:sp>
          <p:nvSpPr>
            <p:cNvPr id="66570" name="AutoShape 10"/>
            <p:cNvSpPr>
              <a:spLocks noChangeArrowheads="1"/>
            </p:cNvSpPr>
            <p:nvPr/>
          </p:nvSpPr>
          <p:spPr bwMode="auto">
            <a:xfrm>
              <a:off x="2894013" y="1344613"/>
              <a:ext cx="1371600" cy="533400"/>
            </a:xfrm>
            <a:prstGeom prst="wedgeRoundRectCallout">
              <a:avLst>
                <a:gd name="adj1" fmla="val -39468"/>
                <a:gd name="adj2" fmla="val 80060"/>
                <a:gd name="adj3" fmla="val 16667"/>
              </a:avLst>
            </a:prstGeom>
            <a:noFill/>
            <a:ln w="9525">
              <a:solidFill>
                <a:schemeClr val="tx1"/>
              </a:solidFill>
              <a:miter lim="800000"/>
              <a:headEnd/>
              <a:tailEnd/>
            </a:ln>
            <a:effectLst/>
          </p:spPr>
          <p:txBody>
            <a:bodyPr/>
            <a:lstStyle/>
            <a:p>
              <a:pPr eaLnBrk="0" hangingPunct="0"/>
              <a:r>
                <a:rPr lang="en-US" sz="1400">
                  <a:latin typeface="Verdana" pitchFamily="34" charset="0"/>
                </a:rPr>
                <a:t>D1,D2 are diagonal</a:t>
              </a:r>
            </a:p>
          </p:txBody>
        </p:sp>
      </p:grpSp>
      <p:grpSp>
        <p:nvGrpSpPr>
          <p:cNvPr id="19" name="Group 18"/>
          <p:cNvGrpSpPr/>
          <p:nvPr/>
        </p:nvGrpSpPr>
        <p:grpSpPr>
          <a:xfrm>
            <a:off x="685800" y="2057400"/>
            <a:ext cx="7793038" cy="1087437"/>
            <a:chOff x="685800" y="2887663"/>
            <a:chExt cx="7793038" cy="1087437"/>
          </a:xfrm>
        </p:grpSpPr>
        <p:graphicFrame>
          <p:nvGraphicFramePr>
            <p:cNvPr id="66564" name="Object 4"/>
            <p:cNvGraphicFramePr>
              <a:graphicFrameLocks noChangeAspect="1"/>
            </p:cNvGraphicFramePr>
            <p:nvPr/>
          </p:nvGraphicFramePr>
          <p:xfrm>
            <a:off x="6119813" y="3548063"/>
            <a:ext cx="1016000" cy="292100"/>
          </p:xfrm>
          <a:graphic>
            <a:graphicData uri="http://schemas.openxmlformats.org/presentationml/2006/ole">
              <p:oleObj spid="_x0000_s65538" name="Equation" r:id="rId5" imgW="685800" imgH="190440" progId="Equation.3">
                <p:embed/>
              </p:oleObj>
            </a:graphicData>
          </a:graphic>
        </p:graphicFrame>
        <p:graphicFrame>
          <p:nvGraphicFramePr>
            <p:cNvPr id="66566" name="Object 6"/>
            <p:cNvGraphicFramePr>
              <a:graphicFrameLocks noChangeAspect="1"/>
            </p:cNvGraphicFramePr>
            <p:nvPr/>
          </p:nvGraphicFramePr>
          <p:xfrm>
            <a:off x="1227138" y="3424238"/>
            <a:ext cx="1735137" cy="550862"/>
          </p:xfrm>
          <a:graphic>
            <a:graphicData uri="http://schemas.openxmlformats.org/presentationml/2006/ole">
              <p:oleObj spid="_x0000_s65540" name="Equation" r:id="rId6" imgW="1117440" imgH="355320" progId="Equation.3">
                <p:embed/>
              </p:oleObj>
            </a:graphicData>
          </a:graphic>
        </p:graphicFrame>
        <p:sp>
          <p:nvSpPr>
            <p:cNvPr id="66572" name="Text Box 12"/>
            <p:cNvSpPr txBox="1">
              <a:spLocks noChangeArrowheads="1"/>
            </p:cNvSpPr>
            <p:nvPr/>
          </p:nvSpPr>
          <p:spPr bwMode="auto">
            <a:xfrm>
              <a:off x="685800" y="2887663"/>
              <a:ext cx="7793038" cy="400110"/>
            </a:xfrm>
            <a:prstGeom prst="rect">
              <a:avLst/>
            </a:prstGeom>
            <a:noFill/>
            <a:ln w="9525">
              <a:noFill/>
              <a:miter lim="800000"/>
              <a:headEnd/>
              <a:tailEnd/>
            </a:ln>
            <a:effectLst/>
          </p:spPr>
          <p:txBody>
            <a:bodyPr wrap="square">
              <a:spAutoFit/>
            </a:bodyPr>
            <a:lstStyle/>
            <a:p>
              <a:r>
                <a:rPr lang="en-US" sz="2000" dirty="0">
                  <a:latin typeface="Comic Sans MS" pitchFamily="66" charset="0"/>
                </a:rPr>
                <a:t>Construct an intermediate “whitened” data matrix</a:t>
              </a:r>
            </a:p>
          </p:txBody>
        </p:sp>
        <p:sp>
          <p:nvSpPr>
            <p:cNvPr id="66573" name="Text Box 13"/>
            <p:cNvSpPr txBox="1">
              <a:spLocks noChangeArrowheads="1"/>
            </p:cNvSpPr>
            <p:nvPr/>
          </p:nvSpPr>
          <p:spPr bwMode="auto">
            <a:xfrm>
              <a:off x="3429000" y="3486150"/>
              <a:ext cx="2844800" cy="400110"/>
            </a:xfrm>
            <a:prstGeom prst="rect">
              <a:avLst/>
            </a:prstGeom>
            <a:noFill/>
            <a:ln w="9525">
              <a:noFill/>
              <a:miter lim="800000"/>
              <a:headEnd/>
              <a:tailEnd/>
            </a:ln>
            <a:effectLst/>
          </p:spPr>
          <p:txBody>
            <a:bodyPr wrap="square">
              <a:spAutoFit/>
            </a:bodyPr>
            <a:lstStyle/>
            <a:p>
              <a:r>
                <a:rPr lang="en-US" sz="2000" dirty="0">
                  <a:latin typeface="Comic Sans MS" pitchFamily="66" charset="0"/>
                </a:rPr>
                <a:t>which satisfies</a:t>
              </a:r>
            </a:p>
          </p:txBody>
        </p:sp>
      </p:grpSp>
      <p:sp>
        <p:nvSpPr>
          <p:cNvPr id="66574" name="Text Box 14"/>
          <p:cNvSpPr txBox="1">
            <a:spLocks noChangeArrowheads="1"/>
          </p:cNvSpPr>
          <p:nvPr/>
        </p:nvSpPr>
        <p:spPr bwMode="auto">
          <a:xfrm>
            <a:off x="3962400" y="3087469"/>
            <a:ext cx="4953000" cy="646331"/>
          </a:xfrm>
          <a:prstGeom prst="rect">
            <a:avLst/>
          </a:prstGeom>
          <a:noFill/>
          <a:ln w="9525">
            <a:noFill/>
            <a:miter lim="800000"/>
            <a:headEnd/>
            <a:tailEnd/>
          </a:ln>
          <a:effectLst/>
        </p:spPr>
        <p:txBody>
          <a:bodyPr wrap="square">
            <a:spAutoFit/>
          </a:bodyPr>
          <a:lstStyle/>
          <a:p>
            <a:r>
              <a:rPr lang="en-US" dirty="0">
                <a:solidFill>
                  <a:schemeClr val="accent2"/>
                </a:solidFill>
                <a:latin typeface="Comic Sans MS" pitchFamily="66" charset="0"/>
              </a:rPr>
              <a:t>This is the PCA-based MIA. Matrix z is just the temporal patterns of MIA modes.</a:t>
            </a:r>
          </a:p>
        </p:txBody>
      </p:sp>
      <p:sp>
        <p:nvSpPr>
          <p:cNvPr id="66575" name="Text Box 15"/>
          <p:cNvSpPr txBox="1">
            <a:spLocks noChangeArrowheads="1"/>
          </p:cNvSpPr>
          <p:nvPr/>
        </p:nvSpPr>
        <p:spPr bwMode="auto">
          <a:xfrm>
            <a:off x="381000" y="6477000"/>
            <a:ext cx="8305800" cy="338554"/>
          </a:xfrm>
          <a:prstGeom prst="rect">
            <a:avLst/>
          </a:prstGeom>
          <a:noFill/>
          <a:ln w="9525">
            <a:noFill/>
            <a:miter lim="800000"/>
            <a:headEnd/>
            <a:tailEnd/>
          </a:ln>
          <a:effectLst/>
        </p:spPr>
        <p:txBody>
          <a:bodyPr wrap="square">
            <a:spAutoFit/>
          </a:bodyPr>
          <a:lstStyle/>
          <a:p>
            <a:r>
              <a:rPr lang="en-US" sz="1600" dirty="0">
                <a:solidFill>
                  <a:srgbClr val="CC0000"/>
                </a:solidFill>
                <a:latin typeface="Comic Sans MS" pitchFamily="66" charset="0"/>
              </a:rPr>
              <a:t>* The second order blind identification (SOBI) algorithm of A. </a:t>
            </a:r>
            <a:r>
              <a:rPr lang="en-US" sz="1600" dirty="0" err="1">
                <a:solidFill>
                  <a:srgbClr val="CC0000"/>
                </a:solidFill>
                <a:latin typeface="Comic Sans MS" pitchFamily="66" charset="0"/>
              </a:rPr>
              <a:t>Belouchrani</a:t>
            </a:r>
            <a:r>
              <a:rPr lang="en-US" sz="1600" dirty="0">
                <a:solidFill>
                  <a:srgbClr val="CC0000"/>
                </a:solidFill>
                <a:latin typeface="Comic Sans MS" pitchFamily="66" charset="0"/>
              </a:rPr>
              <a:t>, et al.</a:t>
            </a:r>
            <a:endParaRPr lang="en-US" sz="1600" dirty="0">
              <a:solidFill>
                <a:srgbClr val="CC0000"/>
              </a:solidFill>
              <a:latin typeface="Arial" charset="0"/>
            </a:endParaRPr>
          </a:p>
        </p:txBody>
      </p:sp>
      <p:sp>
        <p:nvSpPr>
          <p:cNvPr id="20" name="Rectangle 3"/>
          <p:cNvSpPr txBox="1">
            <a:spLocks noChangeArrowheads="1"/>
          </p:cNvSpPr>
          <p:nvPr/>
        </p:nvSpPr>
        <p:spPr>
          <a:xfrm>
            <a:off x="152400" y="3733800"/>
            <a:ext cx="8839200" cy="99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Jointly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diagonalize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the un-equal time covariance matrices of matrix z of selected time-lag constants.</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Text Box 8"/>
          <p:cNvSpPr txBox="1">
            <a:spLocks noChangeArrowheads="1"/>
          </p:cNvSpPr>
          <p:nvPr/>
        </p:nvSpPr>
        <p:spPr bwMode="auto">
          <a:xfrm>
            <a:off x="609600" y="5029200"/>
            <a:ext cx="1281112" cy="400110"/>
          </a:xfrm>
          <a:prstGeom prst="rect">
            <a:avLst/>
          </a:prstGeom>
          <a:noFill/>
          <a:ln w="9525">
            <a:noFill/>
            <a:miter lim="800000"/>
            <a:headEnd/>
            <a:tailEnd/>
          </a:ln>
          <a:effectLst/>
        </p:spPr>
        <p:txBody>
          <a:bodyPr>
            <a:spAutoFit/>
          </a:bodyPr>
          <a:lstStyle/>
          <a:p>
            <a:r>
              <a:rPr lang="en-US" sz="2000" dirty="0">
                <a:latin typeface="Comic Sans MS" pitchFamily="66" charset="0"/>
              </a:rPr>
              <a:t>Then</a:t>
            </a:r>
          </a:p>
        </p:txBody>
      </p:sp>
      <p:grpSp>
        <p:nvGrpSpPr>
          <p:cNvPr id="22" name="Group 21"/>
          <p:cNvGrpSpPr/>
          <p:nvPr/>
        </p:nvGrpSpPr>
        <p:grpSpPr>
          <a:xfrm>
            <a:off x="1905000" y="5032375"/>
            <a:ext cx="4052888" cy="606425"/>
            <a:chOff x="1530350" y="3084513"/>
            <a:chExt cx="4052888" cy="606425"/>
          </a:xfrm>
        </p:grpSpPr>
        <p:graphicFrame>
          <p:nvGraphicFramePr>
            <p:cNvPr id="23" name="Object 6"/>
            <p:cNvGraphicFramePr>
              <a:graphicFrameLocks noChangeAspect="1"/>
            </p:cNvGraphicFramePr>
            <p:nvPr/>
          </p:nvGraphicFramePr>
          <p:xfrm>
            <a:off x="4014788" y="3084513"/>
            <a:ext cx="1568450" cy="558800"/>
          </p:xfrm>
          <a:graphic>
            <a:graphicData uri="http://schemas.openxmlformats.org/presentationml/2006/ole">
              <p:oleObj spid="_x0000_s65542" name="Equation" r:id="rId7" imgW="927000" imgH="330120" progId="Equation.3">
                <p:embed/>
              </p:oleObj>
            </a:graphicData>
          </a:graphic>
        </p:graphicFrame>
        <p:graphicFrame>
          <p:nvGraphicFramePr>
            <p:cNvPr id="24" name="Object 7"/>
            <p:cNvGraphicFramePr>
              <a:graphicFrameLocks noChangeAspect="1"/>
            </p:cNvGraphicFramePr>
            <p:nvPr/>
          </p:nvGraphicFramePr>
          <p:xfrm>
            <a:off x="1530350" y="3289300"/>
            <a:ext cx="1220788" cy="368300"/>
          </p:xfrm>
          <a:graphic>
            <a:graphicData uri="http://schemas.openxmlformats.org/presentationml/2006/ole">
              <p:oleObj spid="_x0000_s65543" name="Equation" r:id="rId8" imgW="672840" imgH="203040" progId="Equation.3">
                <p:embed/>
              </p:oleObj>
            </a:graphicData>
          </a:graphic>
        </p:graphicFrame>
        <p:sp>
          <p:nvSpPr>
            <p:cNvPr id="25" name="Text Box 9"/>
            <p:cNvSpPr txBox="1">
              <a:spLocks noChangeArrowheads="1"/>
            </p:cNvSpPr>
            <p:nvPr/>
          </p:nvSpPr>
          <p:spPr bwMode="auto">
            <a:xfrm>
              <a:off x="3090863" y="3233738"/>
              <a:ext cx="752475" cy="457200"/>
            </a:xfrm>
            <a:prstGeom prst="rect">
              <a:avLst/>
            </a:prstGeom>
            <a:noFill/>
            <a:ln w="9525">
              <a:noFill/>
              <a:miter lim="800000"/>
              <a:headEnd/>
              <a:tailEnd/>
            </a:ln>
            <a:effectLst/>
          </p:spPr>
          <p:txBody>
            <a:bodyPr>
              <a:spAutoFit/>
            </a:bodyPr>
            <a:lstStyle/>
            <a:p>
              <a:r>
                <a:rPr lang="en-US" sz="2400">
                  <a:latin typeface="Comic Sans MS" pitchFamily="66" charset="0"/>
                </a:rPr>
                <a:t>and</a:t>
              </a:r>
            </a:p>
          </p:txBody>
        </p:sp>
      </p:grpSp>
      <p:grpSp>
        <p:nvGrpSpPr>
          <p:cNvPr id="26" name="Group 25"/>
          <p:cNvGrpSpPr/>
          <p:nvPr/>
        </p:nvGrpSpPr>
        <p:grpSpPr>
          <a:xfrm>
            <a:off x="1828800" y="4572000"/>
            <a:ext cx="5824538" cy="500062"/>
            <a:chOff x="1555750" y="2046288"/>
            <a:chExt cx="5824538" cy="500062"/>
          </a:xfrm>
        </p:grpSpPr>
        <p:graphicFrame>
          <p:nvGraphicFramePr>
            <p:cNvPr id="27" name="Object 4"/>
            <p:cNvGraphicFramePr>
              <a:graphicFrameLocks noChangeAspect="1"/>
            </p:cNvGraphicFramePr>
            <p:nvPr/>
          </p:nvGraphicFramePr>
          <p:xfrm>
            <a:off x="1555750" y="2087563"/>
            <a:ext cx="2349500" cy="441325"/>
          </p:xfrm>
          <a:graphic>
            <a:graphicData uri="http://schemas.openxmlformats.org/presentationml/2006/ole">
              <p:oleObj spid="_x0000_s65544" name="Equation" r:id="rId9" imgW="1282680" imgH="241200" progId="Equation.3">
                <p:embed/>
              </p:oleObj>
            </a:graphicData>
          </a:graphic>
        </p:graphicFrame>
        <p:graphicFrame>
          <p:nvGraphicFramePr>
            <p:cNvPr id="28" name="Object 5"/>
            <p:cNvGraphicFramePr>
              <a:graphicFrameLocks noChangeAspect="1"/>
            </p:cNvGraphicFramePr>
            <p:nvPr/>
          </p:nvGraphicFramePr>
          <p:xfrm>
            <a:off x="4799013" y="2046288"/>
            <a:ext cx="2581275" cy="482600"/>
          </p:xfrm>
          <a:graphic>
            <a:graphicData uri="http://schemas.openxmlformats.org/presentationml/2006/ole">
              <p:oleObj spid="_x0000_s65545" name="Equation" r:id="rId10" imgW="1269720" imgH="228600" progId="Equation.3">
                <p:embed/>
              </p:oleObj>
            </a:graphicData>
          </a:graphic>
        </p:graphicFrame>
        <p:sp>
          <p:nvSpPr>
            <p:cNvPr id="29" name="Text Box 10"/>
            <p:cNvSpPr txBox="1">
              <a:spLocks noChangeArrowheads="1"/>
            </p:cNvSpPr>
            <p:nvPr/>
          </p:nvSpPr>
          <p:spPr bwMode="auto">
            <a:xfrm>
              <a:off x="3981450" y="2089150"/>
              <a:ext cx="752475" cy="457200"/>
            </a:xfrm>
            <a:prstGeom prst="rect">
              <a:avLst/>
            </a:prstGeom>
            <a:noFill/>
            <a:ln w="9525">
              <a:noFill/>
              <a:miter lim="800000"/>
              <a:headEnd/>
              <a:tailEnd/>
            </a:ln>
            <a:effectLst/>
          </p:spPr>
          <p:txBody>
            <a:bodyPr>
              <a:spAutoFit/>
            </a:bodyPr>
            <a:lstStyle/>
            <a:p>
              <a:r>
                <a:rPr lang="en-US" sz="2400">
                  <a:latin typeface="Comic Sans MS" pitchFamily="66" charset="0"/>
                </a:rPr>
                <a:t>for</a:t>
              </a:r>
            </a:p>
          </p:txBody>
        </p:sp>
      </p:grpSp>
      <p:sp>
        <p:nvSpPr>
          <p:cNvPr id="30" name="Text Box 11"/>
          <p:cNvSpPr txBox="1">
            <a:spLocks noChangeArrowheads="1"/>
          </p:cNvSpPr>
          <p:nvPr/>
        </p:nvSpPr>
        <p:spPr bwMode="auto">
          <a:xfrm>
            <a:off x="533400" y="5715000"/>
            <a:ext cx="8382000" cy="707886"/>
          </a:xfrm>
          <a:prstGeom prst="rect">
            <a:avLst/>
          </a:prstGeom>
          <a:noFill/>
          <a:ln w="9525">
            <a:noFill/>
            <a:miter lim="800000"/>
            <a:headEnd/>
            <a:tailEnd/>
          </a:ln>
          <a:effectLst/>
        </p:spPr>
        <p:txBody>
          <a:bodyPr wrap="square">
            <a:spAutoFit/>
          </a:bodyPr>
          <a:lstStyle/>
          <a:p>
            <a:r>
              <a:rPr lang="en-US" sz="2000" dirty="0"/>
              <a:t>The columns of A (spatial vectors) and corresponding rows (temporal vectors) of s are the resulting modes.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0" y="1828800"/>
            <a:ext cx="6919913" cy="4800600"/>
            <a:chOff x="0" y="1056"/>
            <a:chExt cx="4526" cy="3072"/>
          </a:xfrm>
        </p:grpSpPr>
        <p:grpSp>
          <p:nvGrpSpPr>
            <p:cNvPr id="3" name="Group 39"/>
            <p:cNvGrpSpPr>
              <a:grpSpLocks/>
            </p:cNvGrpSpPr>
            <p:nvPr/>
          </p:nvGrpSpPr>
          <p:grpSpPr bwMode="auto">
            <a:xfrm>
              <a:off x="0" y="1056"/>
              <a:ext cx="4526" cy="3048"/>
              <a:chOff x="0" y="1056"/>
              <a:chExt cx="4526" cy="3048"/>
            </a:xfrm>
          </p:grpSpPr>
          <p:grpSp>
            <p:nvGrpSpPr>
              <p:cNvPr id="4" name="Group 32"/>
              <p:cNvGrpSpPr>
                <a:grpSpLocks/>
              </p:cNvGrpSpPr>
              <p:nvPr/>
            </p:nvGrpSpPr>
            <p:grpSpPr bwMode="auto">
              <a:xfrm>
                <a:off x="0" y="1056"/>
                <a:ext cx="4526" cy="3048"/>
                <a:chOff x="295" y="346"/>
                <a:chExt cx="5496" cy="3758"/>
              </a:xfrm>
            </p:grpSpPr>
            <p:sp>
              <p:nvSpPr>
                <p:cNvPr id="1056" name="Rectangle 3"/>
                <p:cNvSpPr>
                  <a:spLocks noChangeArrowheads="1"/>
                </p:cNvSpPr>
                <p:nvPr/>
              </p:nvSpPr>
              <p:spPr bwMode="auto">
                <a:xfrm rot="2700000" flipH="1">
                  <a:off x="1277" y="737"/>
                  <a:ext cx="300" cy="68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57" name="Rectangle 4"/>
                <p:cNvSpPr>
                  <a:spLocks noChangeArrowheads="1"/>
                </p:cNvSpPr>
                <p:nvPr/>
              </p:nvSpPr>
              <p:spPr bwMode="auto">
                <a:xfrm>
                  <a:off x="930" y="1616"/>
                  <a:ext cx="499" cy="46"/>
                </a:xfrm>
                <a:prstGeom prst="rect">
                  <a:avLst/>
                </a:prstGeom>
                <a:solidFill>
                  <a:srgbClr val="FF0000"/>
                </a:solidFill>
                <a:ln w="9525">
                  <a:solidFill>
                    <a:schemeClr val="tx1"/>
                  </a:solidFill>
                  <a:miter lim="800000"/>
                  <a:headEnd/>
                  <a:tailEnd/>
                </a:ln>
              </p:spPr>
              <p:txBody>
                <a:bodyPr wrap="none" anchor="ctr"/>
                <a:lstStyle/>
                <a:p>
                  <a:pPr algn="ctr" eaLnBrk="1" hangingPunct="1"/>
                  <a:endParaRPr lang="en-US" sz="1800">
                    <a:solidFill>
                      <a:srgbClr val="FF0000"/>
                    </a:solidFill>
                    <a:latin typeface="Arial" charset="0"/>
                    <a:ea typeface="宋体" pitchFamily="2" charset="-122"/>
                  </a:endParaRPr>
                </a:p>
              </p:txBody>
            </p:sp>
            <p:sp>
              <p:nvSpPr>
                <p:cNvPr id="1058" name="Rectangle 5"/>
                <p:cNvSpPr>
                  <a:spLocks noChangeArrowheads="1"/>
                </p:cNvSpPr>
                <p:nvPr/>
              </p:nvSpPr>
              <p:spPr bwMode="auto">
                <a:xfrm>
                  <a:off x="4150" y="1617"/>
                  <a:ext cx="454" cy="46"/>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1059" name="Text Box 6"/>
                <p:cNvSpPr txBox="1">
                  <a:spLocks noChangeArrowheads="1"/>
                </p:cNvSpPr>
                <p:nvPr/>
              </p:nvSpPr>
              <p:spPr bwMode="auto">
                <a:xfrm>
                  <a:off x="295" y="346"/>
                  <a:ext cx="1180" cy="458"/>
                </a:xfrm>
                <a:prstGeom prst="rect">
                  <a:avLst/>
                </a:prstGeom>
                <a:noFill/>
                <a:ln w="9525">
                  <a:noFill/>
                  <a:miter lim="800000"/>
                  <a:headEnd/>
                  <a:tailEnd/>
                </a:ln>
              </p:spPr>
              <p:txBody>
                <a:bodyPr>
                  <a:spAutoFit/>
                </a:bodyPr>
                <a:lstStyle/>
                <a:p>
                  <a:pPr eaLnBrk="1" hangingPunct="1">
                    <a:spcBef>
                      <a:spcPct val="50000"/>
                    </a:spcBef>
                  </a:pPr>
                  <a:r>
                    <a:rPr lang="en-US" altLang="zh-CN" sz="1600">
                      <a:latin typeface="Arial" charset="0"/>
                      <a:ea typeface="宋体" pitchFamily="2" charset="-122"/>
                    </a:rPr>
                    <a:t>Pulse from linac</a:t>
                  </a:r>
                </a:p>
              </p:txBody>
            </p:sp>
            <p:sp>
              <p:nvSpPr>
                <p:cNvPr id="1060" name="Line 7"/>
                <p:cNvSpPr>
                  <a:spLocks noChangeShapeType="1"/>
                </p:cNvSpPr>
                <p:nvPr/>
              </p:nvSpPr>
              <p:spPr bwMode="auto">
                <a:xfrm flipV="1">
                  <a:off x="2926" y="573"/>
                  <a:ext cx="1588" cy="227"/>
                </a:xfrm>
                <a:prstGeom prst="line">
                  <a:avLst/>
                </a:prstGeom>
                <a:noFill/>
                <a:ln w="9525">
                  <a:solidFill>
                    <a:schemeClr val="tx1"/>
                  </a:solidFill>
                  <a:round/>
                  <a:headEnd/>
                  <a:tailEnd type="triangle" w="med" len="med"/>
                </a:ln>
              </p:spPr>
              <p:txBody>
                <a:bodyPr/>
                <a:lstStyle/>
                <a:p>
                  <a:endParaRPr lang="en-US"/>
                </a:p>
              </p:txBody>
            </p:sp>
            <p:sp>
              <p:nvSpPr>
                <p:cNvPr id="1061" name="Text Box 8"/>
                <p:cNvSpPr txBox="1">
                  <a:spLocks noChangeArrowheads="1"/>
                </p:cNvSpPr>
                <p:nvPr/>
              </p:nvSpPr>
              <p:spPr bwMode="auto">
                <a:xfrm>
                  <a:off x="4513" y="392"/>
                  <a:ext cx="1278" cy="266"/>
                </a:xfrm>
                <a:prstGeom prst="rect">
                  <a:avLst/>
                </a:prstGeom>
                <a:noFill/>
                <a:ln w="9525">
                  <a:noFill/>
                  <a:miter lim="800000"/>
                  <a:headEnd/>
                  <a:tailEnd/>
                </a:ln>
              </p:spPr>
              <p:txBody>
                <a:bodyPr wrap="none">
                  <a:spAutoFit/>
                </a:bodyPr>
                <a:lstStyle/>
                <a:p>
                  <a:pPr eaLnBrk="1" hangingPunct="1"/>
                  <a:r>
                    <a:rPr lang="en-US" altLang="zh-CN" sz="1600">
                      <a:latin typeface="Arial" charset="0"/>
                      <a:ea typeface="宋体" pitchFamily="2" charset="-122"/>
                    </a:rPr>
                    <a:t>Extracted beam</a:t>
                  </a:r>
                </a:p>
              </p:txBody>
            </p:sp>
            <p:sp>
              <p:nvSpPr>
                <p:cNvPr id="1062" name="Line 9"/>
                <p:cNvSpPr>
                  <a:spLocks noChangeShapeType="1"/>
                </p:cNvSpPr>
                <p:nvPr/>
              </p:nvSpPr>
              <p:spPr bwMode="auto">
                <a:xfrm>
                  <a:off x="1157" y="573"/>
                  <a:ext cx="1633" cy="226"/>
                </a:xfrm>
                <a:prstGeom prst="line">
                  <a:avLst/>
                </a:prstGeom>
                <a:noFill/>
                <a:ln w="9525">
                  <a:solidFill>
                    <a:schemeClr val="tx1"/>
                  </a:solidFill>
                  <a:round/>
                  <a:headEnd/>
                  <a:tailEnd type="triangle" w="med" len="med"/>
                </a:ln>
              </p:spPr>
              <p:txBody>
                <a:bodyPr/>
                <a:lstStyle/>
                <a:p>
                  <a:endParaRPr lang="en-US"/>
                </a:p>
              </p:txBody>
            </p:sp>
            <p:sp>
              <p:nvSpPr>
                <p:cNvPr id="1063" name="Text Box 10"/>
                <p:cNvSpPr txBox="1">
                  <a:spLocks noChangeArrowheads="1"/>
                </p:cNvSpPr>
                <p:nvPr/>
              </p:nvSpPr>
              <p:spPr bwMode="auto">
                <a:xfrm>
                  <a:off x="2108" y="918"/>
                  <a:ext cx="1574" cy="266"/>
                </a:xfrm>
                <a:prstGeom prst="rect">
                  <a:avLst/>
                </a:prstGeom>
                <a:noFill/>
                <a:ln w="9525">
                  <a:noFill/>
                  <a:miter lim="800000"/>
                  <a:headEnd/>
                  <a:tailEnd/>
                </a:ln>
              </p:spPr>
              <p:txBody>
                <a:bodyPr wrap="none">
                  <a:spAutoFit/>
                </a:bodyPr>
                <a:lstStyle/>
                <a:p>
                  <a:pPr eaLnBrk="1" hangingPunct="1"/>
                  <a:r>
                    <a:rPr lang="en-US" altLang="zh-CN" sz="1600">
                      <a:latin typeface="Arial" charset="0"/>
                      <a:ea typeface="宋体" pitchFamily="2" charset="-122"/>
                    </a:rPr>
                    <a:t>Lambertson septum</a:t>
                  </a:r>
                </a:p>
              </p:txBody>
            </p:sp>
            <p:sp>
              <p:nvSpPr>
                <p:cNvPr id="1064" name="Text Box 11"/>
                <p:cNvSpPr txBox="1">
                  <a:spLocks noChangeArrowheads="1"/>
                </p:cNvSpPr>
                <p:nvPr/>
              </p:nvSpPr>
              <p:spPr bwMode="auto">
                <a:xfrm>
                  <a:off x="1462" y="1491"/>
                  <a:ext cx="852" cy="289"/>
                </a:xfrm>
                <a:prstGeom prst="rect">
                  <a:avLst/>
                </a:prstGeom>
                <a:noFill/>
                <a:ln w="9525">
                  <a:noFill/>
                  <a:miter lim="800000"/>
                  <a:headEnd/>
                  <a:tailEnd/>
                </a:ln>
              </p:spPr>
              <p:txBody>
                <a:bodyPr wrap="none">
                  <a:spAutoFit/>
                </a:bodyPr>
                <a:lstStyle/>
                <a:p>
                  <a:pPr eaLnBrk="1" hangingPunct="1"/>
                  <a:r>
                    <a:rPr lang="en-US" altLang="zh-CN" sz="1800" b="1">
                      <a:latin typeface="Arial" charset="0"/>
                      <a:ea typeface="宋体" pitchFamily="2" charset="-122"/>
                    </a:rPr>
                    <a:t>Kicker 1</a:t>
                  </a:r>
                </a:p>
              </p:txBody>
            </p:sp>
            <p:sp>
              <p:nvSpPr>
                <p:cNvPr id="1065" name="Text Box 12"/>
                <p:cNvSpPr txBox="1">
                  <a:spLocks noChangeArrowheads="1"/>
                </p:cNvSpPr>
                <p:nvPr/>
              </p:nvSpPr>
              <p:spPr bwMode="auto">
                <a:xfrm>
                  <a:off x="4420" y="1653"/>
                  <a:ext cx="146" cy="265"/>
                </a:xfrm>
                <a:prstGeom prst="rect">
                  <a:avLst/>
                </a:prstGeom>
                <a:noFill/>
                <a:ln w="9525">
                  <a:noFill/>
                  <a:miter lim="800000"/>
                  <a:headEnd/>
                  <a:tailEnd/>
                </a:ln>
              </p:spPr>
              <p:txBody>
                <a:bodyPr wrap="none">
                  <a:spAutoFit/>
                </a:bodyPr>
                <a:lstStyle/>
                <a:p>
                  <a:pPr eaLnBrk="1" hangingPunct="1"/>
                  <a:endParaRPr lang="en-US" altLang="zh-CN" sz="1600">
                    <a:latin typeface="Arial" charset="0"/>
                    <a:ea typeface="宋体" pitchFamily="2" charset="-122"/>
                  </a:endParaRPr>
                </a:p>
              </p:txBody>
            </p:sp>
            <p:sp>
              <p:nvSpPr>
                <p:cNvPr id="1066" name="Rectangle 13"/>
                <p:cNvSpPr>
                  <a:spLocks noChangeArrowheads="1"/>
                </p:cNvSpPr>
                <p:nvPr/>
              </p:nvSpPr>
              <p:spPr bwMode="auto">
                <a:xfrm rot="18900000" flipH="1">
                  <a:off x="3999" y="743"/>
                  <a:ext cx="302" cy="68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67" name="Rectangle 14"/>
                <p:cNvSpPr>
                  <a:spLocks noChangeArrowheads="1"/>
                </p:cNvSpPr>
                <p:nvPr/>
              </p:nvSpPr>
              <p:spPr bwMode="auto">
                <a:xfrm rot="13500000" flipH="1">
                  <a:off x="4017" y="3424"/>
                  <a:ext cx="296" cy="68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68" name="Rectangle 15"/>
                <p:cNvSpPr>
                  <a:spLocks noChangeArrowheads="1"/>
                </p:cNvSpPr>
                <p:nvPr/>
              </p:nvSpPr>
              <p:spPr bwMode="auto">
                <a:xfrm rot="8100000" flipH="1">
                  <a:off x="1258" y="3413"/>
                  <a:ext cx="330" cy="68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69" name="Line 16"/>
                <p:cNvSpPr>
                  <a:spLocks noChangeShapeType="1"/>
                </p:cNvSpPr>
                <p:nvPr/>
              </p:nvSpPr>
              <p:spPr bwMode="auto">
                <a:xfrm>
                  <a:off x="1655" y="846"/>
                  <a:ext cx="2223" cy="0"/>
                </a:xfrm>
                <a:prstGeom prst="line">
                  <a:avLst/>
                </a:prstGeom>
                <a:noFill/>
                <a:ln w="9525">
                  <a:solidFill>
                    <a:schemeClr val="tx1"/>
                  </a:solidFill>
                  <a:round/>
                  <a:headEnd/>
                  <a:tailEnd/>
                </a:ln>
              </p:spPr>
              <p:txBody>
                <a:bodyPr/>
                <a:lstStyle/>
                <a:p>
                  <a:endParaRPr lang="en-US"/>
                </a:p>
              </p:txBody>
            </p:sp>
            <p:sp>
              <p:nvSpPr>
                <p:cNvPr id="1070" name="Rectangle 17"/>
                <p:cNvSpPr>
                  <a:spLocks noChangeArrowheads="1"/>
                </p:cNvSpPr>
                <p:nvPr/>
              </p:nvSpPr>
              <p:spPr bwMode="auto">
                <a:xfrm>
                  <a:off x="2790" y="755"/>
                  <a:ext cx="137" cy="181"/>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071" name="Line 18"/>
                <p:cNvSpPr>
                  <a:spLocks noChangeShapeType="1"/>
                </p:cNvSpPr>
                <p:nvPr/>
              </p:nvSpPr>
              <p:spPr bwMode="auto">
                <a:xfrm rot="5400000">
                  <a:off x="3311" y="2411"/>
                  <a:ext cx="2132" cy="0"/>
                </a:xfrm>
                <a:prstGeom prst="line">
                  <a:avLst/>
                </a:prstGeom>
                <a:noFill/>
                <a:ln w="9525">
                  <a:solidFill>
                    <a:schemeClr val="tx1"/>
                  </a:solidFill>
                  <a:round/>
                  <a:headEnd/>
                  <a:tailEnd/>
                </a:ln>
              </p:spPr>
              <p:txBody>
                <a:bodyPr/>
                <a:lstStyle/>
                <a:p>
                  <a:endParaRPr lang="en-US"/>
                </a:p>
              </p:txBody>
            </p:sp>
            <p:sp>
              <p:nvSpPr>
                <p:cNvPr id="1072" name="Line 19"/>
                <p:cNvSpPr>
                  <a:spLocks noChangeShapeType="1"/>
                </p:cNvSpPr>
                <p:nvPr/>
              </p:nvSpPr>
              <p:spPr bwMode="auto">
                <a:xfrm rot="5400000">
                  <a:off x="136" y="2411"/>
                  <a:ext cx="2132" cy="0"/>
                </a:xfrm>
                <a:prstGeom prst="line">
                  <a:avLst/>
                </a:prstGeom>
                <a:noFill/>
                <a:ln w="9525">
                  <a:solidFill>
                    <a:schemeClr val="tx1"/>
                  </a:solidFill>
                  <a:round/>
                  <a:headEnd/>
                  <a:tailEnd/>
                </a:ln>
              </p:spPr>
              <p:txBody>
                <a:bodyPr/>
                <a:lstStyle/>
                <a:p>
                  <a:endParaRPr lang="en-US"/>
                </a:p>
              </p:txBody>
            </p:sp>
            <p:sp>
              <p:nvSpPr>
                <p:cNvPr id="1073" name="Line 20"/>
                <p:cNvSpPr>
                  <a:spLocks noChangeShapeType="1"/>
                </p:cNvSpPr>
                <p:nvPr/>
              </p:nvSpPr>
              <p:spPr bwMode="auto">
                <a:xfrm>
                  <a:off x="1701" y="3976"/>
                  <a:ext cx="2177" cy="0"/>
                </a:xfrm>
                <a:prstGeom prst="line">
                  <a:avLst/>
                </a:prstGeom>
                <a:noFill/>
                <a:ln w="9525">
                  <a:solidFill>
                    <a:schemeClr val="tx1"/>
                  </a:solidFill>
                  <a:round/>
                  <a:headEnd/>
                  <a:tailEnd/>
                </a:ln>
              </p:spPr>
              <p:txBody>
                <a:bodyPr/>
                <a:lstStyle/>
                <a:p>
                  <a:endParaRPr lang="en-US"/>
                </a:p>
              </p:txBody>
            </p:sp>
            <p:grpSp>
              <p:nvGrpSpPr>
                <p:cNvPr id="5" name="Group 21"/>
                <p:cNvGrpSpPr>
                  <a:grpSpLocks/>
                </p:cNvGrpSpPr>
                <p:nvPr/>
              </p:nvGrpSpPr>
              <p:grpSpPr bwMode="auto">
                <a:xfrm>
                  <a:off x="4105" y="2297"/>
                  <a:ext cx="499" cy="180"/>
                  <a:chOff x="4003" y="2252"/>
                  <a:chExt cx="499" cy="180"/>
                </a:xfrm>
              </p:grpSpPr>
              <p:sp>
                <p:nvSpPr>
                  <p:cNvPr id="1080" name="Rectangle 22"/>
                  <p:cNvSpPr>
                    <a:spLocks noChangeArrowheads="1"/>
                  </p:cNvSpPr>
                  <p:nvPr/>
                </p:nvSpPr>
                <p:spPr bwMode="auto">
                  <a:xfrm>
                    <a:off x="4003" y="2342"/>
                    <a:ext cx="499" cy="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1" name="Rectangle 23"/>
                  <p:cNvSpPr>
                    <a:spLocks noChangeArrowheads="1"/>
                  </p:cNvSpPr>
                  <p:nvPr/>
                </p:nvSpPr>
                <p:spPr bwMode="auto">
                  <a:xfrm>
                    <a:off x="4003" y="2252"/>
                    <a:ext cx="499" cy="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2" name="Rectangle 24"/>
                  <p:cNvSpPr>
                    <a:spLocks noChangeArrowheads="1"/>
                  </p:cNvSpPr>
                  <p:nvPr/>
                </p:nvSpPr>
                <p:spPr bwMode="auto">
                  <a:xfrm>
                    <a:off x="4003" y="2296"/>
                    <a:ext cx="499" cy="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3" name="Rectangle 25"/>
                  <p:cNvSpPr>
                    <a:spLocks noChangeArrowheads="1"/>
                  </p:cNvSpPr>
                  <p:nvPr/>
                </p:nvSpPr>
                <p:spPr bwMode="auto">
                  <a:xfrm>
                    <a:off x="4003" y="2387"/>
                    <a:ext cx="499" cy="4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6" name="Group 26"/>
                <p:cNvGrpSpPr>
                  <a:grpSpLocks/>
                </p:cNvGrpSpPr>
                <p:nvPr/>
              </p:nvGrpSpPr>
              <p:grpSpPr bwMode="auto">
                <a:xfrm>
                  <a:off x="930" y="2297"/>
                  <a:ext cx="499" cy="180"/>
                  <a:chOff x="4003" y="2252"/>
                  <a:chExt cx="499" cy="180"/>
                </a:xfrm>
              </p:grpSpPr>
              <p:sp>
                <p:nvSpPr>
                  <p:cNvPr id="1076" name="Rectangle 27"/>
                  <p:cNvSpPr>
                    <a:spLocks noChangeArrowheads="1"/>
                  </p:cNvSpPr>
                  <p:nvPr/>
                </p:nvSpPr>
                <p:spPr bwMode="auto">
                  <a:xfrm>
                    <a:off x="4003" y="2342"/>
                    <a:ext cx="499" cy="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77" name="Rectangle 28"/>
                  <p:cNvSpPr>
                    <a:spLocks noChangeArrowheads="1"/>
                  </p:cNvSpPr>
                  <p:nvPr/>
                </p:nvSpPr>
                <p:spPr bwMode="auto">
                  <a:xfrm>
                    <a:off x="4003" y="2252"/>
                    <a:ext cx="499" cy="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78" name="Rectangle 29"/>
                  <p:cNvSpPr>
                    <a:spLocks noChangeArrowheads="1"/>
                  </p:cNvSpPr>
                  <p:nvPr/>
                </p:nvSpPr>
                <p:spPr bwMode="auto">
                  <a:xfrm>
                    <a:off x="4003" y="2296"/>
                    <a:ext cx="499" cy="44"/>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79" name="Rectangle 30"/>
                  <p:cNvSpPr>
                    <a:spLocks noChangeArrowheads="1"/>
                  </p:cNvSpPr>
                  <p:nvPr/>
                </p:nvSpPr>
                <p:spPr bwMode="auto">
                  <a:xfrm>
                    <a:off x="4003" y="2387"/>
                    <a:ext cx="499" cy="4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sp>
            <p:nvSpPr>
              <p:cNvPr id="1055" name="Text Box 31"/>
              <p:cNvSpPr txBox="1">
                <a:spLocks noChangeArrowheads="1"/>
              </p:cNvSpPr>
              <p:nvPr/>
            </p:nvSpPr>
            <p:spPr bwMode="auto">
              <a:xfrm>
                <a:off x="2304" y="2016"/>
                <a:ext cx="726" cy="235"/>
              </a:xfrm>
              <a:prstGeom prst="rect">
                <a:avLst/>
              </a:prstGeom>
              <a:noFill/>
              <a:ln w="9525" algn="ctr">
                <a:noFill/>
                <a:miter lim="800000"/>
                <a:headEnd/>
                <a:tailEnd/>
              </a:ln>
            </p:spPr>
            <p:txBody>
              <a:bodyPr>
                <a:spAutoFit/>
              </a:bodyPr>
              <a:lstStyle/>
              <a:p>
                <a:pPr algn="ctr" eaLnBrk="1" hangingPunct="1"/>
                <a:r>
                  <a:rPr lang="en-US" altLang="zh-CN" sz="1800" b="1">
                    <a:latin typeface="Arial" charset="0"/>
                    <a:ea typeface="宋体" pitchFamily="2" charset="-122"/>
                  </a:rPr>
                  <a:t>Kicker2</a:t>
                </a:r>
              </a:p>
            </p:txBody>
          </p:sp>
        </p:grpSp>
        <p:sp>
          <p:nvSpPr>
            <p:cNvPr id="1050" name="Rectangle 33"/>
            <p:cNvSpPr>
              <a:spLocks noChangeArrowheads="1"/>
            </p:cNvSpPr>
            <p:nvPr/>
          </p:nvSpPr>
          <p:spPr bwMode="auto">
            <a:xfrm>
              <a:off x="1584" y="3792"/>
              <a:ext cx="96" cy="336"/>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1051" name="Rectangle 34"/>
            <p:cNvSpPr>
              <a:spLocks noChangeArrowheads="1"/>
            </p:cNvSpPr>
            <p:nvPr/>
          </p:nvSpPr>
          <p:spPr bwMode="auto">
            <a:xfrm>
              <a:off x="2112" y="3792"/>
              <a:ext cx="96" cy="336"/>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1052" name="Rectangle 35"/>
            <p:cNvSpPr>
              <a:spLocks noChangeArrowheads="1"/>
            </p:cNvSpPr>
            <p:nvPr/>
          </p:nvSpPr>
          <p:spPr bwMode="auto">
            <a:xfrm>
              <a:off x="1920" y="3792"/>
              <a:ext cx="96" cy="336"/>
            </a:xfrm>
            <a:prstGeom prst="rect">
              <a:avLst/>
            </a:prstGeom>
            <a:solidFill>
              <a:srgbClr val="FF0000"/>
            </a:solidFill>
            <a:ln w="9525">
              <a:solidFill>
                <a:srgbClr val="FF0000"/>
              </a:solidFill>
              <a:miter lim="800000"/>
              <a:headEnd/>
              <a:tailEnd/>
            </a:ln>
          </p:spPr>
          <p:txBody>
            <a:bodyPr wrap="none" anchor="ctr"/>
            <a:lstStyle/>
            <a:p>
              <a:endParaRPr lang="en-US"/>
            </a:p>
          </p:txBody>
        </p:sp>
        <p:sp>
          <p:nvSpPr>
            <p:cNvPr id="1053" name="Rectangle 36"/>
            <p:cNvSpPr>
              <a:spLocks noChangeArrowheads="1"/>
            </p:cNvSpPr>
            <p:nvPr/>
          </p:nvSpPr>
          <p:spPr bwMode="auto">
            <a:xfrm>
              <a:off x="2400" y="3792"/>
              <a:ext cx="96" cy="336"/>
            </a:xfrm>
            <a:prstGeom prst="rect">
              <a:avLst/>
            </a:prstGeom>
            <a:solidFill>
              <a:srgbClr val="FF0000"/>
            </a:solidFill>
            <a:ln w="9525">
              <a:solidFill>
                <a:srgbClr val="FF0000"/>
              </a:solidFill>
              <a:miter lim="800000"/>
              <a:headEnd/>
              <a:tailEnd/>
            </a:ln>
          </p:spPr>
          <p:txBody>
            <a:bodyPr wrap="none" anchor="ctr"/>
            <a:lstStyle/>
            <a:p>
              <a:endParaRPr lang="en-US"/>
            </a:p>
          </p:txBody>
        </p:sp>
      </p:grpSp>
      <p:pic>
        <p:nvPicPr>
          <p:cNvPr id="1028" name="Picture 37" descr="Lamb"/>
          <p:cNvPicPr>
            <a:picLocks noGrp="1" noChangeAspect="1" noChangeArrowheads="1"/>
          </p:cNvPicPr>
          <p:nvPr>
            <p:ph/>
          </p:nvPr>
        </p:nvPicPr>
        <p:blipFill>
          <a:blip r:embed="rId3"/>
          <a:srcRect/>
          <a:stretch>
            <a:fillRect/>
          </a:stretch>
        </p:blipFill>
        <p:spPr>
          <a:xfrm>
            <a:off x="762000" y="0"/>
            <a:ext cx="5572125" cy="1257300"/>
          </a:xfrm>
        </p:spPr>
      </p:pic>
      <p:sp>
        <p:nvSpPr>
          <p:cNvPr id="1029" name="Text Box 40"/>
          <p:cNvSpPr txBox="1">
            <a:spLocks noChangeArrowheads="1"/>
          </p:cNvSpPr>
          <p:nvPr/>
        </p:nvSpPr>
        <p:spPr bwMode="auto">
          <a:xfrm>
            <a:off x="5715000" y="3565525"/>
            <a:ext cx="3276600" cy="3140075"/>
          </a:xfrm>
          <a:prstGeom prst="rect">
            <a:avLst/>
          </a:prstGeom>
          <a:noFill/>
          <a:ln w="9525">
            <a:noFill/>
            <a:miter lim="800000"/>
            <a:headEnd/>
            <a:tailEnd/>
          </a:ln>
        </p:spPr>
        <p:txBody>
          <a:bodyPr>
            <a:spAutoFit/>
          </a:bodyPr>
          <a:lstStyle/>
          <a:p>
            <a:pPr marL="457200" indent="-457200">
              <a:buFontTx/>
              <a:buAutoNum type="arabicPeriod"/>
            </a:pPr>
            <a:r>
              <a:rPr lang="en-US"/>
              <a:t>Beam in and out in one revolution satisfies the CRANE requirement of </a:t>
            </a:r>
            <a:r>
              <a:rPr lang="en-US" b="1"/>
              <a:t>steady state</a:t>
            </a:r>
            <a:r>
              <a:rPr lang="en-US"/>
              <a:t> experiment.</a:t>
            </a:r>
          </a:p>
          <a:p>
            <a:pPr marL="457200" indent="-457200">
              <a:buFontTx/>
              <a:buAutoNum type="arabicPeriod"/>
            </a:pPr>
            <a:r>
              <a:rPr lang="en-US"/>
              <a:t>The accelerator can accumulate </a:t>
            </a:r>
            <a:r>
              <a:rPr lang="en-US" b="1"/>
              <a:t>250 nC</a:t>
            </a:r>
            <a:r>
              <a:rPr lang="en-US"/>
              <a:t> of charge in 10 or more turns and extracted in one turn for </a:t>
            </a:r>
            <a:r>
              <a:rPr lang="en-US" b="1"/>
              <a:t>transient mode</a:t>
            </a:r>
            <a:r>
              <a:rPr lang="en-US"/>
              <a:t> experiment (15J).</a:t>
            </a:r>
          </a:p>
        </p:txBody>
      </p:sp>
      <p:grpSp>
        <p:nvGrpSpPr>
          <p:cNvPr id="7" name="Group 49"/>
          <p:cNvGrpSpPr>
            <a:grpSpLocks/>
          </p:cNvGrpSpPr>
          <p:nvPr/>
        </p:nvGrpSpPr>
        <p:grpSpPr bwMode="auto">
          <a:xfrm>
            <a:off x="4876800" y="1260475"/>
            <a:ext cx="2209800" cy="568325"/>
            <a:chOff x="3840" y="253"/>
            <a:chExt cx="1824" cy="550"/>
          </a:xfrm>
        </p:grpSpPr>
        <p:sp>
          <p:nvSpPr>
            <p:cNvPr id="1042" name="Oval 42"/>
            <p:cNvSpPr>
              <a:spLocks noChangeArrowheads="1"/>
            </p:cNvSpPr>
            <p:nvPr/>
          </p:nvSpPr>
          <p:spPr bwMode="auto">
            <a:xfrm rot="1767994">
              <a:off x="4128" y="262"/>
              <a:ext cx="48" cy="528"/>
            </a:xfrm>
            <a:prstGeom prst="ellipse">
              <a:avLst/>
            </a:prstGeom>
            <a:solidFill>
              <a:srgbClr val="00B8FF"/>
            </a:solidFill>
            <a:ln w="9525">
              <a:solidFill>
                <a:schemeClr val="tx1"/>
              </a:solidFill>
              <a:round/>
              <a:headEnd/>
              <a:tailEnd/>
            </a:ln>
          </p:spPr>
          <p:txBody>
            <a:bodyPr wrap="none" anchor="ctr"/>
            <a:lstStyle/>
            <a:p>
              <a:endParaRPr lang="en-US"/>
            </a:p>
          </p:txBody>
        </p:sp>
        <p:sp>
          <p:nvSpPr>
            <p:cNvPr id="1043" name="Oval 43"/>
            <p:cNvSpPr>
              <a:spLocks noChangeArrowheads="1"/>
            </p:cNvSpPr>
            <p:nvPr/>
          </p:nvSpPr>
          <p:spPr bwMode="auto">
            <a:xfrm rot="1767994">
              <a:off x="4359" y="266"/>
              <a:ext cx="48" cy="528"/>
            </a:xfrm>
            <a:prstGeom prst="ellipse">
              <a:avLst/>
            </a:prstGeom>
            <a:solidFill>
              <a:srgbClr val="00B8FF"/>
            </a:solidFill>
            <a:ln w="9525">
              <a:solidFill>
                <a:schemeClr val="tx1"/>
              </a:solidFill>
              <a:round/>
              <a:headEnd/>
              <a:tailEnd/>
            </a:ln>
          </p:spPr>
          <p:txBody>
            <a:bodyPr wrap="none" anchor="ctr"/>
            <a:lstStyle/>
            <a:p>
              <a:endParaRPr lang="en-US"/>
            </a:p>
          </p:txBody>
        </p:sp>
        <p:sp>
          <p:nvSpPr>
            <p:cNvPr id="1044" name="Oval 44"/>
            <p:cNvSpPr>
              <a:spLocks noChangeArrowheads="1"/>
            </p:cNvSpPr>
            <p:nvPr/>
          </p:nvSpPr>
          <p:spPr bwMode="auto">
            <a:xfrm rot="1767994">
              <a:off x="4598" y="253"/>
              <a:ext cx="48" cy="528"/>
            </a:xfrm>
            <a:prstGeom prst="ellipse">
              <a:avLst/>
            </a:prstGeom>
            <a:solidFill>
              <a:srgbClr val="00B8FF"/>
            </a:solidFill>
            <a:ln w="9525">
              <a:solidFill>
                <a:schemeClr val="tx1"/>
              </a:solidFill>
              <a:round/>
              <a:headEnd/>
              <a:tailEnd/>
            </a:ln>
          </p:spPr>
          <p:txBody>
            <a:bodyPr wrap="none" anchor="ctr"/>
            <a:lstStyle/>
            <a:p>
              <a:endParaRPr lang="en-US"/>
            </a:p>
          </p:txBody>
        </p:sp>
        <p:sp>
          <p:nvSpPr>
            <p:cNvPr id="1045" name="Oval 45"/>
            <p:cNvSpPr>
              <a:spLocks noChangeArrowheads="1"/>
            </p:cNvSpPr>
            <p:nvPr/>
          </p:nvSpPr>
          <p:spPr bwMode="auto">
            <a:xfrm rot="1767994">
              <a:off x="4837" y="267"/>
              <a:ext cx="48" cy="528"/>
            </a:xfrm>
            <a:prstGeom prst="ellipse">
              <a:avLst/>
            </a:prstGeom>
            <a:solidFill>
              <a:srgbClr val="00B8FF"/>
            </a:solidFill>
            <a:ln w="9525">
              <a:solidFill>
                <a:schemeClr val="tx1"/>
              </a:solidFill>
              <a:round/>
              <a:headEnd/>
              <a:tailEnd/>
            </a:ln>
          </p:spPr>
          <p:txBody>
            <a:bodyPr wrap="none" anchor="ctr"/>
            <a:lstStyle/>
            <a:p>
              <a:endParaRPr lang="en-US"/>
            </a:p>
          </p:txBody>
        </p:sp>
        <p:sp>
          <p:nvSpPr>
            <p:cNvPr id="1046" name="Oval 46"/>
            <p:cNvSpPr>
              <a:spLocks noChangeArrowheads="1"/>
            </p:cNvSpPr>
            <p:nvPr/>
          </p:nvSpPr>
          <p:spPr bwMode="auto">
            <a:xfrm rot="1767994">
              <a:off x="5102" y="262"/>
              <a:ext cx="48" cy="528"/>
            </a:xfrm>
            <a:prstGeom prst="ellipse">
              <a:avLst/>
            </a:prstGeom>
            <a:solidFill>
              <a:srgbClr val="00B8FF"/>
            </a:solidFill>
            <a:ln w="9525">
              <a:solidFill>
                <a:schemeClr val="tx1"/>
              </a:solidFill>
              <a:round/>
              <a:headEnd/>
              <a:tailEnd/>
            </a:ln>
          </p:spPr>
          <p:txBody>
            <a:bodyPr wrap="none" anchor="ctr"/>
            <a:lstStyle/>
            <a:p>
              <a:endParaRPr lang="en-US"/>
            </a:p>
          </p:txBody>
        </p:sp>
        <p:sp>
          <p:nvSpPr>
            <p:cNvPr id="1047" name="Oval 47"/>
            <p:cNvSpPr>
              <a:spLocks noChangeArrowheads="1"/>
            </p:cNvSpPr>
            <p:nvPr/>
          </p:nvSpPr>
          <p:spPr bwMode="auto">
            <a:xfrm rot="1767994">
              <a:off x="5344" y="275"/>
              <a:ext cx="48" cy="528"/>
            </a:xfrm>
            <a:prstGeom prst="ellipse">
              <a:avLst/>
            </a:prstGeom>
            <a:solidFill>
              <a:srgbClr val="00B8FF"/>
            </a:solidFill>
            <a:ln w="9525">
              <a:solidFill>
                <a:schemeClr val="tx1"/>
              </a:solidFill>
              <a:round/>
              <a:headEnd/>
              <a:tailEnd/>
            </a:ln>
          </p:spPr>
          <p:txBody>
            <a:bodyPr wrap="none" anchor="ctr"/>
            <a:lstStyle/>
            <a:p>
              <a:endParaRPr lang="en-US"/>
            </a:p>
          </p:txBody>
        </p:sp>
        <p:sp>
          <p:nvSpPr>
            <p:cNvPr id="1048" name="Line 48"/>
            <p:cNvSpPr>
              <a:spLocks noChangeShapeType="1"/>
            </p:cNvSpPr>
            <p:nvPr/>
          </p:nvSpPr>
          <p:spPr bwMode="auto">
            <a:xfrm>
              <a:off x="3840" y="528"/>
              <a:ext cx="1824" cy="0"/>
            </a:xfrm>
            <a:prstGeom prst="line">
              <a:avLst/>
            </a:prstGeom>
            <a:noFill/>
            <a:ln w="9525">
              <a:solidFill>
                <a:schemeClr val="tx1"/>
              </a:solidFill>
              <a:round/>
              <a:headEnd/>
              <a:tailEnd/>
            </a:ln>
          </p:spPr>
          <p:txBody>
            <a:bodyPr/>
            <a:lstStyle/>
            <a:p>
              <a:endParaRPr lang="en-US"/>
            </a:p>
          </p:txBody>
        </p:sp>
      </p:grpSp>
      <p:grpSp>
        <p:nvGrpSpPr>
          <p:cNvPr id="8" name="Group 64"/>
          <p:cNvGrpSpPr>
            <a:grpSpLocks/>
          </p:cNvGrpSpPr>
          <p:nvPr/>
        </p:nvGrpSpPr>
        <p:grpSpPr bwMode="auto">
          <a:xfrm>
            <a:off x="0" y="1295400"/>
            <a:ext cx="2286000" cy="457200"/>
            <a:chOff x="3888" y="266"/>
            <a:chExt cx="1536" cy="432"/>
          </a:xfrm>
        </p:grpSpPr>
        <p:sp>
          <p:nvSpPr>
            <p:cNvPr id="1035" name="Line 51"/>
            <p:cNvSpPr>
              <a:spLocks noChangeShapeType="1"/>
            </p:cNvSpPr>
            <p:nvPr/>
          </p:nvSpPr>
          <p:spPr bwMode="auto">
            <a:xfrm flipV="1">
              <a:off x="3888" y="480"/>
              <a:ext cx="1536" cy="0"/>
            </a:xfrm>
            <a:prstGeom prst="line">
              <a:avLst/>
            </a:prstGeom>
            <a:noFill/>
            <a:ln w="9525">
              <a:solidFill>
                <a:schemeClr val="tx1"/>
              </a:solidFill>
              <a:round/>
              <a:headEnd/>
              <a:tailEnd/>
            </a:ln>
          </p:spPr>
          <p:txBody>
            <a:bodyPr/>
            <a:lstStyle/>
            <a:p>
              <a:endParaRPr lang="en-US"/>
            </a:p>
          </p:txBody>
        </p:sp>
        <p:sp>
          <p:nvSpPr>
            <p:cNvPr id="1036" name="Oval 56"/>
            <p:cNvSpPr>
              <a:spLocks noChangeArrowheads="1"/>
            </p:cNvSpPr>
            <p:nvPr/>
          </p:nvSpPr>
          <p:spPr bwMode="auto">
            <a:xfrm>
              <a:off x="4092" y="293"/>
              <a:ext cx="47" cy="379"/>
            </a:xfrm>
            <a:prstGeom prst="ellipse">
              <a:avLst/>
            </a:prstGeom>
            <a:solidFill>
              <a:srgbClr val="00B8FF"/>
            </a:solidFill>
            <a:ln w="9525">
              <a:solidFill>
                <a:schemeClr val="tx1"/>
              </a:solidFill>
              <a:round/>
              <a:headEnd/>
              <a:tailEnd/>
            </a:ln>
          </p:spPr>
          <p:txBody>
            <a:bodyPr wrap="none" anchor="ctr"/>
            <a:lstStyle/>
            <a:p>
              <a:endParaRPr lang="en-US"/>
            </a:p>
          </p:txBody>
        </p:sp>
        <p:sp>
          <p:nvSpPr>
            <p:cNvPr id="1037" name="Oval 58"/>
            <p:cNvSpPr>
              <a:spLocks noChangeArrowheads="1"/>
            </p:cNvSpPr>
            <p:nvPr/>
          </p:nvSpPr>
          <p:spPr bwMode="auto">
            <a:xfrm>
              <a:off x="4333" y="292"/>
              <a:ext cx="51" cy="406"/>
            </a:xfrm>
            <a:prstGeom prst="ellipse">
              <a:avLst/>
            </a:prstGeom>
            <a:solidFill>
              <a:srgbClr val="00B8FF"/>
            </a:solidFill>
            <a:ln w="9525">
              <a:solidFill>
                <a:schemeClr val="tx1"/>
              </a:solidFill>
              <a:round/>
              <a:headEnd/>
              <a:tailEnd/>
            </a:ln>
          </p:spPr>
          <p:txBody>
            <a:bodyPr wrap="none" anchor="ctr"/>
            <a:lstStyle/>
            <a:p>
              <a:endParaRPr lang="en-US"/>
            </a:p>
          </p:txBody>
        </p:sp>
        <p:sp>
          <p:nvSpPr>
            <p:cNvPr id="1038" name="Oval 60"/>
            <p:cNvSpPr>
              <a:spLocks noChangeArrowheads="1"/>
            </p:cNvSpPr>
            <p:nvPr/>
          </p:nvSpPr>
          <p:spPr bwMode="auto">
            <a:xfrm>
              <a:off x="4547" y="288"/>
              <a:ext cx="48" cy="406"/>
            </a:xfrm>
            <a:prstGeom prst="ellipse">
              <a:avLst/>
            </a:prstGeom>
            <a:solidFill>
              <a:srgbClr val="00B8FF"/>
            </a:solidFill>
            <a:ln w="9525">
              <a:solidFill>
                <a:schemeClr val="tx1"/>
              </a:solidFill>
              <a:round/>
              <a:headEnd/>
              <a:tailEnd/>
            </a:ln>
          </p:spPr>
          <p:txBody>
            <a:bodyPr wrap="none" anchor="ctr"/>
            <a:lstStyle/>
            <a:p>
              <a:endParaRPr lang="en-US"/>
            </a:p>
          </p:txBody>
        </p:sp>
        <p:sp>
          <p:nvSpPr>
            <p:cNvPr id="1039" name="Oval 61"/>
            <p:cNvSpPr>
              <a:spLocks noChangeArrowheads="1"/>
            </p:cNvSpPr>
            <p:nvPr/>
          </p:nvSpPr>
          <p:spPr bwMode="auto">
            <a:xfrm flipH="1">
              <a:off x="4752" y="266"/>
              <a:ext cx="47" cy="419"/>
            </a:xfrm>
            <a:prstGeom prst="ellipse">
              <a:avLst/>
            </a:prstGeom>
            <a:solidFill>
              <a:srgbClr val="00B8FF"/>
            </a:solidFill>
            <a:ln w="9525">
              <a:solidFill>
                <a:schemeClr val="tx1"/>
              </a:solidFill>
              <a:round/>
              <a:headEnd/>
              <a:tailEnd/>
            </a:ln>
          </p:spPr>
          <p:txBody>
            <a:bodyPr wrap="none" anchor="ctr"/>
            <a:lstStyle/>
            <a:p>
              <a:endParaRPr lang="en-US"/>
            </a:p>
          </p:txBody>
        </p:sp>
        <p:sp>
          <p:nvSpPr>
            <p:cNvPr id="1040" name="Oval 62"/>
            <p:cNvSpPr>
              <a:spLocks noChangeArrowheads="1"/>
            </p:cNvSpPr>
            <p:nvPr/>
          </p:nvSpPr>
          <p:spPr bwMode="auto">
            <a:xfrm>
              <a:off x="4984" y="288"/>
              <a:ext cx="62" cy="384"/>
            </a:xfrm>
            <a:prstGeom prst="ellipse">
              <a:avLst/>
            </a:prstGeom>
            <a:solidFill>
              <a:srgbClr val="00B8FF"/>
            </a:solidFill>
            <a:ln w="9525">
              <a:solidFill>
                <a:schemeClr val="tx1"/>
              </a:solidFill>
              <a:round/>
              <a:headEnd/>
              <a:tailEnd/>
            </a:ln>
          </p:spPr>
          <p:txBody>
            <a:bodyPr wrap="none" anchor="ctr"/>
            <a:lstStyle/>
            <a:p>
              <a:endParaRPr lang="en-US"/>
            </a:p>
          </p:txBody>
        </p:sp>
        <p:sp>
          <p:nvSpPr>
            <p:cNvPr id="1041" name="Oval 63"/>
            <p:cNvSpPr>
              <a:spLocks noChangeArrowheads="1"/>
            </p:cNvSpPr>
            <p:nvPr/>
          </p:nvSpPr>
          <p:spPr bwMode="auto">
            <a:xfrm>
              <a:off x="5189" y="288"/>
              <a:ext cx="47" cy="384"/>
            </a:xfrm>
            <a:prstGeom prst="ellipse">
              <a:avLst/>
            </a:prstGeom>
            <a:solidFill>
              <a:srgbClr val="00B8FF"/>
            </a:solidFill>
            <a:ln w="9525">
              <a:solidFill>
                <a:schemeClr val="tx1"/>
              </a:solidFill>
              <a:round/>
              <a:headEnd/>
              <a:tailEnd/>
            </a:ln>
          </p:spPr>
          <p:txBody>
            <a:bodyPr wrap="none" anchor="ctr"/>
            <a:lstStyle/>
            <a:p>
              <a:endParaRPr lang="en-US"/>
            </a:p>
          </p:txBody>
        </p:sp>
      </p:grpSp>
      <p:sp>
        <p:nvSpPr>
          <p:cNvPr id="1032" name="TextBox 55"/>
          <p:cNvSpPr txBox="1">
            <a:spLocks noChangeArrowheads="1"/>
          </p:cNvSpPr>
          <p:nvPr/>
        </p:nvSpPr>
        <p:spPr bwMode="auto">
          <a:xfrm>
            <a:off x="6019800" y="2286000"/>
            <a:ext cx="2682875" cy="400050"/>
          </a:xfrm>
          <a:prstGeom prst="rect">
            <a:avLst/>
          </a:prstGeom>
          <a:noFill/>
          <a:ln w="9525">
            <a:noFill/>
            <a:miter lim="800000"/>
            <a:headEnd/>
            <a:tailEnd/>
          </a:ln>
        </p:spPr>
        <p:txBody>
          <a:bodyPr wrap="none">
            <a:spAutoFit/>
          </a:bodyPr>
          <a:lstStyle/>
          <a:p>
            <a:r>
              <a:rPr lang="en-US"/>
              <a:t>Debunch in 1 revolution</a:t>
            </a:r>
          </a:p>
        </p:txBody>
      </p:sp>
      <p:graphicFrame>
        <p:nvGraphicFramePr>
          <p:cNvPr id="1026" name="Object 56"/>
          <p:cNvGraphicFramePr>
            <a:graphicFrameLocks noChangeAspect="1"/>
          </p:cNvGraphicFramePr>
          <p:nvPr/>
        </p:nvGraphicFramePr>
        <p:xfrm>
          <a:off x="6172200" y="2667000"/>
          <a:ext cx="1828800" cy="609600"/>
        </p:xfrm>
        <a:graphic>
          <a:graphicData uri="http://schemas.openxmlformats.org/presentationml/2006/ole">
            <p:oleObj spid="_x0000_s1026" name="Equation" r:id="rId4" imgW="1371600" imgH="457200" progId="Equation.3">
              <p:embed/>
            </p:oleObj>
          </a:graphicData>
        </a:graphic>
      </p:graphicFrame>
      <p:sp>
        <p:nvSpPr>
          <p:cNvPr id="58" name="Round Diagonal Corner Rectangle 57"/>
          <p:cNvSpPr/>
          <p:nvPr/>
        </p:nvSpPr>
        <p:spPr bwMode="auto">
          <a:xfrm>
            <a:off x="4114800" y="609600"/>
            <a:ext cx="228600" cy="136525"/>
          </a:xfrm>
          <a:prstGeom prst="round2DiagRect">
            <a:avLst/>
          </a:prstGeom>
          <a:solidFill>
            <a:srgbClr val="00B8FF"/>
          </a:solidFill>
          <a:ln w="9525" cap="flat" cmpd="sng" algn="ctr">
            <a:solidFill>
              <a:schemeClr val="tx1"/>
            </a:solidFill>
            <a:prstDash val="solid"/>
            <a:round/>
            <a:headEnd type="none" w="med" len="med"/>
            <a:tailEnd type="none" w="med" len="med"/>
          </a:ln>
          <a:effectLst/>
        </p:spPr>
        <p:txBody>
          <a:bodyPr/>
          <a:lstStyle/>
          <a:p>
            <a:endParaRPr lang="en-US"/>
          </a:p>
        </p:txBody>
      </p:sp>
      <p:sp>
        <p:nvSpPr>
          <p:cNvPr id="59" name="Round Diagonal Corner Rectangle 58"/>
          <p:cNvSpPr/>
          <p:nvPr/>
        </p:nvSpPr>
        <p:spPr bwMode="auto">
          <a:xfrm>
            <a:off x="2557463" y="600075"/>
            <a:ext cx="185737" cy="161925"/>
          </a:xfrm>
          <a:prstGeom prst="round2DiagRect">
            <a:avLst/>
          </a:prstGeom>
          <a:solidFill>
            <a:srgbClr val="00B8FF"/>
          </a:solidFill>
          <a:ln w="9525" cap="flat" cmpd="sng" algn="ctr">
            <a:solidFill>
              <a:schemeClr val="tx1"/>
            </a:solidFill>
            <a:prstDash val="solid"/>
            <a:round/>
            <a:headEnd type="none" w="med" len="med"/>
            <a:tailEnd type="none" w="med" len="med"/>
          </a:ln>
          <a:effectLst/>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Group 2"/>
          <p:cNvGraphicFramePr>
            <a:graphicFrameLocks noGrp="1"/>
          </p:cNvGraphicFramePr>
          <p:nvPr/>
        </p:nvGraphicFramePr>
        <p:xfrm>
          <a:off x="304800" y="304800"/>
          <a:ext cx="5029200" cy="609600"/>
        </p:xfrm>
        <a:graphic>
          <a:graphicData uri="http://schemas.openxmlformats.org/drawingml/2006/table">
            <a:tbl>
              <a:tblPr/>
              <a:tblGrid>
                <a:gridCol w="5029200"/>
              </a:tblGrid>
              <a:tr h="609600">
                <a:tc>
                  <a:txBody>
                    <a:bodyPr/>
                    <a:lstStyle/>
                    <a:p>
                      <a:pPr marL="0" marR="0" lvl="0" indent="0" algn="l" defTabSz="914400" rtl="0" eaLnBrk="1" fontAlgn="base" latinLnBrk="0" hangingPunct="1">
                        <a:lnSpc>
                          <a:spcPct val="100000"/>
                        </a:lnSpc>
                        <a:spcBef>
                          <a:spcPts val="800"/>
                        </a:spcBef>
                        <a:spcAft>
                          <a:spcPct val="0"/>
                        </a:spcAft>
                        <a:buClr>
                          <a:srgbClr val="000000"/>
                        </a:buClr>
                        <a:buSzPct val="100000"/>
                        <a:buFont typeface="Times New Roman" pitchFamily="18" charset="0"/>
                        <a:buNone/>
                        <a:tabLst/>
                      </a:pPr>
                      <a:r>
                        <a:rPr kumimoji="0" lang="en-US" altLang="zh-CN" sz="2800" b="1" i="0" u="sng" strike="noStrike" cap="none" normalizeH="0" baseline="0" smtClean="0">
                          <a:ln>
                            <a:noFill/>
                          </a:ln>
                          <a:solidFill>
                            <a:srgbClr val="000000"/>
                          </a:solidFill>
                          <a:effectLst/>
                          <a:latin typeface="Comic Sans MS" pitchFamily="66" charset="0"/>
                          <a:ea typeface="宋体" pitchFamily="2" charset="-122"/>
                          <a:cs typeface="Arial" charset="0"/>
                        </a:rPr>
                        <a:t>Location of Bumpers</a:t>
                      </a: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17412" name="Picture 8" descr="xco"/>
          <p:cNvPicPr>
            <a:picLocks noChangeAspect="1" noChangeArrowheads="1"/>
          </p:cNvPicPr>
          <p:nvPr/>
        </p:nvPicPr>
        <p:blipFill>
          <a:blip r:embed="rId2"/>
          <a:srcRect/>
          <a:stretch>
            <a:fillRect/>
          </a:stretch>
        </p:blipFill>
        <p:spPr bwMode="auto">
          <a:xfrm>
            <a:off x="533400" y="1066800"/>
            <a:ext cx="7620000" cy="5334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52400" y="76200"/>
            <a:ext cx="4267200" cy="3276600"/>
            <a:chOff x="609600" y="252413"/>
            <a:chExt cx="8001000" cy="6292850"/>
          </a:xfrm>
        </p:grpSpPr>
        <p:pic>
          <p:nvPicPr>
            <p:cNvPr id="16396" name="Picture 2" descr="D:\iucf\eCIS\papers\cish_nuja.gif"/>
            <p:cNvPicPr>
              <a:picLocks noChangeAspect="1" noChangeArrowheads="1"/>
            </p:cNvPicPr>
            <p:nvPr/>
          </p:nvPicPr>
          <p:blipFill>
            <a:blip r:embed="rId3"/>
            <a:srcRect/>
            <a:stretch>
              <a:fillRect/>
            </a:stretch>
          </p:blipFill>
          <p:spPr bwMode="auto">
            <a:xfrm>
              <a:off x="609600" y="252413"/>
              <a:ext cx="8001000" cy="6292850"/>
            </a:xfrm>
            <a:prstGeom prst="rect">
              <a:avLst/>
            </a:prstGeom>
            <a:noFill/>
            <a:ln w="9525">
              <a:noFill/>
              <a:miter lim="800000"/>
              <a:headEnd/>
              <a:tailEnd/>
            </a:ln>
          </p:spPr>
        </p:pic>
        <p:sp>
          <p:nvSpPr>
            <p:cNvPr id="16397" name="Rectangle 5"/>
            <p:cNvSpPr>
              <a:spLocks noChangeArrowheads="1"/>
            </p:cNvSpPr>
            <p:nvPr/>
          </p:nvSpPr>
          <p:spPr bwMode="auto">
            <a:xfrm>
              <a:off x="990600" y="5715000"/>
              <a:ext cx="304800" cy="228600"/>
            </a:xfrm>
            <a:prstGeom prst="rect">
              <a:avLst/>
            </a:prstGeom>
            <a:solidFill>
              <a:srgbClr val="FF0000"/>
            </a:solidFill>
            <a:ln w="9525" algn="ctr">
              <a:solidFill>
                <a:schemeClr val="tx1"/>
              </a:solidFill>
              <a:round/>
              <a:headEnd/>
              <a:tailEnd/>
            </a:ln>
          </p:spPr>
          <p:txBody>
            <a:bodyPr/>
            <a:lstStyle/>
            <a:p>
              <a:endParaRPr lang="en-US"/>
            </a:p>
          </p:txBody>
        </p:sp>
        <p:sp>
          <p:nvSpPr>
            <p:cNvPr id="16398" name="Rectangle 6"/>
            <p:cNvSpPr>
              <a:spLocks noChangeArrowheads="1"/>
            </p:cNvSpPr>
            <p:nvPr/>
          </p:nvSpPr>
          <p:spPr bwMode="auto">
            <a:xfrm>
              <a:off x="8305800" y="3074772"/>
              <a:ext cx="228600" cy="152400"/>
            </a:xfrm>
            <a:prstGeom prst="rect">
              <a:avLst/>
            </a:prstGeom>
            <a:solidFill>
              <a:srgbClr val="FF0000"/>
            </a:solidFill>
            <a:ln w="9525" algn="ctr">
              <a:solidFill>
                <a:schemeClr val="tx1"/>
              </a:solidFill>
              <a:round/>
              <a:headEnd/>
              <a:tailEnd/>
            </a:ln>
          </p:spPr>
          <p:txBody>
            <a:bodyPr/>
            <a:lstStyle/>
            <a:p>
              <a:endParaRPr lang="en-US"/>
            </a:p>
          </p:txBody>
        </p:sp>
      </p:grpSp>
      <p:sp>
        <p:nvSpPr>
          <p:cNvPr id="16387" name="TextBox 11"/>
          <p:cNvSpPr txBox="1">
            <a:spLocks noChangeArrowheads="1"/>
          </p:cNvSpPr>
          <p:nvPr/>
        </p:nvSpPr>
        <p:spPr bwMode="auto">
          <a:xfrm>
            <a:off x="4724400" y="76200"/>
            <a:ext cx="4191000" cy="1016000"/>
          </a:xfrm>
          <a:prstGeom prst="rect">
            <a:avLst/>
          </a:prstGeom>
          <a:noFill/>
          <a:ln w="9525">
            <a:noFill/>
            <a:miter lim="800000"/>
            <a:headEnd/>
            <a:tailEnd/>
          </a:ln>
        </p:spPr>
        <p:txBody>
          <a:bodyPr>
            <a:spAutoFit/>
          </a:bodyPr>
          <a:lstStyle/>
          <a:p>
            <a:r>
              <a:rPr lang="en-US"/>
              <a:t>Note that a large compaction factor is necessary for achieving de-bunching for the electron beams in a single path!</a:t>
            </a:r>
          </a:p>
        </p:txBody>
      </p:sp>
      <p:grpSp>
        <p:nvGrpSpPr>
          <p:cNvPr id="3" name="Group 12"/>
          <p:cNvGrpSpPr>
            <a:grpSpLocks/>
          </p:cNvGrpSpPr>
          <p:nvPr/>
        </p:nvGrpSpPr>
        <p:grpSpPr bwMode="auto">
          <a:xfrm>
            <a:off x="228600" y="3429000"/>
            <a:ext cx="4267200" cy="3429000"/>
            <a:chOff x="717550" y="292100"/>
            <a:chExt cx="7816850" cy="6108700"/>
          </a:xfrm>
        </p:grpSpPr>
        <p:pic>
          <p:nvPicPr>
            <p:cNvPr id="16394" name="Picture 2" descr="D:\iucf\eCIS\papers\cish_nuja1.gif"/>
            <p:cNvPicPr>
              <a:picLocks noChangeAspect="1" noChangeArrowheads="1"/>
            </p:cNvPicPr>
            <p:nvPr/>
          </p:nvPicPr>
          <p:blipFill>
            <a:blip r:embed="rId4"/>
            <a:srcRect/>
            <a:stretch>
              <a:fillRect/>
            </a:stretch>
          </p:blipFill>
          <p:spPr bwMode="auto">
            <a:xfrm>
              <a:off x="717550" y="292100"/>
              <a:ext cx="7816850" cy="6108700"/>
            </a:xfrm>
            <a:prstGeom prst="rect">
              <a:avLst/>
            </a:prstGeom>
            <a:noFill/>
            <a:ln w="9525">
              <a:noFill/>
              <a:miter lim="800000"/>
              <a:headEnd/>
              <a:tailEnd/>
            </a:ln>
          </p:spPr>
        </p:pic>
        <p:sp>
          <p:nvSpPr>
            <p:cNvPr id="16395" name="Oval 14"/>
            <p:cNvSpPr>
              <a:spLocks noChangeArrowheads="1"/>
            </p:cNvSpPr>
            <p:nvPr/>
          </p:nvSpPr>
          <p:spPr bwMode="auto">
            <a:xfrm>
              <a:off x="5671458" y="3913413"/>
              <a:ext cx="152400" cy="152400"/>
            </a:xfrm>
            <a:prstGeom prst="ellipse">
              <a:avLst/>
            </a:prstGeom>
            <a:solidFill>
              <a:srgbClr val="00B8FF"/>
            </a:solidFill>
            <a:ln w="9525" algn="ctr">
              <a:solidFill>
                <a:schemeClr val="tx1"/>
              </a:solidFill>
              <a:round/>
              <a:headEnd/>
              <a:tailEnd/>
            </a:ln>
          </p:spPr>
          <p:txBody>
            <a:bodyPr/>
            <a:lstStyle/>
            <a:p>
              <a:endParaRPr lang="en-US"/>
            </a:p>
          </p:txBody>
        </p:sp>
      </p:grpSp>
      <p:pic>
        <p:nvPicPr>
          <p:cNvPr id="16389" name="Picture 11" descr="Z:\accel\iucf\cis\cish_10m.gif"/>
          <p:cNvPicPr>
            <a:picLocks noChangeAspect="1" noChangeArrowheads="1"/>
          </p:cNvPicPr>
          <p:nvPr/>
        </p:nvPicPr>
        <p:blipFill>
          <a:blip r:embed="rId5"/>
          <a:srcRect/>
          <a:stretch>
            <a:fillRect/>
          </a:stretch>
        </p:blipFill>
        <p:spPr bwMode="auto">
          <a:xfrm>
            <a:off x="5486400" y="990600"/>
            <a:ext cx="3367088" cy="2819400"/>
          </a:xfrm>
          <a:prstGeom prst="rect">
            <a:avLst/>
          </a:prstGeom>
          <a:noFill/>
          <a:ln w="9525">
            <a:noFill/>
            <a:miter lim="800000"/>
            <a:headEnd/>
            <a:tailEnd/>
          </a:ln>
        </p:spPr>
      </p:pic>
      <p:pic>
        <p:nvPicPr>
          <p:cNvPr id="32780" name="Picture 12" descr="Z:\accel\iucf\cis\cish885.gif"/>
          <p:cNvPicPr>
            <a:picLocks noChangeAspect="1" noChangeArrowheads="1"/>
          </p:cNvPicPr>
          <p:nvPr/>
        </p:nvPicPr>
        <p:blipFill>
          <a:blip r:embed="rId6"/>
          <a:srcRect/>
          <a:stretch>
            <a:fillRect/>
          </a:stretch>
        </p:blipFill>
        <p:spPr bwMode="auto">
          <a:xfrm>
            <a:off x="5667375" y="4044950"/>
            <a:ext cx="3476625" cy="2813050"/>
          </a:xfrm>
          <a:prstGeom prst="rect">
            <a:avLst/>
          </a:prstGeom>
          <a:noFill/>
          <a:ln w="9525">
            <a:noFill/>
            <a:miter lim="800000"/>
            <a:headEnd/>
            <a:tailEnd/>
          </a:ln>
        </p:spPr>
      </p:pic>
      <p:sp>
        <p:nvSpPr>
          <p:cNvPr id="13" name="TextBox 12"/>
          <p:cNvSpPr txBox="1">
            <a:spLocks noChangeArrowheads="1"/>
          </p:cNvSpPr>
          <p:nvPr/>
        </p:nvSpPr>
        <p:spPr bwMode="auto">
          <a:xfrm>
            <a:off x="4648200" y="5562600"/>
            <a:ext cx="1084263" cy="1016000"/>
          </a:xfrm>
          <a:prstGeom prst="rect">
            <a:avLst/>
          </a:prstGeom>
          <a:noFill/>
          <a:ln w="9525">
            <a:noFill/>
            <a:miter lim="800000"/>
            <a:headEnd/>
            <a:tailEnd/>
          </a:ln>
        </p:spPr>
        <p:txBody>
          <a:bodyPr wrap="none">
            <a:spAutoFit/>
          </a:bodyPr>
          <a:lstStyle/>
          <a:p>
            <a:r>
              <a:rPr lang="en-US"/>
              <a:t>DBA</a:t>
            </a:r>
          </a:p>
          <a:p>
            <a:r>
              <a:rPr lang="el-GR"/>
              <a:t>ε</a:t>
            </a:r>
            <a:r>
              <a:rPr lang="en-US"/>
              <a:t>=7.8nm</a:t>
            </a:r>
          </a:p>
          <a:p>
            <a:r>
              <a:rPr lang="el-GR"/>
              <a:t>α</a:t>
            </a:r>
            <a:r>
              <a:rPr lang="en-US" baseline="-25000"/>
              <a:t>c</a:t>
            </a:r>
            <a:r>
              <a:rPr lang="en-US"/>
              <a:t>=0.15</a:t>
            </a:r>
          </a:p>
        </p:txBody>
      </p:sp>
      <p:cxnSp>
        <p:nvCxnSpPr>
          <p:cNvPr id="16392" name="Straight Arrow Connector 14"/>
          <p:cNvCxnSpPr>
            <a:cxnSpLocks noChangeShapeType="1"/>
          </p:cNvCxnSpPr>
          <p:nvPr/>
        </p:nvCxnSpPr>
        <p:spPr bwMode="auto">
          <a:xfrm>
            <a:off x="4419600" y="1600200"/>
            <a:ext cx="914400" cy="1588"/>
          </a:xfrm>
          <a:prstGeom prst="straightConnector1">
            <a:avLst/>
          </a:prstGeom>
          <a:noFill/>
          <a:ln w="9525" algn="ctr">
            <a:solidFill>
              <a:schemeClr val="tx1"/>
            </a:solidFill>
            <a:round/>
            <a:headEnd/>
            <a:tailEnd type="arrow" w="med" len="med"/>
          </a:ln>
        </p:spPr>
      </p:cxnSp>
      <p:cxnSp>
        <p:nvCxnSpPr>
          <p:cNvPr id="16393" name="Straight Arrow Connector 16"/>
          <p:cNvCxnSpPr>
            <a:cxnSpLocks noChangeShapeType="1"/>
          </p:cNvCxnSpPr>
          <p:nvPr/>
        </p:nvCxnSpPr>
        <p:spPr bwMode="auto">
          <a:xfrm>
            <a:off x="3886200" y="5410200"/>
            <a:ext cx="1828800" cy="1588"/>
          </a:xfrm>
          <a:prstGeom prst="straightConnector1">
            <a:avLst/>
          </a:prstGeom>
          <a:noFill/>
          <a:ln w="9525" algn="ctr">
            <a:solidFill>
              <a:schemeClr val="tx1"/>
            </a:solidFill>
            <a:round/>
            <a:headEnd/>
            <a:tailEnd type="arrow" w="med" len="med"/>
          </a:ln>
        </p:spPr>
      </p:cxnSp>
      <p:sp>
        <p:nvSpPr>
          <p:cNvPr id="15" name="Slide Number Placeholder 14"/>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2780"/>
                                        </p:tgtEl>
                                        <p:attrNameLst>
                                          <p:attrName>style.visibility</p:attrName>
                                        </p:attrNameLst>
                                      </p:cBhvr>
                                      <p:to>
                                        <p:strVal val="visible"/>
                                      </p:to>
                                    </p:set>
                                    <p:animEffect transition="in" filter="checkerboard(across)">
                                      <p:cBhvr>
                                        <p:cTn id="13" dur="500"/>
                                        <p:tgtEl>
                                          <p:spTgt spid="3278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descr="D:\iucf\eCIS\papers\cish_tau.gif"/>
          <p:cNvPicPr>
            <a:picLocks noChangeAspect="1" noChangeArrowheads="1"/>
          </p:cNvPicPr>
          <p:nvPr/>
        </p:nvPicPr>
        <p:blipFill>
          <a:blip r:embed="rId3"/>
          <a:srcRect/>
          <a:stretch>
            <a:fillRect/>
          </a:stretch>
        </p:blipFill>
        <p:spPr bwMode="auto">
          <a:xfrm>
            <a:off x="2743200" y="1676400"/>
            <a:ext cx="6184900" cy="4800600"/>
          </a:xfrm>
          <a:prstGeom prst="rect">
            <a:avLst/>
          </a:prstGeom>
          <a:noFill/>
          <a:ln w="9525">
            <a:noFill/>
            <a:miter lim="800000"/>
            <a:headEnd/>
            <a:tailEnd/>
          </a:ln>
        </p:spPr>
      </p:pic>
      <p:graphicFrame>
        <p:nvGraphicFramePr>
          <p:cNvPr id="3074" name="Object 3"/>
          <p:cNvGraphicFramePr>
            <a:graphicFrameLocks noChangeAspect="1"/>
          </p:cNvGraphicFramePr>
          <p:nvPr/>
        </p:nvGraphicFramePr>
        <p:xfrm>
          <a:off x="685800" y="2514600"/>
          <a:ext cx="1746250" cy="2765425"/>
        </p:xfrm>
        <a:graphic>
          <a:graphicData uri="http://schemas.openxmlformats.org/presentationml/2006/ole">
            <p:oleObj spid="_x0000_s3074" name="Equation" r:id="rId4" imgW="609480" imgH="965160" progId="Equation.3">
              <p:embed/>
            </p:oleObj>
          </a:graphicData>
        </a:graphic>
      </p:graphicFrame>
      <p:sp>
        <p:nvSpPr>
          <p:cNvPr id="3076" name="TextBox 3"/>
          <p:cNvSpPr txBox="1">
            <a:spLocks noChangeArrowheads="1"/>
          </p:cNvSpPr>
          <p:nvPr/>
        </p:nvSpPr>
        <p:spPr bwMode="auto">
          <a:xfrm>
            <a:off x="685800" y="304800"/>
            <a:ext cx="3219450" cy="400050"/>
          </a:xfrm>
          <a:prstGeom prst="rect">
            <a:avLst/>
          </a:prstGeom>
          <a:noFill/>
          <a:ln w="9525">
            <a:noFill/>
            <a:miter lim="800000"/>
            <a:headEnd/>
            <a:tailEnd/>
          </a:ln>
        </p:spPr>
        <p:txBody>
          <a:bodyPr wrap="none">
            <a:spAutoFit/>
          </a:bodyPr>
          <a:lstStyle/>
          <a:p>
            <a:r>
              <a:rPr lang="en-US"/>
              <a:t>Emittance and damping time!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Text Box 1"/>
          <p:cNvSpPr txBox="1">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graphicFrame>
        <p:nvGraphicFramePr>
          <p:cNvPr id="6146" name="Object 16"/>
          <p:cNvGraphicFramePr>
            <a:graphicFrameLocks noChangeAspect="1"/>
          </p:cNvGraphicFramePr>
          <p:nvPr/>
        </p:nvGraphicFramePr>
        <p:xfrm>
          <a:off x="457200" y="1524000"/>
          <a:ext cx="4038600" cy="1963738"/>
        </p:xfrm>
        <a:graphic>
          <a:graphicData uri="http://schemas.openxmlformats.org/presentationml/2006/ole">
            <p:oleObj spid="_x0000_s6146" name="Equation" r:id="rId4" imgW="1879560" imgH="914400" progId="Equation.3">
              <p:embed/>
            </p:oleObj>
          </a:graphicData>
        </a:graphic>
      </p:graphicFrame>
      <p:grpSp>
        <p:nvGrpSpPr>
          <p:cNvPr id="2" name="Group 35"/>
          <p:cNvGrpSpPr>
            <a:grpSpLocks/>
          </p:cNvGrpSpPr>
          <p:nvPr/>
        </p:nvGrpSpPr>
        <p:grpSpPr bwMode="auto">
          <a:xfrm>
            <a:off x="228600" y="228600"/>
            <a:ext cx="6011863" cy="1371600"/>
            <a:chOff x="1488" y="576"/>
            <a:chExt cx="3787" cy="864"/>
          </a:xfrm>
        </p:grpSpPr>
        <p:sp>
          <p:nvSpPr>
            <p:cNvPr id="6155" name="Rectangle 8"/>
            <p:cNvSpPr>
              <a:spLocks noChangeArrowheads="1"/>
            </p:cNvSpPr>
            <p:nvPr/>
          </p:nvSpPr>
          <p:spPr bwMode="auto">
            <a:xfrm>
              <a:off x="2928" y="816"/>
              <a:ext cx="96" cy="336"/>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6156" name="Rectangle 10"/>
            <p:cNvSpPr>
              <a:spLocks noChangeArrowheads="1"/>
            </p:cNvSpPr>
            <p:nvPr/>
          </p:nvSpPr>
          <p:spPr bwMode="auto">
            <a:xfrm>
              <a:off x="3552" y="720"/>
              <a:ext cx="96" cy="336"/>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6157" name="Line 12"/>
            <p:cNvSpPr>
              <a:spLocks noChangeShapeType="1"/>
            </p:cNvSpPr>
            <p:nvPr/>
          </p:nvSpPr>
          <p:spPr bwMode="auto">
            <a:xfrm>
              <a:off x="3600" y="912"/>
              <a:ext cx="528" cy="0"/>
            </a:xfrm>
            <a:prstGeom prst="line">
              <a:avLst/>
            </a:prstGeom>
            <a:noFill/>
            <a:ln w="9525">
              <a:solidFill>
                <a:schemeClr val="tx1"/>
              </a:solidFill>
              <a:round/>
              <a:headEnd/>
              <a:tailEnd type="triangle" w="med" len="med"/>
            </a:ln>
          </p:spPr>
          <p:txBody>
            <a:bodyPr/>
            <a:lstStyle/>
            <a:p>
              <a:endParaRPr lang="en-US"/>
            </a:p>
          </p:txBody>
        </p:sp>
        <p:sp>
          <p:nvSpPr>
            <p:cNvPr id="6158" name="Line 14"/>
            <p:cNvSpPr>
              <a:spLocks noChangeShapeType="1"/>
            </p:cNvSpPr>
            <p:nvPr/>
          </p:nvSpPr>
          <p:spPr bwMode="auto">
            <a:xfrm flipV="1">
              <a:off x="2976" y="912"/>
              <a:ext cx="624" cy="144"/>
            </a:xfrm>
            <a:prstGeom prst="line">
              <a:avLst/>
            </a:prstGeom>
            <a:noFill/>
            <a:ln w="9525">
              <a:solidFill>
                <a:schemeClr val="tx1"/>
              </a:solidFill>
              <a:round/>
              <a:headEnd/>
              <a:tailEnd/>
            </a:ln>
          </p:spPr>
          <p:txBody>
            <a:bodyPr/>
            <a:lstStyle/>
            <a:p>
              <a:endParaRPr lang="en-US"/>
            </a:p>
          </p:txBody>
        </p:sp>
        <p:sp>
          <p:nvSpPr>
            <p:cNvPr id="6159" name="Line 18"/>
            <p:cNvSpPr>
              <a:spLocks noChangeShapeType="1"/>
            </p:cNvSpPr>
            <p:nvPr/>
          </p:nvSpPr>
          <p:spPr bwMode="auto">
            <a:xfrm flipV="1">
              <a:off x="2842" y="947"/>
              <a:ext cx="1248" cy="96"/>
            </a:xfrm>
            <a:prstGeom prst="line">
              <a:avLst/>
            </a:prstGeom>
            <a:noFill/>
            <a:ln w="9525">
              <a:solidFill>
                <a:srgbClr val="FF0000"/>
              </a:solidFill>
              <a:round/>
              <a:headEnd/>
              <a:tailEnd type="triangle" w="med" len="med"/>
            </a:ln>
          </p:spPr>
          <p:txBody>
            <a:bodyPr/>
            <a:lstStyle/>
            <a:p>
              <a:endParaRPr lang="en-US"/>
            </a:p>
          </p:txBody>
        </p:sp>
        <p:sp>
          <p:nvSpPr>
            <p:cNvPr id="6160" name="Line 19"/>
            <p:cNvSpPr>
              <a:spLocks noChangeShapeType="1"/>
            </p:cNvSpPr>
            <p:nvPr/>
          </p:nvSpPr>
          <p:spPr bwMode="auto">
            <a:xfrm>
              <a:off x="2828" y="1061"/>
              <a:ext cx="1252" cy="91"/>
            </a:xfrm>
            <a:prstGeom prst="line">
              <a:avLst/>
            </a:prstGeom>
            <a:noFill/>
            <a:ln w="9525">
              <a:solidFill>
                <a:srgbClr val="FF0000"/>
              </a:solidFill>
              <a:round/>
              <a:headEnd/>
              <a:tailEnd type="triangle" w="med" len="med"/>
            </a:ln>
          </p:spPr>
          <p:txBody>
            <a:bodyPr/>
            <a:lstStyle/>
            <a:p>
              <a:endParaRPr lang="en-US"/>
            </a:p>
          </p:txBody>
        </p:sp>
        <p:sp>
          <p:nvSpPr>
            <p:cNvPr id="6161" name="Oval 20"/>
            <p:cNvSpPr>
              <a:spLocks noChangeArrowheads="1"/>
            </p:cNvSpPr>
            <p:nvPr/>
          </p:nvSpPr>
          <p:spPr bwMode="auto">
            <a:xfrm>
              <a:off x="4080" y="934"/>
              <a:ext cx="96" cy="240"/>
            </a:xfrm>
            <a:prstGeom prst="ellipse">
              <a:avLst/>
            </a:prstGeom>
            <a:solidFill>
              <a:schemeClr val="accent2"/>
            </a:solidFill>
            <a:ln w="9525">
              <a:solidFill>
                <a:srgbClr val="FF0000"/>
              </a:solidFill>
              <a:round/>
              <a:headEnd/>
              <a:tailEnd/>
            </a:ln>
          </p:spPr>
          <p:txBody>
            <a:bodyPr wrap="none" anchor="ctr"/>
            <a:lstStyle/>
            <a:p>
              <a:endParaRPr lang="en-US"/>
            </a:p>
          </p:txBody>
        </p:sp>
        <p:sp>
          <p:nvSpPr>
            <p:cNvPr id="6162" name="Line 21"/>
            <p:cNvSpPr>
              <a:spLocks noChangeShapeType="1"/>
            </p:cNvSpPr>
            <p:nvPr/>
          </p:nvSpPr>
          <p:spPr bwMode="auto">
            <a:xfrm>
              <a:off x="4224" y="1056"/>
              <a:ext cx="384" cy="0"/>
            </a:xfrm>
            <a:prstGeom prst="line">
              <a:avLst/>
            </a:prstGeom>
            <a:noFill/>
            <a:ln w="9525">
              <a:solidFill>
                <a:schemeClr val="tx1"/>
              </a:solidFill>
              <a:round/>
              <a:headEnd/>
              <a:tailEnd/>
            </a:ln>
          </p:spPr>
          <p:txBody>
            <a:bodyPr/>
            <a:lstStyle/>
            <a:p>
              <a:endParaRPr lang="en-US"/>
            </a:p>
          </p:txBody>
        </p:sp>
        <p:sp>
          <p:nvSpPr>
            <p:cNvPr id="6163" name="Line 22"/>
            <p:cNvSpPr>
              <a:spLocks noChangeShapeType="1"/>
            </p:cNvSpPr>
            <p:nvPr/>
          </p:nvSpPr>
          <p:spPr bwMode="auto">
            <a:xfrm>
              <a:off x="4224" y="960"/>
              <a:ext cx="384" cy="0"/>
            </a:xfrm>
            <a:prstGeom prst="line">
              <a:avLst/>
            </a:prstGeom>
            <a:noFill/>
            <a:ln w="9525">
              <a:solidFill>
                <a:schemeClr val="tx1"/>
              </a:solidFill>
              <a:round/>
              <a:headEnd/>
              <a:tailEnd/>
            </a:ln>
          </p:spPr>
          <p:txBody>
            <a:bodyPr/>
            <a:lstStyle/>
            <a:p>
              <a:endParaRPr lang="en-US"/>
            </a:p>
          </p:txBody>
        </p:sp>
        <p:graphicFrame>
          <p:nvGraphicFramePr>
            <p:cNvPr id="6150" name="Object 23"/>
            <p:cNvGraphicFramePr>
              <a:graphicFrameLocks noChangeAspect="1"/>
            </p:cNvGraphicFramePr>
            <p:nvPr/>
          </p:nvGraphicFramePr>
          <p:xfrm>
            <a:off x="4737" y="792"/>
            <a:ext cx="538" cy="456"/>
          </p:xfrm>
          <a:graphic>
            <a:graphicData uri="http://schemas.openxmlformats.org/presentationml/2006/ole">
              <p:oleObj spid="_x0000_s6150" name="Equation" r:id="rId5" imgW="495000" imgH="419040" progId="Equation.3">
                <p:embed/>
              </p:oleObj>
            </a:graphicData>
          </a:graphic>
        </p:graphicFrame>
        <p:sp>
          <p:nvSpPr>
            <p:cNvPr id="6164" name="Line 26"/>
            <p:cNvSpPr>
              <a:spLocks noChangeShapeType="1"/>
            </p:cNvSpPr>
            <p:nvPr/>
          </p:nvSpPr>
          <p:spPr bwMode="auto">
            <a:xfrm flipH="1">
              <a:off x="2653" y="576"/>
              <a:ext cx="384" cy="864"/>
            </a:xfrm>
            <a:prstGeom prst="line">
              <a:avLst/>
            </a:prstGeom>
            <a:noFill/>
            <a:ln w="9525">
              <a:solidFill>
                <a:srgbClr val="FF0000"/>
              </a:solidFill>
              <a:round/>
              <a:headEnd/>
              <a:tailEnd type="triangle" w="med" len="med"/>
            </a:ln>
          </p:spPr>
          <p:txBody>
            <a:bodyPr/>
            <a:lstStyle/>
            <a:p>
              <a:endParaRPr lang="en-US"/>
            </a:p>
          </p:txBody>
        </p:sp>
        <p:graphicFrame>
          <p:nvGraphicFramePr>
            <p:cNvPr id="6151" name="Object 27"/>
            <p:cNvGraphicFramePr>
              <a:graphicFrameLocks noChangeAspect="1"/>
            </p:cNvGraphicFramePr>
            <p:nvPr/>
          </p:nvGraphicFramePr>
          <p:xfrm>
            <a:off x="3072" y="667"/>
            <a:ext cx="193" cy="245"/>
          </p:xfrm>
          <a:graphic>
            <a:graphicData uri="http://schemas.openxmlformats.org/presentationml/2006/ole">
              <p:oleObj spid="_x0000_s6151" name="Equation" r:id="rId6" imgW="177480" imgH="203040" progId="Equation.3">
                <p:embed/>
              </p:oleObj>
            </a:graphicData>
          </a:graphic>
        </p:graphicFrame>
        <p:sp>
          <p:nvSpPr>
            <p:cNvPr id="6165" name="Rectangle 30"/>
            <p:cNvSpPr>
              <a:spLocks noChangeArrowheads="1"/>
            </p:cNvSpPr>
            <p:nvPr/>
          </p:nvSpPr>
          <p:spPr bwMode="auto">
            <a:xfrm>
              <a:off x="1968" y="722"/>
              <a:ext cx="96" cy="336"/>
            </a:xfrm>
            <a:prstGeom prst="rect">
              <a:avLst/>
            </a:prstGeom>
            <a:solidFill>
              <a:schemeClr val="accent1"/>
            </a:solidFill>
            <a:ln w="9525">
              <a:solidFill>
                <a:schemeClr val="accent2"/>
              </a:solidFill>
              <a:miter lim="800000"/>
              <a:headEnd/>
              <a:tailEnd/>
            </a:ln>
          </p:spPr>
          <p:txBody>
            <a:bodyPr wrap="none" anchor="ctr"/>
            <a:lstStyle/>
            <a:p>
              <a:endParaRPr lang="en-US"/>
            </a:p>
          </p:txBody>
        </p:sp>
        <p:sp>
          <p:nvSpPr>
            <p:cNvPr id="6166" name="Rectangle 31"/>
            <p:cNvSpPr>
              <a:spLocks noChangeArrowheads="1"/>
            </p:cNvSpPr>
            <p:nvPr/>
          </p:nvSpPr>
          <p:spPr bwMode="auto">
            <a:xfrm>
              <a:off x="2640" y="818"/>
              <a:ext cx="96" cy="336"/>
            </a:xfrm>
            <a:prstGeom prst="rect">
              <a:avLst/>
            </a:prstGeom>
            <a:solidFill>
              <a:schemeClr val="accent1"/>
            </a:solidFill>
            <a:ln w="9525">
              <a:solidFill>
                <a:schemeClr val="accent1"/>
              </a:solidFill>
              <a:miter lim="800000"/>
              <a:headEnd/>
              <a:tailEnd/>
            </a:ln>
          </p:spPr>
          <p:txBody>
            <a:bodyPr wrap="none" anchor="ctr"/>
            <a:lstStyle/>
            <a:p>
              <a:endParaRPr lang="en-US"/>
            </a:p>
          </p:txBody>
        </p:sp>
        <p:sp>
          <p:nvSpPr>
            <p:cNvPr id="6167" name="Line 32"/>
            <p:cNvSpPr>
              <a:spLocks noChangeShapeType="1"/>
            </p:cNvSpPr>
            <p:nvPr/>
          </p:nvSpPr>
          <p:spPr bwMode="auto">
            <a:xfrm>
              <a:off x="1488" y="914"/>
              <a:ext cx="528" cy="0"/>
            </a:xfrm>
            <a:prstGeom prst="line">
              <a:avLst/>
            </a:prstGeom>
            <a:noFill/>
            <a:ln w="9525">
              <a:solidFill>
                <a:schemeClr val="tx1"/>
              </a:solidFill>
              <a:round/>
              <a:headEnd/>
              <a:tailEnd type="triangle" w="med" len="med"/>
            </a:ln>
          </p:spPr>
          <p:txBody>
            <a:bodyPr/>
            <a:lstStyle/>
            <a:p>
              <a:endParaRPr lang="en-US"/>
            </a:p>
          </p:txBody>
        </p:sp>
        <p:sp>
          <p:nvSpPr>
            <p:cNvPr id="6168" name="Line 33"/>
            <p:cNvSpPr>
              <a:spLocks noChangeShapeType="1"/>
            </p:cNvSpPr>
            <p:nvPr/>
          </p:nvSpPr>
          <p:spPr bwMode="auto">
            <a:xfrm>
              <a:off x="2016" y="914"/>
              <a:ext cx="672" cy="144"/>
            </a:xfrm>
            <a:prstGeom prst="line">
              <a:avLst/>
            </a:prstGeom>
            <a:noFill/>
            <a:ln w="9525">
              <a:solidFill>
                <a:schemeClr val="tx1"/>
              </a:solidFill>
              <a:round/>
              <a:headEnd/>
              <a:tailEnd/>
            </a:ln>
          </p:spPr>
          <p:txBody>
            <a:bodyPr/>
            <a:lstStyle/>
            <a:p>
              <a:endParaRPr lang="en-US"/>
            </a:p>
          </p:txBody>
        </p:sp>
        <p:sp>
          <p:nvSpPr>
            <p:cNvPr id="6169" name="Oval 34"/>
            <p:cNvSpPr>
              <a:spLocks noChangeArrowheads="1"/>
            </p:cNvSpPr>
            <p:nvPr/>
          </p:nvSpPr>
          <p:spPr bwMode="auto">
            <a:xfrm>
              <a:off x="2784" y="1032"/>
              <a:ext cx="96" cy="48"/>
            </a:xfrm>
            <a:prstGeom prst="ellipse">
              <a:avLst/>
            </a:prstGeom>
            <a:solidFill>
              <a:srgbClr val="00B8FF"/>
            </a:solidFill>
            <a:ln w="9525">
              <a:solidFill>
                <a:schemeClr val="tx1"/>
              </a:solidFill>
              <a:round/>
              <a:headEnd/>
              <a:tailEnd/>
            </a:ln>
          </p:spPr>
          <p:txBody>
            <a:bodyPr wrap="none" anchor="ctr"/>
            <a:lstStyle/>
            <a:p>
              <a:endParaRPr lang="en-US"/>
            </a:p>
          </p:txBody>
        </p:sp>
      </p:grpSp>
      <p:graphicFrame>
        <p:nvGraphicFramePr>
          <p:cNvPr id="6147" name="Object 37"/>
          <p:cNvGraphicFramePr>
            <a:graphicFrameLocks noChangeAspect="1"/>
          </p:cNvGraphicFramePr>
          <p:nvPr/>
        </p:nvGraphicFramePr>
        <p:xfrm>
          <a:off x="381000" y="3733800"/>
          <a:ext cx="2006600" cy="935038"/>
        </p:xfrm>
        <a:graphic>
          <a:graphicData uri="http://schemas.openxmlformats.org/presentationml/2006/ole">
            <p:oleObj spid="_x0000_s6147" name="Equation" r:id="rId7" imgW="927000" imgH="431640" progId="Equation.3">
              <p:embed/>
            </p:oleObj>
          </a:graphicData>
        </a:graphic>
      </p:graphicFrame>
      <p:graphicFrame>
        <p:nvGraphicFramePr>
          <p:cNvPr id="6148" name="Object 38"/>
          <p:cNvGraphicFramePr>
            <a:graphicFrameLocks noChangeAspect="1"/>
          </p:cNvGraphicFramePr>
          <p:nvPr/>
        </p:nvGraphicFramePr>
        <p:xfrm>
          <a:off x="457200" y="4724400"/>
          <a:ext cx="2281238" cy="852488"/>
        </p:xfrm>
        <a:graphic>
          <a:graphicData uri="http://schemas.openxmlformats.org/presentationml/2006/ole">
            <p:oleObj spid="_x0000_s6148" name="Equation" r:id="rId8" imgW="1054080" imgH="393480" progId="Equation.3">
              <p:embed/>
            </p:oleObj>
          </a:graphicData>
        </a:graphic>
      </p:graphicFrame>
      <p:graphicFrame>
        <p:nvGraphicFramePr>
          <p:cNvPr id="6149" name="Object 39"/>
          <p:cNvGraphicFramePr>
            <a:graphicFrameLocks noChangeAspect="1"/>
          </p:cNvGraphicFramePr>
          <p:nvPr/>
        </p:nvGraphicFramePr>
        <p:xfrm>
          <a:off x="457200" y="5562600"/>
          <a:ext cx="5251450" cy="989013"/>
        </p:xfrm>
        <a:graphic>
          <a:graphicData uri="http://schemas.openxmlformats.org/presentationml/2006/ole">
            <p:oleObj spid="_x0000_s6149" name="Equation" r:id="rId9" imgW="2425680" imgH="457200" progId="Equation.3">
              <p:embed/>
            </p:oleObj>
          </a:graphicData>
        </a:graphic>
      </p:graphicFrame>
      <p:sp>
        <p:nvSpPr>
          <p:cNvPr id="6154" name="Text Box 41"/>
          <p:cNvSpPr txBox="1">
            <a:spLocks noChangeArrowheads="1"/>
          </p:cNvSpPr>
          <p:nvPr/>
        </p:nvSpPr>
        <p:spPr bwMode="auto">
          <a:xfrm>
            <a:off x="5410200" y="1584325"/>
            <a:ext cx="3216275" cy="1920875"/>
          </a:xfrm>
          <a:prstGeom prst="rect">
            <a:avLst/>
          </a:prstGeom>
          <a:noFill/>
          <a:ln w="9525">
            <a:noFill/>
            <a:miter lim="800000"/>
            <a:headEnd/>
            <a:tailEnd/>
          </a:ln>
        </p:spPr>
        <p:txBody>
          <a:bodyPr>
            <a:spAutoFit/>
          </a:bodyPr>
          <a:lstStyle/>
          <a:p>
            <a:r>
              <a:rPr lang="en-US"/>
              <a:t>The chicane angle can vary from 0 to 110 mr. The photon beam and the electron beam can easily be separated within a distance of 40 cm from the interaction point!</a:t>
            </a:r>
          </a:p>
        </p:txBody>
      </p:sp>
      <p:sp>
        <p:nvSpPr>
          <p:cNvPr id="26" name="Slide Number Placeholder 25"/>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990600"/>
          </a:xfrm>
        </p:spPr>
        <p:txBody>
          <a:bodyPr/>
          <a:lstStyle/>
          <a:p>
            <a:pPr eaLnBrk="1" hangingPunct="1"/>
            <a:r>
              <a:rPr lang="en-US" sz="3200" smtClean="0"/>
              <a:t>Quadrupole Triplet</a:t>
            </a:r>
          </a:p>
        </p:txBody>
      </p:sp>
      <p:pic>
        <p:nvPicPr>
          <p:cNvPr id="31747" name="Picture 2"/>
          <p:cNvPicPr>
            <a:picLocks noGrp="1" noChangeAspect="1" noChangeArrowheads="1"/>
          </p:cNvPicPr>
          <p:nvPr>
            <p:ph idx="1"/>
          </p:nvPr>
        </p:nvPicPr>
        <p:blipFill>
          <a:blip r:embed="rId2"/>
          <a:srcRect/>
          <a:stretch>
            <a:fillRect/>
          </a:stretch>
        </p:blipFill>
        <p:spPr>
          <a:xfrm>
            <a:off x="0" y="914400"/>
            <a:ext cx="4494213" cy="4144963"/>
          </a:xfrm>
        </p:spPr>
      </p:pic>
      <p:grpSp>
        <p:nvGrpSpPr>
          <p:cNvPr id="2" name="Group 9"/>
          <p:cNvGrpSpPr>
            <a:grpSpLocks/>
          </p:cNvGrpSpPr>
          <p:nvPr/>
        </p:nvGrpSpPr>
        <p:grpSpPr bwMode="auto">
          <a:xfrm>
            <a:off x="2970213" y="1447800"/>
            <a:ext cx="6173787" cy="4924425"/>
            <a:chOff x="2970425" y="1447800"/>
            <a:chExt cx="6173575" cy="4924425"/>
          </a:xfrm>
        </p:grpSpPr>
        <p:pic>
          <p:nvPicPr>
            <p:cNvPr id="31749" name="Picture 6"/>
            <p:cNvPicPr>
              <a:picLocks noChangeAspect="1" noChangeArrowheads="1"/>
            </p:cNvPicPr>
            <p:nvPr/>
          </p:nvPicPr>
          <p:blipFill>
            <a:blip r:embed="rId3"/>
            <a:srcRect/>
            <a:stretch>
              <a:fillRect/>
            </a:stretch>
          </p:blipFill>
          <p:spPr bwMode="auto">
            <a:xfrm>
              <a:off x="2970425" y="1447800"/>
              <a:ext cx="6173575" cy="4362450"/>
            </a:xfrm>
            <a:prstGeom prst="rect">
              <a:avLst/>
            </a:prstGeom>
            <a:noFill/>
            <a:ln w="9525">
              <a:noFill/>
              <a:miter lim="800000"/>
              <a:headEnd/>
              <a:tailEnd/>
            </a:ln>
          </p:spPr>
        </p:pic>
        <p:pic>
          <p:nvPicPr>
            <p:cNvPr id="31750" name="Picture 7"/>
            <p:cNvPicPr>
              <a:picLocks noChangeAspect="1" noChangeArrowheads="1"/>
            </p:cNvPicPr>
            <p:nvPr/>
          </p:nvPicPr>
          <p:blipFill>
            <a:blip r:embed="rId4"/>
            <a:srcRect/>
            <a:stretch>
              <a:fillRect/>
            </a:stretch>
          </p:blipFill>
          <p:spPr bwMode="auto">
            <a:xfrm>
              <a:off x="3505200" y="5316745"/>
              <a:ext cx="5457825" cy="1055480"/>
            </a:xfrm>
            <a:prstGeom prst="rect">
              <a:avLst/>
            </a:prstGeom>
            <a:noFill/>
            <a:ln w="9525">
              <a:noFill/>
              <a:miter lim="800000"/>
              <a:headEnd/>
              <a:tailEnd/>
            </a:ln>
          </p:spPr>
        </p:pic>
      </p:grpSp>
      <p:sp>
        <p:nvSpPr>
          <p:cNvPr id="7" name="Slide Number Placeholder 6"/>
          <p:cNvSpPr>
            <a:spLocks noGrp="1"/>
          </p:cNvSpPr>
          <p:nvPr>
            <p:ph type="sldNum" sz="quarter" idx="12"/>
          </p:nvPr>
        </p:nvSpPr>
        <p:spPr/>
        <p:txBody>
          <a:bodyPr/>
          <a:lstStyle/>
          <a:p>
            <a:fld id="{B6F15528-21DE-4FAA-801E-634DDDAF4B2B}" type="slidenum">
              <a:rPr lang="en-US" smtClean="0"/>
              <a:pPr/>
              <a:t>35</a:t>
            </a:fld>
            <a:endParaRPr lang="en-US"/>
          </a:p>
        </p:txBody>
      </p:sp>
      <p:sp>
        <p:nvSpPr>
          <p:cNvPr id="8" name="TextBox 7"/>
          <p:cNvSpPr txBox="1"/>
          <p:nvPr/>
        </p:nvSpPr>
        <p:spPr>
          <a:xfrm>
            <a:off x="304801" y="5410200"/>
            <a:ext cx="2971800" cy="923330"/>
          </a:xfrm>
          <a:prstGeom prst="rect">
            <a:avLst/>
          </a:prstGeom>
          <a:noFill/>
        </p:spPr>
        <p:txBody>
          <a:bodyPr wrap="square" rtlCol="0">
            <a:spAutoFit/>
          </a:bodyPr>
          <a:lstStyle/>
          <a:p>
            <a:r>
              <a:rPr lang="en-US" dirty="0" smtClean="0"/>
              <a:t>X-ray flux can be enhanced by 30, and Brilliance enhanced by a factor of 1000.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
        <p:nvSpPr>
          <p:cNvPr id="7" name="Text Box 3"/>
          <p:cNvSpPr txBox="1">
            <a:spLocks noChangeArrowheads="1"/>
          </p:cNvSpPr>
          <p:nvPr/>
        </p:nvSpPr>
        <p:spPr bwMode="auto">
          <a:xfrm>
            <a:off x="228600" y="381000"/>
            <a:ext cx="8458200" cy="3631763"/>
          </a:xfrm>
          <a:prstGeom prst="rect">
            <a:avLst/>
          </a:prstGeom>
          <a:noFill/>
          <a:ln w="9525">
            <a:noFill/>
            <a:miter lim="800000"/>
            <a:headEnd/>
            <a:tailEnd/>
          </a:ln>
        </p:spPr>
        <p:txBody>
          <a:bodyPr>
            <a:spAutoFit/>
          </a:bodyPr>
          <a:lstStyle/>
          <a:p>
            <a:pPr>
              <a:spcAft>
                <a:spcPts val="1200"/>
              </a:spcAft>
              <a:defRPr/>
            </a:pPr>
            <a:r>
              <a:rPr lang="en-US" sz="2000" dirty="0" smtClean="0"/>
              <a:t>Research Topics in Accelerator Physics: </a:t>
            </a:r>
            <a:endParaRPr lang="en-US" sz="2000" dirty="0"/>
          </a:p>
          <a:p>
            <a:pPr marL="457200" indent="-457200">
              <a:spcAft>
                <a:spcPts val="1200"/>
              </a:spcAft>
              <a:buFontTx/>
              <a:buAutoNum type="arabicParenR"/>
              <a:defRPr/>
            </a:pPr>
            <a:r>
              <a:rPr lang="en-US" sz="2000" dirty="0"/>
              <a:t>Laser-beam interaction; ICX experiments and optimization</a:t>
            </a:r>
          </a:p>
          <a:p>
            <a:pPr marL="457200" indent="-457200">
              <a:spcAft>
                <a:spcPts val="1200"/>
              </a:spcAft>
              <a:buFontTx/>
              <a:buAutoNum type="arabicParenR"/>
              <a:defRPr/>
            </a:pPr>
            <a:r>
              <a:rPr lang="en-US" sz="2000" dirty="0"/>
              <a:t>CSR  in THz  using the optical grating</a:t>
            </a:r>
          </a:p>
          <a:p>
            <a:pPr marL="457200" indent="-457200">
              <a:spcAft>
                <a:spcPts val="1200"/>
              </a:spcAft>
              <a:buFontTx/>
              <a:buAutoNum type="arabicParenR"/>
              <a:defRPr/>
            </a:pPr>
            <a:r>
              <a:rPr lang="en-US" sz="2000" dirty="0"/>
              <a:t>CSR in X-ray? Quasi-isochronous accelerator  + laser-beam interaction ~  (</a:t>
            </a:r>
            <a:r>
              <a:rPr lang="en-US" sz="2000" b="1" dirty="0"/>
              <a:t>infinite long linac + infinite long weak undulator</a:t>
            </a:r>
            <a:r>
              <a:rPr lang="en-US" sz="2000" dirty="0"/>
              <a:t>)</a:t>
            </a:r>
          </a:p>
          <a:p>
            <a:pPr marL="457200" indent="-457200">
              <a:spcAft>
                <a:spcPts val="1200"/>
              </a:spcAft>
              <a:buFontTx/>
              <a:buAutoNum type="arabicParenR"/>
              <a:defRPr/>
            </a:pPr>
            <a:r>
              <a:rPr lang="en-US" sz="2000" dirty="0" err="1"/>
              <a:t>Touschek</a:t>
            </a:r>
            <a:r>
              <a:rPr lang="en-US" sz="2000" dirty="0"/>
              <a:t> Lifetime measurement and modeling; A </a:t>
            </a:r>
            <a:r>
              <a:rPr lang="en-US" sz="2000" dirty="0" smtClean="0"/>
              <a:t>known </a:t>
            </a:r>
            <a:r>
              <a:rPr lang="en-US" sz="2000" dirty="0"/>
              <a:t>difficulty for all 1-3 </a:t>
            </a:r>
            <a:r>
              <a:rPr lang="en-US" sz="2000" dirty="0" err="1"/>
              <a:t>GeV</a:t>
            </a:r>
            <a:r>
              <a:rPr lang="en-US" sz="2000" dirty="0"/>
              <a:t> SR storage rings.</a:t>
            </a:r>
          </a:p>
          <a:p>
            <a:pPr marL="457200" indent="-457200">
              <a:spcAft>
                <a:spcPts val="1200"/>
              </a:spcAft>
              <a:buFontTx/>
              <a:buAutoNum type="arabicParenR"/>
              <a:defRPr/>
            </a:pPr>
            <a:r>
              <a:rPr lang="en-US" sz="2000" dirty="0"/>
              <a:t>Beam dynamics of quasi-isochronous storage ring; nonlinear beam dynamics. </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2"/>
          <p:cNvPicPr>
            <a:picLocks noChangeAspect="1" noChangeArrowheads="1"/>
          </p:cNvPicPr>
          <p:nvPr/>
        </p:nvPicPr>
        <p:blipFill>
          <a:blip r:embed="rId2"/>
          <a:srcRect/>
          <a:stretch>
            <a:fillRect/>
          </a:stretch>
        </p:blipFill>
        <p:spPr bwMode="auto">
          <a:xfrm>
            <a:off x="0" y="0"/>
            <a:ext cx="2798762" cy="2967038"/>
          </a:xfrm>
          <a:prstGeom prst="rect">
            <a:avLst/>
          </a:prstGeom>
          <a:noFill/>
          <a:ln w="9525">
            <a:noFill/>
            <a:miter lim="800000"/>
            <a:headEnd/>
            <a:tailEnd/>
          </a:ln>
        </p:spPr>
      </p:pic>
      <p:grpSp>
        <p:nvGrpSpPr>
          <p:cNvPr id="2" name="Group 12"/>
          <p:cNvGrpSpPr>
            <a:grpSpLocks/>
          </p:cNvGrpSpPr>
          <p:nvPr/>
        </p:nvGrpSpPr>
        <p:grpSpPr bwMode="auto">
          <a:xfrm>
            <a:off x="2743200" y="914400"/>
            <a:ext cx="6324600" cy="2887080"/>
            <a:chOff x="2819400" y="3882854"/>
            <a:chExt cx="6324600" cy="2887309"/>
          </a:xfrm>
        </p:grpSpPr>
        <p:grpSp>
          <p:nvGrpSpPr>
            <p:cNvPr id="3" name="Group 10"/>
            <p:cNvGrpSpPr>
              <a:grpSpLocks/>
            </p:cNvGrpSpPr>
            <p:nvPr/>
          </p:nvGrpSpPr>
          <p:grpSpPr bwMode="auto">
            <a:xfrm>
              <a:off x="2819400" y="3882854"/>
              <a:ext cx="6324600" cy="2441746"/>
              <a:chOff x="2819400" y="3882854"/>
              <a:chExt cx="6324600" cy="2441746"/>
            </a:xfrm>
          </p:grpSpPr>
          <p:pic>
            <p:nvPicPr>
              <p:cNvPr id="13323" name="Picture 1" descr="Z:\tex\cour\ffig3\psr_mw0.gif"/>
              <p:cNvPicPr>
                <a:picLocks noChangeAspect="1" noChangeArrowheads="1"/>
              </p:cNvPicPr>
              <p:nvPr/>
            </p:nvPicPr>
            <p:blipFill>
              <a:blip r:embed="rId3"/>
              <a:srcRect/>
              <a:stretch>
                <a:fillRect/>
              </a:stretch>
            </p:blipFill>
            <p:spPr bwMode="auto">
              <a:xfrm>
                <a:off x="2819400" y="3886200"/>
                <a:ext cx="3133947" cy="2438400"/>
              </a:xfrm>
              <a:prstGeom prst="rect">
                <a:avLst/>
              </a:prstGeom>
              <a:noFill/>
              <a:ln w="9525">
                <a:noFill/>
                <a:miter lim="800000"/>
                <a:headEnd/>
                <a:tailEnd/>
              </a:ln>
            </p:spPr>
          </p:pic>
          <p:pic>
            <p:nvPicPr>
              <p:cNvPr id="13324" name="Picture 2" descr="Z:\tex\cour\ffig3\psr_mw1.gif"/>
              <p:cNvPicPr>
                <a:picLocks noChangeAspect="1" noChangeArrowheads="1"/>
              </p:cNvPicPr>
              <p:nvPr/>
            </p:nvPicPr>
            <p:blipFill>
              <a:blip r:embed="rId4"/>
              <a:srcRect/>
              <a:stretch>
                <a:fillRect/>
              </a:stretch>
            </p:blipFill>
            <p:spPr bwMode="auto">
              <a:xfrm>
                <a:off x="6019800" y="3882854"/>
                <a:ext cx="3124200" cy="2441746"/>
              </a:xfrm>
              <a:prstGeom prst="rect">
                <a:avLst/>
              </a:prstGeom>
              <a:noFill/>
              <a:ln w="9525">
                <a:noFill/>
                <a:miter lim="800000"/>
                <a:headEnd/>
                <a:tailEnd/>
              </a:ln>
            </p:spPr>
          </p:pic>
        </p:grpSp>
        <p:sp>
          <p:nvSpPr>
            <p:cNvPr id="13322" name="TextBox 11"/>
            <p:cNvSpPr txBox="1">
              <a:spLocks noChangeArrowheads="1"/>
            </p:cNvSpPr>
            <p:nvPr/>
          </p:nvSpPr>
          <p:spPr bwMode="auto">
            <a:xfrm>
              <a:off x="3048000" y="6400802"/>
              <a:ext cx="5224507" cy="369361"/>
            </a:xfrm>
            <a:prstGeom prst="rect">
              <a:avLst/>
            </a:prstGeom>
            <a:noFill/>
            <a:ln w="9525">
              <a:noFill/>
              <a:miter lim="800000"/>
              <a:headEnd/>
              <a:tailEnd/>
            </a:ln>
          </p:spPr>
          <p:txBody>
            <a:bodyPr wrap="none">
              <a:spAutoFit/>
            </a:bodyPr>
            <a:lstStyle/>
            <a:p>
              <a:r>
                <a:rPr lang="en-US" dirty="0" smtClean="0"/>
                <a:t>PSR data, R. </a:t>
              </a:r>
              <a:r>
                <a:rPr lang="en-US" dirty="0" err="1" smtClean="0"/>
                <a:t>Macek</a:t>
              </a:r>
              <a:r>
                <a:rPr lang="en-US" dirty="0" smtClean="0"/>
                <a:t>; C</a:t>
              </a:r>
              <a:r>
                <a:rPr lang="en-US" dirty="0"/>
                <a:t>. Beltran, Ph.D. thesis, IU 2003</a:t>
              </a:r>
            </a:p>
          </p:txBody>
        </p:sp>
      </p:grpSp>
      <p:pic>
        <p:nvPicPr>
          <p:cNvPr id="14" name="Picture 3" descr="Z:\teach\p571\0810\THz_f1.gif"/>
          <p:cNvPicPr>
            <a:picLocks noChangeAspect="1" noChangeArrowheads="1"/>
          </p:cNvPicPr>
          <p:nvPr/>
        </p:nvPicPr>
        <p:blipFill>
          <a:blip r:embed="rId5"/>
          <a:srcRect/>
          <a:stretch>
            <a:fillRect/>
          </a:stretch>
        </p:blipFill>
        <p:spPr bwMode="auto">
          <a:xfrm>
            <a:off x="228600" y="3962400"/>
            <a:ext cx="6096000" cy="2819400"/>
          </a:xfrm>
          <a:prstGeom prst="rect">
            <a:avLst/>
          </a:prstGeom>
          <a:noFill/>
          <a:ln w="9525">
            <a:noFill/>
            <a:miter lim="800000"/>
            <a:headEnd/>
            <a:tailEnd/>
          </a:ln>
        </p:spPr>
      </p:pic>
      <p:sp>
        <p:nvSpPr>
          <p:cNvPr id="13320" name="TextBox 14"/>
          <p:cNvSpPr txBox="1">
            <a:spLocks noChangeArrowheads="1"/>
          </p:cNvSpPr>
          <p:nvPr/>
        </p:nvSpPr>
        <p:spPr bwMode="auto">
          <a:xfrm>
            <a:off x="2971800" y="304800"/>
            <a:ext cx="5638800" cy="369332"/>
          </a:xfrm>
          <a:prstGeom prst="rect">
            <a:avLst/>
          </a:prstGeom>
          <a:noFill/>
          <a:ln w="9525">
            <a:noFill/>
            <a:miter lim="800000"/>
            <a:headEnd/>
            <a:tailEnd/>
          </a:ln>
        </p:spPr>
        <p:txBody>
          <a:bodyPr wrap="square">
            <a:spAutoFit/>
          </a:bodyPr>
          <a:lstStyle/>
          <a:p>
            <a:r>
              <a:rPr lang="en-US" dirty="0"/>
              <a:t>Coherent radiation arises from </a:t>
            </a:r>
            <a:r>
              <a:rPr lang="en-US" dirty="0" err="1"/>
              <a:t>microbunching</a:t>
            </a:r>
            <a:r>
              <a:rPr lang="en-US" dirty="0"/>
              <a:t> in beams.</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teach\p571\0810\track\microbunching\gaussian\90A-2ps-800000-gaussian\line1.gif"/>
          <p:cNvPicPr>
            <a:picLocks noChangeAspect="1" noChangeArrowheads="1"/>
          </p:cNvPicPr>
          <p:nvPr/>
        </p:nvPicPr>
        <p:blipFill>
          <a:blip r:embed="rId2"/>
          <a:srcRect/>
          <a:stretch>
            <a:fillRect/>
          </a:stretch>
        </p:blipFill>
        <p:spPr bwMode="auto">
          <a:xfrm>
            <a:off x="0" y="2143125"/>
            <a:ext cx="5857875" cy="4714875"/>
          </a:xfrm>
          <a:prstGeom prst="rect">
            <a:avLst/>
          </a:prstGeom>
          <a:noFill/>
        </p:spPr>
      </p:pic>
      <p:pic>
        <p:nvPicPr>
          <p:cNvPr id="2051" name="Picture 3" descr="Z:\teach\p571\0810\track\microbunching\gaussian\90A-2ps-800000-gaussian\line2.gif"/>
          <p:cNvPicPr>
            <a:picLocks noChangeAspect="1" noChangeArrowheads="1"/>
          </p:cNvPicPr>
          <p:nvPr/>
        </p:nvPicPr>
        <p:blipFill>
          <a:blip r:embed="rId3"/>
          <a:srcRect/>
          <a:stretch>
            <a:fillRect/>
          </a:stretch>
        </p:blipFill>
        <p:spPr bwMode="auto">
          <a:xfrm>
            <a:off x="0" y="2181225"/>
            <a:ext cx="5905500" cy="4676775"/>
          </a:xfrm>
          <a:prstGeom prst="rect">
            <a:avLst/>
          </a:prstGeom>
          <a:noFill/>
        </p:spPr>
      </p:pic>
      <p:pic>
        <p:nvPicPr>
          <p:cNvPr id="2052" name="Picture 4" descr="Z:\teach\p571\0810\track\microbunching\gaussian\90A-2ps-800000-gaussian\line3.gif"/>
          <p:cNvPicPr>
            <a:picLocks noChangeAspect="1" noChangeArrowheads="1"/>
          </p:cNvPicPr>
          <p:nvPr/>
        </p:nvPicPr>
        <p:blipFill>
          <a:blip r:embed="rId4"/>
          <a:srcRect/>
          <a:stretch>
            <a:fillRect/>
          </a:stretch>
        </p:blipFill>
        <p:spPr bwMode="auto">
          <a:xfrm>
            <a:off x="304800" y="1752600"/>
            <a:ext cx="5857875" cy="4648200"/>
          </a:xfrm>
          <a:prstGeom prst="rect">
            <a:avLst/>
          </a:prstGeom>
          <a:noFill/>
        </p:spPr>
      </p:pic>
      <p:pic>
        <p:nvPicPr>
          <p:cNvPr id="2053" name="Picture 5" descr="Z:\teach\p571\0810\track\microbunching\gaussian\90A-2ps-800000-gaussian\line4.gif"/>
          <p:cNvPicPr>
            <a:picLocks noChangeAspect="1" noChangeArrowheads="1"/>
          </p:cNvPicPr>
          <p:nvPr/>
        </p:nvPicPr>
        <p:blipFill>
          <a:blip r:embed="rId5"/>
          <a:srcRect/>
          <a:stretch>
            <a:fillRect/>
          </a:stretch>
        </p:blipFill>
        <p:spPr bwMode="auto">
          <a:xfrm>
            <a:off x="304800" y="1219200"/>
            <a:ext cx="5867400" cy="4733925"/>
          </a:xfrm>
          <a:prstGeom prst="rect">
            <a:avLst/>
          </a:prstGeom>
          <a:noFill/>
        </p:spPr>
      </p:pic>
      <p:pic>
        <p:nvPicPr>
          <p:cNvPr id="2054" name="Picture 6" descr="Z:\teach\p571\0810\track\microbunching\gaussian\90A-2ps-800000-gaussian\line5.gif"/>
          <p:cNvPicPr>
            <a:picLocks noChangeAspect="1" noChangeArrowheads="1"/>
          </p:cNvPicPr>
          <p:nvPr/>
        </p:nvPicPr>
        <p:blipFill>
          <a:blip r:embed="rId6"/>
          <a:srcRect/>
          <a:stretch>
            <a:fillRect/>
          </a:stretch>
        </p:blipFill>
        <p:spPr bwMode="auto">
          <a:xfrm>
            <a:off x="838200" y="685800"/>
            <a:ext cx="5934075" cy="4705350"/>
          </a:xfrm>
          <a:prstGeom prst="rect">
            <a:avLst/>
          </a:prstGeom>
          <a:noFill/>
        </p:spPr>
      </p:pic>
      <p:pic>
        <p:nvPicPr>
          <p:cNvPr id="2055" name="Picture 7" descr="Z:\teach\p571\0810\track\microbunching\gaussian\90A-2ps-800000-gaussian\line6.gif"/>
          <p:cNvPicPr>
            <a:picLocks noChangeAspect="1" noChangeArrowheads="1"/>
          </p:cNvPicPr>
          <p:nvPr/>
        </p:nvPicPr>
        <p:blipFill>
          <a:blip r:embed="rId7"/>
          <a:srcRect/>
          <a:stretch>
            <a:fillRect/>
          </a:stretch>
        </p:blipFill>
        <p:spPr bwMode="auto">
          <a:xfrm>
            <a:off x="1600200" y="304800"/>
            <a:ext cx="5848350" cy="4743450"/>
          </a:xfrm>
          <a:prstGeom prst="rect">
            <a:avLst/>
          </a:prstGeom>
          <a:noFill/>
        </p:spPr>
      </p:pic>
      <p:pic>
        <p:nvPicPr>
          <p:cNvPr id="2056" name="Picture 8" descr="Z:\teach\p571\0810\track\microbunching\gaussian\90A-2ps-800000-gaussian\line7.gif"/>
          <p:cNvPicPr>
            <a:picLocks noChangeAspect="1" noChangeArrowheads="1"/>
          </p:cNvPicPr>
          <p:nvPr/>
        </p:nvPicPr>
        <p:blipFill>
          <a:blip r:embed="rId8"/>
          <a:srcRect/>
          <a:stretch>
            <a:fillRect/>
          </a:stretch>
        </p:blipFill>
        <p:spPr bwMode="auto">
          <a:xfrm>
            <a:off x="2438400" y="0"/>
            <a:ext cx="5953125" cy="4714875"/>
          </a:xfrm>
          <a:prstGeom prst="rect">
            <a:avLst/>
          </a:prstGeom>
          <a:noFill/>
        </p:spPr>
      </p:pic>
      <p:pic>
        <p:nvPicPr>
          <p:cNvPr id="2057" name="Picture 9" descr="Z:\teach\p571\0810\track\microbunching\gaussian\90A-2ps-800000-gaussian\line8.gif"/>
          <p:cNvPicPr>
            <a:picLocks noChangeAspect="1" noChangeArrowheads="1"/>
          </p:cNvPicPr>
          <p:nvPr/>
        </p:nvPicPr>
        <p:blipFill>
          <a:blip r:embed="rId9"/>
          <a:srcRect/>
          <a:stretch>
            <a:fillRect/>
          </a:stretch>
        </p:blipFill>
        <p:spPr bwMode="auto">
          <a:xfrm>
            <a:off x="3238500" y="0"/>
            <a:ext cx="5905500" cy="4733925"/>
          </a:xfrm>
          <a:prstGeom prst="rect">
            <a:avLst/>
          </a:prstGeom>
          <a:noFill/>
        </p:spPr>
      </p:pic>
      <p:sp>
        <p:nvSpPr>
          <p:cNvPr id="10" name="Slide Number Placeholder 9"/>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ransition spd="med"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1000"/>
                                  </p:stCondLst>
                                  <p:childTnLst>
                                    <p:set>
                                      <p:cBhvr>
                                        <p:cTn id="6" dur="1" fill="hold">
                                          <p:stCondLst>
                                            <p:cond delay="0"/>
                                          </p:stCondLst>
                                        </p:cTn>
                                        <p:tgtEl>
                                          <p:spTgt spid="2051"/>
                                        </p:tgtEl>
                                        <p:attrNameLst>
                                          <p:attrName>style.visibility</p:attrName>
                                        </p:attrNameLst>
                                      </p:cBhvr>
                                      <p:to>
                                        <p:strVal val="visible"/>
                                      </p:to>
                                    </p:set>
                                    <p:animEffect transition="in" filter="dissolv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1000"/>
                                  </p:stCondLst>
                                  <p:childTnLst>
                                    <p:set>
                                      <p:cBhvr>
                                        <p:cTn id="11" dur="1" fill="hold">
                                          <p:stCondLst>
                                            <p:cond delay="0"/>
                                          </p:stCondLst>
                                        </p:cTn>
                                        <p:tgtEl>
                                          <p:spTgt spid="2052"/>
                                        </p:tgtEl>
                                        <p:attrNameLst>
                                          <p:attrName>style.visibility</p:attrName>
                                        </p:attrNameLst>
                                      </p:cBhvr>
                                      <p:to>
                                        <p:strVal val="visible"/>
                                      </p:to>
                                    </p:set>
                                    <p:animEffect transition="in" filter="dissolv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2000"/>
                                  </p:stCondLst>
                                  <p:childTnLst>
                                    <p:set>
                                      <p:cBhvr>
                                        <p:cTn id="16" dur="1" fill="hold">
                                          <p:stCondLst>
                                            <p:cond delay="0"/>
                                          </p:stCondLst>
                                        </p:cTn>
                                        <p:tgtEl>
                                          <p:spTgt spid="2053"/>
                                        </p:tgtEl>
                                        <p:attrNameLst>
                                          <p:attrName>style.visibility</p:attrName>
                                        </p:attrNameLst>
                                      </p:cBhvr>
                                      <p:to>
                                        <p:strVal val="visible"/>
                                      </p:to>
                                    </p:set>
                                    <p:animEffect transition="in" filter="dissolve">
                                      <p:cBhvr>
                                        <p:cTn id="17" dur="500"/>
                                        <p:tgtEl>
                                          <p:spTgt spid="205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2000"/>
                                  </p:stCondLst>
                                  <p:childTnLst>
                                    <p:set>
                                      <p:cBhvr>
                                        <p:cTn id="21" dur="1" fill="hold">
                                          <p:stCondLst>
                                            <p:cond delay="0"/>
                                          </p:stCondLst>
                                        </p:cTn>
                                        <p:tgtEl>
                                          <p:spTgt spid="2054"/>
                                        </p:tgtEl>
                                        <p:attrNameLst>
                                          <p:attrName>style.visibility</p:attrName>
                                        </p:attrNameLst>
                                      </p:cBhvr>
                                      <p:to>
                                        <p:strVal val="visible"/>
                                      </p:to>
                                    </p:set>
                                    <p:animEffect transition="in" filter="dissolve">
                                      <p:cBhvr>
                                        <p:cTn id="22" dur="500"/>
                                        <p:tgtEl>
                                          <p:spTgt spid="205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2000"/>
                                  </p:stCondLst>
                                  <p:childTnLst>
                                    <p:set>
                                      <p:cBhvr>
                                        <p:cTn id="26" dur="1" fill="hold">
                                          <p:stCondLst>
                                            <p:cond delay="0"/>
                                          </p:stCondLst>
                                        </p:cTn>
                                        <p:tgtEl>
                                          <p:spTgt spid="2055"/>
                                        </p:tgtEl>
                                        <p:attrNameLst>
                                          <p:attrName>style.visibility</p:attrName>
                                        </p:attrNameLst>
                                      </p:cBhvr>
                                      <p:to>
                                        <p:strVal val="visible"/>
                                      </p:to>
                                    </p:set>
                                    <p:animEffect transition="in" filter="dissolve">
                                      <p:cBhvr>
                                        <p:cTn id="27" dur="500"/>
                                        <p:tgtEl>
                                          <p:spTgt spid="205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2000"/>
                                  </p:stCondLst>
                                  <p:childTnLst>
                                    <p:set>
                                      <p:cBhvr>
                                        <p:cTn id="31" dur="1" fill="hold">
                                          <p:stCondLst>
                                            <p:cond delay="0"/>
                                          </p:stCondLst>
                                        </p:cTn>
                                        <p:tgtEl>
                                          <p:spTgt spid="2056"/>
                                        </p:tgtEl>
                                        <p:attrNameLst>
                                          <p:attrName>style.visibility</p:attrName>
                                        </p:attrNameLst>
                                      </p:cBhvr>
                                      <p:to>
                                        <p:strVal val="visible"/>
                                      </p:to>
                                    </p:set>
                                    <p:animEffect transition="in" filter="dissolve">
                                      <p:cBhvr>
                                        <p:cTn id="32" dur="500"/>
                                        <p:tgtEl>
                                          <p:spTgt spid="205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2000"/>
                                  </p:stCondLst>
                                  <p:childTnLst>
                                    <p:set>
                                      <p:cBhvr>
                                        <p:cTn id="36" dur="1" fill="hold">
                                          <p:stCondLst>
                                            <p:cond delay="0"/>
                                          </p:stCondLst>
                                        </p:cTn>
                                        <p:tgtEl>
                                          <p:spTgt spid="2057"/>
                                        </p:tgtEl>
                                        <p:attrNameLst>
                                          <p:attrName>style.visibility</p:attrName>
                                        </p:attrNameLst>
                                      </p:cBhvr>
                                      <p:to>
                                        <p:strVal val="visible"/>
                                      </p:to>
                                    </p:set>
                                    <p:animEffect transition="in" filter="dissolve">
                                      <p:cBhvr>
                                        <p:cTn id="37"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
        <p:nvSpPr>
          <p:cNvPr id="7" name="Text Box 3"/>
          <p:cNvSpPr txBox="1">
            <a:spLocks noChangeArrowheads="1"/>
          </p:cNvSpPr>
          <p:nvPr/>
        </p:nvSpPr>
        <p:spPr bwMode="auto">
          <a:xfrm>
            <a:off x="228600" y="381000"/>
            <a:ext cx="8458200" cy="3693319"/>
          </a:xfrm>
          <a:prstGeom prst="rect">
            <a:avLst/>
          </a:prstGeom>
          <a:noFill/>
          <a:ln w="9525">
            <a:noFill/>
            <a:miter lim="800000"/>
            <a:headEnd/>
            <a:tailEnd/>
          </a:ln>
        </p:spPr>
        <p:txBody>
          <a:bodyPr>
            <a:spAutoFit/>
          </a:bodyPr>
          <a:lstStyle/>
          <a:p>
            <a:pPr>
              <a:spcAft>
                <a:spcPts val="1200"/>
              </a:spcAft>
              <a:defRPr/>
            </a:pPr>
            <a:r>
              <a:rPr lang="en-US" sz="2400" b="1" dirty="0" smtClean="0"/>
              <a:t>Summary on ALPHA project for Accelerator Physics Research</a:t>
            </a:r>
            <a:r>
              <a:rPr lang="en-US" sz="2000" dirty="0" smtClean="0"/>
              <a:t>: </a:t>
            </a:r>
            <a:endParaRPr lang="en-US" sz="2000" dirty="0"/>
          </a:p>
          <a:p>
            <a:pPr marL="457200" indent="-457200">
              <a:spcAft>
                <a:spcPts val="1200"/>
              </a:spcAft>
              <a:buFontTx/>
              <a:buAutoNum type="arabicParenR"/>
              <a:defRPr/>
            </a:pPr>
            <a:r>
              <a:rPr lang="en-US" sz="2000" dirty="0"/>
              <a:t>Laser-beam interaction; ICX experiments and optimization</a:t>
            </a:r>
          </a:p>
          <a:p>
            <a:pPr marL="457200" indent="-457200">
              <a:spcAft>
                <a:spcPts val="1200"/>
              </a:spcAft>
              <a:buFontTx/>
              <a:buAutoNum type="arabicParenR"/>
              <a:defRPr/>
            </a:pPr>
            <a:r>
              <a:rPr lang="en-US" sz="2000" dirty="0"/>
              <a:t>CSR  in THz  using the optical grating</a:t>
            </a:r>
          </a:p>
          <a:p>
            <a:pPr marL="457200" indent="-457200">
              <a:spcAft>
                <a:spcPts val="1200"/>
              </a:spcAft>
              <a:buFontTx/>
              <a:buAutoNum type="arabicParenR"/>
              <a:defRPr/>
            </a:pPr>
            <a:r>
              <a:rPr lang="en-US" sz="2000" dirty="0"/>
              <a:t>CSR in X-ray? Quasi-isochronous accelerator  + laser-beam interaction ~  (</a:t>
            </a:r>
            <a:r>
              <a:rPr lang="en-US" sz="2000" b="1" dirty="0"/>
              <a:t>infinite long linac + infinite long weak undulator</a:t>
            </a:r>
            <a:r>
              <a:rPr lang="en-US" sz="2000" dirty="0"/>
              <a:t>)</a:t>
            </a:r>
          </a:p>
          <a:p>
            <a:pPr marL="457200" indent="-457200">
              <a:spcAft>
                <a:spcPts val="1200"/>
              </a:spcAft>
              <a:buFontTx/>
              <a:buAutoNum type="arabicParenR"/>
              <a:defRPr/>
            </a:pPr>
            <a:r>
              <a:rPr lang="en-US" sz="2000" dirty="0" err="1"/>
              <a:t>Touschek</a:t>
            </a:r>
            <a:r>
              <a:rPr lang="en-US" sz="2000" dirty="0"/>
              <a:t> Lifetime measurement and modeling; A </a:t>
            </a:r>
            <a:r>
              <a:rPr lang="en-US" sz="2000" dirty="0" smtClean="0"/>
              <a:t>known </a:t>
            </a:r>
            <a:r>
              <a:rPr lang="en-US" sz="2000" dirty="0"/>
              <a:t>difficulty for all 1-3 </a:t>
            </a:r>
            <a:r>
              <a:rPr lang="en-US" sz="2000" dirty="0" err="1"/>
              <a:t>GeV</a:t>
            </a:r>
            <a:r>
              <a:rPr lang="en-US" sz="2000" dirty="0"/>
              <a:t> SR storage rings.</a:t>
            </a:r>
          </a:p>
          <a:p>
            <a:pPr marL="457200" indent="-457200">
              <a:spcAft>
                <a:spcPts val="1200"/>
              </a:spcAft>
              <a:buFontTx/>
              <a:buAutoNum type="arabicParenR"/>
              <a:defRPr/>
            </a:pPr>
            <a:r>
              <a:rPr lang="en-US" sz="2000" dirty="0"/>
              <a:t>Beam dynamics of quasi-isochronous storage ring; nonlinear beam dynamics. </a:t>
            </a:r>
          </a:p>
        </p:txBody>
      </p:sp>
      <p:sp>
        <p:nvSpPr>
          <p:cNvPr id="5" name="TextBox 4"/>
          <p:cNvSpPr txBox="1"/>
          <p:nvPr/>
        </p:nvSpPr>
        <p:spPr>
          <a:xfrm>
            <a:off x="838200" y="5029200"/>
            <a:ext cx="7204216" cy="769441"/>
          </a:xfrm>
          <a:prstGeom prst="rect">
            <a:avLst/>
          </a:prstGeom>
          <a:noFill/>
        </p:spPr>
        <p:txBody>
          <a:bodyPr wrap="none" rtlCol="0">
            <a:spAutoFit/>
          </a:bodyPr>
          <a:lstStyle/>
          <a:p>
            <a:r>
              <a:rPr lang="en-US" sz="4400" dirty="0" smtClean="0"/>
              <a:t>Many thanks for your attention</a:t>
            </a:r>
            <a:endParaRPr lang="en-US" sz="4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fld id="{C70D2B06-8C8A-44F9-B40B-DA26F0CB8472}" type="slidenum">
              <a:rPr lang="en-US"/>
              <a:pPr/>
              <a:t>4</a:t>
            </a:fld>
            <a:endParaRPr lang="en-US"/>
          </a:p>
        </p:txBody>
      </p:sp>
      <p:graphicFrame>
        <p:nvGraphicFramePr>
          <p:cNvPr id="68612" name="Object 4"/>
          <p:cNvGraphicFramePr>
            <a:graphicFrameLocks noChangeAspect="1"/>
          </p:cNvGraphicFramePr>
          <p:nvPr/>
        </p:nvGraphicFramePr>
        <p:xfrm>
          <a:off x="4572000" y="228600"/>
          <a:ext cx="2006600" cy="450850"/>
        </p:xfrm>
        <a:graphic>
          <a:graphicData uri="http://schemas.openxmlformats.org/presentationml/2006/ole">
            <p:oleObj spid="_x0000_s67586" name="Equation" r:id="rId3" imgW="1015920" imgH="228600" progId="Equation.3">
              <p:embed/>
            </p:oleObj>
          </a:graphicData>
        </a:graphic>
      </p:graphicFrame>
      <p:graphicFrame>
        <p:nvGraphicFramePr>
          <p:cNvPr id="68613" name="Object 5"/>
          <p:cNvGraphicFramePr>
            <a:graphicFrameLocks noChangeAspect="1"/>
          </p:cNvGraphicFramePr>
          <p:nvPr/>
        </p:nvGraphicFramePr>
        <p:xfrm>
          <a:off x="4648200" y="838200"/>
          <a:ext cx="1792287" cy="420688"/>
        </p:xfrm>
        <a:graphic>
          <a:graphicData uri="http://schemas.openxmlformats.org/presentationml/2006/ole">
            <p:oleObj spid="_x0000_s67587" name="Equation" r:id="rId4" imgW="1028520" imgH="241200" progId="Equation.3">
              <p:embed/>
            </p:oleObj>
          </a:graphicData>
        </a:graphic>
      </p:graphicFrame>
      <p:graphicFrame>
        <p:nvGraphicFramePr>
          <p:cNvPr id="68614" name="Object 6"/>
          <p:cNvGraphicFramePr>
            <a:graphicFrameLocks noChangeAspect="1"/>
          </p:cNvGraphicFramePr>
          <p:nvPr/>
        </p:nvGraphicFramePr>
        <p:xfrm>
          <a:off x="7010400" y="630237"/>
          <a:ext cx="1679575" cy="817563"/>
        </p:xfrm>
        <a:graphic>
          <a:graphicData uri="http://schemas.openxmlformats.org/presentationml/2006/ole">
            <p:oleObj spid="_x0000_s67588" name="Equation" r:id="rId5" imgW="990360" imgH="482400" progId="Equation.3">
              <p:embed/>
            </p:oleObj>
          </a:graphicData>
        </a:graphic>
      </p:graphicFrame>
      <p:sp>
        <p:nvSpPr>
          <p:cNvPr id="68615" name="Text Box 7"/>
          <p:cNvSpPr txBox="1">
            <a:spLocks noChangeArrowheads="1"/>
          </p:cNvSpPr>
          <p:nvPr/>
        </p:nvSpPr>
        <p:spPr bwMode="auto">
          <a:xfrm>
            <a:off x="304800" y="228600"/>
            <a:ext cx="3800475" cy="400110"/>
          </a:xfrm>
          <a:prstGeom prst="rect">
            <a:avLst/>
          </a:prstGeom>
          <a:noFill/>
          <a:ln w="9525">
            <a:noFill/>
            <a:miter lim="800000"/>
            <a:headEnd/>
            <a:tailEnd/>
          </a:ln>
          <a:effectLst/>
        </p:spPr>
        <p:txBody>
          <a:bodyPr>
            <a:spAutoFit/>
          </a:bodyPr>
          <a:lstStyle/>
          <a:p>
            <a:r>
              <a:rPr lang="en-US" sz="2000" dirty="0">
                <a:latin typeface="Comic Sans MS" pitchFamily="66" charset="0"/>
              </a:rPr>
              <a:t>The betatron component</a:t>
            </a:r>
          </a:p>
        </p:txBody>
      </p:sp>
      <p:sp>
        <p:nvSpPr>
          <p:cNvPr id="68616" name="Text Box 8"/>
          <p:cNvSpPr txBox="1">
            <a:spLocks noChangeArrowheads="1"/>
          </p:cNvSpPr>
          <p:nvPr/>
        </p:nvSpPr>
        <p:spPr bwMode="auto">
          <a:xfrm>
            <a:off x="381000" y="838200"/>
            <a:ext cx="5072062" cy="400110"/>
          </a:xfrm>
          <a:prstGeom prst="rect">
            <a:avLst/>
          </a:prstGeom>
          <a:noFill/>
          <a:ln w="9525">
            <a:noFill/>
            <a:miter lim="800000"/>
            <a:headEnd/>
            <a:tailEnd/>
          </a:ln>
          <a:effectLst/>
        </p:spPr>
        <p:txBody>
          <a:bodyPr>
            <a:spAutoFit/>
          </a:bodyPr>
          <a:lstStyle/>
          <a:p>
            <a:r>
              <a:rPr lang="en-US" sz="2000" dirty="0">
                <a:latin typeface="Comic Sans MS" pitchFamily="66" charset="0"/>
              </a:rPr>
              <a:t>Beta function and phase advance</a:t>
            </a:r>
          </a:p>
        </p:txBody>
      </p:sp>
      <p:graphicFrame>
        <p:nvGraphicFramePr>
          <p:cNvPr id="68617" name="Object 9"/>
          <p:cNvGraphicFramePr>
            <a:graphicFrameLocks noChangeAspect="1"/>
          </p:cNvGraphicFramePr>
          <p:nvPr/>
        </p:nvGraphicFramePr>
        <p:xfrm>
          <a:off x="4572000" y="1371600"/>
          <a:ext cx="1030288" cy="461901"/>
        </p:xfrm>
        <a:graphic>
          <a:graphicData uri="http://schemas.openxmlformats.org/presentationml/2006/ole">
            <p:oleObj spid="_x0000_s67589" name="Equation" r:id="rId6" imgW="507960" imgH="228600" progId="Equation.3">
              <p:embed/>
            </p:oleObj>
          </a:graphicData>
        </a:graphic>
      </p:graphicFrame>
      <p:graphicFrame>
        <p:nvGraphicFramePr>
          <p:cNvPr id="68618" name="Object 10"/>
          <p:cNvGraphicFramePr>
            <a:graphicFrameLocks noChangeAspect="1"/>
          </p:cNvGraphicFramePr>
          <p:nvPr/>
        </p:nvGraphicFramePr>
        <p:xfrm>
          <a:off x="6172200" y="1905000"/>
          <a:ext cx="1115878" cy="457200"/>
        </p:xfrm>
        <a:graphic>
          <a:graphicData uri="http://schemas.openxmlformats.org/presentationml/2006/ole">
            <p:oleObj spid="_x0000_s67590" name="Equation" r:id="rId7" imgW="558720" imgH="228600" progId="Equation.3">
              <p:embed/>
            </p:oleObj>
          </a:graphicData>
        </a:graphic>
      </p:graphicFrame>
      <p:graphicFrame>
        <p:nvGraphicFramePr>
          <p:cNvPr id="68619" name="Object 11"/>
          <p:cNvGraphicFramePr>
            <a:graphicFrameLocks noChangeAspect="1"/>
          </p:cNvGraphicFramePr>
          <p:nvPr/>
        </p:nvGraphicFramePr>
        <p:xfrm>
          <a:off x="7924800" y="1828800"/>
          <a:ext cx="685800" cy="609600"/>
        </p:xfrm>
        <a:graphic>
          <a:graphicData uri="http://schemas.openxmlformats.org/presentationml/2006/ole">
            <p:oleObj spid="_x0000_s67591" name="Equation" r:id="rId8" imgW="419040" imgH="393480" progId="Equation.3">
              <p:embed/>
            </p:oleObj>
          </a:graphicData>
        </a:graphic>
      </p:graphicFrame>
      <p:sp>
        <p:nvSpPr>
          <p:cNvPr id="68620" name="Text Box 12"/>
          <p:cNvSpPr txBox="1">
            <a:spLocks noChangeArrowheads="1"/>
          </p:cNvSpPr>
          <p:nvPr/>
        </p:nvSpPr>
        <p:spPr bwMode="auto">
          <a:xfrm>
            <a:off x="381000" y="1447800"/>
            <a:ext cx="4654550" cy="400110"/>
          </a:xfrm>
          <a:prstGeom prst="rect">
            <a:avLst/>
          </a:prstGeom>
          <a:noFill/>
          <a:ln w="9525">
            <a:noFill/>
            <a:miter lim="800000"/>
            <a:headEnd/>
            <a:tailEnd/>
          </a:ln>
          <a:effectLst/>
        </p:spPr>
        <p:txBody>
          <a:bodyPr>
            <a:spAutoFit/>
          </a:bodyPr>
          <a:lstStyle/>
          <a:p>
            <a:r>
              <a:rPr lang="en-US" sz="2000" dirty="0">
                <a:latin typeface="Comic Sans MS" pitchFamily="66" charset="0"/>
              </a:rPr>
              <a:t>The synchrotron component</a:t>
            </a:r>
          </a:p>
        </p:txBody>
      </p:sp>
      <p:sp>
        <p:nvSpPr>
          <p:cNvPr id="68621" name="Text Box 13"/>
          <p:cNvSpPr txBox="1">
            <a:spLocks noChangeArrowheads="1"/>
          </p:cNvSpPr>
          <p:nvPr/>
        </p:nvSpPr>
        <p:spPr bwMode="auto">
          <a:xfrm>
            <a:off x="384927" y="1981200"/>
            <a:ext cx="7154863" cy="400110"/>
          </a:xfrm>
          <a:prstGeom prst="rect">
            <a:avLst/>
          </a:prstGeom>
          <a:noFill/>
          <a:ln w="9525">
            <a:noFill/>
            <a:miter lim="800000"/>
            <a:headEnd/>
            <a:tailEnd/>
          </a:ln>
          <a:effectLst/>
        </p:spPr>
        <p:txBody>
          <a:bodyPr>
            <a:spAutoFit/>
          </a:bodyPr>
          <a:lstStyle/>
          <a:p>
            <a:r>
              <a:rPr lang="en-US" sz="2000" dirty="0">
                <a:latin typeface="Comic Sans MS" pitchFamily="66" charset="0"/>
              </a:rPr>
              <a:t>Dispersion function and momentum deviation</a:t>
            </a:r>
          </a:p>
        </p:txBody>
      </p:sp>
      <p:pic>
        <p:nvPicPr>
          <p:cNvPr id="13" name="Picture 1"/>
          <p:cNvPicPr>
            <a:picLocks noChangeAspect="1" noChangeArrowheads="1"/>
          </p:cNvPicPr>
          <p:nvPr/>
        </p:nvPicPr>
        <p:blipFill>
          <a:blip r:embed="rId9"/>
          <a:srcRect/>
          <a:stretch>
            <a:fillRect/>
          </a:stretch>
        </p:blipFill>
        <p:spPr bwMode="auto">
          <a:xfrm>
            <a:off x="533400" y="2667000"/>
            <a:ext cx="3589090" cy="1295400"/>
          </a:xfrm>
          <a:prstGeom prst="rect">
            <a:avLst/>
          </a:prstGeom>
          <a:noFill/>
          <a:ln w="9525">
            <a:noFill/>
            <a:miter lim="800000"/>
            <a:headEnd/>
            <a:tailEnd/>
          </a:ln>
          <a:effectLst/>
        </p:spPr>
      </p:pic>
      <p:pic>
        <p:nvPicPr>
          <p:cNvPr id="14" name="Picture 3"/>
          <p:cNvPicPr>
            <a:picLocks noChangeAspect="1" noChangeArrowheads="1"/>
          </p:cNvPicPr>
          <p:nvPr/>
        </p:nvPicPr>
        <p:blipFill>
          <a:blip r:embed="rId10"/>
          <a:srcRect/>
          <a:stretch>
            <a:fillRect/>
          </a:stretch>
        </p:blipFill>
        <p:spPr bwMode="auto">
          <a:xfrm>
            <a:off x="4831080" y="2895600"/>
            <a:ext cx="2407920" cy="457200"/>
          </a:xfrm>
          <a:prstGeom prst="rect">
            <a:avLst/>
          </a:prstGeom>
          <a:noFill/>
          <a:ln w="9525">
            <a:noFill/>
            <a:miter lim="800000"/>
            <a:headEnd/>
            <a:tailEnd/>
          </a:ln>
          <a:effectLst/>
        </p:spPr>
      </p:pic>
      <p:pic>
        <p:nvPicPr>
          <p:cNvPr id="16" name="Picture 4"/>
          <p:cNvPicPr>
            <a:picLocks noChangeAspect="1" noChangeArrowheads="1"/>
          </p:cNvPicPr>
          <p:nvPr/>
        </p:nvPicPr>
        <p:blipFill>
          <a:blip r:embed="rId11"/>
          <a:srcRect/>
          <a:stretch>
            <a:fillRect/>
          </a:stretch>
        </p:blipFill>
        <p:spPr bwMode="auto">
          <a:xfrm>
            <a:off x="4831080" y="3352800"/>
            <a:ext cx="1371600" cy="457200"/>
          </a:xfrm>
          <a:prstGeom prst="rect">
            <a:avLst/>
          </a:prstGeom>
          <a:noFill/>
          <a:ln w="9525">
            <a:noFill/>
            <a:miter lim="800000"/>
            <a:headEnd/>
            <a:tailEnd/>
          </a:ln>
          <a:effectLst/>
        </p:spPr>
      </p:pic>
      <p:pic>
        <p:nvPicPr>
          <p:cNvPr id="17" name="Picture 2"/>
          <p:cNvPicPr>
            <a:picLocks noChangeAspect="1" noChangeArrowheads="1"/>
          </p:cNvPicPr>
          <p:nvPr/>
        </p:nvPicPr>
        <p:blipFill>
          <a:blip r:embed="rId12"/>
          <a:srcRect/>
          <a:stretch>
            <a:fillRect/>
          </a:stretch>
        </p:blipFill>
        <p:spPr bwMode="auto">
          <a:xfrm>
            <a:off x="609600" y="4114800"/>
            <a:ext cx="7317146" cy="2581876"/>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p:txBody>
          <a:bodyPr/>
          <a:lstStyle/>
          <a:p>
            <a:fld id="{B6F15528-21DE-4FAA-801E-634DDDAF4B2B}" type="slidenum">
              <a:rPr lang="en-US" smtClean="0"/>
              <a:pPr/>
              <a:t>40</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F05A6CDB-0791-400D-8A09-58F07FDDED5D}" type="slidenum">
              <a:rPr lang="zh-TW" altLang="en-US"/>
              <a:pPr>
                <a:defRPr/>
              </a:pPr>
              <a:t>5</a:t>
            </a:fld>
            <a:endParaRPr lang="en-US" altLang="zh-TW"/>
          </a:p>
        </p:txBody>
      </p:sp>
      <p:sp>
        <p:nvSpPr>
          <p:cNvPr id="28675" name="Text Box 2"/>
          <p:cNvSpPr txBox="1">
            <a:spLocks noChangeArrowheads="1"/>
          </p:cNvSpPr>
          <p:nvPr/>
        </p:nvSpPr>
        <p:spPr bwMode="auto">
          <a:xfrm>
            <a:off x="152400" y="152400"/>
            <a:ext cx="8686800" cy="1616075"/>
          </a:xfrm>
          <a:prstGeom prst="rect">
            <a:avLst/>
          </a:prstGeom>
          <a:noFill/>
          <a:ln w="9525">
            <a:noFill/>
            <a:miter lim="800000"/>
            <a:headEnd/>
            <a:tailEnd/>
          </a:ln>
        </p:spPr>
        <p:txBody>
          <a:bodyPr>
            <a:spAutoFit/>
          </a:bodyPr>
          <a:lstStyle/>
          <a:p>
            <a:r>
              <a:rPr lang="en-US" altLang="zh-TW" sz="2000">
                <a:latin typeface="Times New Roman" pitchFamily="18" charset="0"/>
              </a:rPr>
              <a:t>Measurements of turn-by-turn data have traditionally being used to measure and model accelerators. Employing the independent component analysis (ICA), we were able to measure the betatron and synchrotron tunes, betatron amplitude functions, dispersion functions for the entire ramping cycle (submitted for publication).</a:t>
            </a:r>
          </a:p>
        </p:txBody>
      </p:sp>
      <p:pic>
        <p:nvPicPr>
          <p:cNvPr id="28676" name="Picture 3"/>
          <p:cNvPicPr>
            <a:picLocks noChangeAspect="1" noChangeArrowheads="1"/>
          </p:cNvPicPr>
          <p:nvPr/>
        </p:nvPicPr>
        <p:blipFill>
          <a:blip r:embed="rId2"/>
          <a:srcRect/>
          <a:stretch>
            <a:fillRect/>
          </a:stretch>
        </p:blipFill>
        <p:spPr bwMode="auto">
          <a:xfrm>
            <a:off x="76200" y="2362200"/>
            <a:ext cx="6858000" cy="1905000"/>
          </a:xfrm>
          <a:prstGeom prst="rect">
            <a:avLst/>
          </a:prstGeom>
          <a:noFill/>
          <a:ln w="9525">
            <a:noFill/>
            <a:miter lim="800000"/>
            <a:headEnd/>
            <a:tailEnd/>
          </a:ln>
        </p:spPr>
      </p:pic>
      <p:sp>
        <p:nvSpPr>
          <p:cNvPr id="28677" name="AutoShape 4"/>
          <p:cNvSpPr>
            <a:spLocks noChangeArrowheads="1"/>
          </p:cNvSpPr>
          <p:nvPr/>
        </p:nvSpPr>
        <p:spPr bwMode="auto">
          <a:xfrm>
            <a:off x="6400800" y="1524000"/>
            <a:ext cx="2209800" cy="2362200"/>
          </a:xfrm>
          <a:prstGeom prst="wedgeRectCallout">
            <a:avLst>
              <a:gd name="adj1" fmla="val -88074"/>
              <a:gd name="adj2" fmla="val -6787"/>
            </a:avLst>
          </a:prstGeom>
          <a:noFill/>
          <a:ln w="9525">
            <a:solidFill>
              <a:schemeClr val="tx1"/>
            </a:solidFill>
            <a:miter lim="800000"/>
            <a:headEnd/>
            <a:tailEnd/>
          </a:ln>
        </p:spPr>
        <p:txBody>
          <a:bodyPr/>
          <a:lstStyle/>
          <a:p>
            <a:pPr eaLnBrk="0" hangingPunct="0"/>
            <a:r>
              <a:rPr lang="en-US" altLang="zh-TW">
                <a:latin typeface="Verdana" pitchFamily="34" charset="0"/>
              </a:rPr>
              <a:t>The amplitude of oscillation is about </a:t>
            </a:r>
            <a:r>
              <a:rPr lang="en-US" altLang="zh-TW">
                <a:solidFill>
                  <a:srgbClr val="FF0000"/>
                </a:solidFill>
                <a:latin typeface="Verdana" pitchFamily="34" charset="0"/>
              </a:rPr>
              <a:t>0.4</a:t>
            </a:r>
            <a:r>
              <a:rPr lang="en-US" altLang="zh-TW">
                <a:latin typeface="Verdana" pitchFamily="34" charset="0"/>
              </a:rPr>
              <a:t> mm; Notice the bursts due to the pinger, which is fired about every 225 turns.</a:t>
            </a:r>
          </a:p>
        </p:txBody>
      </p:sp>
      <p:pic>
        <p:nvPicPr>
          <p:cNvPr id="28678" name="Picture 5"/>
          <p:cNvPicPr>
            <a:picLocks noChangeAspect="1" noChangeArrowheads="1"/>
          </p:cNvPicPr>
          <p:nvPr/>
        </p:nvPicPr>
        <p:blipFill>
          <a:blip r:embed="rId3"/>
          <a:srcRect/>
          <a:stretch>
            <a:fillRect/>
          </a:stretch>
        </p:blipFill>
        <p:spPr bwMode="auto">
          <a:xfrm>
            <a:off x="76200" y="4267200"/>
            <a:ext cx="6858000" cy="2209800"/>
          </a:xfrm>
          <a:prstGeom prst="rect">
            <a:avLst/>
          </a:prstGeom>
          <a:noFill/>
          <a:ln w="9525">
            <a:noFill/>
            <a:miter lim="800000"/>
            <a:headEnd/>
            <a:tailEnd/>
          </a:ln>
        </p:spPr>
      </p:pic>
      <p:sp>
        <p:nvSpPr>
          <p:cNvPr id="28679" name="Text Box 6"/>
          <p:cNvSpPr txBox="1">
            <a:spLocks noChangeArrowheads="1"/>
          </p:cNvSpPr>
          <p:nvPr/>
        </p:nvSpPr>
        <p:spPr bwMode="auto">
          <a:xfrm>
            <a:off x="6477000" y="4630738"/>
            <a:ext cx="2390775" cy="1311275"/>
          </a:xfrm>
          <a:prstGeom prst="rect">
            <a:avLst/>
          </a:prstGeom>
          <a:noFill/>
          <a:ln w="9525">
            <a:noFill/>
            <a:miter lim="800000"/>
            <a:headEnd/>
            <a:tailEnd/>
          </a:ln>
        </p:spPr>
        <p:txBody>
          <a:bodyPr>
            <a:spAutoFit/>
          </a:bodyPr>
          <a:lstStyle/>
          <a:p>
            <a:pPr eaLnBrk="0" hangingPunct="0"/>
            <a:r>
              <a:rPr lang="en-US" altLang="zh-TW" sz="2000">
                <a:latin typeface="Times New Roman" pitchFamily="18" charset="0"/>
              </a:rPr>
              <a:t>An impression of raw data; 2500 turns from turn 1; at location L01</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71E212C6-8A47-4382-9CBF-777D8ECBA4C2}" type="slidenum">
              <a:rPr lang="zh-TW" altLang="en-US"/>
              <a:pPr>
                <a:defRPr/>
              </a:pPr>
              <a:t>6</a:t>
            </a:fld>
            <a:endParaRPr lang="en-US" altLang="zh-TW"/>
          </a:p>
        </p:txBody>
      </p:sp>
      <p:pic>
        <p:nvPicPr>
          <p:cNvPr id="29699" name="Picture 2" descr="ica2_f09"/>
          <p:cNvPicPr>
            <a:picLocks noChangeAspect="1" noChangeArrowheads="1"/>
          </p:cNvPicPr>
          <p:nvPr/>
        </p:nvPicPr>
        <p:blipFill>
          <a:blip r:embed="rId2"/>
          <a:srcRect/>
          <a:stretch>
            <a:fillRect/>
          </a:stretch>
        </p:blipFill>
        <p:spPr bwMode="auto">
          <a:xfrm>
            <a:off x="4432300" y="163513"/>
            <a:ext cx="4406900" cy="3179762"/>
          </a:xfrm>
          <a:prstGeom prst="rect">
            <a:avLst/>
          </a:prstGeom>
          <a:noFill/>
          <a:ln w="9525">
            <a:noFill/>
            <a:miter lim="800000"/>
            <a:headEnd/>
            <a:tailEnd/>
          </a:ln>
        </p:spPr>
      </p:pic>
      <p:pic>
        <p:nvPicPr>
          <p:cNvPr id="29700" name="Picture 3" descr="ica2_f11"/>
          <p:cNvPicPr>
            <a:picLocks noChangeAspect="1" noChangeArrowheads="1"/>
          </p:cNvPicPr>
          <p:nvPr/>
        </p:nvPicPr>
        <p:blipFill>
          <a:blip r:embed="rId3"/>
          <a:srcRect/>
          <a:stretch>
            <a:fillRect/>
          </a:stretch>
        </p:blipFill>
        <p:spPr bwMode="auto">
          <a:xfrm>
            <a:off x="4495800" y="3429000"/>
            <a:ext cx="4495800" cy="3241675"/>
          </a:xfrm>
          <a:prstGeom prst="rect">
            <a:avLst/>
          </a:prstGeom>
          <a:noFill/>
          <a:ln w="9525">
            <a:noFill/>
            <a:miter lim="800000"/>
            <a:headEnd/>
            <a:tailEnd/>
          </a:ln>
        </p:spPr>
      </p:pic>
      <p:pic>
        <p:nvPicPr>
          <p:cNvPr id="29701" name="Picture 4" descr="ica2_f08"/>
          <p:cNvPicPr>
            <a:picLocks noChangeAspect="1" noChangeArrowheads="1"/>
          </p:cNvPicPr>
          <p:nvPr/>
        </p:nvPicPr>
        <p:blipFill>
          <a:blip r:embed="rId4"/>
          <a:srcRect/>
          <a:stretch>
            <a:fillRect/>
          </a:stretch>
        </p:blipFill>
        <p:spPr bwMode="auto">
          <a:xfrm>
            <a:off x="76200" y="152400"/>
            <a:ext cx="4191000" cy="3143250"/>
          </a:xfrm>
          <a:prstGeom prst="rect">
            <a:avLst/>
          </a:prstGeom>
          <a:noFill/>
          <a:ln w="9525">
            <a:noFill/>
            <a:miter lim="800000"/>
            <a:headEnd/>
            <a:tailEnd/>
          </a:ln>
        </p:spPr>
      </p:pic>
      <p:pic>
        <p:nvPicPr>
          <p:cNvPr id="29702" name="Picture 5" descr="ica2_f10"/>
          <p:cNvPicPr>
            <a:picLocks noChangeAspect="1" noChangeArrowheads="1"/>
          </p:cNvPicPr>
          <p:nvPr/>
        </p:nvPicPr>
        <p:blipFill>
          <a:blip r:embed="rId5"/>
          <a:srcRect/>
          <a:stretch>
            <a:fillRect/>
          </a:stretch>
        </p:blipFill>
        <p:spPr bwMode="auto">
          <a:xfrm>
            <a:off x="0" y="3352800"/>
            <a:ext cx="4419600"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emit\emit_f03.eps"/>
          <p:cNvPicPr>
            <a:picLocks noChangeAspect="1" noChangeArrowheads="1"/>
          </p:cNvPicPr>
          <p:nvPr/>
        </p:nvPicPr>
        <p:blipFill>
          <a:blip r:embed="rId2"/>
          <a:srcRect/>
          <a:stretch>
            <a:fillRect/>
          </a:stretch>
        </p:blipFill>
        <p:spPr bwMode="auto">
          <a:xfrm>
            <a:off x="914400" y="1320800"/>
            <a:ext cx="6921500" cy="5308600"/>
          </a:xfrm>
          <a:prstGeom prst="rect">
            <a:avLst/>
          </a:prstGeom>
          <a:noFill/>
          <a:ln w="9525">
            <a:noFill/>
            <a:miter lim="800000"/>
            <a:headEnd/>
            <a:tailEnd/>
          </a:ln>
        </p:spPr>
      </p:pic>
      <p:sp>
        <p:nvSpPr>
          <p:cNvPr id="30723" name="TextBox 2"/>
          <p:cNvSpPr txBox="1">
            <a:spLocks noChangeArrowheads="1"/>
          </p:cNvSpPr>
          <p:nvPr/>
        </p:nvSpPr>
        <p:spPr bwMode="auto">
          <a:xfrm>
            <a:off x="914400" y="381000"/>
            <a:ext cx="7696200" cy="646113"/>
          </a:xfrm>
          <a:prstGeom prst="rect">
            <a:avLst/>
          </a:prstGeom>
          <a:noFill/>
          <a:ln w="9525">
            <a:noFill/>
            <a:miter lim="800000"/>
            <a:headEnd/>
            <a:tailEnd/>
          </a:ln>
        </p:spPr>
        <p:txBody>
          <a:bodyPr>
            <a:spAutoFit/>
          </a:bodyPr>
          <a:lstStyle/>
          <a:p>
            <a:r>
              <a:rPr lang="en-US">
                <a:latin typeface="Century Schoolbook" pitchFamily="18" charset="0"/>
              </a:rPr>
              <a:t>Using the tracking results as  “ experimental data”,  and carrying out ICA analysis, we can obtain D</a:t>
            </a:r>
            <a:r>
              <a:rPr lang="en-US" baseline="-25000">
                <a:latin typeface="Century Schoolbook" pitchFamily="18" charset="0"/>
              </a:rPr>
              <a:t>z  </a:t>
            </a:r>
            <a:r>
              <a:rPr lang="en-US">
                <a:latin typeface="Century Schoolbook" pitchFamily="18" charset="0"/>
              </a:rPr>
              <a:t>at all BPM locations.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F:\emit\emit_f04.eps"/>
          <p:cNvPicPr>
            <a:picLocks noChangeAspect="1" noChangeArrowheads="1"/>
          </p:cNvPicPr>
          <p:nvPr/>
        </p:nvPicPr>
        <p:blipFill>
          <a:blip r:embed="rId2"/>
          <a:srcRect/>
          <a:stretch>
            <a:fillRect/>
          </a:stretch>
        </p:blipFill>
        <p:spPr bwMode="auto">
          <a:xfrm>
            <a:off x="76200" y="381000"/>
            <a:ext cx="4457334" cy="3505200"/>
          </a:xfrm>
          <a:prstGeom prst="rect">
            <a:avLst/>
          </a:prstGeom>
          <a:noFill/>
          <a:ln w="9525">
            <a:noFill/>
            <a:miter lim="800000"/>
            <a:headEnd/>
            <a:tailEnd/>
          </a:ln>
        </p:spPr>
      </p:pic>
      <p:pic>
        <p:nvPicPr>
          <p:cNvPr id="3" name="Picture 5" descr="F:\emit\emit_f08.eps"/>
          <p:cNvPicPr>
            <a:picLocks noChangeAspect="1" noChangeArrowheads="1"/>
          </p:cNvPicPr>
          <p:nvPr/>
        </p:nvPicPr>
        <p:blipFill>
          <a:blip r:embed="rId3"/>
          <a:srcRect/>
          <a:stretch>
            <a:fillRect/>
          </a:stretch>
        </p:blipFill>
        <p:spPr bwMode="auto">
          <a:xfrm>
            <a:off x="4596974" y="376990"/>
            <a:ext cx="4470825" cy="3429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1"/>
          <p:cNvPicPr>
            <a:picLocks noChangeAspect="1" noChangeArrowheads="1"/>
          </p:cNvPicPr>
          <p:nvPr/>
        </p:nvPicPr>
        <p:blipFill>
          <a:blip r:embed="rId2"/>
          <a:srcRect/>
          <a:stretch>
            <a:fillRect/>
          </a:stretch>
        </p:blipFill>
        <p:spPr bwMode="auto">
          <a:xfrm>
            <a:off x="4019550" y="762000"/>
            <a:ext cx="5124450" cy="5334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B6F15528-21DE-4FAA-801E-634DDDAF4B2B}" type="slidenum">
              <a:rPr lang="en-US" smtClean="0"/>
              <a:pPr/>
              <a:t>9</a:t>
            </a:fld>
            <a:endParaRPr lang="en-US"/>
          </a:p>
        </p:txBody>
      </p:sp>
      <p:pic>
        <p:nvPicPr>
          <p:cNvPr id="4" name="Picture 2"/>
          <p:cNvPicPr>
            <a:picLocks noChangeAspect="1" noChangeArrowheads="1"/>
          </p:cNvPicPr>
          <p:nvPr/>
        </p:nvPicPr>
        <p:blipFill>
          <a:blip r:embed="rId3"/>
          <a:srcRect/>
          <a:stretch>
            <a:fillRect/>
          </a:stretch>
        </p:blipFill>
        <p:spPr bwMode="auto">
          <a:xfrm>
            <a:off x="133350" y="2038350"/>
            <a:ext cx="4133850" cy="3905250"/>
          </a:xfrm>
          <a:prstGeom prst="rect">
            <a:avLst/>
          </a:prstGeom>
          <a:noFill/>
          <a:ln w="9525">
            <a:noFill/>
            <a:miter lim="800000"/>
            <a:headEnd/>
            <a:tailEnd/>
          </a:ln>
          <a:effectLst/>
        </p:spPr>
      </p:pic>
      <p:sp>
        <p:nvSpPr>
          <p:cNvPr id="5" name="TextBox 4"/>
          <p:cNvSpPr txBox="1"/>
          <p:nvPr/>
        </p:nvSpPr>
        <p:spPr>
          <a:xfrm>
            <a:off x="381000" y="76200"/>
            <a:ext cx="4362092" cy="523220"/>
          </a:xfrm>
          <a:prstGeom prst="rect">
            <a:avLst/>
          </a:prstGeom>
          <a:noFill/>
        </p:spPr>
        <p:txBody>
          <a:bodyPr wrap="none" rtlCol="0">
            <a:spAutoFit/>
          </a:bodyPr>
          <a:lstStyle/>
          <a:p>
            <a:r>
              <a:rPr lang="en-US" sz="2800" dirty="0" smtClean="0"/>
              <a:t>ICA  and Nonlinear dynamics</a:t>
            </a:r>
            <a:endParaRPr lang="en-US" sz="2800" dirty="0"/>
          </a:p>
        </p:txBody>
      </p:sp>
      <p:sp>
        <p:nvSpPr>
          <p:cNvPr id="6" name="TextBox 5"/>
          <p:cNvSpPr txBox="1"/>
          <p:nvPr/>
        </p:nvSpPr>
        <p:spPr>
          <a:xfrm>
            <a:off x="533400" y="990600"/>
            <a:ext cx="3263842" cy="369332"/>
          </a:xfrm>
          <a:prstGeom prst="rect">
            <a:avLst/>
          </a:prstGeom>
          <a:noFill/>
        </p:spPr>
        <p:txBody>
          <a:bodyPr wrap="none" rtlCol="0">
            <a:spAutoFit/>
          </a:bodyPr>
          <a:lstStyle/>
          <a:p>
            <a:r>
              <a:rPr lang="en-US" dirty="0" smtClean="0"/>
              <a:t>One </a:t>
            </a:r>
            <a:r>
              <a:rPr lang="en-US" dirty="0" err="1" smtClean="0"/>
              <a:t>sextupole</a:t>
            </a:r>
            <a:r>
              <a:rPr lang="en-US" dirty="0" smtClean="0"/>
              <a:t> in the AGS lattice:</a:t>
            </a:r>
            <a:endParaRPr lang="en-US" dirty="0"/>
          </a:p>
        </p:txBody>
      </p:sp>
    </p:spTree>
  </p:cSld>
  <p:clrMapOvr>
    <a:masterClrMapping/>
  </p:clrMapOvr>
  <p:transition advTm="561"/>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859</TotalTime>
  <Words>1696</Words>
  <Application>Microsoft Office PowerPoint</Application>
  <PresentationFormat>On-screen Show (4:3)</PresentationFormat>
  <Paragraphs>204</Paragraphs>
  <Slides>40</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Equation</vt:lpstr>
      <vt:lpstr>Slide 1</vt:lpstr>
      <vt:lpstr>ICA: Data mining for BPM turn-by-turn data</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Space charge effect of non-scaling FFAG</vt:lpstr>
      <vt:lpstr>Slide 24</vt:lpstr>
      <vt:lpstr>Scaling Power Laws</vt:lpstr>
      <vt:lpstr>Critical Tune Ramp Rate</vt:lpstr>
      <vt:lpstr>4th order Systematic Resonances</vt:lpstr>
      <vt:lpstr>Slide 28</vt:lpstr>
      <vt:lpstr>Slide 29</vt:lpstr>
      <vt:lpstr>Slide 30</vt:lpstr>
      <vt:lpstr>Slide 31</vt:lpstr>
      <vt:lpstr>Slide 32</vt:lpstr>
      <vt:lpstr>Slide 33</vt:lpstr>
      <vt:lpstr>Slide 34</vt:lpstr>
      <vt:lpstr>Quadrupole Triplet</vt:lpstr>
      <vt:lpstr>Slide 36</vt:lpstr>
      <vt:lpstr>Slide 37</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SY Lee</cp:lastModifiedBy>
  <cp:revision>87</cp:revision>
  <dcterms:created xsi:type="dcterms:W3CDTF">2006-08-16T00:00:00Z</dcterms:created>
  <dcterms:modified xsi:type="dcterms:W3CDTF">2009-05-12T00:04:30Z</dcterms:modified>
</cp:coreProperties>
</file>